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ppt/notesSlides/notesSlide199.xml" ContentType="application/vnd.openxmlformats-officedocument.presentationml.notesSlide+xml"/>
  <Override PartName="/ppt/notesSlides/notesSlide200.xml" ContentType="application/vnd.openxmlformats-officedocument.presentationml.notesSlide+xml"/>
  <Override PartName="/ppt/notesSlides/notesSlide201.xml" ContentType="application/vnd.openxmlformats-officedocument.presentationml.notesSlide+xml"/>
  <Override PartName="/ppt/notesSlides/notesSlide202.xml" ContentType="application/vnd.openxmlformats-officedocument.presentationml.notesSlide+xml"/>
  <Override PartName="/ppt/notesSlides/notesSlide203.xml" ContentType="application/vnd.openxmlformats-officedocument.presentationml.notesSlide+xml"/>
  <Override PartName="/ppt/notesSlides/notesSlide204.xml" ContentType="application/vnd.openxmlformats-officedocument.presentationml.notesSlide+xml"/>
  <Override PartName="/ppt/notesSlides/notesSlide205.xml" ContentType="application/vnd.openxmlformats-officedocument.presentationml.notesSlide+xml"/>
  <Override PartName="/ppt/notesSlides/notesSlide206.xml" ContentType="application/vnd.openxmlformats-officedocument.presentationml.notesSlide+xml"/>
  <Override PartName="/ppt/notesSlides/notesSlide207.xml" ContentType="application/vnd.openxmlformats-officedocument.presentationml.notesSlide+xml"/>
  <Override PartName="/ppt/notesSlides/notesSlide208.xml" ContentType="application/vnd.openxmlformats-officedocument.presentationml.notesSlide+xml"/>
  <Override PartName="/ppt/notesSlides/notesSlide209.xml" ContentType="application/vnd.openxmlformats-officedocument.presentationml.notesSlide+xml"/>
  <Override PartName="/ppt/notesSlides/notesSlide210.xml" ContentType="application/vnd.openxmlformats-officedocument.presentationml.notesSlide+xml"/>
  <Override PartName="/ppt/notesSlides/notesSlide211.xml" ContentType="application/vnd.openxmlformats-officedocument.presentationml.notesSlide+xml"/>
  <Override PartName="/ppt/notesSlides/notesSlide212.xml" ContentType="application/vnd.openxmlformats-officedocument.presentationml.notesSlide+xml"/>
  <Override PartName="/ppt/notesSlides/notesSlide213.xml" ContentType="application/vnd.openxmlformats-officedocument.presentationml.notesSlide+xml"/>
  <Override PartName="/ppt/notesSlides/notesSlide214.xml" ContentType="application/vnd.openxmlformats-officedocument.presentationml.notesSlide+xml"/>
  <Override PartName="/ppt/notesSlides/notesSlide215.xml" ContentType="application/vnd.openxmlformats-officedocument.presentationml.notesSlide+xml"/>
  <Override PartName="/ppt/notesSlides/notesSlide216.xml" ContentType="application/vnd.openxmlformats-officedocument.presentationml.notesSlide+xml"/>
  <Override PartName="/ppt/notesSlides/notesSlide217.xml" ContentType="application/vnd.openxmlformats-officedocument.presentationml.notesSlide+xml"/>
  <Override PartName="/ppt/notesSlides/notesSlide218.xml" ContentType="application/vnd.openxmlformats-officedocument.presentationml.notesSlide+xml"/>
  <Override PartName="/ppt/notesSlides/notesSlide219.xml" ContentType="application/vnd.openxmlformats-officedocument.presentationml.notesSlide+xml"/>
  <Override PartName="/ppt/notesSlides/notesSlide220.xml" ContentType="application/vnd.openxmlformats-officedocument.presentationml.notesSlide+xml"/>
  <Override PartName="/ppt/notesSlides/notesSlide221.xml" ContentType="application/vnd.openxmlformats-officedocument.presentationml.notesSlide+xml"/>
  <Override PartName="/ppt/notesSlides/notesSlide222.xml" ContentType="application/vnd.openxmlformats-officedocument.presentationml.notesSlide+xml"/>
  <Override PartName="/ppt/notesSlides/notesSlide223.xml" ContentType="application/vnd.openxmlformats-officedocument.presentationml.notesSlide+xml"/>
  <Override PartName="/ppt/notesSlides/notesSlide224.xml" ContentType="application/vnd.openxmlformats-officedocument.presentationml.notesSlide+xml"/>
  <Override PartName="/ppt/notesSlides/notesSlide225.xml" ContentType="application/vnd.openxmlformats-officedocument.presentationml.notesSlide+xml"/>
  <Override PartName="/ppt/notesSlides/notesSlide226.xml" ContentType="application/vnd.openxmlformats-officedocument.presentationml.notesSlide+xml"/>
  <Override PartName="/ppt/notesSlides/notesSlide227.xml" ContentType="application/vnd.openxmlformats-officedocument.presentationml.notesSlide+xml"/>
  <Override PartName="/ppt/notesSlides/notesSlide228.xml" ContentType="application/vnd.openxmlformats-officedocument.presentationml.notesSlide+xml"/>
  <Override PartName="/ppt/notesSlides/notesSlide229.xml" ContentType="application/vnd.openxmlformats-officedocument.presentationml.notesSlide+xml"/>
  <Override PartName="/ppt/notesSlides/notesSlide23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31.xml" ContentType="application/vnd.openxmlformats-officedocument.presentationml.notesSlide+xml"/>
  <Override PartName="/ppt/notesSlides/notesSlide232.xml" ContentType="application/vnd.openxmlformats-officedocument.presentationml.notesSlide+xml"/>
  <Override PartName="/ppt/notesSlides/notesSlide233.xml" ContentType="application/vnd.openxmlformats-officedocument.presentationml.notesSlide+xml"/>
  <Override PartName="/ppt/notesSlides/notesSlide234.xml" ContentType="application/vnd.openxmlformats-officedocument.presentationml.notesSlide+xml"/>
  <Override PartName="/ppt/notesSlides/notesSlide2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38"/>
  </p:notesMasterIdLst>
  <p:sldIdLst>
    <p:sldId id="546" r:id="rId2"/>
    <p:sldId id="547" r:id="rId3"/>
    <p:sldId id="426" r:id="rId4"/>
    <p:sldId id="427" r:id="rId5"/>
    <p:sldId id="2902" r:id="rId6"/>
    <p:sldId id="428" r:id="rId7"/>
    <p:sldId id="2919" r:id="rId8"/>
    <p:sldId id="2511" r:id="rId9"/>
    <p:sldId id="2512" r:id="rId10"/>
    <p:sldId id="2510" r:id="rId11"/>
    <p:sldId id="2513" r:id="rId12"/>
    <p:sldId id="2514" r:id="rId13"/>
    <p:sldId id="418" r:id="rId14"/>
    <p:sldId id="2517" r:id="rId15"/>
    <p:sldId id="2697" r:id="rId16"/>
    <p:sldId id="2519" r:id="rId17"/>
    <p:sldId id="2855" r:id="rId18"/>
    <p:sldId id="2698" r:id="rId19"/>
    <p:sldId id="2521" r:id="rId20"/>
    <p:sldId id="2854" r:id="rId21"/>
    <p:sldId id="2523" r:id="rId22"/>
    <p:sldId id="2524" r:id="rId23"/>
    <p:sldId id="2543" r:id="rId24"/>
    <p:sldId id="2856" r:id="rId25"/>
    <p:sldId id="2526" r:id="rId26"/>
    <p:sldId id="2527" r:id="rId27"/>
    <p:sldId id="2531" r:id="rId28"/>
    <p:sldId id="2532" r:id="rId29"/>
    <p:sldId id="2537" r:id="rId30"/>
    <p:sldId id="2538" r:id="rId31"/>
    <p:sldId id="2533" r:id="rId32"/>
    <p:sldId id="2701" r:id="rId33"/>
    <p:sldId id="2534" r:id="rId34"/>
    <p:sldId id="2539" r:id="rId35"/>
    <p:sldId id="2540" r:id="rId36"/>
    <p:sldId id="2535" r:id="rId37"/>
    <p:sldId id="2541" r:id="rId38"/>
    <p:sldId id="2536" r:id="rId39"/>
    <p:sldId id="2542" r:id="rId40"/>
    <p:sldId id="2921" r:id="rId41"/>
    <p:sldId id="2544" r:id="rId42"/>
    <p:sldId id="2545" r:id="rId43"/>
    <p:sldId id="2546" r:id="rId44"/>
    <p:sldId id="2547" r:id="rId45"/>
    <p:sldId id="2548" r:id="rId46"/>
    <p:sldId id="2549" r:id="rId47"/>
    <p:sldId id="2552" r:id="rId48"/>
    <p:sldId id="2553" r:id="rId49"/>
    <p:sldId id="2554" r:id="rId50"/>
    <p:sldId id="2556" r:id="rId51"/>
    <p:sldId id="2563" r:id="rId52"/>
    <p:sldId id="2564" r:id="rId53"/>
    <p:sldId id="2557" r:id="rId54"/>
    <p:sldId id="2565" r:id="rId55"/>
    <p:sldId id="2558" r:id="rId56"/>
    <p:sldId id="2566" r:id="rId57"/>
    <p:sldId id="2567" r:id="rId58"/>
    <p:sldId id="2568" r:id="rId59"/>
    <p:sldId id="2559" r:id="rId60"/>
    <p:sldId id="2569" r:id="rId61"/>
    <p:sldId id="2560" r:id="rId62"/>
    <p:sldId id="2570" r:id="rId63"/>
    <p:sldId id="2857" r:id="rId64"/>
    <p:sldId id="2920" r:id="rId65"/>
    <p:sldId id="2561" r:id="rId66"/>
    <p:sldId id="2572" r:id="rId67"/>
    <p:sldId id="2575" r:id="rId68"/>
    <p:sldId id="2576" r:id="rId69"/>
    <p:sldId id="2562" r:id="rId70"/>
    <p:sldId id="2592" r:id="rId71"/>
    <p:sldId id="2593" r:id="rId72"/>
    <p:sldId id="2704" r:id="rId73"/>
    <p:sldId id="2922" r:id="rId74"/>
    <p:sldId id="2582" r:id="rId75"/>
    <p:sldId id="2594" r:id="rId76"/>
    <p:sldId id="2595" r:id="rId77"/>
    <p:sldId id="2596" r:id="rId78"/>
    <p:sldId id="2597" r:id="rId79"/>
    <p:sldId id="2598" r:id="rId80"/>
    <p:sldId id="2599" r:id="rId81"/>
    <p:sldId id="2600" r:id="rId82"/>
    <p:sldId id="2602" r:id="rId83"/>
    <p:sldId id="2601" r:id="rId84"/>
    <p:sldId id="2603" r:id="rId85"/>
    <p:sldId id="2604" r:id="rId86"/>
    <p:sldId id="2605" r:id="rId87"/>
    <p:sldId id="2606" r:id="rId88"/>
    <p:sldId id="2709" r:id="rId89"/>
    <p:sldId id="2607" r:id="rId90"/>
    <p:sldId id="2608" r:id="rId91"/>
    <p:sldId id="2609" r:id="rId92"/>
    <p:sldId id="2610" r:id="rId93"/>
    <p:sldId id="2611" r:id="rId94"/>
    <p:sldId id="2612" r:id="rId95"/>
    <p:sldId id="2613" r:id="rId96"/>
    <p:sldId id="2614" r:id="rId97"/>
    <p:sldId id="2615" r:id="rId98"/>
    <p:sldId id="2616" r:id="rId99"/>
    <p:sldId id="2617" r:id="rId100"/>
    <p:sldId id="2618" r:id="rId101"/>
    <p:sldId id="2619" r:id="rId102"/>
    <p:sldId id="2620" r:id="rId103"/>
    <p:sldId id="2622" r:id="rId104"/>
    <p:sldId id="2623" r:id="rId105"/>
    <p:sldId id="2624" r:id="rId106"/>
    <p:sldId id="2625" r:id="rId107"/>
    <p:sldId id="2710" r:id="rId108"/>
    <p:sldId id="2858" r:id="rId109"/>
    <p:sldId id="2626" r:id="rId110"/>
    <p:sldId id="2711" r:id="rId111"/>
    <p:sldId id="2627" r:id="rId112"/>
    <p:sldId id="2628" r:id="rId113"/>
    <p:sldId id="2712" r:id="rId114"/>
    <p:sldId id="2629" r:id="rId115"/>
    <p:sldId id="2713" r:id="rId116"/>
    <p:sldId id="2630" r:id="rId117"/>
    <p:sldId id="2631" r:id="rId118"/>
    <p:sldId id="2632" r:id="rId119"/>
    <p:sldId id="2633" r:id="rId120"/>
    <p:sldId id="2714" r:id="rId121"/>
    <p:sldId id="2634" r:id="rId122"/>
    <p:sldId id="2635" r:id="rId123"/>
    <p:sldId id="2637" r:id="rId124"/>
    <p:sldId id="2636" r:id="rId125"/>
    <p:sldId id="2638" r:id="rId126"/>
    <p:sldId id="2639" r:id="rId127"/>
    <p:sldId id="2640" r:id="rId128"/>
    <p:sldId id="2641" r:id="rId129"/>
    <p:sldId id="2642" r:id="rId130"/>
    <p:sldId id="2643" r:id="rId131"/>
    <p:sldId id="2644" r:id="rId132"/>
    <p:sldId id="2645" r:id="rId133"/>
    <p:sldId id="2648" r:id="rId134"/>
    <p:sldId id="2649" r:id="rId135"/>
    <p:sldId id="2646" r:id="rId136"/>
    <p:sldId id="2647" r:id="rId137"/>
    <p:sldId id="2859" r:id="rId138"/>
    <p:sldId id="2650" r:id="rId139"/>
    <p:sldId id="2651" r:id="rId140"/>
    <p:sldId id="2652" r:id="rId141"/>
    <p:sldId id="2653" r:id="rId142"/>
    <p:sldId id="2654" r:id="rId143"/>
    <p:sldId id="2655" r:id="rId144"/>
    <p:sldId id="2656" r:id="rId145"/>
    <p:sldId id="2657" r:id="rId146"/>
    <p:sldId id="2720" r:id="rId147"/>
    <p:sldId id="2658" r:id="rId148"/>
    <p:sldId id="2903" r:id="rId149"/>
    <p:sldId id="2661" r:id="rId150"/>
    <p:sldId id="2660" r:id="rId151"/>
    <p:sldId id="2662" r:id="rId152"/>
    <p:sldId id="2663" r:id="rId153"/>
    <p:sldId id="2664" r:id="rId154"/>
    <p:sldId id="2665" r:id="rId155"/>
    <p:sldId id="2666" r:id="rId156"/>
    <p:sldId id="2667" r:id="rId157"/>
    <p:sldId id="2668" r:id="rId158"/>
    <p:sldId id="2670" r:id="rId159"/>
    <p:sldId id="2669" r:id="rId160"/>
    <p:sldId id="2671" r:id="rId161"/>
    <p:sldId id="2672" r:id="rId162"/>
    <p:sldId id="2673" r:id="rId163"/>
    <p:sldId id="2674" r:id="rId164"/>
    <p:sldId id="2675" r:id="rId165"/>
    <p:sldId id="2676" r:id="rId166"/>
    <p:sldId id="2677" r:id="rId167"/>
    <p:sldId id="2678" r:id="rId168"/>
    <p:sldId id="2679" r:id="rId169"/>
    <p:sldId id="2680" r:id="rId170"/>
    <p:sldId id="2681" r:id="rId171"/>
    <p:sldId id="2682" r:id="rId172"/>
    <p:sldId id="2683" r:id="rId173"/>
    <p:sldId id="2684" r:id="rId174"/>
    <p:sldId id="2685" r:id="rId175"/>
    <p:sldId id="2686" r:id="rId176"/>
    <p:sldId id="2687" r:id="rId177"/>
    <p:sldId id="2690" r:id="rId178"/>
    <p:sldId id="2691" r:id="rId179"/>
    <p:sldId id="2692" r:id="rId180"/>
    <p:sldId id="2693" r:id="rId181"/>
    <p:sldId id="2695" r:id="rId182"/>
    <p:sldId id="2722" r:id="rId183"/>
    <p:sldId id="2694" r:id="rId184"/>
    <p:sldId id="2723" r:id="rId185"/>
    <p:sldId id="2724" r:id="rId186"/>
    <p:sldId id="2725" r:id="rId187"/>
    <p:sldId id="2726" r:id="rId188"/>
    <p:sldId id="2727" r:id="rId189"/>
    <p:sldId id="2688" r:id="rId190"/>
    <p:sldId id="2728" r:id="rId191"/>
    <p:sldId id="2729" r:id="rId192"/>
    <p:sldId id="2730" r:id="rId193"/>
    <p:sldId id="2731" r:id="rId194"/>
    <p:sldId id="2732" r:id="rId195"/>
    <p:sldId id="2733" r:id="rId196"/>
    <p:sldId id="2734" r:id="rId197"/>
    <p:sldId id="2735" r:id="rId198"/>
    <p:sldId id="2736" r:id="rId199"/>
    <p:sldId id="2737" r:id="rId200"/>
    <p:sldId id="2738" r:id="rId201"/>
    <p:sldId id="2739" r:id="rId202"/>
    <p:sldId id="2740" r:id="rId203"/>
    <p:sldId id="2741" r:id="rId204"/>
    <p:sldId id="2742" r:id="rId205"/>
    <p:sldId id="2743" r:id="rId206"/>
    <p:sldId id="2744" r:id="rId207"/>
    <p:sldId id="2745" r:id="rId208"/>
    <p:sldId id="2904" r:id="rId209"/>
    <p:sldId id="2746" r:id="rId210"/>
    <p:sldId id="2747" r:id="rId211"/>
    <p:sldId id="2748" r:id="rId212"/>
    <p:sldId id="2749" r:id="rId213"/>
    <p:sldId id="2751" r:id="rId214"/>
    <p:sldId id="266" r:id="rId215"/>
    <p:sldId id="2752" r:id="rId216"/>
    <p:sldId id="2753" r:id="rId217"/>
    <p:sldId id="2754" r:id="rId218"/>
    <p:sldId id="2755" r:id="rId219"/>
    <p:sldId id="2756" r:id="rId220"/>
    <p:sldId id="2757" r:id="rId221"/>
    <p:sldId id="2758" r:id="rId222"/>
    <p:sldId id="2759" r:id="rId223"/>
    <p:sldId id="2760" r:id="rId224"/>
    <p:sldId id="2761" r:id="rId225"/>
    <p:sldId id="2762" r:id="rId226"/>
    <p:sldId id="2763" r:id="rId227"/>
    <p:sldId id="2764" r:id="rId228"/>
    <p:sldId id="2765" r:id="rId229"/>
    <p:sldId id="2766" r:id="rId230"/>
    <p:sldId id="2767" r:id="rId231"/>
    <p:sldId id="2768" r:id="rId232"/>
    <p:sldId id="2769" r:id="rId233"/>
    <p:sldId id="2770" r:id="rId234"/>
    <p:sldId id="2860" r:id="rId235"/>
    <p:sldId id="2923" r:id="rId236"/>
    <p:sldId id="2821" r:id="rId237"/>
    <p:sldId id="2905" r:id="rId238"/>
    <p:sldId id="2822" r:id="rId239"/>
    <p:sldId id="2824" r:id="rId240"/>
    <p:sldId id="2907" r:id="rId241"/>
    <p:sldId id="2908" r:id="rId242"/>
    <p:sldId id="2909" r:id="rId243"/>
    <p:sldId id="2910" r:id="rId244"/>
    <p:sldId id="2911" r:id="rId245"/>
    <p:sldId id="2863" r:id="rId246"/>
    <p:sldId id="2831" r:id="rId247"/>
    <p:sldId id="2832" r:id="rId248"/>
    <p:sldId id="2833" r:id="rId249"/>
    <p:sldId id="2834" r:id="rId250"/>
    <p:sldId id="2835" r:id="rId251"/>
    <p:sldId id="2912" r:id="rId252"/>
    <p:sldId id="2913" r:id="rId253"/>
    <p:sldId id="2914" r:id="rId254"/>
    <p:sldId id="2839" r:id="rId255"/>
    <p:sldId id="2840" r:id="rId256"/>
    <p:sldId id="2841" r:id="rId257"/>
    <p:sldId id="2843" r:id="rId258"/>
    <p:sldId id="2844" r:id="rId259"/>
    <p:sldId id="2846" r:id="rId260"/>
    <p:sldId id="2847" r:id="rId261"/>
    <p:sldId id="2848" r:id="rId262"/>
    <p:sldId id="2849" r:id="rId263"/>
    <p:sldId id="2850" r:id="rId264"/>
    <p:sldId id="2851" r:id="rId265"/>
    <p:sldId id="2853" r:id="rId266"/>
    <p:sldId id="2915" r:id="rId267"/>
    <p:sldId id="2864" r:id="rId268"/>
    <p:sldId id="2924" r:id="rId269"/>
    <p:sldId id="2771" r:id="rId270"/>
    <p:sldId id="2773" r:id="rId271"/>
    <p:sldId id="2774" r:id="rId272"/>
    <p:sldId id="2775" r:id="rId273"/>
    <p:sldId id="2776" r:id="rId274"/>
    <p:sldId id="2777" r:id="rId275"/>
    <p:sldId id="2779" r:id="rId276"/>
    <p:sldId id="2780" r:id="rId277"/>
    <p:sldId id="2781" r:id="rId278"/>
    <p:sldId id="2782" r:id="rId279"/>
    <p:sldId id="2783" r:id="rId280"/>
    <p:sldId id="2784" r:id="rId281"/>
    <p:sldId id="2785" r:id="rId282"/>
    <p:sldId id="2787" r:id="rId283"/>
    <p:sldId id="2788" r:id="rId284"/>
    <p:sldId id="2789" r:id="rId285"/>
    <p:sldId id="2786" r:id="rId286"/>
    <p:sldId id="2865" r:id="rId287"/>
    <p:sldId id="2791" r:id="rId288"/>
    <p:sldId id="2792" r:id="rId289"/>
    <p:sldId id="2793" r:id="rId290"/>
    <p:sldId id="2794" r:id="rId291"/>
    <p:sldId id="2795" r:id="rId292"/>
    <p:sldId id="2796" r:id="rId293"/>
    <p:sldId id="2797" r:id="rId294"/>
    <p:sldId id="2798" r:id="rId295"/>
    <p:sldId id="2799" r:id="rId296"/>
    <p:sldId id="2800" r:id="rId297"/>
    <p:sldId id="2866" r:id="rId298"/>
    <p:sldId id="2802" r:id="rId299"/>
    <p:sldId id="2803" r:id="rId300"/>
    <p:sldId id="2804" r:id="rId301"/>
    <p:sldId id="2805" r:id="rId302"/>
    <p:sldId id="2806" r:id="rId303"/>
    <p:sldId id="2807" r:id="rId304"/>
    <p:sldId id="2808" r:id="rId305"/>
    <p:sldId id="2809" r:id="rId306"/>
    <p:sldId id="2810" r:id="rId307"/>
    <p:sldId id="2811" r:id="rId308"/>
    <p:sldId id="2812" r:id="rId309"/>
    <p:sldId id="2813" r:id="rId310"/>
    <p:sldId id="2814" r:id="rId311"/>
    <p:sldId id="2925" r:id="rId312"/>
    <p:sldId id="2266" r:id="rId313"/>
    <p:sldId id="2481" r:id="rId314"/>
    <p:sldId id="2482" r:id="rId315"/>
    <p:sldId id="2497" r:id="rId316"/>
    <p:sldId id="2498" r:id="rId317"/>
    <p:sldId id="2499" r:id="rId318"/>
    <p:sldId id="2508" r:id="rId319"/>
    <p:sldId id="2483" r:id="rId320"/>
    <p:sldId id="2484" r:id="rId321"/>
    <p:sldId id="2485" r:id="rId322"/>
    <p:sldId id="2486" r:id="rId323"/>
    <p:sldId id="2491" r:id="rId324"/>
    <p:sldId id="2492" r:id="rId325"/>
    <p:sldId id="2500" r:id="rId326"/>
    <p:sldId id="2501" r:id="rId327"/>
    <p:sldId id="2502" r:id="rId328"/>
    <p:sldId id="2503" r:id="rId329"/>
    <p:sldId id="2504" r:id="rId330"/>
    <p:sldId id="2506" r:id="rId331"/>
    <p:sldId id="2507" r:id="rId332"/>
    <p:sldId id="2530" r:id="rId333"/>
    <p:sldId id="2529" r:id="rId334"/>
    <p:sldId id="2918" r:id="rId335"/>
    <p:sldId id="2578" r:id="rId336"/>
    <p:sldId id="548" r:id="rId3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50000"/>
    <a:srgbClr val="F56F0B"/>
    <a:srgbClr val="EC7D31"/>
    <a:srgbClr val="F4722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4" autoAdjust="0"/>
    <p:restoredTop sz="94660"/>
  </p:normalViewPr>
  <p:slideViewPr>
    <p:cSldViewPr snapToGrid="0">
      <p:cViewPr varScale="1">
        <p:scale>
          <a:sx n="113" d="100"/>
          <a:sy n="113" d="100"/>
        </p:scale>
        <p:origin x="256" y="48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slide" Target="slides/slide298.xml"/><Relationship Id="rId21" Type="http://schemas.openxmlformats.org/officeDocument/2006/relationships/slide" Target="slides/slide20.xml"/><Relationship Id="rId63" Type="http://schemas.openxmlformats.org/officeDocument/2006/relationships/slide" Target="slides/slide62.xml"/><Relationship Id="rId159" Type="http://schemas.openxmlformats.org/officeDocument/2006/relationships/slide" Target="slides/slide158.xml"/><Relationship Id="rId324" Type="http://schemas.openxmlformats.org/officeDocument/2006/relationships/slide" Target="slides/slide323.xml"/><Relationship Id="rId170" Type="http://schemas.openxmlformats.org/officeDocument/2006/relationships/slide" Target="slides/slide169.xml"/><Relationship Id="rId226" Type="http://schemas.openxmlformats.org/officeDocument/2006/relationships/slide" Target="slides/slide225.xml"/><Relationship Id="rId268" Type="http://schemas.openxmlformats.org/officeDocument/2006/relationships/slide" Target="slides/slide267.xml"/><Relationship Id="rId32" Type="http://schemas.openxmlformats.org/officeDocument/2006/relationships/slide" Target="slides/slide31.xml"/><Relationship Id="rId74" Type="http://schemas.openxmlformats.org/officeDocument/2006/relationships/slide" Target="slides/slide73.xml"/><Relationship Id="rId128" Type="http://schemas.openxmlformats.org/officeDocument/2006/relationships/slide" Target="slides/slide127.xml"/><Relationship Id="rId335" Type="http://schemas.openxmlformats.org/officeDocument/2006/relationships/slide" Target="slides/slide334.xml"/><Relationship Id="rId5" Type="http://schemas.openxmlformats.org/officeDocument/2006/relationships/slide" Target="slides/slide4.xml"/><Relationship Id="rId181" Type="http://schemas.openxmlformats.org/officeDocument/2006/relationships/slide" Target="slides/slide180.xml"/><Relationship Id="rId237" Type="http://schemas.openxmlformats.org/officeDocument/2006/relationships/slide" Target="slides/slide236.xml"/><Relationship Id="rId279" Type="http://schemas.openxmlformats.org/officeDocument/2006/relationships/slide" Target="slides/slide278.xml"/><Relationship Id="rId43" Type="http://schemas.openxmlformats.org/officeDocument/2006/relationships/slide" Target="slides/slide42.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slide" Target="slides/slide303.xml"/><Relationship Id="rId85" Type="http://schemas.openxmlformats.org/officeDocument/2006/relationships/slide" Target="slides/slide84.xml"/><Relationship Id="rId150" Type="http://schemas.openxmlformats.org/officeDocument/2006/relationships/slide" Target="slides/slide149.xml"/><Relationship Id="rId192" Type="http://schemas.openxmlformats.org/officeDocument/2006/relationships/slide" Target="slides/slide191.xml"/><Relationship Id="rId206" Type="http://schemas.openxmlformats.org/officeDocument/2006/relationships/slide" Target="slides/slide205.xml"/><Relationship Id="rId248" Type="http://schemas.openxmlformats.org/officeDocument/2006/relationships/slide" Target="slides/slide247.xml"/><Relationship Id="rId12" Type="http://schemas.openxmlformats.org/officeDocument/2006/relationships/slide" Target="slides/slide11.xml"/><Relationship Id="rId108" Type="http://schemas.openxmlformats.org/officeDocument/2006/relationships/slide" Target="slides/slide107.xml"/><Relationship Id="rId315" Type="http://schemas.openxmlformats.org/officeDocument/2006/relationships/slide" Target="slides/slide314.xml"/><Relationship Id="rId54" Type="http://schemas.openxmlformats.org/officeDocument/2006/relationships/slide" Target="slides/slide53.xml"/><Relationship Id="rId96" Type="http://schemas.openxmlformats.org/officeDocument/2006/relationships/slide" Target="slides/slide95.xml"/><Relationship Id="rId161" Type="http://schemas.openxmlformats.org/officeDocument/2006/relationships/slide" Target="slides/slide160.xml"/><Relationship Id="rId217" Type="http://schemas.openxmlformats.org/officeDocument/2006/relationships/slide" Target="slides/slide216.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326" Type="http://schemas.openxmlformats.org/officeDocument/2006/relationships/slide" Target="slides/slide325.xml"/><Relationship Id="rId65" Type="http://schemas.openxmlformats.org/officeDocument/2006/relationships/slide" Target="slides/slide64.xml"/><Relationship Id="rId130" Type="http://schemas.openxmlformats.org/officeDocument/2006/relationships/slide" Target="slides/slide129.xml"/><Relationship Id="rId172" Type="http://schemas.openxmlformats.org/officeDocument/2006/relationships/slide" Target="slides/slide171.xml"/><Relationship Id="rId228" Type="http://schemas.openxmlformats.org/officeDocument/2006/relationships/slide" Target="slides/slide227.xml"/><Relationship Id="rId281" Type="http://schemas.openxmlformats.org/officeDocument/2006/relationships/slide" Target="slides/slide280.xml"/><Relationship Id="rId337" Type="http://schemas.openxmlformats.org/officeDocument/2006/relationships/slide" Target="slides/slide336.xml"/><Relationship Id="rId34" Type="http://schemas.openxmlformats.org/officeDocument/2006/relationships/slide" Target="slides/slide33.xml"/><Relationship Id="rId76" Type="http://schemas.openxmlformats.org/officeDocument/2006/relationships/slide" Target="slides/slide75.xml"/><Relationship Id="rId141" Type="http://schemas.openxmlformats.org/officeDocument/2006/relationships/slide" Target="slides/slide140.xml"/><Relationship Id="rId7" Type="http://schemas.openxmlformats.org/officeDocument/2006/relationships/slide" Target="slides/slide6.xml"/><Relationship Id="rId183" Type="http://schemas.openxmlformats.org/officeDocument/2006/relationships/slide" Target="slides/slide182.xml"/><Relationship Id="rId239" Type="http://schemas.openxmlformats.org/officeDocument/2006/relationships/slide" Target="slides/slide238.xml"/><Relationship Id="rId250" Type="http://schemas.openxmlformats.org/officeDocument/2006/relationships/slide" Target="slides/slide249.xml"/><Relationship Id="rId292" Type="http://schemas.openxmlformats.org/officeDocument/2006/relationships/slide" Target="slides/slide291.xml"/><Relationship Id="rId306" Type="http://schemas.openxmlformats.org/officeDocument/2006/relationships/slide" Target="slides/slide305.xml"/><Relationship Id="rId45" Type="http://schemas.openxmlformats.org/officeDocument/2006/relationships/slide" Target="slides/slide44.xml"/><Relationship Id="rId87" Type="http://schemas.openxmlformats.org/officeDocument/2006/relationships/slide" Target="slides/slide86.xml"/><Relationship Id="rId110" Type="http://schemas.openxmlformats.org/officeDocument/2006/relationships/slide" Target="slides/slide109.xml"/><Relationship Id="rId152" Type="http://schemas.openxmlformats.org/officeDocument/2006/relationships/slide" Target="slides/slide151.xml"/><Relationship Id="rId194" Type="http://schemas.openxmlformats.org/officeDocument/2006/relationships/slide" Target="slides/slide193.xml"/><Relationship Id="rId208" Type="http://schemas.openxmlformats.org/officeDocument/2006/relationships/slide" Target="slides/slide207.xml"/><Relationship Id="rId240" Type="http://schemas.openxmlformats.org/officeDocument/2006/relationships/slide" Target="slides/slide239.xml"/><Relationship Id="rId261" Type="http://schemas.openxmlformats.org/officeDocument/2006/relationships/slide" Target="slides/slide260.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slide" Target="slides/slide281.xml"/><Relationship Id="rId317" Type="http://schemas.openxmlformats.org/officeDocument/2006/relationships/slide" Target="slides/slide316.xml"/><Relationship Id="rId338" Type="http://schemas.openxmlformats.org/officeDocument/2006/relationships/notesMaster" Target="notesMasters/notesMaster1.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230" Type="http://schemas.openxmlformats.org/officeDocument/2006/relationships/slide" Target="slides/slide229.xml"/><Relationship Id="rId251" Type="http://schemas.openxmlformats.org/officeDocument/2006/relationships/slide" Target="slides/slide250.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72" Type="http://schemas.openxmlformats.org/officeDocument/2006/relationships/slide" Target="slides/slide271.xml"/><Relationship Id="rId293" Type="http://schemas.openxmlformats.org/officeDocument/2006/relationships/slide" Target="slides/slide292.xml"/><Relationship Id="rId307" Type="http://schemas.openxmlformats.org/officeDocument/2006/relationships/slide" Target="slides/slide306.xml"/><Relationship Id="rId328" Type="http://schemas.openxmlformats.org/officeDocument/2006/relationships/slide" Target="slides/slide327.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220" Type="http://schemas.openxmlformats.org/officeDocument/2006/relationships/slide" Target="slides/slide219.xml"/><Relationship Id="rId241" Type="http://schemas.openxmlformats.org/officeDocument/2006/relationships/slide" Target="slides/slide24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262" Type="http://schemas.openxmlformats.org/officeDocument/2006/relationships/slide" Target="slides/slide261.xml"/><Relationship Id="rId283" Type="http://schemas.openxmlformats.org/officeDocument/2006/relationships/slide" Target="slides/slide282.xml"/><Relationship Id="rId318" Type="http://schemas.openxmlformats.org/officeDocument/2006/relationships/slide" Target="slides/slide317.xml"/><Relationship Id="rId339" Type="http://schemas.openxmlformats.org/officeDocument/2006/relationships/presProps" Target="presProps.xml"/><Relationship Id="rId78" Type="http://schemas.openxmlformats.org/officeDocument/2006/relationships/slide" Target="slides/slide77.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64" Type="http://schemas.openxmlformats.org/officeDocument/2006/relationships/slide" Target="slides/slide163.xml"/><Relationship Id="rId185" Type="http://schemas.openxmlformats.org/officeDocument/2006/relationships/slide" Target="slides/slide184.xml"/><Relationship Id="rId9" Type="http://schemas.openxmlformats.org/officeDocument/2006/relationships/slide" Target="slides/slide8.xml"/><Relationship Id="rId210" Type="http://schemas.openxmlformats.org/officeDocument/2006/relationships/slide" Target="slides/slide209.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294" Type="http://schemas.openxmlformats.org/officeDocument/2006/relationships/slide" Target="slides/slide293.xml"/><Relationship Id="rId308" Type="http://schemas.openxmlformats.org/officeDocument/2006/relationships/slide" Target="slides/slide307.xml"/><Relationship Id="rId329" Type="http://schemas.openxmlformats.org/officeDocument/2006/relationships/slide" Target="slides/slide328.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340" Type="http://schemas.openxmlformats.org/officeDocument/2006/relationships/viewProps" Target="viewProps.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slide" Target="slides/slide283.xml"/><Relationship Id="rId319" Type="http://schemas.openxmlformats.org/officeDocument/2006/relationships/slide" Target="slides/slide318.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330" Type="http://schemas.openxmlformats.org/officeDocument/2006/relationships/slide" Target="slides/slide329.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95" Type="http://schemas.openxmlformats.org/officeDocument/2006/relationships/slide" Target="slides/slide294.xml"/><Relationship Id="rId309" Type="http://schemas.openxmlformats.org/officeDocument/2006/relationships/slide" Target="slides/slide308.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320" Type="http://schemas.openxmlformats.org/officeDocument/2006/relationships/slide" Target="slides/slide319.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341" Type="http://schemas.openxmlformats.org/officeDocument/2006/relationships/theme" Target="theme/theme1.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slide" Target="slides/slide28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310" Type="http://schemas.openxmlformats.org/officeDocument/2006/relationships/slide" Target="slides/slide309.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331" Type="http://schemas.openxmlformats.org/officeDocument/2006/relationships/slide" Target="slides/slide330.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slide" Target="slides/slide295.xml"/><Relationship Id="rId300" Type="http://schemas.openxmlformats.org/officeDocument/2006/relationships/slide" Target="slides/slide299.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321" Type="http://schemas.openxmlformats.org/officeDocument/2006/relationships/slide" Target="slides/slide320.xml"/><Relationship Id="rId342" Type="http://schemas.openxmlformats.org/officeDocument/2006/relationships/tableStyles" Target="tableStyles.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311" Type="http://schemas.openxmlformats.org/officeDocument/2006/relationships/slide" Target="slides/slide310.xml"/><Relationship Id="rId332" Type="http://schemas.openxmlformats.org/officeDocument/2006/relationships/slide" Target="slides/slide331.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297" Type="http://schemas.openxmlformats.org/officeDocument/2006/relationships/slide" Target="slides/slide296.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slide" Target="slides/slide300.xml"/><Relationship Id="rId322" Type="http://schemas.openxmlformats.org/officeDocument/2006/relationships/slide" Target="slides/slide321.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slide" Target="slides/slide265.xml"/><Relationship Id="rId287" Type="http://schemas.openxmlformats.org/officeDocument/2006/relationships/slide" Target="slides/slide286.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312" Type="http://schemas.openxmlformats.org/officeDocument/2006/relationships/slide" Target="slides/slide311.xml"/><Relationship Id="rId333" Type="http://schemas.openxmlformats.org/officeDocument/2006/relationships/slide" Target="slides/slide332.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slide" Target="slides/slide297.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302" Type="http://schemas.openxmlformats.org/officeDocument/2006/relationships/slide" Target="slides/slide301.xml"/><Relationship Id="rId323" Type="http://schemas.openxmlformats.org/officeDocument/2006/relationships/slide" Target="slides/slide322.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106" Type="http://schemas.openxmlformats.org/officeDocument/2006/relationships/slide" Target="slides/slide105.xml"/><Relationship Id="rId127" Type="http://schemas.openxmlformats.org/officeDocument/2006/relationships/slide" Target="slides/slide126.xml"/><Relationship Id="rId313" Type="http://schemas.openxmlformats.org/officeDocument/2006/relationships/slide" Target="slides/slide312.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334" Type="http://schemas.openxmlformats.org/officeDocument/2006/relationships/slide" Target="slides/slide333.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303" Type="http://schemas.openxmlformats.org/officeDocument/2006/relationships/slide" Target="slides/slide302.xml"/><Relationship Id="rId42" Type="http://schemas.openxmlformats.org/officeDocument/2006/relationships/slide" Target="slides/slide41.xml"/><Relationship Id="rId84" Type="http://schemas.openxmlformats.org/officeDocument/2006/relationships/slide" Target="slides/slide83.xml"/><Relationship Id="rId138" Type="http://schemas.openxmlformats.org/officeDocument/2006/relationships/slide" Target="slides/slide137.xml"/><Relationship Id="rId191" Type="http://schemas.openxmlformats.org/officeDocument/2006/relationships/slide" Target="slides/slide190.xml"/><Relationship Id="rId205" Type="http://schemas.openxmlformats.org/officeDocument/2006/relationships/slide" Target="slides/slide204.xml"/><Relationship Id="rId247" Type="http://schemas.openxmlformats.org/officeDocument/2006/relationships/slide" Target="slides/slide246.xml"/><Relationship Id="rId107" Type="http://schemas.openxmlformats.org/officeDocument/2006/relationships/slide" Target="slides/slide106.xml"/><Relationship Id="rId289" Type="http://schemas.openxmlformats.org/officeDocument/2006/relationships/slide" Target="slides/slide288.xml"/><Relationship Id="rId11" Type="http://schemas.openxmlformats.org/officeDocument/2006/relationships/slide" Target="slides/slide10.xml"/><Relationship Id="rId53" Type="http://schemas.openxmlformats.org/officeDocument/2006/relationships/slide" Target="slides/slide52.xml"/><Relationship Id="rId149" Type="http://schemas.openxmlformats.org/officeDocument/2006/relationships/slide" Target="slides/slide148.xml"/><Relationship Id="rId314" Type="http://schemas.openxmlformats.org/officeDocument/2006/relationships/slide" Target="slides/slide313.xml"/><Relationship Id="rId95" Type="http://schemas.openxmlformats.org/officeDocument/2006/relationships/slide" Target="slides/slide94.xml"/><Relationship Id="rId160" Type="http://schemas.openxmlformats.org/officeDocument/2006/relationships/slide" Target="slides/slide159.xml"/><Relationship Id="rId216" Type="http://schemas.openxmlformats.org/officeDocument/2006/relationships/slide" Target="slides/slide215.xml"/><Relationship Id="rId258" Type="http://schemas.openxmlformats.org/officeDocument/2006/relationships/slide" Target="slides/slide257.xml"/><Relationship Id="rId22" Type="http://schemas.openxmlformats.org/officeDocument/2006/relationships/slide" Target="slides/slide21.xml"/><Relationship Id="rId64" Type="http://schemas.openxmlformats.org/officeDocument/2006/relationships/slide" Target="slides/slide63.xml"/><Relationship Id="rId118" Type="http://schemas.openxmlformats.org/officeDocument/2006/relationships/slide" Target="slides/slide117.xml"/><Relationship Id="rId325" Type="http://schemas.openxmlformats.org/officeDocument/2006/relationships/slide" Target="slides/slide324.xml"/><Relationship Id="rId171" Type="http://schemas.openxmlformats.org/officeDocument/2006/relationships/slide" Target="slides/slide170.xml"/><Relationship Id="rId227" Type="http://schemas.openxmlformats.org/officeDocument/2006/relationships/slide" Target="slides/slide226.xml"/><Relationship Id="rId269" Type="http://schemas.openxmlformats.org/officeDocument/2006/relationships/slide" Target="slides/slide268.xml"/><Relationship Id="rId33" Type="http://schemas.openxmlformats.org/officeDocument/2006/relationships/slide" Target="slides/slide32.xml"/><Relationship Id="rId129" Type="http://schemas.openxmlformats.org/officeDocument/2006/relationships/slide" Target="slides/slide128.xml"/><Relationship Id="rId280" Type="http://schemas.openxmlformats.org/officeDocument/2006/relationships/slide" Target="slides/slide279.xml"/><Relationship Id="rId336" Type="http://schemas.openxmlformats.org/officeDocument/2006/relationships/slide" Target="slides/slide335.xml"/><Relationship Id="rId75" Type="http://schemas.openxmlformats.org/officeDocument/2006/relationships/slide" Target="slides/slide74.xml"/><Relationship Id="rId140" Type="http://schemas.openxmlformats.org/officeDocument/2006/relationships/slide" Target="slides/slide139.xml"/><Relationship Id="rId182" Type="http://schemas.openxmlformats.org/officeDocument/2006/relationships/slide" Target="slides/slide181.xml"/><Relationship Id="rId6" Type="http://schemas.openxmlformats.org/officeDocument/2006/relationships/slide" Target="slides/slide5.xml"/><Relationship Id="rId238" Type="http://schemas.openxmlformats.org/officeDocument/2006/relationships/slide" Target="slides/slide237.xml"/><Relationship Id="rId291" Type="http://schemas.openxmlformats.org/officeDocument/2006/relationships/slide" Target="slides/slide290.xml"/><Relationship Id="rId305" Type="http://schemas.openxmlformats.org/officeDocument/2006/relationships/slide" Target="slides/slide304.xml"/><Relationship Id="rId44" Type="http://schemas.openxmlformats.org/officeDocument/2006/relationships/slide" Target="slides/slide43.xml"/><Relationship Id="rId86" Type="http://schemas.openxmlformats.org/officeDocument/2006/relationships/slide" Target="slides/slide85.xml"/><Relationship Id="rId151" Type="http://schemas.openxmlformats.org/officeDocument/2006/relationships/slide" Target="slides/slide150.xml"/><Relationship Id="rId193" Type="http://schemas.openxmlformats.org/officeDocument/2006/relationships/slide" Target="slides/slide192.xml"/><Relationship Id="rId207" Type="http://schemas.openxmlformats.org/officeDocument/2006/relationships/slide" Target="slides/slide206.xml"/><Relationship Id="rId249" Type="http://schemas.openxmlformats.org/officeDocument/2006/relationships/slide" Target="slides/slide248.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316" Type="http://schemas.openxmlformats.org/officeDocument/2006/relationships/slide" Target="slides/slide315.xml"/><Relationship Id="rId55" Type="http://schemas.openxmlformats.org/officeDocument/2006/relationships/slide" Target="slides/slide54.xml"/><Relationship Id="rId97" Type="http://schemas.openxmlformats.org/officeDocument/2006/relationships/slide" Target="slides/slide96.xml"/><Relationship Id="rId120" Type="http://schemas.openxmlformats.org/officeDocument/2006/relationships/slide" Target="slides/slide119.xml"/><Relationship Id="rId162" Type="http://schemas.openxmlformats.org/officeDocument/2006/relationships/slide" Target="slides/slide161.xml"/><Relationship Id="rId218" Type="http://schemas.openxmlformats.org/officeDocument/2006/relationships/slide" Target="slides/slide217.xml"/><Relationship Id="rId271" Type="http://schemas.openxmlformats.org/officeDocument/2006/relationships/slide" Target="slides/slide270.xml"/><Relationship Id="rId24" Type="http://schemas.openxmlformats.org/officeDocument/2006/relationships/slide" Target="slides/slide23.xml"/><Relationship Id="rId66" Type="http://schemas.openxmlformats.org/officeDocument/2006/relationships/slide" Target="slides/slide65.xml"/><Relationship Id="rId131" Type="http://schemas.openxmlformats.org/officeDocument/2006/relationships/slide" Target="slides/slide130.xml"/><Relationship Id="rId327" Type="http://schemas.openxmlformats.org/officeDocument/2006/relationships/slide" Target="slides/slide326.xml"/><Relationship Id="rId173" Type="http://schemas.openxmlformats.org/officeDocument/2006/relationships/slide" Target="slides/slide172.xml"/><Relationship Id="rId229" Type="http://schemas.openxmlformats.org/officeDocument/2006/relationships/slide" Target="slides/slide228.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7972-4FEB-967E-F4D41D303398}"/>
              </c:ext>
            </c:extLst>
          </c:dPt>
          <c:dPt>
            <c:idx val="1"/>
            <c:bubble3D val="0"/>
            <c:spPr>
              <a:solidFill>
                <a:srgbClr val="03A5AD"/>
              </a:solidFill>
              <a:ln w="19050">
                <a:solidFill>
                  <a:schemeClr val="lt1"/>
                </a:solidFill>
              </a:ln>
              <a:effectLst/>
            </c:spPr>
            <c:extLst>
              <c:ext xmlns:c16="http://schemas.microsoft.com/office/drawing/2014/chart" uri="{C3380CC4-5D6E-409C-BE32-E72D297353CC}">
                <c16:uniqueId val="{00000003-7972-4FEB-967E-F4D41D303398}"/>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7972-4FEB-967E-F4D41D303398}"/>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7972-4FEB-967E-F4D41D303398}"/>
              </c:ext>
            </c:extLst>
          </c:dPt>
          <c:dLbls>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SST Arabic Medium" pitchFamily="34" charset="-78"/>
                    <a:ea typeface="+mn-ea"/>
                    <a:cs typeface="SST Arabic Medium" pitchFamily="34" charset="-78"/>
                  </a:defRPr>
                </a:pPr>
                <a:endParaRPr lang="en-US"/>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3"/>
                <c:pt idx="0">
                  <c:v>الأشخاص</c:v>
                </c:pt>
                <c:pt idx="1">
                  <c:v>العمليات</c:v>
                </c:pt>
                <c:pt idx="2">
                  <c:v>الأعمال</c:v>
                </c:pt>
              </c:strCache>
            </c:strRef>
          </c:cat>
          <c:val>
            <c:numRef>
              <c:f>Sheet1!$B$2:$B$5</c:f>
              <c:numCache>
                <c:formatCode>General</c:formatCode>
                <c:ptCount val="4"/>
                <c:pt idx="0">
                  <c:v>42</c:v>
                </c:pt>
                <c:pt idx="1">
                  <c:v>50</c:v>
                </c:pt>
                <c:pt idx="2">
                  <c:v>8</c:v>
                </c:pt>
              </c:numCache>
            </c:numRef>
          </c:val>
          <c:extLst>
            <c:ext xmlns:c16="http://schemas.microsoft.com/office/drawing/2014/chart" uri="{C3380CC4-5D6E-409C-BE32-E72D297353CC}">
              <c16:uniqueId val="{00000000-2908-44B8-AE40-3A58E07ED669}"/>
            </c:ext>
          </c:extLst>
        </c:ser>
        <c:dLbls>
          <c:showLegendKey val="0"/>
          <c:showVal val="0"/>
          <c:showCatName val="1"/>
          <c:showSerName val="0"/>
          <c:showPercent val="1"/>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600" b="1">
          <a:solidFill>
            <a:schemeClr val="bg1"/>
          </a:solidFill>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AC35CFB-474D-4FA2-B768-9D43A034929D}" type="datetimeFigureOut">
              <a:rPr lang="en-US" smtClean="0"/>
              <a:t>7/21/25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72290A-0A0D-4441-B8F5-5237E5DDA509}" type="slidenum">
              <a:rPr lang="en-US" smtClean="0"/>
              <a:t>‹#›</a:t>
            </a:fld>
            <a:endParaRPr lang="en-US"/>
          </a:p>
        </p:txBody>
      </p:sp>
    </p:spTree>
    <p:extLst>
      <p:ext uri="{BB962C8B-B14F-4D97-AF65-F5344CB8AC3E}">
        <p14:creationId xmlns:p14="http://schemas.microsoft.com/office/powerpoint/2010/main" val="8161037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228.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229.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2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231.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235.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238.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24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241.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242.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243.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244.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245.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246.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247.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248.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249.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25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251.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252.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253.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254.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255.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256.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257.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258.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259.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26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261.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262.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263.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264.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265.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266.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267.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268.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269.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27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271.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272.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273.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274.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275.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276.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277.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278.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279.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28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81.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82.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83.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84.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85.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86.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87.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88.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289.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2" Type="http://schemas.openxmlformats.org/officeDocument/2006/relationships/slide" Target="../slides/slide29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2" Type="http://schemas.openxmlformats.org/officeDocument/2006/relationships/slide" Target="../slides/slide291.xml"/><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2" Type="http://schemas.openxmlformats.org/officeDocument/2006/relationships/slide" Target="../slides/slide292.xml"/><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2" Type="http://schemas.openxmlformats.org/officeDocument/2006/relationships/slide" Target="../slides/slide293.xml"/><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2" Type="http://schemas.openxmlformats.org/officeDocument/2006/relationships/slide" Target="../slides/slide294.xml"/><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2" Type="http://schemas.openxmlformats.org/officeDocument/2006/relationships/slide" Target="../slides/slide295.xml"/><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2" Type="http://schemas.openxmlformats.org/officeDocument/2006/relationships/slide" Target="../slides/slide296.xml"/><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2" Type="http://schemas.openxmlformats.org/officeDocument/2006/relationships/slide" Target="../slides/slide297.xml"/><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2" Type="http://schemas.openxmlformats.org/officeDocument/2006/relationships/slide" Target="../slides/slide298.xml"/><Relationship Id="rId1" Type="http://schemas.openxmlformats.org/officeDocument/2006/relationships/notesMaster" Target="../notesMasters/notesMaster1.xml"/></Relationships>
</file>

<file path=ppt/notesSlides/_rels/notesSlide218.xml.rels><?xml version="1.0" encoding="UTF-8" standalone="yes"?>
<Relationships xmlns="http://schemas.openxmlformats.org/package/2006/relationships"><Relationship Id="rId2" Type="http://schemas.openxmlformats.org/officeDocument/2006/relationships/slide" Target="../slides/slide299.xml"/><Relationship Id="rId1" Type="http://schemas.openxmlformats.org/officeDocument/2006/relationships/notesMaster" Target="../notesMasters/notesMaster1.xml"/></Relationships>
</file>

<file path=ppt/notesSlides/_rels/notesSlide219.xml.rels><?xml version="1.0" encoding="UTF-8" standalone="yes"?>
<Relationships xmlns="http://schemas.openxmlformats.org/package/2006/relationships"><Relationship Id="rId2" Type="http://schemas.openxmlformats.org/officeDocument/2006/relationships/slide" Target="../slides/slide30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20.xml.rels><?xml version="1.0" encoding="UTF-8" standalone="yes"?>
<Relationships xmlns="http://schemas.openxmlformats.org/package/2006/relationships"><Relationship Id="rId2" Type="http://schemas.openxmlformats.org/officeDocument/2006/relationships/slide" Target="../slides/slide301.xml"/><Relationship Id="rId1" Type="http://schemas.openxmlformats.org/officeDocument/2006/relationships/notesMaster" Target="../notesMasters/notesMaster1.xml"/></Relationships>
</file>

<file path=ppt/notesSlides/_rels/notesSlide221.xml.rels><?xml version="1.0" encoding="UTF-8" standalone="yes"?>
<Relationships xmlns="http://schemas.openxmlformats.org/package/2006/relationships"><Relationship Id="rId2" Type="http://schemas.openxmlformats.org/officeDocument/2006/relationships/slide" Target="../slides/slide302.xml"/><Relationship Id="rId1" Type="http://schemas.openxmlformats.org/officeDocument/2006/relationships/notesMaster" Target="../notesMasters/notesMaster1.xml"/></Relationships>
</file>

<file path=ppt/notesSlides/_rels/notesSlide222.xml.rels><?xml version="1.0" encoding="UTF-8" standalone="yes"?>
<Relationships xmlns="http://schemas.openxmlformats.org/package/2006/relationships"><Relationship Id="rId2" Type="http://schemas.openxmlformats.org/officeDocument/2006/relationships/slide" Target="../slides/slide303.xml"/><Relationship Id="rId1" Type="http://schemas.openxmlformats.org/officeDocument/2006/relationships/notesMaster" Target="../notesMasters/notesMaster1.xml"/></Relationships>
</file>

<file path=ppt/notesSlides/_rels/notesSlide223.xml.rels><?xml version="1.0" encoding="UTF-8" standalone="yes"?>
<Relationships xmlns="http://schemas.openxmlformats.org/package/2006/relationships"><Relationship Id="rId2" Type="http://schemas.openxmlformats.org/officeDocument/2006/relationships/slide" Target="../slides/slide304.xml"/><Relationship Id="rId1" Type="http://schemas.openxmlformats.org/officeDocument/2006/relationships/notesMaster" Target="../notesMasters/notesMaster1.xml"/></Relationships>
</file>

<file path=ppt/notesSlides/_rels/notesSlide224.xml.rels><?xml version="1.0" encoding="UTF-8" standalone="yes"?>
<Relationships xmlns="http://schemas.openxmlformats.org/package/2006/relationships"><Relationship Id="rId2" Type="http://schemas.openxmlformats.org/officeDocument/2006/relationships/slide" Target="../slides/slide305.xml"/><Relationship Id="rId1" Type="http://schemas.openxmlformats.org/officeDocument/2006/relationships/notesMaster" Target="../notesMasters/notesMaster1.xml"/></Relationships>
</file>

<file path=ppt/notesSlides/_rels/notesSlide225.xml.rels><?xml version="1.0" encoding="UTF-8" standalone="yes"?>
<Relationships xmlns="http://schemas.openxmlformats.org/package/2006/relationships"><Relationship Id="rId2" Type="http://schemas.openxmlformats.org/officeDocument/2006/relationships/slide" Target="../slides/slide306.xml"/><Relationship Id="rId1" Type="http://schemas.openxmlformats.org/officeDocument/2006/relationships/notesMaster" Target="../notesMasters/notesMaster1.xml"/></Relationships>
</file>

<file path=ppt/notesSlides/_rels/notesSlide226.xml.rels><?xml version="1.0" encoding="UTF-8" standalone="yes"?>
<Relationships xmlns="http://schemas.openxmlformats.org/package/2006/relationships"><Relationship Id="rId2" Type="http://schemas.openxmlformats.org/officeDocument/2006/relationships/slide" Target="../slides/slide307.xml"/><Relationship Id="rId1" Type="http://schemas.openxmlformats.org/officeDocument/2006/relationships/notesMaster" Target="../notesMasters/notesMaster1.xml"/></Relationships>
</file>

<file path=ppt/notesSlides/_rels/notesSlide227.xml.rels><?xml version="1.0" encoding="UTF-8" standalone="yes"?>
<Relationships xmlns="http://schemas.openxmlformats.org/package/2006/relationships"><Relationship Id="rId2" Type="http://schemas.openxmlformats.org/officeDocument/2006/relationships/slide" Target="../slides/slide308.xml"/><Relationship Id="rId1" Type="http://schemas.openxmlformats.org/officeDocument/2006/relationships/notesMaster" Target="../notesMasters/notesMaster1.xml"/></Relationships>
</file>

<file path=ppt/notesSlides/_rels/notesSlide228.xml.rels><?xml version="1.0" encoding="UTF-8" standalone="yes"?>
<Relationships xmlns="http://schemas.openxmlformats.org/package/2006/relationships"><Relationship Id="rId2" Type="http://schemas.openxmlformats.org/officeDocument/2006/relationships/slide" Target="../slides/slide309.xml"/><Relationship Id="rId1" Type="http://schemas.openxmlformats.org/officeDocument/2006/relationships/notesMaster" Target="../notesMasters/notesMaster1.xml"/></Relationships>
</file>

<file path=ppt/notesSlides/_rels/notesSlide229.xml.rels><?xml version="1.0" encoding="UTF-8" standalone="yes"?>
<Relationships xmlns="http://schemas.openxmlformats.org/package/2006/relationships"><Relationship Id="rId2" Type="http://schemas.openxmlformats.org/officeDocument/2006/relationships/slide" Target="../slides/slide31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30.xml.rels><?xml version="1.0" encoding="UTF-8" standalone="yes"?>
<Relationships xmlns="http://schemas.openxmlformats.org/package/2006/relationships"><Relationship Id="rId2" Type="http://schemas.openxmlformats.org/officeDocument/2006/relationships/slide" Target="../slides/slide311.xml"/><Relationship Id="rId1" Type="http://schemas.openxmlformats.org/officeDocument/2006/relationships/notesMaster" Target="../notesMasters/notesMaster1.xml"/></Relationships>
</file>

<file path=ppt/notesSlides/_rels/notesSlide231.xml.rels><?xml version="1.0" encoding="UTF-8" standalone="yes"?>
<Relationships xmlns="http://schemas.openxmlformats.org/package/2006/relationships"><Relationship Id="rId2" Type="http://schemas.openxmlformats.org/officeDocument/2006/relationships/slide" Target="../slides/slide325.xml"/><Relationship Id="rId1" Type="http://schemas.openxmlformats.org/officeDocument/2006/relationships/notesMaster" Target="../notesMasters/notesMaster1.xml"/></Relationships>
</file>

<file path=ppt/notesSlides/_rels/notesSlide232.xml.rels><?xml version="1.0" encoding="UTF-8" standalone="yes"?>
<Relationships xmlns="http://schemas.openxmlformats.org/package/2006/relationships"><Relationship Id="rId2" Type="http://schemas.openxmlformats.org/officeDocument/2006/relationships/slide" Target="../slides/slide326.xml"/><Relationship Id="rId1" Type="http://schemas.openxmlformats.org/officeDocument/2006/relationships/notesMaster" Target="../notesMasters/notesMaster1.xml"/></Relationships>
</file>

<file path=ppt/notesSlides/_rels/notesSlide233.xml.rels><?xml version="1.0" encoding="UTF-8" standalone="yes"?>
<Relationships xmlns="http://schemas.openxmlformats.org/package/2006/relationships"><Relationship Id="rId2" Type="http://schemas.openxmlformats.org/officeDocument/2006/relationships/slide" Target="../slides/slide327.xml"/><Relationship Id="rId1" Type="http://schemas.openxmlformats.org/officeDocument/2006/relationships/notesMaster" Target="../notesMasters/notesMaster1.xml"/></Relationships>
</file>

<file path=ppt/notesSlides/_rels/notesSlide234.xml.rels><?xml version="1.0" encoding="UTF-8" standalone="yes"?>
<Relationships xmlns="http://schemas.openxmlformats.org/package/2006/relationships"><Relationship Id="rId2" Type="http://schemas.openxmlformats.org/officeDocument/2006/relationships/slide" Target="../slides/slide328.xml"/><Relationship Id="rId1" Type="http://schemas.openxmlformats.org/officeDocument/2006/relationships/notesMaster" Target="../notesMasters/notesMaster1.xml"/></Relationships>
</file>

<file path=ppt/notesSlides/_rels/notesSlide235.xml.rels><?xml version="1.0" encoding="UTF-8" standalone="yes"?>
<Relationships xmlns="http://schemas.openxmlformats.org/package/2006/relationships"><Relationship Id="rId2" Type="http://schemas.openxmlformats.org/officeDocument/2006/relationships/slide" Target="../slides/slide3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BACC21-6723-4A9E-B7AA-5545543E8703}" type="slidenum">
              <a:rPr lang="en-US" smtClean="0"/>
              <a:t>8</a:t>
            </a:fld>
            <a:endParaRPr lang="en-US"/>
          </a:p>
        </p:txBody>
      </p:sp>
    </p:spTree>
    <p:extLst>
      <p:ext uri="{BB962C8B-B14F-4D97-AF65-F5344CB8AC3E}">
        <p14:creationId xmlns:p14="http://schemas.microsoft.com/office/powerpoint/2010/main" val="28963107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ويصف هذا المعيار النظام الذي تعمل من خلاله المشاريع، بما في ذلك الحوكمة، والوظائف المحتملة، وبيئة المشروع، والاعتبارات الخاصة بالعلاقة بين إدارة المشروع وإدارة المنتج.</a:t>
            </a:r>
          </a:p>
          <a:p>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26</a:t>
            </a:fld>
            <a:endParaRPr lang="en-US"/>
          </a:p>
        </p:txBody>
      </p:sp>
    </p:spTree>
    <p:extLst>
      <p:ext uri="{BB962C8B-B14F-4D97-AF65-F5344CB8AC3E}">
        <p14:creationId xmlns:p14="http://schemas.microsoft.com/office/powerpoint/2010/main" val="1122813875"/>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r" rtl="1">
              <a:buFont typeface="Arial" panose="020B0604020202020204" pitchFamily="34" charset="0"/>
              <a:buChar char="•"/>
            </a:pPr>
            <a:r>
              <a:rPr lang="ar-DZ" dirty="0"/>
              <a:t>تجزئة النطاق. يمكن الاستفاضة في وصف النطاق باستخدام مستند بيان النطاق لتحديد التسليمات الرئيسية المرتبطة بالمشروع ومعايير القبول لكل منها. يمكن أيضًا الاسهاب في تطوير النطاق من خلال تقسيمه إلى مستويات أقل من التفاصيل باستخدام هيكل تجزئة العمل </a:t>
            </a:r>
            <a:r>
              <a:rPr lang="en-US" dirty="0"/>
              <a:t>WBS </a:t>
            </a:r>
            <a:r>
              <a:rPr lang="ar-DZ" dirty="0"/>
              <a:t>هيكل تجزئة العمل هو تجزئة هرمية لإجمالي نطاق العمل.</a:t>
            </a:r>
          </a:p>
          <a:p>
            <a:pPr marL="171450" indent="-171450" algn="r" rtl="1">
              <a:buFont typeface="Arial" panose="020B0604020202020204" pitchFamily="34" charset="0"/>
              <a:buChar char="•"/>
            </a:pPr>
            <a:r>
              <a:rPr lang="ar-DZ" dirty="0"/>
              <a:t>استكمال التسليمات. وفقاً للمنهج المستخدم، هناك طرق مختلفة لوصف المكون أو استكمال المشروع:</a:t>
            </a:r>
          </a:p>
          <a:p>
            <a:pPr marL="171450" indent="-171450" algn="r" rtl="1">
              <a:buFont typeface="Wingdings" panose="05000000000000000000" pitchFamily="2" charset="2"/>
              <a:buChar char="ü"/>
            </a:pPr>
            <a:r>
              <a:rPr lang="ar-DZ" dirty="0"/>
              <a:t>معايير القبول أو الاستكمال</a:t>
            </a:r>
          </a:p>
          <a:p>
            <a:pPr marL="171450" indent="-171450" algn="r" rtl="1">
              <a:buFont typeface="Wingdings" panose="05000000000000000000" pitchFamily="2" charset="2"/>
              <a:buChar char="ü"/>
            </a:pPr>
            <a:r>
              <a:rPr lang="ar-DZ" dirty="0"/>
              <a:t>مقاييس الأداء الفني</a:t>
            </a:r>
          </a:p>
          <a:p>
            <a:pPr marL="171450" indent="-171450" algn="r" rtl="1">
              <a:buFont typeface="Wingdings" panose="05000000000000000000" pitchFamily="2" charset="2"/>
              <a:buChar char="ü"/>
            </a:pPr>
            <a:r>
              <a:rPr lang="ar-DZ" dirty="0"/>
              <a:t>تعريف المنجز</a:t>
            </a:r>
          </a:p>
          <a:p>
            <a:pPr algn="r" rtl="1"/>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180</a:t>
            </a:fld>
            <a:endParaRPr lang="en-US"/>
          </a:p>
        </p:txBody>
      </p:sp>
    </p:spTree>
    <p:extLst>
      <p:ext uri="{BB962C8B-B14F-4D97-AF65-F5344CB8AC3E}">
        <p14:creationId xmlns:p14="http://schemas.microsoft.com/office/powerpoint/2010/main" val="2665634809"/>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في هذه البيئات، يتحرك تعريف هدف المشروع الذي يجرى إنجازه أو حتى "المنجز" باستمرار. تقوم فرق المشاريع بتتبع المعدلات</a:t>
            </a:r>
          </a:p>
          <a:p>
            <a:pPr algn="r" rtl="1"/>
            <a:r>
              <a:rPr lang="ar-DZ" dirty="0"/>
              <a:t>المخططة لتحقيق الأهداف بالمقارنة مع التقدم نحو استكمال المشروع. كلما استغرق المشروع وقتًا أطول في استكماله، كلما كان</a:t>
            </a:r>
          </a:p>
          <a:p>
            <a:pPr algn="r" rtl="1"/>
            <a:r>
              <a:rPr lang="ar-DZ" dirty="0"/>
              <a:t>من المرجح تحرك هدف “تعريف المشروع بانه "منجز". يشار إلى ذلك في بعض الأحيان بمصطلح " إنجراف المنجز".</a:t>
            </a:r>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181</a:t>
            </a:fld>
            <a:endParaRPr lang="en-US"/>
          </a:p>
        </p:txBody>
      </p:sp>
    </p:spTree>
    <p:extLst>
      <p:ext uri="{BB962C8B-B14F-4D97-AF65-F5344CB8AC3E}">
        <p14:creationId xmlns:p14="http://schemas.microsoft.com/office/powerpoint/2010/main" val="1890641827"/>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EG" dirty="0"/>
              <a:t>يوضح الشكل </a:t>
            </a:r>
            <a:r>
              <a:rPr lang="ar-DZ" dirty="0"/>
              <a:t>سيناريو تطوير ساعة يد ذكية جديدة. يبيّ</a:t>
            </a:r>
            <a:r>
              <a:rPr lang="ar-EG" dirty="0"/>
              <a:t>ن</a:t>
            </a:r>
            <a:r>
              <a:rPr lang="ar-DZ" dirty="0"/>
              <a:t> الجدول الزمني المبدئي 12 شهرًا لتطوير الساعة بمجموعة مبدئية من القدرات والميزات. </a:t>
            </a:r>
            <a:endParaRPr lang="ar-EG" dirty="0"/>
          </a:p>
          <a:p>
            <a:pPr algn="r" rtl="1"/>
            <a:r>
              <a:rPr lang="ar-DZ" dirty="0"/>
              <a:t>بينما يطلق المنافسون منتجات مماثلة، تزيد المجموعة الأولية من القدرات والميزات لتظل مناسبة</a:t>
            </a:r>
            <a:r>
              <a:rPr lang="ar-EG" dirty="0"/>
              <a:t> </a:t>
            </a:r>
            <a:r>
              <a:rPr lang="ar-DZ" dirty="0"/>
              <a:t>للسوق. يضغط ذلك لجعل موعد الإطلاق الشهر 14 . في الشهر ال 13 ، يطلق منافس آخر منتجًا ذو قدرات أكبر. وإضافة هذه</a:t>
            </a:r>
            <a:r>
              <a:rPr lang="ar-EG" dirty="0"/>
              <a:t> </a:t>
            </a:r>
            <a:r>
              <a:rPr lang="ar-DZ" dirty="0"/>
              <a:t>القدرات قد يؤخر الإطلاق إلى الشهر 16 . يُتخذ قرار في وقت ما سواء بإصدار المنتج كما هو، حتى وإن لم يكن بأحدث الميزات</a:t>
            </a:r>
            <a:r>
              <a:rPr lang="ar-EG" dirty="0"/>
              <a:t> </a:t>
            </a:r>
            <a:r>
              <a:rPr lang="ar-DZ" dirty="0"/>
              <a:t>أو الاستمرار في تحديث الميزات قبل الإطلاق.</a:t>
            </a:r>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182</a:t>
            </a:fld>
            <a:endParaRPr lang="en-US"/>
          </a:p>
        </p:txBody>
      </p:sp>
    </p:spTree>
    <p:extLst>
      <p:ext uri="{BB962C8B-B14F-4D97-AF65-F5344CB8AC3E}">
        <p14:creationId xmlns:p14="http://schemas.microsoft.com/office/powerpoint/2010/main" val="1549145555"/>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تتحمل المنظمة الراعية معظم التكاليف المرتبطة بالجودة وتنعكس تلك التكاليف في السياسات والإجراءات وعمليات</a:t>
            </a:r>
          </a:p>
          <a:p>
            <a:pPr algn="r" rtl="1"/>
            <a:r>
              <a:rPr lang="ar-DZ" dirty="0"/>
              <a:t>العمل. على سبيل المثال، غالبًا ما تكون سياسات المنظمة الحاكمة لكيفية أداء العمل والإجراءات التي تصف عمليات العمل</a:t>
            </a:r>
          </a:p>
          <a:p>
            <a:pPr algn="r" rtl="1"/>
            <a:r>
              <a:rPr lang="ar-DZ" dirty="0"/>
              <a:t>جزءًا من سياسة الجودة الخاصة بالمنظمة. تتحمل المنظمة التكاليف العامة، وتكاليف التدريب، وتكاليف مراجعة العمليات،</a:t>
            </a:r>
          </a:p>
          <a:p>
            <a:pPr algn="r" rtl="1"/>
            <a:r>
              <a:rPr lang="ar-DZ" dirty="0"/>
              <a:t>برغم توظيفها في المشروع. ويعتبر تحقيق التوازن بين احتياجات الجودة الخاصة بالعمليات والمنتجات مع التكاليف المرتبطة بتلبية</a:t>
            </a:r>
          </a:p>
          <a:p>
            <a:pPr algn="r" rtl="1"/>
            <a:r>
              <a:rPr lang="ar-DZ" dirty="0"/>
              <a:t>هذه الاحتياجات ممارسة أصيلة في المشاريع.</a:t>
            </a:r>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183</a:t>
            </a:fld>
            <a:endParaRPr lang="en-US"/>
          </a:p>
        </p:txBody>
      </p:sp>
    </p:spTree>
    <p:extLst>
      <p:ext uri="{BB962C8B-B14F-4D97-AF65-F5344CB8AC3E}">
        <p14:creationId xmlns:p14="http://schemas.microsoft.com/office/powerpoint/2010/main" val="92459060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ترتبط</a:t>
            </a:r>
            <a:r>
              <a:rPr lang="ar-EG" dirty="0"/>
              <a:t> </a:t>
            </a:r>
            <a:r>
              <a:rPr lang="ar-DZ" dirty="0"/>
              <a:t>تكاليف الوقاية والتقييم بتكلفة الامتثال لمتطلبات الجودة. بينما ترتبط تكاليف الإخفاق الداخلي والخارجي بتكلفة عدم الامتثال.</a:t>
            </a:r>
            <a:endParaRPr lang="ar-EG" dirty="0"/>
          </a:p>
          <a:p>
            <a:pPr algn="r" rtl="1"/>
            <a:endParaRPr lang="ar-DZ" dirty="0"/>
          </a:p>
          <a:p>
            <a:pPr marL="171450" indent="-171450" algn="r" rtl="1">
              <a:buFont typeface="Arial" panose="020B0604020202020204" pitchFamily="34" charset="0"/>
              <a:buChar char="•"/>
            </a:pPr>
            <a:r>
              <a:rPr lang="ar-DZ" dirty="0"/>
              <a:t>الوقاية . يتم تكبد تكاليف الوقاية لكي يبقي المنتج بمنأى عن العيوب والإخفاقات. تؤدي تكاليف الوقاية لتجنب</a:t>
            </a:r>
            <a:r>
              <a:rPr lang="ar-EG" dirty="0"/>
              <a:t> </a:t>
            </a:r>
            <a:r>
              <a:rPr lang="ar-DZ" dirty="0"/>
              <a:t>مشاكل الجودة. هي مرتبطة بتصميم وتطبيق وصيانة نظام الجودة. ويتم التخطيط لها وتكبدها قبل التشغيل</a:t>
            </a:r>
            <a:r>
              <a:rPr lang="ar-EG" dirty="0"/>
              <a:t> </a:t>
            </a:r>
            <a:r>
              <a:rPr lang="ar-DZ" dirty="0"/>
              <a:t>الفعلي.</a:t>
            </a:r>
            <a:endParaRPr lang="ar-EG" dirty="0"/>
          </a:p>
          <a:p>
            <a:pPr marL="171450" indent="-171450" algn="r" rtl="1">
              <a:buFont typeface="Arial" panose="020B0604020202020204" pitchFamily="34" charset="0"/>
              <a:buChar char="•"/>
            </a:pPr>
            <a:r>
              <a:rPr lang="ar-EG" dirty="0"/>
              <a:t>التقييم. يتم تكبد تكاليف التقييم لتحديد درجة التوافق مع متطلبات الجودة. ترتبط تكاليف التقييم بقياس ومراقبة الأنشطة المرتبطة بالجودة. يمكن أن ترتبط هذه التكاليف بتقييم المواد التي تم شراؤها، والعمليات، والمنتجات، والخدمات، للتأكد من مطابقتها للمواصفات.</a:t>
            </a:r>
          </a:p>
          <a:p>
            <a:pPr marL="171450" indent="-171450" algn="r" rtl="1">
              <a:buFont typeface="Arial" panose="020B0604020202020204" pitchFamily="34" charset="0"/>
              <a:buChar char="•"/>
            </a:pPr>
            <a:r>
              <a:rPr lang="ar-EG" dirty="0"/>
              <a:t>الإخفاق الداخلي. ترتبط تكاليف الإخفاق الداخلي بالعثور على العيوب وتصحيحها قبل استلام العميل للمنتج. يتم تكبد هذه التكاليف عندما تخفق نتائج العمل في الوصول إلى معايير جودة التصميم.</a:t>
            </a:r>
          </a:p>
          <a:p>
            <a:pPr marL="171450" indent="-171450" algn="r" rtl="1">
              <a:buFont typeface="Arial" panose="020B0604020202020204" pitchFamily="34" charset="0"/>
              <a:buChar char="•"/>
            </a:pPr>
            <a:r>
              <a:rPr lang="ar-EG" dirty="0"/>
              <a:t>الإخفاق الخارجي. ترتبط تكاليف الإخفاق الخارجي باكتشاف ومعالجة العيوب بعد حصول العميل على المنتج. يجب ملاحظة أن مراعاة هذه الإخفاقات على نحو شامل يتطلب التفكير في منتج المشروع عندما سيكون قيدالتشغيل بعد أشهر أو سنوات، وليس فقط عند موعد التسليم. يتم تكبد تكاليف الإخفاق الخارجي عندما لايتم الكشف عن المنتجات أو الخدمات التي تفشل في تحقيق معايير جودة التصميم إلا بعد وصولها إلى العميل.</a:t>
            </a:r>
          </a:p>
          <a:p>
            <a:pPr algn="r" rtl="1"/>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184</a:t>
            </a:fld>
            <a:endParaRPr lang="en-US"/>
          </a:p>
        </p:txBody>
      </p:sp>
    </p:spTree>
    <p:extLst>
      <p:ext uri="{BB962C8B-B14F-4D97-AF65-F5344CB8AC3E}">
        <p14:creationId xmlns:p14="http://schemas.microsoft.com/office/powerpoint/2010/main" val="767931418"/>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185</a:t>
            </a:fld>
            <a:endParaRPr lang="en-US"/>
          </a:p>
        </p:txBody>
      </p:sp>
    </p:spTree>
    <p:extLst>
      <p:ext uri="{BB962C8B-B14F-4D97-AF65-F5344CB8AC3E}">
        <p14:creationId xmlns:p14="http://schemas.microsoft.com/office/powerpoint/2010/main" val="3691935854"/>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وفي حالة مشروع تجريبي بالكامل، تحاول المنظمة تحقيق اختراق </a:t>
            </a:r>
            <a:r>
              <a:rPr lang="ar-EG" dirty="0"/>
              <a:t> </a:t>
            </a:r>
            <a:r>
              <a:rPr lang="en-US" dirty="0"/>
              <a:t>breakthrough</a:t>
            </a:r>
            <a:r>
              <a:rPr lang="ar-EG" dirty="0"/>
              <a:t> </a:t>
            </a:r>
            <a:r>
              <a:rPr lang="ar-DZ" dirty="0"/>
              <a:t>مثل إنشاء تقنية جديدة كليًا، على سبيل المثال. يتطلب ذلك الاستثمار بتأن في ،</a:t>
            </a:r>
            <a:r>
              <a:rPr lang="en-US" dirty="0"/>
              <a:t> </a:t>
            </a:r>
            <a:r>
              <a:rPr lang="ar-DZ" dirty="0"/>
              <a:t>نتيجة يعتريها عدم التيقن. قد تمر الشركات التي تنتج أدوية أو مركبات جديدة بالعديد من الإخفاقات قبل العثور على التركيبة</a:t>
            </a:r>
            <a:r>
              <a:rPr lang="ar-EG" dirty="0"/>
              <a:t> </a:t>
            </a:r>
            <a:r>
              <a:rPr lang="ar-DZ" dirty="0"/>
              <a:t>الناجحة. وقد تخفق بعض المشاريع في تسليم النتائج بسبب فوات الفرصة السوقية أو مبادرة المنافسين بعروضهم في السوق.</a:t>
            </a:r>
          </a:p>
          <a:p>
            <a:pPr algn="r" rtl="1"/>
            <a:r>
              <a:rPr lang="ar-DZ" dirty="0"/>
              <a:t>يمكن أن تقلل إدارة المشروع الفعالة من النتائج السلبية، ولكن مثل هذه الاحتمالات هي جزء من من عدم التيقن المرتبط بمحاولة</a:t>
            </a:r>
            <a:r>
              <a:rPr lang="ar-EG" dirty="0"/>
              <a:t> </a:t>
            </a:r>
            <a:r>
              <a:rPr lang="ar-DZ" dirty="0"/>
              <a:t>إنتاج تسليم فريد</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186</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956755467"/>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يمكن مجال أداء عمل المشروع التسليمات عن طريق إعداد العمليات،</a:t>
            </a:r>
          </a:p>
          <a:p>
            <a:pPr algn="r" rtl="1"/>
            <a:r>
              <a:rPr lang="ar-DZ" dirty="0"/>
              <a:t>وإدارة الموارد المادية، وإدارة المشتريات، وما إلى ذلك. يؤدي أفراد فريق المشروع العمل في هذا المجال من أجل المعنيين ذوي العلاقة.</a:t>
            </a:r>
          </a:p>
          <a:p>
            <a:pPr algn="r" rtl="1"/>
            <a:r>
              <a:rPr lang="ar-DZ" dirty="0"/>
              <a:t>سوف تؤثر طبيعة العمل لإنشاء التسليمات على كيفية اجتياز فريق العمل لعدم التيقن الذي يؤثر على المشروع.</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187</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837715668"/>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188</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238649942"/>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التعريفات التالية ذات صلة بمجال أداء القياس:</a:t>
            </a:r>
          </a:p>
          <a:p>
            <a:pPr marL="171450" indent="-171450" algn="r" rtl="1">
              <a:buFont typeface="Arial" panose="020B0604020202020204" pitchFamily="34" charset="0"/>
              <a:buChar char="•"/>
            </a:pPr>
            <a:r>
              <a:rPr lang="ar-DZ" dirty="0"/>
              <a:t>المقياس. وصف لسمات مشروع ما أو منتج ما وكيفية قياسها.</a:t>
            </a:r>
          </a:p>
          <a:p>
            <a:pPr marL="171450" indent="-171450" algn="r" rtl="1">
              <a:buFont typeface="Arial" panose="020B0604020202020204" pitchFamily="34" charset="0"/>
              <a:buChar char="•"/>
            </a:pPr>
            <a:r>
              <a:rPr lang="ar-DZ" dirty="0"/>
              <a:t>الخطوط المرجعية. الإصدار المعتمد من منتج العمل والذي يستخدم كأساس للمقارنة بالنتائج الفعلية.</a:t>
            </a:r>
          </a:p>
          <a:p>
            <a:pPr marL="171450" indent="-171450" algn="r" rtl="1">
              <a:buFont typeface="Arial" panose="020B0604020202020204" pitchFamily="34" charset="0"/>
              <a:buChar char="•"/>
            </a:pPr>
            <a:r>
              <a:rPr lang="en-US" dirty="0"/>
              <a:t>Dashbaord </a:t>
            </a:r>
            <a:r>
              <a:rPr lang="ar-DZ" dirty="0"/>
              <a:t>لوحة المعلومات</a:t>
            </a:r>
            <a:r>
              <a:rPr lang="ar-EG" dirty="0"/>
              <a:t>: </a:t>
            </a:r>
            <a:r>
              <a:rPr lang="ar-DZ" dirty="0"/>
              <a:t>مجموعة من المخططات والرسوم البيانية التي تبين التقدم أو الأداء مقارنة بمقاييس </a:t>
            </a:r>
            <a:r>
              <a:rPr lang="en-US" dirty="0"/>
              <a:t> </a:t>
            </a:r>
            <a:r>
              <a:rPr lang="ar-DZ" dirty="0"/>
              <a:t>المشروع الهامة.</a:t>
            </a:r>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189</a:t>
            </a:fld>
            <a:endParaRPr lang="en-US"/>
          </a:p>
        </p:txBody>
      </p:sp>
    </p:spTree>
    <p:extLst>
      <p:ext uri="{BB962C8B-B14F-4D97-AF65-F5344CB8AC3E}">
        <p14:creationId xmlns:p14="http://schemas.microsoft.com/office/powerpoint/2010/main" val="11638424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تُنشئ المكونات في نظام توصيل القيمة مخرجات تُستخدم لإنتاج النتائج. النتيجة هي النتيجة النهائية أو نتيجة لعملية أو مشروع. إن التركيز على النتائج والاختيارات والقرارات يؤكد على الأداء طويل المدى للمشروع. النتائج تنشئ المنافع، وهي المكاسب التي تحققها المنظمة. والمنافع تنشئ بدورها القيمة، وهي شيء ذو قدر أو أهمية أو فائدة</a:t>
            </a:r>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29</a:t>
            </a:fld>
            <a:endParaRPr lang="en-US"/>
          </a:p>
        </p:txBody>
      </p:sp>
    </p:spTree>
    <p:extLst>
      <p:ext uri="{BB962C8B-B14F-4D97-AF65-F5344CB8AC3E}">
        <p14:creationId xmlns:p14="http://schemas.microsoft.com/office/powerpoint/2010/main" val="554590673"/>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190</a:t>
            </a:fld>
            <a:endParaRPr lang="en-US"/>
          </a:p>
        </p:txBody>
      </p:sp>
    </p:spTree>
    <p:extLst>
      <p:ext uri="{BB962C8B-B14F-4D97-AF65-F5344CB8AC3E}">
        <p14:creationId xmlns:p14="http://schemas.microsoft.com/office/powerpoint/2010/main" val="2753740191"/>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لا تكمن قيمة القياسات في جمع البيانات ونشرها، بل في الحوار حول كيفية استخدام البيانات لاتخاذ الإجراء المناسب.</a:t>
            </a:r>
          </a:p>
          <a:p>
            <a:pPr algn="r" rtl="1"/>
            <a:r>
              <a:rPr lang="ar-DZ" dirty="0"/>
              <a:t>لذلك، في حين أن جانب كبير من هذا المجال يتناول أنواعًا مختلفة من القياسات التي يمكن الحصول عليها، فإن استخدام المقاييس</a:t>
            </a:r>
          </a:p>
          <a:p>
            <a:pPr algn="r" rtl="1"/>
            <a:r>
              <a:rPr lang="ar-DZ" dirty="0"/>
              <a:t>يحدث في سياق الأنشطة في مجالات الأداء الأخرى، مثل مناقشات فريق المشروع والمعنيين، وتنسيق عمل المشروع، وما إلى ذلك.</a:t>
            </a:r>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191</a:t>
            </a:fld>
            <a:endParaRPr lang="en-US"/>
          </a:p>
        </p:txBody>
      </p:sp>
    </p:spTree>
    <p:extLst>
      <p:ext uri="{BB962C8B-B14F-4D97-AF65-F5344CB8AC3E}">
        <p14:creationId xmlns:p14="http://schemas.microsoft.com/office/powerpoint/2010/main" val="159426147"/>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ar-DZ" dirty="0"/>
          </a:p>
        </p:txBody>
      </p:sp>
      <p:sp>
        <p:nvSpPr>
          <p:cNvPr id="4" name="Slide Number Placeholder 3"/>
          <p:cNvSpPr>
            <a:spLocks noGrp="1"/>
          </p:cNvSpPr>
          <p:nvPr>
            <p:ph type="sldNum" sz="quarter" idx="5"/>
          </p:nvPr>
        </p:nvSpPr>
        <p:spPr/>
        <p:txBody>
          <a:bodyPr/>
          <a:lstStyle/>
          <a:p>
            <a:fld id="{C4BACC21-6723-4A9E-B7AA-5545543E8703}" type="slidenum">
              <a:rPr lang="en-US" smtClean="0"/>
              <a:t>192</a:t>
            </a:fld>
            <a:endParaRPr lang="en-US"/>
          </a:p>
        </p:txBody>
      </p:sp>
    </p:spTree>
    <p:extLst>
      <p:ext uri="{BB962C8B-B14F-4D97-AF65-F5344CB8AC3E}">
        <p14:creationId xmlns:p14="http://schemas.microsoft.com/office/powerpoint/2010/main" val="143085801"/>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ar-DZ" dirty="0"/>
          </a:p>
        </p:txBody>
      </p:sp>
      <p:sp>
        <p:nvSpPr>
          <p:cNvPr id="4" name="Slide Number Placeholder 3"/>
          <p:cNvSpPr>
            <a:spLocks noGrp="1"/>
          </p:cNvSpPr>
          <p:nvPr>
            <p:ph type="sldNum" sz="quarter" idx="5"/>
          </p:nvPr>
        </p:nvSpPr>
        <p:spPr/>
        <p:txBody>
          <a:bodyPr/>
          <a:lstStyle/>
          <a:p>
            <a:fld id="{C4BACC21-6723-4A9E-B7AA-5545543E8703}" type="slidenum">
              <a:rPr lang="en-US" smtClean="0"/>
              <a:t>193</a:t>
            </a:fld>
            <a:endParaRPr lang="en-US"/>
          </a:p>
        </p:txBody>
      </p:sp>
    </p:spTree>
    <p:extLst>
      <p:ext uri="{BB962C8B-B14F-4D97-AF65-F5344CB8AC3E}">
        <p14:creationId xmlns:p14="http://schemas.microsoft.com/office/powerpoint/2010/main" val="1230608214"/>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EG" dirty="0"/>
              <a:t>1.المؤشرات الاستباقية: تتنبأ المؤشرات الاستباقية بالتغيرات أو الاتجاهات في المشروع، </a:t>
            </a:r>
            <a:r>
              <a:rPr lang="ar-DZ" dirty="0"/>
              <a:t>إذا كان التغيير أو الاتجاه ملائم، يقوم فريق المشروع بتقييم السبب الجذري لقياس المؤشر الاستباقي ويقوم باتخاذ</a:t>
            </a:r>
            <a:r>
              <a:rPr lang="ar-EG" dirty="0"/>
              <a:t> </a:t>
            </a:r>
            <a:r>
              <a:rPr lang="ar-DZ" dirty="0"/>
              <a:t>ما يلزم لعكس الاتجاه. عند استخدامها بهذه الطريقة، يمكن أن تقلل المؤشرات الاستباقية من مخاطر الأداء في</a:t>
            </a:r>
          </a:p>
          <a:p>
            <a:pPr algn="r" rtl="1"/>
            <a:r>
              <a:rPr lang="ar-DZ" dirty="0"/>
              <a:t>المشروع من خلال تحديد تباينات الأداء المحتملة قبل أن تتجاوز الحد الفاصل للسماحية..</a:t>
            </a:r>
            <a:endParaRPr lang="ar-EG" dirty="0"/>
          </a:p>
          <a:p>
            <a:pPr algn="r" rtl="1"/>
            <a:endParaRPr lang="ar-DZ" dirty="0"/>
          </a:p>
          <a:p>
            <a:pPr algn="r" rtl="1"/>
            <a:r>
              <a:rPr lang="ar-DZ" dirty="0"/>
              <a:t>قد تكون المؤشرات الاستباقية قابلة للقياس الكمي، مثل حجم المشروع أو عدد عناصر سجل الأعمال قيد التنفيذ.</a:t>
            </a:r>
            <a:r>
              <a:rPr lang="ar-EG" dirty="0"/>
              <a:t> </a:t>
            </a:r>
            <a:r>
              <a:rPr lang="ar-DZ" dirty="0"/>
              <a:t>قد يكون قياس بعض المؤشرات الاستباقية بطريقة كمية أكثر صعوبة، لكنها توفر علامات إنذار مبكر للمشاكل</a:t>
            </a:r>
            <a:r>
              <a:rPr lang="ar-EG" dirty="0"/>
              <a:t> </a:t>
            </a:r>
            <a:r>
              <a:rPr lang="ar-DZ" dirty="0"/>
              <a:t>المحتملة. غياب عملية لإدارة المخاطر، أو أن المعنيين غير متاحين أو غير مشاركين، أو أن معايير نجاح المشروع غير محددة</a:t>
            </a:r>
            <a:r>
              <a:rPr lang="ar-EG" dirty="0"/>
              <a:t> </a:t>
            </a:r>
            <a:r>
              <a:rPr lang="ar-DZ" dirty="0"/>
              <a:t>بطريقة جيدة، كلها أمثلة على المؤشرات الاستباقية التي قد تشير إلى أن أداء المشروع في خطر.</a:t>
            </a:r>
            <a:br>
              <a:rPr lang="ar-EG" dirty="0"/>
            </a:br>
            <a:br>
              <a:rPr lang="ar-EG" dirty="0"/>
            </a:br>
            <a:r>
              <a:rPr lang="ar-EG" dirty="0"/>
              <a:t>2. المؤشرات اللاحقة: تقيس المؤشرات اللاحقة تسليمات المشروع أو أحداثه. وهي تقدم المعلومات بعد وقوع الحدث. كما تعكس المؤشرات اللاحقة الأداء أو الظروف السابقة. كما تعد المؤشرات اللاحقة أسهل في القياس من المؤشرات الاستباقية. تتضمن الأمثلة عليها عدد التسليمات المكتملة، وفروقات الجدول</a:t>
            </a:r>
          </a:p>
          <a:p>
            <a:pPr algn="r" rtl="1"/>
            <a:r>
              <a:rPr lang="ar-EG" dirty="0"/>
              <a:t>الزمني أو التكلفة، ومقدار الموارد المستهلكة.</a:t>
            </a:r>
          </a:p>
          <a:p>
            <a:pPr algn="r" rtl="1"/>
            <a:endParaRPr lang="ar-EG" dirty="0"/>
          </a:p>
          <a:p>
            <a:pPr algn="r" rtl="1"/>
            <a:r>
              <a:rPr lang="ar-EG" dirty="0"/>
              <a:t>يمكن أيضًا استخدام المؤشرات اللاحقة لإيجاد الارتباطات بين النتائج والمتغيرات البيئية. على سبيل المثال، أحد المؤشرات اللاحقة الذي يُظهر تباينًا في الجدول الزمني قد يُظهر ارتباطًا مع عدم رضا أعضاء فريق المشروع. يمكن أن يساعد هذا الارتباط فريق المشروع في معالجة السبب الجذري الذي قد لا يكون واضحًا إذا كان المقياس الوحيد هو حالة الجدول الزمني.</a:t>
            </a:r>
            <a:br>
              <a:rPr lang="ar-EG" dirty="0"/>
            </a:br>
            <a:endParaRPr lang="ar-DZ" dirty="0"/>
          </a:p>
        </p:txBody>
      </p:sp>
      <p:sp>
        <p:nvSpPr>
          <p:cNvPr id="4" name="Slide Number Placeholder 3"/>
          <p:cNvSpPr>
            <a:spLocks noGrp="1"/>
          </p:cNvSpPr>
          <p:nvPr>
            <p:ph type="sldNum" sz="quarter" idx="5"/>
          </p:nvPr>
        </p:nvSpPr>
        <p:spPr/>
        <p:txBody>
          <a:bodyPr/>
          <a:lstStyle/>
          <a:p>
            <a:fld id="{C4BACC21-6723-4A9E-B7AA-5545543E8703}" type="slidenum">
              <a:rPr lang="en-US" smtClean="0"/>
              <a:t>194</a:t>
            </a:fld>
            <a:endParaRPr lang="en-US"/>
          </a:p>
        </p:txBody>
      </p:sp>
    </p:spTree>
    <p:extLst>
      <p:ext uri="{BB962C8B-B14F-4D97-AF65-F5344CB8AC3E}">
        <p14:creationId xmlns:p14="http://schemas.microsoft.com/office/powerpoint/2010/main" val="639179895"/>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br>
              <a:rPr lang="ar-EG" dirty="0"/>
            </a:br>
            <a:endParaRPr lang="ar-DZ" dirty="0"/>
          </a:p>
        </p:txBody>
      </p:sp>
      <p:sp>
        <p:nvSpPr>
          <p:cNvPr id="4" name="Slide Number Placeholder 3"/>
          <p:cNvSpPr>
            <a:spLocks noGrp="1"/>
          </p:cNvSpPr>
          <p:nvPr>
            <p:ph type="sldNum" sz="quarter" idx="5"/>
          </p:nvPr>
        </p:nvSpPr>
        <p:spPr/>
        <p:txBody>
          <a:bodyPr/>
          <a:lstStyle/>
          <a:p>
            <a:fld id="{C4BACC21-6723-4A9E-B7AA-5545543E8703}" type="slidenum">
              <a:rPr lang="en-US" smtClean="0"/>
              <a:t>195</a:t>
            </a:fld>
            <a:endParaRPr lang="en-US"/>
          </a:p>
        </p:txBody>
      </p:sp>
    </p:spTree>
    <p:extLst>
      <p:ext uri="{BB962C8B-B14F-4D97-AF65-F5344CB8AC3E}">
        <p14:creationId xmlns:p14="http://schemas.microsoft.com/office/powerpoint/2010/main" val="3027539404"/>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196</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164585206"/>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r" rtl="1">
              <a:buFont typeface="Arial" panose="020B0604020202020204" pitchFamily="34" charset="0"/>
              <a:buChar char="•"/>
            </a:pPr>
            <a:r>
              <a:rPr lang="ar-DZ" dirty="0"/>
              <a:t>معلومات عن الأخطاء أو العيوب. يشمل هذا المقياس مصدر العيوب، وعدد العيوب التي تم تحديدها، وعدد</a:t>
            </a:r>
            <a:r>
              <a:rPr lang="ar-EG" dirty="0"/>
              <a:t> </a:t>
            </a:r>
            <a:r>
              <a:rPr lang="ar-DZ" dirty="0"/>
              <a:t>العيوب التي تم حلها.</a:t>
            </a:r>
          </a:p>
          <a:p>
            <a:pPr marL="171450" indent="-171450" algn="r" rtl="1">
              <a:buFont typeface="Arial" panose="020B0604020202020204" pitchFamily="34" charset="0"/>
              <a:buChar char="•"/>
            </a:pPr>
            <a:r>
              <a:rPr lang="ar-DZ" dirty="0"/>
              <a:t>مقاييس الأداء. مقاييس الأداء تصف السمات المادية أو الوظيفية المتعلقة بتشغيل النظام. تشمل الأمثلة الحجم، </a:t>
            </a:r>
            <a:r>
              <a:rPr lang="ar-EG" dirty="0"/>
              <a:t> </a:t>
            </a:r>
            <a:r>
              <a:rPr lang="ar-DZ" dirty="0"/>
              <a:t>والوزن، والسعة، والدقة، والموثوقية، والكفاءة، ومقاييس الأداء المماثلة.</a:t>
            </a:r>
          </a:p>
          <a:p>
            <a:pPr marL="171450" indent="-171450" algn="r" rtl="1">
              <a:buFont typeface="Arial" panose="020B0604020202020204" pitchFamily="34" charset="0"/>
              <a:buChar char="•"/>
            </a:pPr>
            <a:r>
              <a:rPr lang="ar-DZ" dirty="0"/>
              <a:t>مقاييس الأداء الفني. مقاييس كمية للأداء الفني تُستخدم لضمان تلبية مكونات النظام للمتطلبات الفنية. </a:t>
            </a:r>
            <a:r>
              <a:rPr lang="ar-EG" dirty="0"/>
              <a:t> </a:t>
            </a:r>
            <a:r>
              <a:rPr lang="ar-DZ" dirty="0"/>
              <a:t>فهي توفر رؤى حول التقدم الذي تم إحرازه في تحقيق الحل التقني</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197</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494813346"/>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r" rtl="1">
              <a:buFont typeface="Arial" panose="020B0604020202020204" pitchFamily="34" charset="0"/>
              <a:buChar char="•"/>
            </a:pPr>
            <a:r>
              <a:rPr lang="ar-DZ" dirty="0"/>
              <a:t>العمل قيد التنفيذ. يشير هذا المقياس إلى عدد عناصر العمل التي يجري العمل عليها في أي وقت محدد. ويُستخدم لمساعدة فريق المشروع على الحد من عدد العناصر قيد التنفيذ عند حجم يمكن إدارته.</a:t>
            </a:r>
          </a:p>
          <a:p>
            <a:pPr marL="171450" indent="-171450" algn="r" rtl="1">
              <a:buFont typeface="Arial" panose="020B0604020202020204" pitchFamily="34" charset="0"/>
              <a:buChar char="•"/>
            </a:pPr>
            <a:r>
              <a:rPr lang="ar-DZ" dirty="0"/>
              <a:t>وقت الإنجاز. يشير هذا المقياس إلى مقدار الوقت المنقضي من قصة أو جزء من العمل الذي يدخل في سجل</a:t>
            </a:r>
            <a:r>
              <a:rPr lang="ar-EG" dirty="0"/>
              <a:t> </a:t>
            </a:r>
            <a:r>
              <a:rPr lang="ar-DZ" dirty="0"/>
              <a:t>الأعمال حتى نهاية التكرار أو الإصدار. ويدل انخفاض وقت الإنجاز إلى عملية أكثر فعالية وفريق مشروع أكثر إنتاجية.</a:t>
            </a:r>
          </a:p>
          <a:p>
            <a:pPr marL="171450" indent="-171450" algn="r" rtl="1">
              <a:buFont typeface="Arial" panose="020B0604020202020204" pitchFamily="34" charset="0"/>
              <a:buChar char="•"/>
            </a:pPr>
            <a:r>
              <a:rPr lang="ar-DZ" dirty="0"/>
              <a:t>وقت الدورة. فيما يتعلق بوقت الإنجاز، يشير وقت الدورة إلى مقدار الوقت الذي يستغرقه فريق المشروع لإنجاز مهمة. وتشير الأوقات الأقصر إلى فريق مشروع أكثر إنتاجية. يساعد ثبات وقت الانجاز في توقع معدل العمل</a:t>
            </a:r>
            <a:r>
              <a:rPr lang="ar-EG" dirty="0"/>
              <a:t> </a:t>
            </a:r>
            <a:r>
              <a:rPr lang="ar-DZ" dirty="0"/>
              <a:t>المحتمل في المستقبل.</a:t>
            </a:r>
          </a:p>
          <a:p>
            <a:pPr marL="171450" indent="-171450" algn="r" rtl="1">
              <a:buFont typeface="Arial" panose="020B0604020202020204" pitchFamily="34" charset="0"/>
              <a:buChar char="•"/>
            </a:pPr>
            <a:r>
              <a:rPr lang="ar-DZ" dirty="0"/>
              <a:t>حجم قائمة الانتظار. يتتبع هذا المقياس عدد العناصر في قائمة الانتظار. ويمكن مقارنة هذا المقياس بحد العمل </a:t>
            </a:r>
            <a:r>
              <a:rPr lang="ar-EG" dirty="0"/>
              <a:t>  </a:t>
            </a:r>
            <a:r>
              <a:rPr lang="ar-DZ" dirty="0"/>
              <a:t>على أن حجم قائمة الانتظار يتناسب مع كلاً من معدل الوصول في قائمة الانتظار ومعدل إكتمال عناصر قائمة الانتظار. يمكن أن يكتسب المرء فهمًا واضحًا</a:t>
            </a:r>
            <a:r>
              <a:rPr lang="ar-EG" dirty="0"/>
              <a:t> </a:t>
            </a:r>
            <a:r>
              <a:rPr lang="ar-DZ" dirty="0"/>
              <a:t>لأوقات الإنجاز من خلال قياس العمل قيد التنفيذ ووضع توقعات لإنجاز العمل في المستقبل.</a:t>
            </a:r>
          </a:p>
          <a:p>
            <a:pPr marL="171450" indent="-171450" algn="r" rtl="1">
              <a:buFont typeface="Arial" panose="020B0604020202020204" pitchFamily="34" charset="0"/>
              <a:buChar char="•"/>
            </a:pPr>
            <a:r>
              <a:rPr lang="en-US" dirty="0"/>
              <a:t>Batch size </a:t>
            </a:r>
            <a:r>
              <a:rPr lang="ar-DZ" dirty="0"/>
              <a:t>حجم الحزمة </a:t>
            </a:r>
            <a:r>
              <a:rPr lang="ar-EG" dirty="0"/>
              <a:t> </a:t>
            </a:r>
            <a:r>
              <a:rPr lang="ar-DZ" dirty="0"/>
              <a:t>يقيس حجم الحزمة حجم العمل المقدر </a:t>
            </a:r>
            <a:r>
              <a:rPr lang="ar-EG" dirty="0"/>
              <a:t> </a:t>
            </a:r>
            <a:r>
              <a:rPr lang="ar-DZ" dirty="0"/>
              <a:t>مستوى الجهد، ونقاط القصة، إلخ .</a:t>
            </a:r>
            <a:r>
              <a:rPr lang="ar-EG" dirty="0"/>
              <a:t> </a:t>
            </a:r>
            <a:r>
              <a:rPr lang="ar-DZ" dirty="0"/>
              <a:t>إنجازه في التكرار.</a:t>
            </a:r>
          </a:p>
          <a:p>
            <a:pPr marL="171450" indent="-171450" algn="r" rtl="1">
              <a:buFont typeface="Arial" panose="020B0604020202020204" pitchFamily="34" charset="0"/>
              <a:buChar char="•"/>
            </a:pPr>
            <a:r>
              <a:rPr lang="ar-DZ" dirty="0"/>
              <a:t>كفاءة العملية. كفاءة العملية هي نسبة مستخدمة في الأنظمة المرنة لتحسين تدفق العمل. يحسب هذا</a:t>
            </a:r>
            <a:r>
              <a:rPr lang="ar-EG" dirty="0"/>
              <a:t> </a:t>
            </a:r>
            <a:r>
              <a:rPr lang="ar-DZ" dirty="0"/>
              <a:t>المقياس النسبة بين وقت الأنشطة المضيفة للقيمة وتلك غير المضيفة للقيمة. المهام قيد الانتظار تزيد الوقت</a:t>
            </a:r>
            <a:r>
              <a:rPr lang="ar-EG" dirty="0"/>
              <a:t> </a:t>
            </a:r>
            <a:r>
              <a:rPr lang="ar-DZ" dirty="0"/>
              <a:t>دون إضافة القيمة. والمهام قيد التطوير أو قيد التحقق تمثل وقت مضيف للقيمة. تدل النسب الأعلى على</a:t>
            </a:r>
            <a:r>
              <a:rPr lang="ar-EG" dirty="0"/>
              <a:t> </a:t>
            </a:r>
            <a:r>
              <a:rPr lang="ar-DZ" dirty="0"/>
              <a:t>عملية أكثر كفاءة.</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198</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472749917"/>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r>
              <a:rPr lang="ar-DZ" dirty="0"/>
              <a:t>معظم مقاييس الجدول الزمني تتبع الأداء الفعلي مقارنة بالأداء المخطط فيما يتعلق بالآتي:</a:t>
            </a:r>
          </a:p>
          <a:p>
            <a:pPr marL="171450" indent="-171450" algn="r" rtl="1">
              <a:buFont typeface="Arial" panose="020B0604020202020204" pitchFamily="34" charset="0"/>
              <a:buChar char="•"/>
            </a:pPr>
            <a:r>
              <a:rPr lang="ar-DZ" dirty="0"/>
              <a:t>تواريخ البدء والانتهاء. إن مقارنة تواريخ البدء الفعلية بتواريخ البدء المخططة، وتواريخ الانتهاء الفعلية بتواريخ</a:t>
            </a:r>
            <a:r>
              <a:rPr lang="ar-EG" dirty="0"/>
              <a:t> </a:t>
            </a:r>
            <a:r>
              <a:rPr lang="ar-DZ" dirty="0"/>
              <a:t>الانتهاء المخططة، يمكن أن يقيسمدى إنجاز العمل وفق ما هو مخطط له. حتى إذا لم يكن العمل على المسار الأطول</a:t>
            </a:r>
            <a:r>
              <a:rPr lang="ar-EG" dirty="0"/>
              <a:t> </a:t>
            </a:r>
            <a:r>
              <a:rPr lang="ar-DZ" dirty="0"/>
              <a:t>خلال المشروع )المسار الحرج(، فإن تواريخ البدء والانتهاء المتأخرة تشير إلى أداء المشروع لا يوافق الخطة.</a:t>
            </a:r>
          </a:p>
          <a:p>
            <a:pPr marL="171450" indent="-171450" algn="r" rtl="1">
              <a:buFont typeface="Arial" panose="020B0604020202020204" pitchFamily="34" charset="0"/>
              <a:buChar char="•"/>
            </a:pPr>
            <a:r>
              <a:rPr lang="ar-DZ" dirty="0"/>
              <a:t>الجهد والمدة. تشير مقارنة الجهد الفعلي و المدة الفعلية مع الجهد و المدة المخططة إلى أن تقديرات حجم العمل و</a:t>
            </a:r>
            <a:r>
              <a:rPr lang="ar-EG" dirty="0"/>
              <a:t> </a:t>
            </a:r>
            <a:r>
              <a:rPr lang="ar-DZ" dirty="0"/>
              <a:t>المدة مازالت صالحة أم لا.</a:t>
            </a:r>
          </a:p>
          <a:p>
            <a:pPr marL="171450" indent="-171450" algn="r" rtl="1">
              <a:buFont typeface="Arial" panose="020B0604020202020204" pitchFamily="34" charset="0"/>
              <a:buChar char="•"/>
            </a:pPr>
            <a:r>
              <a:rPr lang="ar-DZ" dirty="0"/>
              <a:t>تباين الجدول الزمني. يتحدد التباين البسيط في الجدول الزمني بالنظر إلى الأداء على المسار الحرج. عند</a:t>
            </a:r>
            <a:r>
              <a:rPr lang="ar-EG" dirty="0"/>
              <a:t> </a:t>
            </a:r>
            <a:r>
              <a:rPr lang="ar-DZ" dirty="0"/>
              <a:t>استخدامه مع إدارة القيمة المكتسبة، فهو يمثل الفرق بين القيمة المكتسبة والقيمة المخططة. </a:t>
            </a:r>
            <a:endParaRPr lang="ar-EG" dirty="0"/>
          </a:p>
          <a:p>
            <a:pPr marL="171450" indent="-171450" algn="r" rtl="1">
              <a:buFont typeface="Arial" panose="020B0604020202020204" pitchFamily="34" charset="0"/>
              <a:buChar char="•"/>
            </a:pPr>
            <a:r>
              <a:rPr lang="ar-DZ" dirty="0"/>
              <a:t>مؤشر أداء الجدول الزمني. مؤشر أداء الجدول الزمني هو مقياس لإدارة القيمة المكتسبة يشير إلى مدى كفاءة</a:t>
            </a:r>
            <a:r>
              <a:rPr lang="ar-EG" dirty="0"/>
              <a:t> </a:t>
            </a:r>
            <a:r>
              <a:rPr lang="ar-DZ" dirty="0"/>
              <a:t>تنفيذ الأعمال المجدولة.</a:t>
            </a:r>
          </a:p>
          <a:p>
            <a:pPr marL="171450" indent="-171450" algn="r" rtl="1">
              <a:buFont typeface="Arial" panose="020B0604020202020204" pitchFamily="34" charset="0"/>
              <a:buChar char="•"/>
            </a:pPr>
            <a:r>
              <a:rPr lang="ar-DZ" dirty="0"/>
              <a:t>معدلات اكتمال الميزات. يمكن أن يساعد فحص معدل قبول الميزات أثناء المراجعات المتكررة في تقييم التقدم</a:t>
            </a:r>
            <a:r>
              <a:rPr lang="ar-EG" dirty="0"/>
              <a:t> </a:t>
            </a:r>
            <a:r>
              <a:rPr lang="ar-DZ" dirty="0"/>
              <a:t>وتقدير تواريخ وتكاليف الإنجاز.</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199</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384283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يعمل نظام تسليم القيمة بشكل أكثر فاعلية عندما تتم مشاركة المعلومات والملاحظات بشكل متسق بين جميع</a:t>
            </a:r>
          </a:p>
          <a:p>
            <a:pPr algn="r" rtl="1"/>
            <a:r>
              <a:rPr lang="ar-DZ" dirty="0"/>
              <a:t>المكونات، مما يجعل النظام متوافقًا مع الاستراتيجية ومتناغمًا مع البيئة.</a:t>
            </a:r>
          </a:p>
          <a:p>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30</a:t>
            </a:fld>
            <a:endParaRPr lang="en-US"/>
          </a:p>
        </p:txBody>
      </p:sp>
    </p:spTree>
    <p:extLst>
      <p:ext uri="{BB962C8B-B14F-4D97-AF65-F5344CB8AC3E}">
        <p14:creationId xmlns:p14="http://schemas.microsoft.com/office/powerpoint/2010/main" val="3671677208"/>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200</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740181017"/>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201</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4147707927"/>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r" rtl="1">
              <a:buFont typeface="Arial" panose="020B0604020202020204" pitchFamily="34" charset="0"/>
              <a:buChar char="•"/>
            </a:pPr>
            <a:r>
              <a:rPr lang="ar-DZ" dirty="0"/>
              <a:t>مخطط المزاجية. يمكن لمخطط الحالة المزاجية تتبع الحالة المزاجية أو ردود أفعال مجموعة من المعنيين المهمين </a:t>
            </a:r>
            <a:r>
              <a:rPr lang="ar-EG" dirty="0"/>
              <a:t> </a:t>
            </a:r>
            <a:endParaRPr lang="ar-DZ" dirty="0"/>
          </a:p>
          <a:p>
            <a:pPr marL="0" indent="0" algn="r" rtl="1">
              <a:buFont typeface="Arial" panose="020B0604020202020204" pitchFamily="34" charset="0"/>
              <a:buNone/>
            </a:pPr>
            <a:r>
              <a:rPr lang="ar-DZ" dirty="0"/>
              <a:t>للغاية − فريق المشروع. في نهاية كل يوم، يمكن لأعضاء فريق المشروع استخدام الألوان أو الأرقام أو الرموز التعبيرية</a:t>
            </a:r>
          </a:p>
          <a:p>
            <a:pPr marL="0" indent="0" algn="r" rtl="1">
              <a:buFont typeface="Arial" panose="020B0604020202020204" pitchFamily="34" charset="0"/>
              <a:buNone/>
            </a:pPr>
            <a:r>
              <a:rPr lang="ar-DZ" dirty="0"/>
              <a:t>25 مخطط المزاجية باستخدام الرموز التعبيرية. يمكن أن يساعد - للإشارة إلى حالتهم المزاجية. يوضح الشكل 2</a:t>
            </a:r>
          </a:p>
          <a:p>
            <a:pPr marL="0" indent="0" algn="r" rtl="1">
              <a:buFont typeface="Arial" panose="020B0604020202020204" pitchFamily="34" charset="0"/>
              <a:buNone/>
            </a:pPr>
            <a:r>
              <a:rPr lang="ar-DZ" dirty="0"/>
              <a:t>تتبع الحالة المزاجية لفريق المشروع أو الحالة المزاجية لكل فرد من أعضاء فريق المشروع في تحديد المشكلات المحتملة</a:t>
            </a:r>
          </a:p>
          <a:p>
            <a:pPr marL="0" indent="0" algn="r" rtl="1">
              <a:buFont typeface="Arial" panose="020B0604020202020204" pitchFamily="34" charset="0"/>
              <a:buNone/>
            </a:pPr>
            <a:r>
              <a:rPr lang="ar-DZ" dirty="0"/>
              <a:t>ومجالات التحسين.</a:t>
            </a:r>
            <a:endParaRPr lang="ar-EG" dirty="0"/>
          </a:p>
          <a:p>
            <a:pPr marL="0" indent="0" algn="r" rtl="1">
              <a:buFont typeface="Arial" panose="020B0604020202020204" pitchFamily="34" charset="0"/>
              <a:buNone/>
            </a:pPr>
            <a:endParaRPr lang="ar-EG" dirty="0"/>
          </a:p>
          <a:p>
            <a:pPr marL="171450" indent="-171450" algn="r" rtl="1">
              <a:buFont typeface="Arial" panose="020B0604020202020204" pitchFamily="34" charset="0"/>
              <a:buChar char="•"/>
            </a:pPr>
            <a:r>
              <a:rPr lang="ar-DZ" dirty="0"/>
              <a:t>الروح المعنوية. نظرًا لأن لوحات الحالة المزاجية يمكن أن تكون ذاتية، هناك خيار آخر وهو قياس الروح المعنوية لدى </a:t>
            </a:r>
            <a:r>
              <a:rPr lang="ar-EG" dirty="0"/>
              <a:t> </a:t>
            </a:r>
            <a:endParaRPr lang="ar-DZ" dirty="0"/>
          </a:p>
          <a:p>
            <a:pPr marL="0" indent="0" algn="r" rtl="1">
              <a:buFont typeface="Arial" panose="020B0604020202020204" pitchFamily="34" charset="0"/>
              <a:buNone/>
            </a:pPr>
            <a:r>
              <a:rPr lang="ar-DZ" dirty="0"/>
              <a:t>فريق المشروع. يمكن القيام بذلك عن طريق الاستطلاعات، حيث يُطلَب من أعضاء فريق المشروع تقييم موافقتهم</a:t>
            </a:r>
          </a:p>
          <a:p>
            <a:pPr marL="0" indent="0" algn="r" rtl="1">
              <a:buFont typeface="Arial" panose="020B0604020202020204" pitchFamily="34" charset="0"/>
              <a:buNone/>
            </a:pPr>
            <a:r>
              <a:rPr lang="ar-DZ" dirty="0"/>
              <a:t>على مقياس من 1 إلى 5 على عبارات مثل:</a:t>
            </a:r>
          </a:p>
          <a:p>
            <a:pPr marL="171450" indent="-171450" algn="r" rtl="1">
              <a:buFont typeface="Wingdings" panose="05000000000000000000" pitchFamily="2" charset="2"/>
              <a:buChar char="Ø"/>
            </a:pPr>
            <a:r>
              <a:rPr lang="ar-DZ" dirty="0"/>
              <a:t>أشعر أن عملي يساهم في النتائج الكلية. </a:t>
            </a:r>
            <a:r>
              <a:rPr lang="ar-EG" dirty="0"/>
              <a:t>  </a:t>
            </a:r>
            <a:endParaRPr lang="ar-DZ" dirty="0"/>
          </a:p>
          <a:p>
            <a:pPr marL="171450" indent="-171450" algn="r" rtl="1">
              <a:buFont typeface="Wingdings" panose="05000000000000000000" pitchFamily="2" charset="2"/>
              <a:buChar char="Ø"/>
            </a:pPr>
            <a:r>
              <a:rPr lang="ar-DZ" dirty="0"/>
              <a:t>أشعر بالتقدير. </a:t>
            </a:r>
            <a:r>
              <a:rPr lang="ar-EG" dirty="0"/>
              <a:t> </a:t>
            </a:r>
            <a:endParaRPr lang="ar-DZ" dirty="0"/>
          </a:p>
          <a:p>
            <a:pPr marL="171450" indent="-171450" algn="r" rtl="1">
              <a:buFont typeface="Wingdings" panose="05000000000000000000" pitchFamily="2" charset="2"/>
              <a:buChar char="Ø"/>
            </a:pPr>
            <a:r>
              <a:rPr lang="ar-DZ" dirty="0"/>
              <a:t>أنا راضٍ عن الطريقة التي يعمل بها فريق مشروعي معًا.</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202</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370609501"/>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r" rtl="1">
              <a:buFont typeface="Arial" panose="020B0604020202020204" pitchFamily="34" charset="0"/>
              <a:buChar char="•"/>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203</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837785333"/>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204</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313631430"/>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205</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864836166"/>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206</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54366277"/>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207</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706277967"/>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208</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919945808"/>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209</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41688147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يمكن أن يشمل إطار الحوكمة عناصر الإشراف، والتحكم، وتقييم القيمة، والتكامل بين المكونات، وقدرات صنع القرار.</a:t>
            </a:r>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31</a:t>
            </a:fld>
            <a:endParaRPr lang="en-US"/>
          </a:p>
        </p:txBody>
      </p:sp>
    </p:spTree>
    <p:extLst>
      <p:ext uri="{BB962C8B-B14F-4D97-AF65-F5344CB8AC3E}">
        <p14:creationId xmlns:p14="http://schemas.microsoft.com/office/powerpoint/2010/main" val="586783119"/>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210</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832059835"/>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211</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269004834"/>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212</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689891845"/>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التعريفات التالية ذات صلة بمجال أداء عدم التيقن:</a:t>
            </a:r>
          </a:p>
          <a:p>
            <a:pPr marL="171450" indent="-171450" algn="r" rtl="1">
              <a:buFont typeface="Arial" panose="020B0604020202020204" pitchFamily="34" charset="0"/>
              <a:buChar char="•"/>
            </a:pPr>
            <a:r>
              <a:rPr lang="ar-DZ" dirty="0"/>
              <a:t>عدم التيقن. قلة الفهم والوعي بالقضايا أو الأحداث أو المسار الواجب اتباعه أو الحلول التي يجب متابعتها.</a:t>
            </a:r>
          </a:p>
          <a:p>
            <a:pPr marL="171450" indent="-171450" algn="r" rtl="1">
              <a:buFont typeface="Arial" panose="020B0604020202020204" pitchFamily="34" charset="0"/>
              <a:buChar char="•"/>
            </a:pPr>
            <a:r>
              <a:rPr lang="ar-DZ" dirty="0"/>
              <a:t>الغموض. حالة من عدم الوضوح، أو الصعوبة في تحديد سبب الأحداث، أو وجود خيارات متعددة للاختيار من بينها.</a:t>
            </a:r>
          </a:p>
          <a:p>
            <a:pPr marL="171450" indent="-171450" algn="r" rtl="1">
              <a:buFont typeface="Arial" panose="020B0604020202020204" pitchFamily="34" charset="0"/>
              <a:buChar char="•"/>
            </a:pPr>
            <a:r>
              <a:rPr lang="ar-DZ" dirty="0"/>
              <a:t>التعقيد. إحدى خصائص البرنامج أو المشروع أو بيئته التي يصعب إدارتها بسبب السلوك البشري، وسلوك الأنظمة،</a:t>
            </a:r>
          </a:p>
          <a:p>
            <a:pPr marL="171450" indent="-171450" algn="r" rtl="1">
              <a:buFont typeface="Arial" panose="020B0604020202020204" pitchFamily="34" charset="0"/>
              <a:buChar char="•"/>
            </a:pPr>
            <a:r>
              <a:rPr lang="ar-DZ" dirty="0"/>
              <a:t>والغموض.</a:t>
            </a:r>
          </a:p>
          <a:p>
            <a:pPr marL="171450" indent="-171450" algn="r" rtl="1">
              <a:buFont typeface="Arial" panose="020B0604020202020204" pitchFamily="34" charset="0"/>
              <a:buChar char="•"/>
            </a:pPr>
            <a:r>
              <a:rPr lang="ar-DZ" dirty="0"/>
              <a:t>التقلب. إمكانية التغيير السريع وغير المتوقع.</a:t>
            </a:r>
          </a:p>
          <a:p>
            <a:pPr marL="171450" indent="-171450" algn="r" rtl="1">
              <a:buFont typeface="Arial" panose="020B0604020202020204" pitchFamily="34" charset="0"/>
              <a:buChar char="•"/>
            </a:pPr>
            <a:r>
              <a:rPr lang="ar-DZ" dirty="0"/>
              <a:t>المخاطرة. حدث أوظرف غير متيقن من حدوثه من شأنه أن يؤثر سلباً أوإيجاباً على هدف أوأكثرمن أهداف المشروع حال</a:t>
            </a:r>
          </a:p>
          <a:p>
            <a:pPr marL="171450" indent="-171450" algn="r" rtl="1">
              <a:buFont typeface="Arial" panose="020B0604020202020204" pitchFamily="34" charset="0"/>
              <a:buChar char="•"/>
            </a:pPr>
            <a:r>
              <a:rPr lang="ar-DZ" dirty="0"/>
              <a:t>وقوعه.</a:t>
            </a:r>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214</a:t>
            </a:fld>
            <a:endParaRPr lang="en-US"/>
          </a:p>
        </p:txBody>
      </p:sp>
    </p:spTree>
    <p:extLst>
      <p:ext uri="{BB962C8B-B14F-4D97-AF65-F5344CB8AC3E}">
        <p14:creationId xmlns:p14="http://schemas.microsoft.com/office/powerpoint/2010/main" val="4070791943"/>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215</a:t>
            </a:fld>
            <a:endParaRPr lang="en-US"/>
          </a:p>
        </p:txBody>
      </p:sp>
    </p:spTree>
    <p:extLst>
      <p:ext uri="{BB962C8B-B14F-4D97-AF65-F5344CB8AC3E}">
        <p14:creationId xmlns:p14="http://schemas.microsoft.com/office/powerpoint/2010/main" val="434366708"/>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216</a:t>
            </a:fld>
            <a:endParaRPr lang="en-US"/>
          </a:p>
        </p:txBody>
      </p:sp>
    </p:spTree>
    <p:extLst>
      <p:ext uri="{BB962C8B-B14F-4D97-AF65-F5344CB8AC3E}">
        <p14:creationId xmlns:p14="http://schemas.microsoft.com/office/powerpoint/2010/main" val="1183608940"/>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r" rtl="1">
              <a:buFont typeface="Arial" panose="020B0604020202020204" pitchFamily="34" charset="0"/>
              <a:buChar char="•"/>
            </a:pPr>
            <a:r>
              <a:rPr lang="ar-DZ" dirty="0"/>
              <a:t>تجميع المعلومات. في بعض الأحيان يمكن تقليل عدم التيقن من خلال إيجاد المزيد من المعلومات، مثل إجراء</a:t>
            </a:r>
            <a:r>
              <a:rPr lang="ar-EG" dirty="0"/>
              <a:t> </a:t>
            </a:r>
            <a:r>
              <a:rPr lang="ar-DZ" dirty="0"/>
              <a:t>البحوث، أو إشراك الخبراء، أو إجراء تحليل السوق. من المهم أيضًا معرفة متى يكون جمع وتحليل المعلومات الإضافية</a:t>
            </a:r>
            <a:r>
              <a:rPr lang="ar-EG" dirty="0"/>
              <a:t> </a:t>
            </a:r>
            <a:r>
              <a:rPr lang="ar-DZ" dirty="0"/>
              <a:t>متجاوزاً المنفعة العائدة من الحصول على تلك المعلومات.</a:t>
            </a:r>
          </a:p>
          <a:p>
            <a:pPr marL="171450" indent="-171450" algn="r" rtl="1">
              <a:buFont typeface="Arial" panose="020B0604020202020204" pitchFamily="34" charset="0"/>
              <a:buChar char="•"/>
            </a:pPr>
            <a:r>
              <a:rPr lang="ar-DZ" dirty="0"/>
              <a:t>الاستعداد للنتائج المتعددة. في الحالات التي لا يوجد فيها سوى عدد قليل من النتائج المحتملة من احدى مواضع عدم التيقن، يمكن لفريق المشروع الاستعداد لكلِ من هذه النتائج وهذا يستلزم وجود حل أساسي متاح،</a:t>
            </a:r>
            <a:r>
              <a:rPr lang="ar-EG" dirty="0"/>
              <a:t> </a:t>
            </a:r>
            <a:r>
              <a:rPr lang="ar-DZ" dirty="0"/>
              <a:t>بالإضافة إلى وجود خطط احتياطية أو خطط طوارئ في حالة عدم جدوى الحل الأولي أو عدم فعاليته. وفي حالة</a:t>
            </a:r>
            <a:r>
              <a:rPr lang="ar-EG" dirty="0"/>
              <a:t> </a:t>
            </a:r>
            <a:r>
              <a:rPr lang="ar-DZ" dirty="0"/>
              <a:t>وجود مجموعة كبيرة من النتائج المحتملة، يمكن لفريق المشروع تصنيف وتقييم الأسباب المحتملة لتقدير احتمالية</a:t>
            </a:r>
            <a:r>
              <a:rPr lang="ar-EG" dirty="0"/>
              <a:t> </a:t>
            </a:r>
            <a:r>
              <a:rPr lang="ar-DZ" dirty="0"/>
              <a:t>حدوثها. ذلك يتيح لفريق المشروع تحديد أكثر النتائج المحتملة ترجيحًا لكي يتم التركيز عليها..</a:t>
            </a:r>
          </a:p>
          <a:p>
            <a:pPr marL="171450" indent="-171450" algn="r" rtl="1">
              <a:buFont typeface="Arial" panose="020B0604020202020204" pitchFamily="34" charset="0"/>
              <a:buChar char="•"/>
            </a:pPr>
            <a:r>
              <a:rPr lang="ar-DZ" dirty="0"/>
              <a:t>التصميم القائم على المجموعة. يمكن دراسة عدة تصميمات أو بدائل في وقت مبكر من المشروع لتقليل عدم</a:t>
            </a:r>
            <a:r>
              <a:rPr lang="ar-EG" dirty="0"/>
              <a:t> </a:t>
            </a:r>
            <a:r>
              <a:rPr lang="ar-DZ" dirty="0"/>
              <a:t>التيقن. وهذا يسمح لفريق المشروع بدراسة التوازنات، مثل الوقت مقابل التكلفة، أو الجودة مقابل التكلفة، أو</a:t>
            </a:r>
            <a:r>
              <a:rPr lang="ar-EG" dirty="0"/>
              <a:t> </a:t>
            </a:r>
            <a:r>
              <a:rPr lang="ar-DZ" dirty="0"/>
              <a:t>المخاطر مقابل الجدول الزمني، أو الجدول الزمني مقابل الجودة. والهدف هو استكشاف الخيارات لكي يستطيع فريق</a:t>
            </a:r>
            <a:r>
              <a:rPr lang="ar-EG" dirty="0"/>
              <a:t> </a:t>
            </a:r>
            <a:r>
              <a:rPr lang="ar-DZ" dirty="0"/>
              <a:t>المشروع التعلم من خلال العمل مع البدائل المختلفة. ويتم تجاهل البدائل غير الفعالة أو غير المثالية طوال العملية.</a:t>
            </a:r>
          </a:p>
          <a:p>
            <a:pPr marL="171450" indent="-171450" algn="r" rtl="1">
              <a:buFont typeface="Arial" panose="020B0604020202020204" pitchFamily="34" charset="0"/>
              <a:buChar char="•"/>
            </a:pPr>
            <a:r>
              <a:rPr lang="ar-DZ" dirty="0"/>
              <a:t>بناء المرونة. المرونة هي القدرة على التكيف والاستجابة بسرعة للتغييرات غير المتوقعة. تنطبق المرونة على كل </a:t>
            </a:r>
            <a:r>
              <a:rPr lang="ar-EG" dirty="0"/>
              <a:t> </a:t>
            </a:r>
            <a:r>
              <a:rPr lang="ar-DZ" dirty="0"/>
              <a:t>من أعضاء فريق المشروع وعمليات المنظمة. إذا لم يكن المنهج الأولي لتصميم منتج أو نموذج أولي فعالً، فيجب أن</a:t>
            </a:r>
            <a:r>
              <a:rPr lang="ar-EG" dirty="0"/>
              <a:t> </a:t>
            </a:r>
            <a:r>
              <a:rPr lang="ar-DZ" dirty="0"/>
              <a:t>يكون فريق المشروع والمنظمة قادرين على التعلم والتكيف والاستجابة بسرعة.</a:t>
            </a:r>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217</a:t>
            </a:fld>
            <a:endParaRPr lang="en-US"/>
          </a:p>
        </p:txBody>
      </p:sp>
    </p:spTree>
    <p:extLst>
      <p:ext uri="{BB962C8B-B14F-4D97-AF65-F5344CB8AC3E}">
        <p14:creationId xmlns:p14="http://schemas.microsoft.com/office/powerpoint/2010/main" val="3614108146"/>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r>
              <a:rPr lang="ar-DZ" dirty="0"/>
              <a:t>تتضمن حلول استكشاف الغموض الاتضاح المتدرج، وإجراء التجارب، واستخدام النماذج الأولية.</a:t>
            </a:r>
          </a:p>
          <a:p>
            <a:pPr marL="171450" indent="-171450" algn="r" rtl="1">
              <a:buFont typeface="Arial" panose="020B0604020202020204" pitchFamily="34" charset="0"/>
              <a:buChar char="•"/>
            </a:pPr>
            <a:r>
              <a:rPr lang="ar-DZ" dirty="0"/>
              <a:t>الاتضاح المتدرج. هي العملية التكرارية لزيادة مستوى التفاصيل في خطة إدارة المشروع بناءً على توافر كم أكبر من المعلومات والتقديرات الأكثر دقة.</a:t>
            </a:r>
          </a:p>
          <a:p>
            <a:pPr marL="171450" indent="-171450" algn="r" rtl="1">
              <a:buFont typeface="Arial" panose="020B0604020202020204" pitchFamily="34" charset="0"/>
              <a:buChar char="•"/>
            </a:pPr>
            <a:r>
              <a:rPr lang="ar-DZ" dirty="0"/>
              <a:t>التجارب. يمكن لسلسلة من التجارب المصممة جيدًا أن تساعد في تحديد علاقات السبب والأثر، أو على الأقل، يمكن</a:t>
            </a:r>
            <a:r>
              <a:rPr lang="ar-EG" dirty="0"/>
              <a:t> </a:t>
            </a:r>
            <a:r>
              <a:rPr lang="ar-DZ" dirty="0"/>
              <a:t>أن تقلل من مقدار الغموض.</a:t>
            </a:r>
          </a:p>
          <a:p>
            <a:pPr marL="171450" indent="-171450" algn="r" rtl="1">
              <a:buFont typeface="Arial" panose="020B0604020202020204" pitchFamily="34" charset="0"/>
              <a:buChar char="•"/>
            </a:pPr>
            <a:r>
              <a:rPr lang="ar-DZ" dirty="0"/>
              <a:t>النماذج الأولية. يمكن أن تساعد النماذج الأولية في تمييز العلاقات بين المتغيرات المختلفة.</a:t>
            </a:r>
          </a:p>
        </p:txBody>
      </p:sp>
      <p:sp>
        <p:nvSpPr>
          <p:cNvPr id="4" name="Slide Number Placeholder 3"/>
          <p:cNvSpPr>
            <a:spLocks noGrp="1"/>
          </p:cNvSpPr>
          <p:nvPr>
            <p:ph type="sldNum" sz="quarter" idx="5"/>
          </p:nvPr>
        </p:nvSpPr>
        <p:spPr/>
        <p:txBody>
          <a:bodyPr/>
          <a:lstStyle/>
          <a:p>
            <a:fld id="{C4BACC21-6723-4A9E-B7AA-5545543E8703}" type="slidenum">
              <a:rPr lang="en-US" smtClean="0"/>
              <a:t>218</a:t>
            </a:fld>
            <a:endParaRPr lang="en-US"/>
          </a:p>
        </p:txBody>
      </p:sp>
    </p:spTree>
    <p:extLst>
      <p:ext uri="{BB962C8B-B14F-4D97-AF65-F5344CB8AC3E}">
        <p14:creationId xmlns:p14="http://schemas.microsoft.com/office/powerpoint/2010/main" val="994184186"/>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fld id="{C4BACC21-6723-4A9E-B7AA-5545543E8703}" type="slidenum">
              <a:rPr lang="en-US" smtClean="0"/>
              <a:t>219</a:t>
            </a:fld>
            <a:endParaRPr lang="en-US"/>
          </a:p>
        </p:txBody>
      </p:sp>
    </p:spTree>
    <p:extLst>
      <p:ext uri="{BB962C8B-B14F-4D97-AF65-F5344CB8AC3E}">
        <p14:creationId xmlns:p14="http://schemas.microsoft.com/office/powerpoint/2010/main" val="3224982326"/>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fld id="{C4BACC21-6723-4A9E-B7AA-5545543E8703}" type="slidenum">
              <a:rPr lang="en-US" smtClean="0"/>
              <a:t>220</a:t>
            </a:fld>
            <a:endParaRPr lang="en-US"/>
          </a:p>
        </p:txBody>
      </p:sp>
    </p:spTree>
    <p:extLst>
      <p:ext uri="{BB962C8B-B14F-4D97-AF65-F5344CB8AC3E}">
        <p14:creationId xmlns:p14="http://schemas.microsoft.com/office/powerpoint/2010/main" val="10575842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32</a:t>
            </a:fld>
            <a:endParaRPr lang="en-US"/>
          </a:p>
        </p:txBody>
      </p:sp>
    </p:spTree>
    <p:extLst>
      <p:ext uri="{BB962C8B-B14F-4D97-AF65-F5344CB8AC3E}">
        <p14:creationId xmlns:p14="http://schemas.microsoft.com/office/powerpoint/2010/main" val="590721135"/>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fld id="{C4BACC21-6723-4A9E-B7AA-5545543E8703}" type="slidenum">
              <a:rPr lang="en-US" smtClean="0"/>
              <a:t>221</a:t>
            </a:fld>
            <a:endParaRPr lang="en-US"/>
          </a:p>
        </p:txBody>
      </p:sp>
    </p:spTree>
    <p:extLst>
      <p:ext uri="{BB962C8B-B14F-4D97-AF65-F5344CB8AC3E}">
        <p14:creationId xmlns:p14="http://schemas.microsoft.com/office/powerpoint/2010/main" val="731015295"/>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fld id="{C4BACC21-6723-4A9E-B7AA-5545543E8703}" type="slidenum">
              <a:rPr lang="en-US" smtClean="0"/>
              <a:t>222</a:t>
            </a:fld>
            <a:endParaRPr lang="en-US"/>
          </a:p>
        </p:txBody>
      </p:sp>
    </p:spTree>
    <p:extLst>
      <p:ext uri="{BB962C8B-B14F-4D97-AF65-F5344CB8AC3E}">
        <p14:creationId xmlns:p14="http://schemas.microsoft.com/office/powerpoint/2010/main" val="582213714"/>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r" rtl="1">
              <a:buFont typeface="Arial" panose="020B0604020202020204" pitchFamily="34" charset="0"/>
              <a:buChar char="•"/>
            </a:pPr>
            <a:r>
              <a:rPr lang="ar-DZ" dirty="0"/>
              <a:t>التكرار. البناء بشكل تكراري أو متزايد. قم بإضافة ميزة واحدة في كل مرة. وبعد كل تكرار، حدد ما الذي نجح، وما</a:t>
            </a:r>
          </a:p>
          <a:p>
            <a:pPr marL="0" indent="0" algn="r" rtl="1">
              <a:buFont typeface="Arial" panose="020B0604020202020204" pitchFamily="34" charset="0"/>
              <a:buNone/>
            </a:pPr>
            <a:r>
              <a:rPr lang="ar-DZ" dirty="0"/>
              <a:t>الذي لم ينجح، ورد فعل العملاء، وما تعلمه فريق المشروع.</a:t>
            </a:r>
          </a:p>
          <a:p>
            <a:pPr marL="171450" indent="-171450" algn="r" rtl="1">
              <a:buFont typeface="Arial" panose="020B0604020202020204" pitchFamily="34" charset="0"/>
              <a:buChar char="•"/>
            </a:pPr>
            <a:r>
              <a:rPr lang="ar-DZ" dirty="0"/>
              <a:t>المشاركة. قم ببناء الفرص للحصول على مشاركة المعنيين. فهذا يقلل من عدد الافتراضات ويبني التعلم</a:t>
            </a:r>
          </a:p>
          <a:p>
            <a:pPr marL="0" indent="0" algn="r" rtl="1">
              <a:buFont typeface="Arial" panose="020B0604020202020204" pitchFamily="34" charset="0"/>
              <a:buNone/>
            </a:pPr>
            <a:r>
              <a:rPr lang="ar-DZ" dirty="0"/>
              <a:t>والمشاركة في العملية.</a:t>
            </a:r>
          </a:p>
          <a:p>
            <a:pPr marL="171450" indent="-171450" algn="r" rtl="1">
              <a:buFont typeface="Arial" panose="020B0604020202020204" pitchFamily="34" charset="0"/>
              <a:buChar char="•"/>
            </a:pPr>
            <a:r>
              <a:rPr lang="ar-DZ" dirty="0"/>
              <a:t>الفشل بأمان بالنسبة لعناصر النظام المهمة، قم ببناء احتياطيات أو استخدام عناصر يمكن أن توفر اخفاقاً </a:t>
            </a:r>
            <a:endParaRPr lang="ar-EG" dirty="0"/>
          </a:p>
          <a:p>
            <a:pPr marL="0" indent="0" algn="r" rtl="1">
              <a:buFont typeface="Arial" panose="020B0604020202020204" pitchFamily="34" charset="0"/>
              <a:buNone/>
            </a:pPr>
            <a:r>
              <a:rPr lang="ar-DZ" dirty="0"/>
              <a:t>سلساً لوظائف هذه العناصر في حالة حدوث فشل في أحد مكوناتها الهامة. بالنسبة لعناصر النظام المهمة، قم</a:t>
            </a:r>
          </a:p>
          <a:p>
            <a:pPr marL="0" indent="0" algn="r" rtl="1">
              <a:buFont typeface="Arial" panose="020B0604020202020204" pitchFamily="34" charset="0"/>
              <a:buNone/>
            </a:pPr>
            <a:r>
              <a:rPr lang="ar-DZ" dirty="0"/>
              <a:t>ببناء التكرار أو العناصر التي يمكن أن توفر انهيارًا هيّنا للوظائف في حالة حدوث فشل في أحد المكونات الهامة.</a:t>
            </a:r>
          </a:p>
        </p:txBody>
      </p:sp>
      <p:sp>
        <p:nvSpPr>
          <p:cNvPr id="4" name="Slide Number Placeholder 3"/>
          <p:cNvSpPr>
            <a:spLocks noGrp="1"/>
          </p:cNvSpPr>
          <p:nvPr>
            <p:ph type="sldNum" sz="quarter" idx="5"/>
          </p:nvPr>
        </p:nvSpPr>
        <p:spPr/>
        <p:txBody>
          <a:bodyPr/>
          <a:lstStyle/>
          <a:p>
            <a:fld id="{C4BACC21-6723-4A9E-B7AA-5545543E8703}" type="slidenum">
              <a:rPr lang="en-US" smtClean="0"/>
              <a:t>223</a:t>
            </a:fld>
            <a:endParaRPr lang="en-US"/>
          </a:p>
        </p:txBody>
      </p:sp>
    </p:spTree>
    <p:extLst>
      <p:ext uri="{BB962C8B-B14F-4D97-AF65-F5344CB8AC3E}">
        <p14:creationId xmlns:p14="http://schemas.microsoft.com/office/powerpoint/2010/main" val="2151850926"/>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224</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794786982"/>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r>
              <a:rPr lang="ar-DZ" dirty="0"/>
              <a:t>المخاطر الكلية للمشروع</a:t>
            </a:r>
          </a:p>
          <a:p>
            <a:pPr marL="0" indent="0" algn="r" rtl="1">
              <a:buFont typeface="Arial" panose="020B0604020202020204" pitchFamily="34" charset="0"/>
              <a:buNone/>
            </a:pPr>
            <a:r>
              <a:rPr lang="ar-DZ" dirty="0"/>
              <a:t>المخاطر الكلية للمشروع هي تأثير عدم التيقن على المشروع ككل، والتي تنشأ عن جميع مصادر عدم التيقن. ويشمل هذا</a:t>
            </a:r>
          </a:p>
          <a:p>
            <a:pPr marL="0" indent="0" algn="r" rtl="1">
              <a:buFont typeface="Arial" panose="020B0604020202020204" pitchFamily="34" charset="0"/>
              <a:buNone/>
            </a:pPr>
            <a:r>
              <a:rPr lang="ar-DZ" dirty="0"/>
              <a:t>أيضاً المخاطر الفردية والتعرض للتأثيرات الإيجابية والسلبية للتباين في نتائج المشروع. غالبًا ما تكون المخاطر الكلية مرتبطة</a:t>
            </a:r>
          </a:p>
          <a:p>
            <a:pPr marL="0" indent="0" algn="r" rtl="1">
              <a:buFont typeface="Arial" panose="020B0604020202020204" pitchFamily="34" charset="0"/>
              <a:buNone/>
            </a:pPr>
            <a:r>
              <a:rPr lang="ar-DZ" dirty="0"/>
              <a:t>بالتعقيد، و الغموض، و التقلب. تكون الاستجابات للمخاطر الكلية للمشروع هي نفسها بالنسبة للتهديدات والفرص</a:t>
            </a:r>
          </a:p>
          <a:p>
            <a:pPr marL="0" indent="0" algn="r" rtl="1">
              <a:buFont typeface="Arial" panose="020B0604020202020204" pitchFamily="34" charset="0"/>
              <a:buNone/>
            </a:pPr>
            <a:r>
              <a:rPr lang="ar-DZ" dirty="0"/>
              <a:t>الفردية، على الرغم من تطبيق الاستجابات على المشروع ككل وليس على حدث معين. وإذا كانت مخاطر المشروع الكلية</a:t>
            </a:r>
          </a:p>
          <a:p>
            <a:pPr marL="0" indent="0" algn="r" rtl="1">
              <a:buFont typeface="Arial" panose="020B0604020202020204" pitchFamily="34" charset="0"/>
              <a:buNone/>
            </a:pPr>
            <a:r>
              <a:rPr lang="ar-DZ" dirty="0"/>
              <a:t>مرتفعة جداً، فقد تختار المنظمة إلغاء المشروع.</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225</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4117659968"/>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226</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11525484"/>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227</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365196809"/>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228</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814164729"/>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229</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4178704173"/>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230</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4568587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يعد تنسيق جهد العمل الجماعي في غاية الأهمية لنجاح أي مشروع. هناك أنواع مختلفة من التنسيق تناسب مختلف السياقات. تستفيد بعض المشاريع من التنسيق اللامركزي الذي يقوم فيه أعضاء فريق المشروع بالتنظيم الذاتي والإدارة الذاتية. وتستفيد المشاريع الأخرى من التنسيق المركزي مع القيادة والتوجيه مدير المشروع المعين أو من يقوم بدور مشابه. ويمكن أن تستفيد أيضًا بعض المشاريع ذات التنسيق المركزي من ضم فرق المشروع ذاتية التنظيم لأجزاء من العمل. بغض النظر عن كيفية حدوث التنسيق، فإن نماذج القيادة الداعمة والمشاركات الهادفة والمستمرة بين فرق المشروع والمعنيين الآخرين تدعم نجاح النتائج.</a:t>
            </a:r>
          </a:p>
          <a:p>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33</a:t>
            </a:fld>
            <a:endParaRPr lang="en-US"/>
          </a:p>
        </p:txBody>
      </p:sp>
    </p:spTree>
    <p:extLst>
      <p:ext uri="{BB962C8B-B14F-4D97-AF65-F5344CB8AC3E}">
        <p14:creationId xmlns:p14="http://schemas.microsoft.com/office/powerpoint/2010/main" val="399807342"/>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r>
              <a:rPr lang="ar-DZ" dirty="0"/>
              <a:t>معالجة المخاطر ضمن اجتماعات متابعة حالة المشروع الأسبوعية تضمن بقاء أعمال إدارة المخاطر وثيقة الصلة بالمشروع.</a:t>
            </a:r>
          </a:p>
          <a:p>
            <a:pPr marL="0" indent="0" algn="r" rtl="1">
              <a:buFont typeface="Arial" panose="020B0604020202020204" pitchFamily="34" charset="0"/>
              <a:buNone/>
            </a:pPr>
            <a:r>
              <a:rPr lang="ar-DZ" dirty="0"/>
              <a:t>ويمكن استخدام هذه الاجتماعات لتحديد المخاطر الجديدة وكذلك تحديد التغييرات التي طرأت على المخاطر الحالية.</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231</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274524743"/>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r>
              <a:rPr lang="ar-DZ" dirty="0"/>
              <a:t>يؤثر اختيار دورة الحياة ومنهج التطويرعلى كيفية معالجة عدم التيقن. في مشروع تنبؤي حيث يكون النطاق مستقرًا نسبيًا،</a:t>
            </a:r>
          </a:p>
          <a:p>
            <a:pPr marL="0" indent="0" algn="r" rtl="1">
              <a:buFont typeface="Arial" panose="020B0604020202020204" pitchFamily="34" charset="0"/>
              <a:buNone/>
            </a:pPr>
            <a:r>
              <a:rPr lang="ar-DZ" dirty="0"/>
              <a:t>يمكن استخدام احتياطي الجدول الزمني والموازنة للاستجابة للمخاطر. في مشروع يستخدم منهجًا متكيفًا حيث من المحتمل</a:t>
            </a:r>
          </a:p>
          <a:p>
            <a:pPr marL="0" indent="0" algn="r" rtl="1">
              <a:buFont typeface="Arial" panose="020B0604020202020204" pitchFamily="34" charset="0"/>
              <a:buNone/>
            </a:pPr>
            <a:r>
              <a:rPr lang="ar-DZ" dirty="0"/>
              <a:t>أن تتطور المتطلبات وحيث قد يكون هناك غموض حول كيفية تفاعل الأنظمة أو كيف ستكون ردود أفعال المعنيين، يمكن لفريق</a:t>
            </a:r>
          </a:p>
          <a:p>
            <a:pPr marL="0" indent="0" algn="r" rtl="1">
              <a:buFont typeface="Arial" panose="020B0604020202020204" pitchFamily="34" charset="0"/>
              <a:buNone/>
            </a:pPr>
            <a:r>
              <a:rPr lang="ar-DZ" dirty="0"/>
              <a:t>المشروع أن يقوم بتعديل الخطط كي تعكس الفهم المتطور، أو استخدام الاحتياطيات لتعويض آثار المخاطر التي قد تحققت.</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232</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281010460"/>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233</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038379364"/>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r"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إجابة مقترحة للنشاط التطبيقي:</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1. تأخير في تسليم المواد الخام لمشروع بناء كبير</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التحليل:</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هذا التأخير يمكن أن يؤثر على الجدول الزمني للمشروع ويؤدي إلى زيادة التكاليف.</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الاستراتيجية الأنسب:</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التخفيف (</a:t>
            </a:r>
            <a:r>
              <a:rPr lang="en-US" sz="1200" b="1" dirty="0">
                <a:effectLst/>
                <a:latin typeface="Sakkal Majalla" panose="02000000000000000000" pitchFamily="2" charset="-78"/>
                <a:ea typeface="Times New Roman" panose="02020603050405020304" pitchFamily="18" charset="0"/>
                <a:cs typeface="Arial" panose="020B0604020202020204" pitchFamily="34" charset="0"/>
              </a:rPr>
              <a:t>Mitigation</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يمكن تقليل تأثير التأخير عن طريق البحث عن موردين بديلين أو تعديل الجدول الزمني لتسريع أنشطة أخرى لا تعتمد على المواد الخام.</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التصعيد (</a:t>
            </a:r>
            <a:r>
              <a:rPr lang="en-US" sz="1200" b="1" dirty="0">
                <a:effectLst/>
                <a:latin typeface="Sakkal Majalla" panose="02000000000000000000" pitchFamily="2" charset="-78"/>
                <a:ea typeface="Times New Roman" panose="02020603050405020304" pitchFamily="18" charset="0"/>
                <a:cs typeface="Arial" panose="020B0604020202020204" pitchFamily="34" charset="0"/>
              </a:rPr>
              <a:t>Escalation</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إذا كان التأخير خارج نطاق سلطة الفريق، قد يكون من الضروري تصعيد المشكلة للإدارة العليا لاتخاذ قرارات استراتيجية.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2. استقالة مفاجئة لأحد أعضاء الفريق الأساسيين</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التحليل:</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فقدان عضو رئيسي قد يؤثر على تقدم العمل وجودته.</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الاستراتيجية الأنسب:</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التحويل (</a:t>
            </a:r>
            <a:r>
              <a:rPr lang="en-US" sz="1200" b="1" dirty="0">
                <a:effectLst/>
                <a:latin typeface="Sakkal Majalla" panose="02000000000000000000" pitchFamily="2" charset="-78"/>
                <a:ea typeface="Times New Roman" panose="02020603050405020304" pitchFamily="18" charset="0"/>
                <a:cs typeface="Arial" panose="020B0604020202020204" pitchFamily="34" charset="0"/>
              </a:rPr>
              <a:t>Transfer</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يمكن تحويل المسؤوليات إلى أعضاء آخرين لديهم مهارات مماثلة أو تعيين شخص جديد لتولي المهمة.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التخفيف (</a:t>
            </a:r>
            <a:r>
              <a:rPr lang="en-US" sz="1200" b="1" dirty="0">
                <a:effectLst/>
                <a:latin typeface="Sakkal Majalla" panose="02000000000000000000" pitchFamily="2" charset="-78"/>
                <a:ea typeface="Times New Roman" panose="02020603050405020304" pitchFamily="18" charset="0"/>
                <a:cs typeface="Arial" panose="020B0604020202020204" pitchFamily="34" charset="0"/>
              </a:rPr>
              <a:t>Mitigation</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إعداد خطط تعاقب وظيفي وتدريب أعضاء الفريق على المهام الحيوية لتقليل الاعتماد على أفراد معينين.</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3. مشكلة تقنية غير متوقعة تؤثر على النظام الأساسي للمنتج</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التحليل:</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قد تعيق هذه المشكلة تشغيل النظام وتؤثر على جودة المنتج النهائي.</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الاستراتيجية الأنسب:</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التجنب (</a:t>
            </a:r>
            <a:r>
              <a:rPr lang="en-US" sz="1200" b="1" dirty="0">
                <a:effectLst/>
                <a:latin typeface="Sakkal Majalla" panose="02000000000000000000" pitchFamily="2" charset="-78"/>
                <a:ea typeface="Times New Roman" panose="02020603050405020304" pitchFamily="18" charset="0"/>
                <a:cs typeface="Arial" panose="020B0604020202020204" pitchFamily="34" charset="0"/>
              </a:rPr>
              <a:t>Avoidance</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تعديل نطاق العمل لتجنب الجزء الذي يحتوي على المشكلة التقنية إذا كان ذلك ممكنًا.</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التخفيف (</a:t>
            </a:r>
            <a:r>
              <a:rPr lang="en-US" sz="1200" b="1" dirty="0">
                <a:effectLst/>
                <a:latin typeface="Sakkal Majalla" panose="02000000000000000000" pitchFamily="2" charset="-78"/>
                <a:ea typeface="Times New Roman" panose="02020603050405020304" pitchFamily="18" charset="0"/>
                <a:cs typeface="Arial" panose="020B0604020202020204" pitchFamily="34" charset="0"/>
              </a:rPr>
              <a:t>Mitigation</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تطوير خطة استجابة تقنية سريعة لحل المشكلة أو تطبيق حلول مؤقتة لتقليل تأثيرها.</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4. زيادة كبيرة في تكاليف الموردين مما يؤثر على الميزانية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التحليل</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قد يؤدي ذلك إلى تجاوز الميزانية المحددة للمشروع.</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الاستراتيجية الأنسب:</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التحويل (</a:t>
            </a:r>
            <a:r>
              <a:rPr lang="en-US" sz="1200" b="1" dirty="0">
                <a:effectLst/>
                <a:latin typeface="Sakkal Majalla" panose="02000000000000000000" pitchFamily="2" charset="-78"/>
                <a:ea typeface="Times New Roman" panose="02020603050405020304" pitchFamily="18" charset="0"/>
                <a:cs typeface="Arial" panose="020B0604020202020204" pitchFamily="34" charset="0"/>
              </a:rPr>
              <a:t>Transfer</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إعادة التفاوض مع الموردين أو البحث عن موردين آخرين لتوزيع المخاطر المالية.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التجنب (</a:t>
            </a:r>
            <a:r>
              <a:rPr lang="en-US" sz="1200" b="1" dirty="0">
                <a:effectLst/>
                <a:latin typeface="Sakkal Majalla" panose="02000000000000000000" pitchFamily="2" charset="-78"/>
                <a:ea typeface="Times New Roman" panose="02020603050405020304" pitchFamily="18" charset="0"/>
                <a:cs typeface="Arial" panose="020B0604020202020204" pitchFamily="34" charset="0"/>
              </a:rPr>
              <a:t>Avoidance</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تعديل نطاق المشروع لتقليل الاعتماد على المواد أو الخدمات المكلفة.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التخفيف (</a:t>
            </a:r>
            <a:r>
              <a:rPr lang="en-US" sz="1200" b="1" dirty="0">
                <a:effectLst/>
                <a:latin typeface="Sakkal Majalla" panose="02000000000000000000" pitchFamily="2" charset="-78"/>
                <a:ea typeface="Times New Roman" panose="02020603050405020304" pitchFamily="18" charset="0"/>
                <a:cs typeface="Arial" panose="020B0604020202020204" pitchFamily="34" charset="0"/>
              </a:rPr>
              <a:t>Mitigation</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مراجعة الميزانية وتحديد فرص لتقليل التكاليف في مجالات أخرى.</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5. طلب صاحب مصلحة رئيسي تغييرات كبيرة في المشروع في اللحظات الأخيرة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التحليل:</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قد يؤثر هذا الطلب على الجدول الزمني، الميزانية، ونطاق العمل.</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الاستراتيجية الأنسب:</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التصعيد (</a:t>
            </a:r>
            <a:r>
              <a:rPr lang="en-US" sz="1200" b="1" dirty="0">
                <a:effectLst/>
                <a:latin typeface="Sakkal Majalla" panose="02000000000000000000" pitchFamily="2" charset="-78"/>
                <a:ea typeface="Times New Roman" panose="02020603050405020304" pitchFamily="18" charset="0"/>
                <a:cs typeface="Arial" panose="020B0604020202020204" pitchFamily="34" charset="0"/>
              </a:rPr>
              <a:t>Escalation</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إذا تجاوزت التغييرات حدود السلطة الممنوحة للفريق، يجب تصعيد القرار للإدارة العليا.</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القبول (</a:t>
            </a:r>
            <a:r>
              <a:rPr lang="en-US" sz="1200" b="1" dirty="0">
                <a:effectLst/>
                <a:latin typeface="Sakkal Majalla" panose="02000000000000000000" pitchFamily="2" charset="-78"/>
                <a:ea typeface="Times New Roman" panose="02020603050405020304" pitchFamily="18" charset="0"/>
                <a:cs typeface="Arial" panose="020B0604020202020204" pitchFamily="34" charset="0"/>
              </a:rPr>
              <a:t>Acceptance</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قبول التغييرات إذا كانت ذات قيمة مضافة واضحة مع إدارة تأثيرها من خلال خطة محدثة.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التخفيف (</a:t>
            </a:r>
            <a:r>
              <a:rPr lang="en-US" sz="1200" b="1" dirty="0">
                <a:effectLst/>
                <a:latin typeface="Sakkal Majalla" panose="02000000000000000000" pitchFamily="2" charset="-78"/>
                <a:ea typeface="Times New Roman" panose="02020603050405020304" pitchFamily="18" charset="0"/>
                <a:cs typeface="Arial" panose="020B0604020202020204" pitchFamily="34" charset="0"/>
              </a:rPr>
              <a:t>Mitigation</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التفاوض مع صاحب المصلحة لتقليل حجم التغييرات أو تعديل الجدول الزمني لاستيعابها.</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
        <p:nvSpPr>
          <p:cNvPr id="4" name="عنصر نائب لرقم الشريحة 3"/>
          <p:cNvSpPr>
            <a:spLocks noGrp="1"/>
          </p:cNvSpPr>
          <p:nvPr>
            <p:ph type="sldNum" sz="quarter"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F4D3BBF9-8610-4CE7-883B-85691E7BDBB4}" type="slidenum">
              <a:rPr kumimoji="0" lang="en-PH" sz="1200" b="0" i="0" u="none" strike="noStrike" kern="1200" cap="none" spc="0" normalizeH="0" baseline="0" noProof="0" smtClean="0">
                <a:ln>
                  <a:noFill/>
                </a:ln>
                <a:solidFill>
                  <a:prstClr val="black"/>
                </a:solidFill>
                <a:effectLst/>
                <a:uLnTx/>
                <a:uFillTx/>
                <a:ea typeface="+mn-ea"/>
                <a:cs typeface="+mn-cs"/>
              </a:rPr>
              <a:pPr marL="0" marR="0" lvl="0" indent="0" algn="r" defTabSz="914400" rtl="1" eaLnBrk="1" fontAlgn="auto" latinLnBrk="0" hangingPunct="1">
                <a:lnSpc>
                  <a:spcPct val="100000"/>
                </a:lnSpc>
                <a:spcBef>
                  <a:spcPts val="0"/>
                </a:spcBef>
                <a:spcAft>
                  <a:spcPts val="0"/>
                </a:spcAft>
                <a:buClrTx/>
                <a:buSzTx/>
                <a:buFontTx/>
                <a:buNone/>
                <a:tabLst/>
                <a:defRPr/>
              </a:pPr>
              <a:t>234</a:t>
            </a:fld>
            <a:endParaRPr kumimoji="0" lang="en-PH"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875818832"/>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FD206A-6980-638B-D689-91396A2B932D}"/>
            </a:ext>
          </a:extLst>
        </p:cNvPr>
        <p:cNvGrpSpPr/>
        <p:nvPr/>
      </p:nvGrpSpPr>
      <p:grpSpPr>
        <a:xfrm>
          <a:off x="0" y="0"/>
          <a:ext cx="0" cy="0"/>
          <a:chOff x="0" y="0"/>
          <a:chExt cx="0" cy="0"/>
        </a:xfrm>
      </p:grpSpPr>
      <p:sp>
        <p:nvSpPr>
          <p:cNvPr id="2" name="عنصر نائب لصورة الشريحة 1">
            <a:extLst>
              <a:ext uri="{FF2B5EF4-FFF2-40B4-BE49-F238E27FC236}">
                <a16:creationId xmlns:a16="http://schemas.microsoft.com/office/drawing/2014/main" id="{9C5246FD-C64F-686C-6777-A60A6190F9A5}"/>
              </a:ext>
            </a:extLst>
          </p:cNvPr>
          <p:cNvSpPr>
            <a:spLocks noGrp="1" noRot="1" noChangeAspect="1"/>
          </p:cNvSpPr>
          <p:nvPr>
            <p:ph type="sldImg"/>
          </p:nvPr>
        </p:nvSpPr>
        <p:spPr/>
      </p:sp>
      <p:sp>
        <p:nvSpPr>
          <p:cNvPr id="3" name="عنصر نائب للملاحظات 2">
            <a:extLst>
              <a:ext uri="{FF2B5EF4-FFF2-40B4-BE49-F238E27FC236}">
                <a16:creationId xmlns:a16="http://schemas.microsoft.com/office/drawing/2014/main" id="{02F42AE3-3F6B-388E-75B3-E575C24EF193}"/>
              </a:ext>
            </a:extLst>
          </p:cNvPr>
          <p:cNvSpPr>
            <a:spLocks noGrp="1"/>
          </p:cNvSpPr>
          <p:nvPr>
            <p:ph type="body" idx="1"/>
          </p:nvPr>
        </p:nvSpPr>
        <p:spPr/>
        <p:txBody>
          <a:bodyPr/>
          <a:lstStyle/>
          <a:p>
            <a:pPr marL="0" marR="0" algn="r"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إجابة مقترحة للنشاط التطبيقي:</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1. تأخير في تسليم المواد الخام لمشروع بناء كبير</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التحليل:</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هذا التأخير يمكن أن يؤثر على الجدول الزمني للمشروع ويؤدي إلى زيادة التكاليف.</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الاستراتيجية الأنسب:</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التخفيف (</a:t>
            </a:r>
            <a:r>
              <a:rPr lang="en-US" sz="1200" b="1" dirty="0">
                <a:effectLst/>
                <a:latin typeface="Sakkal Majalla" panose="02000000000000000000" pitchFamily="2" charset="-78"/>
                <a:ea typeface="Times New Roman" panose="02020603050405020304" pitchFamily="18" charset="0"/>
                <a:cs typeface="Arial" panose="020B0604020202020204" pitchFamily="34" charset="0"/>
              </a:rPr>
              <a:t>Mitigation</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يمكن تقليل تأثير التأخير عن طريق البحث عن موردين بديلين أو تعديل الجدول الزمني لتسريع أنشطة أخرى لا تعتمد على المواد الخام.</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التصعيد (</a:t>
            </a:r>
            <a:r>
              <a:rPr lang="en-US" sz="1200" b="1" dirty="0">
                <a:effectLst/>
                <a:latin typeface="Sakkal Majalla" panose="02000000000000000000" pitchFamily="2" charset="-78"/>
                <a:ea typeface="Times New Roman" panose="02020603050405020304" pitchFamily="18" charset="0"/>
                <a:cs typeface="Arial" panose="020B0604020202020204" pitchFamily="34" charset="0"/>
              </a:rPr>
              <a:t>Escalation</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إذا كان التأخير خارج نطاق سلطة الفريق، قد يكون من الضروري تصعيد المشكلة للإدارة العليا لاتخاذ قرارات استراتيجية.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2. استقالة مفاجئة لأحد أعضاء الفريق الأساسيين</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التحليل:</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فقدان عضو رئيسي قد يؤثر على تقدم العمل وجودته.</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الاستراتيجية الأنسب:</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التحويل (</a:t>
            </a:r>
            <a:r>
              <a:rPr lang="en-US" sz="1200" b="1" dirty="0">
                <a:effectLst/>
                <a:latin typeface="Sakkal Majalla" panose="02000000000000000000" pitchFamily="2" charset="-78"/>
                <a:ea typeface="Times New Roman" panose="02020603050405020304" pitchFamily="18" charset="0"/>
                <a:cs typeface="Arial" panose="020B0604020202020204" pitchFamily="34" charset="0"/>
              </a:rPr>
              <a:t>Transfer</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يمكن تحويل المسؤوليات إلى أعضاء آخرين لديهم مهارات مماثلة أو تعيين شخص جديد لتولي المهمة.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التخفيف (</a:t>
            </a:r>
            <a:r>
              <a:rPr lang="en-US" sz="1200" b="1" dirty="0">
                <a:effectLst/>
                <a:latin typeface="Sakkal Majalla" panose="02000000000000000000" pitchFamily="2" charset="-78"/>
                <a:ea typeface="Times New Roman" panose="02020603050405020304" pitchFamily="18" charset="0"/>
                <a:cs typeface="Arial" panose="020B0604020202020204" pitchFamily="34" charset="0"/>
              </a:rPr>
              <a:t>Mitigation</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إعداد خطط تعاقب وظيفي وتدريب أعضاء الفريق على المهام الحيوية لتقليل الاعتماد على أفراد معينين.</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3. مشكلة تقنية غير متوقعة تؤثر على النظام الأساسي للمنتج</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التحليل:</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قد تعيق هذه المشكلة تشغيل النظام وتؤثر على جودة المنتج النهائي.</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الاستراتيجية الأنسب:</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التجنب (</a:t>
            </a:r>
            <a:r>
              <a:rPr lang="en-US" sz="1200" b="1" dirty="0">
                <a:effectLst/>
                <a:latin typeface="Sakkal Majalla" panose="02000000000000000000" pitchFamily="2" charset="-78"/>
                <a:ea typeface="Times New Roman" panose="02020603050405020304" pitchFamily="18" charset="0"/>
                <a:cs typeface="Arial" panose="020B0604020202020204" pitchFamily="34" charset="0"/>
              </a:rPr>
              <a:t>Avoidance</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تعديل نطاق العمل لتجنب الجزء الذي يحتوي على المشكلة التقنية إذا كان ذلك ممكنًا.</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التخفيف (</a:t>
            </a:r>
            <a:r>
              <a:rPr lang="en-US" sz="1200" b="1" dirty="0">
                <a:effectLst/>
                <a:latin typeface="Sakkal Majalla" panose="02000000000000000000" pitchFamily="2" charset="-78"/>
                <a:ea typeface="Times New Roman" panose="02020603050405020304" pitchFamily="18" charset="0"/>
                <a:cs typeface="Arial" panose="020B0604020202020204" pitchFamily="34" charset="0"/>
              </a:rPr>
              <a:t>Mitigation</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تطوير خطة استجابة تقنية سريعة لحل المشكلة أو تطبيق حلول مؤقتة لتقليل تأثيرها.</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4. زيادة كبيرة في تكاليف الموردين مما يؤثر على الميزانية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التحليل</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قد يؤدي ذلك إلى تجاوز الميزانية المحددة للمشروع.</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الاستراتيجية الأنسب:</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التحويل (</a:t>
            </a:r>
            <a:r>
              <a:rPr lang="en-US" sz="1200" b="1" dirty="0">
                <a:effectLst/>
                <a:latin typeface="Sakkal Majalla" panose="02000000000000000000" pitchFamily="2" charset="-78"/>
                <a:ea typeface="Times New Roman" panose="02020603050405020304" pitchFamily="18" charset="0"/>
                <a:cs typeface="Arial" panose="020B0604020202020204" pitchFamily="34" charset="0"/>
              </a:rPr>
              <a:t>Transfer</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إعادة التفاوض مع الموردين أو البحث عن موردين آخرين لتوزيع المخاطر المالية.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التجنب (</a:t>
            </a:r>
            <a:r>
              <a:rPr lang="en-US" sz="1200" b="1" dirty="0">
                <a:effectLst/>
                <a:latin typeface="Sakkal Majalla" panose="02000000000000000000" pitchFamily="2" charset="-78"/>
                <a:ea typeface="Times New Roman" panose="02020603050405020304" pitchFamily="18" charset="0"/>
                <a:cs typeface="Arial" panose="020B0604020202020204" pitchFamily="34" charset="0"/>
              </a:rPr>
              <a:t>Avoidance</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تعديل نطاق المشروع لتقليل الاعتماد على المواد أو الخدمات المكلفة.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التخفيف (</a:t>
            </a:r>
            <a:r>
              <a:rPr lang="en-US" sz="1200" b="1" dirty="0">
                <a:effectLst/>
                <a:latin typeface="Sakkal Majalla" panose="02000000000000000000" pitchFamily="2" charset="-78"/>
                <a:ea typeface="Times New Roman" panose="02020603050405020304" pitchFamily="18" charset="0"/>
                <a:cs typeface="Arial" panose="020B0604020202020204" pitchFamily="34" charset="0"/>
              </a:rPr>
              <a:t>Mitigation</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مراجعة الميزانية وتحديد فرص لتقليل التكاليف في مجالات أخرى.</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5. طلب صاحب مصلحة رئيسي تغييرات كبيرة في المشروع في اللحظات الأخيرة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التحليل:</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قد يؤثر هذا الطلب على الجدول الزمني، الميزانية، ونطاق العمل.</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الاستراتيجية الأنسب:</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التصعيد (</a:t>
            </a:r>
            <a:r>
              <a:rPr lang="en-US" sz="1200" b="1" dirty="0">
                <a:effectLst/>
                <a:latin typeface="Sakkal Majalla" panose="02000000000000000000" pitchFamily="2" charset="-78"/>
                <a:ea typeface="Times New Roman" panose="02020603050405020304" pitchFamily="18" charset="0"/>
                <a:cs typeface="Arial" panose="020B0604020202020204" pitchFamily="34" charset="0"/>
              </a:rPr>
              <a:t>Escalation</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إذا تجاوزت التغييرات حدود السلطة الممنوحة للفريق، يجب تصعيد القرار للإدارة العليا.</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القبول (</a:t>
            </a:r>
            <a:r>
              <a:rPr lang="en-US" sz="1200" b="1" dirty="0">
                <a:effectLst/>
                <a:latin typeface="Sakkal Majalla" panose="02000000000000000000" pitchFamily="2" charset="-78"/>
                <a:ea typeface="Times New Roman" panose="02020603050405020304" pitchFamily="18" charset="0"/>
                <a:cs typeface="Arial" panose="020B0604020202020204" pitchFamily="34" charset="0"/>
              </a:rPr>
              <a:t>Acceptance</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قبول التغييرات إذا كانت ذات قيمة مضافة واضحة مع إدارة تأثيرها من خلال خطة محدثة.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التخفيف (</a:t>
            </a:r>
            <a:r>
              <a:rPr lang="en-US" sz="1200" b="1" dirty="0">
                <a:effectLst/>
                <a:latin typeface="Sakkal Majalla" panose="02000000000000000000" pitchFamily="2" charset="-78"/>
                <a:ea typeface="Times New Roman" panose="02020603050405020304" pitchFamily="18" charset="0"/>
                <a:cs typeface="Arial" panose="020B0604020202020204" pitchFamily="34" charset="0"/>
              </a:rPr>
              <a:t>Mitigation</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التفاوض مع صاحب المصلحة لتقليل حجم التغييرات أو تعديل الجدول الزمني لاستيعابها.</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
        <p:nvSpPr>
          <p:cNvPr id="4" name="عنصر نائب لرقم الشريحة 3">
            <a:extLst>
              <a:ext uri="{FF2B5EF4-FFF2-40B4-BE49-F238E27FC236}">
                <a16:creationId xmlns:a16="http://schemas.microsoft.com/office/drawing/2014/main" id="{33974679-481B-9291-8231-41C8D2432239}"/>
              </a:ext>
            </a:extLst>
          </p:cNvPr>
          <p:cNvSpPr>
            <a:spLocks noGrp="1"/>
          </p:cNvSpPr>
          <p:nvPr>
            <p:ph type="sldNum" sz="quarter"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F4D3BBF9-8610-4CE7-883B-85691E7BDBB4}" type="slidenum">
              <a:rPr kumimoji="0" lang="en-PH" sz="1200" b="0" i="0" u="none" strike="noStrike" kern="1200" cap="none" spc="0" normalizeH="0" baseline="0" noProof="0" smtClean="0">
                <a:ln>
                  <a:noFill/>
                </a:ln>
                <a:solidFill>
                  <a:prstClr val="black"/>
                </a:solidFill>
                <a:effectLst/>
                <a:uLnTx/>
                <a:uFillTx/>
                <a:ea typeface="+mn-ea"/>
                <a:cs typeface="+mn-cs"/>
              </a:rPr>
              <a:pPr marL="0" marR="0" lvl="0" indent="0" algn="r" defTabSz="914400" rtl="1" eaLnBrk="1" fontAlgn="auto" latinLnBrk="0" hangingPunct="1">
                <a:lnSpc>
                  <a:spcPct val="100000"/>
                </a:lnSpc>
                <a:spcBef>
                  <a:spcPts val="0"/>
                </a:spcBef>
                <a:spcAft>
                  <a:spcPts val="0"/>
                </a:spcAft>
                <a:buClrTx/>
                <a:buSzTx/>
                <a:buFontTx/>
                <a:buNone/>
                <a:tabLst/>
                <a:defRPr/>
              </a:pPr>
              <a:t>235</a:t>
            </a:fld>
            <a:endParaRPr kumimoji="0" lang="en-PH"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183657706"/>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236</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4160516292"/>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237</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468114020"/>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238</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576483543"/>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239</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161713050"/>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240</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4990402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DZ" dirty="0"/>
              <a:t>البيئة الداخلية</a:t>
            </a:r>
          </a:p>
          <a:p>
            <a:r>
              <a:rPr lang="ar-DZ" dirty="0"/>
              <a:t>العوامل الداخلية بالمنظمة يمكن أن تنشأ من المنظمة نفسها، أو من محفظة مشاريع، أو برنامج، أو مشروع آخر، أو مزيج</a:t>
            </a:r>
          </a:p>
          <a:p>
            <a:r>
              <a:rPr lang="ar-DZ" dirty="0"/>
              <a:t>من هذه العوامل. وهي تشمل النتاجات أو الممارسات أو المعرفة الداخلية. وتشمل المعرفة الدروس المستفادة وكذلك النتاجات</a:t>
            </a:r>
          </a:p>
          <a:p>
            <a:r>
              <a:rPr lang="ar-DZ" dirty="0"/>
              <a:t>المكتملة من المشاريع السابقة</a:t>
            </a:r>
          </a:p>
          <a:p>
            <a:endParaRPr lang="en-US" dirty="0"/>
          </a:p>
          <a:p>
            <a:r>
              <a:rPr lang="ar-DZ" dirty="0"/>
              <a:t>البيئة الخارجية</a:t>
            </a:r>
          </a:p>
          <a:p>
            <a:r>
              <a:rPr lang="ar-DZ" dirty="0"/>
              <a:t>العوامل الخارجية للمنظمة يمكن أن تعزز، أو تقيد، أو يكون لها تأثير محايد على نتائج المشروع.</a:t>
            </a:r>
          </a:p>
          <a:p>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35</a:t>
            </a:fld>
            <a:endParaRPr lang="en-US"/>
          </a:p>
        </p:txBody>
      </p:sp>
    </p:spTree>
    <p:extLst>
      <p:ext uri="{BB962C8B-B14F-4D97-AF65-F5344CB8AC3E}">
        <p14:creationId xmlns:p14="http://schemas.microsoft.com/office/powerpoint/2010/main" val="1765519798"/>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241</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655496361"/>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242</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89454828"/>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243</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618927601"/>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244</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539419764"/>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EG" dirty="0">
                <a:solidFill>
                  <a:srgbClr val="18337A"/>
                </a:solidFill>
                <a:latin typeface="SST Arabic Medium" pitchFamily="34" charset="-78"/>
                <a:ea typeface="Effra"/>
                <a:cs typeface="SST Arabic Medium" pitchFamily="34" charset="-78"/>
                <a:sym typeface="Effra"/>
                <a:rtl/>
              </a:rPr>
              <a:t>1.تقوم كل مجموعة باختيار جانب من جوانب المشروع التي يمكن تفصيلها</a:t>
            </a:r>
            <a:r>
              <a:rPr lang="en-US" dirty="0">
                <a:solidFill>
                  <a:srgbClr val="18337A"/>
                </a:solidFill>
                <a:latin typeface="SST Arabic Medium" pitchFamily="34" charset="-78"/>
                <a:ea typeface="Effra"/>
                <a:cs typeface="SST Arabic Medium" pitchFamily="34" charset="-78"/>
                <a:sym typeface="Effra"/>
                <a:rtl/>
              </a:rPr>
              <a:t> ,</a:t>
            </a:r>
            <a:r>
              <a:rPr lang="ar-EG" dirty="0">
                <a:solidFill>
                  <a:srgbClr val="18337A"/>
                </a:solidFill>
                <a:latin typeface="SST Arabic Medium" pitchFamily="34" charset="-78"/>
                <a:ea typeface="Effra"/>
                <a:cs typeface="SST Arabic Medium" pitchFamily="34" charset="-78"/>
                <a:sym typeface="Effra"/>
                <a:rtl/>
              </a:rPr>
              <a:t> والتي تم شرحها بالجزء السابق</a:t>
            </a:r>
            <a:br>
              <a:rPr lang="ar-EG" dirty="0">
                <a:solidFill>
                  <a:srgbClr val="18337A"/>
                </a:solidFill>
                <a:latin typeface="SST Arabic Medium" pitchFamily="34" charset="-78"/>
                <a:ea typeface="Effra"/>
                <a:cs typeface="SST Arabic Medium" pitchFamily="34" charset="-78"/>
                <a:sym typeface="Effra"/>
                <a:rtl/>
              </a:rPr>
            </a:br>
            <a:r>
              <a:rPr lang="ar-EG" dirty="0">
                <a:solidFill>
                  <a:srgbClr val="18337A"/>
                </a:solidFill>
                <a:latin typeface="SST Arabic Medium" pitchFamily="34" charset="-78"/>
                <a:ea typeface="Effra"/>
                <a:cs typeface="SST Arabic Medium" pitchFamily="34" charset="-78"/>
                <a:sym typeface="Effra"/>
                <a:rtl/>
              </a:rPr>
              <a:t> 2.ثم يقوموا بشرحها مع إعطاء أمثلة عملية من واقعهم العملي</a:t>
            </a:r>
            <a:br>
              <a:rPr lang="ar-EG" dirty="0">
                <a:solidFill>
                  <a:srgbClr val="18337A"/>
                </a:solidFill>
                <a:latin typeface="SST Arabic Medium" pitchFamily="34" charset="-78"/>
                <a:ea typeface="Effra"/>
                <a:cs typeface="SST Arabic Medium" pitchFamily="34" charset="-78"/>
                <a:sym typeface="Effra"/>
                <a:rtl/>
              </a:rPr>
            </a:br>
            <a:r>
              <a:rPr lang="ar-EG" dirty="0">
                <a:solidFill>
                  <a:srgbClr val="18337A"/>
                </a:solidFill>
                <a:latin typeface="SST Arabic Medium" pitchFamily="34" charset="-78"/>
                <a:ea typeface="Effra"/>
                <a:cs typeface="SST Arabic Medium" pitchFamily="34" charset="-78"/>
                <a:sym typeface="Effra"/>
                <a:rtl/>
              </a:rPr>
              <a:t>3.استخدام الـخرائط الذهنية في العرض (اللوح والألوان)</a:t>
            </a:r>
            <a:br>
              <a:rPr lang="ar-EG" dirty="0">
                <a:solidFill>
                  <a:srgbClr val="18337A"/>
                </a:solidFill>
                <a:latin typeface="SST Arabic Medium" pitchFamily="34" charset="-78"/>
                <a:ea typeface="Effra"/>
                <a:cs typeface="SST Arabic Medium" pitchFamily="34" charset="-78"/>
                <a:sym typeface="Effra"/>
                <a:rtl/>
              </a:rPr>
            </a:br>
            <a:br>
              <a:rPr lang="ar-EG" dirty="0">
                <a:solidFill>
                  <a:srgbClr val="18337A"/>
                </a:solidFill>
                <a:latin typeface="SST Arabic Medium" pitchFamily="34" charset="-78"/>
                <a:ea typeface="Effra"/>
                <a:cs typeface="SST Arabic Medium" pitchFamily="34" charset="-78"/>
                <a:sym typeface="Effra"/>
                <a:rtl/>
              </a:rPr>
            </a:br>
            <a:r>
              <a:rPr lang="ar-EG" dirty="0">
                <a:solidFill>
                  <a:srgbClr val="18337A"/>
                </a:solidFill>
                <a:latin typeface="SST Arabic Medium" pitchFamily="34" charset="-78"/>
                <a:ea typeface="Effra"/>
                <a:cs typeface="SST Arabic Medium" pitchFamily="34" charset="-78"/>
                <a:sym typeface="Effra"/>
                <a:rtl/>
              </a:rPr>
              <a:t>يتم التقييم على أساس الشرح الأفضل وكيفية ايصال المعلومة عن طريق الخرائط الذهنية</a:t>
            </a:r>
          </a:p>
          <a:p>
            <a:endParaRPr lang="en-US" dirty="0"/>
          </a:p>
        </p:txBody>
      </p:sp>
      <p:sp>
        <p:nvSpPr>
          <p:cNvPr id="4" name="عنصر نائب لرقم الشريحة 3"/>
          <p:cNvSpPr>
            <a:spLocks noGrp="1"/>
          </p:cNvSpPr>
          <p:nvPr>
            <p:ph type="sldNum" sz="quarter"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F4D3BBF9-8610-4CE7-883B-85691E7BDBB4}" type="slidenum">
              <a:rPr kumimoji="0" lang="en-PH" sz="1200" b="0" i="0" u="none" strike="noStrike" kern="1200" cap="none" spc="0" normalizeH="0" baseline="0" noProof="0" smtClean="0">
                <a:ln>
                  <a:noFill/>
                </a:ln>
                <a:solidFill>
                  <a:prstClr val="black"/>
                </a:solidFill>
                <a:effectLst/>
                <a:uLnTx/>
                <a:uFillTx/>
                <a:ea typeface="+mn-ea"/>
                <a:cs typeface="+mn-cs"/>
              </a:rPr>
              <a:pPr marL="0" marR="0" lvl="0" indent="0" algn="r" defTabSz="914400" rtl="1" eaLnBrk="1" fontAlgn="auto" latinLnBrk="0" hangingPunct="1">
                <a:lnSpc>
                  <a:spcPct val="100000"/>
                </a:lnSpc>
                <a:spcBef>
                  <a:spcPts val="0"/>
                </a:spcBef>
                <a:spcAft>
                  <a:spcPts val="0"/>
                </a:spcAft>
                <a:buClrTx/>
                <a:buSzTx/>
                <a:buFontTx/>
                <a:buNone/>
                <a:tabLst/>
                <a:defRPr/>
              </a:pPr>
              <a:t>245</a:t>
            </a:fld>
            <a:endParaRPr kumimoji="0" lang="en-PH"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876790491"/>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246</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4108416289"/>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247</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39240166"/>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r>
              <a:rPr lang="ar-DZ" dirty="0"/>
              <a:t>هناك قيود إضافية للتفصيل بالنسبة للمنظمة تشمل المشاريع الكبيرة و التي تعد السلامة فيها من الأمور الحرجة</a:t>
            </a:r>
          </a:p>
          <a:p>
            <a:pPr marL="0" indent="0" algn="r" rtl="1">
              <a:buFont typeface="Arial" panose="020B0604020202020204" pitchFamily="34" charset="0"/>
              <a:buNone/>
            </a:pPr>
            <a:r>
              <a:rPr lang="ar-DZ" dirty="0"/>
              <a:t>والمشاريع التي يتم تنفيذها بموجب عقد. قد تتطلب اقتراحات تفصيل المشاريع الكبيرة و التي تعد السلامة فيها من الأمور</a:t>
            </a:r>
          </a:p>
          <a:p>
            <a:pPr marL="0" indent="0" algn="r" rtl="1">
              <a:buFont typeface="Arial" panose="020B0604020202020204" pitchFamily="34" charset="0"/>
              <a:buNone/>
            </a:pPr>
            <a:r>
              <a:rPr lang="ar-DZ" dirty="0"/>
              <a:t>الحرجة مراقبًة واعتمادًا إضافيين للمساعدة في منع الأخطاء أو الخسارة أو الإشكالات اللاحقة. قد يكون للمشاريع التي يتم</a:t>
            </a:r>
          </a:p>
          <a:p>
            <a:pPr marL="0" indent="0" algn="r" rtl="1">
              <a:buFont typeface="Arial" panose="020B0604020202020204" pitchFamily="34" charset="0"/>
              <a:buNone/>
            </a:pPr>
            <a:r>
              <a:rPr lang="ar-DZ" dirty="0"/>
              <a:t>تنفيذها بموجب عقد شروط تعاقدية تحدد استخدام دورة حياة أو منهج تسليم أو منهجية معينة.</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248</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729692862"/>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249</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741087110"/>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250</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40061938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المنتج هو نتاج  </a:t>
            </a:r>
            <a:r>
              <a:rPr lang="en-US" dirty="0"/>
              <a:t> artifact</a:t>
            </a:r>
            <a:r>
              <a:rPr lang="ar-DZ" dirty="0"/>
              <a:t>يتم انتاجه، وقابل للقياس، وقد يكون منتجًا نهائيًا في حد ذاته أو أحد مكونات المنتج النهائي، تتضمن إدارة المنتج تكامل الأشخاص، والبيانات، والعمليات، وأنظمة الأعمال لإنشاء، أو صيانة، أو تطوير منتج أو خدمة، على مدار دورة حياتها. ودورة حياة المنتج عبارة عن سلسلة من المراحل التي تمثل تطور المنتج، من مرحلة الاستهلال وحتى النمو، والنضج، والانحسار.</a:t>
            </a:r>
          </a:p>
          <a:p>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38</a:t>
            </a:fld>
            <a:endParaRPr lang="en-US"/>
          </a:p>
        </p:txBody>
      </p:sp>
    </p:spTree>
    <p:extLst>
      <p:ext uri="{BB962C8B-B14F-4D97-AF65-F5344CB8AC3E}">
        <p14:creationId xmlns:p14="http://schemas.microsoft.com/office/powerpoint/2010/main" val="2705376738"/>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r" rtl="1">
              <a:buFont typeface="Arial" panose="020B0604020202020204" pitchFamily="34" charset="0"/>
              <a:buChar char="•"/>
            </a:pPr>
            <a:r>
              <a:rPr lang="ar-DZ" dirty="0"/>
              <a:t>الامتثال / الأهمية. ما هو مدى ملائمة صرامة العملية وضمان الجودة؟ </a:t>
            </a:r>
          </a:p>
          <a:p>
            <a:pPr marL="171450" indent="-171450" algn="r" rtl="1">
              <a:buFont typeface="Arial" panose="020B0604020202020204" pitchFamily="34" charset="0"/>
              <a:buChar char="•"/>
            </a:pPr>
            <a:r>
              <a:rPr lang="ar-DZ" dirty="0"/>
              <a:t>نوع المنتج / التسليم. هل المنتج معروف ومادي، على سبيل المثال، شيء يسهل التعرف عليه ووصفه مثل مبنى؟ أو شيء غير ملموس مثل البرمجيات أو تصميم دواء جديد؟</a:t>
            </a:r>
          </a:p>
          <a:p>
            <a:pPr marL="171450" indent="-171450" algn="r" rtl="1">
              <a:buFont typeface="Arial" panose="020B0604020202020204" pitchFamily="34" charset="0"/>
              <a:buChar char="•"/>
            </a:pPr>
            <a:r>
              <a:rPr lang="ar-DZ" dirty="0"/>
              <a:t>مجال سوق العمل. ما السوق الذي يخدمه منتج المشروع أو التسليم؟ هل هذا السوق مُنظَم للغاية أم سريع التطور أم بطيء التطور؟ ماذا عن المنافسين والمزودين؟</a:t>
            </a:r>
          </a:p>
          <a:p>
            <a:pPr marL="171450" indent="-171450" algn="r" rtl="1">
              <a:buFont typeface="Arial" panose="020B0604020202020204" pitchFamily="34" charset="0"/>
              <a:buChar char="•"/>
            </a:pPr>
            <a:r>
              <a:rPr lang="ar-DZ" dirty="0"/>
              <a:t>التكنولوجيا. هل التكنولوجيا مستقرة وراسخة أو تتطور بسرعة وعرضة لخطر التقادم؟ </a:t>
            </a:r>
          </a:p>
          <a:p>
            <a:pPr marL="171450" indent="-171450" algn="r" rtl="1">
              <a:buFont typeface="Arial" panose="020B0604020202020204" pitchFamily="34" charset="0"/>
              <a:buChar char="•"/>
            </a:pPr>
            <a:r>
              <a:rPr lang="ar-DZ" dirty="0"/>
              <a:t>الإطار الزمني هل الإطار الزمني للمشروع قصير مثل الأسابيع أو الأشهر، أم يستغرق عدة سنوات؟ </a:t>
            </a:r>
          </a:p>
          <a:p>
            <a:pPr marL="171450" indent="-171450" algn="r" rtl="1">
              <a:buFont typeface="Arial" panose="020B0604020202020204" pitchFamily="34" charset="0"/>
              <a:buChar char="•"/>
            </a:pPr>
            <a:r>
              <a:rPr lang="ar-DZ" dirty="0"/>
              <a:t>استقرار المتطلبات. ما مدى احتمال حدوث تغييرات في المتطلبات الأساسية؟ </a:t>
            </a:r>
          </a:p>
          <a:p>
            <a:pPr marL="171450" indent="-171450" algn="r" rtl="1">
              <a:buFont typeface="Arial" panose="020B0604020202020204" pitchFamily="34" charset="0"/>
              <a:buChar char="•"/>
            </a:pPr>
            <a:r>
              <a:rPr lang="ar-DZ" dirty="0"/>
              <a:t>الأمان. هل عناصر أعمال المنتج سرية أم محظور نشرها؟ </a:t>
            </a:r>
          </a:p>
          <a:p>
            <a:pPr marL="171450" indent="-171450" algn="r" rtl="1">
              <a:buFont typeface="Arial" panose="020B0604020202020204" pitchFamily="34" charset="0"/>
              <a:buChar char="•"/>
            </a:pPr>
            <a:r>
              <a:rPr lang="ar-DZ" dirty="0"/>
              <a:t>التسليم المتزايد. هل يمكن لفريق المشروع تطوير المنتج والحصول على ملاحظات المعنيين على نحو متزايد، أم </a:t>
            </a:r>
          </a:p>
          <a:p>
            <a:pPr marL="0" indent="0" algn="r" rtl="1">
              <a:buFont typeface="Arial" panose="020B0604020202020204" pitchFamily="34" charset="0"/>
              <a:buNone/>
            </a:pPr>
            <a:r>
              <a:rPr lang="ar-DZ" dirty="0"/>
              <a:t>يصعب تقييمه حتى يقترب من الاكتمال؟</a:t>
            </a:r>
          </a:p>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251</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303009974"/>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r" rtl="1">
              <a:buFont typeface="Arial" panose="020B0604020202020204" pitchFamily="34" charset="0"/>
              <a:buChar char="•"/>
            </a:pPr>
            <a:r>
              <a:rPr lang="ar-DZ" dirty="0"/>
              <a:t>حجم فريق المشروع. كم عدد الأشخاص الذين سيعملون في المشروع بدوام كامل ودوام جزئي؟ </a:t>
            </a:r>
          </a:p>
          <a:p>
            <a:pPr marL="171450" indent="-171450" algn="r" rtl="1">
              <a:buFont typeface="Arial" panose="020B0604020202020204" pitchFamily="34" charset="0"/>
              <a:buChar char="•"/>
            </a:pPr>
            <a:r>
              <a:rPr lang="ar-DZ" dirty="0"/>
              <a:t>التوزيع الجغرافي لفريق المشروع. في الغالب أين يقع أعضاء الفريق جغرافيًا؟ هل سيكون بعض أو كل الفريق متباعدين أم في موقع مشترك؟</a:t>
            </a:r>
          </a:p>
          <a:p>
            <a:pPr marL="171450" indent="-171450" algn="r" rtl="1">
              <a:buFont typeface="Arial" panose="020B0604020202020204" pitchFamily="34" charset="0"/>
              <a:buChar char="•"/>
            </a:pPr>
            <a:r>
              <a:rPr lang="ar-DZ" dirty="0"/>
              <a:t>التوزيع التنظيمي. أين تقع مجموعات دعم الفريق والمعنيين الآخرين؟ </a:t>
            </a:r>
          </a:p>
          <a:p>
            <a:pPr marL="171450" indent="-171450" algn="r" rtl="1">
              <a:buFont typeface="Arial" panose="020B0604020202020204" pitchFamily="34" charset="0"/>
              <a:buChar char="•"/>
            </a:pPr>
            <a:r>
              <a:rPr lang="ar-DZ" dirty="0"/>
              <a:t>تجربة فريق المشروع. هل يمتلك أعضاء فريق المشروع أي خبرة في مجال عمل المشروع أو في المنظمة أو في العمل مع بعضهم البعض؟ هل لديهم المهارات والأدوات والتكنولوجيا اللازمة للمشروع قيد النظر؟</a:t>
            </a:r>
          </a:p>
          <a:p>
            <a:pPr marL="171450" indent="-171450" algn="r" rtl="1">
              <a:buFont typeface="Arial" panose="020B0604020202020204" pitchFamily="34" charset="0"/>
              <a:buChar char="•"/>
            </a:pPr>
            <a:r>
              <a:rPr lang="ar-DZ" dirty="0"/>
              <a:t>الوصول إلى العملاء. هل يمكن عمليًاً الحصول على ملاحظات متكررة وفي حينها من العملاء أو ممثليهم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252</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429786962"/>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r" rtl="1">
              <a:buFont typeface="Arial" panose="020B0604020202020204" pitchFamily="34" charset="0"/>
              <a:buChar char="•"/>
            </a:pPr>
            <a:r>
              <a:rPr lang="ar-DZ" dirty="0"/>
              <a:t>التأييد هل هناك قبول ودعم وحماس لمنهج التسليم المقترح؟ </a:t>
            </a:r>
          </a:p>
          <a:p>
            <a:pPr marL="171450" indent="-171450" algn="r" rtl="1">
              <a:buFont typeface="Arial" panose="020B0604020202020204" pitchFamily="34" charset="0"/>
              <a:buChar char="•"/>
            </a:pPr>
            <a:r>
              <a:rPr lang="ar-DZ" dirty="0"/>
              <a:t>الثقة. هل هناك مستويات عالية من الثقة بأن فريق المشروع قادر على وملتزم بتسليم نتائج المشروع؟ </a:t>
            </a:r>
          </a:p>
          <a:p>
            <a:pPr marL="171450" indent="-171450" algn="r" rtl="1">
              <a:buFont typeface="Arial" panose="020B0604020202020204" pitchFamily="34" charset="0"/>
              <a:buChar char="•"/>
            </a:pPr>
            <a:r>
              <a:rPr lang="ar-DZ" dirty="0"/>
              <a:t>التمكين. هل يحظى فريق المشروع بالثقة والدعم والتشجيع لامتلاك و تطوير بيئة العمل والاتفاقيات والقرارات ؟ </a:t>
            </a:r>
          </a:p>
          <a:p>
            <a:pPr marL="171450" indent="-171450" algn="r" rtl="1">
              <a:buFont typeface="Arial" panose="020B0604020202020204" pitchFamily="34" charset="0"/>
              <a:buChar char="•"/>
            </a:pPr>
            <a:r>
              <a:rPr lang="ar-DZ" dirty="0"/>
              <a:t>ثقافة المنظمة هل تتوافق قيم المنظمة و ثقافتها مع منهج المشروع؟ هذا يشمل التمكين مقابل تحديد اتخاذ </a:t>
            </a:r>
          </a:p>
          <a:p>
            <a:pPr marL="171450" indent="-171450" algn="r" rtl="1">
              <a:buFont typeface="Arial" panose="020B0604020202020204" pitchFamily="34" charset="0"/>
              <a:buChar char="•"/>
            </a:pPr>
            <a:r>
              <a:rPr lang="ar-DZ" dirty="0"/>
              <a:t>القرار الداخلي والتحقق منه والثقة فيه مقابل طلب اتخاذ القرار الخارجي، إلخ.</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253</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272158522"/>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r" rtl="1">
              <a:buFont typeface="Arial" panose="020B0604020202020204" pitchFamily="34" charset="0"/>
              <a:buChar char="•"/>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254</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707511522"/>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r" rtl="1">
              <a:buFont typeface="Arial" panose="020B0604020202020204" pitchFamily="34" charset="0"/>
              <a:buChar char="•"/>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255</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4003489275"/>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r" rtl="1">
              <a:buFont typeface="Arial" panose="020B0604020202020204" pitchFamily="34" charset="0"/>
              <a:buChar char="•"/>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256</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543601857"/>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r" rtl="1">
              <a:buFont typeface="Arial" panose="020B0604020202020204" pitchFamily="34" charset="0"/>
              <a:buChar char="•"/>
            </a:pPr>
            <a:r>
              <a:rPr lang="ar-DZ" dirty="0"/>
              <a:t>هل تُستخدم لغة واحدة مع المعنيين؟ هل تم إدراج مخصصات للتأقلم مع المعنيين من مجموعات لغوية متنوعة؟ </a:t>
            </a:r>
          </a:p>
          <a:p>
            <a:pPr marL="171450" indent="-171450" algn="r" rtl="1">
              <a:buFont typeface="Arial" panose="020B0604020202020204" pitchFamily="34" charset="0"/>
              <a:buChar char="•"/>
            </a:pPr>
            <a:r>
              <a:rPr lang="ar-DZ" dirty="0"/>
              <a:t>كم عدد المعنيين؟ ما مدى تنوع الثقافة داخل مجتمع المعنيين؟ </a:t>
            </a:r>
          </a:p>
          <a:p>
            <a:pPr marL="171450" indent="-171450" algn="r" rtl="1">
              <a:buFont typeface="Arial" panose="020B0604020202020204" pitchFamily="34" charset="0"/>
              <a:buChar char="•"/>
            </a:pPr>
            <a:r>
              <a:rPr lang="ar-DZ" dirty="0"/>
              <a:t>ما طبيعة العلاقات داخل مجتمع المعنيين؟ كلما زاد عدد الشبكات التي يشارك فيها أحد المعنيين أو مجموعة المعنيين، كلما زاد تعقيد شبكات المعلومات والمعلومات الخاطئة التي قد يتلقاها المعني.</a:t>
            </a:r>
          </a:p>
          <a:p>
            <a:pPr marL="171450" indent="-171450" algn="r" rtl="1">
              <a:buFont typeface="Arial" panose="020B0604020202020204" pitchFamily="34" charset="0"/>
              <a:buChar char="•"/>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257</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354932730"/>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r" rtl="1">
              <a:buFont typeface="Arial" panose="020B0604020202020204" pitchFamily="34" charset="0"/>
              <a:buChar char="•"/>
            </a:pPr>
            <a:r>
              <a:rPr lang="ar-DZ" dirty="0"/>
              <a:t>هل لدى فريق المشروع ثقافة راسخة؟ كيف ستتأثر عملية التفصيل بالثقافة الحالية، وكيف ستتأثر الثقافة الحالية بعملية التفصيل ؟</a:t>
            </a:r>
          </a:p>
          <a:p>
            <a:pPr marL="171450" indent="-171450" algn="r" rtl="1">
              <a:buFont typeface="Arial" panose="020B0604020202020204" pitchFamily="34" charset="0"/>
              <a:buChar char="•"/>
            </a:pPr>
            <a:r>
              <a:rPr lang="ar-DZ" dirty="0"/>
              <a:t>كيف تتم إدارة تطوير الفريق لهذا المشروع؟ هل هناك أدوات في المنظمة لإدارة تطوير فريق المشروع أم لابد من إنشاء أدوات جديدة؟</a:t>
            </a:r>
          </a:p>
          <a:p>
            <a:pPr marL="171450" indent="-171450" algn="r" rtl="1">
              <a:buFont typeface="Arial" panose="020B0604020202020204" pitchFamily="34" charset="0"/>
              <a:buChar char="•"/>
            </a:pPr>
            <a:r>
              <a:rPr lang="ar-DZ" dirty="0"/>
              <a:t>هل يوجد أعضاء في فريق المشروع من ذوي الاحتياجات الخاصة؟ هل سيحتاج فريق المشروع إلى تدريب خاص لإدارة التنوع؟</a:t>
            </a:r>
          </a:p>
          <a:p>
            <a:pPr marL="171450" indent="-171450" algn="r" rtl="1">
              <a:buFont typeface="Arial" panose="020B0604020202020204" pitchFamily="34" charset="0"/>
              <a:buChar char="•"/>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258</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946438570"/>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r" rtl="1">
              <a:buFont typeface="Arial" panose="020B0604020202020204" pitchFamily="34" charset="0"/>
              <a:buChar char="•"/>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259</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884043476"/>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r" rtl="1">
              <a:buFont typeface="Arial" panose="020B0604020202020204" pitchFamily="34" charset="0"/>
              <a:buChar char="•"/>
            </a:pPr>
            <a:r>
              <a:rPr lang="ar-DZ" dirty="0"/>
              <a:t>كيف تُقدر المنظمة التكلفة عند استخدام المنهج المتكيف؟ </a:t>
            </a:r>
          </a:p>
          <a:p>
            <a:pPr marL="171450" indent="-171450" algn="r" rtl="1">
              <a:buFont typeface="Arial" panose="020B0604020202020204" pitchFamily="34" charset="0"/>
              <a:buChar char="•"/>
            </a:pPr>
            <a:r>
              <a:rPr lang="ar-DZ" dirty="0"/>
              <a:t>هل هناك شراء واحد رئيسي أم أن هناك عدة مشتريات في أوقات مختلفة مع بائعين مختلفين مما يضيف إلى تعقيد عمليات الشراء؟</a:t>
            </a:r>
          </a:p>
          <a:p>
            <a:pPr marL="171450" indent="-171450" algn="r" rtl="1">
              <a:buFont typeface="Arial" panose="020B0604020202020204" pitchFamily="34" charset="0"/>
              <a:buChar char="•"/>
            </a:pPr>
            <a:r>
              <a:rPr lang="ar-DZ" dirty="0"/>
              <a:t>هل القوانين والتشريعات المحلية المتعلقة بأنشطة المشتريات تتكامل مع سياسات المشتريات الخاصة بالمنظمة؟ كيف يؤثر ذلك على متطلبات تدقيق العقود؟</a:t>
            </a:r>
          </a:p>
          <a:p>
            <a:pPr marL="171450" indent="-171450" algn="r" rtl="1">
              <a:buFont typeface="Arial" panose="020B0604020202020204" pitchFamily="34" charset="0"/>
              <a:buChar char="•"/>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260</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0160727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قد تختلف الطرق إلى حد ما في المشاريع مقارنة بالعمليات التشغيلية، ولكن يمكن تطبيق المبدأ الأساسي المرتبط بالتركيز على القيمة على كليهما</a:t>
            </a:r>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42</a:t>
            </a:fld>
            <a:endParaRPr lang="en-US"/>
          </a:p>
        </p:txBody>
      </p:sp>
    </p:spTree>
    <p:extLst>
      <p:ext uri="{BB962C8B-B14F-4D97-AF65-F5344CB8AC3E}">
        <p14:creationId xmlns:p14="http://schemas.microsoft.com/office/powerpoint/2010/main" val="1893528139"/>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r" rtl="1">
              <a:buFont typeface="Arial" panose="020B0604020202020204" pitchFamily="34" charset="0"/>
              <a:buChar char="•"/>
            </a:pPr>
            <a:r>
              <a:rPr lang="ar-DZ" dirty="0"/>
              <a:t>هل سيتم إتاحة المعلومات السابقة والدروس المستفادة للمشاريع المستقبلية؟ </a:t>
            </a:r>
          </a:p>
          <a:p>
            <a:pPr marL="171450" indent="-171450" algn="r" rtl="1">
              <a:buFont typeface="Arial" panose="020B0604020202020204" pitchFamily="34" charset="0"/>
              <a:buChar char="•"/>
            </a:pPr>
            <a:r>
              <a:rPr lang="ar-DZ" dirty="0"/>
              <a:t>هل لدى المنظمة مخزنًاً رسميًا لإدارة المعرفة يُطلب من فريق المشروع استخدامه، وهل يمكن الوصول إليه بسهولة؟</a:t>
            </a:r>
          </a:p>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261</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908283520"/>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r" rtl="1">
              <a:buFont typeface="Arial" panose="020B0604020202020204" pitchFamily="34" charset="0"/>
              <a:buChar char="•"/>
            </a:pPr>
            <a:r>
              <a:rPr lang="ar-DZ" dirty="0"/>
              <a:t>هل هناك أي معايير جودة محددة تتعلق بمجال عمل المنظمة لابد أن تُطبَّق؟ هل هناك أي قيود حكومية أو قانونية أو تنظيمية محددة لابد من أخذها بعين الاعتبار؟</a:t>
            </a:r>
          </a:p>
          <a:p>
            <a:pPr marL="171450" indent="-171450" algn="r" rtl="1">
              <a:buFont typeface="Arial" panose="020B0604020202020204" pitchFamily="34" charset="0"/>
              <a:buChar char="•"/>
            </a:pPr>
            <a:r>
              <a:rPr lang="ar-DZ" dirty="0"/>
              <a:t>هل هناك مجالات ضمن المشروع ذات متطلبات غير مستقرة؟ إذا كان الأمر كذلك، فما هو أفضل منهج لمعالجة المتطلبات غير المستقرة؟</a:t>
            </a:r>
          </a:p>
          <a:p>
            <a:pPr marL="171450" indent="-171450" algn="r" rtl="1">
              <a:buFont typeface="Arial" panose="020B0604020202020204" pitchFamily="34" charset="0"/>
              <a:buChar char="•"/>
            </a:pPr>
            <a:r>
              <a:rPr lang="ar-DZ" dirty="0"/>
              <a:t>كيف يؤثر عامل الاستدامة على عناصر إدارة المشروع أو تطوير المنتج؟</a:t>
            </a:r>
          </a:p>
          <a:p>
            <a:pPr marL="171450" indent="-171450" algn="r" rtl="1">
              <a:buFont typeface="Arial" panose="020B0604020202020204" pitchFamily="34" charset="0"/>
              <a:buChar char="•"/>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262</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527946190"/>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r>
              <a:rPr lang="ar-DZ" dirty="0"/>
              <a:t>هل يتطلب حجم المشروع من حيث الموازنة أو الفترة الزمنية أو النطاق أو حجم فريق المشروع منهجًا أكثر تفصيلاً لإدارة المخاطر؟ أم أن المشروع صغير بما يكفي لتبرير عملية إدارة مخاطر مبسطة؟</a:t>
            </a:r>
          </a:p>
          <a:p>
            <a:pPr marL="0" indent="0" algn="r" rtl="1">
              <a:buFont typeface="Arial" panose="020B0604020202020204" pitchFamily="34" charset="0"/>
              <a:buNone/>
            </a:pPr>
            <a:r>
              <a:rPr lang="ar-DZ" dirty="0"/>
              <a:t>هل وجود منهج صارم لإدارة المخاطر أمر تتطلبه المستويات العالية من الابتكار أو التكنولوجيا الجديدة أو الترتيبات التجارية أو الواجهات أو الاعتماديات الخارجية الأخرى؟ أم أن المشروع بسيط بدرجة كافية بحيث تفي عملية مختصرة لإدارة المخاطر بالغرض؟</a:t>
            </a:r>
          </a:p>
          <a:p>
            <a:pPr marL="0" indent="0" algn="r" rtl="1">
              <a:buFont typeface="Arial" panose="020B0604020202020204" pitchFamily="34" charset="0"/>
              <a:buNone/>
            </a:pPr>
            <a:r>
              <a:rPr lang="ar-DZ" dirty="0"/>
              <a:t>ما مدى أهمية المشروع من الناحية الاستراتيجية؟ هل يتزايد مستوى المخاطر لهذا المشروع لأنه يهدف إلى إنتاج فرص خارقة للتقدم أو يعالج عوائق هامة لأداء المنظمة أو يتضمن ابتكار إنتاجي كبير؟</a:t>
            </a:r>
          </a:p>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263</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642622517"/>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264</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825580003"/>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265</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255599185"/>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266</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058805219"/>
      </p:ext>
    </p:extLst>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r"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إجابة مقترحة للنشاط التطبيقي</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r"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1.مشروع بناء (</a:t>
            </a:r>
            <a:r>
              <a:rPr lang="en-US" sz="1200" dirty="0">
                <a:effectLst/>
                <a:latin typeface="Sakkal Majalla" panose="02000000000000000000" pitchFamily="2" charset="-78"/>
                <a:ea typeface="Times New Roman" panose="02020603050405020304" pitchFamily="18" charset="0"/>
                <a:cs typeface="Arial" panose="020B0604020202020204" pitchFamily="34" charset="0"/>
              </a:rPr>
              <a:t>Construction Project</a:t>
            </a: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r"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الخصائص:</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معايير ثابتة، متطلبات واضحة، تسلسل زمني صارم.</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نسبة تغييرات منخفضة بعد بدء التنفيذ.</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r"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المنهجية المناسبة: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r" rtl="1">
              <a:spcBef>
                <a:spcPts val="0"/>
              </a:spcBef>
              <a:spcAft>
                <a:spcPts val="0"/>
              </a:spcAft>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المنهجية التقليدية (</a:t>
            </a:r>
            <a:r>
              <a:rPr lang="en-US" sz="1200" b="1" dirty="0">
                <a:effectLst/>
                <a:latin typeface="Sakkal Majalla" panose="02000000000000000000" pitchFamily="2" charset="-78"/>
                <a:ea typeface="Times New Roman" panose="02020603050405020304" pitchFamily="18" charset="0"/>
                <a:cs typeface="Arial" panose="020B0604020202020204" pitchFamily="34" charset="0"/>
              </a:rPr>
              <a:t>Waterfall</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أو التنبؤية (</a:t>
            </a:r>
            <a:r>
              <a:rPr lang="en-US" sz="1200" b="1" dirty="0">
                <a:effectLst/>
                <a:latin typeface="Sakkal Majalla" panose="02000000000000000000" pitchFamily="2" charset="-78"/>
                <a:ea typeface="Times New Roman" panose="02020603050405020304" pitchFamily="18" charset="0"/>
                <a:cs typeface="Arial" panose="020B0604020202020204" pitchFamily="34" charset="0"/>
              </a:rPr>
              <a:t>Predictive</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r"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العمليات والأدوات التي تحتاج تعديل:</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التخطيط: وضع خطة مفصلة مع تحديد دقيق للجدول الزمني والميزانية.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إدارة المخاطر: استخدام مصفوفة تحليل المخاطر لتحديد مخاطر السلامة والجودة.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مراقبة الجودة: تطبيق عمليات مراقبة جودة صارمة مثل التفتيش الموقعي.</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إدارة التغيير: نظام تحكم صارم في التغييرات لتجنب التأثير على الجدول الزمني.</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r"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تبرير التعديلات:</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طبيعة المشروع تتطلب وضوحًا في النطاق وتحكماً قويًا لضمان الالتزام بالمعايير والمواصفات</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r"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2.مشروع تكنولوجيا</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a:t>
            </a:r>
            <a:r>
              <a:rPr lang="en-US" sz="1200" b="1" dirty="0">
                <a:effectLst/>
                <a:latin typeface="Sakkal Majalla" panose="02000000000000000000" pitchFamily="2" charset="-78"/>
                <a:ea typeface="Times New Roman" panose="02020603050405020304" pitchFamily="18" charset="0"/>
                <a:cs typeface="Arial" panose="020B0604020202020204" pitchFamily="34" charset="0"/>
              </a:rPr>
              <a:t>IT Project</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r"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الخصائص:</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r" rtl="1">
              <a:spcBef>
                <a:spcPts val="0"/>
              </a:spcBef>
              <a:spcAft>
                <a:spcPts val="0"/>
              </a:spcAft>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بيئة سريعة التغيير، متطلبات قد تتغير خلال التنفيذ.</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r" rtl="1">
              <a:spcBef>
                <a:spcPts val="0"/>
              </a:spcBef>
              <a:spcAft>
                <a:spcPts val="0"/>
              </a:spcAft>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الحاجة لتجربة مستمرة وتطوير حلول مبتكرة.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r"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المنهجية المناسبة: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r" rtl="1">
              <a:spcBef>
                <a:spcPts val="0"/>
              </a:spcBef>
              <a:spcAft>
                <a:spcPts val="0"/>
              </a:spcAft>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المنهجية المرنة (</a:t>
            </a:r>
            <a:r>
              <a:rPr lang="en-US" sz="1200" b="1" dirty="0">
                <a:effectLst/>
                <a:latin typeface="Sakkal Majalla" panose="02000000000000000000" pitchFamily="2" charset="-78"/>
                <a:ea typeface="Times New Roman" panose="02020603050405020304" pitchFamily="18" charset="0"/>
                <a:cs typeface="Arial" panose="020B0604020202020204" pitchFamily="34" charset="0"/>
              </a:rPr>
              <a:t>Agile</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أو الهجينة (</a:t>
            </a:r>
            <a:r>
              <a:rPr lang="en-US" sz="1200" b="1" dirty="0">
                <a:effectLst/>
                <a:latin typeface="Sakkal Majalla" panose="02000000000000000000" pitchFamily="2" charset="-78"/>
                <a:ea typeface="Times New Roman" panose="02020603050405020304" pitchFamily="18" charset="0"/>
                <a:cs typeface="Arial" panose="020B0604020202020204" pitchFamily="34" charset="0"/>
              </a:rPr>
              <a:t>Hybrid</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r"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العمليات والأدوات التي تحتاج تعديل:</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تخطيط مرن: خطط مرحلية (</a:t>
            </a:r>
            <a:r>
              <a:rPr lang="en-US" sz="1200" b="1" dirty="0">
                <a:effectLst/>
                <a:latin typeface="Sakkal Majalla" panose="02000000000000000000" pitchFamily="2" charset="-78"/>
                <a:ea typeface="Times New Roman" panose="02020603050405020304" pitchFamily="18" charset="0"/>
                <a:cs typeface="Arial" panose="020B0604020202020204" pitchFamily="34" charset="0"/>
              </a:rPr>
              <a:t>Sprint Planning</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بدلاً من خطة ثابتة.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التواصل: اجتماعات يومية (</a:t>
            </a:r>
            <a:r>
              <a:rPr lang="en-US" sz="1200" b="1" dirty="0">
                <a:effectLst/>
                <a:latin typeface="Sakkal Majalla" panose="02000000000000000000" pitchFamily="2" charset="-78"/>
                <a:ea typeface="Times New Roman" panose="02020603050405020304" pitchFamily="18" charset="0"/>
                <a:cs typeface="Arial" panose="020B0604020202020204" pitchFamily="34" charset="0"/>
              </a:rPr>
              <a:t>Daily Stand-ups</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لتعزيز الشفافية.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إدارة التغيير: قبول التغييرات بشكل مستمر مع القدرة على تعديل الأولويات بسرعة.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تسليم مستمر: تسليمات دورية (</a:t>
            </a:r>
            <a:r>
              <a:rPr lang="en-US" sz="1200" b="1" dirty="0">
                <a:effectLst/>
                <a:latin typeface="Sakkal Majalla" panose="02000000000000000000" pitchFamily="2" charset="-78"/>
                <a:ea typeface="Times New Roman" panose="02020603050405020304" pitchFamily="18" charset="0"/>
                <a:cs typeface="Arial" panose="020B0604020202020204" pitchFamily="34" charset="0"/>
              </a:rPr>
              <a:t>Increments</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للحصول على ملاحظات مستمرة من العملاء.</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r"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تبرير التعديلات:</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سرعة التغير في عالم التكنولوجيا تتطلب استجابة سريعة وتعديلات مرنة لضمان نجاح المشروع.</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
        <p:nvSpPr>
          <p:cNvPr id="4" name="عنصر نائب لرقم الشريحة 3"/>
          <p:cNvSpPr>
            <a:spLocks noGrp="1"/>
          </p:cNvSpPr>
          <p:nvPr>
            <p:ph type="sldNum" sz="quarter"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F4D3BBF9-8610-4CE7-883B-85691E7BDBB4}" type="slidenum">
              <a:rPr kumimoji="0" lang="en-PH" sz="1200" b="0" i="0" u="none" strike="noStrike" kern="1200" cap="none" spc="0" normalizeH="0" baseline="0" noProof="0" smtClean="0">
                <a:ln>
                  <a:noFill/>
                </a:ln>
                <a:solidFill>
                  <a:prstClr val="black"/>
                </a:solidFill>
                <a:effectLst/>
                <a:uLnTx/>
                <a:uFillTx/>
                <a:ea typeface="+mn-ea"/>
                <a:cs typeface="+mn-cs"/>
              </a:rPr>
              <a:pPr marL="0" marR="0" lvl="0" indent="0" algn="r" defTabSz="914400" rtl="1" eaLnBrk="1" fontAlgn="auto" latinLnBrk="0" hangingPunct="1">
                <a:lnSpc>
                  <a:spcPct val="100000"/>
                </a:lnSpc>
                <a:spcBef>
                  <a:spcPts val="0"/>
                </a:spcBef>
                <a:spcAft>
                  <a:spcPts val="0"/>
                </a:spcAft>
                <a:buClrTx/>
                <a:buSzTx/>
                <a:buFontTx/>
                <a:buNone/>
                <a:tabLst/>
                <a:defRPr/>
              </a:pPr>
              <a:t>267</a:t>
            </a:fld>
            <a:endParaRPr kumimoji="0" lang="en-PH"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006383395"/>
      </p:ext>
    </p:extLst>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5C4007-4D4A-95FF-3D02-12509EA8C96E}"/>
            </a:ext>
          </a:extLst>
        </p:cNvPr>
        <p:cNvGrpSpPr/>
        <p:nvPr/>
      </p:nvGrpSpPr>
      <p:grpSpPr>
        <a:xfrm>
          <a:off x="0" y="0"/>
          <a:ext cx="0" cy="0"/>
          <a:chOff x="0" y="0"/>
          <a:chExt cx="0" cy="0"/>
        </a:xfrm>
      </p:grpSpPr>
      <p:sp>
        <p:nvSpPr>
          <p:cNvPr id="2" name="عنصر نائب لصورة الشريحة 1">
            <a:extLst>
              <a:ext uri="{FF2B5EF4-FFF2-40B4-BE49-F238E27FC236}">
                <a16:creationId xmlns:a16="http://schemas.microsoft.com/office/drawing/2014/main" id="{0F9C39CA-BB9B-DA5C-773C-CEFF8E9AC427}"/>
              </a:ext>
            </a:extLst>
          </p:cNvPr>
          <p:cNvSpPr>
            <a:spLocks noGrp="1" noRot="1" noChangeAspect="1"/>
          </p:cNvSpPr>
          <p:nvPr>
            <p:ph type="sldImg"/>
          </p:nvPr>
        </p:nvSpPr>
        <p:spPr/>
      </p:sp>
      <p:sp>
        <p:nvSpPr>
          <p:cNvPr id="3" name="عنصر نائب للملاحظات 2">
            <a:extLst>
              <a:ext uri="{FF2B5EF4-FFF2-40B4-BE49-F238E27FC236}">
                <a16:creationId xmlns:a16="http://schemas.microsoft.com/office/drawing/2014/main" id="{7978BC2C-A9CF-34CD-3AE8-C64B3AA885F2}"/>
              </a:ext>
            </a:extLst>
          </p:cNvPr>
          <p:cNvSpPr>
            <a:spLocks noGrp="1"/>
          </p:cNvSpPr>
          <p:nvPr>
            <p:ph type="body" idx="1"/>
          </p:nvPr>
        </p:nvSpPr>
        <p:spPr/>
        <p:txBody>
          <a:bodyPr/>
          <a:lstStyle/>
          <a:p>
            <a:pPr marL="0" marR="0" algn="r"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إجابة مقترحة للنشاط التطبيقي</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r"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1.مشروع بناء (</a:t>
            </a:r>
            <a:r>
              <a:rPr lang="en-US" sz="1200" dirty="0">
                <a:effectLst/>
                <a:latin typeface="Sakkal Majalla" panose="02000000000000000000" pitchFamily="2" charset="-78"/>
                <a:ea typeface="Times New Roman" panose="02020603050405020304" pitchFamily="18" charset="0"/>
                <a:cs typeface="Arial" panose="020B0604020202020204" pitchFamily="34" charset="0"/>
              </a:rPr>
              <a:t>Construction Project</a:t>
            </a: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r"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الخصائص:</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معايير ثابتة، متطلبات واضحة، تسلسل زمني صارم.</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نسبة تغييرات منخفضة بعد بدء التنفيذ.</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r"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المنهجية المناسبة: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r" rtl="1">
              <a:spcBef>
                <a:spcPts val="0"/>
              </a:spcBef>
              <a:spcAft>
                <a:spcPts val="0"/>
              </a:spcAft>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المنهجية التقليدية (</a:t>
            </a:r>
            <a:r>
              <a:rPr lang="en-US" sz="1200" b="1" dirty="0">
                <a:effectLst/>
                <a:latin typeface="Sakkal Majalla" panose="02000000000000000000" pitchFamily="2" charset="-78"/>
                <a:ea typeface="Times New Roman" panose="02020603050405020304" pitchFamily="18" charset="0"/>
                <a:cs typeface="Arial" panose="020B0604020202020204" pitchFamily="34" charset="0"/>
              </a:rPr>
              <a:t>Waterfall</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أو التنبؤية (</a:t>
            </a:r>
            <a:r>
              <a:rPr lang="en-US" sz="1200" b="1" dirty="0">
                <a:effectLst/>
                <a:latin typeface="Sakkal Majalla" panose="02000000000000000000" pitchFamily="2" charset="-78"/>
                <a:ea typeface="Times New Roman" panose="02020603050405020304" pitchFamily="18" charset="0"/>
                <a:cs typeface="Arial" panose="020B0604020202020204" pitchFamily="34" charset="0"/>
              </a:rPr>
              <a:t>Predictive</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r"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العمليات والأدوات التي تحتاج تعديل:</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التخطيط: وضع خطة مفصلة مع تحديد دقيق للجدول الزمني والميزانية.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إدارة المخاطر: استخدام مصفوفة تحليل المخاطر لتحديد مخاطر السلامة والجودة.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مراقبة الجودة: تطبيق عمليات مراقبة جودة صارمة مثل التفتيش الموقعي.</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إدارة التغيير: نظام تحكم صارم في التغييرات لتجنب التأثير على الجدول الزمني.</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r"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تبرير التعديلات:</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طبيعة المشروع تتطلب وضوحًا في النطاق وتحكماً قويًا لضمان الالتزام بالمعايير والمواصفات</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r"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2.مشروع تكنولوجيا</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a:t>
            </a:r>
            <a:r>
              <a:rPr lang="en-US" sz="1200" b="1" dirty="0">
                <a:effectLst/>
                <a:latin typeface="Sakkal Majalla" panose="02000000000000000000" pitchFamily="2" charset="-78"/>
                <a:ea typeface="Times New Roman" panose="02020603050405020304" pitchFamily="18" charset="0"/>
                <a:cs typeface="Arial" panose="020B0604020202020204" pitchFamily="34" charset="0"/>
              </a:rPr>
              <a:t>IT Project</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r"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الخصائص:</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r" rtl="1">
              <a:spcBef>
                <a:spcPts val="0"/>
              </a:spcBef>
              <a:spcAft>
                <a:spcPts val="0"/>
              </a:spcAft>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بيئة سريعة التغيير، متطلبات قد تتغير خلال التنفيذ.</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r" rtl="1">
              <a:spcBef>
                <a:spcPts val="0"/>
              </a:spcBef>
              <a:spcAft>
                <a:spcPts val="0"/>
              </a:spcAft>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الحاجة لتجربة مستمرة وتطوير حلول مبتكرة.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r"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المنهجية المناسبة: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r" rtl="1">
              <a:spcBef>
                <a:spcPts val="0"/>
              </a:spcBef>
              <a:spcAft>
                <a:spcPts val="0"/>
              </a:spcAft>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المنهجية المرنة (</a:t>
            </a:r>
            <a:r>
              <a:rPr lang="en-US" sz="1200" b="1" dirty="0">
                <a:effectLst/>
                <a:latin typeface="Sakkal Majalla" panose="02000000000000000000" pitchFamily="2" charset="-78"/>
                <a:ea typeface="Times New Roman" panose="02020603050405020304" pitchFamily="18" charset="0"/>
                <a:cs typeface="Arial" panose="020B0604020202020204" pitchFamily="34" charset="0"/>
              </a:rPr>
              <a:t>Agile</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أو الهجينة (</a:t>
            </a:r>
            <a:r>
              <a:rPr lang="en-US" sz="1200" b="1" dirty="0">
                <a:effectLst/>
                <a:latin typeface="Sakkal Majalla" panose="02000000000000000000" pitchFamily="2" charset="-78"/>
                <a:ea typeface="Times New Roman" panose="02020603050405020304" pitchFamily="18" charset="0"/>
                <a:cs typeface="Arial" panose="020B0604020202020204" pitchFamily="34" charset="0"/>
              </a:rPr>
              <a:t>Hybrid</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r"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العمليات والأدوات التي تحتاج تعديل:</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تخطيط مرن: خطط مرحلية (</a:t>
            </a:r>
            <a:r>
              <a:rPr lang="en-US" sz="1200" b="1" dirty="0">
                <a:effectLst/>
                <a:latin typeface="Sakkal Majalla" panose="02000000000000000000" pitchFamily="2" charset="-78"/>
                <a:ea typeface="Times New Roman" panose="02020603050405020304" pitchFamily="18" charset="0"/>
                <a:cs typeface="Arial" panose="020B0604020202020204" pitchFamily="34" charset="0"/>
              </a:rPr>
              <a:t>Sprint Planning</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بدلاً من خطة ثابتة.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التواصل: اجتماعات يومية (</a:t>
            </a:r>
            <a:r>
              <a:rPr lang="en-US" sz="1200" b="1" dirty="0">
                <a:effectLst/>
                <a:latin typeface="Sakkal Majalla" panose="02000000000000000000" pitchFamily="2" charset="-78"/>
                <a:ea typeface="Times New Roman" panose="02020603050405020304" pitchFamily="18" charset="0"/>
                <a:cs typeface="Arial" panose="020B0604020202020204" pitchFamily="34" charset="0"/>
              </a:rPr>
              <a:t>Daily Stand-ups</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لتعزيز الشفافية.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إدارة التغيير: قبول التغييرات بشكل مستمر مع القدرة على تعديل الأولويات بسرعة.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تسليم مستمر: تسليمات دورية (</a:t>
            </a:r>
            <a:r>
              <a:rPr lang="en-US" sz="1200" b="1" dirty="0">
                <a:effectLst/>
                <a:latin typeface="Sakkal Majalla" panose="02000000000000000000" pitchFamily="2" charset="-78"/>
                <a:ea typeface="Times New Roman" panose="02020603050405020304" pitchFamily="18" charset="0"/>
                <a:cs typeface="Arial" panose="020B0604020202020204" pitchFamily="34" charset="0"/>
              </a:rPr>
              <a:t>Increments</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للحصول على ملاحظات مستمرة من العملاء.</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r"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تبرير التعديلات:</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سرعة التغير في عالم التكنولوجيا تتطلب استجابة سريعة وتعديلات مرنة لضمان نجاح المشروع.</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
        <p:nvSpPr>
          <p:cNvPr id="4" name="عنصر نائب لرقم الشريحة 3">
            <a:extLst>
              <a:ext uri="{FF2B5EF4-FFF2-40B4-BE49-F238E27FC236}">
                <a16:creationId xmlns:a16="http://schemas.microsoft.com/office/drawing/2014/main" id="{5113F324-D467-A54A-D180-DAF4C666D9FB}"/>
              </a:ext>
            </a:extLst>
          </p:cNvPr>
          <p:cNvSpPr>
            <a:spLocks noGrp="1"/>
          </p:cNvSpPr>
          <p:nvPr>
            <p:ph type="sldNum" sz="quarter"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F4D3BBF9-8610-4CE7-883B-85691E7BDBB4}" type="slidenum">
              <a:rPr kumimoji="0" lang="en-PH" sz="1200" b="0" i="0" u="none" strike="noStrike" kern="1200" cap="none" spc="0" normalizeH="0" baseline="0" noProof="0" smtClean="0">
                <a:ln>
                  <a:noFill/>
                </a:ln>
                <a:solidFill>
                  <a:prstClr val="black"/>
                </a:solidFill>
                <a:effectLst/>
                <a:uLnTx/>
                <a:uFillTx/>
                <a:ea typeface="+mn-ea"/>
                <a:cs typeface="+mn-cs"/>
              </a:rPr>
              <a:pPr marL="0" marR="0" lvl="0" indent="0" algn="r" defTabSz="914400" rtl="1" eaLnBrk="1" fontAlgn="auto" latinLnBrk="0" hangingPunct="1">
                <a:lnSpc>
                  <a:spcPct val="100000"/>
                </a:lnSpc>
                <a:spcBef>
                  <a:spcPts val="0"/>
                </a:spcBef>
                <a:spcAft>
                  <a:spcPts val="0"/>
                </a:spcAft>
                <a:buClrTx/>
                <a:buSzTx/>
                <a:buFontTx/>
                <a:buNone/>
                <a:tabLst/>
                <a:defRPr/>
              </a:pPr>
              <a:t>268</a:t>
            </a:fld>
            <a:endParaRPr kumimoji="0" lang="en-PH"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63592192"/>
      </p:ext>
    </p:extLst>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269</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0565665"/>
      </p:ext>
    </p:extLst>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r>
              <a:rPr lang="ar-DZ" dirty="0"/>
              <a:t>يمكن للنماذج أن تشكل السلوك وتشير</a:t>
            </a:r>
          </a:p>
          <a:p>
            <a:pPr marL="0" indent="0" algn="r" rtl="1">
              <a:buFont typeface="Arial" panose="020B0604020202020204" pitchFamily="34" charset="0"/>
              <a:buNone/>
            </a:pPr>
            <a:r>
              <a:rPr lang="ar-DZ" dirty="0"/>
              <a:t>إلى المناهج اللازمة لحل المشكلات أو تلبية الاحتياجات. بعض النماذج تم تطويرها مع أخذ المشاريع وفرقها في الاعتبار، والبعض</a:t>
            </a:r>
          </a:p>
          <a:p>
            <a:pPr marL="0" indent="0" algn="r" rtl="1">
              <a:buFont typeface="Arial" panose="020B0604020202020204" pitchFamily="34" charset="0"/>
              <a:buNone/>
            </a:pPr>
            <a:r>
              <a:rPr lang="ar-DZ" dirty="0"/>
              <a:t>الآخر تُعد أكثر عمومية في طبيعتها. حيثما كان مجدياً، يتم تقديم النماذج في هذا القسم كما تنطبق على المشاريع. لا يصف</a:t>
            </a:r>
          </a:p>
          <a:p>
            <a:pPr marL="0" indent="0" algn="r" rtl="1">
              <a:buFont typeface="Arial" panose="020B0604020202020204" pitchFamily="34" charset="0"/>
              <a:buNone/>
            </a:pPr>
            <a:r>
              <a:rPr lang="ar-DZ" dirty="0"/>
              <a:t>المحتوى في هذا القسم كيفية تطوير أو إنشاء نماذج جديدة.</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270</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2103620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القِوَامَة تشمل المسؤوليات داخل وخارج المنظمة. و القِوَامَة داخل المنظمة تشمل ما يلي:</a:t>
            </a:r>
          </a:p>
          <a:p>
            <a:pPr algn="r" rtl="1"/>
            <a:r>
              <a:rPr lang="ar-DZ" dirty="0"/>
              <a:t>العمل بالتوافق مع المنظمة، وأهدافها، واستراتيجيتها، ورؤيتها، ورسالتها، واستدامة قيمتها على المدى الطويل. </a:t>
            </a:r>
          </a:p>
          <a:p>
            <a:pPr algn="r" rtl="1"/>
            <a:r>
              <a:rPr lang="ar-DZ" dirty="0"/>
              <a:t>الالتزام والمشاركة المحترمة لأعضاء فريق المشروع، بما في ذلك تعويضهم، وقدرتهم على الوصول إلى الفرص،  والمعاملة العادلة لهم؛</a:t>
            </a:r>
          </a:p>
          <a:p>
            <a:pPr algn="r" rtl="1"/>
            <a:r>
              <a:rPr lang="ar-DZ" dirty="0"/>
              <a:t>الإشراف الدؤوب على التمويل التنظيمي، والمواد، والموارد الأخرى المستخدمة في المشروع. و فهم الاستخدام المناسب للسلطة، والمساءلة، والمسؤولية، لا سيما في المناصب القيادية. </a:t>
            </a:r>
          </a:p>
          <a:p>
            <a:pPr algn="r" rtl="1"/>
            <a:endParaRPr lang="ar-DZ" dirty="0"/>
          </a:p>
          <a:p>
            <a:pPr algn="r" rtl="1"/>
            <a:r>
              <a:rPr lang="ar-DZ" dirty="0"/>
              <a:t>والقِوَامَة خارج المنظمة تشمل مسؤوليات في مجالات مثل:</a:t>
            </a:r>
          </a:p>
          <a:p>
            <a:pPr algn="r" rtl="1"/>
            <a:r>
              <a:rPr lang="ar-DZ" dirty="0"/>
              <a:t>الاستدامة البيئية واستخدام المنظمة للمواد والموارد الطبيعية. </a:t>
            </a:r>
          </a:p>
          <a:p>
            <a:pPr algn="r" rtl="1"/>
            <a:r>
              <a:rPr lang="ar-DZ" dirty="0"/>
              <a:t>علاقة المنظمة مع المعنيين الخارجيين مثل شركائها وقنواتها. </a:t>
            </a:r>
          </a:p>
          <a:p>
            <a:pPr algn="r" rtl="1"/>
            <a:r>
              <a:rPr lang="ar-DZ" dirty="0"/>
              <a:t>تأثير المنظمة أو المشروع على السوق، والمجتمع، والمناطق التي تعمل فيها. و الارتقاء بمستوى الممارسة في الصناعات المهنية.</a:t>
            </a:r>
          </a:p>
          <a:p>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43</a:t>
            </a:fld>
            <a:endParaRPr lang="en-US"/>
          </a:p>
        </p:txBody>
      </p:sp>
    </p:spTree>
    <p:extLst>
      <p:ext uri="{BB962C8B-B14F-4D97-AF65-F5344CB8AC3E}">
        <p14:creationId xmlns:p14="http://schemas.microsoft.com/office/powerpoint/2010/main" val="4217235779"/>
      </p:ext>
    </p:extLst>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r>
              <a:rPr lang="ar-DZ" dirty="0"/>
              <a:t>تصف نماذج القيادة الظرفية سبلاً لتفصيل نمط قيادة المرء لكي يلبي احتياجات الفرد وفريق المشروع. فيما يلي أمثلة لنموذجي قيادة ظرفية.</a:t>
            </a:r>
          </a:p>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271</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665256527"/>
      </p:ext>
    </p:extLst>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r>
              <a:rPr lang="ar-DZ" dirty="0"/>
              <a:t>الكفاءة هي مزيج من القدرة والمعرفة والمهارة. والالتزام يتناول الثقة</a:t>
            </a:r>
          </a:p>
          <a:p>
            <a:pPr marL="0" indent="0" algn="r" rtl="1">
              <a:buFont typeface="Arial" panose="020B0604020202020204" pitchFamily="34" charset="0"/>
              <a:buNone/>
            </a:pPr>
            <a:r>
              <a:rPr lang="ar-DZ" dirty="0"/>
              <a:t>والتحفيز لدى الفرد. مع تطور كفاءة والتزام الفرد، تتطور أنماط القيادة من التوجيه إلى التدريب إلى الدعم إلى التفويض من أجل</a:t>
            </a:r>
          </a:p>
          <a:p>
            <a:pPr marL="0" indent="0" algn="r" rtl="1">
              <a:buFont typeface="Arial" panose="020B0604020202020204" pitchFamily="34" charset="0"/>
              <a:buNone/>
            </a:pPr>
            <a:r>
              <a:rPr lang="ar-DZ" dirty="0"/>
              <a:t>تلبية احتياجات الفرد.</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272</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699667350"/>
      </p:ext>
    </p:extLst>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r" rtl="1">
              <a:buFont typeface="Arial" panose="020B0604020202020204" pitchFamily="34" charset="0"/>
              <a:buChar char="•"/>
            </a:pPr>
            <a:r>
              <a:rPr lang="ar-DZ" dirty="0"/>
              <a:t>النتيجة. تحدد النتيجة الأهداف طويلة المدى للفرد والنتيجة المرجوة من كل جلسة محادثة. </a:t>
            </a:r>
          </a:p>
          <a:p>
            <a:pPr marL="171450" indent="-171450" algn="r" rtl="1">
              <a:buFont typeface="Arial" panose="020B0604020202020204" pitchFamily="34" charset="0"/>
              <a:buChar char="•"/>
            </a:pPr>
            <a:r>
              <a:rPr lang="ar-DZ" dirty="0"/>
              <a:t>الوضع الحالي. يتيح الوضع الحالي الحوار حول المهارات والقدرات ومستوى المعرفة الحالي لعضو فريق المشروع؛ ويحدد </a:t>
            </a:r>
          </a:p>
          <a:p>
            <a:pPr marL="0" indent="0" algn="r" rtl="1">
              <a:buFont typeface="Arial" panose="020B0604020202020204" pitchFamily="34" charset="0"/>
              <a:buNone/>
            </a:pPr>
            <a:r>
              <a:rPr lang="ar-DZ" dirty="0"/>
              <a:t>لماذا الشخص في هذا المستوى؛ وكيف يؤثر هذا المستوى على أداء الفرد وعلاقته مع أقرانه .</a:t>
            </a:r>
          </a:p>
          <a:p>
            <a:pPr marL="171450" indent="-171450" algn="r" rtl="1">
              <a:buFont typeface="Arial" panose="020B0604020202020204" pitchFamily="34" charset="0"/>
              <a:buChar char="•"/>
            </a:pPr>
            <a:r>
              <a:rPr lang="ar-DZ" dirty="0"/>
              <a:t>الاختيارات / التبعات. تحدد الاختيارات و/ أو التبعات جميع السبل المحتملة لتحقيق الناتج المرغوب وتبعات كل </a:t>
            </a:r>
          </a:p>
          <a:p>
            <a:pPr marL="0" indent="0" algn="r" rtl="1">
              <a:buFont typeface="Arial" panose="020B0604020202020204" pitchFamily="34" charset="0"/>
              <a:buNone/>
            </a:pPr>
            <a:r>
              <a:rPr lang="ar-DZ" dirty="0"/>
              <a:t>اختيار حتى يتمكن الفرد من اختيار السبل الصالحة للتطبيق للوصول إلى أهدافه طويلة المدى.</a:t>
            </a:r>
          </a:p>
          <a:p>
            <a:pPr marL="171450" indent="-171450" algn="r" rtl="1">
              <a:buFont typeface="Arial" panose="020B0604020202020204" pitchFamily="34" charset="0"/>
              <a:buChar char="•"/>
            </a:pPr>
            <a:r>
              <a:rPr lang="ar-DZ" dirty="0"/>
              <a:t>الأفعال. تلتزم الأفعال بتحسينات محددة من خلال التركيز على أهداف فورية وقابلة للتحقيق والتي يمكن للفرد </a:t>
            </a:r>
          </a:p>
          <a:p>
            <a:pPr marL="0" indent="0" algn="r" rtl="1">
              <a:buFont typeface="Arial" panose="020B0604020202020204" pitchFamily="34" charset="0"/>
              <a:buNone/>
            </a:pPr>
            <a:r>
              <a:rPr lang="ar-DZ" dirty="0"/>
              <a:t>العمل نحوها في إطار زمني محدد.</a:t>
            </a:r>
          </a:p>
          <a:p>
            <a:pPr marL="171450" indent="-171450" algn="r" rtl="1">
              <a:buFont typeface="Arial" panose="020B0604020202020204" pitchFamily="34" charset="0"/>
              <a:buChar char="•"/>
            </a:pPr>
            <a:r>
              <a:rPr lang="ar-DZ" dirty="0"/>
              <a:t>المراجعة. إن عقد اجتماعات منتظمة يقدم الدعم ويساعد على ضمان استمرارية تحفيز الأفراد والبقاء على </a:t>
            </a:r>
          </a:p>
          <a:p>
            <a:pPr marL="0" indent="0" algn="r" rtl="1">
              <a:buFont typeface="Arial" panose="020B0604020202020204" pitchFamily="34" charset="0"/>
              <a:buNone/>
            </a:pPr>
            <a:r>
              <a:rPr lang="ar-DZ" dirty="0"/>
              <a:t>المسار الصحيح.</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273</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212491646"/>
      </p:ext>
    </p:extLst>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r" rtl="1">
              <a:buFont typeface="Arial" panose="020B0604020202020204" pitchFamily="34" charset="0"/>
              <a:buChar char="•"/>
            </a:pPr>
            <a:r>
              <a:rPr lang="ar-DZ" dirty="0"/>
              <a:t>التواصل بين الثقافات</a:t>
            </a:r>
            <a:endParaRPr lang="ar-EG" dirty="0"/>
          </a:p>
          <a:p>
            <a:pPr marL="171450" indent="-171450" algn="r" rtl="1">
              <a:buFont typeface="Arial" panose="020B0604020202020204" pitchFamily="34" charset="0"/>
              <a:buChar char="•"/>
            </a:pPr>
            <a:r>
              <a:rPr lang="ar-DZ" dirty="0"/>
              <a:t>فعالية قنوات التواصل</a:t>
            </a:r>
            <a:endParaRPr lang="ar-EG" dirty="0"/>
          </a:p>
          <a:p>
            <a:pPr marL="171450" indent="-171450" algn="r" rtl="1">
              <a:buFont typeface="Arial" panose="020B0604020202020204" pitchFamily="34" charset="0"/>
              <a:buChar char="•"/>
            </a:pPr>
            <a:r>
              <a:rPr lang="ar-DZ" dirty="0"/>
              <a:t>فجوة التنفيذ والتقييم</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274</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462831696"/>
      </p:ext>
    </p:extLst>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r" rtl="1">
              <a:buFont typeface="Arial" panose="020B0604020202020204" pitchFamily="34" charset="0"/>
              <a:buChar char="•"/>
            </a:pPr>
            <a:r>
              <a:rPr lang="ar-DZ" dirty="0"/>
              <a:t>العوامل الصحية والتحفيزية</a:t>
            </a:r>
            <a:endParaRPr lang="ar-EG" dirty="0"/>
          </a:p>
          <a:p>
            <a:pPr marL="171450" indent="-171450" algn="r" rtl="1">
              <a:buFont typeface="Arial" panose="020B0604020202020204" pitchFamily="34" charset="0"/>
              <a:buChar char="•"/>
            </a:pPr>
            <a:r>
              <a:rPr lang="ar-DZ" sz="1200" b="0" i="0" u="none" strike="noStrike" baseline="0" dirty="0">
                <a:latin typeface="WinSoftNaskhProMedium"/>
              </a:rPr>
              <a:t>التحفيز الذاتي مقابل التحفيز الخارجي</a:t>
            </a:r>
            <a:endParaRPr lang="ar-EG" sz="1200" b="0" i="0" u="none" strike="noStrike" baseline="0" dirty="0">
              <a:latin typeface="WinSoftNaskhProMedium"/>
            </a:endParaRPr>
          </a:p>
          <a:p>
            <a:pPr marL="171450" indent="-171450" algn="r" rtl="1">
              <a:buFont typeface="Arial" panose="020B0604020202020204" pitchFamily="34" charset="0"/>
              <a:buChar char="•"/>
            </a:pPr>
            <a:r>
              <a:rPr lang="ar-DZ" dirty="0"/>
              <a:t>نظرية الاحتياجات</a:t>
            </a:r>
            <a:endParaRPr lang="ar-EG" dirty="0"/>
          </a:p>
          <a:p>
            <a:pPr marL="171450" indent="-171450" algn="r" rtl="1">
              <a:buFont typeface="Arial" panose="020B0604020202020204" pitchFamily="34" charset="0"/>
              <a:buChar char="•"/>
            </a:pPr>
            <a:r>
              <a:rPr lang="ar-DZ" dirty="0"/>
              <a:t>النظرية</a:t>
            </a:r>
            <a:r>
              <a:rPr lang="en-US" dirty="0"/>
              <a:t> Z </a:t>
            </a:r>
            <a:r>
              <a:rPr lang="ar-DZ" dirty="0"/>
              <a:t>والنظرية </a:t>
            </a:r>
            <a:r>
              <a:rPr lang="ar-EG" dirty="0"/>
              <a:t> </a:t>
            </a:r>
            <a:r>
              <a:rPr lang="en-US" dirty="0"/>
              <a:t>Y </a:t>
            </a:r>
            <a:r>
              <a:rPr lang="ar-DZ" dirty="0"/>
              <a:t>والنظرية </a:t>
            </a:r>
            <a:r>
              <a:rPr lang="ar-EG" dirty="0"/>
              <a:t> </a:t>
            </a:r>
            <a:r>
              <a:rPr lang="en-US" dirty="0"/>
              <a:t>X</a:t>
            </a: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275</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990739175"/>
      </p:ext>
    </p:extLst>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r" rtl="1">
              <a:buFont typeface="Arial" panose="020B0604020202020204" pitchFamily="34" charset="0"/>
              <a:buChar char="•"/>
            </a:pPr>
            <a:r>
              <a:rPr lang="ar-DZ" dirty="0"/>
              <a:t>إدارة التغيير في المنظمات</a:t>
            </a:r>
            <a:endParaRPr lang="en-US" dirty="0"/>
          </a:p>
          <a:p>
            <a:pPr marL="171450" indent="-171450" algn="r" rtl="1">
              <a:buFont typeface="Arial" panose="020B0604020202020204" pitchFamily="34" charset="0"/>
              <a:buChar char="•"/>
            </a:pPr>
            <a:r>
              <a:rPr lang="ar-DZ" dirty="0"/>
              <a:t>نموذج أدكار</a:t>
            </a:r>
            <a:endParaRPr lang="en-US" dirty="0"/>
          </a:p>
          <a:p>
            <a:pPr marL="171450" indent="-171450" algn="r" rtl="1">
              <a:buFont typeface="Arial" panose="020B0604020202020204" pitchFamily="34" charset="0"/>
              <a:buChar char="•"/>
            </a:pPr>
            <a:r>
              <a:rPr lang="ar-DZ" dirty="0"/>
              <a:t>نموذج فرجينيا ساتير للتغيير</a:t>
            </a:r>
            <a:endParaRPr lang="en-US" dirty="0"/>
          </a:p>
          <a:p>
            <a:pPr marL="171450" indent="-171450" algn="r" rtl="1">
              <a:buFont typeface="Arial" panose="020B0604020202020204" pitchFamily="34" charset="0"/>
              <a:buChar char="•"/>
            </a:pPr>
            <a:r>
              <a:rPr lang="ar-EG" dirty="0"/>
              <a:t>نموذج الانتقال</a:t>
            </a: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276</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100495785"/>
      </p:ext>
    </p:extLst>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277</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825794381"/>
      </p:ext>
    </p:extLst>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278</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351124458"/>
      </p:ext>
    </p:extLst>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279</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488896328"/>
      </p:ext>
    </p:extLst>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r>
              <a:rPr lang="ar-DZ" dirty="0"/>
              <a:t>يمكن أن</a:t>
            </a:r>
            <a:r>
              <a:rPr lang="ar-EG" dirty="0"/>
              <a:t> </a:t>
            </a:r>
            <a:r>
              <a:rPr lang="ar-DZ" dirty="0"/>
              <a:t>يكون الخلاف غير صحي أيضًا. ويمكن أن تؤدي معالجة الخلاف بشكل غير لائق إلى عدم الرضا، وفقدان الثقة، وتقليل الروح المعنوية</a:t>
            </a:r>
            <a:r>
              <a:rPr lang="ar-EG" dirty="0"/>
              <a:t>  </a:t>
            </a:r>
            <a:r>
              <a:rPr lang="ar-DZ" dirty="0"/>
              <a:t>والحافز. يصف النموذج الذي يستند إلى عمل كين توماس ورالف كيلمان ست أساليب لمعالجة الخلاف من خلال التركيز على القوة</a:t>
            </a:r>
            <a:r>
              <a:rPr lang="ar-EG" dirty="0"/>
              <a:t> </a:t>
            </a:r>
            <a:r>
              <a:rPr lang="ar-DZ" dirty="0"/>
              <a:t>النسبية بين الأفراد والرغبة في الحفاظ على علاقة جيدة كما يلي:</a:t>
            </a:r>
            <a:endParaRPr lang="ar-EG" dirty="0"/>
          </a:p>
          <a:p>
            <a:pPr marL="171450" indent="-171450" algn="r" rtl="1">
              <a:buFont typeface="Arial" panose="020B0604020202020204" pitchFamily="34" charset="0"/>
              <a:buChar char="•"/>
            </a:pPr>
            <a:r>
              <a:rPr lang="ar-EG" dirty="0"/>
              <a:t>المواجهة</a:t>
            </a:r>
          </a:p>
          <a:p>
            <a:pPr marL="171450" indent="-171450" algn="r" rtl="1">
              <a:buFont typeface="Arial" panose="020B0604020202020204" pitchFamily="34" charset="0"/>
              <a:buChar char="•"/>
            </a:pPr>
            <a:r>
              <a:rPr lang="ar-EG" dirty="0"/>
              <a:t>التعاون</a:t>
            </a:r>
          </a:p>
          <a:p>
            <a:pPr marL="171450" indent="-171450" algn="r" rtl="1">
              <a:buFont typeface="Arial" panose="020B0604020202020204" pitchFamily="34" charset="0"/>
              <a:buChar char="•"/>
            </a:pPr>
            <a:r>
              <a:rPr lang="ar-EG" dirty="0"/>
              <a:t>التسوية</a:t>
            </a:r>
          </a:p>
          <a:p>
            <a:pPr marL="171450" indent="-171450" algn="r" rtl="1">
              <a:buFont typeface="Arial" panose="020B0604020202020204" pitchFamily="34" charset="0"/>
              <a:buChar char="•"/>
            </a:pPr>
            <a:r>
              <a:rPr lang="ar-EG" dirty="0"/>
              <a:t>التهدئة</a:t>
            </a:r>
          </a:p>
          <a:p>
            <a:pPr marL="171450" indent="-171450" algn="r" rtl="1">
              <a:buFont typeface="Arial" panose="020B0604020202020204" pitchFamily="34" charset="0"/>
              <a:buChar char="•"/>
            </a:pPr>
            <a:r>
              <a:rPr lang="ar-EG" dirty="0"/>
              <a:t>الاجبار</a:t>
            </a:r>
          </a:p>
          <a:p>
            <a:pPr marL="171450" indent="-171450" algn="r" rtl="1">
              <a:buFont typeface="Arial" panose="020B0604020202020204" pitchFamily="34" charset="0"/>
              <a:buChar char="•"/>
            </a:pPr>
            <a:r>
              <a:rPr lang="ar-EG" dirty="0"/>
              <a:t>الانسحاب/ التجنب</a:t>
            </a:r>
          </a:p>
          <a:p>
            <a:pPr marL="171450" indent="-171450" algn="r" rtl="1">
              <a:buFont typeface="Arial" panose="020B0604020202020204" pitchFamily="34" charset="0"/>
              <a:buChar char="•"/>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280</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7030360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أمثلة:</a:t>
            </a:r>
          </a:p>
          <a:p>
            <a:pPr algn="r" rtl="1"/>
            <a:r>
              <a:rPr lang="ar-DZ" dirty="0"/>
              <a:t>تطوير تطبيق جوال جديد</a:t>
            </a:r>
          </a:p>
          <a:p>
            <a:pPr algn="r" rtl="1"/>
            <a:r>
              <a:rPr lang="ar-DZ" dirty="0"/>
              <a:t>بناء مستشفى جديد</a:t>
            </a:r>
          </a:p>
          <a:p>
            <a:pPr algn="r" rtl="1"/>
            <a:r>
              <a:rPr lang="ar-DZ" dirty="0"/>
              <a:t>تنظيم مؤتمر دولي</a:t>
            </a:r>
          </a:p>
          <a:p>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10</a:t>
            </a:fld>
            <a:endParaRPr lang="en-US"/>
          </a:p>
        </p:txBody>
      </p:sp>
    </p:spTree>
    <p:extLst>
      <p:ext uri="{BB962C8B-B14F-4D97-AF65-F5344CB8AC3E}">
        <p14:creationId xmlns:p14="http://schemas.microsoft.com/office/powerpoint/2010/main" val="27854740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r" rtl="1">
              <a:buFont typeface="Arial" panose="020B0604020202020204" pitchFamily="34" charset="0"/>
              <a:buChar char="•"/>
            </a:pPr>
            <a:r>
              <a:rPr lang="ar-DZ" dirty="0"/>
              <a:t>اتفاقيات الفريق. تمثل اتفاقيات الفريق مجموعة من المعايير السلوكية وقواعد العمل التي يضعها فريق المشروع ويتم ترسيخها من خلال التزام الفرد وفريق المشروع يجب إعداد اتفاقية الفريق في بداية المشروع وسوف تتطور بمرور الوقت مع استمرار فريق المشروع في العمل معًا وتحديد القواعد والسلوكيات اللازمة لمواصلة العمل معًا بنجاح.</a:t>
            </a:r>
            <a:endParaRPr lang="ar-EG" dirty="0"/>
          </a:p>
          <a:p>
            <a:pPr marL="0" indent="0" algn="r" rtl="1">
              <a:buFont typeface="Arial" panose="020B0604020202020204" pitchFamily="34" charset="0"/>
              <a:buNone/>
            </a:pPr>
            <a:endParaRPr lang="ar-DZ" dirty="0"/>
          </a:p>
          <a:p>
            <a:pPr marL="171450" indent="-171450" algn="r" rtl="1">
              <a:buFont typeface="Arial" panose="020B0604020202020204" pitchFamily="34" charset="0"/>
              <a:buChar char="•"/>
            </a:pPr>
            <a:r>
              <a:rPr lang="ar-DZ" dirty="0"/>
              <a:t>الهياكل التنظيمية. تقوم فرق المشروع باستخدام وتفصيل تطبيق الهياكل التي تساعد في تنسيق الجهد الفردي المرتبط بعمل المشروع. والهياكل التنظيمية هي أي ترتيب أو علاقة بين عناصر عمل المشروع وعمليات المنظمة.</a:t>
            </a:r>
            <a:endParaRPr lang="ar-EG" dirty="0"/>
          </a:p>
          <a:p>
            <a:pPr marL="0" indent="0" algn="r" rtl="1">
              <a:buFont typeface="Arial" panose="020B0604020202020204" pitchFamily="34" charset="0"/>
              <a:buNone/>
            </a:pPr>
            <a:endParaRPr lang="ar-DZ" dirty="0"/>
          </a:p>
          <a:p>
            <a:pPr marL="171450" indent="-171450" algn="r" rtl="1">
              <a:buFont typeface="Arial" panose="020B0604020202020204" pitchFamily="34" charset="0"/>
              <a:buChar char="•"/>
            </a:pPr>
            <a:r>
              <a:rPr lang="ar-EG" dirty="0"/>
              <a:t>العمليات. تحدد فرق المشروع العمليات التي تتيح إكمال المهام وتكليفات العمل. على سبيل المثال، قد تتفق فرق المشروع على عملية التحليل باستخدام هيكل تجزئة العمل </a:t>
            </a:r>
            <a:r>
              <a:rPr lang="en-US" dirty="0"/>
              <a:t>WBS </a:t>
            </a:r>
            <a:r>
              <a:rPr lang="ar-EG" dirty="0"/>
              <a:t>أو سجل الأعمال، أو لوحة المهام</a:t>
            </a:r>
          </a:p>
          <a:p>
            <a:pPr algn="r" rtl="1"/>
            <a:endParaRPr lang="ar-EG" dirty="0"/>
          </a:p>
          <a:p>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44</a:t>
            </a:fld>
            <a:endParaRPr lang="en-US"/>
          </a:p>
        </p:txBody>
      </p:sp>
    </p:spTree>
    <p:extLst>
      <p:ext uri="{BB962C8B-B14F-4D97-AF65-F5344CB8AC3E}">
        <p14:creationId xmlns:p14="http://schemas.microsoft.com/office/powerpoint/2010/main" val="3597418306"/>
      </p:ext>
    </p:extLst>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281</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244242447"/>
      </p:ext>
    </p:extLst>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r>
              <a:rPr lang="ar-DZ" dirty="0"/>
              <a:t>فمن خلال تخصيص المزيد من الوقت للتخطيط مقدمًا، يمكن للعديد من</a:t>
            </a:r>
            <a:r>
              <a:rPr lang="ar-EG" dirty="0"/>
              <a:t> </a:t>
            </a:r>
            <a:r>
              <a:rPr lang="ar-DZ" dirty="0"/>
              <a:t>المشاريع تقليل عدم التيقن وإعادة العمل وما قد يتم إغفاله. ومع ذلك، كلما طال الوقت المستغرق في التخطيط، كلما تأخر</a:t>
            </a:r>
            <a:r>
              <a:rPr lang="ar-EG" dirty="0"/>
              <a:t> </a:t>
            </a:r>
            <a:r>
              <a:rPr lang="ar-DZ" dirty="0"/>
              <a:t>الحصول على عائد من الاستثمار، وكلما فُقدت حصة أكبر في السوق، وكلما زادت الظروف التي يمكن أن تتغير مع توقيت تسليم</a:t>
            </a:r>
            <a:r>
              <a:rPr lang="ar-EG" dirty="0"/>
              <a:t> </a:t>
            </a:r>
            <a:r>
              <a:rPr lang="ar-DZ" dirty="0"/>
              <a:t>المنتج. الغرض من هذا النموذج هو المساعدة في تحديد القدر الأمثل من التخطيط، والذي يسمى أحيانًا البقعة الجميلة. تختلف</a:t>
            </a:r>
          </a:p>
          <a:p>
            <a:pPr marL="0" indent="0" algn="r" rtl="1">
              <a:buFont typeface="Arial" panose="020B0604020202020204" pitchFamily="34" charset="0"/>
              <a:buNone/>
            </a:pPr>
            <a:r>
              <a:rPr lang="ar-DZ" dirty="0"/>
              <a:t>البقعة الجميلة لكل مشروع. لذلك، لا توجد إجابة صحيحة للمقدار الصحيح من التخطيط بشكل عام. يوضح هذا النموذج أن</a:t>
            </a:r>
          </a:p>
          <a:p>
            <a:pPr marL="0" indent="0" algn="r" rtl="1">
              <a:buFont typeface="Arial" panose="020B0604020202020204" pitchFamily="34" charset="0"/>
              <a:buNone/>
            </a:pPr>
            <a:r>
              <a:rPr lang="ar-DZ" dirty="0"/>
              <a:t>هناك نقطة يصبح فيها التخطيط الإضافي غير مجدي</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282</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198806758"/>
      </p:ext>
    </p:extLst>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r>
              <a:rPr lang="ar-DZ" dirty="0"/>
              <a:t>مجموعات العمليات ليست مراحل المشروع. تتفاعل مجموعات العمليات في كل مرحلة من مراحل دورة حياة المشروع.</a:t>
            </a:r>
          </a:p>
          <a:p>
            <a:pPr marL="0" indent="0" algn="r" rtl="1">
              <a:buFont typeface="Arial" panose="020B0604020202020204" pitchFamily="34" charset="0"/>
              <a:buNone/>
            </a:pPr>
            <a:r>
              <a:rPr lang="ar-DZ" dirty="0"/>
              <a:t>ومن الممكن أن تحدث كل هذه العمليات في مرحلة واحدة. ويمكن تكرار العمليات خلال مرحلة ما أو خلال دورة حياة المشروع.</a:t>
            </a:r>
          </a:p>
          <a:p>
            <a:pPr marL="0" indent="0" algn="r" rtl="1">
              <a:buFont typeface="Arial" panose="020B0604020202020204" pitchFamily="34" charset="0"/>
              <a:buNone/>
            </a:pPr>
            <a:r>
              <a:rPr lang="ar-DZ" dirty="0"/>
              <a:t>ويختلف عدد التكرارات والتفاعلات بين العمليات بناءً على احتياجات المشروع.</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283</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853677578"/>
      </p:ext>
    </p:extLst>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284</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916428216"/>
      </p:ext>
    </p:extLst>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285</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4287512850"/>
      </p:ext>
    </p:extLst>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ar-EG" b="0" i="0" u="none" strike="noStrike" kern="1200" cap="none" spc="0" normalizeH="0" baseline="0" noProof="0" dirty="0">
                <a:ln>
                  <a:noFill/>
                </a:ln>
                <a:solidFill>
                  <a:srgbClr val="18337A"/>
                </a:solidFill>
                <a:effectLst/>
                <a:uLnTx/>
                <a:uFillTx/>
                <a:latin typeface="SST Arabic Medium" pitchFamily="34" charset="-78"/>
                <a:ea typeface="Effra"/>
                <a:cs typeface="SST Arabic Medium" pitchFamily="34" charset="-78"/>
                <a:sym typeface="Effra"/>
                <a:rtl/>
              </a:rPr>
              <a:t>إرشادات تنفيذ التمرين:</a:t>
            </a:r>
            <a:br>
              <a:rPr kumimoji="0" lang="ar-EG" b="0" i="0" u="none" strike="noStrike" kern="1200" cap="none" spc="0" normalizeH="0" baseline="0" noProof="0" dirty="0">
                <a:ln>
                  <a:noFill/>
                </a:ln>
                <a:solidFill>
                  <a:srgbClr val="18337A"/>
                </a:solidFill>
                <a:effectLst/>
                <a:uLnTx/>
                <a:uFillTx/>
                <a:latin typeface="SST Arabic Medium" pitchFamily="34" charset="-78"/>
                <a:ea typeface="Effra"/>
                <a:cs typeface="SST Arabic Medium" pitchFamily="34" charset="-78"/>
                <a:sym typeface="Effra"/>
                <a:rtl/>
              </a:rPr>
            </a:br>
            <a:r>
              <a:rPr kumimoji="0" lang="ar-EG" b="0" i="0" u="none" strike="noStrike" kern="1200" cap="none" spc="0" normalizeH="0" baseline="0" noProof="0" dirty="0">
                <a:ln>
                  <a:noFill/>
                </a:ln>
                <a:solidFill>
                  <a:srgbClr val="18337A"/>
                </a:solidFill>
                <a:effectLst/>
                <a:uLnTx/>
                <a:uFillTx/>
                <a:latin typeface="SST Arabic Medium" pitchFamily="34" charset="-78"/>
                <a:ea typeface="Effra"/>
                <a:cs typeface="SST Arabic Medium" pitchFamily="34" charset="-78"/>
                <a:sym typeface="Effra"/>
                <a:rtl/>
              </a:rPr>
              <a:t>يتم تقسيم المشاركين إلى مجموعات صغيرة (3–5 أفراد حسب العدد).</a:t>
            </a:r>
            <a:br>
              <a:rPr kumimoji="0" lang="ar-EG" b="0" i="0" u="none" strike="noStrike" kern="1200" cap="none" spc="0" normalizeH="0" baseline="0" noProof="0" dirty="0">
                <a:ln>
                  <a:noFill/>
                </a:ln>
                <a:solidFill>
                  <a:srgbClr val="18337A"/>
                </a:solidFill>
                <a:effectLst/>
                <a:uLnTx/>
                <a:uFillTx/>
                <a:latin typeface="SST Arabic Medium" pitchFamily="34" charset="-78"/>
                <a:ea typeface="Effra"/>
                <a:cs typeface="SST Arabic Medium" pitchFamily="34" charset="-78"/>
                <a:sym typeface="Effra"/>
                <a:rtl/>
              </a:rPr>
            </a:br>
            <a:r>
              <a:rPr kumimoji="0" lang="ar-EG" b="0" i="0" u="none" strike="noStrike" kern="1200" cap="none" spc="0" normalizeH="0" baseline="0" noProof="0" dirty="0">
                <a:ln>
                  <a:noFill/>
                </a:ln>
                <a:solidFill>
                  <a:srgbClr val="18337A"/>
                </a:solidFill>
                <a:effectLst/>
                <a:uLnTx/>
                <a:uFillTx/>
                <a:latin typeface="SST Arabic Medium" pitchFamily="34" charset="-78"/>
                <a:ea typeface="Effra"/>
                <a:cs typeface="SST Arabic Medium" pitchFamily="34" charset="-78"/>
                <a:sym typeface="Effra"/>
                <a:rtl/>
              </a:rPr>
              <a:t>اعرض على كل مجموعة حزمة النماذج الأربعة ليختاروا منها نموذجًا واحدًا يناسب اهتماماتهم أو مجال خبرتهم.</a:t>
            </a:r>
          </a:p>
          <a:p>
            <a:pPr marL="0" marR="0" lvl="0" indent="0" algn="r" defTabSz="914400" rtl="1" eaLnBrk="1" fontAlgn="auto" latinLnBrk="0" hangingPunct="1">
              <a:lnSpc>
                <a:spcPct val="100000"/>
              </a:lnSpc>
              <a:spcBef>
                <a:spcPts val="0"/>
              </a:spcBef>
              <a:spcAft>
                <a:spcPts val="0"/>
              </a:spcAft>
              <a:buClrTx/>
              <a:buSzTx/>
              <a:buFontTx/>
              <a:buNone/>
              <a:tabLst/>
              <a:defRPr/>
            </a:pPr>
            <a:br>
              <a:rPr kumimoji="0" lang="ar-EG" b="0" i="0" u="none" strike="noStrike" kern="1200" cap="none" spc="0" normalizeH="0" baseline="0" noProof="0" dirty="0">
                <a:ln>
                  <a:noFill/>
                </a:ln>
                <a:solidFill>
                  <a:srgbClr val="18337A"/>
                </a:solidFill>
                <a:effectLst/>
                <a:uLnTx/>
                <a:uFillTx/>
                <a:latin typeface="SST Arabic Medium" pitchFamily="34" charset="-78"/>
                <a:ea typeface="Effra"/>
                <a:cs typeface="SST Arabic Medium" pitchFamily="34" charset="-78"/>
                <a:sym typeface="Effra"/>
                <a:rtl/>
              </a:rPr>
            </a:br>
            <a:r>
              <a:rPr kumimoji="0" lang="ar-EG" b="0" i="0" u="none" strike="noStrike" kern="1200" cap="none" spc="0" normalizeH="0" baseline="0" noProof="0" dirty="0">
                <a:ln>
                  <a:noFill/>
                </a:ln>
                <a:solidFill>
                  <a:srgbClr val="18337A"/>
                </a:solidFill>
                <a:effectLst/>
                <a:uLnTx/>
                <a:uFillTx/>
                <a:latin typeface="SST Arabic Medium" pitchFamily="34" charset="-78"/>
                <a:ea typeface="Effra"/>
                <a:cs typeface="SST Arabic Medium" pitchFamily="34" charset="-78"/>
                <a:sym typeface="Effra"/>
                <a:rtl/>
              </a:rPr>
              <a:t>مهام المجموعة:</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ar-EG" b="0" i="0" u="none" strike="noStrike" kern="1200" cap="none" spc="0" normalizeH="0" baseline="0" noProof="0" dirty="0">
                <a:ln>
                  <a:noFill/>
                </a:ln>
                <a:solidFill>
                  <a:srgbClr val="18337A"/>
                </a:solidFill>
                <a:effectLst/>
                <a:uLnTx/>
                <a:uFillTx/>
                <a:latin typeface="SST Arabic Medium" pitchFamily="34" charset="-78"/>
                <a:ea typeface="Effra"/>
                <a:cs typeface="SST Arabic Medium" pitchFamily="34" charset="-78"/>
                <a:sym typeface="Effra"/>
                <a:rtl/>
              </a:rPr>
              <a:t>اختيار نموذج من إحدى الفئات الأربع.</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ar-EG" b="0" i="0" u="none" strike="noStrike" kern="1200" cap="none" spc="0" normalizeH="0" baseline="0" noProof="0" dirty="0">
                <a:ln>
                  <a:noFill/>
                </a:ln>
                <a:solidFill>
                  <a:srgbClr val="18337A"/>
                </a:solidFill>
                <a:effectLst/>
                <a:uLnTx/>
                <a:uFillTx/>
                <a:latin typeface="SST Arabic Medium" pitchFamily="34" charset="-78"/>
                <a:ea typeface="Effra"/>
                <a:cs typeface="SST Arabic Medium" pitchFamily="34" charset="-78"/>
                <a:sym typeface="Effra"/>
                <a:rtl/>
              </a:rPr>
              <a:t>شرح النموذج بأسلوب مبسط (المفاهيم، المكونات، الخطوات).</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ar-EG" b="0" i="0" u="none" strike="noStrike" kern="1200" cap="none" spc="0" normalizeH="0" baseline="0" noProof="0" dirty="0">
                <a:ln>
                  <a:noFill/>
                </a:ln>
                <a:solidFill>
                  <a:srgbClr val="18337A"/>
                </a:solidFill>
                <a:effectLst/>
                <a:uLnTx/>
                <a:uFillTx/>
                <a:latin typeface="SST Arabic Medium" pitchFamily="34" charset="-78"/>
                <a:ea typeface="Effra"/>
                <a:cs typeface="SST Arabic Medium" pitchFamily="34" charset="-78"/>
                <a:sym typeface="Effra"/>
                <a:rtl/>
              </a:rPr>
              <a:t>تقديم مثال تطبيقي لاستخدام النموذج في بيئة العمل أو الحياة اليومي</a:t>
            </a:r>
          </a:p>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ar-EG" b="0" i="0" u="none" strike="noStrike" kern="1200" cap="none" spc="0" normalizeH="0" baseline="0" noProof="0" dirty="0">
              <a:ln>
                <a:noFill/>
              </a:ln>
              <a:solidFill>
                <a:srgbClr val="18337A"/>
              </a:solidFill>
              <a:effectLst/>
              <a:uLnTx/>
              <a:uFillTx/>
              <a:latin typeface="SST Arabic Medium" pitchFamily="34" charset="-78"/>
              <a:ea typeface="Effra"/>
              <a:cs typeface="SST Arabic Medium" pitchFamily="34" charset="-78"/>
              <a:sym typeface="Effra"/>
              <a:rt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EG" dirty="0">
                <a:solidFill>
                  <a:srgbClr val="18337A"/>
                </a:solidFill>
                <a:latin typeface="SST Arabic Medium" pitchFamily="34" charset="-78"/>
                <a:ea typeface="Effra"/>
                <a:cs typeface="SST Arabic Medium" pitchFamily="34" charset="-78"/>
                <a:sym typeface="Effra"/>
                <a:rtl/>
              </a:rPr>
              <a:t>نصائح عامة للمدرب:</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EG" dirty="0">
                <a:solidFill>
                  <a:srgbClr val="18337A"/>
                </a:solidFill>
                <a:latin typeface="SST Arabic Medium" pitchFamily="34" charset="-78"/>
                <a:ea typeface="Effra"/>
                <a:cs typeface="SST Arabic Medium" pitchFamily="34" charset="-78"/>
                <a:sym typeface="Effra"/>
                <a:rtl/>
              </a:rPr>
              <a:t>كن داعمًا ومحفزًا أثناء العمل الجماعي.</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EG" dirty="0">
                <a:solidFill>
                  <a:srgbClr val="18337A"/>
                </a:solidFill>
                <a:latin typeface="SST Arabic Medium" pitchFamily="34" charset="-78"/>
                <a:ea typeface="Effra"/>
                <a:cs typeface="SST Arabic Medium" pitchFamily="34" charset="-78"/>
                <a:sym typeface="Effra"/>
                <a:rtl/>
              </a:rPr>
              <a:t>مر بين المجموعات للإجابة عن الاستفسارات وتوجيههم بلطف.</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EG" dirty="0">
                <a:solidFill>
                  <a:srgbClr val="18337A"/>
                </a:solidFill>
                <a:latin typeface="SST Arabic Medium" pitchFamily="34" charset="-78"/>
                <a:ea typeface="Effra"/>
                <a:cs typeface="SST Arabic Medium" pitchFamily="34" charset="-78"/>
                <a:sym typeface="Effra"/>
                <a:rtl/>
              </a:rPr>
              <a:t>حافظ على الوقت لضمان مشاركة الجميع.</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EG" dirty="0">
                <a:solidFill>
                  <a:srgbClr val="18337A"/>
                </a:solidFill>
                <a:latin typeface="SST Arabic Medium" pitchFamily="34" charset="-78"/>
                <a:ea typeface="Effra"/>
                <a:cs typeface="SST Arabic Medium" pitchFamily="34" charset="-78"/>
                <a:sym typeface="Effra"/>
                <a:rtl/>
              </a:rPr>
              <a:t>أضف حيوية ومرونة للنشاط حتى يكون ممتعًا ومحفزًا للفهم والتطبيق</a:t>
            </a:r>
          </a:p>
          <a:p>
            <a:endParaRPr lang="en-US" dirty="0"/>
          </a:p>
        </p:txBody>
      </p:sp>
      <p:sp>
        <p:nvSpPr>
          <p:cNvPr id="4" name="عنصر نائب لرقم الشريحة 3"/>
          <p:cNvSpPr>
            <a:spLocks noGrp="1"/>
          </p:cNvSpPr>
          <p:nvPr>
            <p:ph type="sldNum" sz="quarter"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F4D3BBF9-8610-4CE7-883B-85691E7BDBB4}" type="slidenum">
              <a:rPr kumimoji="0" lang="en-PH" sz="1200" b="0" i="0" u="none" strike="noStrike" kern="1200" cap="none" spc="0" normalizeH="0" baseline="0" noProof="0" smtClean="0">
                <a:ln>
                  <a:noFill/>
                </a:ln>
                <a:solidFill>
                  <a:prstClr val="black"/>
                </a:solidFill>
                <a:effectLst/>
                <a:uLnTx/>
                <a:uFillTx/>
                <a:ea typeface="+mn-ea"/>
                <a:cs typeface="+mn-cs"/>
              </a:rPr>
              <a:pPr marL="0" marR="0" lvl="0" indent="0" algn="r" defTabSz="914400" rtl="1" eaLnBrk="1" fontAlgn="auto" latinLnBrk="0" hangingPunct="1">
                <a:lnSpc>
                  <a:spcPct val="100000"/>
                </a:lnSpc>
                <a:spcBef>
                  <a:spcPts val="0"/>
                </a:spcBef>
                <a:spcAft>
                  <a:spcPts val="0"/>
                </a:spcAft>
                <a:buClrTx/>
                <a:buSzTx/>
                <a:buFontTx/>
                <a:buNone/>
                <a:tabLst/>
                <a:defRPr/>
              </a:pPr>
              <a:t>286</a:t>
            </a:fld>
            <a:endParaRPr kumimoji="0" lang="en-PH"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078204864"/>
      </p:ext>
    </p:extLst>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287</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623944268"/>
      </p:ext>
    </p:extLst>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288</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751607448"/>
      </p:ext>
    </p:extLst>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289</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149409897"/>
      </p:ext>
    </p:extLst>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290</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4995225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يمكن أن يمثل المعنيون الأفراد أو المجموعات أو المنظمات التي قد تؤثر، أو تتأثر، أو ترى أنها ستتأثر بقرار، أو نشاط، أو نتيجة</a:t>
            </a:r>
            <a:r>
              <a:rPr lang="ar-EG" dirty="0"/>
              <a:t> </a:t>
            </a:r>
            <a:r>
              <a:rPr lang="ar-DZ" dirty="0"/>
              <a:t>تخص محفظة مشاريع أو برنامج أو مشروع. كما يؤثر المعنيون أيضًا بشكل مباشر أو غير مباشر على المشروع، أو أدائه، أو نتائجه بطريقة إيجابية أو سلبية.</a:t>
            </a:r>
          </a:p>
          <a:p>
            <a:pPr algn="r" rtl="1"/>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45</a:t>
            </a:fld>
            <a:endParaRPr lang="en-US"/>
          </a:p>
        </p:txBody>
      </p:sp>
    </p:spTree>
    <p:extLst>
      <p:ext uri="{BB962C8B-B14F-4D97-AF65-F5344CB8AC3E}">
        <p14:creationId xmlns:p14="http://schemas.microsoft.com/office/powerpoint/2010/main" val="2917563682"/>
      </p:ext>
    </p:extLst>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291</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076170970"/>
      </p:ext>
    </p:extLst>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292</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795065996"/>
      </p:ext>
    </p:extLst>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293</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670106699"/>
      </p:ext>
    </p:extLst>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294</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743401380"/>
      </p:ext>
    </p:extLst>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295</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630591400"/>
      </p:ext>
    </p:extLst>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296</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500898082"/>
      </p:ext>
    </p:extLst>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r" rtl="1">
              <a:buFont typeface="Arial" panose="020B0604020202020204" pitchFamily="34" charset="0"/>
              <a:buNone/>
            </a:pPr>
            <a:r>
              <a:rPr lang="ar-EG" dirty="0"/>
              <a:t>إرشادات تنفيذ النشاط:</a:t>
            </a:r>
          </a:p>
          <a:p>
            <a:pPr algn="r" rtl="1">
              <a:buFont typeface="Arial" panose="020B0604020202020204" pitchFamily="34" charset="0"/>
              <a:buChar char="•"/>
            </a:pPr>
            <a:r>
              <a:rPr lang="ar-DZ" dirty="0"/>
              <a:t>قسّم المشاركين إلى مجموعات صغيرة حسب عدد الحضور (يفضل 3–5 مشاركين في كل مجموعة).</a:t>
            </a:r>
          </a:p>
          <a:p>
            <a:pPr algn="r" rtl="1">
              <a:buFont typeface="Arial" panose="020B0604020202020204" pitchFamily="34" charset="0"/>
              <a:buChar char="•"/>
            </a:pPr>
            <a:r>
              <a:rPr lang="ar-DZ" dirty="0"/>
              <a:t>عرّض عليهم الحزمة التالية لاختيار طريقة واحدة من بينها:</a:t>
            </a:r>
          </a:p>
          <a:p>
            <a:pPr algn="r" rtl="1"/>
            <a:r>
              <a:rPr lang="ar-DZ" b="1" dirty="0"/>
              <a:t>حزمة الطرق</a:t>
            </a:r>
            <a:r>
              <a:rPr lang="ar-DZ" dirty="0"/>
              <a:t>:</a:t>
            </a:r>
          </a:p>
          <a:p>
            <a:pPr algn="r" rtl="1">
              <a:buFont typeface="Arial" panose="020B0604020202020204" pitchFamily="34" charset="0"/>
              <a:buChar char="•"/>
            </a:pPr>
            <a:r>
              <a:rPr lang="ar-DZ" dirty="0"/>
              <a:t>طرق جمع وتحليل البيانات</a:t>
            </a:r>
          </a:p>
          <a:p>
            <a:pPr algn="r" rtl="1">
              <a:buFont typeface="Arial" panose="020B0604020202020204" pitchFamily="34" charset="0"/>
              <a:buChar char="•"/>
            </a:pPr>
            <a:r>
              <a:rPr lang="ar-DZ" dirty="0"/>
              <a:t>طرق الاجتماعات والفعاليات</a:t>
            </a:r>
          </a:p>
          <a:p>
            <a:pPr algn="r" rtl="1">
              <a:buFont typeface="Arial" panose="020B0604020202020204" pitchFamily="34" charset="0"/>
              <a:buChar char="•"/>
            </a:pPr>
            <a:r>
              <a:rPr lang="ar-DZ" dirty="0"/>
              <a:t>طرق التقدير</a:t>
            </a:r>
            <a:endParaRPr lang="ar-EG" dirty="0"/>
          </a:p>
          <a:p>
            <a:pPr algn="r" rtl="1">
              <a:buFont typeface="Arial" panose="020B0604020202020204" pitchFamily="34" charset="0"/>
              <a:buChar char="•"/>
            </a:pPr>
            <a:endParaRPr lang="ar-EG" dirty="0"/>
          </a:p>
          <a:p>
            <a:pPr algn="r" rtl="1"/>
            <a:r>
              <a:rPr lang="ar-DZ" dirty="0"/>
              <a:t>خصص وقتًا لكل مجموعة لتقديم شرحها ومثالها.</a:t>
            </a:r>
          </a:p>
          <a:p>
            <a:pPr algn="r" rtl="1"/>
            <a:r>
              <a:rPr lang="ar-DZ" dirty="0"/>
              <a:t>بعد كل عرض، اسأل أسئلة بسيطة لتحفيز النقاش، مثل:</a:t>
            </a:r>
          </a:p>
          <a:p>
            <a:pPr algn="r" rtl="1">
              <a:buFont typeface="Arial" panose="020B0604020202020204" pitchFamily="34" charset="0"/>
              <a:buChar char="•"/>
            </a:pPr>
            <a:r>
              <a:rPr lang="ar-DZ" dirty="0"/>
              <a:t>هل استخدم أحد هذه الطريقة من قبل؟</a:t>
            </a:r>
          </a:p>
          <a:p>
            <a:pPr algn="r" rtl="1">
              <a:buFont typeface="Arial" panose="020B0604020202020204" pitchFamily="34" charset="0"/>
              <a:buChar char="•"/>
            </a:pPr>
            <a:r>
              <a:rPr lang="ar-DZ" dirty="0"/>
              <a:t>ما الصعوبات التي قد تظهر عند تطبيقها؟</a:t>
            </a:r>
          </a:p>
          <a:p>
            <a:pPr algn="r" rtl="1">
              <a:buFont typeface="Arial" panose="020B0604020202020204" pitchFamily="34" charset="0"/>
              <a:buChar char="•"/>
            </a:pPr>
            <a:endParaRPr lang="ar-DZ" dirty="0"/>
          </a:p>
          <a:p>
            <a:endParaRPr lang="en-US" dirty="0"/>
          </a:p>
        </p:txBody>
      </p:sp>
      <p:sp>
        <p:nvSpPr>
          <p:cNvPr id="4" name="عنصر نائب لرقم الشريحة 3"/>
          <p:cNvSpPr>
            <a:spLocks noGrp="1"/>
          </p:cNvSpPr>
          <p:nvPr>
            <p:ph type="sldNum" sz="quarter"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F4D3BBF9-8610-4CE7-883B-85691E7BDBB4}" type="slidenum">
              <a:rPr kumimoji="0" lang="en-PH" sz="1200" b="0" i="0" u="none" strike="noStrike" kern="1200" cap="none" spc="0" normalizeH="0" baseline="0" noProof="0" smtClean="0">
                <a:ln>
                  <a:noFill/>
                </a:ln>
                <a:solidFill>
                  <a:prstClr val="black"/>
                </a:solidFill>
                <a:effectLst/>
                <a:uLnTx/>
                <a:uFillTx/>
                <a:ea typeface="+mn-ea"/>
                <a:cs typeface="+mn-cs"/>
              </a:rPr>
              <a:pPr marL="0" marR="0" lvl="0" indent="0" algn="r" defTabSz="914400" rtl="1" eaLnBrk="1" fontAlgn="auto" latinLnBrk="0" hangingPunct="1">
                <a:lnSpc>
                  <a:spcPct val="100000"/>
                </a:lnSpc>
                <a:spcBef>
                  <a:spcPts val="0"/>
                </a:spcBef>
                <a:spcAft>
                  <a:spcPts val="0"/>
                </a:spcAft>
                <a:buClrTx/>
                <a:buSzTx/>
                <a:buFontTx/>
                <a:buNone/>
                <a:tabLst/>
                <a:defRPr/>
              </a:pPr>
              <a:t>297</a:t>
            </a:fld>
            <a:endParaRPr kumimoji="0" lang="en-PH"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619753628"/>
      </p:ext>
    </p:extLst>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298</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187424377"/>
      </p:ext>
    </p:extLst>
  </p:cSld>
  <p:clrMapOvr>
    <a:masterClrMapping/>
  </p:clrMapOvr>
</p:notes>
</file>

<file path=ppt/notesSlides/notesSlide2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299</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915660071"/>
      </p:ext>
    </p:extLst>
  </p:cSld>
  <p:clrMapOvr>
    <a:masterClrMapping/>
  </p:clrMapOvr>
</p:notes>
</file>

<file path=ppt/notesSlides/notesSlide2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300</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5309685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يمكن للمعنيين التأثير على العديد من جوانب المشروع، بما في ذلك على سبيل المثال لا الحصر، ما يلي:</a:t>
            </a:r>
          </a:p>
          <a:p>
            <a:pPr marL="171450" indent="-171450" algn="r" rtl="1">
              <a:buFont typeface="Arial" panose="020B0604020202020204" pitchFamily="34" charset="0"/>
              <a:buChar char="•"/>
            </a:pPr>
            <a:r>
              <a:rPr lang="ar-DZ" dirty="0"/>
              <a:t>النطاق/ المتطلبات: من خلال الكشف عن الحاجة إلى إضافة، أو تعديل، أو إلغاء عناصر النطاق و/أو متطلبات المشروع</a:t>
            </a:r>
          </a:p>
          <a:p>
            <a:pPr marL="171450" indent="-171450" algn="r" rtl="1">
              <a:buFont typeface="Arial" panose="020B0604020202020204" pitchFamily="34" charset="0"/>
              <a:buChar char="•"/>
            </a:pPr>
            <a:r>
              <a:rPr lang="ar-DZ" dirty="0"/>
              <a:t>الجدول الزمني: من خلال تقديم أفكار لتسريع التسليم أو عن طريق إبطاء أو إيقاف تسليم أنشطة المشروع الرئيسية</a:t>
            </a:r>
          </a:p>
          <a:p>
            <a:pPr marL="171450" indent="-171450" algn="r" rtl="1">
              <a:buFont typeface="Arial" panose="020B0604020202020204" pitchFamily="34" charset="0"/>
              <a:buChar char="•"/>
            </a:pPr>
            <a:r>
              <a:rPr lang="ar-DZ" dirty="0"/>
              <a:t>التكلفة: من خلال المساعدة في تقليل أو إلغاء النفقات المخطط لها أو إضافة الخطوات، أو المتطلبات، أو القيود التي تزيد التكلفة أو تتطلب موارد إضافية</a:t>
            </a:r>
          </a:p>
          <a:p>
            <a:pPr marL="171450" indent="-171450" algn="r" rtl="1">
              <a:buFont typeface="Arial" panose="020B0604020202020204" pitchFamily="34" charset="0"/>
              <a:buChar char="•"/>
            </a:pPr>
            <a:r>
              <a:rPr lang="ar-DZ" dirty="0"/>
              <a:t>فريق المشروع: من خلال تقييد أو تمكين الوصول إلى الأشخاص ذوي المهارات، والمعرفة، والخبرة اللازمة لتحقيق النتائج المرغوبة، وتعزيز ثقافة التعلم</a:t>
            </a:r>
          </a:p>
          <a:p>
            <a:pPr marL="171450" indent="-171450" algn="r" rtl="1">
              <a:buFont typeface="Arial" panose="020B0604020202020204" pitchFamily="34" charset="0"/>
              <a:buChar char="•"/>
            </a:pPr>
            <a:r>
              <a:rPr lang="ar-DZ" dirty="0"/>
              <a:t>الخطط: من خلال توفير المعلومات للخطط أو من خلال الدعوة للتغييرات في الأنشطة والعمل المتفق عليهم. النتائج، من خلال تمكين أو عرقلة العمل المطلوب لتحقيق النتائج المرغوبة. الثقافة، من خلال إنشاء أو التأثير في - أو حتى تعريف - مستوى وطبيعة مشاركة فريق المشروع والمنظمة</a:t>
            </a:r>
          </a:p>
          <a:p>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46</a:t>
            </a:fld>
            <a:endParaRPr lang="en-US"/>
          </a:p>
        </p:txBody>
      </p:sp>
    </p:spTree>
    <p:extLst>
      <p:ext uri="{BB962C8B-B14F-4D97-AF65-F5344CB8AC3E}">
        <p14:creationId xmlns:p14="http://schemas.microsoft.com/office/powerpoint/2010/main" val="304214367"/>
      </p:ext>
    </p:extLst>
  </p:cSld>
  <p:clrMapOvr>
    <a:masterClrMapping/>
  </p:clrMapOvr>
</p:notes>
</file>

<file path=ppt/notesSlides/notesSlide2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301</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07326574"/>
      </p:ext>
    </p:extLst>
  </p:cSld>
  <p:clrMapOvr>
    <a:masterClrMapping/>
  </p:clrMapOvr>
</p:notes>
</file>

<file path=ppt/notesSlides/notesSlide2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302</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574470213"/>
      </p:ext>
    </p:extLst>
  </p:cSld>
  <p:clrMapOvr>
    <a:masterClrMapping/>
  </p:clrMapOvr>
</p:notes>
</file>

<file path=ppt/notesSlides/notesSlide2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303</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71225677"/>
      </p:ext>
    </p:extLst>
  </p:cSld>
  <p:clrMapOvr>
    <a:masterClrMapping/>
  </p:clrMapOvr>
</p:notes>
</file>

<file path=ppt/notesSlides/notesSlide2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304</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382686485"/>
      </p:ext>
    </p:extLst>
  </p:cSld>
  <p:clrMapOvr>
    <a:masterClrMapping/>
  </p:clrMapOvr>
</p:notes>
</file>

<file path=ppt/notesSlides/notesSlide2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305</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015639859"/>
      </p:ext>
    </p:extLst>
  </p:cSld>
  <p:clrMapOvr>
    <a:masterClrMapping/>
  </p:clrMapOvr>
</p:notes>
</file>

<file path=ppt/notesSlides/notesSlide2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306</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838126313"/>
      </p:ext>
    </p:extLst>
  </p:cSld>
  <p:clrMapOvr>
    <a:masterClrMapping/>
  </p:clrMapOvr>
</p:notes>
</file>

<file path=ppt/notesSlides/notesSlide2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307</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55043616"/>
      </p:ext>
    </p:extLst>
  </p:cSld>
  <p:clrMapOvr>
    <a:masterClrMapping/>
  </p:clrMapOvr>
</p:notes>
</file>

<file path=ppt/notesSlides/notesSlide2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308</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492602357"/>
      </p:ext>
    </p:extLst>
  </p:cSld>
  <p:clrMapOvr>
    <a:masterClrMapping/>
  </p:clrMapOvr>
</p:notes>
</file>

<file path=ppt/notesSlides/notesSlide2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309</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27936145"/>
      </p:ext>
    </p:extLst>
  </p:cSld>
  <p:clrMapOvr>
    <a:masterClrMapping/>
  </p:clrMapOvr>
</p:notes>
</file>

<file path=ppt/notesSlides/notesSlide2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310</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4033456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القيمة، بما في ذلك النتائج من منظور العميل أو المستخدم النهائي، هي مؤشر النجاح النهائي ومحرك المشاريع. تركز</a:t>
            </a:r>
          </a:p>
          <a:p>
            <a:pPr algn="r" rtl="1"/>
            <a:r>
              <a:rPr lang="ar-DZ" dirty="0"/>
              <a:t>القيمة على نتيجة التسليمات. ويمكن التعبير عن قيمة المشروع كمساهمة مالية للمنظمة الراعية أو المستقبلة. وقد تكون القيمة مقياسًا للصالح العام الذي تم تحقيقه،</a:t>
            </a:r>
          </a:p>
          <a:p>
            <a:pPr algn="r" rtl="1"/>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47</a:t>
            </a:fld>
            <a:endParaRPr lang="en-US"/>
          </a:p>
        </p:txBody>
      </p:sp>
    </p:spTree>
    <p:extLst>
      <p:ext uri="{BB962C8B-B14F-4D97-AF65-F5344CB8AC3E}">
        <p14:creationId xmlns:p14="http://schemas.microsoft.com/office/powerpoint/2010/main" val="3736990993"/>
      </p:ext>
    </p:extLst>
  </p:cSld>
  <p:clrMapOvr>
    <a:masterClrMapping/>
  </p:clrMapOvr>
</p:notes>
</file>

<file path=ppt/notesSlides/notesSlide2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0C25D1-D428-2DC4-0062-7A2BEF4A26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3F5F94-D93A-CEE3-F2C4-B4FBDD6498A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A17B82-D609-80F9-9670-26EB81A3B059}"/>
              </a:ext>
            </a:extLst>
          </p:cNvPr>
          <p:cNvSpPr>
            <a:spLocks noGrp="1"/>
          </p:cNvSpPr>
          <p:nvPr>
            <p:ph type="body" idx="1"/>
          </p:nvPr>
        </p:nvSpPr>
        <p:spPr/>
        <p:txBody>
          <a:bodyPr/>
          <a:lstStyle/>
          <a:p>
            <a:pPr marL="0" indent="0" algn="r" rtl="1">
              <a:buFont typeface="Arial" panose="020B0604020202020204" pitchFamily="34" charset="0"/>
              <a:buNone/>
            </a:pPr>
            <a:endParaRPr lang="ar-DZ" dirty="0"/>
          </a:p>
        </p:txBody>
      </p:sp>
      <p:sp>
        <p:nvSpPr>
          <p:cNvPr id="4" name="Slide Number Placeholder 3">
            <a:extLst>
              <a:ext uri="{FF2B5EF4-FFF2-40B4-BE49-F238E27FC236}">
                <a16:creationId xmlns:a16="http://schemas.microsoft.com/office/drawing/2014/main" id="{3D8524FF-1874-EC41-924F-D7BFB809E56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ACC21-6723-4A9E-B7AA-5545543E8703}"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311</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756944575"/>
      </p:ext>
    </p:extLst>
  </p:cSld>
  <p:clrMapOvr>
    <a:masterClrMapping/>
  </p:clrMapOvr>
</p:notes>
</file>

<file path=ppt/notesSlides/notesSlide2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EG" dirty="0"/>
              <a:t>الإجابة: </a:t>
            </a:r>
            <a:r>
              <a:rPr lang="ar-DZ" dirty="0"/>
              <a:t> ب. تحليل القيمة المكتسبة</a:t>
            </a:r>
          </a:p>
          <a:p>
            <a:pPr algn="r" rtl="1"/>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pPr/>
              <a:t>325</a:t>
            </a:fld>
            <a:endParaRPr lang="en-US" dirty="0"/>
          </a:p>
        </p:txBody>
      </p:sp>
    </p:spTree>
    <p:extLst>
      <p:ext uri="{BB962C8B-B14F-4D97-AF65-F5344CB8AC3E}">
        <p14:creationId xmlns:p14="http://schemas.microsoft.com/office/powerpoint/2010/main" val="3593957934"/>
      </p:ext>
    </p:extLst>
  </p:cSld>
  <p:clrMapOvr>
    <a:masterClrMapping/>
  </p:clrMapOvr>
</p:notes>
</file>

<file path=ppt/notesSlides/notesSlide2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EG" dirty="0"/>
              <a:t>الإجابة:  ب. تفاوض</a:t>
            </a:r>
          </a:p>
          <a:p>
            <a:pPr algn="r" rtl="1"/>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pPr/>
              <a:t>326</a:t>
            </a:fld>
            <a:endParaRPr lang="en-US" dirty="0"/>
          </a:p>
        </p:txBody>
      </p:sp>
    </p:spTree>
    <p:extLst>
      <p:ext uri="{BB962C8B-B14F-4D97-AF65-F5344CB8AC3E}">
        <p14:creationId xmlns:p14="http://schemas.microsoft.com/office/powerpoint/2010/main" val="3349110263"/>
      </p:ext>
    </p:extLst>
  </p:cSld>
  <p:clrMapOvr>
    <a:masterClrMapping/>
  </p:clrMapOvr>
</p:notes>
</file>

<file path=ppt/notesSlides/notesSlide2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EG" dirty="0"/>
              <a:t>الإجابة: </a:t>
            </a:r>
            <a:r>
              <a:rPr lang="ar-DZ" dirty="0"/>
              <a:t> ج. يجب تحليل هذه المعلومات ثم وضعها في تقرير لراعي المشروع للحصول على فهم واضح للتأثير</a:t>
            </a:r>
          </a:p>
          <a:p>
            <a:pPr algn="r" rtl="1"/>
            <a:r>
              <a:rPr lang="ar-DZ" dirty="0"/>
              <a:t> </a:t>
            </a:r>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pPr/>
              <a:t>327</a:t>
            </a:fld>
            <a:endParaRPr lang="en-US" dirty="0"/>
          </a:p>
        </p:txBody>
      </p:sp>
    </p:spTree>
    <p:extLst>
      <p:ext uri="{BB962C8B-B14F-4D97-AF65-F5344CB8AC3E}">
        <p14:creationId xmlns:p14="http://schemas.microsoft.com/office/powerpoint/2010/main" val="3713482865"/>
      </p:ext>
    </p:extLst>
  </p:cSld>
  <p:clrMapOvr>
    <a:masterClrMapping/>
  </p:clrMapOvr>
</p:notes>
</file>

<file path=ppt/notesSlides/notesSlide2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EG" dirty="0"/>
              <a:t>الإجابة: </a:t>
            </a:r>
            <a:r>
              <a:rPr lang="ar-DZ" dirty="0"/>
              <a:t>ب. الاتصالات</a:t>
            </a:r>
          </a:p>
          <a:p>
            <a:pPr algn="r" rtl="1"/>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pPr/>
              <a:t>328</a:t>
            </a:fld>
            <a:endParaRPr lang="en-US" dirty="0"/>
          </a:p>
        </p:txBody>
      </p:sp>
    </p:spTree>
    <p:extLst>
      <p:ext uri="{BB962C8B-B14F-4D97-AF65-F5344CB8AC3E}">
        <p14:creationId xmlns:p14="http://schemas.microsoft.com/office/powerpoint/2010/main" val="2263810829"/>
      </p:ext>
    </p:extLst>
  </p:cSld>
  <p:clrMapOvr>
    <a:masterClrMapping/>
  </p:clrMapOvr>
</p:notes>
</file>

<file path=ppt/notesSlides/notesSlide2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EG" dirty="0"/>
              <a:t>الإجابة: ج.  التخفيف</a:t>
            </a:r>
          </a:p>
          <a:p>
            <a:pPr algn="r" rtl="1"/>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pPr/>
              <a:t>329</a:t>
            </a:fld>
            <a:endParaRPr lang="en-US" dirty="0"/>
          </a:p>
        </p:txBody>
      </p:sp>
    </p:spTree>
    <p:extLst>
      <p:ext uri="{BB962C8B-B14F-4D97-AF65-F5344CB8AC3E}">
        <p14:creationId xmlns:p14="http://schemas.microsoft.com/office/powerpoint/2010/main" val="24648885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النظام عبارة عن مجموعة من المكونات المتفاعلة والمترابطة التي تعمل كوحدة واحدة. ومن منظور شامل، فإن المشروع عبارة عن كيان متعدد الجوانب موجود في ظروف ديناميكية، ويعرض خصائص النظام. يجب أن تدرك فرق المشروع هذه النظرة الشاملة للمشروع، وأن ترى المشروع كنظام مزود بأجزاء العمل الخاصة به.</a:t>
            </a:r>
          </a:p>
          <a:p>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49</a:t>
            </a:fld>
            <a:endParaRPr lang="en-US"/>
          </a:p>
        </p:txBody>
      </p:sp>
    </p:spTree>
    <p:extLst>
      <p:ext uri="{BB962C8B-B14F-4D97-AF65-F5344CB8AC3E}">
        <p14:creationId xmlns:p14="http://schemas.microsoft.com/office/powerpoint/2010/main" val="22313715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تستوجب المشاريع حاجة فريدة للقيادة الفعالة على عكس العمليات العامة، حيث غالبًا ما تكون الأدوار والمسؤوليات راسخة ومتسقة، فإن المشاريع غالبًا ما تضم العديد من المنظمات أو الإدارات أو الوظائف أو الموردين الذين لا يتفاعلون بشكل منتظم. علاوة على ذلك، قد تحمل المشاريع خطورة وتوقعات أعلى من الوظائف التشغيلية العادية.</a:t>
            </a:r>
          </a:p>
          <a:p>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50</a:t>
            </a:fld>
            <a:endParaRPr lang="en-US"/>
          </a:p>
        </p:txBody>
      </p:sp>
    </p:spTree>
    <p:extLst>
      <p:ext uri="{BB962C8B-B14F-4D97-AF65-F5344CB8AC3E}">
        <p14:creationId xmlns:p14="http://schemas.microsoft.com/office/powerpoint/2010/main" val="18140155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قد يمنح المديرون التنفيذيون بالمنظمة شخصًا ما سلطة تشكيل فريق مشروع من أجل تسليم نتيجة ما. ومع ذلك، السلطة وحدها غير كافية. يتطلب الأمر قيادة لتحفيز مجموعة ما نحو تحقيق هدف مشترك، والتأثير عليهم لمواءمة مصالحهم الفردية لصالح الجهد الجماعي، وتحقيق النجاح كفريق مشروع وليس كأفراد.</a:t>
            </a:r>
          </a:p>
          <a:p>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51</a:t>
            </a:fld>
            <a:endParaRPr lang="en-US"/>
          </a:p>
        </p:txBody>
      </p:sp>
    </p:spTree>
    <p:extLst>
      <p:ext uri="{BB962C8B-B14F-4D97-AF65-F5344CB8AC3E}">
        <p14:creationId xmlns:p14="http://schemas.microsoft.com/office/powerpoint/2010/main" val="8692838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تستمد القيادة الفعالة من أنماط القيادة المختلفة أو تجمع عناصر منها. تتراوح أساليب القيادة الموثقة من الاستبداد  </a:t>
            </a:r>
            <a:r>
              <a:rPr lang="en-US" dirty="0"/>
              <a:t>autocratic</a:t>
            </a:r>
            <a:r>
              <a:rPr lang="ar-DZ" dirty="0"/>
              <a:t>والديمقراطية </a:t>
            </a:r>
            <a:r>
              <a:rPr lang="en-US" dirty="0"/>
              <a:t>democratic </a:t>
            </a:r>
            <a:r>
              <a:rPr lang="ar-DZ" dirty="0"/>
              <a:t>وعدم التدخل </a:t>
            </a:r>
            <a:r>
              <a:rPr lang="en-US" dirty="0"/>
              <a:t>laissez-faire  </a:t>
            </a:r>
            <a:r>
              <a:rPr lang="ar-DZ" dirty="0"/>
              <a:t>والتوجيه </a:t>
            </a:r>
            <a:r>
              <a:rPr lang="en-US" dirty="0"/>
              <a:t>directive </a:t>
            </a:r>
            <a:r>
              <a:rPr lang="ar-DZ" dirty="0"/>
              <a:t>والمشاركة </a:t>
            </a:r>
            <a:r>
              <a:rPr lang="en-US" dirty="0"/>
              <a:t>participative ، </a:t>
            </a:r>
            <a:r>
              <a:rPr lang="ar-DZ" dirty="0"/>
              <a:t>والحزم </a:t>
            </a:r>
            <a:r>
              <a:rPr lang="en-US" dirty="0"/>
              <a:t>assertive </a:t>
            </a:r>
            <a:r>
              <a:rPr lang="ar-DZ" dirty="0"/>
              <a:t>والدعم </a:t>
            </a:r>
            <a:r>
              <a:rPr lang="en-US" dirty="0"/>
              <a:t>supportive </a:t>
            </a:r>
            <a:r>
              <a:rPr lang="ar-DZ" dirty="0"/>
              <a:t>إلى الإجماع. من بين كل هذه الأساليب، لم يُثبت أي أسلوب قيادة واحد أنه الأفضل عالميًا أو يمثل النهج الموصى به. </a:t>
            </a:r>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52</a:t>
            </a:fld>
            <a:endParaRPr lang="en-US"/>
          </a:p>
        </p:txBody>
      </p:sp>
    </p:spTree>
    <p:extLst>
      <p:ext uri="{BB962C8B-B14F-4D97-AF65-F5344CB8AC3E}">
        <p14:creationId xmlns:p14="http://schemas.microsoft.com/office/powerpoint/2010/main" val="9828874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يساهم التكيف مع الأهداف الفريدة، والمعنيين، وتعقيدات البيئة في نجاح المشروع. التفصيل هو التكيف المتعمد</a:t>
            </a:r>
          </a:p>
          <a:p>
            <a:pPr algn="r" rtl="1"/>
            <a:r>
              <a:rPr lang="ar-DZ" dirty="0"/>
              <a:t>للمنهج، والحوكمة، والعمليات لجعلها أكثر ملاءمة للبيئة المحددة والعمل المتاح. تقوم فرق المشروع بتفصيل إطار العمل المناسب الذي سوف يتيح المرونة لتحقيق نتائج إيجابية باستمرار ضمن سياق دورة حياة المشروع</a:t>
            </a:r>
          </a:p>
          <a:p>
            <a:pPr algn="r" rtl="1"/>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53</a:t>
            </a:fld>
            <a:endParaRPr lang="en-US"/>
          </a:p>
        </p:txBody>
      </p:sp>
    </p:spTree>
    <p:extLst>
      <p:ext uri="{BB962C8B-B14F-4D97-AF65-F5344CB8AC3E}">
        <p14:creationId xmlns:p14="http://schemas.microsoft.com/office/powerpoint/2010/main" val="4690058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الجودة هي درجة تلبية مجموعة من الخصائص المتأصلة لمنتج أو خدمة أو نتيجة للمتطلبات. تشمل الجودة القدرة على تلبية احتياجات العميل المعلنة أو الضمنية. يتم قياس المنتج، أو الخدمة، أو ما ينتج عن المشروع المشار إليها هنا بالتسليمات فيما يخص كلا من جودة المطابقة لمعايير القبول والملاءمة للاستخدام.</a:t>
            </a:r>
          </a:p>
          <a:p>
            <a:pPr algn="r" rtl="1"/>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55</a:t>
            </a:fld>
            <a:endParaRPr lang="en-US"/>
          </a:p>
        </p:txBody>
      </p:sp>
    </p:spTree>
    <p:extLst>
      <p:ext uri="{BB962C8B-B14F-4D97-AF65-F5344CB8AC3E}">
        <p14:creationId xmlns:p14="http://schemas.microsoft.com/office/powerpoint/2010/main" val="31913065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أمثلة:</a:t>
            </a:r>
          </a:p>
          <a:p>
            <a:pPr algn="r" rtl="1"/>
            <a:r>
              <a:rPr lang="ar-DZ" dirty="0"/>
              <a:t>برنامج التحول الرقمي في شركة</a:t>
            </a:r>
          </a:p>
          <a:p>
            <a:pPr algn="r" rtl="1"/>
            <a:r>
              <a:rPr lang="ar-DZ" dirty="0"/>
              <a:t>برنامج تطوير سلسلة متاجر في عدة مناطق</a:t>
            </a:r>
          </a:p>
          <a:p>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11</a:t>
            </a:fld>
            <a:endParaRPr lang="en-US"/>
          </a:p>
        </p:txBody>
      </p:sp>
    </p:spTree>
    <p:extLst>
      <p:ext uri="{BB962C8B-B14F-4D97-AF65-F5344CB8AC3E}">
        <p14:creationId xmlns:p14="http://schemas.microsoft.com/office/powerpoint/2010/main" val="111203673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r" rtl="1">
              <a:buFont typeface="Arial" panose="020B0604020202020204" pitchFamily="34" charset="0"/>
              <a:buChar char="•"/>
            </a:pPr>
            <a:r>
              <a:rPr lang="ar-DZ" dirty="0"/>
              <a:t>الأداء. هل تعمل التسليمات كما أرادها فريق المشروع والمعنيون الآخرون؟ </a:t>
            </a:r>
          </a:p>
          <a:p>
            <a:pPr marL="171450" indent="-171450" algn="r" rtl="1">
              <a:buFont typeface="Arial" panose="020B0604020202020204" pitchFamily="34" charset="0"/>
              <a:buChar char="•"/>
            </a:pPr>
            <a:r>
              <a:rPr lang="ar-DZ" dirty="0"/>
              <a:t>المطابقة. هل التسليمات صالحة للاستخدام وهل تتوافق مع المواصفات؟ </a:t>
            </a:r>
          </a:p>
          <a:p>
            <a:pPr marL="171450" indent="-171450" algn="r" rtl="1">
              <a:buFont typeface="Arial" panose="020B0604020202020204" pitchFamily="34" charset="0"/>
              <a:buChar char="•"/>
            </a:pPr>
            <a:r>
              <a:rPr lang="ar-DZ" dirty="0"/>
              <a:t>الموثوقية. هل تنتج التسليمات مقاييس متسقة في كل مرة يتم القيام بها أو إنتاجها؟ </a:t>
            </a:r>
          </a:p>
          <a:p>
            <a:pPr marL="171450" indent="-171450" algn="r" rtl="1">
              <a:buFont typeface="Arial" panose="020B0604020202020204" pitchFamily="34" charset="0"/>
              <a:buChar char="•"/>
            </a:pPr>
            <a:r>
              <a:rPr lang="ar-DZ" dirty="0"/>
              <a:t>المرونة. هل التسليمات قادرة على التعامل مع الإخفاقات غير المتوقعة والتعافي بسرعة؟ </a:t>
            </a:r>
          </a:p>
          <a:p>
            <a:pPr marL="171450" indent="-171450" algn="r" rtl="1">
              <a:buFont typeface="Arial" panose="020B0604020202020204" pitchFamily="34" charset="0"/>
              <a:buChar char="•"/>
            </a:pPr>
            <a:r>
              <a:rPr lang="ar-DZ" dirty="0"/>
              <a:t>الرضا. هل التسليمات تثير ملاحظات إيجابية من المستخدمين النهائيين؟ وهل هذا يشمل سهولة الاستخدام وتجربة المستخدم؟</a:t>
            </a:r>
          </a:p>
          <a:p>
            <a:pPr marL="171450" indent="-171450" algn="r" rtl="1">
              <a:buFont typeface="Arial" panose="020B0604020202020204" pitchFamily="34" charset="0"/>
              <a:buChar char="•"/>
            </a:pPr>
            <a:r>
              <a:rPr lang="ar-DZ" dirty="0"/>
              <a:t>التجانس هل تُظهر التسليمات التكافؤ مع التسليمات الأخرى التي تم إنتاجها بنفس الطريقة؟ </a:t>
            </a:r>
          </a:p>
          <a:p>
            <a:pPr marL="171450" indent="-171450" algn="r" rtl="1">
              <a:buFont typeface="Arial" panose="020B0604020202020204" pitchFamily="34" charset="0"/>
              <a:buChar char="•"/>
            </a:pPr>
            <a:r>
              <a:rPr lang="ar-DZ" dirty="0"/>
              <a:t>الكفاءة. هل تنتج التسليمات أكبر مخرجات بأقل قدر من المدخلات والجهد؟ </a:t>
            </a:r>
          </a:p>
          <a:p>
            <a:pPr marL="171450" indent="-171450" algn="r" rtl="1">
              <a:buFont typeface="Arial" panose="020B0604020202020204" pitchFamily="34" charset="0"/>
              <a:buChar char="•"/>
            </a:pPr>
            <a:r>
              <a:rPr lang="ar-DZ" dirty="0"/>
              <a:t>الاستدامة. هل تنتج التسليمات تأثير إيجابي على المعايير الاقتصادية والاجتماعية والبيئية؟</a:t>
            </a:r>
          </a:p>
          <a:p>
            <a:pPr algn="r" rtl="1"/>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56</a:t>
            </a:fld>
            <a:endParaRPr lang="en-US"/>
          </a:p>
        </p:txBody>
      </p:sp>
    </p:spTree>
    <p:extLst>
      <p:ext uri="{BB962C8B-B14F-4D97-AF65-F5344CB8AC3E}">
        <p14:creationId xmlns:p14="http://schemas.microsoft.com/office/powerpoint/2010/main" val="310089005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يحدث تعقيد المشروع نتيجة للعناصر الفردية داخل منظومة المشروع والمشروع ككل. على سبيل المثال، قد يتم تضخيم التعقيد داخل المشروع مع زيادة عدد المعنيين أو تنوعهم، مثل الجهات التنظيمية، أو المؤسسات المالية الدولية، أو الموردين المتعددين، أو العديد من مقاولي الباطن المتخصصين، أو المجتمعات المحلية. يمكن أن يكون لهؤلاء المعنيين تأثيراُ كبير على مدى تعقيد المشروع، بشكل فردي وجماعي.</a:t>
            </a:r>
          </a:p>
          <a:p>
            <a:pPr algn="r" rtl="1"/>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59</a:t>
            </a:fld>
            <a:endParaRPr lang="en-US"/>
          </a:p>
        </p:txBody>
      </p:sp>
    </p:spTree>
    <p:extLst>
      <p:ext uri="{BB962C8B-B14F-4D97-AF65-F5344CB8AC3E}">
        <p14:creationId xmlns:p14="http://schemas.microsoft.com/office/powerpoint/2010/main" val="142392464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الخطر هو حدث أو حالة غير مؤكدة، وفي حالة حدوثه، يمكن أن يكون له تأثير إيجابي أو سلبي على هدف أو أكثر. المخاطر المحددة قد تتحقق أو لا تتحقق في المشروع. تسعى فرق المشروع إلى تحديد وتقييم المخاطر المعروفة والناشئة، الداخلية والخارجية عن المشروع، على مدار دورة الحياة.</a:t>
            </a:r>
          </a:p>
          <a:p>
            <a:pPr algn="r" rtl="1"/>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61</a:t>
            </a:fld>
            <a:endParaRPr lang="en-US"/>
          </a:p>
        </p:txBody>
      </p:sp>
    </p:spTree>
    <p:extLst>
      <p:ext uri="{BB962C8B-B14F-4D97-AF65-F5344CB8AC3E}">
        <p14:creationId xmlns:p14="http://schemas.microsoft.com/office/powerpoint/2010/main" val="39786510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مع مراعاة أن تتسم الاستجابات بالخصائص التالية:</a:t>
            </a:r>
          </a:p>
          <a:p>
            <a:pPr marL="171450" indent="-171450" algn="r" rtl="1">
              <a:buFont typeface="Arial" panose="020B0604020202020204" pitchFamily="34" charset="0"/>
              <a:buChar char="•"/>
            </a:pPr>
            <a:r>
              <a:rPr lang="ar-DZ" dirty="0"/>
              <a:t>ملائمة لأهمية المخاطر وفي الوقت المناسب، </a:t>
            </a:r>
          </a:p>
          <a:p>
            <a:pPr marL="171450" indent="-171450" algn="r" rtl="1">
              <a:buFont typeface="Arial" panose="020B0604020202020204" pitchFamily="34" charset="0"/>
              <a:buChar char="•"/>
            </a:pPr>
            <a:r>
              <a:rPr lang="ar-DZ" dirty="0"/>
              <a:t>فعالة من حيث التكلفة، </a:t>
            </a:r>
          </a:p>
          <a:p>
            <a:pPr marL="171450" indent="-171450" algn="r" rtl="1">
              <a:buFont typeface="Arial" panose="020B0604020202020204" pitchFamily="34" charset="0"/>
              <a:buChar char="•"/>
            </a:pPr>
            <a:r>
              <a:rPr lang="ar-DZ" dirty="0"/>
              <a:t>واقعية في سياق المشروع، </a:t>
            </a:r>
          </a:p>
          <a:p>
            <a:pPr marL="171450" indent="-171450" algn="r" rtl="1">
              <a:buFont typeface="Arial" panose="020B0604020202020204" pitchFamily="34" charset="0"/>
              <a:buChar char="•"/>
            </a:pPr>
            <a:r>
              <a:rPr lang="ar-DZ" dirty="0"/>
              <a:t>موافق عليها من قبل المعنيون ذوو الصلة، و تم تحديد شخص مسؤول عنها (مالك المخاطر).</a:t>
            </a:r>
          </a:p>
          <a:p>
            <a:pPr algn="r" rtl="1"/>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62</a:t>
            </a:fld>
            <a:endParaRPr lang="en-US"/>
          </a:p>
        </p:txBody>
      </p:sp>
    </p:spTree>
    <p:extLst>
      <p:ext uri="{BB962C8B-B14F-4D97-AF65-F5344CB8AC3E}">
        <p14:creationId xmlns:p14="http://schemas.microsoft.com/office/powerpoint/2010/main" val="76513197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إجابة مقترحة للنشاط التطبيقي: </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1. تأخير في تسليم المواد بسبب مشاكل في سلسلة التوريد</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نوع المخاطر:</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تشغيلية (</a:t>
            </a:r>
            <a:r>
              <a:rPr lang="en-US" sz="1200" b="1" dirty="0">
                <a:effectLst/>
                <a:latin typeface="Sakkal Majalla" panose="02000000000000000000" pitchFamily="2" charset="-78"/>
                <a:ea typeface="Times New Roman" panose="02020603050405020304" pitchFamily="18" charset="0"/>
                <a:cs typeface="Arial" panose="020B0604020202020204" pitchFamily="34" charset="0"/>
              </a:rPr>
              <a:t>Operational Risk</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درجة الخطورة:</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متوسطة إلى عالية (حسب أهمية المواد وتأثيرها على الجدول الزمني)</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الاحتمالية:</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متوسطة (تتوقف على استقرار سلاسل التوريد وعوامل خارجية مثل الأزمات العالمية)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التأثير:</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مرتفع (لأن التأخير في المواد يؤثر بشكل مباشر على تقدم المشروع)</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الاستجابة الفعالة: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تطوير خطة طوارئ تتضمن موردين بديلين.</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زيادة المخزون الاحتياطي للمواد الأساسية.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التفاوض مع الموردين الحاليين للحصول على أولويات في التسليم.</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متابعة مستمرة مع الموردين لتقليل فجوات الاتصال.</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2. زيادة غير متوقعة في تكاليف المشروع</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نوع المخاطر:</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مالية (</a:t>
            </a:r>
            <a:r>
              <a:rPr lang="en-US" sz="1200" b="1" dirty="0">
                <a:effectLst/>
                <a:latin typeface="Sakkal Majalla" panose="02000000000000000000" pitchFamily="2" charset="-78"/>
                <a:ea typeface="Times New Roman" panose="02020603050405020304" pitchFamily="18" charset="0"/>
                <a:cs typeface="Arial" panose="020B0604020202020204" pitchFamily="34" charset="0"/>
              </a:rPr>
              <a:t>Financial Risk</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درجة الخطورة:</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عالية (خاصة إذا كانت الميزانية محدودة)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الاحتمالية:</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متوسطة (تعتمد على استقرار الأسعار وتقديرات الميزانية)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التأثير:</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مرتفع (قد يؤدي إلى تجاوز الميزانية المخصصة، مما يؤثر على استكمال المشروع)</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الاستجابة الفعالة: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إعداد احتياطي مالي (</a:t>
            </a:r>
            <a:r>
              <a:rPr lang="en-US" sz="1200" b="1" dirty="0">
                <a:effectLst/>
                <a:latin typeface="Sakkal Majalla" panose="02000000000000000000" pitchFamily="2" charset="-78"/>
                <a:ea typeface="Times New Roman" panose="02020603050405020304" pitchFamily="18" charset="0"/>
                <a:cs typeface="Arial" panose="020B0604020202020204" pitchFamily="34" charset="0"/>
              </a:rPr>
              <a:t>Buffer</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في الميزانية لمواجهة التغيرات غير المتوقعة.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مراجعة العقود مع الموردين لتثبيت الأسعار إن أمكن.</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إعادة تقييم أولويات المشروع وتحديد البنود التي يمكن تقليل تكلفتها دون التأثير على الجودة.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تحسين إدارة الموارد لضمان الكفاءة المالية.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3. انسحاب أحد أعضاء الفريق الأساسيين من المشروع</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نوع المخاطر:</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موارد بشرية (</a:t>
            </a:r>
            <a:r>
              <a:rPr lang="en-US" sz="1200" b="1" dirty="0">
                <a:effectLst/>
                <a:latin typeface="Sakkal Majalla" panose="02000000000000000000" pitchFamily="2" charset="-78"/>
                <a:ea typeface="Times New Roman" panose="02020603050405020304" pitchFamily="18" charset="0"/>
                <a:cs typeface="Arial" panose="020B0604020202020204" pitchFamily="34" charset="0"/>
              </a:rPr>
              <a:t>Human Resource Risk</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درجة الخطورة:</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متوسطة (حسب دور الشخص المنسحب ومدى تأثيره على سير العمل)</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الاحتمالية:</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منخفضة إلى متوسطة (يعتمد على ظروف العمل ورضا الموظفين)</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التأثير</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متوسط إلى مرتفع (في حال كان الشخص المنسحب يمتلك مهارات نادرة أو خبرة متخصصة)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 </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 </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الاستجابة الفعالة: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تطوير خطة لإدارة المواهب تتضمن تدريب أعضاء الفريق على مهام متعددة (</a:t>
            </a:r>
            <a:r>
              <a:rPr lang="en-US" sz="1200" b="1" dirty="0">
                <a:effectLst/>
                <a:latin typeface="Sakkal Majalla" panose="02000000000000000000" pitchFamily="2" charset="-78"/>
                <a:ea typeface="Times New Roman" panose="02020603050405020304" pitchFamily="18" charset="0"/>
                <a:cs typeface="Arial" panose="020B0604020202020204" pitchFamily="34" charset="0"/>
              </a:rPr>
              <a:t>Cross-Training</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إنشاء قاعدة بيانات للمرشحين المحتملين يمكن الرجوع إليها بسرعة عند الحاجة.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توثيق المعرفة والخبرات بشكل مستمر لضمان سهولة انتقال المهام عند الحاجة.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تعزيز بيئة العمل لدعم الاحتفاظ بالكفاءات.</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4. تغير في متطلبات العميل في منتصف المشروع</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نوع المخاطر:</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فنية/تعاقدية (</a:t>
            </a:r>
            <a:r>
              <a:rPr lang="en-US" sz="1200" b="1" dirty="0">
                <a:effectLst/>
                <a:latin typeface="Sakkal Majalla" panose="02000000000000000000" pitchFamily="2" charset="-78"/>
                <a:ea typeface="Times New Roman" panose="02020603050405020304" pitchFamily="18" charset="0"/>
                <a:cs typeface="Arial" panose="020B0604020202020204" pitchFamily="34" charset="0"/>
              </a:rPr>
              <a:t>Technical/Contractual Risk</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درجة الخطورة</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متوسطة (حسب مدى تأثير التغيير على نطاق العمل)</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الاحتمالية:</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متوسطة إلى مرتفعة (التغيرات شائعة في المشاريع، خاصة مع العملاء غير الحاسمين)</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التأثير</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متوسط إلى مرتفع (قد يؤدي إلى زيادة في الوقت والتكلفة المطلوبة)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الاستجابة الفعالة: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تنفيذ نظام قوي لإدارة التغيير (</a:t>
            </a:r>
            <a:r>
              <a:rPr lang="en-US" sz="1200" b="1" dirty="0">
                <a:effectLst/>
                <a:latin typeface="Sakkal Majalla" panose="02000000000000000000" pitchFamily="2" charset="-78"/>
                <a:ea typeface="Times New Roman" panose="02020603050405020304" pitchFamily="18" charset="0"/>
                <a:cs typeface="Arial" panose="020B0604020202020204" pitchFamily="34" charset="0"/>
              </a:rPr>
              <a:t>Change Management Process</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لتقييم تأثير أي تعديل قبل الموافقة عليه.</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التفاوض مع العميل حول نطاق التغيير وتعديل العقود إذا لزم الأمر لتغطية التكاليف والوقت الإضافي.</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الحفاظ على تواصل فعال مع العميل لتوضيح تأثير التغييرات المحتملة.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r>
              <a:rPr lang="ar-EG" sz="1200" dirty="0">
                <a:effectLst/>
                <a:ea typeface="Times New Roman" panose="02020603050405020304" pitchFamily="18" charset="0"/>
                <a:cs typeface="Sakkal Majalla" panose="02000000000000000000" pitchFamily="2" charset="-78"/>
              </a:rPr>
              <a:t>تعزيز مرونة الفريق في التعامل مع المتغيرات دون التأثير الكبير على الجدول الزمني.</a:t>
            </a:r>
            <a:endParaRPr lang="en-US" dirty="0"/>
          </a:p>
        </p:txBody>
      </p:sp>
      <p:sp>
        <p:nvSpPr>
          <p:cNvPr id="4" name="عنصر نائب لرقم الشريحة 3"/>
          <p:cNvSpPr>
            <a:spLocks noGrp="1"/>
          </p:cNvSpPr>
          <p:nvPr>
            <p:ph type="sldNum" sz="quarter"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F4D3BBF9-8610-4CE7-883B-85691E7BDBB4}" type="slidenum">
              <a:rPr kumimoji="0" lang="en-PH" sz="1200" b="0" i="0" u="none" strike="noStrike" kern="1200" cap="none" spc="0" normalizeH="0" baseline="0" noProof="0" smtClean="0">
                <a:ln>
                  <a:noFill/>
                </a:ln>
                <a:solidFill>
                  <a:prstClr val="black"/>
                </a:solidFill>
                <a:effectLst/>
                <a:uLnTx/>
                <a:uFillTx/>
                <a:ea typeface="+mn-ea"/>
                <a:cs typeface="+mn-cs"/>
              </a:rPr>
              <a:pPr marL="0" marR="0" lvl="0" indent="0" algn="r" defTabSz="914400" rtl="1" eaLnBrk="1" fontAlgn="auto" latinLnBrk="0" hangingPunct="1">
                <a:lnSpc>
                  <a:spcPct val="100000"/>
                </a:lnSpc>
                <a:spcBef>
                  <a:spcPts val="0"/>
                </a:spcBef>
                <a:spcAft>
                  <a:spcPts val="0"/>
                </a:spcAft>
                <a:buClrTx/>
                <a:buSzTx/>
                <a:buFontTx/>
                <a:buNone/>
                <a:tabLst/>
                <a:defRPr/>
              </a:pPr>
              <a:t>63</a:t>
            </a:fld>
            <a:endParaRPr kumimoji="0" lang="en-PH"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11813026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تتكون المرونة من صفتين متكاملتين: القدرة على امتصاص التأثيرات، والقدرة على التعافي بسرعة من انتكاسة أو فشل. تعد القدرة على التكيف والمرونة من الخصائص المفيدة لأي شخص يعمل في المشاريع.</a:t>
            </a:r>
          </a:p>
          <a:p>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65</a:t>
            </a:fld>
            <a:endParaRPr lang="en-US"/>
          </a:p>
        </p:txBody>
      </p:sp>
    </p:spTree>
    <p:extLst>
      <p:ext uri="{BB962C8B-B14F-4D97-AF65-F5344CB8AC3E}">
        <p14:creationId xmlns:p14="http://schemas.microsoft.com/office/powerpoint/2010/main" val="395639487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يمكن أن يمثل تمكين التغيير في المنظمة تحديًا. حيث قد يبدو أن بعض الأشخاص بطبعهم يقاومون التغيير أو يتجنبون المخاطرة، وقد تبدي البيئات ثقافة متحفظة، وذلك من بين أسباب أخرى. تستخدم إدارة التغيير الفعال إستراتيجية تحفيزية بدلاً من استراتيجية قسرية. تنشئ المشاركة والاتصال ثنائي الاتجاه بيئة يمكن أن يحدث فيها تبني واستيعاب للتغيير أو تحديد بعض المخاوف المقبولة من المستخدمين المقاومين والتي قد تحتاج إلى معالجة.</a:t>
            </a:r>
            <a:endParaRPr lang="ar-EG" dirty="0"/>
          </a:p>
          <a:p>
            <a:pPr algn="r" rtl="1"/>
            <a:endParaRPr lang="ar-EG" dirty="0"/>
          </a:p>
          <a:p>
            <a:pPr algn="r" rtl="1"/>
            <a:r>
              <a:rPr lang="ar-DZ" dirty="0"/>
              <a:t>من المهم أيضًا تكييف سرعة التغيير مع الرغبة في التغيير، والتكلفة، وقدرة المعنيين والبيئة على استيعاب التغيير.</a:t>
            </a:r>
          </a:p>
          <a:p>
            <a:pPr algn="r" rtl="1"/>
            <a:r>
              <a:rPr lang="ar-DZ" dirty="0"/>
              <a:t>يمكن أن تؤدي محاولة إنشاء العديد من التغييرات في وقت قصير جدًا إلى المقاومة بسبب التشبع من التغيير. حتى عندما يُجمع المعنيون على أن التغيير سوف ينتج عنه قيمة أكبر أو يُحسن من النتائج، فغالبًا ما يظلون يواجهون صعوبة في تنفيذ الاجراءات التي ستحقق تلك المنافع المحسنة. لتعز</a:t>
            </a:r>
          </a:p>
          <a:p>
            <a:pPr algn="r" rtl="1"/>
            <a:endParaRPr lang="ar-DZ" dirty="0"/>
          </a:p>
          <a:p>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69</a:t>
            </a:fld>
            <a:endParaRPr lang="en-US"/>
          </a:p>
        </p:txBody>
      </p:sp>
    </p:spTree>
    <p:extLst>
      <p:ext uri="{BB962C8B-B14F-4D97-AF65-F5344CB8AC3E}">
        <p14:creationId xmlns:p14="http://schemas.microsoft.com/office/powerpoint/2010/main" val="336005860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r" rtl="1"/>
            <a:r>
              <a:rPr lang="ar-DZ" b="1" dirty="0">
                <a:solidFill>
                  <a:srgbClr val="03A5AD"/>
                </a:solidFill>
                <a:latin typeface="SST Arabic Medium" pitchFamily="34" charset="-78"/>
                <a:cs typeface="SST Arabic Medium" pitchFamily="34" charset="-78"/>
              </a:rPr>
              <a:t>الإجابة الصحيحة:</a:t>
            </a:r>
            <a:r>
              <a:rPr lang="ar-DZ" dirty="0">
                <a:solidFill>
                  <a:srgbClr val="03A5AD"/>
                </a:solidFill>
                <a:latin typeface="SST Arabic Medium" pitchFamily="34" charset="-78"/>
                <a:cs typeface="SST Arabic Medium" pitchFamily="34" charset="-78"/>
              </a:rPr>
              <a:t> </a:t>
            </a:r>
            <a:r>
              <a:rPr lang="en-US" b="1" dirty="0">
                <a:solidFill>
                  <a:srgbClr val="03A5AD"/>
                </a:solidFill>
                <a:latin typeface="SST Arabic Medium" pitchFamily="34" charset="-78"/>
                <a:cs typeface="SST Arabic Medium" pitchFamily="34" charset="-78"/>
              </a:rPr>
              <a:t>B </a:t>
            </a:r>
            <a:r>
              <a:rPr lang="ar-EG" b="1" dirty="0">
                <a:solidFill>
                  <a:srgbClr val="03A5AD"/>
                </a:solidFill>
                <a:latin typeface="SST Arabic Medium" pitchFamily="34" charset="-78"/>
                <a:cs typeface="SST Arabic Medium" pitchFamily="34" charset="-78"/>
              </a:rPr>
              <a:t>) </a:t>
            </a:r>
            <a:r>
              <a:rPr lang="ar-DZ" b="1" dirty="0">
                <a:solidFill>
                  <a:srgbClr val="03A5AD"/>
                </a:solidFill>
                <a:latin typeface="SST Arabic Medium" pitchFamily="34" charset="-78"/>
                <a:cs typeface="SST Arabic Medium" pitchFamily="34" charset="-78"/>
              </a:rPr>
              <a:t>تعزيز المسؤولية والمساءلة داخل الفريق.</a:t>
            </a:r>
            <a:endParaRPr lang="ar-EG" b="1" dirty="0">
              <a:solidFill>
                <a:srgbClr val="03A5AD"/>
              </a:solidFill>
              <a:latin typeface="SST Arabic Medium" pitchFamily="34" charset="-78"/>
              <a:cs typeface="SST Arabic Medium" pitchFamily="34" charset="-78"/>
            </a:endParaRPr>
          </a:p>
          <a:p>
            <a:pPr algn="r" rtl="1"/>
            <a:br>
              <a:rPr lang="ar-DZ" dirty="0">
                <a:latin typeface="SST Arabic Medium" pitchFamily="34" charset="-78"/>
                <a:cs typeface="SST Arabic Medium" pitchFamily="34" charset="-78"/>
              </a:rPr>
            </a:br>
            <a:r>
              <a:rPr lang="ar-DZ" sz="1200" b="1" dirty="0">
                <a:solidFill>
                  <a:schemeClr val="tx1">
                    <a:lumMod val="50000"/>
                    <a:lumOff val="50000"/>
                  </a:schemeClr>
                </a:solidFill>
                <a:latin typeface="SST Arabic Medium" pitchFamily="34" charset="-78"/>
                <a:cs typeface="SST Arabic Medium" pitchFamily="34" charset="-78"/>
              </a:rPr>
              <a:t>التوضيح:</a:t>
            </a:r>
            <a:r>
              <a:rPr lang="ar-DZ" sz="1200" dirty="0">
                <a:solidFill>
                  <a:schemeClr val="tx1">
                    <a:lumMod val="50000"/>
                    <a:lumOff val="50000"/>
                  </a:schemeClr>
                </a:solidFill>
                <a:latin typeface="SST Arabic Medium" pitchFamily="34" charset="-78"/>
                <a:cs typeface="SST Arabic Medium" pitchFamily="34" charset="-78"/>
              </a:rPr>
              <a:t> إدارة المشاريع تتطلب التأكد من أن كل عضو في الفريق يدرك دوره ومسؤوليته وأن يتم التواصل مع أصحاب المصلحة بشكل فعال عند حدوث تغييرات.</a:t>
            </a:r>
            <a:endParaRPr lang="en-US" sz="1200" dirty="0">
              <a:solidFill>
                <a:schemeClr val="tx1">
                  <a:lumMod val="50000"/>
                  <a:lumOff val="50000"/>
                </a:schemeClr>
              </a:solidFill>
              <a:latin typeface="SST Arabic Medium" pitchFamily="34" charset="-78"/>
              <a:cs typeface="SST Arabic Medium" pitchFamily="34" charset="-78"/>
            </a:endParaRPr>
          </a:p>
          <a:p>
            <a:endParaRPr lang="en-US" dirty="0"/>
          </a:p>
        </p:txBody>
      </p:sp>
      <p:sp>
        <p:nvSpPr>
          <p:cNvPr id="4" name="عنصر نائب لرقم الشريحة 3"/>
          <p:cNvSpPr>
            <a:spLocks noGrp="1"/>
          </p:cNvSpPr>
          <p:nvPr>
            <p:ph type="sldNum" sz="quarter" idx="10"/>
          </p:nvPr>
        </p:nvSpPr>
        <p:spPr/>
        <p:txBody>
          <a:bodyPr/>
          <a:lstStyle/>
          <a:p>
            <a:fld id="{C4BACC21-6723-4A9E-B7AA-5545543E8703}" type="slidenum">
              <a:rPr lang="en-US" smtClean="0"/>
              <a:pPr/>
              <a:t>70</a:t>
            </a:fld>
            <a:endParaRPr lang="en-US" dirty="0"/>
          </a:p>
        </p:txBody>
      </p:sp>
    </p:spTree>
    <p:extLst>
      <p:ext uri="{BB962C8B-B14F-4D97-AF65-F5344CB8AC3E}">
        <p14:creationId xmlns:p14="http://schemas.microsoft.com/office/powerpoint/2010/main" val="377912494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DZ" dirty="0">
                <a:solidFill>
                  <a:srgbClr val="03A5AD"/>
                </a:solidFill>
                <a:latin typeface="SST Arabic Medium" pitchFamily="34" charset="-78"/>
                <a:cs typeface="SST Arabic Medium" pitchFamily="34" charset="-78"/>
              </a:rPr>
              <a:t>الإجابة الصحيحة: </a:t>
            </a:r>
            <a:r>
              <a:rPr lang="en-US" dirty="0">
                <a:solidFill>
                  <a:srgbClr val="03A5AD"/>
                </a:solidFill>
                <a:latin typeface="SST Arabic Medium" pitchFamily="34" charset="-78"/>
                <a:cs typeface="SST Arabic Medium" pitchFamily="34" charset="-78"/>
              </a:rPr>
              <a:t>B</a:t>
            </a:r>
            <a:r>
              <a:rPr lang="ar-EG" dirty="0">
                <a:solidFill>
                  <a:srgbClr val="03A5AD"/>
                </a:solidFill>
                <a:latin typeface="SST Arabic Medium" pitchFamily="34" charset="-78"/>
                <a:cs typeface="SST Arabic Medium" pitchFamily="34" charset="-78"/>
              </a:rPr>
              <a:t>)</a:t>
            </a:r>
            <a:r>
              <a:rPr lang="en-US" dirty="0">
                <a:solidFill>
                  <a:srgbClr val="03A5AD"/>
                </a:solidFill>
                <a:latin typeface="SST Arabic Medium" pitchFamily="34" charset="-78"/>
                <a:cs typeface="SST Arabic Medium" pitchFamily="34" charset="-78"/>
              </a:rPr>
              <a:t> </a:t>
            </a:r>
            <a:r>
              <a:rPr lang="ar-EG" dirty="0">
                <a:solidFill>
                  <a:srgbClr val="03A5AD"/>
                </a:solidFill>
                <a:latin typeface="SST Arabic Medium" pitchFamily="34" charset="-78"/>
                <a:cs typeface="SST Arabic Medium" pitchFamily="34" charset="-78"/>
              </a:rPr>
              <a:t> </a:t>
            </a:r>
            <a:r>
              <a:rPr lang="ar-DZ" dirty="0">
                <a:solidFill>
                  <a:srgbClr val="03A5AD"/>
                </a:solidFill>
                <a:latin typeface="SST Arabic Medium" pitchFamily="34" charset="-78"/>
                <a:cs typeface="SST Arabic Medium" pitchFamily="34" charset="-78"/>
              </a:rPr>
              <a:t>تقييم تأثير هذا التغيير على باقي أجزاء المشروع.</a:t>
            </a:r>
            <a:br>
              <a:rPr lang="ar-DZ" dirty="0">
                <a:solidFill>
                  <a:srgbClr val="03A5AD"/>
                </a:solidFill>
                <a:latin typeface="SST Arabic Medium" pitchFamily="34" charset="-78"/>
                <a:cs typeface="SST Arabic Medium" pitchFamily="34" charset="-78"/>
              </a:rPr>
            </a:br>
            <a:r>
              <a:rPr lang="ar-DZ" sz="1200" dirty="0">
                <a:solidFill>
                  <a:schemeClr val="tx1">
                    <a:lumMod val="50000"/>
                    <a:lumOff val="50000"/>
                  </a:schemeClr>
                </a:solidFill>
                <a:latin typeface="SST Arabic Medium" pitchFamily="34" charset="-78"/>
                <a:cs typeface="SST Arabic Medium" pitchFamily="34" charset="-78"/>
              </a:rPr>
              <a:t>التوضيح: التفكير النُظُمي يساعد في فهم تأثير التغييرات على المشروع ككل بدلاً من اتخاذ قرارات فردية قد تؤدي إلى تعقيد أكبر لاحقًا.</a:t>
            </a:r>
            <a:endParaRPr lang="en-US" sz="1200" dirty="0">
              <a:solidFill>
                <a:schemeClr val="tx1">
                  <a:lumMod val="50000"/>
                  <a:lumOff val="50000"/>
                </a:schemeClr>
              </a:solidFill>
              <a:latin typeface="SST Arabic Medium" pitchFamily="34" charset="-78"/>
              <a:cs typeface="SST Arabic Medium" pitchFamily="34" charset="-78"/>
            </a:endParaRPr>
          </a:p>
          <a:p>
            <a:pPr algn="r" rtl="1"/>
            <a:endParaRPr lang="en-US" dirty="0"/>
          </a:p>
        </p:txBody>
      </p:sp>
      <p:sp>
        <p:nvSpPr>
          <p:cNvPr id="4" name="عنصر نائب لرقم الشريحة 3"/>
          <p:cNvSpPr>
            <a:spLocks noGrp="1"/>
          </p:cNvSpPr>
          <p:nvPr>
            <p:ph type="sldNum" sz="quarter" idx="10"/>
          </p:nvPr>
        </p:nvSpPr>
        <p:spPr/>
        <p:txBody>
          <a:bodyPr/>
          <a:lstStyle/>
          <a:p>
            <a:fld id="{C4BACC21-6723-4A9E-B7AA-5545543E8703}" type="slidenum">
              <a:rPr lang="en-US" smtClean="0"/>
              <a:pPr/>
              <a:t>71</a:t>
            </a:fld>
            <a:endParaRPr lang="en-US" dirty="0"/>
          </a:p>
        </p:txBody>
      </p:sp>
    </p:spTree>
    <p:extLst>
      <p:ext uri="{BB962C8B-B14F-4D97-AF65-F5344CB8AC3E}">
        <p14:creationId xmlns:p14="http://schemas.microsoft.com/office/powerpoint/2010/main" val="200674863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lvl="0" algn="r" rtl="1">
              <a:lnSpc>
                <a:spcPct val="150000"/>
              </a:lnSpc>
              <a:defRPr/>
            </a:pPr>
            <a:r>
              <a:rPr lang="ar-EG" sz="1200" b="1" dirty="0">
                <a:solidFill>
                  <a:schemeClr val="tx1">
                    <a:lumMod val="50000"/>
                    <a:lumOff val="50000"/>
                  </a:schemeClr>
                </a:solidFill>
                <a:latin typeface="SST Arabic Medium" pitchFamily="34" charset="-78"/>
                <a:cs typeface="SST Arabic Medium" pitchFamily="34" charset="-78"/>
              </a:rPr>
              <a:t>1.تقسيم  المشاركين </a:t>
            </a:r>
            <a:r>
              <a:rPr lang="ar-EG" sz="1200" dirty="0">
                <a:solidFill>
                  <a:schemeClr val="tx1">
                    <a:lumMod val="50000"/>
                    <a:lumOff val="50000"/>
                  </a:schemeClr>
                </a:solidFill>
                <a:latin typeface="SST Arabic Medium" pitchFamily="34" charset="-78"/>
                <a:cs typeface="SST Arabic Medium" pitchFamily="34" charset="-78"/>
              </a:rPr>
              <a:t>إلى مجموعات (كل مجموعة من 3 إلى 5 أفراد</a:t>
            </a:r>
            <a:r>
              <a:rPr lang="ar-SA" sz="1200" dirty="0">
                <a:solidFill>
                  <a:schemeClr val="tx1">
                    <a:lumMod val="50000"/>
                    <a:lumOff val="50000"/>
                  </a:schemeClr>
                </a:solidFill>
                <a:latin typeface="SST Arabic Medium" pitchFamily="34" charset="-78"/>
                <a:cs typeface="SST Arabic Medium" pitchFamily="34" charset="-78"/>
              </a:rPr>
              <a:t>)</a:t>
            </a:r>
            <a:endParaRPr lang="ar-EG" sz="1200" dirty="0">
              <a:solidFill>
                <a:schemeClr val="tx1">
                  <a:lumMod val="50000"/>
                  <a:lumOff val="50000"/>
                </a:schemeClr>
              </a:solidFill>
              <a:latin typeface="SST Arabic Medium" pitchFamily="34" charset="-78"/>
              <a:cs typeface="SST Arabic Medium" pitchFamily="34" charset="-78"/>
            </a:endParaRPr>
          </a:p>
          <a:p>
            <a:pPr lvl="0" algn="r" rtl="1">
              <a:lnSpc>
                <a:spcPct val="150000"/>
              </a:lnSpc>
              <a:defRPr/>
            </a:pPr>
            <a:r>
              <a:rPr lang="ar-EG" sz="1200" b="1" dirty="0">
                <a:solidFill>
                  <a:schemeClr val="tx1">
                    <a:lumMod val="50000"/>
                    <a:lumOff val="50000"/>
                  </a:schemeClr>
                </a:solidFill>
                <a:latin typeface="SST Arabic Medium" pitchFamily="34" charset="-78"/>
                <a:cs typeface="SST Arabic Medium" pitchFamily="34" charset="-78"/>
              </a:rPr>
              <a:t>2. اعطاء دراسة حالة لكل مجموعة تتناول </a:t>
            </a:r>
            <a:r>
              <a:rPr lang="ar-EG" sz="1200" dirty="0">
                <a:solidFill>
                  <a:schemeClr val="tx1">
                    <a:lumMod val="50000"/>
                    <a:lumOff val="50000"/>
                  </a:schemeClr>
                </a:solidFill>
                <a:latin typeface="SST Arabic Medium" pitchFamily="34" charset="-78"/>
                <a:cs typeface="SST Arabic Medium" pitchFamily="34" charset="-78"/>
              </a:rPr>
              <a:t>مشروعًا يواجه تحديات معينة، مثل: مشروع برمجي يعاني من تأخر التسليم / إنشاء مبنى يواجه مشاكل في الميزانية / إطلاق منتج جديد مع مقاومة من أصحاب المصلحة / فريق عمل يعاني من ضعف التواصل. </a:t>
            </a:r>
          </a:p>
          <a:p>
            <a:endParaRPr lang="en-US" dirty="0"/>
          </a:p>
        </p:txBody>
      </p:sp>
      <p:sp>
        <p:nvSpPr>
          <p:cNvPr id="4" name="عنصر نائب لرقم الشريحة 3"/>
          <p:cNvSpPr>
            <a:spLocks noGrp="1"/>
          </p:cNvSpPr>
          <p:nvPr>
            <p:ph type="sldNum" sz="quarter"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F4D3BBF9-8610-4CE7-883B-85691E7BDBB4}" type="slidenum">
              <a:rPr kumimoji="0" lang="en-PH" sz="1200" b="0" i="0" u="none" strike="noStrike" kern="1200" cap="none" spc="0" normalizeH="0" baseline="0" noProof="0" smtClean="0">
                <a:ln>
                  <a:noFill/>
                </a:ln>
                <a:solidFill>
                  <a:prstClr val="black"/>
                </a:solidFill>
                <a:effectLst/>
                <a:uLnTx/>
                <a:uFillTx/>
                <a:ea typeface="+mn-ea"/>
                <a:cs typeface="+mn-cs"/>
              </a:rPr>
              <a:pPr marL="0" marR="0" lvl="0" indent="0" algn="r" defTabSz="914400" rtl="1" eaLnBrk="1" fontAlgn="auto" latinLnBrk="0" hangingPunct="1">
                <a:lnSpc>
                  <a:spcPct val="100000"/>
                </a:lnSpc>
                <a:spcBef>
                  <a:spcPts val="0"/>
                </a:spcBef>
                <a:spcAft>
                  <a:spcPts val="0"/>
                </a:spcAft>
                <a:buClrTx/>
                <a:buSzTx/>
                <a:buFontTx/>
                <a:buNone/>
                <a:tabLst/>
                <a:defRPr/>
              </a:pPr>
              <a:t>72</a:t>
            </a:fld>
            <a:endParaRPr kumimoji="0" lang="en-PH"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6041144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أمثلة:</a:t>
            </a:r>
          </a:p>
          <a:p>
            <a:pPr algn="r" rtl="1"/>
            <a:r>
              <a:rPr lang="ar-DZ" dirty="0"/>
              <a:t>محفظة الابتكار في شركة تقنية</a:t>
            </a:r>
          </a:p>
          <a:p>
            <a:pPr algn="r" rtl="1"/>
            <a:r>
              <a:rPr lang="ar-DZ" dirty="0"/>
              <a:t>محفظة الاستثمارات في قطاع الطاقة</a:t>
            </a:r>
          </a:p>
          <a:p>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12</a:t>
            </a:fld>
            <a:endParaRPr lang="en-US"/>
          </a:p>
        </p:txBody>
      </p:sp>
    </p:spTree>
    <p:extLst>
      <p:ext uri="{BB962C8B-B14F-4D97-AF65-F5344CB8AC3E}">
        <p14:creationId xmlns:p14="http://schemas.microsoft.com/office/powerpoint/2010/main" val="94924309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CACF8E-3BC1-12A8-49B9-43416FE8974C}"/>
            </a:ext>
          </a:extLst>
        </p:cNvPr>
        <p:cNvGrpSpPr/>
        <p:nvPr/>
      </p:nvGrpSpPr>
      <p:grpSpPr>
        <a:xfrm>
          <a:off x="0" y="0"/>
          <a:ext cx="0" cy="0"/>
          <a:chOff x="0" y="0"/>
          <a:chExt cx="0" cy="0"/>
        </a:xfrm>
      </p:grpSpPr>
      <p:sp>
        <p:nvSpPr>
          <p:cNvPr id="2" name="عنصر نائب لصورة الشريحة 1">
            <a:extLst>
              <a:ext uri="{FF2B5EF4-FFF2-40B4-BE49-F238E27FC236}">
                <a16:creationId xmlns:a16="http://schemas.microsoft.com/office/drawing/2014/main" id="{172931FA-B825-059A-0912-1A38E4F2029B}"/>
              </a:ext>
            </a:extLst>
          </p:cNvPr>
          <p:cNvSpPr>
            <a:spLocks noGrp="1" noRot="1" noChangeAspect="1"/>
          </p:cNvSpPr>
          <p:nvPr>
            <p:ph type="sldImg"/>
          </p:nvPr>
        </p:nvSpPr>
        <p:spPr/>
      </p:sp>
      <p:sp>
        <p:nvSpPr>
          <p:cNvPr id="3" name="عنصر نائب للملاحظات 2">
            <a:extLst>
              <a:ext uri="{FF2B5EF4-FFF2-40B4-BE49-F238E27FC236}">
                <a16:creationId xmlns:a16="http://schemas.microsoft.com/office/drawing/2014/main" id="{82793427-8CD1-D115-060C-8E21167D1336}"/>
              </a:ext>
            </a:extLst>
          </p:cNvPr>
          <p:cNvSpPr>
            <a:spLocks noGrp="1"/>
          </p:cNvSpPr>
          <p:nvPr>
            <p:ph type="body" idx="1"/>
          </p:nvPr>
        </p:nvSpPr>
        <p:spPr/>
        <p:txBody>
          <a:bodyPr/>
          <a:lstStyle/>
          <a:p>
            <a:pPr lvl="0" algn="r" rtl="1">
              <a:lnSpc>
                <a:spcPct val="150000"/>
              </a:lnSpc>
              <a:defRPr/>
            </a:pPr>
            <a:r>
              <a:rPr lang="ar-EG" sz="1200" b="1" dirty="0">
                <a:solidFill>
                  <a:schemeClr val="tx1">
                    <a:lumMod val="50000"/>
                    <a:lumOff val="50000"/>
                  </a:schemeClr>
                </a:solidFill>
                <a:latin typeface="SST Arabic Medium" pitchFamily="34" charset="-78"/>
                <a:cs typeface="SST Arabic Medium" pitchFamily="34" charset="-78"/>
              </a:rPr>
              <a:t>1.تقسيم  المشاركين </a:t>
            </a:r>
            <a:r>
              <a:rPr lang="ar-EG" sz="1200" dirty="0">
                <a:solidFill>
                  <a:schemeClr val="tx1">
                    <a:lumMod val="50000"/>
                    <a:lumOff val="50000"/>
                  </a:schemeClr>
                </a:solidFill>
                <a:latin typeface="SST Arabic Medium" pitchFamily="34" charset="-78"/>
                <a:cs typeface="SST Arabic Medium" pitchFamily="34" charset="-78"/>
              </a:rPr>
              <a:t>إلى مجموعات (كل مجموعة من 3 إلى 5 أفراد</a:t>
            </a:r>
            <a:r>
              <a:rPr lang="ar-SA" sz="1200" dirty="0">
                <a:solidFill>
                  <a:schemeClr val="tx1">
                    <a:lumMod val="50000"/>
                    <a:lumOff val="50000"/>
                  </a:schemeClr>
                </a:solidFill>
                <a:latin typeface="SST Arabic Medium" pitchFamily="34" charset="-78"/>
                <a:cs typeface="SST Arabic Medium" pitchFamily="34" charset="-78"/>
              </a:rPr>
              <a:t>)</a:t>
            </a:r>
            <a:endParaRPr lang="ar-EG" sz="1200" dirty="0">
              <a:solidFill>
                <a:schemeClr val="tx1">
                  <a:lumMod val="50000"/>
                  <a:lumOff val="50000"/>
                </a:schemeClr>
              </a:solidFill>
              <a:latin typeface="SST Arabic Medium" pitchFamily="34" charset="-78"/>
              <a:cs typeface="SST Arabic Medium" pitchFamily="34" charset="-78"/>
            </a:endParaRPr>
          </a:p>
          <a:p>
            <a:pPr lvl="0" algn="r" rtl="1">
              <a:lnSpc>
                <a:spcPct val="150000"/>
              </a:lnSpc>
              <a:defRPr/>
            </a:pPr>
            <a:r>
              <a:rPr lang="ar-EG" sz="1200" b="1" dirty="0">
                <a:solidFill>
                  <a:schemeClr val="tx1">
                    <a:lumMod val="50000"/>
                    <a:lumOff val="50000"/>
                  </a:schemeClr>
                </a:solidFill>
                <a:latin typeface="SST Arabic Medium" pitchFamily="34" charset="-78"/>
                <a:cs typeface="SST Arabic Medium" pitchFamily="34" charset="-78"/>
              </a:rPr>
              <a:t>2. اعطاء دراسة حالة لكل مجموعة تتناول </a:t>
            </a:r>
            <a:r>
              <a:rPr lang="ar-EG" sz="1200" dirty="0">
                <a:solidFill>
                  <a:schemeClr val="tx1">
                    <a:lumMod val="50000"/>
                    <a:lumOff val="50000"/>
                  </a:schemeClr>
                </a:solidFill>
                <a:latin typeface="SST Arabic Medium" pitchFamily="34" charset="-78"/>
                <a:cs typeface="SST Arabic Medium" pitchFamily="34" charset="-78"/>
              </a:rPr>
              <a:t>مشروعًا يواجه تحديات معينة، مثل: مشروع برمجي يعاني من تأخر التسليم / إنشاء مبنى يواجه مشاكل في الميزانية / إطلاق منتج جديد مع مقاومة من أصحاب المصلحة / فريق عمل يعاني من ضعف التواصل. </a:t>
            </a:r>
          </a:p>
          <a:p>
            <a:endParaRPr lang="en-US" dirty="0"/>
          </a:p>
        </p:txBody>
      </p:sp>
      <p:sp>
        <p:nvSpPr>
          <p:cNvPr id="4" name="عنصر نائب لرقم الشريحة 3">
            <a:extLst>
              <a:ext uri="{FF2B5EF4-FFF2-40B4-BE49-F238E27FC236}">
                <a16:creationId xmlns:a16="http://schemas.microsoft.com/office/drawing/2014/main" id="{820CE298-607A-379F-CF41-E9896295A0A4}"/>
              </a:ext>
            </a:extLst>
          </p:cNvPr>
          <p:cNvSpPr>
            <a:spLocks noGrp="1"/>
          </p:cNvSpPr>
          <p:nvPr>
            <p:ph type="sldNum" sz="quarter"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F4D3BBF9-8610-4CE7-883B-85691E7BDBB4}" type="slidenum">
              <a:rPr kumimoji="0" lang="en-PH" sz="1200" b="0" i="0" u="none" strike="noStrike" kern="1200" cap="none" spc="0" normalizeH="0" baseline="0" noProof="0" smtClean="0">
                <a:ln>
                  <a:noFill/>
                </a:ln>
                <a:solidFill>
                  <a:prstClr val="black"/>
                </a:solidFill>
                <a:effectLst/>
                <a:uLnTx/>
                <a:uFillTx/>
                <a:ea typeface="+mn-ea"/>
                <a:cs typeface="+mn-cs"/>
              </a:rPr>
              <a:pPr marL="0" marR="0" lvl="0" indent="0" algn="r" defTabSz="914400" rtl="1" eaLnBrk="1" fontAlgn="auto" latinLnBrk="0" hangingPunct="1">
                <a:lnSpc>
                  <a:spcPct val="100000"/>
                </a:lnSpc>
                <a:spcBef>
                  <a:spcPts val="0"/>
                </a:spcBef>
                <a:spcAft>
                  <a:spcPts val="0"/>
                </a:spcAft>
                <a:buClrTx/>
                <a:buSzTx/>
                <a:buFontTx/>
                <a:buNone/>
                <a:tabLst/>
                <a:defRPr/>
              </a:pPr>
              <a:t>73</a:t>
            </a:fld>
            <a:endParaRPr kumimoji="0" lang="en-PH"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67744196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التعريفات التالية ذات صلة بمجال أداء المعنيين:</a:t>
            </a:r>
          </a:p>
          <a:p>
            <a:pPr algn="r" rtl="1"/>
            <a:r>
              <a:rPr lang="ar-DZ" dirty="0"/>
              <a:t>المعنيون. شخص أو مجموعة أو منظمة قد تؤثر أو تتأثر أو ترى أنها ستتأثر بأي من قرار أو نشاط أو نتيجة المشروع أو البرنامج أو المحفظة.</a:t>
            </a:r>
          </a:p>
          <a:p>
            <a:pPr algn="r" rtl="1"/>
            <a:r>
              <a:rPr lang="ar-DZ" dirty="0"/>
              <a:t>تحليل المعنيين. طريقة لجمع وتحليل المعلومات الكمية والنوعية بصورة منظمة لتحديد من يجب أخذ اهتماماتهم في الاعتبار على مدار المشروع.</a:t>
            </a:r>
          </a:p>
          <a:p>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75</a:t>
            </a:fld>
            <a:endParaRPr lang="en-US"/>
          </a:p>
        </p:txBody>
      </p:sp>
    </p:spTree>
    <p:extLst>
      <p:ext uri="{BB962C8B-B14F-4D97-AF65-F5344CB8AC3E}">
        <p14:creationId xmlns:p14="http://schemas.microsoft.com/office/powerpoint/2010/main" val="336787074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بينما يعد امتلاك مهارات إدارة المشاريع الفنية ذات الصلة جانبًا مهمًا من جوانب المشاريع الناجحة، فإن امتلاك المهارات الشخصية والقيادية للعمل بفعالية مع المعنيين على نفس القدر من الأهمية، إن لم يكن أكثر.</a:t>
            </a:r>
          </a:p>
          <a:p>
            <a:pPr algn="r" rtl="1"/>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76</a:t>
            </a:fld>
            <a:endParaRPr lang="en-US"/>
          </a:p>
        </p:txBody>
      </p:sp>
    </p:spTree>
    <p:extLst>
      <p:ext uri="{BB962C8B-B14F-4D97-AF65-F5344CB8AC3E}">
        <p14:creationId xmlns:p14="http://schemas.microsoft.com/office/powerpoint/2010/main" val="126505106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بعض المعنيين يسهل تحديدهم، مثل العميل، وراعي المشروع، وفريق المشروع، والمستخدمين النهائيين، وما إلى ذلك، ولكن قد يصعب تحديد بعض المعنيين الآخرين عندما لا يكونوا مرتبطين مباشرة بالمشروع.</a:t>
            </a:r>
          </a:p>
          <a:p>
            <a:pPr algn="r" rtl="1"/>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78</a:t>
            </a:fld>
            <a:endParaRPr lang="en-US"/>
          </a:p>
        </p:txBody>
      </p:sp>
    </p:spTree>
    <p:extLst>
      <p:ext uri="{BB962C8B-B14F-4D97-AF65-F5344CB8AC3E}">
        <p14:creationId xmlns:p14="http://schemas.microsoft.com/office/powerpoint/2010/main" val="202876616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من الشائع التركيز على المعنيين الذين يتمتعون بأكبر قدر من القوة والاهتمام كاحدى الطرق لتحديد أولويات المشاركة. وعندما تتكشف الأحداث على مدار المشروع، قد يحتاج فريق المشروع إلى إعادة ترتيب الأولويات بناءً على المعنيين الجدد أو التغييرات المتطورة في مشهد المعنيين.</a:t>
            </a:r>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80</a:t>
            </a:fld>
            <a:endParaRPr lang="en-US"/>
          </a:p>
        </p:txBody>
      </p:sp>
    </p:spTree>
    <p:extLst>
      <p:ext uri="{BB962C8B-B14F-4D97-AF65-F5344CB8AC3E}">
        <p14:creationId xmlns:p14="http://schemas.microsoft.com/office/powerpoint/2010/main" val="13649415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ويتطلب إشراك المعنيين تطبيق المهارات الشخصية، مثل الاستماع الفعال، ومهارات التعامل مع الآخرين، وإدارة النزاع، بالإضافة إلى مهارات القيادة مثل إعداد الرؤية والتفكير النقدي</a:t>
            </a:r>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81</a:t>
            </a:fld>
            <a:endParaRPr lang="en-US"/>
          </a:p>
        </p:txBody>
      </p:sp>
    </p:spTree>
    <p:extLst>
      <p:ext uri="{BB962C8B-B14F-4D97-AF65-F5344CB8AC3E}">
        <p14:creationId xmlns:p14="http://schemas.microsoft.com/office/powerpoint/2010/main" val="244758542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بالإضافة إلى تحديد المعنيين الجدد وتحليلهم، هناك فرصة لتقييم ما إذا كانت استراتيجية المشاركة الحالية فعالة أو بحاجة إلى تعديل. لذلك، يتم متابعة مقدار وفعالية مشاركة المعنيين في جميع مراحل المشروع.</a:t>
            </a:r>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83</a:t>
            </a:fld>
            <a:endParaRPr lang="en-US"/>
          </a:p>
        </p:txBody>
      </p:sp>
    </p:spTree>
    <p:extLst>
      <p:ext uri="{BB962C8B-B14F-4D97-AF65-F5344CB8AC3E}">
        <p14:creationId xmlns:p14="http://schemas.microsoft.com/office/powerpoint/2010/main" val="205869221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بعض المعنيين يمكنهم المساعدة في تقليل مقدار عدم التيقن الموجود في المشروع بينما قد يتسبب الآخرون في زيادة</a:t>
            </a:r>
          </a:p>
          <a:p>
            <a:pPr algn="r" rtl="1"/>
            <a:r>
              <a:rPr lang="ar-DZ" dirty="0"/>
              <a:t>عدم التيقن. سوف يركز المعنيون مثل العملاء أو الإدارة العليا أو مكاتب إدارة المشروع أو مديري البرامج على مقاييس أداء المشروع وتسليماته. وتعد هذه التفاعلات نماذج لكيفية تكامل وتشابك مجال أداء المعنيين مع مجالات الأداء الأخرى، على الرغم من أنها ليست شاملة لجميع السبل التي تتفاعل بها اهتمامات المعنيين في جميع مجالات الأداء.</a:t>
            </a:r>
          </a:p>
          <a:p>
            <a:pPr algn="r" rtl="1"/>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84</a:t>
            </a:fld>
            <a:endParaRPr lang="en-US"/>
          </a:p>
        </p:txBody>
      </p:sp>
    </p:spTree>
    <p:extLst>
      <p:ext uri="{BB962C8B-B14F-4D97-AF65-F5344CB8AC3E}">
        <p14:creationId xmlns:p14="http://schemas.microsoft.com/office/powerpoint/2010/main" val="408896652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التعريفات التالية ذات صلة بمجال أداء الفريق:</a:t>
            </a:r>
          </a:p>
          <a:p>
            <a:pPr algn="r" rtl="1"/>
            <a:r>
              <a:rPr lang="ar-DZ" dirty="0"/>
              <a:t>مدير المشروع. الشخص الذي تعينه المنظمة المنفذة من أجل قيادة فريق المشروع الذي هو مسؤول عن تحقيق أهداف المشروع.</a:t>
            </a:r>
          </a:p>
          <a:p>
            <a:pPr algn="r" rtl="1"/>
            <a:r>
              <a:rPr lang="ar-DZ" dirty="0"/>
              <a:t>فريق إدارة المشروع. أعضاء فريق المشروع المنخرطين بصورة مباشرة في ادارته.</a:t>
            </a:r>
          </a:p>
          <a:p>
            <a:pPr algn="r" rtl="1"/>
            <a:r>
              <a:rPr lang="ar-DZ" dirty="0"/>
              <a:t>فريق المشروع. مجموعة من الأفراد القائمين بأعمال المشروع من أجل تحقيق أهدافه.</a:t>
            </a:r>
          </a:p>
          <a:p>
            <a:pPr algn="r" rtl="1"/>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86</a:t>
            </a:fld>
            <a:endParaRPr lang="en-US"/>
          </a:p>
        </p:txBody>
      </p:sp>
    </p:spTree>
    <p:extLst>
      <p:ext uri="{BB962C8B-B14F-4D97-AF65-F5344CB8AC3E}">
        <p14:creationId xmlns:p14="http://schemas.microsoft.com/office/powerpoint/2010/main" val="350852723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في هذه الحالات، يمكن أن يوفر ميثاق المشروع أو أي مستند تفويض آخر الموافقة لمدير المشروع على تشكيل فريق مشروع من أجل تحقيق نتائج المشروع.</a:t>
            </a:r>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89</a:t>
            </a:fld>
            <a:endParaRPr lang="en-US"/>
          </a:p>
        </p:txBody>
      </p:sp>
    </p:spTree>
    <p:extLst>
      <p:ext uri="{BB962C8B-B14F-4D97-AF65-F5344CB8AC3E}">
        <p14:creationId xmlns:p14="http://schemas.microsoft.com/office/powerpoint/2010/main" val="29968606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r" rtl="1"/>
            <a:r>
              <a:rPr lang="ar-DZ" dirty="0"/>
              <a:t>إجابة النشاط:</a:t>
            </a:r>
          </a:p>
          <a:p>
            <a:pPr algn="r" rtl="1"/>
            <a:r>
              <a:rPr lang="ar-DZ" dirty="0"/>
              <a:t>1.بناء برج سكني مكون من 30 طابقًا في وسط المدينة</a:t>
            </a:r>
          </a:p>
          <a:p>
            <a:pPr algn="r" rtl="1"/>
            <a:r>
              <a:rPr lang="en-US" dirty="0"/>
              <a:t>✅ </a:t>
            </a:r>
            <a:r>
              <a:rPr lang="ar-DZ" dirty="0"/>
              <a:t>مشروع: لأنه عمل محدد له نطاق وهدف واضح (بناء البرج) بجدول زمني وميزانية محددة.</a:t>
            </a:r>
          </a:p>
          <a:p>
            <a:pPr algn="r" rtl="1"/>
            <a:r>
              <a:rPr lang="ar-DZ" dirty="0"/>
              <a:t>2.تطوير سلسلة من التطبيقات الإلكترونية لتحسين تجربة العملاء في شركة اتصالات</a:t>
            </a:r>
          </a:p>
          <a:p>
            <a:pPr algn="r" rtl="1"/>
            <a:r>
              <a:rPr lang="en-US" dirty="0"/>
              <a:t>✅ </a:t>
            </a:r>
            <a:r>
              <a:rPr lang="ar-DZ" dirty="0"/>
              <a:t>برنامج: لأنه يشمل عدة مشاريع مترابطة (تطوير تطبيقات متعددة) تعمل معًا لتحقيق هدف استراتيجي وهو تحسين تجربة العملاء.</a:t>
            </a:r>
          </a:p>
          <a:p>
            <a:pPr algn="r" rtl="1"/>
            <a:r>
              <a:rPr lang="ar-DZ" dirty="0"/>
              <a:t>3.تنفيذ مبادرات متعددة لتحسين البنية التحتية للنقل في الدولة، تشمل تطوير الطرق، السكك الحديدية، والمطارات</a:t>
            </a:r>
          </a:p>
          <a:p>
            <a:pPr algn="r" rtl="1"/>
            <a:r>
              <a:rPr lang="en-US" dirty="0"/>
              <a:t>✅ </a:t>
            </a:r>
            <a:r>
              <a:rPr lang="ar-DZ" dirty="0"/>
              <a:t>برنامج: لأنه يتضمن مجموعة من المشاريع المترابطة (الطرق، السكك الحديدية، المطارات) تحت هدف استراتيجي موحد وهو تحسين البنية التحتية للنقل.</a:t>
            </a:r>
          </a:p>
          <a:p>
            <a:pPr algn="r" rtl="1"/>
            <a:r>
              <a:rPr lang="ar-DZ" dirty="0"/>
              <a:t>4.إطلاق منتج جديد للسوق يشمل مراحل التصميم، الإنتاج، والتسويق</a:t>
            </a:r>
          </a:p>
          <a:p>
            <a:pPr algn="r" rtl="1"/>
            <a:r>
              <a:rPr lang="en-US" dirty="0"/>
              <a:t>✅ </a:t>
            </a:r>
            <a:r>
              <a:rPr lang="ar-DZ" dirty="0"/>
              <a:t>مشروع: لأنه يركز على هدف محدد (إطلاق منتج جديد) ويشمل مراحل متعددة تُدار ضمن نفس الإطار الزمني لتحقيق نتيجة واحدة.</a:t>
            </a:r>
          </a:p>
          <a:p>
            <a:pPr algn="r" rtl="1"/>
            <a:r>
              <a:rPr lang="ar-DZ" dirty="0"/>
              <a:t>5.الإشراف على مجموعة من المشاريع الهندسية المختلفة في شركة مقاولات كبرى</a:t>
            </a:r>
          </a:p>
          <a:p>
            <a:pPr algn="r" rtl="1"/>
            <a:r>
              <a:rPr lang="en-US" dirty="0"/>
              <a:t>✅ </a:t>
            </a:r>
            <a:r>
              <a:rPr lang="ar-DZ" dirty="0"/>
              <a:t>محفظة مشاريع: لأنه يشمل إدارة عدة مشاريع مختلفة قد تكون غير مترابطة ولكنها تُدار معًا لتحقيق أهداف استراتيجية للشركة.</a:t>
            </a:r>
          </a:p>
          <a:p>
            <a:pPr algn="r" rtl="1"/>
            <a:r>
              <a:rPr lang="ar-DZ" dirty="0"/>
              <a:t>6.تصميم وتنفيذ حملة تسويقية متكاملة تشمل الإعلانات الرقمية، الترويج المباشر، والعلاقات العامة</a:t>
            </a:r>
          </a:p>
          <a:p>
            <a:pPr algn="r" rtl="1"/>
            <a:r>
              <a:rPr lang="en-US" dirty="0"/>
              <a:t>✅ </a:t>
            </a:r>
            <a:r>
              <a:rPr lang="ar-DZ" dirty="0"/>
              <a:t>مشروع: لأنه نشاط محدد بمدة زمنية وله هدف واضح (تنفيذ الحملة التسويقية) حتى لو احتوى على عدة أنشطة فرعية.</a:t>
            </a:r>
          </a:p>
          <a:p>
            <a:pPr algn="r" rtl="1"/>
            <a:endParaRPr lang="en-US" dirty="0"/>
          </a:p>
        </p:txBody>
      </p:sp>
      <p:sp>
        <p:nvSpPr>
          <p:cNvPr id="4" name="عنصر نائب لرقم الشريحة 3"/>
          <p:cNvSpPr>
            <a:spLocks noGrp="1"/>
          </p:cNvSpPr>
          <p:nvPr>
            <p:ph type="sldNum" sz="quarter"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F4D3BBF9-8610-4CE7-883B-85691E7BDBB4}" type="slidenum">
              <a:rPr kumimoji="0" lang="en-PH" sz="1200" b="0" i="0" u="none" strike="noStrike" kern="1200" cap="none" spc="0" normalizeH="0" baseline="0" noProof="0" smtClean="0">
                <a:ln>
                  <a:noFill/>
                </a:ln>
                <a:solidFill>
                  <a:prstClr val="black"/>
                </a:solidFill>
                <a:effectLst/>
                <a:uLnTx/>
                <a:uFillTx/>
                <a:ea typeface="+mn-ea"/>
                <a:cs typeface="+mn-cs"/>
              </a:rPr>
              <a:pPr marL="0" marR="0" lvl="0" indent="0" algn="r" defTabSz="914400" rtl="1" eaLnBrk="1" fontAlgn="auto" latinLnBrk="0" hangingPunct="1">
                <a:lnSpc>
                  <a:spcPct val="100000"/>
                </a:lnSpc>
                <a:spcBef>
                  <a:spcPts val="0"/>
                </a:spcBef>
                <a:spcAft>
                  <a:spcPts val="0"/>
                </a:spcAft>
                <a:buClrTx/>
                <a:buSzTx/>
                <a:buFontTx/>
                <a:buNone/>
                <a:tabLst/>
                <a:defRPr/>
              </a:pPr>
              <a:t>13</a:t>
            </a:fld>
            <a:endParaRPr kumimoji="0" lang="en-PH"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422470292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هناك أيضًا حالات قد يقوم فيها فريق المشروع بالتنظيم الذاتي لإكمال المشروع. فبدلاً من وجود مدير مشروع مُحدد، قد يقوم أحد أفراد فريق المشروع بدور الميسر لتمكين التواصل والتعاون والمشاركة. قد يتم تبادل هذا الدور بين أعضاء فريق المشروع.</a:t>
            </a:r>
          </a:p>
          <a:p>
            <a:pPr algn="r" rtl="1"/>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90</a:t>
            </a:fld>
            <a:endParaRPr lang="en-US"/>
          </a:p>
        </p:txBody>
      </p:sp>
    </p:spTree>
    <p:extLst>
      <p:ext uri="{BB962C8B-B14F-4D97-AF65-F5344CB8AC3E}">
        <p14:creationId xmlns:p14="http://schemas.microsoft.com/office/powerpoint/2010/main" val="4065065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lgn="r" rtl="1">
              <a:buFont typeface="+mj-lt"/>
              <a:buAutoNum type="arabicPeriod"/>
            </a:pPr>
            <a:r>
              <a:rPr lang="ar-DZ" dirty="0"/>
              <a:t>إزالة العوائق. نظرًا لأن فريق المشروع هو الذي ينتج غالبية قيمة العمل، فإن الدور الحاسم للقائد الخادم هو تعظيم الإنتاجية عن طريق إزالة العوائق التي تحول دون تقدمه.</a:t>
            </a:r>
          </a:p>
          <a:p>
            <a:pPr marL="228600" indent="-228600" algn="r" rtl="1">
              <a:buFont typeface="+mj-lt"/>
              <a:buAutoNum type="arabicPeriod"/>
            </a:pPr>
            <a:r>
              <a:rPr lang="ar-DZ" dirty="0"/>
              <a:t>درع الحماية من الانحراف يحمي القادة الخادمون فريق المشروع من عمليات الانحرافات الداخلية والخارجية التي تحيد بفريق المشروع عن الأهداف الحالية</a:t>
            </a:r>
            <a:endParaRPr lang="ar-EG" dirty="0"/>
          </a:p>
          <a:p>
            <a:pPr marL="228600" indent="-228600" algn="r" rtl="1">
              <a:buFont typeface="+mj-lt"/>
              <a:buAutoNum type="arabicPeriod"/>
            </a:pPr>
            <a:r>
              <a:rPr lang="ar-DZ" dirty="0"/>
              <a:t>فرص التشجيع والتطوير. يوفر أيضًا القائد الخادم الأدوات والتشجيع للحفاظ على رضا فريق المشروع وإنتاجيته. </a:t>
            </a:r>
          </a:p>
          <a:p>
            <a:pPr algn="r" rtl="1"/>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91</a:t>
            </a:fld>
            <a:endParaRPr lang="en-US"/>
          </a:p>
        </p:txBody>
      </p:sp>
    </p:spTree>
    <p:extLst>
      <p:ext uri="{BB962C8B-B14F-4D97-AF65-F5344CB8AC3E}">
        <p14:creationId xmlns:p14="http://schemas.microsoft.com/office/powerpoint/2010/main" val="353432677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r" rtl="1">
              <a:buFont typeface="Arial" panose="020B0604020202020204" pitchFamily="34" charset="0"/>
              <a:buChar char="•"/>
            </a:pPr>
            <a:r>
              <a:rPr lang="ar-DZ" dirty="0"/>
              <a:t>أعمال فريق المشروع. إن تسهيل تواصل فريق المشروع، وحل المشكلات، وعملية التوصل إلى اجماع قد يشمل العمل مع فريق المشروع لتطوير ميثاق فريق المشروع ومجموعة من إرشادات العمل أو قواعد فريق المشروع.</a:t>
            </a:r>
          </a:p>
          <a:p>
            <a:pPr marL="171450" indent="-171450" algn="r" rtl="1">
              <a:buFont typeface="Arial" panose="020B0604020202020204" pitchFamily="34" charset="0"/>
              <a:buChar char="•"/>
            </a:pPr>
            <a:r>
              <a:rPr lang="ar-DZ" dirty="0"/>
              <a:t>الإرشاد. يمكن توجيه الإرشاد إلى فريق المشروع ككل لإبقاء الجميع في الاتجاه الصحيح. </a:t>
            </a:r>
          </a:p>
          <a:p>
            <a:pPr marL="171450" indent="-171450" algn="r" rtl="1">
              <a:buFont typeface="Arial" panose="020B0604020202020204" pitchFamily="34" charset="0"/>
              <a:buChar char="•"/>
            </a:pPr>
            <a:r>
              <a:rPr lang="ar-DZ" dirty="0"/>
              <a:t>النمو. إن تحديد المجالات التي يؤدي فيها فريق المشروع أداءً جيدًا والإشارة إلى المجالات التي يمكن لفريق المشروع تحسينها يساعد فريق المشروع على النمو.. </a:t>
            </a:r>
          </a:p>
          <a:p>
            <a:pPr algn="r" rtl="1"/>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93</a:t>
            </a:fld>
            <a:endParaRPr lang="en-US"/>
          </a:p>
        </p:txBody>
      </p:sp>
    </p:spTree>
    <p:extLst>
      <p:ext uri="{BB962C8B-B14F-4D97-AF65-F5344CB8AC3E}">
        <p14:creationId xmlns:p14="http://schemas.microsoft.com/office/powerpoint/2010/main" val="41751537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تعمل ثقافة فريق المشروع ضمن ثقافة المنظمة ولكنها تعكس الطرق الفردية التي يستخدمها فريق المشروع للعمل والتفاعل.</a:t>
            </a:r>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94</a:t>
            </a:fld>
            <a:endParaRPr lang="en-US"/>
          </a:p>
        </p:txBody>
      </p:sp>
    </p:spTree>
    <p:extLst>
      <p:ext uri="{BB962C8B-B14F-4D97-AF65-F5344CB8AC3E}">
        <p14:creationId xmlns:p14="http://schemas.microsoft.com/office/powerpoint/2010/main" val="287253266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r" rtl="1">
              <a:buFont typeface="Arial" panose="020B0604020202020204" pitchFamily="34" charset="0"/>
              <a:buChar char="•"/>
            </a:pPr>
            <a:r>
              <a:rPr lang="ar-DZ" dirty="0"/>
              <a:t>التعاون. إن فرق المشروع التي تتعاون وتعمل مع بعضها البعض تميل إلى انتاج أفكار أكثر تنوعًا وينتهي بها الأمر بنتائج أفضل</a:t>
            </a:r>
          </a:p>
          <a:p>
            <a:pPr marL="171450" indent="-171450" algn="r" rtl="1">
              <a:buFont typeface="Arial" panose="020B0604020202020204" pitchFamily="34" charset="0"/>
              <a:buChar char="•"/>
            </a:pPr>
            <a:r>
              <a:rPr lang="ar-DZ" dirty="0"/>
              <a:t>القدرة على التكيف. فرق المشروع القادرة على تكييف طريقة عملها مع البيئة والوضع تكون أكثر فعالية.</a:t>
            </a:r>
          </a:p>
          <a:p>
            <a:pPr marL="171450" indent="-171450" algn="r" rtl="1">
              <a:buFont typeface="Arial" panose="020B0604020202020204" pitchFamily="34" charset="0"/>
              <a:buChar char="•"/>
            </a:pPr>
            <a:r>
              <a:rPr lang="ar-DZ" dirty="0"/>
              <a:t>المرونة. عند حدوث إشكالات أو إخفاقات، تتعافى فرق المشروع عالية الأداء بسرعة</a:t>
            </a:r>
          </a:p>
          <a:p>
            <a:pPr marL="171450" indent="-171450" algn="r" rtl="1">
              <a:buFont typeface="Arial" panose="020B0604020202020204" pitchFamily="34" charset="0"/>
              <a:buChar char="•"/>
            </a:pPr>
            <a:r>
              <a:rPr lang="ar-DZ" dirty="0"/>
              <a:t>التمكين. أعضاء فريق المشروع الذين يشعرون بالتمكين لاتخاذ قرارات بشأن طريقة عملهم، يؤدون بشكل أفضل من أولئك الذين يخضعون لإدارة تدقق في التفاصيل.</a:t>
            </a:r>
          </a:p>
          <a:p>
            <a:pPr marL="171450" indent="-171450" algn="r" rtl="1">
              <a:buFont typeface="Arial" panose="020B0604020202020204" pitchFamily="34" charset="0"/>
              <a:buChar char="•"/>
            </a:pPr>
            <a:r>
              <a:rPr lang="ar-DZ" dirty="0"/>
              <a:t>التقدير فرق المشروع التي تحظى بالتقدير نتيجةً للعمل الذي يقومون به والأداء الذي يحققونه من المرجح أن تستمر في الأداء الجيد. حتى التصرف البسيط في إظهار التقدير يعزز سلوك الفريق الإيجابي.</a:t>
            </a:r>
          </a:p>
          <a:p>
            <a:pPr algn="r" rtl="1"/>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97</a:t>
            </a:fld>
            <a:endParaRPr lang="en-US"/>
          </a:p>
        </p:txBody>
      </p:sp>
    </p:spTree>
    <p:extLst>
      <p:ext uri="{BB962C8B-B14F-4D97-AF65-F5344CB8AC3E}">
        <p14:creationId xmlns:p14="http://schemas.microsoft.com/office/powerpoint/2010/main" val="16974014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يساعد الفهم الواضح للهدف النهائي في توجيه القرارات الداخلية نحو النتيجة المرغوبة للمشروع</a:t>
            </a:r>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99</a:t>
            </a:fld>
            <a:endParaRPr lang="en-US"/>
          </a:p>
        </p:txBody>
      </p:sp>
    </p:spTree>
    <p:extLst>
      <p:ext uri="{BB962C8B-B14F-4D97-AF65-F5344CB8AC3E}">
        <p14:creationId xmlns:p14="http://schemas.microsoft.com/office/powerpoint/2010/main" val="247325656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r>
              <a:rPr lang="ar-DZ" dirty="0"/>
              <a:t>يطبق أعضاء فريق المشروع التفكير النقدي من أجل ما يلي:</a:t>
            </a:r>
          </a:p>
          <a:p>
            <a:pPr marL="171450" indent="-171450" algn="r" rtl="1">
              <a:buFont typeface="Arial" panose="020B0604020202020204" pitchFamily="34" charset="0"/>
              <a:buChar char="•"/>
            </a:pPr>
            <a:r>
              <a:rPr lang="ar-DZ" dirty="0"/>
              <a:t>البحث وجمع معلومات غير متحيزة ومتوازنة</a:t>
            </a:r>
          </a:p>
          <a:p>
            <a:pPr marL="171450" indent="-171450" algn="r" rtl="1">
              <a:buFont typeface="Arial" panose="020B0604020202020204" pitchFamily="34" charset="0"/>
              <a:buChar char="•"/>
            </a:pPr>
            <a:r>
              <a:rPr lang="ar-DZ" dirty="0"/>
              <a:t>التعرف على المشكلات وتحليلها وحلها</a:t>
            </a:r>
          </a:p>
          <a:p>
            <a:pPr marL="171450" indent="-171450" algn="r" rtl="1">
              <a:buFont typeface="Arial" panose="020B0604020202020204" pitchFamily="34" charset="0"/>
              <a:buChar char="•"/>
            </a:pPr>
            <a:r>
              <a:rPr lang="ar-DZ" dirty="0"/>
              <a:t>تحديد التحيز والافتراضات غير المعلنة والقيم</a:t>
            </a:r>
          </a:p>
          <a:p>
            <a:pPr marL="171450" indent="-171450" algn="r" rtl="1">
              <a:buFont typeface="Arial" panose="020B0604020202020204" pitchFamily="34" charset="0"/>
              <a:buChar char="•"/>
            </a:pPr>
            <a:r>
              <a:rPr lang="ar-DZ" dirty="0"/>
              <a:t>تمييز استخدام اللغة وتأثيرها على الذات والآخرين</a:t>
            </a:r>
          </a:p>
          <a:p>
            <a:pPr marL="171450" indent="-171450" algn="r" rtl="1">
              <a:buFont typeface="Arial" panose="020B0604020202020204" pitchFamily="34" charset="0"/>
              <a:buChar char="•"/>
            </a:pPr>
            <a:r>
              <a:rPr lang="ar-DZ" dirty="0"/>
              <a:t>تحليل البيانات والأدلة لتقييم الحجج ووجهات النظر</a:t>
            </a:r>
          </a:p>
          <a:p>
            <a:pPr marL="171450" indent="-171450" algn="r" rtl="1">
              <a:buFont typeface="Arial" panose="020B0604020202020204" pitchFamily="34" charset="0"/>
              <a:buChar char="•"/>
            </a:pPr>
            <a:r>
              <a:rPr lang="ar-DZ" dirty="0"/>
              <a:t>مراقبة الأحداث لتحديد الأنماط والعلاقات</a:t>
            </a:r>
          </a:p>
          <a:p>
            <a:pPr marL="171450" indent="-171450" algn="r" rtl="1">
              <a:buFont typeface="Arial" panose="020B0604020202020204" pitchFamily="34" charset="0"/>
              <a:buChar char="•"/>
            </a:pPr>
            <a:r>
              <a:rPr lang="ar-DZ" dirty="0"/>
              <a:t>تطبيق المنطق الاستقرائي والاستنباطي والاستدلالي بشكل مناسب</a:t>
            </a:r>
          </a:p>
          <a:p>
            <a:pPr marL="171450" indent="-171450" algn="r" rtl="1">
              <a:buFont typeface="Arial" panose="020B0604020202020204" pitchFamily="34" charset="0"/>
              <a:buChar char="•"/>
            </a:pPr>
            <a:r>
              <a:rPr lang="ar-DZ" dirty="0"/>
              <a:t>تحديد وتوضيح المقدمات الزائفة، والتشبيه الخاطئ، الاستجداء العاطفي وما إلى ذلك من خطأ في المنطق.</a:t>
            </a:r>
          </a:p>
          <a:p>
            <a:pPr algn="r" rtl="1"/>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102</a:t>
            </a:fld>
            <a:endParaRPr lang="en-US"/>
          </a:p>
        </p:txBody>
      </p:sp>
    </p:spTree>
    <p:extLst>
      <p:ext uri="{BB962C8B-B14F-4D97-AF65-F5344CB8AC3E}">
        <p14:creationId xmlns:p14="http://schemas.microsoft.com/office/powerpoint/2010/main" val="293758238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يمكن أن يكون الدافع للأداء داخلي أو خارجي. ينبع الدافع الداخلي من داخل الفرد أو يرتبط بالعمل. وهو مرتبط بإيجاد المتعة في العمل نفسه بدلاً من التركيز على المكافآت. بينما الدافع الخارجي هو أداء العمل بسبب مكافأة خارجية مثل العلاوة. يتوافق الكثير من العمل المنجز في المشاريع مع الدوافع الداخلية.</a:t>
            </a:r>
          </a:p>
          <a:p>
            <a:pPr algn="r" rtl="1"/>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103</a:t>
            </a:fld>
            <a:endParaRPr lang="en-US"/>
          </a:p>
        </p:txBody>
      </p:sp>
    </p:spTree>
    <p:extLst>
      <p:ext uri="{BB962C8B-B14F-4D97-AF65-F5344CB8AC3E}">
        <p14:creationId xmlns:p14="http://schemas.microsoft.com/office/powerpoint/2010/main" val="405710441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إجابة مقترحة للنشاط التطبيقي:</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Clr>
                <a:srgbClr val="000000"/>
              </a:buClr>
              <a:buFont typeface="Wingdings" panose="05000000000000000000" pitchFamily="2" charset="2"/>
              <a:buChar char=""/>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سيناريو 1: فقدان الحافز بسبب ضغط العمل</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الاستجابة العاطفية الطبيعية: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الشعور بالإحباط أو الانزعاج من انخفاض الإنتاجية، وربما لوم العضو أو الضغط عليه أكثر.</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التعامل بذكاء عاطفي:</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Clr>
                <a:srgbClr val="000000"/>
              </a:buClr>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ممارسة التعاطف: التحدث مع العضو على انفراد لفهم الأسباب وراء فقدان الحافز.</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Clr>
                <a:srgbClr val="000000"/>
              </a:buClr>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الاستماع الفعّال: الاستماع دون مقاطعة وتقديم الدعم المعنوي.</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Clr>
                <a:srgbClr val="000000"/>
              </a:buClr>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تعزيز التحفيز الداخلي: اقتراح حلول لتخفيف عبء العمل أو إعادة توزيع المهام.</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Clr>
                <a:srgbClr val="000000"/>
              </a:buClr>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تقديم دعم إيجابي: تشجيع العضو على التركيز على النجاحات السابقة لتحفيز الطاقة الإيجابية.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Clr>
                <a:srgbClr val="000000"/>
              </a:buClr>
              <a:buFont typeface="Wingdings" panose="05000000000000000000" pitchFamily="2" charset="2"/>
              <a:buChar char=""/>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سيناريو 2: اعتراض صاحب مصلحة رئيسي بشدة أمام الجميع</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الاستجابة العاطفية الطبيعية: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الشعور بالإحراج أو الغضب، ومحاولة الرد بسرعة للدفاع عن النفس أو المشروع.</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التعامل بذكاء عاطفي:</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الحفاظ على الهدوء والسيطرة الذاتية: ضبط المشاعر وعدم الرد بانفعال.</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إظهار التفهم والتقدير: الاعتراف بوجهة نظر صاحب المصلحة بشكل محترم.</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توجيه النقاش: شكره على ملاحظته واقتراح مناقشة التفاصيل بشكل منفصل بعد الاجتماع لتجنب التصعيد.</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استخدام مهارات التأثير: توضيح أهمية التغيير بطريقة تبرز الفوائد لجميع الأطراف.</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dirty="0">
                <a:effectLst/>
                <a:latin typeface="Calibri" panose="020F0502020204030204" pitchFamily="34" charset="0"/>
                <a:ea typeface="Times New Roman" panose="02020603050405020304" pitchFamily="18" charset="0"/>
                <a:cs typeface="Segoe UI Emoji" panose="020B0502040204020203" pitchFamily="34" charset="0"/>
              </a:rPr>
              <a:t> </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Clr>
                <a:srgbClr val="000000"/>
              </a:buClr>
              <a:buFont typeface="Wingdings" panose="05000000000000000000" pitchFamily="2" charset="2"/>
              <a:buChar char=""/>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سيناريو 3: تأخير في التسليم وتوتر بين أعضاء الفريق</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الاستجابة العاطفية الطبيعية: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الشعور بالإحباط أو الغضب بسبب التأخير، وربما البحث عن المسؤولين لإلقاء اللوم.</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التعامل بذكاء عاطفي:</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Clr>
                <a:srgbClr val="000000"/>
              </a:buClr>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الوعي الذاتي: التعرف على مشاعر الغضب وإدارتها قبل التحدث مع الفريق.</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Clr>
                <a:srgbClr val="000000"/>
              </a:buClr>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إدارة العلاقات: عقد اجتماع ودّي مع الفريق لفهم جذور المشكلة دون توجيه اللوم.</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Clr>
                <a:srgbClr val="000000"/>
              </a:buClr>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تعزيز التعاون: تشجيع الحوار المفتوح بين الأعضاء لتحديد أسباب سوء التنسيق.</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Clr>
                <a:srgbClr val="000000"/>
              </a:buClr>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التركيز على حل المشكلات: تطوير خطة عمل جديدة للتأكد من عدم تكرار نفس المشكلة مستقبلاً.</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Clr>
                <a:srgbClr val="000000"/>
              </a:buClr>
              <a:buFont typeface="Wingdings" panose="05000000000000000000" pitchFamily="2" charset="2"/>
              <a:buChar char=""/>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سيناريو 4: مقاطعات غير مهنية أثناء الاجتماع</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الاستجابة العاطفية الطبيعية: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الشعور بالإهانة أو الغضب، وربما الرد بشكل هجومي أو مقاطعة الشخص بالمثل.</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التعامل بذكاء عاطفي:</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الحفاظ على الهدوء وضبط النفس: مقاومة الرغبة في الرد بانفعال.</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التواصل الحازم واللبق: التوقف مؤقتًا والرد بلطف: "أقدر حماسك للنقاش، لكن دعني أكمل الفكرة، ثم نستمع لمداخلتك."</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التعامل مع السلوك لاحقًا: إذا استمر السلوك، مناقشة الأمر مع الشخص على انفراد لتوضيح أهمية احترام الآخرين أثناء الحديث.</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إظهار الاحترام المتبادل: الحفاظ على نبرة محترمة لضمان بقاء بيئة الاجتماع إيجابية.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
        <p:nvSpPr>
          <p:cNvPr id="4" name="عنصر نائب لرقم الشريحة 3"/>
          <p:cNvSpPr>
            <a:spLocks noGrp="1"/>
          </p:cNvSpPr>
          <p:nvPr>
            <p:ph type="sldNum" sz="quarter"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F4D3BBF9-8610-4CE7-883B-85691E7BDBB4}" type="slidenum">
              <a:rPr kumimoji="0" lang="en-PH" sz="1200" b="0" i="0" u="none" strike="noStrike" kern="1200" cap="none" spc="0" normalizeH="0" baseline="0" noProof="0" smtClean="0">
                <a:ln>
                  <a:noFill/>
                </a:ln>
                <a:solidFill>
                  <a:prstClr val="black"/>
                </a:solidFill>
                <a:effectLst/>
                <a:uLnTx/>
                <a:uFillTx/>
                <a:ea typeface="+mn-ea"/>
                <a:cs typeface="+mn-cs"/>
              </a:rPr>
              <a:pPr marL="0" marR="0" lvl="0" indent="0" algn="r" defTabSz="914400" rtl="1" eaLnBrk="1" fontAlgn="auto" latinLnBrk="0" hangingPunct="1">
                <a:lnSpc>
                  <a:spcPct val="100000"/>
                </a:lnSpc>
                <a:spcBef>
                  <a:spcPts val="0"/>
                </a:spcBef>
                <a:spcAft>
                  <a:spcPts val="0"/>
                </a:spcAft>
                <a:buClrTx/>
                <a:buSzTx/>
                <a:buFontTx/>
                <a:buNone/>
                <a:tabLst/>
                <a:defRPr/>
              </a:pPr>
              <a:t>108</a:t>
            </a:fld>
            <a:endParaRPr kumimoji="0" lang="en-PH"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19656591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ليس كل نزاع سلبي. يمكن أن تؤدي كيفية التعامل مع النزاع إما إلى مزيد من</a:t>
            </a:r>
            <a:r>
              <a:rPr lang="ar-EG" dirty="0"/>
              <a:t> </a:t>
            </a:r>
            <a:r>
              <a:rPr lang="ar-DZ" dirty="0"/>
              <a:t>النزاع أو إلى اتخاذ قرارات أفضل وحلول أقوى</a:t>
            </a:r>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110</a:t>
            </a:fld>
            <a:endParaRPr lang="en-US"/>
          </a:p>
        </p:txBody>
      </p:sp>
    </p:spTree>
    <p:extLst>
      <p:ext uri="{BB962C8B-B14F-4D97-AF65-F5344CB8AC3E}">
        <p14:creationId xmlns:p14="http://schemas.microsoft.com/office/powerpoint/2010/main" val="8444748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457200" marR="0" algn="r" rtl="1">
              <a:lnSpc>
                <a:spcPct val="107000"/>
              </a:lnSpc>
              <a:spcBef>
                <a:spcPts val="0"/>
              </a:spcBef>
              <a:spcAft>
                <a:spcPts val="0"/>
              </a:spcAft>
              <a:tabLst>
                <a:tab pos="5560060" algn="r"/>
              </a:tabLst>
            </a:pP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indent="40640" algn="r" rtl="1">
              <a:lnSpc>
                <a:spcPct val="107000"/>
              </a:lnSpc>
              <a:spcBef>
                <a:spcPts val="0"/>
              </a:spcBef>
              <a:spcAft>
                <a:spcPts val="800"/>
              </a:spcAft>
              <a:tabLst>
                <a:tab pos="5560060" algn="r"/>
              </a:tabLst>
            </a:pPr>
            <a:r>
              <a:rPr lang="ar-EG" sz="1200" b="1" dirty="0">
                <a:effectLst/>
                <a:latin typeface="Calibri" panose="020F0502020204030204" pitchFamily="34" charset="0"/>
                <a:ea typeface="Calibri" panose="020F0502020204030204" pitchFamily="34" charset="0"/>
                <a:cs typeface="Segoe UI Emoji" panose="020B0502040204020203" pitchFamily="34" charset="0"/>
              </a:rPr>
              <a:t>إجابة النشاط:</a:t>
            </a:r>
          </a:p>
          <a:p>
            <a:pPr marL="0" marR="0" indent="40640" algn="r" rtl="1">
              <a:lnSpc>
                <a:spcPct val="107000"/>
              </a:lnSpc>
              <a:spcBef>
                <a:spcPts val="0"/>
              </a:spcBef>
              <a:spcAft>
                <a:spcPts val="800"/>
              </a:spcAft>
              <a:tabLst>
                <a:tab pos="5560060" algn="r"/>
              </a:tabLst>
            </a:pPr>
            <a:endParaRPr lang="ar-EG" sz="1200" b="1" dirty="0">
              <a:effectLst/>
              <a:latin typeface="Calibri" panose="020F0502020204030204" pitchFamily="34" charset="0"/>
              <a:ea typeface="Calibri" panose="020F0502020204030204" pitchFamily="34" charset="0"/>
              <a:cs typeface="Segoe UI Emoji" panose="020B0502040204020203" pitchFamily="34" charset="0"/>
            </a:endParaRPr>
          </a:p>
          <a:p>
            <a:pPr marL="0" marR="0" indent="40640" algn="r" rtl="1">
              <a:lnSpc>
                <a:spcPct val="107000"/>
              </a:lnSpc>
              <a:spcBef>
                <a:spcPts val="0"/>
              </a:spcBef>
              <a:spcAft>
                <a:spcPts val="800"/>
              </a:spcAft>
              <a:tabLst>
                <a:tab pos="5560060" algn="r"/>
              </a:tabLst>
            </a:pPr>
            <a:r>
              <a:rPr lang="ar-SA" sz="1200" b="1" dirty="0">
                <a:effectLst/>
                <a:latin typeface="Calibri" panose="020F0502020204030204" pitchFamily="34" charset="0"/>
                <a:ea typeface="Calibri" panose="020F0502020204030204" pitchFamily="34" charset="0"/>
                <a:cs typeface="Sakkal Majalla" panose="02000000000000000000" pitchFamily="2" charset="-78"/>
              </a:rPr>
              <a:t> فكرة المشروع:</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indent="40640" algn="r" rtl="1">
              <a:lnSpc>
                <a:spcPct val="107000"/>
              </a:lnSpc>
              <a:spcBef>
                <a:spcPts val="0"/>
              </a:spcBef>
              <a:spcAft>
                <a:spcPts val="800"/>
              </a:spcAft>
              <a:tabLst>
                <a:tab pos="5560060" algn="r"/>
              </a:tabLst>
            </a:pPr>
            <a:r>
              <a:rPr lang="ar-SA" sz="1200" dirty="0">
                <a:effectLst/>
                <a:latin typeface="Calibri" panose="020F0502020204030204" pitchFamily="34" charset="0"/>
                <a:ea typeface="Calibri" panose="020F0502020204030204" pitchFamily="34" charset="0"/>
                <a:cs typeface="Sakkal Majalla" panose="02000000000000000000" pitchFamily="2" charset="-78"/>
              </a:rPr>
              <a:t>تنظيم مهرجان صغير للأطعمة العالمية في الحي المحلي.</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indent="40640" algn="r" rtl="1">
              <a:lnSpc>
                <a:spcPct val="107000"/>
              </a:lnSpc>
              <a:spcBef>
                <a:spcPts val="0"/>
              </a:spcBef>
              <a:spcAft>
                <a:spcPts val="800"/>
              </a:spcAft>
              <a:tabLst>
                <a:tab pos="5560060" algn="r"/>
              </a:tabLst>
            </a:pPr>
            <a:r>
              <a:rPr lang="ar-SA" sz="1200" b="1" dirty="0">
                <a:effectLst/>
                <a:latin typeface="Calibri" panose="020F0502020204030204" pitchFamily="34" charset="0"/>
                <a:ea typeface="Calibri" panose="020F0502020204030204" pitchFamily="34" charset="0"/>
                <a:cs typeface="Sakkal Majalla" panose="02000000000000000000" pitchFamily="2" charset="-78"/>
              </a:rPr>
              <a:t>هدف المشروع:</a:t>
            </a:r>
            <a:r>
              <a:rPr lang="ar-SA" sz="1200" dirty="0">
                <a:effectLst/>
                <a:latin typeface="Calibri" panose="020F0502020204030204" pitchFamily="34" charset="0"/>
                <a:ea typeface="Calibri" panose="020F0502020204030204" pitchFamily="34" charset="0"/>
                <a:cs typeface="Sakkal Majalla" panose="02000000000000000000" pitchFamily="2" charset="-78"/>
              </a:rPr>
              <a:t> تعزيز التنوع الثقافي ودعم المشاريع الصغيرة.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indent="40640" algn="r" rtl="1">
              <a:lnSpc>
                <a:spcPct val="107000"/>
              </a:lnSpc>
              <a:spcBef>
                <a:spcPts val="0"/>
              </a:spcBef>
              <a:spcAft>
                <a:spcPts val="800"/>
              </a:spcAft>
              <a:tabLst>
                <a:tab pos="5560060" algn="r"/>
              </a:tabLst>
            </a:pPr>
            <a:r>
              <a:rPr lang="ar-SA" sz="1200" b="1" dirty="0">
                <a:effectLst/>
                <a:latin typeface="Calibri" panose="020F0502020204030204" pitchFamily="34" charset="0"/>
                <a:ea typeface="Calibri" panose="020F0502020204030204" pitchFamily="34" charset="0"/>
                <a:cs typeface="Sakkal Majalla" panose="02000000000000000000" pitchFamily="2" charset="-78"/>
              </a:rPr>
              <a:t>المرحلة الأولى: الفكرة والمبادرة (</a:t>
            </a:r>
            <a:r>
              <a:rPr lang="en-US" sz="1200" b="1" dirty="0">
                <a:effectLst/>
                <a:latin typeface="Sakkal Majalla" panose="02000000000000000000" pitchFamily="2" charset="-78"/>
                <a:ea typeface="Calibri" panose="020F0502020204030204" pitchFamily="34" charset="0"/>
                <a:cs typeface="Arial" panose="020B0604020202020204" pitchFamily="34" charset="0"/>
              </a:rPr>
              <a:t>Initiation</a:t>
            </a:r>
            <a:r>
              <a:rPr lang="ar-SA" sz="1200" b="1" dirty="0">
                <a:effectLst/>
                <a:latin typeface="Calibri" panose="020F0502020204030204" pitchFamily="34" charset="0"/>
                <a:ea typeface="Calibri" panose="020F0502020204030204" pitchFamily="34" charset="0"/>
                <a:cs typeface="Sakkal Majalla" panose="02000000000000000000" pitchFamily="2" charset="-78"/>
              </a:rPr>
              <a:t>)</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indent="40640" algn="r" rtl="1">
              <a:lnSpc>
                <a:spcPct val="107000"/>
              </a:lnSpc>
              <a:spcBef>
                <a:spcPts val="0"/>
              </a:spcBef>
              <a:spcAft>
                <a:spcPts val="800"/>
              </a:spcAft>
              <a:tabLst>
                <a:tab pos="5560060" algn="r"/>
              </a:tabLst>
            </a:pPr>
            <a:r>
              <a:rPr lang="ar-SA" sz="1200" b="1" dirty="0">
                <a:effectLst/>
                <a:latin typeface="Calibri" panose="020F0502020204030204" pitchFamily="34" charset="0"/>
                <a:ea typeface="Calibri" panose="020F0502020204030204" pitchFamily="34" charset="0"/>
                <a:cs typeface="Sakkal Majalla" panose="02000000000000000000" pitchFamily="2" charset="-78"/>
              </a:rPr>
              <a:t>المشكلة</a:t>
            </a:r>
            <a:r>
              <a:rPr lang="ar-SA" sz="1200" dirty="0">
                <a:effectLst/>
                <a:latin typeface="Calibri" panose="020F0502020204030204" pitchFamily="34" charset="0"/>
                <a:ea typeface="Calibri" panose="020F0502020204030204" pitchFamily="34" charset="0"/>
                <a:cs typeface="Sakkal Majalla" panose="02000000000000000000" pitchFamily="2" charset="-78"/>
              </a:rPr>
              <a:t>: نقص الفعاليات التي تعزز التنوع الثقافي وتدعم المشاريع الصغيرة في الحي.</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indent="40640" algn="r" rtl="1">
              <a:lnSpc>
                <a:spcPct val="107000"/>
              </a:lnSpc>
              <a:spcBef>
                <a:spcPts val="0"/>
              </a:spcBef>
              <a:spcAft>
                <a:spcPts val="800"/>
              </a:spcAft>
              <a:tabLst>
                <a:tab pos="5560060" algn="r"/>
              </a:tabLst>
            </a:pPr>
            <a:r>
              <a:rPr lang="ar-SA" sz="1200" b="1" dirty="0">
                <a:effectLst/>
                <a:latin typeface="Calibri" panose="020F0502020204030204" pitchFamily="34" charset="0"/>
                <a:ea typeface="Calibri" panose="020F0502020204030204" pitchFamily="34" charset="0"/>
                <a:cs typeface="Sakkal Majalla" panose="02000000000000000000" pitchFamily="2" charset="-78"/>
              </a:rPr>
              <a:t>الهدف:</a:t>
            </a:r>
            <a:r>
              <a:rPr lang="ar-SA" sz="1200" dirty="0">
                <a:effectLst/>
                <a:latin typeface="Calibri" panose="020F0502020204030204" pitchFamily="34" charset="0"/>
                <a:ea typeface="Calibri" panose="020F0502020204030204" pitchFamily="34" charset="0"/>
                <a:cs typeface="Sakkal Majalla" panose="02000000000000000000" pitchFamily="2" charset="-78"/>
              </a:rPr>
              <a:t> تنظيم مهرجان يقدم تجربة فريدة للزوار من خلال الأطعمة العالمية ودعم أصحاب </a:t>
            </a:r>
            <a:r>
              <a:rPr lang="en-US" sz="1200" dirty="0">
                <a:effectLst/>
                <a:latin typeface="Sakkal Majalla" panose="02000000000000000000" pitchFamily="2" charset="-78"/>
                <a:ea typeface="Calibri" panose="020F0502020204030204" pitchFamily="34" charset="0"/>
                <a:cs typeface="Arial" panose="020B0604020202020204" pitchFamily="34" charset="0"/>
              </a:rPr>
              <a:t>    </a:t>
            </a:r>
            <a:r>
              <a:rPr lang="ar-SA" sz="1200" dirty="0">
                <a:effectLst/>
                <a:latin typeface="Calibri" panose="020F0502020204030204" pitchFamily="34" charset="0"/>
                <a:ea typeface="Calibri" panose="020F0502020204030204" pitchFamily="34" charset="0"/>
                <a:cs typeface="Sakkal Majalla" panose="02000000000000000000" pitchFamily="2" charset="-78"/>
              </a:rPr>
              <a:t>المشاريع الصغيرة في مجال الطعام.</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indent="40640" algn="r" rtl="1">
              <a:lnSpc>
                <a:spcPct val="107000"/>
              </a:lnSpc>
              <a:spcBef>
                <a:spcPts val="0"/>
              </a:spcBef>
              <a:spcAft>
                <a:spcPts val="800"/>
              </a:spcAft>
              <a:tabLst>
                <a:tab pos="5560060" algn="r"/>
              </a:tabLst>
            </a:pPr>
            <a:r>
              <a:rPr lang="ar-SA" sz="1200" b="1" dirty="0">
                <a:effectLst/>
                <a:latin typeface="Calibri" panose="020F0502020204030204" pitchFamily="34" charset="0"/>
                <a:ea typeface="Calibri" panose="020F0502020204030204" pitchFamily="34" charset="0"/>
                <a:cs typeface="Sakkal Majalla" panose="02000000000000000000" pitchFamily="2" charset="-78"/>
              </a:rPr>
              <a:t>المرحلة الثانية: التخطيط (</a:t>
            </a:r>
            <a:r>
              <a:rPr lang="en-US" sz="1200" b="1" dirty="0">
                <a:effectLst/>
                <a:latin typeface="Sakkal Majalla" panose="02000000000000000000" pitchFamily="2" charset="-78"/>
                <a:ea typeface="Calibri" panose="020F0502020204030204" pitchFamily="34" charset="0"/>
                <a:cs typeface="Arial" panose="020B0604020202020204" pitchFamily="34" charset="0"/>
              </a:rPr>
              <a:t>Planning</a:t>
            </a:r>
            <a:r>
              <a:rPr lang="ar-SA" sz="1200" b="1" dirty="0">
                <a:effectLst/>
                <a:latin typeface="Calibri" panose="020F0502020204030204" pitchFamily="34" charset="0"/>
                <a:ea typeface="Calibri" panose="020F0502020204030204" pitchFamily="34" charset="0"/>
                <a:cs typeface="Sakkal Majalla" panose="02000000000000000000" pitchFamily="2" charset="-78"/>
              </a:rPr>
              <a:t>)</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indent="40640" algn="r" rtl="1">
              <a:lnSpc>
                <a:spcPct val="107000"/>
              </a:lnSpc>
              <a:spcBef>
                <a:spcPts val="0"/>
              </a:spcBef>
              <a:spcAft>
                <a:spcPts val="800"/>
              </a:spcAft>
              <a:tabLst>
                <a:tab pos="5560060" algn="r"/>
              </a:tabLst>
            </a:pPr>
            <a:r>
              <a:rPr lang="ar-SA" sz="1200" b="1" dirty="0">
                <a:effectLst/>
                <a:latin typeface="Calibri" panose="020F0502020204030204" pitchFamily="34" charset="0"/>
                <a:ea typeface="Calibri" panose="020F0502020204030204" pitchFamily="34" charset="0"/>
                <a:cs typeface="Sakkal Majalla" panose="02000000000000000000" pitchFamily="2" charset="-78"/>
              </a:rPr>
              <a:t>الميزانية: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800"/>
              </a:spcAft>
              <a:buFont typeface="Wingdings" panose="05000000000000000000" pitchFamily="2" charset="2"/>
              <a:buChar char=""/>
              <a:tabLst>
                <a:tab pos="5560060" algn="r"/>
              </a:tabLst>
            </a:pPr>
            <a:r>
              <a:rPr lang="ar-SA" sz="1200" dirty="0">
                <a:effectLst/>
                <a:latin typeface="Calibri" panose="020F0502020204030204" pitchFamily="34" charset="0"/>
                <a:ea typeface="Calibri" panose="020F0502020204030204" pitchFamily="34" charset="0"/>
                <a:cs typeface="Sakkal Majalla" panose="02000000000000000000" pitchFamily="2" charset="-78"/>
              </a:rPr>
              <a:t>تأجير الموقع: 10,000 ريال.</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800"/>
              </a:spcAft>
              <a:buFont typeface="Wingdings" panose="05000000000000000000" pitchFamily="2" charset="2"/>
              <a:buChar char=""/>
              <a:tabLst>
                <a:tab pos="5560060" algn="r"/>
              </a:tabLst>
            </a:pPr>
            <a:r>
              <a:rPr lang="ar-SA" sz="1200" dirty="0">
                <a:effectLst/>
                <a:latin typeface="Calibri" panose="020F0502020204030204" pitchFamily="34" charset="0"/>
                <a:ea typeface="Calibri" panose="020F0502020204030204" pitchFamily="34" charset="0"/>
                <a:cs typeface="Sakkal Majalla" panose="02000000000000000000" pitchFamily="2" charset="-78"/>
              </a:rPr>
              <a:t>تجهيزات (خيام، طاولات، كراسي): 5,000 ريال.</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800"/>
              </a:spcAft>
              <a:buFont typeface="Wingdings" panose="05000000000000000000" pitchFamily="2" charset="2"/>
              <a:buChar char=""/>
              <a:tabLst>
                <a:tab pos="5560060" algn="r"/>
              </a:tabLst>
            </a:pPr>
            <a:r>
              <a:rPr lang="ar-SA" sz="1200" dirty="0">
                <a:effectLst/>
                <a:latin typeface="Calibri" panose="020F0502020204030204" pitchFamily="34" charset="0"/>
                <a:ea typeface="Calibri" panose="020F0502020204030204" pitchFamily="34" charset="0"/>
                <a:cs typeface="Sakkal Majalla" panose="02000000000000000000" pitchFamily="2" charset="-78"/>
              </a:rPr>
              <a:t>تسويق (إعلانات على السوشيال ميديا): 3,000 ريال.</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800"/>
              </a:spcAft>
              <a:buFont typeface="Wingdings" panose="05000000000000000000" pitchFamily="2" charset="2"/>
              <a:buChar char=""/>
              <a:tabLst>
                <a:tab pos="5560060" algn="r"/>
              </a:tabLst>
            </a:pPr>
            <a:r>
              <a:rPr lang="ar-SA" sz="1200" dirty="0">
                <a:effectLst/>
                <a:latin typeface="Calibri" panose="020F0502020204030204" pitchFamily="34" charset="0"/>
                <a:ea typeface="Calibri" panose="020F0502020204030204" pitchFamily="34" charset="0"/>
                <a:cs typeface="Sakkal Majalla" panose="02000000000000000000" pitchFamily="2" charset="-78"/>
              </a:rPr>
              <a:t>تصاريح وتنظيم: 2,000 ريال.</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indent="40640" algn="r" rtl="1">
              <a:lnSpc>
                <a:spcPct val="107000"/>
              </a:lnSpc>
              <a:spcBef>
                <a:spcPts val="0"/>
              </a:spcBef>
              <a:spcAft>
                <a:spcPts val="800"/>
              </a:spcAft>
              <a:tabLst>
                <a:tab pos="5560060" algn="r"/>
              </a:tabLst>
            </a:pPr>
            <a:r>
              <a:rPr lang="ar-SA" sz="1200" dirty="0">
                <a:effectLst/>
                <a:latin typeface="Calibri" panose="020F0502020204030204" pitchFamily="34" charset="0"/>
                <a:ea typeface="Calibri" panose="020F0502020204030204" pitchFamily="34" charset="0"/>
                <a:cs typeface="Sakkal Majalla" panose="02000000000000000000" pitchFamily="2" charset="-78"/>
              </a:rPr>
              <a:t>إجمالي الميزانية: 20,000 ريال سعودي.</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indent="40640" algn="r" rtl="1">
              <a:lnSpc>
                <a:spcPct val="107000"/>
              </a:lnSpc>
              <a:spcBef>
                <a:spcPts val="0"/>
              </a:spcBef>
              <a:spcAft>
                <a:spcPts val="800"/>
              </a:spcAft>
              <a:tabLst>
                <a:tab pos="5560060" algn="r"/>
              </a:tabLst>
            </a:pPr>
            <a:r>
              <a:rPr lang="ar-SA" sz="1200" b="1" dirty="0">
                <a:effectLst/>
                <a:latin typeface="Calibri" panose="020F0502020204030204" pitchFamily="34" charset="0"/>
                <a:ea typeface="Calibri" panose="020F0502020204030204" pitchFamily="34" charset="0"/>
                <a:cs typeface="Sakkal Majalla" panose="02000000000000000000" pitchFamily="2" charset="-78"/>
              </a:rPr>
              <a:t>الموارد:</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800"/>
              </a:spcAft>
              <a:buFont typeface="Wingdings" panose="05000000000000000000" pitchFamily="2" charset="2"/>
              <a:buChar char=""/>
              <a:tabLst>
                <a:tab pos="5560060" algn="r"/>
              </a:tabLst>
            </a:pPr>
            <a:r>
              <a:rPr lang="ar-SA" sz="1200" dirty="0">
                <a:effectLst/>
                <a:latin typeface="Calibri" panose="020F0502020204030204" pitchFamily="34" charset="0"/>
                <a:ea typeface="Calibri" panose="020F0502020204030204" pitchFamily="34" charset="0"/>
                <a:cs typeface="Sakkal Majalla" panose="02000000000000000000" pitchFamily="2" charset="-78"/>
              </a:rPr>
              <a:t>فريق التنظيم (5 أفراد).</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800"/>
              </a:spcAft>
              <a:buFont typeface="Wingdings" panose="05000000000000000000" pitchFamily="2" charset="2"/>
              <a:buChar char=""/>
              <a:tabLst>
                <a:tab pos="5560060" algn="r"/>
              </a:tabLst>
            </a:pPr>
            <a:r>
              <a:rPr lang="ar-SA" sz="1200" dirty="0">
                <a:effectLst/>
                <a:latin typeface="Calibri" panose="020F0502020204030204" pitchFamily="34" charset="0"/>
                <a:ea typeface="Calibri" panose="020F0502020204030204" pitchFamily="34" charset="0"/>
                <a:cs typeface="Sakkal Majalla" panose="02000000000000000000" pitchFamily="2" charset="-78"/>
              </a:rPr>
              <a:t>شركات تأجير المعدات.</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800"/>
              </a:spcAft>
              <a:buFont typeface="Wingdings" panose="05000000000000000000" pitchFamily="2" charset="2"/>
              <a:buChar char=""/>
              <a:tabLst>
                <a:tab pos="5560060" algn="r"/>
              </a:tabLst>
            </a:pPr>
            <a:r>
              <a:rPr lang="ar-SA" sz="1200" dirty="0">
                <a:effectLst/>
                <a:latin typeface="Calibri" panose="020F0502020204030204" pitchFamily="34" charset="0"/>
                <a:ea typeface="Calibri" panose="020F0502020204030204" pitchFamily="34" charset="0"/>
                <a:cs typeface="Sakkal Majalla" panose="02000000000000000000" pitchFamily="2" charset="-78"/>
              </a:rPr>
              <a:t>متطوعين للمساعدة أثناء الفعالية.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indent="40640" algn="r" rtl="1">
              <a:lnSpc>
                <a:spcPct val="107000"/>
              </a:lnSpc>
              <a:spcBef>
                <a:spcPts val="0"/>
              </a:spcBef>
              <a:spcAft>
                <a:spcPts val="800"/>
              </a:spcAft>
              <a:tabLst>
                <a:tab pos="5560060" algn="r"/>
              </a:tabLst>
            </a:pPr>
            <a:r>
              <a:rPr lang="ar-SA" sz="1200" b="1" dirty="0">
                <a:effectLst/>
                <a:latin typeface="Calibri" panose="020F0502020204030204" pitchFamily="34" charset="0"/>
                <a:ea typeface="Calibri" panose="020F0502020204030204" pitchFamily="34" charset="0"/>
                <a:cs typeface="Sakkal Majalla" panose="02000000000000000000" pitchFamily="2" charset="-78"/>
              </a:rPr>
              <a:t>الخطة الزمنية: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800"/>
              </a:spcAft>
              <a:buFont typeface="Wingdings" panose="05000000000000000000" pitchFamily="2" charset="2"/>
              <a:buChar char=""/>
              <a:tabLst>
                <a:tab pos="5560060" algn="r"/>
              </a:tabLst>
            </a:pPr>
            <a:r>
              <a:rPr lang="ar-SA" sz="1200" dirty="0">
                <a:effectLst/>
                <a:latin typeface="Calibri" panose="020F0502020204030204" pitchFamily="34" charset="0"/>
                <a:ea typeface="Calibri" panose="020F0502020204030204" pitchFamily="34" charset="0"/>
                <a:cs typeface="Sakkal Majalla" panose="02000000000000000000" pitchFamily="2" charset="-78"/>
              </a:rPr>
              <a:t>الأسبوع 1: إعداد خطة المشروع والحصول على التصاريح.</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800"/>
              </a:spcAft>
              <a:buFont typeface="Wingdings" panose="05000000000000000000" pitchFamily="2" charset="2"/>
              <a:buChar char=""/>
              <a:tabLst>
                <a:tab pos="5560060" algn="r"/>
              </a:tabLst>
            </a:pPr>
            <a:r>
              <a:rPr lang="ar-SA" sz="1200" dirty="0">
                <a:effectLst/>
                <a:latin typeface="Calibri" panose="020F0502020204030204" pitchFamily="34" charset="0"/>
                <a:ea typeface="Calibri" panose="020F0502020204030204" pitchFamily="34" charset="0"/>
                <a:cs typeface="Sakkal Majalla" panose="02000000000000000000" pitchFamily="2" charset="-78"/>
              </a:rPr>
              <a:t>الأسبوع 2: التعاقد مع البائعين وشركات الخدمات اللوجستية.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800"/>
              </a:spcAft>
              <a:buFont typeface="Wingdings" panose="05000000000000000000" pitchFamily="2" charset="2"/>
              <a:buChar char=""/>
              <a:tabLst>
                <a:tab pos="5560060" algn="r"/>
              </a:tabLst>
            </a:pPr>
            <a:r>
              <a:rPr lang="ar-SA" sz="1200" dirty="0">
                <a:effectLst/>
                <a:latin typeface="Calibri" panose="020F0502020204030204" pitchFamily="34" charset="0"/>
                <a:ea typeface="Calibri" panose="020F0502020204030204" pitchFamily="34" charset="0"/>
                <a:cs typeface="Sakkal Majalla" panose="02000000000000000000" pitchFamily="2" charset="-78"/>
              </a:rPr>
              <a:t>الأسبوع 3: بدء حملات التسويق.</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800"/>
              </a:spcAft>
              <a:buFont typeface="Wingdings" panose="05000000000000000000" pitchFamily="2" charset="2"/>
              <a:buChar char=""/>
              <a:tabLst>
                <a:tab pos="5560060" algn="r"/>
              </a:tabLst>
            </a:pPr>
            <a:r>
              <a:rPr lang="ar-SA" sz="1200" dirty="0">
                <a:effectLst/>
                <a:latin typeface="Calibri" panose="020F0502020204030204" pitchFamily="34" charset="0"/>
                <a:ea typeface="Calibri" panose="020F0502020204030204" pitchFamily="34" charset="0"/>
                <a:cs typeface="Sakkal Majalla" panose="02000000000000000000" pitchFamily="2" charset="-78"/>
              </a:rPr>
              <a:t>اليوم السابق للفعالية: تجهيز الموقع.</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800"/>
              </a:spcAft>
              <a:buFont typeface="Wingdings" panose="05000000000000000000" pitchFamily="2" charset="2"/>
              <a:buChar char=""/>
              <a:tabLst>
                <a:tab pos="5560060" algn="r"/>
              </a:tabLst>
            </a:pPr>
            <a:r>
              <a:rPr lang="ar-SA" sz="1200" dirty="0">
                <a:effectLst/>
                <a:latin typeface="Calibri" panose="020F0502020204030204" pitchFamily="34" charset="0"/>
                <a:ea typeface="Calibri" panose="020F0502020204030204" pitchFamily="34" charset="0"/>
                <a:cs typeface="Sakkal Majalla" panose="02000000000000000000" pitchFamily="2" charset="-78"/>
              </a:rPr>
              <a:t>يوم الفعالية: إدارة المهرجان.</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800"/>
              </a:spcAft>
              <a:buFont typeface="Wingdings" panose="05000000000000000000" pitchFamily="2" charset="2"/>
              <a:buChar char=""/>
              <a:tabLst>
                <a:tab pos="5560060" algn="r"/>
              </a:tabLst>
            </a:pPr>
            <a:r>
              <a:rPr lang="ar-SA" sz="1200" dirty="0">
                <a:effectLst/>
                <a:latin typeface="Calibri" panose="020F0502020204030204" pitchFamily="34" charset="0"/>
                <a:ea typeface="Calibri" panose="020F0502020204030204" pitchFamily="34" charset="0"/>
                <a:cs typeface="Sakkal Majalla" panose="02000000000000000000" pitchFamily="2" charset="-78"/>
              </a:rPr>
              <a:t>بعد الفعالية: التقييم وجمع الملاحظات.</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indent="40640" algn="r" rtl="1">
              <a:lnSpc>
                <a:spcPct val="107000"/>
              </a:lnSpc>
              <a:spcBef>
                <a:spcPts val="0"/>
              </a:spcBef>
              <a:spcAft>
                <a:spcPts val="800"/>
              </a:spcAft>
              <a:tabLst>
                <a:tab pos="5560060" algn="r"/>
              </a:tabLst>
            </a:pPr>
            <a:r>
              <a:rPr lang="ar-SA" sz="1200" b="1" dirty="0">
                <a:effectLst/>
                <a:latin typeface="Calibri" panose="020F0502020204030204" pitchFamily="34" charset="0"/>
                <a:ea typeface="Calibri" panose="020F0502020204030204" pitchFamily="34" charset="0"/>
                <a:cs typeface="Sakkal Majalla" panose="02000000000000000000" pitchFamily="2" charset="-78"/>
              </a:rPr>
              <a:t>المرحلة الثالثة: التنفيذ (</a:t>
            </a:r>
            <a:r>
              <a:rPr lang="en-US" sz="1200" b="1" dirty="0">
                <a:effectLst/>
                <a:latin typeface="Sakkal Majalla" panose="02000000000000000000" pitchFamily="2" charset="-78"/>
                <a:ea typeface="Calibri" panose="020F0502020204030204" pitchFamily="34" charset="0"/>
                <a:cs typeface="Arial" panose="020B0604020202020204" pitchFamily="34" charset="0"/>
              </a:rPr>
              <a:t>Execution</a:t>
            </a:r>
            <a:r>
              <a:rPr lang="ar-SA" sz="1200" b="1" dirty="0">
                <a:effectLst/>
                <a:latin typeface="Calibri" panose="020F0502020204030204" pitchFamily="34" charset="0"/>
                <a:ea typeface="Calibri" panose="020F0502020204030204" pitchFamily="34" charset="0"/>
                <a:cs typeface="Sakkal Majalla" panose="02000000000000000000" pitchFamily="2" charset="-78"/>
              </a:rPr>
              <a:t>)</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indent="40640" algn="r" rtl="1">
              <a:lnSpc>
                <a:spcPct val="107000"/>
              </a:lnSpc>
              <a:spcBef>
                <a:spcPts val="0"/>
              </a:spcBef>
              <a:spcAft>
                <a:spcPts val="800"/>
              </a:spcAft>
              <a:tabLst>
                <a:tab pos="5560060" algn="r"/>
              </a:tabLst>
            </a:pPr>
            <a:r>
              <a:rPr lang="ar-SA" sz="1200" b="1" dirty="0">
                <a:effectLst/>
                <a:latin typeface="Calibri" panose="020F0502020204030204" pitchFamily="34" charset="0"/>
                <a:ea typeface="Calibri" panose="020F0502020204030204" pitchFamily="34" charset="0"/>
                <a:cs typeface="Sakkal Majalla" panose="02000000000000000000" pitchFamily="2" charset="-78"/>
              </a:rPr>
              <a:t>الخطوات الأساسية: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800"/>
              </a:spcAft>
              <a:buFont typeface="Wingdings" panose="05000000000000000000" pitchFamily="2" charset="2"/>
              <a:buChar char=""/>
              <a:tabLst>
                <a:tab pos="5560060" algn="r"/>
              </a:tabLst>
            </a:pPr>
            <a:r>
              <a:rPr lang="ar-SA" sz="1200" dirty="0">
                <a:effectLst/>
                <a:latin typeface="Calibri" panose="020F0502020204030204" pitchFamily="34" charset="0"/>
                <a:ea typeface="Calibri" panose="020F0502020204030204" pitchFamily="34" charset="0"/>
                <a:cs typeface="Sakkal Majalla" panose="02000000000000000000" pitchFamily="2" charset="-78"/>
              </a:rPr>
              <a:t>التواصل مع بائعي الأطعمة العالمية ودعوتهم للمشاركة.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800"/>
              </a:spcAft>
              <a:buFont typeface="Wingdings" panose="05000000000000000000" pitchFamily="2" charset="2"/>
              <a:buChar char=""/>
              <a:tabLst>
                <a:tab pos="5560060" algn="r"/>
              </a:tabLst>
            </a:pPr>
            <a:r>
              <a:rPr lang="ar-SA" sz="1200" dirty="0">
                <a:effectLst/>
                <a:latin typeface="Calibri" panose="020F0502020204030204" pitchFamily="34" charset="0"/>
                <a:ea typeface="Calibri" panose="020F0502020204030204" pitchFamily="34" charset="0"/>
                <a:cs typeface="Sakkal Majalla" panose="02000000000000000000" pitchFamily="2" charset="-78"/>
              </a:rPr>
              <a:t>تجهيز المكان وترتيب الأكشاك وأماكن الجلوس.</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800"/>
              </a:spcAft>
              <a:buFont typeface="Wingdings" panose="05000000000000000000" pitchFamily="2" charset="2"/>
              <a:buChar char=""/>
              <a:tabLst>
                <a:tab pos="5560060" algn="r"/>
              </a:tabLst>
            </a:pPr>
            <a:r>
              <a:rPr lang="ar-SA" sz="1200" dirty="0">
                <a:effectLst/>
                <a:latin typeface="Calibri" panose="020F0502020204030204" pitchFamily="34" charset="0"/>
                <a:ea typeface="Calibri" panose="020F0502020204030204" pitchFamily="34" charset="0"/>
                <a:cs typeface="Sakkal Majalla" panose="02000000000000000000" pitchFamily="2" charset="-78"/>
              </a:rPr>
              <a:t>تنظيم برنامج ترفيهي مصاحب (عروض موسيقية، مسابقات تذوق).</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800"/>
              </a:spcAft>
              <a:buFont typeface="Wingdings" panose="05000000000000000000" pitchFamily="2" charset="2"/>
              <a:buChar char=""/>
              <a:tabLst>
                <a:tab pos="5560060" algn="r"/>
              </a:tabLst>
            </a:pPr>
            <a:r>
              <a:rPr lang="ar-SA" sz="1200" dirty="0">
                <a:effectLst/>
                <a:latin typeface="Calibri" panose="020F0502020204030204" pitchFamily="34" charset="0"/>
                <a:ea typeface="Calibri" panose="020F0502020204030204" pitchFamily="34" charset="0"/>
                <a:cs typeface="Sakkal Majalla" panose="02000000000000000000" pitchFamily="2" charset="-78"/>
              </a:rPr>
              <a:t>الإشراف على سير الفعالية وضمان رضا المشاركين والزوار.</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indent="40640" algn="r" rtl="1">
              <a:lnSpc>
                <a:spcPct val="107000"/>
              </a:lnSpc>
              <a:spcBef>
                <a:spcPts val="0"/>
              </a:spcBef>
              <a:spcAft>
                <a:spcPts val="800"/>
              </a:spcAft>
              <a:tabLst>
                <a:tab pos="5560060" algn="r"/>
              </a:tabLst>
            </a:pPr>
            <a:r>
              <a:rPr lang="ar-SA" sz="1200" b="1" dirty="0">
                <a:effectLst/>
                <a:latin typeface="Calibri" panose="020F0502020204030204" pitchFamily="34" charset="0"/>
                <a:ea typeface="Calibri" panose="020F0502020204030204" pitchFamily="34" charset="0"/>
                <a:cs typeface="Sakkal Majalla" panose="02000000000000000000" pitchFamily="2" charset="-78"/>
              </a:rPr>
              <a:t>المرحلة الرابعة: المراقبة والتحكم (</a:t>
            </a:r>
            <a:r>
              <a:rPr lang="en-US" sz="1200" b="1" dirty="0">
                <a:effectLst/>
                <a:latin typeface="Sakkal Majalla" panose="02000000000000000000" pitchFamily="2" charset="-78"/>
                <a:ea typeface="Calibri" panose="020F0502020204030204" pitchFamily="34" charset="0"/>
                <a:cs typeface="Arial" panose="020B0604020202020204" pitchFamily="34" charset="0"/>
              </a:rPr>
              <a:t>Monitoring &amp; Controlling</a:t>
            </a:r>
            <a:r>
              <a:rPr lang="ar-SA" sz="1200" b="1" dirty="0">
                <a:effectLst/>
                <a:latin typeface="Calibri" panose="020F0502020204030204" pitchFamily="34" charset="0"/>
                <a:ea typeface="Calibri" panose="020F0502020204030204" pitchFamily="34" charset="0"/>
                <a:cs typeface="Sakkal Majalla" panose="02000000000000000000" pitchFamily="2" charset="-78"/>
              </a:rPr>
              <a:t>)</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indent="40640" algn="r" rtl="1">
              <a:lnSpc>
                <a:spcPct val="107000"/>
              </a:lnSpc>
              <a:spcBef>
                <a:spcPts val="0"/>
              </a:spcBef>
              <a:spcAft>
                <a:spcPts val="800"/>
              </a:spcAft>
              <a:tabLst>
                <a:tab pos="5560060" algn="r"/>
              </a:tabLst>
            </a:pPr>
            <a:r>
              <a:rPr lang="ar-SA" sz="1200" b="1" dirty="0">
                <a:effectLst/>
                <a:latin typeface="Calibri" panose="020F0502020204030204" pitchFamily="34" charset="0"/>
                <a:ea typeface="Calibri" panose="020F0502020204030204" pitchFamily="34" charset="0"/>
                <a:cs typeface="Sakkal Majalla" panose="02000000000000000000" pitchFamily="2" charset="-78"/>
              </a:rPr>
              <a:t>قياس النجاح:</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800"/>
              </a:spcAft>
              <a:buFont typeface="Wingdings" panose="05000000000000000000" pitchFamily="2" charset="2"/>
              <a:buChar char=""/>
              <a:tabLst>
                <a:tab pos="5560060" algn="r"/>
              </a:tabLst>
            </a:pPr>
            <a:r>
              <a:rPr lang="ar-SA" sz="1200" dirty="0">
                <a:effectLst/>
                <a:latin typeface="Calibri" panose="020F0502020204030204" pitchFamily="34" charset="0"/>
                <a:ea typeface="Calibri" panose="020F0502020204030204" pitchFamily="34" charset="0"/>
                <a:cs typeface="Sakkal Majalla" panose="02000000000000000000" pitchFamily="2" charset="-78"/>
              </a:rPr>
              <a:t>عدد الزوار (مستهدف 500 زائر على الأقل).</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800"/>
              </a:spcAft>
              <a:buFont typeface="Wingdings" panose="05000000000000000000" pitchFamily="2" charset="2"/>
              <a:buChar char=""/>
              <a:tabLst>
                <a:tab pos="5560060" algn="r"/>
              </a:tabLst>
            </a:pPr>
            <a:r>
              <a:rPr lang="ar-SA" sz="1200" dirty="0">
                <a:effectLst/>
                <a:latin typeface="Calibri" panose="020F0502020204030204" pitchFamily="34" charset="0"/>
                <a:ea typeface="Calibri" panose="020F0502020204030204" pitchFamily="34" charset="0"/>
                <a:cs typeface="Sakkal Majalla" panose="02000000000000000000" pitchFamily="2" charset="-78"/>
              </a:rPr>
              <a:t>مستوى رضا الزوار والمشاركين من خلال استبيانات.</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800"/>
              </a:spcAft>
              <a:buFont typeface="Wingdings" panose="05000000000000000000" pitchFamily="2" charset="2"/>
              <a:buChar char=""/>
              <a:tabLst>
                <a:tab pos="5560060" algn="r"/>
              </a:tabLst>
            </a:pPr>
            <a:r>
              <a:rPr lang="ar-SA" sz="1200" dirty="0">
                <a:effectLst/>
                <a:latin typeface="Calibri" panose="020F0502020204030204" pitchFamily="34" charset="0"/>
                <a:ea typeface="Calibri" panose="020F0502020204030204" pitchFamily="34" charset="0"/>
                <a:cs typeface="Sakkal Majalla" panose="02000000000000000000" pitchFamily="2" charset="-78"/>
              </a:rPr>
              <a:t>تحقيق التوازن بين المصاريف والعائدات (في حال وجود رسوم دخول أو رعاية).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indent="40640" algn="r" rtl="1">
              <a:lnSpc>
                <a:spcPct val="107000"/>
              </a:lnSpc>
              <a:spcBef>
                <a:spcPts val="0"/>
              </a:spcBef>
              <a:spcAft>
                <a:spcPts val="800"/>
              </a:spcAft>
              <a:tabLst>
                <a:tab pos="5560060" algn="r"/>
              </a:tabLst>
            </a:pPr>
            <a:r>
              <a:rPr lang="ar-SA" sz="1200" b="1" dirty="0">
                <a:effectLst/>
                <a:latin typeface="Calibri" panose="020F0502020204030204" pitchFamily="34" charset="0"/>
                <a:ea typeface="Calibri" panose="020F0502020204030204" pitchFamily="34" charset="0"/>
                <a:cs typeface="Sakkal Majalla" panose="02000000000000000000" pitchFamily="2" charset="-78"/>
              </a:rPr>
              <a:t>إدارة المخاطر:</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800"/>
              </a:spcAft>
              <a:buFont typeface="Wingdings" panose="05000000000000000000" pitchFamily="2" charset="2"/>
              <a:buChar char=""/>
              <a:tabLst>
                <a:tab pos="5560060" algn="r"/>
              </a:tabLst>
            </a:pPr>
            <a:r>
              <a:rPr lang="ar-SA" sz="1200" dirty="0">
                <a:effectLst/>
                <a:latin typeface="Calibri" panose="020F0502020204030204" pitchFamily="34" charset="0"/>
                <a:ea typeface="Calibri" panose="020F0502020204030204" pitchFamily="34" charset="0"/>
                <a:cs typeface="Sakkal Majalla" panose="02000000000000000000" pitchFamily="2" charset="-78"/>
              </a:rPr>
              <a:t>سوء الأحوال الجوية: تجهيز خيام أو اختيار موقع داخلي كخطة بديلة.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800"/>
              </a:spcAft>
              <a:buFont typeface="Wingdings" panose="05000000000000000000" pitchFamily="2" charset="2"/>
              <a:buChar char=""/>
              <a:tabLst>
                <a:tab pos="5560060" algn="r"/>
              </a:tabLst>
            </a:pPr>
            <a:r>
              <a:rPr lang="ar-SA" sz="1200" dirty="0">
                <a:effectLst/>
                <a:latin typeface="Calibri" panose="020F0502020204030204" pitchFamily="34" charset="0"/>
                <a:ea typeface="Calibri" panose="020F0502020204030204" pitchFamily="34" charset="0"/>
                <a:cs typeface="Sakkal Majalla" panose="02000000000000000000" pitchFamily="2" charset="-78"/>
              </a:rPr>
              <a:t>انخفاض عدد الحضور: تعزيز الحملات التسويقية قبل الفعالية بوقت كافٍ.</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800"/>
              </a:spcAft>
              <a:buFont typeface="Wingdings" panose="05000000000000000000" pitchFamily="2" charset="2"/>
              <a:buChar char=""/>
              <a:tabLst>
                <a:tab pos="5560060" algn="r"/>
              </a:tabLst>
            </a:pPr>
            <a:r>
              <a:rPr lang="ar-SA" sz="1200" dirty="0">
                <a:effectLst/>
                <a:latin typeface="Calibri" panose="020F0502020204030204" pitchFamily="34" charset="0"/>
                <a:ea typeface="Calibri" panose="020F0502020204030204" pitchFamily="34" charset="0"/>
                <a:cs typeface="Sakkal Majalla" panose="02000000000000000000" pitchFamily="2" charset="-78"/>
              </a:rPr>
              <a:t>مشاكل تنظيمية أثناء الفعالية: وجود فريق طوارئ داخلي لحل أي مشاكل سريعة.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indent="40640" algn="r" rtl="1">
              <a:lnSpc>
                <a:spcPct val="107000"/>
              </a:lnSpc>
              <a:spcBef>
                <a:spcPts val="0"/>
              </a:spcBef>
              <a:spcAft>
                <a:spcPts val="800"/>
              </a:spcAft>
              <a:tabLst>
                <a:tab pos="5560060" algn="r"/>
              </a:tabLst>
            </a:pPr>
            <a:r>
              <a:rPr lang="ar-SA" sz="1200" b="1" dirty="0">
                <a:effectLst/>
                <a:latin typeface="Calibri" panose="020F0502020204030204" pitchFamily="34" charset="0"/>
                <a:ea typeface="Calibri" panose="020F0502020204030204" pitchFamily="34" charset="0"/>
                <a:cs typeface="Sakkal Majalla" panose="02000000000000000000" pitchFamily="2" charset="-78"/>
              </a:rPr>
              <a:t>المرحلة الخامسة: الإغلاق والتقييم (</a:t>
            </a:r>
            <a:r>
              <a:rPr lang="en-US" sz="1200" b="1" dirty="0">
                <a:effectLst/>
                <a:latin typeface="Sakkal Majalla" panose="02000000000000000000" pitchFamily="2" charset="-78"/>
                <a:ea typeface="Calibri" panose="020F0502020204030204" pitchFamily="34" charset="0"/>
                <a:cs typeface="Arial" panose="020B0604020202020204" pitchFamily="34" charset="0"/>
              </a:rPr>
              <a:t>Closing &amp; Evaluation</a:t>
            </a:r>
            <a:r>
              <a:rPr lang="ar-SA" sz="1200" b="1" dirty="0">
                <a:effectLst/>
                <a:latin typeface="Calibri" panose="020F0502020204030204" pitchFamily="34" charset="0"/>
                <a:ea typeface="Calibri" panose="020F0502020204030204" pitchFamily="34" charset="0"/>
                <a:cs typeface="Sakkal Majalla" panose="02000000000000000000" pitchFamily="2" charset="-78"/>
              </a:rPr>
              <a:t>)</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indent="40640" algn="r" rtl="1">
              <a:lnSpc>
                <a:spcPct val="107000"/>
              </a:lnSpc>
              <a:spcBef>
                <a:spcPts val="0"/>
              </a:spcBef>
              <a:spcAft>
                <a:spcPts val="800"/>
              </a:spcAft>
              <a:tabLst>
                <a:tab pos="5560060" algn="r"/>
              </a:tabLst>
            </a:pPr>
            <a:r>
              <a:rPr lang="ar-SA" sz="1200" b="1" dirty="0">
                <a:effectLst/>
                <a:latin typeface="Calibri" panose="020F0502020204030204" pitchFamily="34" charset="0"/>
                <a:ea typeface="Calibri" panose="020F0502020204030204" pitchFamily="34" charset="0"/>
                <a:cs typeface="Sakkal Majalla" panose="02000000000000000000" pitchFamily="2" charset="-78"/>
              </a:rPr>
              <a:t>إنهاء المشروع:</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800"/>
              </a:spcAft>
              <a:buFont typeface="Wingdings" panose="05000000000000000000" pitchFamily="2" charset="2"/>
              <a:buChar char=""/>
              <a:tabLst>
                <a:tab pos="5560060" algn="r"/>
              </a:tabLst>
            </a:pPr>
            <a:r>
              <a:rPr lang="ar-SA" sz="1200" dirty="0">
                <a:effectLst/>
                <a:latin typeface="Calibri" panose="020F0502020204030204" pitchFamily="34" charset="0"/>
                <a:ea typeface="Calibri" panose="020F0502020204030204" pitchFamily="34" charset="0"/>
                <a:cs typeface="Sakkal Majalla" panose="02000000000000000000" pitchFamily="2" charset="-78"/>
              </a:rPr>
              <a:t>ترتيب الموقع وإعادة المعدات المستأجرة.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800"/>
              </a:spcAft>
              <a:buFont typeface="Wingdings" panose="05000000000000000000" pitchFamily="2" charset="2"/>
              <a:buChar char=""/>
              <a:tabLst>
                <a:tab pos="5560060" algn="r"/>
              </a:tabLst>
            </a:pPr>
            <a:r>
              <a:rPr lang="ar-SA" sz="1200" dirty="0">
                <a:effectLst/>
                <a:latin typeface="Calibri" panose="020F0502020204030204" pitchFamily="34" charset="0"/>
                <a:ea typeface="Calibri" panose="020F0502020204030204" pitchFamily="34" charset="0"/>
                <a:cs typeface="Sakkal Majalla" panose="02000000000000000000" pitchFamily="2" charset="-78"/>
              </a:rPr>
              <a:t>جمع جميع الفواتير والتقارير المالية.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800"/>
              </a:spcAft>
              <a:buFont typeface="Wingdings" panose="05000000000000000000" pitchFamily="2" charset="2"/>
              <a:buChar char=""/>
              <a:tabLst>
                <a:tab pos="5560060" algn="r"/>
              </a:tabLst>
            </a:pPr>
            <a:r>
              <a:rPr lang="ar-SA" sz="1200" dirty="0">
                <a:effectLst/>
                <a:latin typeface="Calibri" panose="020F0502020204030204" pitchFamily="34" charset="0"/>
                <a:ea typeface="Calibri" panose="020F0502020204030204" pitchFamily="34" charset="0"/>
                <a:cs typeface="Sakkal Majalla" panose="02000000000000000000" pitchFamily="2" charset="-78"/>
              </a:rPr>
              <a:t>عقد اجتماع ختامي مع الفريق لمراجعة أداء المشروع.</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indent="40640" algn="r" rtl="1">
              <a:lnSpc>
                <a:spcPct val="107000"/>
              </a:lnSpc>
              <a:spcBef>
                <a:spcPts val="0"/>
              </a:spcBef>
              <a:spcAft>
                <a:spcPts val="800"/>
              </a:spcAft>
              <a:tabLst>
                <a:tab pos="5560060" algn="r"/>
              </a:tabLst>
            </a:pPr>
            <a:r>
              <a:rPr lang="en-US" sz="1200" b="1" dirty="0">
                <a:effectLst/>
                <a:latin typeface="Sakkal Majalla" panose="02000000000000000000" pitchFamily="2" charset="-78"/>
                <a:ea typeface="Calibri" panose="020F0502020204030204" pitchFamily="34" charset="0"/>
                <a:cs typeface="Arial" panose="020B0604020202020204" pitchFamily="34" charset="0"/>
              </a:rPr>
              <a:t> </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indent="40640" algn="r" rtl="1">
              <a:lnSpc>
                <a:spcPct val="107000"/>
              </a:lnSpc>
              <a:spcBef>
                <a:spcPts val="0"/>
              </a:spcBef>
              <a:spcAft>
                <a:spcPts val="800"/>
              </a:spcAft>
              <a:tabLst>
                <a:tab pos="5560060" algn="r"/>
              </a:tabLst>
            </a:pPr>
            <a:r>
              <a:rPr lang="ar-SA" sz="1200" b="1" dirty="0">
                <a:effectLst/>
                <a:latin typeface="Calibri" panose="020F0502020204030204" pitchFamily="34" charset="0"/>
                <a:ea typeface="Calibri" panose="020F0502020204030204" pitchFamily="34" charset="0"/>
                <a:cs typeface="Sakkal Majalla" panose="02000000000000000000" pitchFamily="2" charset="-78"/>
              </a:rPr>
              <a:t>التقييم:</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800"/>
              </a:spcAft>
              <a:buFont typeface="Wingdings" panose="05000000000000000000" pitchFamily="2" charset="2"/>
              <a:buChar char=""/>
              <a:tabLst>
                <a:tab pos="5560060" algn="r"/>
              </a:tabLst>
            </a:pPr>
            <a:r>
              <a:rPr lang="ar-SA" sz="1200" dirty="0">
                <a:effectLst/>
                <a:latin typeface="Calibri" panose="020F0502020204030204" pitchFamily="34" charset="0"/>
                <a:ea typeface="Calibri" panose="020F0502020204030204" pitchFamily="34" charset="0"/>
                <a:cs typeface="Sakkal Majalla" panose="02000000000000000000" pitchFamily="2" charset="-78"/>
              </a:rPr>
              <a:t>مراجعة الملاحظات من الزوار والبائعين.</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800"/>
              </a:spcAft>
              <a:buFont typeface="Wingdings" panose="05000000000000000000" pitchFamily="2" charset="2"/>
              <a:buChar char=""/>
              <a:tabLst>
                <a:tab pos="5560060" algn="r"/>
              </a:tabLst>
            </a:pPr>
            <a:r>
              <a:rPr lang="ar-SA" sz="1200" dirty="0">
                <a:effectLst/>
                <a:latin typeface="Calibri" panose="020F0502020204030204" pitchFamily="34" charset="0"/>
                <a:ea typeface="Calibri" panose="020F0502020204030204" pitchFamily="34" charset="0"/>
                <a:cs typeface="Sakkal Majalla" panose="02000000000000000000" pitchFamily="2" charset="-78"/>
              </a:rPr>
              <a:t>تقييم جوانب القوة والضعف في التنظيم.</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800"/>
              </a:spcAft>
              <a:buFont typeface="Wingdings" panose="05000000000000000000" pitchFamily="2" charset="2"/>
              <a:buChar char=""/>
              <a:tabLst>
                <a:tab pos="5560060" algn="r"/>
              </a:tabLst>
            </a:pPr>
            <a:r>
              <a:rPr lang="ar-SA" sz="1200" dirty="0">
                <a:effectLst/>
                <a:latin typeface="Calibri" panose="020F0502020204030204" pitchFamily="34" charset="0"/>
                <a:ea typeface="Calibri" panose="020F0502020204030204" pitchFamily="34" charset="0"/>
                <a:cs typeface="Sakkal Majalla" panose="02000000000000000000" pitchFamily="2" charset="-78"/>
              </a:rPr>
              <a:t>تحليل مدى تحقيق الأهداف المحددة.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indent="40640" algn="r" rtl="1">
              <a:lnSpc>
                <a:spcPct val="107000"/>
              </a:lnSpc>
              <a:spcBef>
                <a:spcPts val="0"/>
              </a:spcBef>
              <a:spcAft>
                <a:spcPts val="800"/>
              </a:spcAft>
              <a:tabLst>
                <a:tab pos="5560060" algn="r"/>
              </a:tabLst>
            </a:pPr>
            <a:r>
              <a:rPr lang="ar-SA" sz="1200" dirty="0">
                <a:effectLst/>
                <a:latin typeface="Calibri" panose="020F0502020204030204" pitchFamily="34" charset="0"/>
                <a:ea typeface="Calibri" panose="020F0502020204030204" pitchFamily="34" charset="0"/>
                <a:cs typeface="Sakkal Majalla" panose="02000000000000000000" pitchFamily="2" charset="-78"/>
              </a:rPr>
              <a:t>التطوير: دراسة إمكانية تحويل المهرجان لفعالية سنوية أو توسيعه ليشمل فعاليات أخرى مثل الحرف اليدوية أو الموسيقى.</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indent="40640" algn="just" rtl="0">
              <a:lnSpc>
                <a:spcPct val="107000"/>
              </a:lnSpc>
              <a:spcBef>
                <a:spcPts val="0"/>
              </a:spcBef>
              <a:spcAft>
                <a:spcPts val="800"/>
              </a:spcAft>
              <a:tabLst>
                <a:tab pos="5560060" algn="r"/>
              </a:tabLst>
            </a:pPr>
            <a:r>
              <a:rPr lang="en-US" sz="1000" dirty="0">
                <a:effectLst/>
                <a:latin typeface="Calibri" panose="020F0502020204030204" pitchFamily="34" charset="0"/>
                <a:ea typeface="Calibri" panose="020F0502020204030204" pitchFamily="34" charset="0"/>
                <a:cs typeface="Arial" panose="020B0604020202020204" pitchFamily="34" charset="0"/>
              </a:rPr>
              <a:t> </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
        <p:nvSpPr>
          <p:cNvPr id="4" name="عنصر نائب لرقم الشريحة 3"/>
          <p:cNvSpPr>
            <a:spLocks noGrp="1"/>
          </p:cNvSpPr>
          <p:nvPr>
            <p:ph type="sldNum" sz="quarter"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F4D3BBF9-8610-4CE7-883B-85691E7BDBB4}" type="slidenum">
              <a:rPr kumimoji="0" lang="en-PH" sz="1200" b="0" i="0" u="none" strike="noStrike" kern="1200" cap="none" spc="0" normalizeH="0" baseline="0" noProof="0" smtClean="0">
                <a:ln>
                  <a:noFill/>
                </a:ln>
                <a:solidFill>
                  <a:prstClr val="black"/>
                </a:solidFill>
                <a:effectLst/>
                <a:uLnTx/>
                <a:uFillTx/>
                <a:ea typeface="+mn-ea"/>
                <a:cs typeface="+mn-cs"/>
              </a:rPr>
              <a:pPr marL="0" marR="0" lvl="0" indent="0" algn="r" defTabSz="914400" rtl="1" eaLnBrk="1" fontAlgn="auto" latinLnBrk="0" hangingPunct="1">
                <a:lnSpc>
                  <a:spcPct val="100000"/>
                </a:lnSpc>
                <a:spcBef>
                  <a:spcPts val="0"/>
                </a:spcBef>
                <a:spcAft>
                  <a:spcPts val="0"/>
                </a:spcAft>
                <a:buClrTx/>
                <a:buSzTx/>
                <a:buFontTx/>
                <a:buNone/>
                <a:tabLst/>
                <a:defRPr/>
              </a:pPr>
              <a:t>20</a:t>
            </a:fld>
            <a:endParaRPr kumimoji="0" lang="en-PH"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71688696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يتم دعوة أعضاء فريق المشروع لإظهار الصفات والمهارات القيادية على مدار المشروع. يعد إيصال رؤية المشروع ومنافعه للمعنيين أثناء التخطيط وطوال دورة الحياة أحد الأمثلة. والمثال الآخر هو استخدام التفكير النقدي، وحل المشكلات، واتخاذ القرار أثناء المشاركة في أعمال المشروع. يتم إظهار المساءلة عن النتائج في جميع مجالات أداء التخطيط والقياس.</a:t>
            </a:r>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116</a:t>
            </a:fld>
            <a:endParaRPr lang="en-US"/>
          </a:p>
        </p:txBody>
      </p:sp>
    </p:spTree>
    <p:extLst>
      <p:ext uri="{BB962C8B-B14F-4D97-AF65-F5344CB8AC3E}">
        <p14:creationId xmlns:p14="http://schemas.microsoft.com/office/powerpoint/2010/main" val="143741200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r>
              <a:rPr lang="ar-DZ" dirty="0"/>
              <a:t>ترتبط التعريفات التالية بمنهج التطوير  ومجال أداء دورة الحياة:</a:t>
            </a:r>
          </a:p>
          <a:p>
            <a:pPr marL="171450" indent="-171450" algn="r" rtl="1">
              <a:buFont typeface="Arial" panose="020B0604020202020204" pitchFamily="34" charset="0"/>
              <a:buChar char="•"/>
            </a:pPr>
            <a:r>
              <a:rPr lang="ar-DZ" dirty="0"/>
              <a:t>التسليمات. أي منتج فريد ويمكن التحقق منه، أو نتيجة، أو قدرة على أداء خدمة لابد من إنتاجها لإكمال عملية أو مرحلة أو مشروع.</a:t>
            </a:r>
          </a:p>
          <a:p>
            <a:pPr marL="171450" indent="-171450" algn="r" rtl="1">
              <a:buFont typeface="Arial" panose="020B0604020202020204" pitchFamily="34" charset="0"/>
              <a:buChar char="•"/>
            </a:pPr>
            <a:r>
              <a:rPr lang="ar-DZ" dirty="0"/>
              <a:t>منهج التطوير. طريقة تستخدم لصنع وتطوير منتج أو خدمة أو نتيجة أثناء دورة حياة المشروع، مثل الطريقة التنبؤية أو التكرارية أو المتزايدة أو المتكيفة أو الهجينة.</a:t>
            </a:r>
          </a:p>
          <a:p>
            <a:pPr marL="171450" indent="-171450" algn="r" rtl="1">
              <a:buFont typeface="Arial" panose="020B0604020202020204" pitchFamily="34" charset="0"/>
              <a:buChar char="•"/>
            </a:pPr>
            <a:r>
              <a:rPr lang="ar-DZ" dirty="0"/>
              <a:t>الإيقاع. وتيرة الأنشطة التي يجري تنفيذها على مدار المشروع.</a:t>
            </a:r>
          </a:p>
          <a:p>
            <a:pPr marL="171450" indent="-171450" algn="r" rtl="1">
              <a:buFont typeface="Arial" panose="020B0604020202020204" pitchFamily="34" charset="0"/>
              <a:buChar char="•"/>
            </a:pPr>
            <a:r>
              <a:rPr lang="ar-DZ" dirty="0"/>
              <a:t>المرحلة. مجموعة من أنشطة المشروع المرتبطة منطقيًا وتؤدي إلى إكمال واحد أو أكثر من التسليمات.</a:t>
            </a:r>
          </a:p>
          <a:p>
            <a:pPr marL="171450" indent="-171450" algn="r" rtl="1">
              <a:buFont typeface="Arial" panose="020B0604020202020204" pitchFamily="34" charset="0"/>
              <a:buChar char="•"/>
            </a:pPr>
            <a:r>
              <a:rPr lang="ar-DZ" dirty="0"/>
              <a:t>دورة حياة المشروع. سلسلة من المراحل التي يمر بها المشروع منذ بدايته وحتى اكتماله</a:t>
            </a:r>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118</a:t>
            </a:fld>
            <a:endParaRPr lang="en-US"/>
          </a:p>
        </p:txBody>
      </p:sp>
    </p:spTree>
    <p:extLst>
      <p:ext uri="{BB962C8B-B14F-4D97-AF65-F5344CB8AC3E}">
        <p14:creationId xmlns:p14="http://schemas.microsoft.com/office/powerpoint/2010/main" val="428140956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يمكن تحديد النطاق والجدول الزمني والتكلفة والاحتياجات من الموارد والمخاطر بشكل جيد في المراحل المبكرة من دورة حياة المشروع، وتكون ثابتة نسبيًا.</a:t>
            </a:r>
          </a:p>
          <a:p>
            <a:pPr algn="r" rtl="1"/>
            <a:r>
              <a:rPr lang="ar-DZ" dirty="0"/>
              <a:t>يتيح هذا المنهج لفريق المشروع تقليل مستوى عدم التيقن في المشروع مبكرًا وإنجاز جزء كبير من التخطيط مسبقًا، قد تستخدم المناهج التنبؤية عمليات تطوير إثبات المفهوم</a:t>
            </a:r>
            <a:r>
              <a:rPr lang="en-US" dirty="0"/>
              <a:t>proof-of-concept  </a:t>
            </a:r>
            <a:r>
              <a:rPr lang="ar-DZ" dirty="0"/>
              <a:t>من أجل استكشاف الخيارات، ولكن معظم أعمال المشروع تتبع الخطط التي وضعت قريبا من بداية المشروع. في كثير من الأوقات، يكون لدى المشاريع التي تستخدم هذا المنهج قوالب من المشاريع السابقة المشابهة.</a:t>
            </a:r>
          </a:p>
          <a:p>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122</a:t>
            </a:fld>
            <a:endParaRPr lang="en-US"/>
          </a:p>
        </p:txBody>
      </p:sp>
    </p:spTree>
    <p:extLst>
      <p:ext uri="{BB962C8B-B14F-4D97-AF65-F5344CB8AC3E}">
        <p14:creationId xmlns:p14="http://schemas.microsoft.com/office/powerpoint/2010/main" val="424582370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تستخدم المناهج المتكيفة المنهجين التكراري والمتزايد. ومع ذلك، في الجانب البعيد من المناهج المتكيفة، تميل التكرارات إلى أن تصبح أقصر ويتطور المنتج على الأرجح وفقًا لملاحظات المعنيين.</a:t>
            </a:r>
          </a:p>
          <a:p>
            <a:pPr algn="r" rtl="1"/>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123</a:t>
            </a:fld>
            <a:endParaRPr lang="en-US"/>
          </a:p>
        </p:txBody>
      </p:sp>
    </p:spTree>
    <p:extLst>
      <p:ext uri="{BB962C8B-B14F-4D97-AF65-F5344CB8AC3E}">
        <p14:creationId xmlns:p14="http://schemas.microsoft.com/office/powerpoint/2010/main" val="254720136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 كما يعتبر المنهج الهجين مفيدًا أيضًا عندما يمكن عمل تجزئة نمطية للتسليمات، أو عندما يمكن أن تقوم فرق مشاريع مختلفة بتطوير التسليمات. يميل المنهج الهجين إلى المنهج المتكيف أكثر من المنهج التنبؤي، ولكنه يقل عن كونه منهج متكيف بحت..</a:t>
            </a:r>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124</a:t>
            </a:fld>
            <a:endParaRPr lang="en-US"/>
          </a:p>
        </p:txBody>
      </p:sp>
    </p:spTree>
    <p:extLst>
      <p:ext uri="{BB962C8B-B14F-4D97-AF65-F5344CB8AC3E}">
        <p14:creationId xmlns:p14="http://schemas.microsoft.com/office/powerpoint/2010/main" val="230102362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r" rtl="1">
              <a:buFont typeface="Arial" panose="020B0604020202020204" pitchFamily="34" charset="0"/>
              <a:buChar char="•"/>
            </a:pPr>
            <a:r>
              <a:rPr lang="ar-DZ" dirty="0"/>
              <a:t>المعنيون. تتطلب المشاريع التي تستخدم مناهج متكيفة مشاركة جوهرية من المعنيين طوال العملية. يلعب بعض المعنيين، مثل مالك المنتج، دورًا محوريًا في إنشاء العمل وتحديد أولوياته</a:t>
            </a:r>
          </a:p>
          <a:p>
            <a:pPr marL="171450" indent="-171450" algn="r" rtl="1">
              <a:buFont typeface="Arial" panose="020B0604020202020204" pitchFamily="34" charset="0"/>
              <a:buChar char="•"/>
            </a:pPr>
            <a:r>
              <a:rPr lang="ar-DZ" dirty="0"/>
              <a:t>قيود الجدول الزمني. إذا كان هناك حاجة لتسليم شيء ما مبكرًا، حتى وإن لم يكن منتجًا مكتملاً، يعتبر المنهج التكراري أو المتكيف مفيدًا.</a:t>
            </a:r>
          </a:p>
          <a:p>
            <a:pPr marL="171450" indent="-171450" algn="r" rtl="1">
              <a:buFont typeface="Arial" panose="020B0604020202020204" pitchFamily="34" charset="0"/>
              <a:buChar char="•"/>
            </a:pPr>
            <a:r>
              <a:rPr lang="ar-DZ" dirty="0"/>
              <a:t>توفر التمويل. يمكن أن تستفيد المشاريع التي تعمل في بيئة من عدم تيقن التمويل من منهج متكيف أو تكراري. يمكن إصدار الحد الأدنى المقبول للمنتج للتطبيق باستثمار أقل من المنتج بصورته النهائية. يتيح ذلك اختبار السوق أو الدخول إليه باستخدام حد أدنى من الاستثمار. يمكن ضخ المزيد من الاستثمارات وفقًا لاستجابة السوق لهذا المنتج أو الخدمة.</a:t>
            </a:r>
          </a:p>
          <a:p>
            <a:pPr algn="r" rtl="1"/>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128</a:t>
            </a:fld>
            <a:endParaRPr lang="en-US"/>
          </a:p>
        </p:txBody>
      </p:sp>
    </p:spTree>
    <p:extLst>
      <p:ext uri="{BB962C8B-B14F-4D97-AF65-F5344CB8AC3E}">
        <p14:creationId xmlns:p14="http://schemas.microsoft.com/office/powerpoint/2010/main" val="257073677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تتضمن مرحلة التطوير تفاصيل أكثر بهدف شرح التوقيت المختلف وإيقاع التسليم المتباين. قد يتبع إيقاع مرحلة الاختبار إيقاع مرحلة التطوير. تظهر التسليمات في مرحلة الاستخدام.</a:t>
            </a:r>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134</a:t>
            </a:fld>
            <a:endParaRPr lang="en-US"/>
          </a:p>
        </p:txBody>
      </p:sp>
    </p:spTree>
    <p:extLst>
      <p:ext uri="{BB962C8B-B14F-4D97-AF65-F5344CB8AC3E}">
        <p14:creationId xmlns:p14="http://schemas.microsoft.com/office/powerpoint/2010/main" val="340159867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في حالة دورات الحياة التنبؤية يتم عمل الجزء الأكبر من التخطيط مسبقاً، ثم الاستمرار في إعادة التخطيط باستخدام الاتضاح المتدرج والتخطيط المتدرج. كما يتم تحديث الخطط مع تحقق التهديدات والفرص.</a:t>
            </a:r>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135</a:t>
            </a:fld>
            <a:endParaRPr lang="en-US"/>
          </a:p>
        </p:txBody>
      </p:sp>
    </p:spTree>
    <p:extLst>
      <p:ext uri="{BB962C8B-B14F-4D97-AF65-F5344CB8AC3E}">
        <p14:creationId xmlns:p14="http://schemas.microsoft.com/office/powerpoint/2010/main" val="155619953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في حالة دورات الحياة التنبؤية يتم عمل الجزء الأكبر من التخطيط مسبقاً، ثم الاستمرار في إعادة التخطيط باستخدام الاتضاح المتدرج والتخطيط المتدرج. كما يتم تحديث الخطط مع تحقق التهديدات والفرص.</a:t>
            </a:r>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136</a:t>
            </a:fld>
            <a:endParaRPr lang="en-US"/>
          </a:p>
        </p:txBody>
      </p:sp>
    </p:spTree>
    <p:extLst>
      <p:ext uri="{BB962C8B-B14F-4D97-AF65-F5344CB8AC3E}">
        <p14:creationId xmlns:p14="http://schemas.microsoft.com/office/powerpoint/2010/main" val="31510691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إجابة مقترحة للنشاط التطبيقي:</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dirty="0">
                <a:effectLst/>
                <a:latin typeface="Calibri" panose="020F0502020204030204" pitchFamily="34" charset="0"/>
                <a:ea typeface="Times New Roman" panose="02020603050405020304" pitchFamily="18" charset="0"/>
                <a:cs typeface="Segoe UI Emoji" panose="020B0502040204020203" pitchFamily="34" charset="0"/>
              </a:rPr>
              <a:t>🔹</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a:t>
            </a: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السيناريو (أ): بناء برج سكني ضخم بمتطلبات ثابتة وجدول زمني صارم</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المنهج الأنسب:</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منهجية الشلال (</a:t>
            </a:r>
            <a:r>
              <a:rPr lang="en-US" sz="1200" b="1" dirty="0">
                <a:effectLst/>
                <a:latin typeface="Sakkal Majalla" panose="02000000000000000000" pitchFamily="2" charset="-78"/>
                <a:ea typeface="Times New Roman" panose="02020603050405020304" pitchFamily="18" charset="0"/>
                <a:cs typeface="Arial" panose="020B0604020202020204" pitchFamily="34" charset="0"/>
              </a:rPr>
              <a:t>Waterfall</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أو المنهج التقليدي (</a:t>
            </a:r>
            <a:r>
              <a:rPr lang="en-US" sz="1200" b="1" dirty="0">
                <a:effectLst/>
                <a:latin typeface="Sakkal Majalla" panose="02000000000000000000" pitchFamily="2" charset="-78"/>
                <a:ea typeface="Times New Roman" panose="02020603050405020304" pitchFamily="18" charset="0"/>
                <a:cs typeface="Arial" panose="020B0604020202020204" pitchFamily="34" charset="0"/>
              </a:rPr>
              <a:t>Traditional Project Management</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مبررات الاختيار:</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متطلبات ثابتة: المشروع له متطلبات واضحة وغير قابلة للتغيير.</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تسلسل منطقي: يتم تنفيذه على مراحل متتالية (تصميم، بناء، تسليم) مع صعوبة العودة للوراء.</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الجدول الزمني صارم: الحاجة للالتزام بمواعيد تسليم محددة بصرامة.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تقليل المخاطر: الشلال يساعد في إدارة المخاطر بشكل استباقي في المشاريع الكبيرة والمعقدة.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egoe UI Emoji" panose="020B0502040204020203" pitchFamily="34" charset="0"/>
              </a:rPr>
              <a:t>🔹</a:t>
            </a: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 السيناريو (ب): تطوير تطبيق جوال مبتكر في سوق متغير يحتاج لتحديثات مستمرة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المنهج الأنسب:</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منهجية الأجايل (</a:t>
            </a:r>
            <a:r>
              <a:rPr lang="en-US" sz="1200" b="1" dirty="0">
                <a:effectLst/>
                <a:latin typeface="Sakkal Majalla" panose="02000000000000000000" pitchFamily="2" charset="-78"/>
                <a:ea typeface="Times New Roman" panose="02020603050405020304" pitchFamily="18" charset="0"/>
                <a:cs typeface="Arial" panose="020B0604020202020204" pitchFamily="34" charset="0"/>
              </a:rPr>
              <a:t>Agile</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أو منهجية سكرم (</a:t>
            </a:r>
            <a:r>
              <a:rPr lang="en-US" sz="1200" b="1" dirty="0">
                <a:effectLst/>
                <a:latin typeface="Sakkal Majalla" panose="02000000000000000000" pitchFamily="2" charset="-78"/>
                <a:ea typeface="Times New Roman" panose="02020603050405020304" pitchFamily="18" charset="0"/>
                <a:cs typeface="Arial" panose="020B0604020202020204" pitchFamily="34" charset="0"/>
              </a:rPr>
              <a:t>Scrum</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مبررات الاختيار:</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مرونة عالية: القدرة على تعديل الميزات والمواصفات بسهولة بناءً على متغيرات السوق.</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تحديثات مستمرة: التطبيق بحاجة لتحسينات دورية وفقًا لتغذية راجعة من المستخدمين.</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فرق عمل ذاتية التنظيم: فرق التطوير تعمل بشكل تعاوني مع تكرار دورات العمل (</a:t>
            </a:r>
            <a:r>
              <a:rPr lang="en-US" sz="1200" b="1" dirty="0">
                <a:effectLst/>
                <a:latin typeface="Sakkal Majalla" panose="02000000000000000000" pitchFamily="2" charset="-78"/>
                <a:ea typeface="Times New Roman" panose="02020603050405020304" pitchFamily="18" charset="0"/>
                <a:cs typeface="Arial" panose="020B0604020202020204" pitchFamily="34" charset="0"/>
              </a:rPr>
              <a:t>Sprints</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تفاعل دائم مع العميل: مشاركة أصحاب المصلحة في مراحل التطوير المختلفة لتحسين المنتج بشكل مستمر.</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egoe UI Emoji" panose="020B0502040204020203" pitchFamily="34" charset="0"/>
              </a:rPr>
              <a:t>🔹</a:t>
            </a: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 السيناريو (ج): تصميم منتج جديد لصناعة السيارات حيث تحتاج بعض الجوانب للبحث والتطوير</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المنهج الأنسب:</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منهجية الهجين (</a:t>
            </a:r>
            <a:r>
              <a:rPr lang="en-US" sz="1200" b="1" dirty="0">
                <a:effectLst/>
                <a:latin typeface="Sakkal Majalla" panose="02000000000000000000" pitchFamily="2" charset="-78"/>
                <a:ea typeface="Times New Roman" panose="02020603050405020304" pitchFamily="18" charset="0"/>
                <a:cs typeface="Arial" panose="020B0604020202020204" pitchFamily="34" charset="0"/>
              </a:rPr>
              <a:t>Hybrid</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(دمج بين الشلال والأجايل) أو منهجية </a:t>
            </a:r>
            <a:r>
              <a:rPr lang="en-US" sz="1200" b="1" dirty="0">
                <a:effectLst/>
                <a:latin typeface="Sakkal Majalla" panose="02000000000000000000" pitchFamily="2" charset="-78"/>
                <a:ea typeface="Times New Roman" panose="02020603050405020304" pitchFamily="18" charset="0"/>
                <a:cs typeface="Arial" panose="020B0604020202020204" pitchFamily="34" charset="0"/>
              </a:rPr>
              <a:t>R&amp;D</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(البحث والتطوير).</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مبررات الاختيار:</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وجود أجزاء مستقرة وأخرى متغيرة: الأجزاء المتعلقة بالبحث تحتاج نهج مرن، بينما الجوانب الهندسية تحتاج نهج تقليدي.</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ابتكار وتطوير: الحاجة لاختبار نماذج أولية وتعديلها بناءً على النتائج البحثية.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تقليل المخاطر: استخدام منهجية الشلال لضبط مراحل الإنتاج والتصنيع، مع تطبيق الأجايل في مراحل البحث والتطوير.</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توازن بين الصرامة والمرونة: ضمان جودة المنتج النهائي مع إمكانية التكيف خلال مراحل التصميم المبكرة.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egoe UI Emoji" panose="020B0502040204020203" pitchFamily="34" charset="0"/>
              </a:rPr>
              <a:t>🔹</a:t>
            </a: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 السيناريو (د): إطلاق حملة تسويقية رقمية مع الحاجة لتعديلات مستمرة بناءً على تفاعل العملاء</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المنهج الأنسب</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منهجية كانبان (</a:t>
            </a:r>
            <a:r>
              <a:rPr lang="en-US" sz="1200" b="1" dirty="0">
                <a:effectLst/>
                <a:latin typeface="Sakkal Majalla" panose="02000000000000000000" pitchFamily="2" charset="-78"/>
                <a:ea typeface="Times New Roman" panose="02020603050405020304" pitchFamily="18" charset="0"/>
                <a:cs typeface="Arial" panose="020B0604020202020204" pitchFamily="34" charset="0"/>
              </a:rPr>
              <a:t>Kanban</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 أو منهجية الأجايل (</a:t>
            </a:r>
            <a:r>
              <a:rPr lang="en-US" sz="1200" b="1" dirty="0">
                <a:effectLst/>
                <a:latin typeface="Sakkal Majalla" panose="02000000000000000000" pitchFamily="2" charset="-78"/>
                <a:ea typeface="Times New Roman" panose="02020603050405020304" pitchFamily="18" charset="0"/>
                <a:cs typeface="Arial" panose="020B0604020202020204" pitchFamily="34" charset="0"/>
              </a:rPr>
              <a:t>Agile Marketing</a:t>
            </a:r>
            <a:r>
              <a:rPr lang="ar-EG" sz="1200" dirty="0">
                <a:effectLst/>
                <a:latin typeface="Calibri" panose="020F0502020204030204" pitchFamily="34" charset="0"/>
                <a:ea typeface="Times New Roman" panose="02020603050405020304" pitchFamily="18" charset="0"/>
                <a:cs typeface="Sakkal Majalla" panose="02000000000000000000" pitchFamily="2" charset="-78"/>
              </a:rPr>
              <a:t>).</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spcBef>
                <a:spcPts val="0"/>
              </a:spcBef>
              <a:spcAft>
                <a:spcPts val="0"/>
              </a:spcAft>
            </a:pPr>
            <a:r>
              <a:rPr lang="ar-EG" sz="1200" b="1" dirty="0">
                <a:effectLst/>
                <a:latin typeface="Calibri" panose="020F0502020204030204" pitchFamily="34" charset="0"/>
                <a:ea typeface="Times New Roman" panose="02020603050405020304" pitchFamily="18" charset="0"/>
                <a:cs typeface="Sakkal Majalla" panose="02000000000000000000" pitchFamily="2" charset="-78"/>
              </a:rPr>
              <a:t>مبررات الاختيار:</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تفاعل سريع: الحاجة للاستجابة الفورية لتعليقات وتفاعل الجمهور على الحملات الإعلانية.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مرونة في تعديل الاستراتيجيات: يمكن تعديل المحتوى والإعلانات بناءً على الأداء اللحظي للحملة.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إدارة تدفق العمل: كانبان يسمح برؤية تدفق المهام والعمل على تحسين الإنتاجية باستمرار.</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0"/>
              </a:spcAft>
              <a:buFont typeface="Wingdings" panose="05000000000000000000" pitchFamily="2" charset="2"/>
              <a:buChar char=""/>
            </a:pPr>
            <a:r>
              <a:rPr lang="ar-EG" sz="1200" dirty="0">
                <a:effectLst/>
                <a:latin typeface="Calibri" panose="020F0502020204030204" pitchFamily="34" charset="0"/>
                <a:ea typeface="Times New Roman" panose="02020603050405020304" pitchFamily="18" charset="0"/>
                <a:cs typeface="Sakkal Majalla" panose="02000000000000000000" pitchFamily="2" charset="-78"/>
              </a:rPr>
              <a:t>تحسين مستمر: تحليل البيانات بشكل دوري لتحسين أداء الحملة واتخاذ قرارات أسرع وأكثر فاعلية.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
        <p:nvSpPr>
          <p:cNvPr id="4" name="عنصر نائب لرقم الشريحة 3"/>
          <p:cNvSpPr>
            <a:spLocks noGrp="1"/>
          </p:cNvSpPr>
          <p:nvPr>
            <p:ph type="sldNum" sz="quarter"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F4D3BBF9-8610-4CE7-883B-85691E7BDBB4}" type="slidenum">
              <a:rPr kumimoji="0" lang="en-PH" sz="1200" b="0" i="0" u="none" strike="noStrike" kern="1200" cap="none" spc="0" normalizeH="0" baseline="0" noProof="0" smtClean="0">
                <a:ln>
                  <a:noFill/>
                </a:ln>
                <a:solidFill>
                  <a:prstClr val="black"/>
                </a:solidFill>
                <a:effectLst/>
                <a:uLnTx/>
                <a:uFillTx/>
                <a:ea typeface="+mn-ea"/>
                <a:cs typeface="+mn-cs"/>
              </a:rPr>
              <a:pPr marL="0" marR="0" lvl="0" indent="0" algn="r" defTabSz="914400" rtl="1" eaLnBrk="1" fontAlgn="auto" latinLnBrk="0" hangingPunct="1">
                <a:lnSpc>
                  <a:spcPct val="100000"/>
                </a:lnSpc>
                <a:spcBef>
                  <a:spcPts val="0"/>
                </a:spcBef>
                <a:spcAft>
                  <a:spcPts val="0"/>
                </a:spcAft>
                <a:buClrTx/>
                <a:buSzTx/>
                <a:buFontTx/>
                <a:buNone/>
                <a:tabLst/>
                <a:defRPr/>
              </a:pPr>
              <a:t>137</a:t>
            </a:fld>
            <a:endParaRPr kumimoji="0" lang="en-PH"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3163829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النُهج الثلاثة لإدارة المشاريع وفق </a:t>
            </a:r>
            <a:r>
              <a:rPr lang="en-US" dirty="0"/>
              <a:t>PMBOK 7:</a:t>
            </a:r>
            <a:br>
              <a:rPr lang="en-US" dirty="0"/>
            </a:br>
            <a:r>
              <a:rPr lang="en-US" dirty="0"/>
              <a:t>🔹 Waterfall </a:t>
            </a:r>
            <a:r>
              <a:rPr lang="ar-DZ" dirty="0"/>
              <a:t>التقليدي: مناسب للمشاريع ذات المتطلبات الثابتة</a:t>
            </a:r>
            <a:br>
              <a:rPr lang="ar-DZ" dirty="0"/>
            </a:br>
            <a:r>
              <a:rPr lang="en-US" dirty="0"/>
              <a:t>🔹 Agile </a:t>
            </a:r>
            <a:r>
              <a:rPr lang="ar-DZ" dirty="0"/>
              <a:t>المرن: مناسب للمشاريع سريعة التغير</a:t>
            </a:r>
            <a:br>
              <a:rPr lang="ar-DZ" dirty="0"/>
            </a:br>
            <a:r>
              <a:rPr lang="en-US" dirty="0"/>
              <a:t>🔹 Hybrid </a:t>
            </a:r>
            <a:r>
              <a:rPr lang="ar-DZ" dirty="0"/>
              <a:t>الهجين: مزيج بين الاثنين حسب احتياجات المشروع</a:t>
            </a:r>
          </a:p>
          <a:p>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22</a:t>
            </a:fld>
            <a:endParaRPr lang="en-US"/>
          </a:p>
        </p:txBody>
      </p:sp>
    </p:spTree>
    <p:extLst>
      <p:ext uri="{BB962C8B-B14F-4D97-AF65-F5344CB8AC3E}">
        <p14:creationId xmlns:p14="http://schemas.microsoft.com/office/powerpoint/2010/main" val="138346262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ترتبط التعريفات التالية بمجال أداء التخطيط:</a:t>
            </a:r>
          </a:p>
          <a:p>
            <a:pPr marL="171450" indent="-171450" algn="r" rtl="1">
              <a:buFont typeface="Arial" panose="020B0604020202020204" pitchFamily="34" charset="0"/>
              <a:buChar char="•"/>
            </a:pPr>
            <a:r>
              <a:rPr lang="ar-DZ" dirty="0"/>
              <a:t>التقدير. هو تقدير كمي للكمية المحتملة أو ناتج أحد المتغيرات، مثل تكاليف المشروع، أو موارده أو جهده أو مدده.</a:t>
            </a:r>
          </a:p>
          <a:p>
            <a:pPr marL="171450" indent="-171450" algn="r" rtl="1">
              <a:buFont typeface="Arial" panose="020B0604020202020204" pitchFamily="34" charset="0"/>
              <a:buChar char="•"/>
            </a:pPr>
            <a:r>
              <a:rPr lang="ar-DZ" dirty="0"/>
              <a:t>الدقة. ضمن نظام إدارة الجودة، الدقة هي تقييم لمدى الصحة.</a:t>
            </a:r>
          </a:p>
          <a:p>
            <a:pPr marL="171450" indent="-171450" algn="r" rtl="1">
              <a:buFont typeface="Arial" panose="020B0604020202020204" pitchFamily="34" charset="0"/>
              <a:buChar char="•"/>
            </a:pPr>
            <a:r>
              <a:rPr lang="ar-DZ" dirty="0"/>
              <a:t>الإحكام. ضمن نظام إدارة الجودة، الإحكام هو تقييم لمدى الإِتْقان.</a:t>
            </a:r>
          </a:p>
          <a:p>
            <a:pPr marL="171450" indent="-171450" algn="r" rtl="1">
              <a:buFont typeface="Arial" panose="020B0604020202020204" pitchFamily="34" charset="0"/>
              <a:buChar char="•"/>
            </a:pPr>
            <a:r>
              <a:rPr lang="ar-DZ" dirty="0"/>
              <a:t>ضغط زمن المشروع طريقة تستخدم لاختصار مدة الجدول الزمني بأقل تكلفة إضافية من خلال زيادة الموارد. .</a:t>
            </a:r>
          </a:p>
          <a:p>
            <a:pPr marL="171450" indent="-171450" algn="r" rtl="1">
              <a:buFont typeface="Arial" panose="020B0604020202020204" pitchFamily="34" charset="0"/>
              <a:buChar char="•"/>
            </a:pPr>
            <a:r>
              <a:rPr lang="ar-DZ" dirty="0"/>
              <a:t> تسريع التتابع طريقة لضغط الجدول الزمني بحيث إن الأنشطة والمراحل التي تتم عادة بشكل . متعاقب يتم تنفيذها بشكل متوازي، على الاقل لجزء من مدتها.</a:t>
            </a:r>
          </a:p>
          <a:p>
            <a:pPr marL="171450" indent="-171450" algn="r" rtl="1">
              <a:buFont typeface="Arial" panose="020B0604020202020204" pitchFamily="34" charset="0"/>
              <a:buChar char="•"/>
            </a:pPr>
            <a:r>
              <a:rPr lang="ar-DZ" dirty="0"/>
              <a:t>الموازنة. هي التقدير المالي المعتمد للمشروع أو لأي مكون من مكونات هيكل تجزئة العمل أو أي نشاط بالجدول الزمني</a:t>
            </a:r>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138</a:t>
            </a:fld>
            <a:endParaRPr lang="en-US"/>
          </a:p>
        </p:txBody>
      </p:sp>
    </p:spTree>
    <p:extLst>
      <p:ext uri="{BB962C8B-B14F-4D97-AF65-F5344CB8AC3E}">
        <p14:creationId xmlns:p14="http://schemas.microsoft.com/office/powerpoint/2010/main" val="8390348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تبدأ مناهج التخطيط التنبؤية من تسليمات المشروع العامة ثم تقوم بتجزئتها إلى درجة أكبر من التفاصيل. يمكن أن يوظف هذا المنهج بيان نطاق المشروع و/أو هيكل تفصيل العمل </a:t>
            </a:r>
            <a:r>
              <a:rPr lang="en-US" dirty="0"/>
              <a:t>WBS  </a:t>
            </a:r>
            <a:r>
              <a:rPr lang="ar-DZ" dirty="0"/>
              <a:t>لتفصيل النطاق بمستويات أدق من التفاصيل. </a:t>
            </a:r>
          </a:p>
          <a:p>
            <a:pPr algn="r" rtl="1"/>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140</a:t>
            </a:fld>
            <a:endParaRPr lang="en-US"/>
          </a:p>
        </p:txBody>
      </p:sp>
    </p:spTree>
    <p:extLst>
      <p:ext uri="{BB962C8B-B14F-4D97-AF65-F5344CB8AC3E}">
        <p14:creationId xmlns:p14="http://schemas.microsoft.com/office/powerpoint/2010/main" val="283082455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تؤثر مرحلة المشروع في دورة الحياة على أربعة جوانب مرتبطة بالتقدير كما يلي:</a:t>
            </a:r>
          </a:p>
          <a:p>
            <a:pPr marL="171450" indent="-171450" algn="r" rtl="1">
              <a:buFont typeface="Arial" panose="020B0604020202020204" pitchFamily="34" charset="0"/>
              <a:buChar char="•"/>
            </a:pPr>
            <a:r>
              <a:rPr lang="ar-DZ" dirty="0"/>
              <a:t>المدى</a:t>
            </a:r>
          </a:p>
          <a:p>
            <a:pPr marL="171450" indent="-171450" algn="r" rtl="1">
              <a:buFont typeface="Arial" panose="020B0604020202020204" pitchFamily="34" charset="0"/>
              <a:buChar char="•"/>
            </a:pPr>
            <a:r>
              <a:rPr lang="ar-DZ" dirty="0"/>
              <a:t>الدقة</a:t>
            </a:r>
          </a:p>
          <a:p>
            <a:pPr marL="171450" indent="-171450" algn="r" rtl="1">
              <a:buFont typeface="Arial" panose="020B0604020202020204" pitchFamily="34" charset="0"/>
              <a:buChar char="•"/>
            </a:pPr>
            <a:r>
              <a:rPr lang="ar-DZ" dirty="0"/>
              <a:t>الإحكام</a:t>
            </a:r>
          </a:p>
          <a:p>
            <a:pPr marL="171450" indent="-171450" algn="r" rtl="1">
              <a:buFont typeface="Arial" panose="020B0604020202020204" pitchFamily="34" charset="0"/>
              <a:buChar char="•"/>
            </a:pPr>
            <a:r>
              <a:rPr lang="ar-DZ" dirty="0"/>
              <a:t>الثقة</a:t>
            </a:r>
          </a:p>
          <a:p>
            <a:pPr algn="r" rtl="1"/>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141</a:t>
            </a:fld>
            <a:endParaRPr lang="en-US"/>
          </a:p>
        </p:txBody>
      </p:sp>
    </p:spTree>
    <p:extLst>
      <p:ext uri="{BB962C8B-B14F-4D97-AF65-F5344CB8AC3E}">
        <p14:creationId xmlns:p14="http://schemas.microsoft.com/office/powerpoint/2010/main" val="221117210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يمكن استنباطها يدوياً عن طريق (أ) وضع متوسط مرجح بناء على عدة نتائج محتملة، أو (ب) إجراء محاكاة لتطوير تحليل احتمالي لنتيجة معينة، وعادة ما يتم ذلك للتكلفة أو البرنامج الزمني.</a:t>
            </a:r>
          </a:p>
          <a:p>
            <a:pPr algn="r" rtl="1"/>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142</a:t>
            </a:fld>
            <a:endParaRPr lang="en-US"/>
          </a:p>
        </p:txBody>
      </p:sp>
    </p:spTree>
    <p:extLst>
      <p:ext uri="{BB962C8B-B14F-4D97-AF65-F5344CB8AC3E}">
        <p14:creationId xmlns:p14="http://schemas.microsoft.com/office/powerpoint/2010/main" val="348668792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بينما تتسم التقديرات المطلقة بأنها محددة، تظهر التقديرات النسبية في صورة مقارنة مع تقديرات أخرى.. يكون للتقديرات النسبية معنى فقط ضمن سياق محدد</a:t>
            </a:r>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144</a:t>
            </a:fld>
            <a:endParaRPr lang="en-US"/>
          </a:p>
        </p:txBody>
      </p:sp>
    </p:spTree>
    <p:extLst>
      <p:ext uri="{BB962C8B-B14F-4D97-AF65-F5344CB8AC3E}">
        <p14:creationId xmlns:p14="http://schemas.microsoft.com/office/powerpoint/2010/main" val="332764034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r>
              <a:rPr lang="ar-DZ" dirty="0"/>
              <a:t>يوجد أربع أنواع من الاعتمادية كما يلي:</a:t>
            </a:r>
          </a:p>
          <a:p>
            <a:pPr marL="171450" indent="-171450" algn="r" rtl="1">
              <a:buFont typeface="Arial" panose="020B0604020202020204" pitchFamily="34" charset="0"/>
              <a:buChar char="•"/>
            </a:pPr>
            <a:r>
              <a:rPr lang="ar-DZ" dirty="0"/>
              <a:t>الاعتمادية الإلزامية. العلاقة اللازمة بموجب العقد أو تستلزمها طبيعة العمل. هذا النوع من الاعتمادية فى العادة لا يمكن تعديله.</a:t>
            </a:r>
          </a:p>
          <a:p>
            <a:pPr marL="171450" indent="-171450" algn="r" rtl="1">
              <a:buFont typeface="Arial" panose="020B0604020202020204" pitchFamily="34" charset="0"/>
              <a:buChar char="•"/>
            </a:pPr>
            <a:r>
              <a:rPr lang="ar-DZ" dirty="0"/>
              <a:t>الاعتمادية التقديرية. علاقة تستند إلى أفضل الممارسات أو تفضيلات المشروع. يمكن أن يكون هذا النوع من الاعتمادية قابلاً للتعديل.</a:t>
            </a:r>
          </a:p>
          <a:p>
            <a:pPr marL="171450" indent="-171450" algn="r" rtl="1">
              <a:buFont typeface="Arial" panose="020B0604020202020204" pitchFamily="34" charset="0"/>
              <a:buChar char="•"/>
            </a:pPr>
            <a:r>
              <a:rPr lang="ar-DZ" dirty="0"/>
              <a:t>الاعتمادية الخارجية. علاقة بين أنشطة المشروع والأنشطة غير المرتبطة بالمشروع. هذا النوع من الاعتمادية لا يمكن تعديله عادةً.</a:t>
            </a:r>
          </a:p>
          <a:p>
            <a:pPr marL="171450" indent="-171450" algn="r" rtl="1">
              <a:buFont typeface="Arial" panose="020B0604020202020204" pitchFamily="34" charset="0"/>
              <a:buChar char="•"/>
            </a:pPr>
            <a:r>
              <a:rPr lang="ar-DZ" dirty="0"/>
              <a:t>الاعتمادية الداخلية. علاقة بين نشاطين أو أكثر من أنشطة المشروع. يمكن أن يكون هذا النوع من الاعتمادية قابلاً للتعديل.</a:t>
            </a:r>
          </a:p>
          <a:p>
            <a:pPr algn="r" rtl="1"/>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149</a:t>
            </a:fld>
            <a:endParaRPr lang="en-US"/>
          </a:p>
        </p:txBody>
      </p:sp>
    </p:spTree>
    <p:extLst>
      <p:ext uri="{BB962C8B-B14F-4D97-AF65-F5344CB8AC3E}">
        <p14:creationId xmlns:p14="http://schemas.microsoft.com/office/powerpoint/2010/main" val="393298899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يوجد تكرارين أو أكثر ضمن كل إصدار. يضيف كل تكرار قيمة للأعمال و/أو المعنيين. قد تشمل القيمة الميزات، أو تقليل المخاطر، أو إجراء التجارب، أو أساليب أخرى لتسليم أو حماية القيمة. يبقي التخطيط للعمل في الإصدارات المستقبلية عاماُ،</a:t>
            </a:r>
          </a:p>
          <a:p>
            <a:pPr algn="r" rtl="1"/>
            <a:r>
              <a:rPr lang="ar-DZ" dirty="0"/>
              <a:t>وذلك حتى لا يشارك فريق المشروع في تخطيط يمكن أن يتغير بناء على الملاحظات من الإصدارات السابقة.</a:t>
            </a:r>
          </a:p>
          <a:p>
            <a:pPr algn="r" rtl="1"/>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150</a:t>
            </a:fld>
            <a:endParaRPr lang="en-US"/>
          </a:p>
        </p:txBody>
      </p:sp>
    </p:spTree>
    <p:extLst>
      <p:ext uri="{BB962C8B-B14F-4D97-AF65-F5344CB8AC3E}">
        <p14:creationId xmlns:p14="http://schemas.microsoft.com/office/powerpoint/2010/main" val="129550842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ينبغي أن تشمل موازنة المشروع تمويلا احتياطيا للطوارئ لتغطية عدم التيقن. يتم وضع احتياطيات للطوارئ جانبا من أجل تنفيذ استجابة مخططة أو الاستجابة لأحداث المخاطر حال وقوعها.</a:t>
            </a:r>
          </a:p>
          <a:p>
            <a:pPr algn="r" rtl="1"/>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151</a:t>
            </a:fld>
            <a:endParaRPr lang="en-US"/>
          </a:p>
        </p:txBody>
      </p:sp>
    </p:spTree>
    <p:extLst>
      <p:ext uri="{BB962C8B-B14F-4D97-AF65-F5344CB8AC3E}">
        <p14:creationId xmlns:p14="http://schemas.microsoft.com/office/powerpoint/2010/main" val="316161148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ar-DZ" dirty="0"/>
          </a:p>
          <a:p>
            <a:pPr algn="r" rtl="1"/>
            <a:r>
              <a:rPr lang="ar-DZ" dirty="0"/>
              <a:t>عند التخطيط لفريق المشروع، يراعي مدير المشروع إمكانية وضرورة أن يعمل فريق المشروع في نفس الموقع. تتمكن فرق المشاريع الصغيرة التي تعمل في نفس المكان من استغلال التواصل العارض ويمكنها حل المشكلات بمجرد ظهورها. بعض فرق المشاريع تعمل من أماكن متفرقة. قد يكون أفراد فريق المشروع في مدن أو مناطق زمنية أو دول مختلفة. في المشاريع التي يعمل بها فريق المشروع بطريقة افتراضية يتم قضاء وقت أطول في التواصل عبر التكنولوجيا</a:t>
            </a:r>
          </a:p>
          <a:p>
            <a:pPr algn="r" rtl="1"/>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152</a:t>
            </a:fld>
            <a:endParaRPr lang="en-US"/>
          </a:p>
        </p:txBody>
      </p:sp>
    </p:spTree>
    <p:extLst>
      <p:ext uri="{BB962C8B-B14F-4D97-AF65-F5344CB8AC3E}">
        <p14:creationId xmlns:p14="http://schemas.microsoft.com/office/powerpoint/2010/main" val="269281119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r>
              <a:rPr lang="ar-DZ" dirty="0"/>
              <a:t>ينطوي تخطيط التواصل للمشروع على مراعاة ما يلي:</a:t>
            </a:r>
            <a:br>
              <a:rPr lang="ar-EG" dirty="0"/>
            </a:br>
            <a:r>
              <a:rPr lang="ar-EG" dirty="0"/>
              <a:t>من يحتاج المعلومات؟ </a:t>
            </a:r>
          </a:p>
          <a:p>
            <a:pPr marL="171450" indent="-171450" algn="r" rtl="1">
              <a:buFont typeface="Arial" panose="020B0604020202020204" pitchFamily="34" charset="0"/>
              <a:buChar char="•"/>
            </a:pPr>
            <a:r>
              <a:rPr lang="ar-EG" dirty="0"/>
              <a:t>ما هي المعلومات التي يحتاجها كل معني من المعنيين؟ </a:t>
            </a:r>
          </a:p>
          <a:p>
            <a:pPr marL="171450" indent="-171450" algn="r" rtl="1">
              <a:buFont typeface="Arial" panose="020B0604020202020204" pitchFamily="34" charset="0"/>
              <a:buChar char="•"/>
            </a:pPr>
            <a:r>
              <a:rPr lang="ar-EG" dirty="0"/>
              <a:t>لماذا يجب مشاركة المعلومات مع المعنيين؟</a:t>
            </a:r>
          </a:p>
          <a:p>
            <a:pPr marL="171450" indent="-171450" algn="r" rtl="1">
              <a:buFont typeface="Arial" panose="020B0604020202020204" pitchFamily="34" charset="0"/>
              <a:buChar char="•"/>
            </a:pPr>
            <a:r>
              <a:rPr lang="ar-EG" dirty="0"/>
              <a:t>ما هي أفضل طريقة لتقديم المعلومات؟ </a:t>
            </a:r>
          </a:p>
          <a:p>
            <a:pPr marL="171450" indent="-171450" algn="r" rtl="1">
              <a:buFont typeface="Arial" panose="020B0604020202020204" pitchFamily="34" charset="0"/>
              <a:buChar char="•"/>
            </a:pPr>
            <a:r>
              <a:rPr lang="ar-EG" dirty="0"/>
              <a:t>متى وكم من المرات تكون فيها المعلومات مطلوبة ؟ </a:t>
            </a:r>
          </a:p>
          <a:p>
            <a:pPr marL="171450" indent="-171450" algn="r" rtl="1">
              <a:buFont typeface="Arial" panose="020B0604020202020204" pitchFamily="34" charset="0"/>
              <a:buChar char="•"/>
            </a:pPr>
            <a:r>
              <a:rPr lang="ar-EG" dirty="0"/>
              <a:t>من لديه المعلومات المطلوبة؟</a:t>
            </a:r>
          </a:p>
          <a:p>
            <a:pPr algn="r" rtl="1"/>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153</a:t>
            </a:fld>
            <a:endParaRPr lang="en-US"/>
          </a:p>
        </p:txBody>
      </p:sp>
    </p:spTree>
    <p:extLst>
      <p:ext uri="{BB962C8B-B14F-4D97-AF65-F5344CB8AC3E}">
        <p14:creationId xmlns:p14="http://schemas.microsoft.com/office/powerpoint/2010/main" val="33118766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يتطلب التحول من معيار قائم على العملية </a:t>
            </a:r>
            <a:r>
              <a:rPr lang="en-US" dirty="0"/>
              <a:t>process </a:t>
            </a:r>
            <a:r>
              <a:rPr lang="ar-DZ" dirty="0"/>
              <a:t>إلى معيار قائم على المبادئ </a:t>
            </a:r>
            <a:r>
              <a:rPr lang="en-US" dirty="0"/>
              <a:t>principles </a:t>
            </a:r>
            <a:r>
              <a:rPr lang="ar-DZ" dirty="0"/>
              <a:t>منهجًا مختلفًا للتفكير في الجوانب المختلفة لإدارة المشروع. </a:t>
            </a:r>
          </a:p>
          <a:p>
            <a:pPr algn="r" rtl="1"/>
            <a:r>
              <a:rPr lang="ar-DZ" dirty="0"/>
              <a:t>وبالتالي، فإن مجالات أداء المشروع تمثل مجموعة من الأنشطة ذات الصلة التي تعتبر حاسمة للتسليم الفعال لنتائج المشروع. يوجد ثمانية مجالات لأداء المشروع في هذا الدليل</a:t>
            </a:r>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23</a:t>
            </a:fld>
            <a:endParaRPr lang="en-US"/>
          </a:p>
        </p:txBody>
      </p:sp>
    </p:spTree>
    <p:extLst>
      <p:ext uri="{BB962C8B-B14F-4D97-AF65-F5344CB8AC3E}">
        <p14:creationId xmlns:p14="http://schemas.microsoft.com/office/powerpoint/2010/main" val="357208046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تحتاج المشاريع ذات الموارد المادية الهامة، مثل مشاريع الهندسة والإنشاء، التخطيط لأنشطة المشتريات للحصول على تلك الموارد. قد يكون ذلك بسيطًا مثل استخدام اتفاقية طلب أساسية أو معقدًا كإدارة وتنسيق وتكامل العديد من أنشطة المشتريات.</a:t>
            </a:r>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154</a:t>
            </a:fld>
            <a:endParaRPr lang="en-US"/>
          </a:p>
        </p:txBody>
      </p:sp>
    </p:spTree>
    <p:extLst>
      <p:ext uri="{BB962C8B-B14F-4D97-AF65-F5344CB8AC3E}">
        <p14:creationId xmlns:p14="http://schemas.microsoft.com/office/powerpoint/2010/main" val="261484860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يشمل ذلك تحديد التسليمات والخدمات التي سيتم تطويرها داخليًا، وتلك التي سيتم شرائها من مصادر خارجية. تؤثر هذه المعلومات على فريق المشروع والجدول الزمني. يحتاج المسؤولون عن التعاقد معلومات متقدمة حول نوع السلع المطلوبة، ووقت الاحتياج لها، وأي مواصفات فنية مطلوبة للسلع أو الخدمات التي سيتم شراؤها.</a:t>
            </a:r>
          </a:p>
          <a:p>
            <a:pPr algn="r" rtl="1"/>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155</a:t>
            </a:fld>
            <a:endParaRPr lang="en-US"/>
          </a:p>
        </p:txBody>
      </p:sp>
    </p:spTree>
    <p:extLst>
      <p:ext uri="{BB962C8B-B14F-4D97-AF65-F5344CB8AC3E}">
        <p14:creationId xmlns:p14="http://schemas.microsoft.com/office/powerpoint/2010/main" val="388546784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ينبغي أن تعد فرق المشاريع عملية لتكييف الخطط على مدار المشروع. قد يأخذ ذلك شكل عملية تحكم في التغيير أو إعادة تحديد أولويات سجل الأعمال أو تعديل الخط المرجعي للمشروع. قد تحتاج المشاريع التي يكون بها عنصر تعاقدي إلى اتباع عملية محددة لتغيير العقود</a:t>
            </a:r>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156</a:t>
            </a:fld>
            <a:endParaRPr lang="en-US"/>
          </a:p>
        </p:txBody>
      </p:sp>
    </p:spTree>
    <p:extLst>
      <p:ext uri="{BB962C8B-B14F-4D97-AF65-F5344CB8AC3E}">
        <p14:creationId xmlns:p14="http://schemas.microsoft.com/office/powerpoint/2010/main" val="230792276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عبارة "قياس ما يهم فقط" تعد من أفضل ما يستخدم في تحديد ما الذي يتم قياسه أو عدد مرات القياس بشكل أفضل</a:t>
            </a:r>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157</a:t>
            </a:fld>
            <a:endParaRPr lang="en-US"/>
          </a:p>
        </p:txBody>
      </p:sp>
    </p:spTree>
    <p:extLst>
      <p:ext uri="{BB962C8B-B14F-4D97-AF65-F5344CB8AC3E}">
        <p14:creationId xmlns:p14="http://schemas.microsoft.com/office/powerpoint/2010/main" val="2011456493"/>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يمكن أن تحتاج فرق المشاريع نتاجات تخطيط إضافية بناءً على نوع المشروع. على سبيل المثال، سوف تحتاج الخطط اللوجيستية إلى التكامل مع احتياجات المواد والتسليم، بينما تحتاج خطط الاختبار إلى التوافق مع احتياجات الجودة والتسليم وما إلى ذلك.</a:t>
            </a:r>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158</a:t>
            </a:fld>
            <a:endParaRPr lang="en-US"/>
          </a:p>
        </p:txBody>
      </p:sp>
    </p:spTree>
    <p:extLst>
      <p:ext uri="{BB962C8B-B14F-4D97-AF65-F5344CB8AC3E}">
        <p14:creationId xmlns:p14="http://schemas.microsoft.com/office/powerpoint/2010/main" val="239499326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تشجع بعض دورات الحياة الأخرى على التخطيط الكافي فقط في عدة نقاط على مدار المشروع، مع توقع تطور تلك الخطط.</a:t>
            </a:r>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159</a:t>
            </a:fld>
            <a:endParaRPr lang="en-US"/>
          </a:p>
        </p:txBody>
      </p:sp>
    </p:spTree>
    <p:extLst>
      <p:ext uri="{BB962C8B-B14F-4D97-AF65-F5344CB8AC3E}">
        <p14:creationId xmlns:p14="http://schemas.microsoft.com/office/powerpoint/2010/main" val="33559746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ترتبط التعريفات التالية بمجال أداء عمل المشروع:</a:t>
            </a:r>
          </a:p>
          <a:p>
            <a:pPr marL="171450" indent="-171450" algn="r" rtl="1">
              <a:buFont typeface="Arial" panose="020B0604020202020204" pitchFamily="34" charset="0"/>
              <a:buChar char="•"/>
            </a:pPr>
            <a:r>
              <a:rPr lang="ar-DZ" dirty="0"/>
              <a:t>مستندات العطاء. جميع المستندات المستخدمة في الحصول على المعلومات أو عروض الأسعار أو العروض من البائعين المرتقبين.</a:t>
            </a:r>
          </a:p>
          <a:p>
            <a:pPr marL="171450" indent="-171450" algn="r" rtl="1">
              <a:buFont typeface="Arial" panose="020B0604020202020204" pitchFamily="34" charset="0"/>
              <a:buChar char="•"/>
            </a:pPr>
            <a:r>
              <a:rPr lang="ar-DZ" dirty="0"/>
              <a:t>مؤتمرمقدمي العروض. الاجتماع مع المتقدمين المرتقبين للعطاء قبل تحضير عروضهم للتأكد من توفر فهم واضح ومشترك لديهم لمتطلبات المشتريات. ويطلق عليها أيضًا مؤتمرات المقاولين، ومؤتمرات البائعين، ومؤتمرات ما قبل العرض.</a:t>
            </a:r>
          </a:p>
          <a:p>
            <a:pPr marL="171450" indent="-171450" algn="r" rtl="1">
              <a:buFont typeface="Arial" panose="020B0604020202020204" pitchFamily="34" charset="0"/>
              <a:buChar char="•"/>
            </a:pPr>
            <a:r>
              <a:rPr lang="ar-DZ" dirty="0"/>
              <a:t>المعرفة الصريحة. هي المعرفة التي يمكن ترميزها باستخدام الرموز مثل الكلمات والأرقام والصور.</a:t>
            </a:r>
          </a:p>
          <a:p>
            <a:pPr marL="171450" indent="-171450" algn="r" rtl="1">
              <a:buFont typeface="Arial" panose="020B0604020202020204" pitchFamily="34" charset="0"/>
              <a:buChar char="•"/>
            </a:pPr>
            <a:r>
              <a:rPr lang="ar-DZ" dirty="0"/>
              <a:t>المعرفة الضمنية. هي المعرفة التي يصعب صياغتها بوضوح ومشاركتها، مثل المعتقدات والخبرة والفطنة.</a:t>
            </a:r>
          </a:p>
          <a:p>
            <a:pPr algn="r" rtl="1"/>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161</a:t>
            </a:fld>
            <a:endParaRPr lang="en-US"/>
          </a:p>
        </p:txBody>
      </p:sp>
    </p:spTree>
    <p:extLst>
      <p:ext uri="{BB962C8B-B14F-4D97-AF65-F5344CB8AC3E}">
        <p14:creationId xmlns:p14="http://schemas.microsoft.com/office/powerpoint/2010/main" val="377865470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EG" dirty="0"/>
              <a:t>المراجعة الدورية: </a:t>
            </a:r>
            <a:r>
              <a:rPr lang="ar-DZ" dirty="0"/>
              <a:t>يمكن أن يكون ذلك في شكل مراجعة لوحات المهام لتحديد ما إذا كان هناك اختناقات في العملية، وإذا كان العمل يتدفق بالمعدل المتوقع، وإذا كان هناك أي مصاعب تمنع تقدم العمل.</a:t>
            </a:r>
          </a:p>
          <a:p>
            <a:pPr algn="r" rtl="1"/>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162</a:t>
            </a:fld>
            <a:endParaRPr lang="en-US"/>
          </a:p>
        </p:txBody>
      </p:sp>
    </p:spTree>
    <p:extLst>
      <p:ext uri="{BB962C8B-B14F-4D97-AF65-F5344CB8AC3E}">
        <p14:creationId xmlns:p14="http://schemas.microsoft.com/office/powerpoint/2010/main" val="3892971094"/>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يمكن أن يشمل تقييم العمليات التدقيق وأنشطة تأكيد الجودة لكي يتم التأكد من الالتزام بالعمليات وتحقيق النتائج المرجوة. </a:t>
            </a:r>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163</a:t>
            </a:fld>
            <a:endParaRPr lang="en-US"/>
          </a:p>
        </p:txBody>
      </p:sp>
    </p:spTree>
    <p:extLst>
      <p:ext uri="{BB962C8B-B14F-4D97-AF65-F5344CB8AC3E}">
        <p14:creationId xmlns:p14="http://schemas.microsoft.com/office/powerpoint/2010/main" val="359484218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قد تتبدل القيود وتتغير على مدار المشروع. قد يترتب على أحد متطلبات المعنيين تمديد في البرنامج الزمني أو زيادة في الموازنة. قد يستلزم تخفيض الموازنة تخفيف أحد متطلبات الجودة أو تخفيض في النطاق.</a:t>
            </a:r>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164</a:t>
            </a:fld>
            <a:endParaRPr lang="en-US"/>
          </a:p>
        </p:txBody>
      </p:sp>
    </p:spTree>
    <p:extLst>
      <p:ext uri="{BB962C8B-B14F-4D97-AF65-F5344CB8AC3E}">
        <p14:creationId xmlns:p14="http://schemas.microsoft.com/office/powerpoint/2010/main" val="12931043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en-US" dirty="0"/>
          </a:p>
        </p:txBody>
      </p:sp>
      <p:sp>
        <p:nvSpPr>
          <p:cNvPr id="4" name="عنصر نائب لرقم الشريحة 3"/>
          <p:cNvSpPr>
            <a:spLocks noGrp="1"/>
          </p:cNvSpPr>
          <p:nvPr>
            <p:ph type="sldNum" sz="quarter"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F4D3BBF9-8610-4CE7-883B-85691E7BDBB4}" type="slidenum">
              <a:rPr kumimoji="0" lang="en-PH" sz="1200" b="0" i="0" u="none" strike="noStrike" kern="1200" cap="none" spc="0" normalizeH="0" baseline="0" noProof="0" smtClean="0">
                <a:ln>
                  <a:noFill/>
                </a:ln>
                <a:solidFill>
                  <a:prstClr val="black"/>
                </a:solidFill>
                <a:effectLst/>
                <a:uLnTx/>
                <a:uFillTx/>
                <a:ea typeface="+mn-ea"/>
                <a:cs typeface="+mn-cs"/>
              </a:rPr>
              <a:pPr marL="0" marR="0" lvl="0" indent="0" algn="r" defTabSz="914400" rtl="1" eaLnBrk="1" fontAlgn="auto" latinLnBrk="0" hangingPunct="1">
                <a:lnSpc>
                  <a:spcPct val="100000"/>
                </a:lnSpc>
                <a:spcBef>
                  <a:spcPts val="0"/>
                </a:spcBef>
                <a:spcAft>
                  <a:spcPts val="0"/>
                </a:spcAft>
                <a:buClrTx/>
                <a:buSzTx/>
                <a:buFontTx/>
                <a:buNone/>
                <a:tabLst/>
                <a:defRPr/>
              </a:pPr>
              <a:t>24</a:t>
            </a:fld>
            <a:endParaRPr kumimoji="0" lang="en-PH"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290606704"/>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تشمل قيادة فريق المشروع تحقيق التوازن بين العبء الوظيفي ودرجة رضا أعضاء الفريق، بهدف أن يستمر تحفيز أعضاء الفريق. لتعظيم القيمة التي يتم تسليمها لكل من الأعمال والمعنيين على مدار المشروع، يجب الحفاظ على توازن صحي لاهتمام فريق المشروع.</a:t>
            </a:r>
          </a:p>
          <a:p>
            <a:pPr algn="r" rtl="1"/>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165</a:t>
            </a:fld>
            <a:endParaRPr lang="en-US"/>
          </a:p>
        </p:txBody>
      </p:sp>
    </p:spTree>
    <p:extLst>
      <p:ext uri="{BB962C8B-B14F-4D97-AF65-F5344CB8AC3E}">
        <p14:creationId xmlns:p14="http://schemas.microsoft.com/office/powerpoint/2010/main" val="2144662255"/>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يمكن جمع المعلومات خلال الاجتماعات والمحادثات، ومن خلال سحب المعلومات من المستودعات</a:t>
            </a:r>
          </a:p>
          <a:p>
            <a:pPr algn="r" rtl="1"/>
            <a:r>
              <a:rPr lang="ar-DZ" dirty="0"/>
              <a:t>الإلكترونية. بمجرد جمعها، يتم توزيع المعلومات وفق ما ورد في خطة تواصل إدارة المشروع.</a:t>
            </a:r>
          </a:p>
          <a:p>
            <a:pPr algn="r" rtl="1"/>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166</a:t>
            </a:fld>
            <a:endParaRPr lang="en-US"/>
          </a:p>
        </p:txBody>
      </p:sp>
    </p:spTree>
    <p:extLst>
      <p:ext uri="{BB962C8B-B14F-4D97-AF65-F5344CB8AC3E}">
        <p14:creationId xmlns:p14="http://schemas.microsoft.com/office/powerpoint/2010/main" val="28194986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كما أن الكميات الكبيرة من الموارد المادية تتطلب نظامً خدمات لوجيستيً متكامل. عادة ما يكون ذلك موثقاً في سياسات المنظمة، والتي يتم تطبيقها في المشاريع. تصف خطة الخدمات اللوجستية كيفية تنفيذ سياسات المنظمة في المشروع. تشمل المستندات الداعمة تقديرات لكل نوع من المواد، وأسس هذه التقديرات، واستخدامها المتوقع مع مرور الوقت، والمواصفات الخاصة بالدرجة، وتوقيت و مكان التسليم.</a:t>
            </a:r>
          </a:p>
          <a:p>
            <a:pPr algn="r" rtl="1"/>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167</a:t>
            </a:fld>
            <a:endParaRPr lang="en-US"/>
          </a:p>
        </p:txBody>
      </p:sp>
    </p:spTree>
    <p:extLst>
      <p:ext uri="{BB962C8B-B14F-4D97-AF65-F5344CB8AC3E}">
        <p14:creationId xmlns:p14="http://schemas.microsoft.com/office/powerpoint/2010/main" val="182126879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لا يمتلك مدراء المشاريع في أغلب المنظمات سلطة التعاقد.</a:t>
            </a:r>
            <a:r>
              <a:rPr lang="ar-EG" dirty="0"/>
              <a:t> </a:t>
            </a:r>
            <a:r>
              <a:rPr lang="ar-DZ" dirty="0"/>
              <a:t>ولكنهم يعملون مع مسؤولي التعاقدات أو أشخاص آخرين من ذوي الخبرة في العقود والقوانين واللوائح. عادةً ما يكون لدى المنظمات سياسات وإجراءات صارمة مرتبطة بالمشتريات. تحدد السياسات من الذي لديه السلطة للتعاقد، وحدود تلك السلطة، والعمليات والإجراءات التي ينبغي اتباعها.</a:t>
            </a:r>
          </a:p>
          <a:p>
            <a:pPr algn="r" rtl="1"/>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168</a:t>
            </a:fld>
            <a:endParaRPr lang="en-US"/>
          </a:p>
        </p:txBody>
      </p:sp>
    </p:spTree>
    <p:extLst>
      <p:ext uri="{BB962C8B-B14F-4D97-AF65-F5344CB8AC3E}">
        <p14:creationId xmlns:p14="http://schemas.microsoft.com/office/powerpoint/2010/main" val="356025825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r>
              <a:rPr lang="ar-DZ" dirty="0"/>
              <a:t>يمكن أن تشمل مستندات العطاء ما يلي:</a:t>
            </a:r>
          </a:p>
          <a:p>
            <a:pPr marL="171450" indent="-171450" algn="r" rtl="1">
              <a:buFont typeface="Arial" panose="020B0604020202020204" pitchFamily="34" charset="0"/>
              <a:buChar char="•"/>
            </a:pPr>
            <a:r>
              <a:rPr lang="ar-DZ" dirty="0"/>
              <a:t>طلب معلومات. يستخدم طلب المعلومات لجمع مزيد من المعلومات من السوق قبل طرح مستندات العطاء لمجموعة محددة من الموردين.</a:t>
            </a:r>
          </a:p>
          <a:p>
            <a:pPr marL="171450" indent="-171450" algn="r" rtl="1">
              <a:buFont typeface="Arial" panose="020B0604020202020204" pitchFamily="34" charset="0"/>
              <a:buChar char="•"/>
            </a:pPr>
            <a:r>
              <a:rPr lang="ar-DZ" dirty="0"/>
              <a:t>طلب تقديم عرض. يستخدم هذا المستند في حالة نطاق العمل المعقد أو المرُكب، حين يبحث المشتري عن مورد يقدم حلاً.</a:t>
            </a:r>
          </a:p>
          <a:p>
            <a:pPr marL="171450" indent="-171450" algn="r" rtl="1">
              <a:buFont typeface="Arial" panose="020B0604020202020204" pitchFamily="34" charset="0"/>
              <a:buChar char="•"/>
            </a:pPr>
            <a:r>
              <a:rPr lang="ar-DZ" dirty="0"/>
              <a:t>طلب تسعير. يُستخدم هذا المستند عندما يكون السعر هو العامل الحاسم الرئيسي، ويكون الحل المقترح جاهز مسبقاً</a:t>
            </a:r>
          </a:p>
          <a:p>
            <a:pPr algn="r" rtl="1"/>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169</a:t>
            </a:fld>
            <a:endParaRPr lang="en-US"/>
          </a:p>
        </p:txBody>
      </p:sp>
    </p:spTree>
    <p:extLst>
      <p:ext uri="{BB962C8B-B14F-4D97-AF65-F5344CB8AC3E}">
        <p14:creationId xmlns:p14="http://schemas.microsoft.com/office/powerpoint/2010/main" val="1303495348"/>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يعمل مدير المشروع مع مالك المنتج لإدارة التوقعات حول إضافة نطاق، من حيث التأثير على الموازنة، ومدى توفر أعضاء الفريق. يقوم مالك المنتج بترتيب أولويات سجل أعمال المشروع بصورة دورية حتى يتم استكمال البنود ذات الأولوية العالية. في حالة وجود قيود على البرنامج الزمني أو الموازنة، فإن مالك المنتج يمكن أن يعتبر المشروع مكتملاُ عند تسليم البنود الأكثر أولوية.</a:t>
            </a:r>
          </a:p>
          <a:p>
            <a:pPr algn="r" rtl="1"/>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171</a:t>
            </a:fld>
            <a:endParaRPr lang="en-US"/>
          </a:p>
        </p:txBody>
      </p:sp>
    </p:spTree>
    <p:extLst>
      <p:ext uri="{BB962C8B-B14F-4D97-AF65-F5344CB8AC3E}">
        <p14:creationId xmlns:p14="http://schemas.microsoft.com/office/powerpoint/2010/main" val="877544600"/>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يمكن أن تزيد تغيرات النطاق من عدم التيقن؛ لذا، فإن أي طلبات للتغيير ينبغي أن يصاحبها تقييمًا لأي مخاطر جديدة يمكن أن تظهر بسبب الإضافة إلى النطاق أو التغيير فيه. يعمل مدير المشروع مع مجلس مراقبة التغيير وطالب التغيير لتوجيه طلبات التغيير عبر عملية التحكم في التغيير. يتم دمج التغييرات المعتمدة على ما ينطبق من مستندات تخطيط المشروع، وسجل أعمال المنتج، ونطاق المشروع. كما يتم التواصل مع المعنيين الملائمين بشأن التغييرات..</a:t>
            </a:r>
          </a:p>
          <a:p>
            <a:pPr algn="r" rtl="1"/>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172</a:t>
            </a:fld>
            <a:endParaRPr lang="en-US"/>
          </a:p>
        </p:txBody>
      </p:sp>
    </p:spTree>
    <p:extLst>
      <p:ext uri="{BB962C8B-B14F-4D97-AF65-F5344CB8AC3E}">
        <p14:creationId xmlns:p14="http://schemas.microsoft.com/office/powerpoint/2010/main" val="152418999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r" rtl="1">
              <a:buFont typeface="Arial" panose="020B0604020202020204" pitchFamily="34" charset="0"/>
              <a:buChar char="•"/>
            </a:pPr>
            <a:r>
              <a:rPr lang="ar-DZ" dirty="0"/>
              <a:t>إدارة المعرفة: يحدث الكثير من التعلم أثناء المشاريع. يكون بعض التعلم خاص بالمشروع، مثل طريقة أسرع لإنجاز عمل محدد. ويمكن مشاركة بعض التعلم مع فرق مشاريع أخرى لتحسين النتائج،</a:t>
            </a:r>
          </a:p>
          <a:p>
            <a:pPr marL="171450" indent="-171450" algn="r" rtl="1">
              <a:buFont typeface="Arial" panose="020B0604020202020204" pitchFamily="34" charset="0"/>
              <a:buChar char="•"/>
            </a:pPr>
            <a:endParaRPr lang="ar-EG" dirty="0"/>
          </a:p>
          <a:p>
            <a:pPr marL="171450" indent="-171450" algn="r" rtl="1">
              <a:buFont typeface="Arial" panose="020B0604020202020204" pitchFamily="34" charset="0"/>
              <a:buChar char="•"/>
            </a:pPr>
            <a:r>
              <a:rPr lang="ar-DZ" dirty="0"/>
              <a:t>المعرفة الصريحة والضمنية: تطور فرق المشاريع المعرفة الصريحة وتشاركها على مدار المشروع. يمكن تمثيل المعرفة الصريحة بسهولة باستخدام الكلمات أو الصور أو الأرقام. على سبيل المثال، تعتبر خطوات أي عملية جديدة معرفة صريحة يمكن توثيقها. يمكن توزيع المعرفة الصريحة باستخدام أدوات إدارة المعلومات لربط الأشخاص بالمعلومات</a:t>
            </a:r>
          </a:p>
          <a:p>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173</a:t>
            </a:fld>
            <a:endParaRPr lang="en-US"/>
          </a:p>
        </p:txBody>
      </p:sp>
    </p:spTree>
    <p:extLst>
      <p:ext uri="{BB962C8B-B14F-4D97-AF65-F5344CB8AC3E}">
        <p14:creationId xmlns:p14="http://schemas.microsoft.com/office/powerpoint/2010/main" val="162247565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DZ" dirty="0"/>
              <a:t>ترتبط التعريفات التالية بمجال أداء التسليم:</a:t>
            </a:r>
          </a:p>
          <a:p>
            <a:pPr algn="r" rtl="1"/>
            <a:r>
              <a:rPr lang="ar-DZ" dirty="0"/>
              <a:t>المتطلب. شرط أو قدرة لابد من توافرها في المنتج أو الخدمة أو النتيجة لكي تلبي حاجة الأعمال. </a:t>
            </a:r>
          </a:p>
          <a:p>
            <a:pPr algn="r" rtl="1"/>
            <a:r>
              <a:rPr lang="ar-DZ" dirty="0"/>
              <a:t>هيكل تجزئة العمل </a:t>
            </a:r>
            <a:r>
              <a:rPr lang="en-US" dirty="0"/>
              <a:t>WBS </a:t>
            </a:r>
            <a:r>
              <a:rPr lang="ar-DZ" dirty="0"/>
              <a:t>تجزئة هرمية لنطاق العمل الكلي الذي يقوم به فريق العمل بالمشروع لتحقيق أهداف المشروع وإنشاء التسليمات المطلوبة.</a:t>
            </a:r>
          </a:p>
          <a:p>
            <a:pPr algn="r" rtl="1"/>
            <a:r>
              <a:rPr lang="ar-DZ" dirty="0"/>
              <a:t>تعريف المنجز </a:t>
            </a:r>
            <a:r>
              <a:rPr lang="en-US" dirty="0"/>
              <a:t>DoD </a:t>
            </a:r>
            <a:r>
              <a:rPr lang="ar-DZ" dirty="0"/>
              <a:t>قائمة مراجعة الفريق الخاصة بجميع المعايير المطلوب تلبيتها بحيث يعتبر التسليم جاهزًا لاستخدام العميل.</a:t>
            </a:r>
          </a:p>
          <a:p>
            <a:pPr algn="r" rtl="1"/>
            <a:r>
              <a:rPr lang="ar-DZ" dirty="0"/>
              <a:t>الجودة. درجة وفاء مجموعة من الخصائص الجوهرية بالمتطلبات.</a:t>
            </a:r>
          </a:p>
          <a:p>
            <a:pPr algn="r" rtl="1"/>
            <a:r>
              <a:rPr lang="ar-DZ" dirty="0"/>
              <a:t>تكلفة الجودة. كافة التكاليف المتكبدة طوال حياة المنتج من خلال الاستثمار في منع عدم المطابقة للمتطلبات، وتقييم المنتج او الخدمة من حيث مطابقتها للمتطلبات، وإخفاقها في تلبية المتطلبات.</a:t>
            </a:r>
          </a:p>
          <a:p>
            <a:pPr algn="r" rtl="1"/>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176</a:t>
            </a:fld>
            <a:endParaRPr lang="en-US"/>
          </a:p>
        </p:txBody>
      </p:sp>
    </p:spTree>
    <p:extLst>
      <p:ext uri="{BB962C8B-B14F-4D97-AF65-F5344CB8AC3E}">
        <p14:creationId xmlns:p14="http://schemas.microsoft.com/office/powerpoint/2010/main" val="1965418129"/>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r" rtl="1">
              <a:buFont typeface="Arial" panose="020B0604020202020204" pitchFamily="34" charset="0"/>
              <a:buChar char="•"/>
            </a:pPr>
            <a:r>
              <a:rPr lang="ar-DZ" dirty="0"/>
              <a:t>استخلاص المتطلبات. يعني الاستخلاص الاستنباط، أو الاستنتاج، او الاستحضار. جمع المتطلبات يتعدى إجراء المقابلات أو عقد مجموعات التركيز</a:t>
            </a:r>
          </a:p>
          <a:p>
            <a:pPr marL="171450" indent="-171450" algn="r" rtl="1">
              <a:buFont typeface="Arial" panose="020B0604020202020204" pitchFamily="34" charset="0"/>
              <a:buChar char="•"/>
            </a:pPr>
            <a:r>
              <a:rPr lang="ar-DZ" dirty="0"/>
              <a:t>تطور واكتشاف المتطلبات. في حالة المشاريع التي لم تحدد المتطلبات مسبقًا بوضوح، يمكن استخدام النماذج الأولية والعروض التوضيحية واللوحات المصورة ...</a:t>
            </a:r>
          </a:p>
          <a:p>
            <a:pPr marL="171450" indent="-171450" algn="r" rtl="1">
              <a:buFont typeface="Arial" panose="020B0604020202020204" pitchFamily="34" charset="0"/>
              <a:buChar char="•"/>
            </a:pPr>
            <a:r>
              <a:rPr lang="ar-DZ" dirty="0"/>
              <a:t>إدارة المتطلبات. هناك حاجة لإدارة المتطلبات بصرف النظر عن كونها موثقة مسبقاً، أو تطورها على مدار المشروع، أو قد تم اكتشافها. يمكن أن تؤدي الإدارة غير الفعالة للمتطلبات إلى إعادة العمل، وتسيّب النطاق، وعدم رضا العملاء،</a:t>
            </a:r>
          </a:p>
          <a:p>
            <a:pPr algn="r" rtl="1"/>
            <a:endParaRPr lang="en-US" dirty="0"/>
          </a:p>
        </p:txBody>
      </p:sp>
      <p:sp>
        <p:nvSpPr>
          <p:cNvPr id="4" name="Slide Number Placeholder 3"/>
          <p:cNvSpPr>
            <a:spLocks noGrp="1"/>
          </p:cNvSpPr>
          <p:nvPr>
            <p:ph type="sldNum" sz="quarter" idx="5"/>
          </p:nvPr>
        </p:nvSpPr>
        <p:spPr/>
        <p:txBody>
          <a:bodyPr/>
          <a:lstStyle/>
          <a:p>
            <a:fld id="{C4BACC21-6723-4A9E-B7AA-5545543E8703}" type="slidenum">
              <a:rPr lang="en-US" smtClean="0"/>
              <a:t>179</a:t>
            </a:fld>
            <a:endParaRPr lang="en-US"/>
          </a:p>
        </p:txBody>
      </p:sp>
    </p:spTree>
    <p:extLst>
      <p:ext uri="{BB962C8B-B14F-4D97-AF65-F5344CB8AC3E}">
        <p14:creationId xmlns:p14="http://schemas.microsoft.com/office/powerpoint/2010/main" val="7022436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B6334A-0B18-DE6E-837C-D446DCC08FF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EG"/>
          </a:p>
        </p:txBody>
      </p:sp>
      <p:sp>
        <p:nvSpPr>
          <p:cNvPr id="3" name="Subtitle 2">
            <a:extLst>
              <a:ext uri="{FF2B5EF4-FFF2-40B4-BE49-F238E27FC236}">
                <a16:creationId xmlns:a16="http://schemas.microsoft.com/office/drawing/2014/main" id="{ADD592B9-AE12-7E69-DBFF-226259C3C7D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EG"/>
          </a:p>
        </p:txBody>
      </p:sp>
      <p:sp>
        <p:nvSpPr>
          <p:cNvPr id="4" name="Date Placeholder 3">
            <a:extLst>
              <a:ext uri="{FF2B5EF4-FFF2-40B4-BE49-F238E27FC236}">
                <a16:creationId xmlns:a16="http://schemas.microsoft.com/office/drawing/2014/main" id="{BD4B4C89-CE44-DDCD-0DAB-19D1228E5DF9}"/>
              </a:ext>
            </a:extLst>
          </p:cNvPr>
          <p:cNvSpPr>
            <a:spLocks noGrp="1"/>
          </p:cNvSpPr>
          <p:nvPr>
            <p:ph type="dt" sz="half" idx="10"/>
          </p:nvPr>
        </p:nvSpPr>
        <p:spPr/>
        <p:txBody>
          <a:bodyPr/>
          <a:lstStyle/>
          <a:p>
            <a:fld id="{54127F15-67B5-7E42-A567-A66EC74AD0B1}" type="datetimeFigureOut">
              <a:rPr lang="en-EG" smtClean="0"/>
              <a:t>7/21/25</a:t>
            </a:fld>
            <a:endParaRPr lang="en-EG"/>
          </a:p>
        </p:txBody>
      </p:sp>
      <p:sp>
        <p:nvSpPr>
          <p:cNvPr id="5" name="Footer Placeholder 4">
            <a:extLst>
              <a:ext uri="{FF2B5EF4-FFF2-40B4-BE49-F238E27FC236}">
                <a16:creationId xmlns:a16="http://schemas.microsoft.com/office/drawing/2014/main" id="{6C3EAAFA-FC59-0A58-6C72-0212C01354AB}"/>
              </a:ext>
            </a:extLst>
          </p:cNvPr>
          <p:cNvSpPr>
            <a:spLocks noGrp="1"/>
          </p:cNvSpPr>
          <p:nvPr>
            <p:ph type="ftr" sz="quarter" idx="11"/>
          </p:nvPr>
        </p:nvSpPr>
        <p:spPr/>
        <p:txBody>
          <a:bodyPr/>
          <a:lstStyle/>
          <a:p>
            <a:endParaRPr lang="en-EG"/>
          </a:p>
        </p:txBody>
      </p:sp>
      <p:sp>
        <p:nvSpPr>
          <p:cNvPr id="6" name="Slide Number Placeholder 5">
            <a:extLst>
              <a:ext uri="{FF2B5EF4-FFF2-40B4-BE49-F238E27FC236}">
                <a16:creationId xmlns:a16="http://schemas.microsoft.com/office/drawing/2014/main" id="{5C9F3EF3-5584-1F92-8EEA-6F04C397076E}"/>
              </a:ext>
            </a:extLst>
          </p:cNvPr>
          <p:cNvSpPr>
            <a:spLocks noGrp="1"/>
          </p:cNvSpPr>
          <p:nvPr>
            <p:ph type="sldNum" sz="quarter" idx="12"/>
          </p:nvPr>
        </p:nvSpPr>
        <p:spPr/>
        <p:txBody>
          <a:bodyPr/>
          <a:lstStyle/>
          <a:p>
            <a:fld id="{A4DF18B1-061A-3543-8418-C49B40C07D80}" type="slidenum">
              <a:rPr lang="en-EG" smtClean="0"/>
              <a:t>‹#›</a:t>
            </a:fld>
            <a:endParaRPr lang="en-EG"/>
          </a:p>
        </p:txBody>
      </p:sp>
    </p:spTree>
    <p:extLst>
      <p:ext uri="{BB962C8B-B14F-4D97-AF65-F5344CB8AC3E}">
        <p14:creationId xmlns:p14="http://schemas.microsoft.com/office/powerpoint/2010/main" val="7999431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CDEEC6-B452-4B1F-B180-87C5C968E51D}"/>
              </a:ext>
            </a:extLst>
          </p:cNvPr>
          <p:cNvSpPr>
            <a:spLocks noGrp="1"/>
          </p:cNvSpPr>
          <p:nvPr>
            <p:ph type="title"/>
          </p:nvPr>
        </p:nvSpPr>
        <p:spPr/>
        <p:txBody>
          <a:bodyPr/>
          <a:lstStyle/>
          <a:p>
            <a:r>
              <a:rPr lang="en-US"/>
              <a:t>Click to edit Master title style</a:t>
            </a:r>
            <a:endParaRPr lang="en-EG"/>
          </a:p>
        </p:txBody>
      </p:sp>
      <p:sp>
        <p:nvSpPr>
          <p:cNvPr id="3" name="Vertical Text Placeholder 2">
            <a:extLst>
              <a:ext uri="{FF2B5EF4-FFF2-40B4-BE49-F238E27FC236}">
                <a16:creationId xmlns:a16="http://schemas.microsoft.com/office/drawing/2014/main" id="{66CC7F9F-FF8A-1759-3CB8-914E43E954F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EG"/>
          </a:p>
        </p:txBody>
      </p:sp>
      <p:sp>
        <p:nvSpPr>
          <p:cNvPr id="4" name="Date Placeholder 3">
            <a:extLst>
              <a:ext uri="{FF2B5EF4-FFF2-40B4-BE49-F238E27FC236}">
                <a16:creationId xmlns:a16="http://schemas.microsoft.com/office/drawing/2014/main" id="{16FDDF11-F667-FA63-9915-00FEB0EF020D}"/>
              </a:ext>
            </a:extLst>
          </p:cNvPr>
          <p:cNvSpPr>
            <a:spLocks noGrp="1"/>
          </p:cNvSpPr>
          <p:nvPr>
            <p:ph type="dt" sz="half" idx="10"/>
          </p:nvPr>
        </p:nvSpPr>
        <p:spPr/>
        <p:txBody>
          <a:bodyPr/>
          <a:lstStyle/>
          <a:p>
            <a:fld id="{54127F15-67B5-7E42-A567-A66EC74AD0B1}" type="datetimeFigureOut">
              <a:rPr lang="en-EG" smtClean="0"/>
              <a:t>7/21/25</a:t>
            </a:fld>
            <a:endParaRPr lang="en-EG"/>
          </a:p>
        </p:txBody>
      </p:sp>
      <p:sp>
        <p:nvSpPr>
          <p:cNvPr id="5" name="Footer Placeholder 4">
            <a:extLst>
              <a:ext uri="{FF2B5EF4-FFF2-40B4-BE49-F238E27FC236}">
                <a16:creationId xmlns:a16="http://schemas.microsoft.com/office/drawing/2014/main" id="{A0FB5E45-003E-7672-3103-2D407EE8A91A}"/>
              </a:ext>
            </a:extLst>
          </p:cNvPr>
          <p:cNvSpPr>
            <a:spLocks noGrp="1"/>
          </p:cNvSpPr>
          <p:nvPr>
            <p:ph type="ftr" sz="quarter" idx="11"/>
          </p:nvPr>
        </p:nvSpPr>
        <p:spPr/>
        <p:txBody>
          <a:bodyPr/>
          <a:lstStyle/>
          <a:p>
            <a:endParaRPr lang="en-EG"/>
          </a:p>
        </p:txBody>
      </p:sp>
      <p:sp>
        <p:nvSpPr>
          <p:cNvPr id="6" name="Slide Number Placeholder 5">
            <a:extLst>
              <a:ext uri="{FF2B5EF4-FFF2-40B4-BE49-F238E27FC236}">
                <a16:creationId xmlns:a16="http://schemas.microsoft.com/office/drawing/2014/main" id="{22BEB8ED-C34B-8A83-6827-5F6211A37A5B}"/>
              </a:ext>
            </a:extLst>
          </p:cNvPr>
          <p:cNvSpPr>
            <a:spLocks noGrp="1"/>
          </p:cNvSpPr>
          <p:nvPr>
            <p:ph type="sldNum" sz="quarter" idx="12"/>
          </p:nvPr>
        </p:nvSpPr>
        <p:spPr/>
        <p:txBody>
          <a:bodyPr/>
          <a:lstStyle/>
          <a:p>
            <a:fld id="{A4DF18B1-061A-3543-8418-C49B40C07D80}" type="slidenum">
              <a:rPr lang="en-EG" smtClean="0"/>
              <a:t>‹#›</a:t>
            </a:fld>
            <a:endParaRPr lang="en-EG"/>
          </a:p>
        </p:txBody>
      </p:sp>
    </p:spTree>
    <p:extLst>
      <p:ext uri="{BB962C8B-B14F-4D97-AF65-F5344CB8AC3E}">
        <p14:creationId xmlns:p14="http://schemas.microsoft.com/office/powerpoint/2010/main" val="30245784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3796CB3-20AE-E143-9DE2-4500DDB0ACA3}"/>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EG"/>
          </a:p>
        </p:txBody>
      </p:sp>
      <p:sp>
        <p:nvSpPr>
          <p:cNvPr id="3" name="Vertical Text Placeholder 2">
            <a:extLst>
              <a:ext uri="{FF2B5EF4-FFF2-40B4-BE49-F238E27FC236}">
                <a16:creationId xmlns:a16="http://schemas.microsoft.com/office/drawing/2014/main" id="{ED8CC388-D6DF-A246-1387-9590B7928C8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EG"/>
          </a:p>
        </p:txBody>
      </p:sp>
      <p:sp>
        <p:nvSpPr>
          <p:cNvPr id="4" name="Date Placeholder 3">
            <a:extLst>
              <a:ext uri="{FF2B5EF4-FFF2-40B4-BE49-F238E27FC236}">
                <a16:creationId xmlns:a16="http://schemas.microsoft.com/office/drawing/2014/main" id="{0E0E8056-61DA-8BA4-D460-B00DDE19A8B4}"/>
              </a:ext>
            </a:extLst>
          </p:cNvPr>
          <p:cNvSpPr>
            <a:spLocks noGrp="1"/>
          </p:cNvSpPr>
          <p:nvPr>
            <p:ph type="dt" sz="half" idx="10"/>
          </p:nvPr>
        </p:nvSpPr>
        <p:spPr/>
        <p:txBody>
          <a:bodyPr/>
          <a:lstStyle/>
          <a:p>
            <a:fld id="{54127F15-67B5-7E42-A567-A66EC74AD0B1}" type="datetimeFigureOut">
              <a:rPr lang="en-EG" smtClean="0"/>
              <a:t>7/21/25</a:t>
            </a:fld>
            <a:endParaRPr lang="en-EG"/>
          </a:p>
        </p:txBody>
      </p:sp>
      <p:sp>
        <p:nvSpPr>
          <p:cNvPr id="5" name="Footer Placeholder 4">
            <a:extLst>
              <a:ext uri="{FF2B5EF4-FFF2-40B4-BE49-F238E27FC236}">
                <a16:creationId xmlns:a16="http://schemas.microsoft.com/office/drawing/2014/main" id="{C5DADE75-F4F1-990F-1E07-2FDA285BC1B0}"/>
              </a:ext>
            </a:extLst>
          </p:cNvPr>
          <p:cNvSpPr>
            <a:spLocks noGrp="1"/>
          </p:cNvSpPr>
          <p:nvPr>
            <p:ph type="ftr" sz="quarter" idx="11"/>
          </p:nvPr>
        </p:nvSpPr>
        <p:spPr/>
        <p:txBody>
          <a:bodyPr/>
          <a:lstStyle/>
          <a:p>
            <a:endParaRPr lang="en-EG"/>
          </a:p>
        </p:txBody>
      </p:sp>
      <p:sp>
        <p:nvSpPr>
          <p:cNvPr id="6" name="Slide Number Placeholder 5">
            <a:extLst>
              <a:ext uri="{FF2B5EF4-FFF2-40B4-BE49-F238E27FC236}">
                <a16:creationId xmlns:a16="http://schemas.microsoft.com/office/drawing/2014/main" id="{BFA4FDB0-EC3A-F43C-937C-B94BEBC0631A}"/>
              </a:ext>
            </a:extLst>
          </p:cNvPr>
          <p:cNvSpPr>
            <a:spLocks noGrp="1"/>
          </p:cNvSpPr>
          <p:nvPr>
            <p:ph type="sldNum" sz="quarter" idx="12"/>
          </p:nvPr>
        </p:nvSpPr>
        <p:spPr/>
        <p:txBody>
          <a:bodyPr/>
          <a:lstStyle/>
          <a:p>
            <a:fld id="{A4DF18B1-061A-3543-8418-C49B40C07D80}" type="slidenum">
              <a:rPr lang="en-EG" smtClean="0"/>
              <a:t>‹#›</a:t>
            </a:fld>
            <a:endParaRPr lang="en-EG"/>
          </a:p>
        </p:txBody>
      </p:sp>
    </p:spTree>
    <p:extLst>
      <p:ext uri="{BB962C8B-B14F-4D97-AF65-F5344CB8AC3E}">
        <p14:creationId xmlns:p14="http://schemas.microsoft.com/office/powerpoint/2010/main" val="8002957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CBFD052A-4786-42E4-9A8B-D5E5CEFBB43B}"/>
              </a:ext>
            </a:extLst>
          </p:cNvPr>
          <p:cNvSpPr>
            <a:spLocks noGrp="1"/>
          </p:cNvSpPr>
          <p:nvPr>
            <p:ph type="dt" sz="half" idx="10"/>
          </p:nvPr>
        </p:nvSpPr>
        <p:spPr>
          <a:xfrm>
            <a:off x="838200" y="6356350"/>
            <a:ext cx="2743200" cy="365125"/>
          </a:xfrm>
          <a:prstGeom prst="rect">
            <a:avLst/>
          </a:prstGeom>
        </p:spPr>
        <p:txBody>
          <a:bodyPr/>
          <a:lstStyle/>
          <a:p>
            <a:fld id="{C3E8C1FE-47C5-4DA1-AFFC-0A326DF85A10}" type="datetimeFigureOut">
              <a:rPr lang="en-US" smtClean="0"/>
              <a:t>7/21/25</a:t>
            </a:fld>
            <a:endParaRPr lang="en-US"/>
          </a:p>
        </p:txBody>
      </p:sp>
      <p:sp>
        <p:nvSpPr>
          <p:cNvPr id="5" name="Footer Placeholder 4">
            <a:extLst>
              <a:ext uri="{FF2B5EF4-FFF2-40B4-BE49-F238E27FC236}">
                <a16:creationId xmlns:a16="http://schemas.microsoft.com/office/drawing/2014/main" id="{549715C4-97EC-4987-A4B0-EE844BB05C3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6FB5EC1-E930-480B-BF08-CA37E7393BBF}"/>
              </a:ext>
            </a:extLst>
          </p:cNvPr>
          <p:cNvSpPr>
            <a:spLocks noGrp="1"/>
          </p:cNvSpPr>
          <p:nvPr>
            <p:ph type="sldNum" sz="quarter" idx="12"/>
          </p:nvPr>
        </p:nvSpPr>
        <p:spPr>
          <a:xfrm>
            <a:off x="8610600" y="6356350"/>
            <a:ext cx="2743200" cy="365125"/>
          </a:xfrm>
          <a:prstGeom prst="rect">
            <a:avLst/>
          </a:prstGeom>
        </p:spPr>
        <p:txBody>
          <a:bodyPr/>
          <a:lstStyle/>
          <a:p>
            <a:fld id="{4D3DDDD8-0A6B-4316-8D87-355337B9569F}" type="slidenum">
              <a:rPr lang="en-US" smtClean="0"/>
              <a:t>‹#›</a:t>
            </a:fld>
            <a:endParaRPr lang="en-US"/>
          </a:p>
        </p:txBody>
      </p:sp>
      <p:sp>
        <p:nvSpPr>
          <p:cNvPr id="12" name="Title 1">
            <a:extLst>
              <a:ext uri="{FF2B5EF4-FFF2-40B4-BE49-F238E27FC236}">
                <a16:creationId xmlns:a16="http://schemas.microsoft.com/office/drawing/2014/main" id="{D7643A3F-80B0-413F-B051-D4D7C254E6FC}"/>
              </a:ext>
            </a:extLst>
          </p:cNvPr>
          <p:cNvSpPr>
            <a:spLocks noGrp="1"/>
          </p:cNvSpPr>
          <p:nvPr>
            <p:ph type="ctrTitle" hasCustomPrompt="1"/>
          </p:nvPr>
        </p:nvSpPr>
        <p:spPr>
          <a:xfrm>
            <a:off x="3730375" y="1163139"/>
            <a:ext cx="4693149" cy="677092"/>
          </a:xfrm>
          <a:prstGeom prst="rect">
            <a:avLst/>
          </a:prstGeom>
        </p:spPr>
        <p:txBody>
          <a:bodyPr/>
          <a:lstStyle>
            <a:lvl1pPr algn="ctr">
              <a:defRPr sz="4000" baseline="0">
                <a:solidFill>
                  <a:srgbClr val="F56F0B"/>
                </a:solidFill>
                <a:latin typeface="Expo Arabic Medium" panose="00000600000000000000" pitchFamily="2" charset="-78"/>
                <a:cs typeface="Expo Arabic Medium" panose="00000600000000000000" pitchFamily="2" charset="-78"/>
              </a:defRPr>
            </a:lvl1pPr>
          </a:lstStyle>
          <a:p>
            <a:r>
              <a:rPr lang="ar-SA" dirty="0"/>
              <a:t>عـــــنــــوان رئيــســــي</a:t>
            </a:r>
            <a:endParaRPr lang="en-PH" dirty="0"/>
          </a:p>
        </p:txBody>
      </p:sp>
    </p:spTree>
    <p:extLst>
      <p:ext uri="{BB962C8B-B14F-4D97-AF65-F5344CB8AC3E}">
        <p14:creationId xmlns:p14="http://schemas.microsoft.com/office/powerpoint/2010/main" val="30718036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تخطيط مخصص">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885073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مقدمة">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عنصر نائب للمحتوى 11"/>
          <p:cNvSpPr>
            <a:spLocks noGrp="1"/>
          </p:cNvSpPr>
          <p:nvPr>
            <p:ph sz="quarter" idx="10"/>
          </p:nvPr>
        </p:nvSpPr>
        <p:spPr>
          <a:xfrm>
            <a:off x="622320" y="1190250"/>
            <a:ext cx="10976556" cy="4867865"/>
          </a:xfrm>
          <a:prstGeom prst="rect">
            <a:avLst/>
          </a:prstGeom>
        </p:spPr>
        <p:txBody>
          <a:bodyPr/>
          <a:lstStyle>
            <a:lvl1pPr marL="0" indent="0">
              <a:buNone/>
              <a:defRPr sz="1400">
                <a:solidFill>
                  <a:schemeClr val="tx1">
                    <a:lumMod val="50000"/>
                    <a:lumOff val="50000"/>
                  </a:schemeClr>
                </a:solidFill>
                <a:latin typeface="SST Arabic Medium" panose="020B0604030504020204" pitchFamily="34" charset="-78"/>
                <a:cs typeface="SST Arabic Medium" panose="020B0604030504020204" pitchFamily="34" charset="-78"/>
              </a:defRPr>
            </a:lvl1pPr>
          </a:lstStyle>
          <a:p>
            <a:pPr lvl="0"/>
            <a:r>
              <a:rPr lang="ar-SA"/>
              <a:t>تحرير أنماط النص الرئيسي</a:t>
            </a:r>
          </a:p>
        </p:txBody>
      </p:sp>
      <p:sp>
        <p:nvSpPr>
          <p:cNvPr id="8" name="عنصر نائب للتاريخ 1"/>
          <p:cNvSpPr txBox="1">
            <a:spLocks/>
          </p:cNvSpPr>
          <p:nvPr userDrawn="1"/>
        </p:nvSpPr>
        <p:spPr>
          <a:xfrm>
            <a:off x="101180" y="6608684"/>
            <a:ext cx="1284711" cy="113285"/>
          </a:xfrm>
          <a:prstGeom prst="rect">
            <a:avLst/>
          </a:prstGeom>
        </p:spPr>
        <p:txBody>
          <a:bodyPr vert="horz" lIns="91440" tIns="45720" rIns="91440" bIns="45720" rtlCol="1" anchor="ctr"/>
          <a:lstStyle>
            <a:defPPr>
              <a:defRPr lang="en-US"/>
            </a:defPPr>
            <a:lvl1pPr marL="0" algn="l" defTabSz="914400" rtl="1" eaLnBrk="1" latinLnBrk="0" hangingPunct="1">
              <a:defRPr sz="1200" kern="1200">
                <a:solidFill>
                  <a:schemeClr val="tx1">
                    <a:tint val="75000"/>
                  </a:schemeClr>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endParaRPr lang="en-US" sz="1100" dirty="0">
              <a:solidFill>
                <a:srgbClr val="1A3186"/>
              </a:solidFill>
              <a:latin typeface="SST Arabic Medium" panose="020B0604030504020204" pitchFamily="34" charset="-78"/>
              <a:cs typeface="SST Arabic Medium" panose="020B0604030504020204" pitchFamily="34" charset="-78"/>
            </a:endParaRPr>
          </a:p>
        </p:txBody>
      </p:sp>
      <p:sp>
        <p:nvSpPr>
          <p:cNvPr id="15" name="Title 1">
            <a:extLst>
              <a:ext uri="{FF2B5EF4-FFF2-40B4-BE49-F238E27FC236}">
                <a16:creationId xmlns:a16="http://schemas.microsoft.com/office/drawing/2014/main" id="{2C27FE61-5956-5BDD-3CD6-E3ADFEB0FBD0}"/>
              </a:ext>
            </a:extLst>
          </p:cNvPr>
          <p:cNvSpPr>
            <a:spLocks noGrp="1"/>
          </p:cNvSpPr>
          <p:nvPr>
            <p:ph type="title" hasCustomPrompt="1"/>
          </p:nvPr>
        </p:nvSpPr>
        <p:spPr>
          <a:xfrm>
            <a:off x="622320" y="494032"/>
            <a:ext cx="10976556" cy="426031"/>
          </a:xfrm>
          <a:prstGeom prst="rect">
            <a:avLst/>
          </a:prstGeom>
        </p:spPr>
        <p:txBody>
          <a:bodyPr>
            <a:normAutofit/>
          </a:bodyPr>
          <a:lstStyle>
            <a:lvl1pPr algn="r" rtl="1">
              <a:defRPr sz="2800">
                <a:solidFill>
                  <a:srgbClr val="112D63"/>
                </a:solidFill>
                <a:latin typeface="SST Arabic Medium" panose="020B0604030504020204" pitchFamily="34" charset="-78"/>
                <a:cs typeface="SST Arabic Medium" panose="020B0604030504020204" pitchFamily="34" charset="-78"/>
              </a:defRPr>
            </a:lvl1pPr>
          </a:lstStyle>
          <a:p>
            <a:r>
              <a:rPr lang="ar-SA" sz="2800" b="1" dirty="0">
                <a:solidFill>
                  <a:srgbClr val="1A3186"/>
                </a:solidFill>
                <a:latin typeface="SST Arabic Medium" panose="020B0604030504020204" pitchFamily="34" charset="-78"/>
                <a:cs typeface="SST Arabic Medium" panose="020B0604030504020204" pitchFamily="34" charset="-78"/>
              </a:rPr>
              <a:t>مقـــدمــة</a:t>
            </a:r>
            <a:endParaRPr lang="ar-SA" dirty="0"/>
          </a:p>
        </p:txBody>
      </p:sp>
      <p:cxnSp>
        <p:nvCxnSpPr>
          <p:cNvPr id="7" name="رابط مستقيم 6"/>
          <p:cNvCxnSpPr/>
          <p:nvPr userDrawn="1"/>
        </p:nvCxnSpPr>
        <p:spPr>
          <a:xfrm flipH="1">
            <a:off x="3847842" y="1021060"/>
            <a:ext cx="7751034" cy="0"/>
          </a:xfrm>
          <a:prstGeom prst="line">
            <a:avLst/>
          </a:prstGeom>
          <a:ln w="38100" cap="rnd">
            <a:solidFill>
              <a:srgbClr val="00B0B2"/>
            </a:solidFill>
          </a:ln>
        </p:spPr>
        <p:style>
          <a:lnRef idx="3">
            <a:schemeClr val="accent4"/>
          </a:lnRef>
          <a:fillRef idx="0">
            <a:schemeClr val="accent4"/>
          </a:fillRef>
          <a:effectRef idx="2">
            <a:schemeClr val="accent4"/>
          </a:effectRef>
          <a:fontRef idx="minor">
            <a:schemeClr val="tx1"/>
          </a:fontRef>
        </p:style>
      </p:cxnSp>
    </p:spTree>
    <p:extLst>
      <p:ext uri="{BB962C8B-B14F-4D97-AF65-F5344CB8AC3E}">
        <p14:creationId xmlns:p14="http://schemas.microsoft.com/office/powerpoint/2010/main" val="81699988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1437F0-1E9B-50FE-EF9A-539E8C38B01A}"/>
              </a:ext>
            </a:extLst>
          </p:cNvPr>
          <p:cNvSpPr>
            <a:spLocks noGrp="1"/>
          </p:cNvSpPr>
          <p:nvPr>
            <p:ph type="title"/>
          </p:nvPr>
        </p:nvSpPr>
        <p:spPr/>
        <p:txBody>
          <a:bodyPr/>
          <a:lstStyle/>
          <a:p>
            <a:r>
              <a:rPr lang="en-US"/>
              <a:t>Click to edit Master title style</a:t>
            </a:r>
            <a:endParaRPr lang="en-EG"/>
          </a:p>
        </p:txBody>
      </p:sp>
      <p:sp>
        <p:nvSpPr>
          <p:cNvPr id="3" name="Content Placeholder 2">
            <a:extLst>
              <a:ext uri="{FF2B5EF4-FFF2-40B4-BE49-F238E27FC236}">
                <a16:creationId xmlns:a16="http://schemas.microsoft.com/office/drawing/2014/main" id="{CFE146E6-3C70-A7E1-B866-46ADB8C1F9A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EG"/>
          </a:p>
        </p:txBody>
      </p:sp>
      <p:sp>
        <p:nvSpPr>
          <p:cNvPr id="4" name="Date Placeholder 3">
            <a:extLst>
              <a:ext uri="{FF2B5EF4-FFF2-40B4-BE49-F238E27FC236}">
                <a16:creationId xmlns:a16="http://schemas.microsoft.com/office/drawing/2014/main" id="{17831A48-5DB0-BCDB-F355-E3777B14E1D0}"/>
              </a:ext>
            </a:extLst>
          </p:cNvPr>
          <p:cNvSpPr>
            <a:spLocks noGrp="1"/>
          </p:cNvSpPr>
          <p:nvPr>
            <p:ph type="dt" sz="half" idx="10"/>
          </p:nvPr>
        </p:nvSpPr>
        <p:spPr/>
        <p:txBody>
          <a:bodyPr/>
          <a:lstStyle/>
          <a:p>
            <a:fld id="{54127F15-67B5-7E42-A567-A66EC74AD0B1}" type="datetimeFigureOut">
              <a:rPr lang="en-EG" smtClean="0"/>
              <a:t>7/21/25</a:t>
            </a:fld>
            <a:endParaRPr lang="en-EG"/>
          </a:p>
        </p:txBody>
      </p:sp>
      <p:sp>
        <p:nvSpPr>
          <p:cNvPr id="5" name="Footer Placeholder 4">
            <a:extLst>
              <a:ext uri="{FF2B5EF4-FFF2-40B4-BE49-F238E27FC236}">
                <a16:creationId xmlns:a16="http://schemas.microsoft.com/office/drawing/2014/main" id="{307D1971-5B7A-33D2-6938-03F3E784BCDC}"/>
              </a:ext>
            </a:extLst>
          </p:cNvPr>
          <p:cNvSpPr>
            <a:spLocks noGrp="1"/>
          </p:cNvSpPr>
          <p:nvPr>
            <p:ph type="ftr" sz="quarter" idx="11"/>
          </p:nvPr>
        </p:nvSpPr>
        <p:spPr/>
        <p:txBody>
          <a:bodyPr/>
          <a:lstStyle/>
          <a:p>
            <a:endParaRPr lang="en-EG"/>
          </a:p>
        </p:txBody>
      </p:sp>
      <p:sp>
        <p:nvSpPr>
          <p:cNvPr id="6" name="Slide Number Placeholder 5">
            <a:extLst>
              <a:ext uri="{FF2B5EF4-FFF2-40B4-BE49-F238E27FC236}">
                <a16:creationId xmlns:a16="http://schemas.microsoft.com/office/drawing/2014/main" id="{F4E6CF8E-D66A-7849-F372-EBF7BF01A935}"/>
              </a:ext>
            </a:extLst>
          </p:cNvPr>
          <p:cNvSpPr>
            <a:spLocks noGrp="1"/>
          </p:cNvSpPr>
          <p:nvPr>
            <p:ph type="sldNum" sz="quarter" idx="12"/>
          </p:nvPr>
        </p:nvSpPr>
        <p:spPr/>
        <p:txBody>
          <a:bodyPr/>
          <a:lstStyle/>
          <a:p>
            <a:fld id="{A4DF18B1-061A-3543-8418-C49B40C07D80}" type="slidenum">
              <a:rPr lang="en-EG" smtClean="0"/>
              <a:t>‹#›</a:t>
            </a:fld>
            <a:endParaRPr lang="en-EG"/>
          </a:p>
        </p:txBody>
      </p:sp>
    </p:spTree>
    <p:extLst>
      <p:ext uri="{BB962C8B-B14F-4D97-AF65-F5344CB8AC3E}">
        <p14:creationId xmlns:p14="http://schemas.microsoft.com/office/powerpoint/2010/main" val="8894175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40733F-0CE0-7004-37C7-8C6687B32D9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EG"/>
          </a:p>
        </p:txBody>
      </p:sp>
      <p:sp>
        <p:nvSpPr>
          <p:cNvPr id="3" name="Text Placeholder 2">
            <a:extLst>
              <a:ext uri="{FF2B5EF4-FFF2-40B4-BE49-F238E27FC236}">
                <a16:creationId xmlns:a16="http://schemas.microsoft.com/office/drawing/2014/main" id="{0A0A5995-9FB9-3D97-2E41-9980450DFAB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61D7AA4-A802-77F5-2915-367693550E28}"/>
              </a:ext>
            </a:extLst>
          </p:cNvPr>
          <p:cNvSpPr>
            <a:spLocks noGrp="1"/>
          </p:cNvSpPr>
          <p:nvPr>
            <p:ph type="dt" sz="half" idx="10"/>
          </p:nvPr>
        </p:nvSpPr>
        <p:spPr/>
        <p:txBody>
          <a:bodyPr/>
          <a:lstStyle/>
          <a:p>
            <a:fld id="{54127F15-67B5-7E42-A567-A66EC74AD0B1}" type="datetimeFigureOut">
              <a:rPr lang="en-EG" smtClean="0"/>
              <a:t>7/21/25</a:t>
            </a:fld>
            <a:endParaRPr lang="en-EG"/>
          </a:p>
        </p:txBody>
      </p:sp>
      <p:sp>
        <p:nvSpPr>
          <p:cNvPr id="5" name="Footer Placeholder 4">
            <a:extLst>
              <a:ext uri="{FF2B5EF4-FFF2-40B4-BE49-F238E27FC236}">
                <a16:creationId xmlns:a16="http://schemas.microsoft.com/office/drawing/2014/main" id="{EB646CEB-AD3C-4751-4FD2-9E0C9A2399C3}"/>
              </a:ext>
            </a:extLst>
          </p:cNvPr>
          <p:cNvSpPr>
            <a:spLocks noGrp="1"/>
          </p:cNvSpPr>
          <p:nvPr>
            <p:ph type="ftr" sz="quarter" idx="11"/>
          </p:nvPr>
        </p:nvSpPr>
        <p:spPr/>
        <p:txBody>
          <a:bodyPr/>
          <a:lstStyle/>
          <a:p>
            <a:endParaRPr lang="en-EG"/>
          </a:p>
        </p:txBody>
      </p:sp>
      <p:sp>
        <p:nvSpPr>
          <p:cNvPr id="6" name="Slide Number Placeholder 5">
            <a:extLst>
              <a:ext uri="{FF2B5EF4-FFF2-40B4-BE49-F238E27FC236}">
                <a16:creationId xmlns:a16="http://schemas.microsoft.com/office/drawing/2014/main" id="{2125DAA4-27BD-D932-19F5-724AD9F78523}"/>
              </a:ext>
            </a:extLst>
          </p:cNvPr>
          <p:cNvSpPr>
            <a:spLocks noGrp="1"/>
          </p:cNvSpPr>
          <p:nvPr>
            <p:ph type="sldNum" sz="quarter" idx="12"/>
          </p:nvPr>
        </p:nvSpPr>
        <p:spPr/>
        <p:txBody>
          <a:bodyPr/>
          <a:lstStyle/>
          <a:p>
            <a:fld id="{A4DF18B1-061A-3543-8418-C49B40C07D80}" type="slidenum">
              <a:rPr lang="en-EG" smtClean="0"/>
              <a:t>‹#›</a:t>
            </a:fld>
            <a:endParaRPr lang="en-EG"/>
          </a:p>
        </p:txBody>
      </p:sp>
    </p:spTree>
    <p:extLst>
      <p:ext uri="{BB962C8B-B14F-4D97-AF65-F5344CB8AC3E}">
        <p14:creationId xmlns:p14="http://schemas.microsoft.com/office/powerpoint/2010/main" val="23379363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3C690-05FD-2C4D-9010-1896BF7C1EE6}"/>
              </a:ext>
            </a:extLst>
          </p:cNvPr>
          <p:cNvSpPr>
            <a:spLocks noGrp="1"/>
          </p:cNvSpPr>
          <p:nvPr>
            <p:ph type="title"/>
          </p:nvPr>
        </p:nvSpPr>
        <p:spPr/>
        <p:txBody>
          <a:bodyPr/>
          <a:lstStyle/>
          <a:p>
            <a:r>
              <a:rPr lang="en-US"/>
              <a:t>Click to edit Master title style</a:t>
            </a:r>
            <a:endParaRPr lang="en-EG"/>
          </a:p>
        </p:txBody>
      </p:sp>
      <p:sp>
        <p:nvSpPr>
          <p:cNvPr id="3" name="Content Placeholder 2">
            <a:extLst>
              <a:ext uri="{FF2B5EF4-FFF2-40B4-BE49-F238E27FC236}">
                <a16:creationId xmlns:a16="http://schemas.microsoft.com/office/drawing/2014/main" id="{690A6B86-FC1F-1331-52E1-316F1BDF814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EG"/>
          </a:p>
        </p:txBody>
      </p:sp>
      <p:sp>
        <p:nvSpPr>
          <p:cNvPr id="4" name="Content Placeholder 3">
            <a:extLst>
              <a:ext uri="{FF2B5EF4-FFF2-40B4-BE49-F238E27FC236}">
                <a16:creationId xmlns:a16="http://schemas.microsoft.com/office/drawing/2014/main" id="{7E851959-5E93-88F8-B3D0-6BA9465FAB4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EG"/>
          </a:p>
        </p:txBody>
      </p:sp>
      <p:sp>
        <p:nvSpPr>
          <p:cNvPr id="5" name="Date Placeholder 4">
            <a:extLst>
              <a:ext uri="{FF2B5EF4-FFF2-40B4-BE49-F238E27FC236}">
                <a16:creationId xmlns:a16="http://schemas.microsoft.com/office/drawing/2014/main" id="{5AEDC2E8-E3C4-3F68-3055-F62EB5ECDE8F}"/>
              </a:ext>
            </a:extLst>
          </p:cNvPr>
          <p:cNvSpPr>
            <a:spLocks noGrp="1"/>
          </p:cNvSpPr>
          <p:nvPr>
            <p:ph type="dt" sz="half" idx="10"/>
          </p:nvPr>
        </p:nvSpPr>
        <p:spPr/>
        <p:txBody>
          <a:bodyPr/>
          <a:lstStyle/>
          <a:p>
            <a:fld id="{54127F15-67B5-7E42-A567-A66EC74AD0B1}" type="datetimeFigureOut">
              <a:rPr lang="en-EG" smtClean="0"/>
              <a:t>7/21/25</a:t>
            </a:fld>
            <a:endParaRPr lang="en-EG"/>
          </a:p>
        </p:txBody>
      </p:sp>
      <p:sp>
        <p:nvSpPr>
          <p:cNvPr id="6" name="Footer Placeholder 5">
            <a:extLst>
              <a:ext uri="{FF2B5EF4-FFF2-40B4-BE49-F238E27FC236}">
                <a16:creationId xmlns:a16="http://schemas.microsoft.com/office/drawing/2014/main" id="{DA10955F-EEC1-E5C2-0357-E07C9722975D}"/>
              </a:ext>
            </a:extLst>
          </p:cNvPr>
          <p:cNvSpPr>
            <a:spLocks noGrp="1"/>
          </p:cNvSpPr>
          <p:nvPr>
            <p:ph type="ftr" sz="quarter" idx="11"/>
          </p:nvPr>
        </p:nvSpPr>
        <p:spPr/>
        <p:txBody>
          <a:bodyPr/>
          <a:lstStyle/>
          <a:p>
            <a:endParaRPr lang="en-EG"/>
          </a:p>
        </p:txBody>
      </p:sp>
      <p:sp>
        <p:nvSpPr>
          <p:cNvPr id="7" name="Slide Number Placeholder 6">
            <a:extLst>
              <a:ext uri="{FF2B5EF4-FFF2-40B4-BE49-F238E27FC236}">
                <a16:creationId xmlns:a16="http://schemas.microsoft.com/office/drawing/2014/main" id="{9963A59C-F9AE-1D7F-B2DB-B724F666DF44}"/>
              </a:ext>
            </a:extLst>
          </p:cNvPr>
          <p:cNvSpPr>
            <a:spLocks noGrp="1"/>
          </p:cNvSpPr>
          <p:nvPr>
            <p:ph type="sldNum" sz="quarter" idx="12"/>
          </p:nvPr>
        </p:nvSpPr>
        <p:spPr/>
        <p:txBody>
          <a:bodyPr/>
          <a:lstStyle/>
          <a:p>
            <a:fld id="{A4DF18B1-061A-3543-8418-C49B40C07D80}" type="slidenum">
              <a:rPr lang="en-EG" smtClean="0"/>
              <a:t>‹#›</a:t>
            </a:fld>
            <a:endParaRPr lang="en-EG"/>
          </a:p>
        </p:txBody>
      </p:sp>
    </p:spTree>
    <p:extLst>
      <p:ext uri="{BB962C8B-B14F-4D97-AF65-F5344CB8AC3E}">
        <p14:creationId xmlns:p14="http://schemas.microsoft.com/office/powerpoint/2010/main" val="32490825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73575A-74ED-4EAE-E73E-AC5AF3C6E84F}"/>
              </a:ext>
            </a:extLst>
          </p:cNvPr>
          <p:cNvSpPr>
            <a:spLocks noGrp="1"/>
          </p:cNvSpPr>
          <p:nvPr>
            <p:ph type="title"/>
          </p:nvPr>
        </p:nvSpPr>
        <p:spPr>
          <a:xfrm>
            <a:off x="839788" y="365125"/>
            <a:ext cx="10515600" cy="1325563"/>
          </a:xfrm>
        </p:spPr>
        <p:txBody>
          <a:bodyPr/>
          <a:lstStyle/>
          <a:p>
            <a:r>
              <a:rPr lang="en-US"/>
              <a:t>Click to edit Master title style</a:t>
            </a:r>
            <a:endParaRPr lang="en-EG"/>
          </a:p>
        </p:txBody>
      </p:sp>
      <p:sp>
        <p:nvSpPr>
          <p:cNvPr id="3" name="Text Placeholder 2">
            <a:extLst>
              <a:ext uri="{FF2B5EF4-FFF2-40B4-BE49-F238E27FC236}">
                <a16:creationId xmlns:a16="http://schemas.microsoft.com/office/drawing/2014/main" id="{67C23849-BE75-FA43-8A26-D64CE6AC2CB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452DFEF-C8CC-4D17-029C-464005C0A41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EG"/>
          </a:p>
        </p:txBody>
      </p:sp>
      <p:sp>
        <p:nvSpPr>
          <p:cNvPr id="5" name="Text Placeholder 4">
            <a:extLst>
              <a:ext uri="{FF2B5EF4-FFF2-40B4-BE49-F238E27FC236}">
                <a16:creationId xmlns:a16="http://schemas.microsoft.com/office/drawing/2014/main" id="{034E993B-5F61-3A32-D9C0-AEED7DD9C29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91F9A64-768F-C4ED-333A-FB8CB1756B9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EG"/>
          </a:p>
        </p:txBody>
      </p:sp>
      <p:sp>
        <p:nvSpPr>
          <p:cNvPr id="7" name="Date Placeholder 6">
            <a:extLst>
              <a:ext uri="{FF2B5EF4-FFF2-40B4-BE49-F238E27FC236}">
                <a16:creationId xmlns:a16="http://schemas.microsoft.com/office/drawing/2014/main" id="{C1CC4A04-4202-0972-C29D-65556D616815}"/>
              </a:ext>
            </a:extLst>
          </p:cNvPr>
          <p:cNvSpPr>
            <a:spLocks noGrp="1"/>
          </p:cNvSpPr>
          <p:nvPr>
            <p:ph type="dt" sz="half" idx="10"/>
          </p:nvPr>
        </p:nvSpPr>
        <p:spPr/>
        <p:txBody>
          <a:bodyPr/>
          <a:lstStyle/>
          <a:p>
            <a:fld id="{54127F15-67B5-7E42-A567-A66EC74AD0B1}" type="datetimeFigureOut">
              <a:rPr lang="en-EG" smtClean="0"/>
              <a:t>7/21/25</a:t>
            </a:fld>
            <a:endParaRPr lang="en-EG"/>
          </a:p>
        </p:txBody>
      </p:sp>
      <p:sp>
        <p:nvSpPr>
          <p:cNvPr id="8" name="Footer Placeholder 7">
            <a:extLst>
              <a:ext uri="{FF2B5EF4-FFF2-40B4-BE49-F238E27FC236}">
                <a16:creationId xmlns:a16="http://schemas.microsoft.com/office/drawing/2014/main" id="{6B4B1A86-45DE-C171-B3D4-F94F774781EB}"/>
              </a:ext>
            </a:extLst>
          </p:cNvPr>
          <p:cNvSpPr>
            <a:spLocks noGrp="1"/>
          </p:cNvSpPr>
          <p:nvPr>
            <p:ph type="ftr" sz="quarter" idx="11"/>
          </p:nvPr>
        </p:nvSpPr>
        <p:spPr/>
        <p:txBody>
          <a:bodyPr/>
          <a:lstStyle/>
          <a:p>
            <a:endParaRPr lang="en-EG"/>
          </a:p>
        </p:txBody>
      </p:sp>
      <p:sp>
        <p:nvSpPr>
          <p:cNvPr id="9" name="Slide Number Placeholder 8">
            <a:extLst>
              <a:ext uri="{FF2B5EF4-FFF2-40B4-BE49-F238E27FC236}">
                <a16:creationId xmlns:a16="http://schemas.microsoft.com/office/drawing/2014/main" id="{88AC6E1D-4D1B-962C-9C8C-942F2840B652}"/>
              </a:ext>
            </a:extLst>
          </p:cNvPr>
          <p:cNvSpPr>
            <a:spLocks noGrp="1"/>
          </p:cNvSpPr>
          <p:nvPr>
            <p:ph type="sldNum" sz="quarter" idx="12"/>
          </p:nvPr>
        </p:nvSpPr>
        <p:spPr/>
        <p:txBody>
          <a:bodyPr/>
          <a:lstStyle/>
          <a:p>
            <a:fld id="{A4DF18B1-061A-3543-8418-C49B40C07D80}" type="slidenum">
              <a:rPr lang="en-EG" smtClean="0"/>
              <a:t>‹#›</a:t>
            </a:fld>
            <a:endParaRPr lang="en-EG"/>
          </a:p>
        </p:txBody>
      </p:sp>
    </p:spTree>
    <p:extLst>
      <p:ext uri="{BB962C8B-B14F-4D97-AF65-F5344CB8AC3E}">
        <p14:creationId xmlns:p14="http://schemas.microsoft.com/office/powerpoint/2010/main" val="95082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028743-B33D-1896-0B80-9757A56618D4}"/>
              </a:ext>
            </a:extLst>
          </p:cNvPr>
          <p:cNvSpPr>
            <a:spLocks noGrp="1"/>
          </p:cNvSpPr>
          <p:nvPr>
            <p:ph type="title"/>
          </p:nvPr>
        </p:nvSpPr>
        <p:spPr/>
        <p:txBody>
          <a:bodyPr/>
          <a:lstStyle/>
          <a:p>
            <a:r>
              <a:rPr lang="en-US"/>
              <a:t>Click to edit Master title style</a:t>
            </a:r>
            <a:endParaRPr lang="en-EG"/>
          </a:p>
        </p:txBody>
      </p:sp>
      <p:sp>
        <p:nvSpPr>
          <p:cNvPr id="3" name="Date Placeholder 2">
            <a:extLst>
              <a:ext uri="{FF2B5EF4-FFF2-40B4-BE49-F238E27FC236}">
                <a16:creationId xmlns:a16="http://schemas.microsoft.com/office/drawing/2014/main" id="{92B2DEE5-5146-229A-298E-BEE8759B1D10}"/>
              </a:ext>
            </a:extLst>
          </p:cNvPr>
          <p:cNvSpPr>
            <a:spLocks noGrp="1"/>
          </p:cNvSpPr>
          <p:nvPr>
            <p:ph type="dt" sz="half" idx="10"/>
          </p:nvPr>
        </p:nvSpPr>
        <p:spPr/>
        <p:txBody>
          <a:bodyPr/>
          <a:lstStyle/>
          <a:p>
            <a:fld id="{54127F15-67B5-7E42-A567-A66EC74AD0B1}" type="datetimeFigureOut">
              <a:rPr lang="en-EG" smtClean="0"/>
              <a:t>7/21/25</a:t>
            </a:fld>
            <a:endParaRPr lang="en-EG"/>
          </a:p>
        </p:txBody>
      </p:sp>
      <p:sp>
        <p:nvSpPr>
          <p:cNvPr id="4" name="Footer Placeholder 3">
            <a:extLst>
              <a:ext uri="{FF2B5EF4-FFF2-40B4-BE49-F238E27FC236}">
                <a16:creationId xmlns:a16="http://schemas.microsoft.com/office/drawing/2014/main" id="{BB21CFB0-ECC6-AED6-D32C-EEA4FAF3E3D4}"/>
              </a:ext>
            </a:extLst>
          </p:cNvPr>
          <p:cNvSpPr>
            <a:spLocks noGrp="1"/>
          </p:cNvSpPr>
          <p:nvPr>
            <p:ph type="ftr" sz="quarter" idx="11"/>
          </p:nvPr>
        </p:nvSpPr>
        <p:spPr/>
        <p:txBody>
          <a:bodyPr/>
          <a:lstStyle/>
          <a:p>
            <a:endParaRPr lang="en-EG"/>
          </a:p>
        </p:txBody>
      </p:sp>
      <p:sp>
        <p:nvSpPr>
          <p:cNvPr id="5" name="Slide Number Placeholder 4">
            <a:extLst>
              <a:ext uri="{FF2B5EF4-FFF2-40B4-BE49-F238E27FC236}">
                <a16:creationId xmlns:a16="http://schemas.microsoft.com/office/drawing/2014/main" id="{E14692AF-3D99-AF97-D9D0-9C2A6753760C}"/>
              </a:ext>
            </a:extLst>
          </p:cNvPr>
          <p:cNvSpPr>
            <a:spLocks noGrp="1"/>
          </p:cNvSpPr>
          <p:nvPr>
            <p:ph type="sldNum" sz="quarter" idx="12"/>
          </p:nvPr>
        </p:nvSpPr>
        <p:spPr/>
        <p:txBody>
          <a:bodyPr/>
          <a:lstStyle/>
          <a:p>
            <a:fld id="{A4DF18B1-061A-3543-8418-C49B40C07D80}" type="slidenum">
              <a:rPr lang="en-EG" smtClean="0"/>
              <a:t>‹#›</a:t>
            </a:fld>
            <a:endParaRPr lang="en-EG"/>
          </a:p>
        </p:txBody>
      </p:sp>
    </p:spTree>
    <p:extLst>
      <p:ext uri="{BB962C8B-B14F-4D97-AF65-F5344CB8AC3E}">
        <p14:creationId xmlns:p14="http://schemas.microsoft.com/office/powerpoint/2010/main" val="37600234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33887D3-6597-EEEE-0318-CB998301A410}"/>
              </a:ext>
            </a:extLst>
          </p:cNvPr>
          <p:cNvSpPr>
            <a:spLocks noGrp="1"/>
          </p:cNvSpPr>
          <p:nvPr>
            <p:ph type="dt" sz="half" idx="10"/>
          </p:nvPr>
        </p:nvSpPr>
        <p:spPr/>
        <p:txBody>
          <a:bodyPr/>
          <a:lstStyle/>
          <a:p>
            <a:fld id="{54127F15-67B5-7E42-A567-A66EC74AD0B1}" type="datetimeFigureOut">
              <a:rPr lang="en-EG" smtClean="0"/>
              <a:t>7/21/25</a:t>
            </a:fld>
            <a:endParaRPr lang="en-EG"/>
          </a:p>
        </p:txBody>
      </p:sp>
      <p:sp>
        <p:nvSpPr>
          <p:cNvPr id="3" name="Footer Placeholder 2">
            <a:extLst>
              <a:ext uri="{FF2B5EF4-FFF2-40B4-BE49-F238E27FC236}">
                <a16:creationId xmlns:a16="http://schemas.microsoft.com/office/drawing/2014/main" id="{F9061399-95E9-8DAF-3848-798A6FD8FE9A}"/>
              </a:ext>
            </a:extLst>
          </p:cNvPr>
          <p:cNvSpPr>
            <a:spLocks noGrp="1"/>
          </p:cNvSpPr>
          <p:nvPr>
            <p:ph type="ftr" sz="quarter" idx="11"/>
          </p:nvPr>
        </p:nvSpPr>
        <p:spPr/>
        <p:txBody>
          <a:bodyPr/>
          <a:lstStyle/>
          <a:p>
            <a:endParaRPr lang="en-EG"/>
          </a:p>
        </p:txBody>
      </p:sp>
      <p:sp>
        <p:nvSpPr>
          <p:cNvPr id="4" name="Slide Number Placeholder 3">
            <a:extLst>
              <a:ext uri="{FF2B5EF4-FFF2-40B4-BE49-F238E27FC236}">
                <a16:creationId xmlns:a16="http://schemas.microsoft.com/office/drawing/2014/main" id="{7361AC91-DA4B-0826-D4AB-7EBE4BE08ED5}"/>
              </a:ext>
            </a:extLst>
          </p:cNvPr>
          <p:cNvSpPr>
            <a:spLocks noGrp="1"/>
          </p:cNvSpPr>
          <p:nvPr>
            <p:ph type="sldNum" sz="quarter" idx="12"/>
          </p:nvPr>
        </p:nvSpPr>
        <p:spPr/>
        <p:txBody>
          <a:bodyPr/>
          <a:lstStyle/>
          <a:p>
            <a:fld id="{A4DF18B1-061A-3543-8418-C49B40C07D80}" type="slidenum">
              <a:rPr lang="en-EG" smtClean="0"/>
              <a:t>‹#›</a:t>
            </a:fld>
            <a:endParaRPr lang="en-EG"/>
          </a:p>
        </p:txBody>
      </p:sp>
    </p:spTree>
    <p:extLst>
      <p:ext uri="{BB962C8B-B14F-4D97-AF65-F5344CB8AC3E}">
        <p14:creationId xmlns:p14="http://schemas.microsoft.com/office/powerpoint/2010/main" val="19554397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8ED32-F5EC-5B03-C340-C6A48B28025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EG"/>
          </a:p>
        </p:txBody>
      </p:sp>
      <p:sp>
        <p:nvSpPr>
          <p:cNvPr id="3" name="Content Placeholder 2">
            <a:extLst>
              <a:ext uri="{FF2B5EF4-FFF2-40B4-BE49-F238E27FC236}">
                <a16:creationId xmlns:a16="http://schemas.microsoft.com/office/drawing/2014/main" id="{2385387C-83E8-DE04-270A-32E85B785B6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EG"/>
          </a:p>
        </p:txBody>
      </p:sp>
      <p:sp>
        <p:nvSpPr>
          <p:cNvPr id="4" name="Text Placeholder 3">
            <a:extLst>
              <a:ext uri="{FF2B5EF4-FFF2-40B4-BE49-F238E27FC236}">
                <a16:creationId xmlns:a16="http://schemas.microsoft.com/office/drawing/2014/main" id="{78DE3F9D-B0B8-90B6-DAAD-40B66FD4F9F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15CDF1E-A1DB-3B74-E3DB-3A83989A0A82}"/>
              </a:ext>
            </a:extLst>
          </p:cNvPr>
          <p:cNvSpPr>
            <a:spLocks noGrp="1"/>
          </p:cNvSpPr>
          <p:nvPr>
            <p:ph type="dt" sz="half" idx="10"/>
          </p:nvPr>
        </p:nvSpPr>
        <p:spPr/>
        <p:txBody>
          <a:bodyPr/>
          <a:lstStyle/>
          <a:p>
            <a:fld id="{54127F15-67B5-7E42-A567-A66EC74AD0B1}" type="datetimeFigureOut">
              <a:rPr lang="en-EG" smtClean="0"/>
              <a:t>7/21/25</a:t>
            </a:fld>
            <a:endParaRPr lang="en-EG"/>
          </a:p>
        </p:txBody>
      </p:sp>
      <p:sp>
        <p:nvSpPr>
          <p:cNvPr id="6" name="Footer Placeholder 5">
            <a:extLst>
              <a:ext uri="{FF2B5EF4-FFF2-40B4-BE49-F238E27FC236}">
                <a16:creationId xmlns:a16="http://schemas.microsoft.com/office/drawing/2014/main" id="{0137107C-9702-1545-8243-5DA6B444CA6E}"/>
              </a:ext>
            </a:extLst>
          </p:cNvPr>
          <p:cNvSpPr>
            <a:spLocks noGrp="1"/>
          </p:cNvSpPr>
          <p:nvPr>
            <p:ph type="ftr" sz="quarter" idx="11"/>
          </p:nvPr>
        </p:nvSpPr>
        <p:spPr/>
        <p:txBody>
          <a:bodyPr/>
          <a:lstStyle/>
          <a:p>
            <a:endParaRPr lang="en-EG"/>
          </a:p>
        </p:txBody>
      </p:sp>
      <p:sp>
        <p:nvSpPr>
          <p:cNvPr id="7" name="Slide Number Placeholder 6">
            <a:extLst>
              <a:ext uri="{FF2B5EF4-FFF2-40B4-BE49-F238E27FC236}">
                <a16:creationId xmlns:a16="http://schemas.microsoft.com/office/drawing/2014/main" id="{A1A43F0E-60E2-4C0D-E310-FD1766FB50C5}"/>
              </a:ext>
            </a:extLst>
          </p:cNvPr>
          <p:cNvSpPr>
            <a:spLocks noGrp="1"/>
          </p:cNvSpPr>
          <p:nvPr>
            <p:ph type="sldNum" sz="quarter" idx="12"/>
          </p:nvPr>
        </p:nvSpPr>
        <p:spPr/>
        <p:txBody>
          <a:bodyPr/>
          <a:lstStyle/>
          <a:p>
            <a:fld id="{A4DF18B1-061A-3543-8418-C49B40C07D80}" type="slidenum">
              <a:rPr lang="en-EG" smtClean="0"/>
              <a:t>‹#›</a:t>
            </a:fld>
            <a:endParaRPr lang="en-EG"/>
          </a:p>
        </p:txBody>
      </p:sp>
    </p:spTree>
    <p:extLst>
      <p:ext uri="{BB962C8B-B14F-4D97-AF65-F5344CB8AC3E}">
        <p14:creationId xmlns:p14="http://schemas.microsoft.com/office/powerpoint/2010/main" val="22818679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D35641-00F0-6670-86D7-EAC835D7A15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EG"/>
          </a:p>
        </p:txBody>
      </p:sp>
      <p:sp>
        <p:nvSpPr>
          <p:cNvPr id="3" name="Picture Placeholder 2">
            <a:extLst>
              <a:ext uri="{FF2B5EF4-FFF2-40B4-BE49-F238E27FC236}">
                <a16:creationId xmlns:a16="http://schemas.microsoft.com/office/drawing/2014/main" id="{DE3DC3F7-7955-AEAB-9EEE-E1A16AE2ED6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EG"/>
          </a:p>
        </p:txBody>
      </p:sp>
      <p:sp>
        <p:nvSpPr>
          <p:cNvPr id="4" name="Text Placeholder 3">
            <a:extLst>
              <a:ext uri="{FF2B5EF4-FFF2-40B4-BE49-F238E27FC236}">
                <a16:creationId xmlns:a16="http://schemas.microsoft.com/office/drawing/2014/main" id="{4DA335D5-4F73-EFF0-CC78-5941FDC7D5C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16B5F9C-ACC7-EFF1-DCB1-C6C6D854A3FB}"/>
              </a:ext>
            </a:extLst>
          </p:cNvPr>
          <p:cNvSpPr>
            <a:spLocks noGrp="1"/>
          </p:cNvSpPr>
          <p:nvPr>
            <p:ph type="dt" sz="half" idx="10"/>
          </p:nvPr>
        </p:nvSpPr>
        <p:spPr/>
        <p:txBody>
          <a:bodyPr/>
          <a:lstStyle/>
          <a:p>
            <a:fld id="{54127F15-67B5-7E42-A567-A66EC74AD0B1}" type="datetimeFigureOut">
              <a:rPr lang="en-EG" smtClean="0"/>
              <a:t>7/21/25</a:t>
            </a:fld>
            <a:endParaRPr lang="en-EG"/>
          </a:p>
        </p:txBody>
      </p:sp>
      <p:sp>
        <p:nvSpPr>
          <p:cNvPr id="6" name="Footer Placeholder 5">
            <a:extLst>
              <a:ext uri="{FF2B5EF4-FFF2-40B4-BE49-F238E27FC236}">
                <a16:creationId xmlns:a16="http://schemas.microsoft.com/office/drawing/2014/main" id="{0D5F5BA8-507D-D309-87F3-13CD81CB438C}"/>
              </a:ext>
            </a:extLst>
          </p:cNvPr>
          <p:cNvSpPr>
            <a:spLocks noGrp="1"/>
          </p:cNvSpPr>
          <p:nvPr>
            <p:ph type="ftr" sz="quarter" idx="11"/>
          </p:nvPr>
        </p:nvSpPr>
        <p:spPr/>
        <p:txBody>
          <a:bodyPr/>
          <a:lstStyle/>
          <a:p>
            <a:endParaRPr lang="en-EG"/>
          </a:p>
        </p:txBody>
      </p:sp>
      <p:sp>
        <p:nvSpPr>
          <p:cNvPr id="7" name="Slide Number Placeholder 6">
            <a:extLst>
              <a:ext uri="{FF2B5EF4-FFF2-40B4-BE49-F238E27FC236}">
                <a16:creationId xmlns:a16="http://schemas.microsoft.com/office/drawing/2014/main" id="{67670601-8F8D-7FBB-CAC2-825F8E0D5FD6}"/>
              </a:ext>
            </a:extLst>
          </p:cNvPr>
          <p:cNvSpPr>
            <a:spLocks noGrp="1"/>
          </p:cNvSpPr>
          <p:nvPr>
            <p:ph type="sldNum" sz="quarter" idx="12"/>
          </p:nvPr>
        </p:nvSpPr>
        <p:spPr/>
        <p:txBody>
          <a:bodyPr/>
          <a:lstStyle/>
          <a:p>
            <a:fld id="{A4DF18B1-061A-3543-8418-C49B40C07D80}" type="slidenum">
              <a:rPr lang="en-EG" smtClean="0"/>
              <a:t>‹#›</a:t>
            </a:fld>
            <a:endParaRPr lang="en-EG"/>
          </a:p>
        </p:txBody>
      </p:sp>
    </p:spTree>
    <p:extLst>
      <p:ext uri="{BB962C8B-B14F-4D97-AF65-F5344CB8AC3E}">
        <p14:creationId xmlns:p14="http://schemas.microsoft.com/office/powerpoint/2010/main" val="6606482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sv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image" Target="../media/image4.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2F4857D-37DF-B861-5C3C-03F41E10B12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EG"/>
          </a:p>
        </p:txBody>
      </p:sp>
      <p:sp>
        <p:nvSpPr>
          <p:cNvPr id="3" name="Text Placeholder 2">
            <a:extLst>
              <a:ext uri="{FF2B5EF4-FFF2-40B4-BE49-F238E27FC236}">
                <a16:creationId xmlns:a16="http://schemas.microsoft.com/office/drawing/2014/main" id="{9B87B80F-4B67-A0B1-48D6-409C3AC224E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EG"/>
          </a:p>
        </p:txBody>
      </p:sp>
      <p:sp>
        <p:nvSpPr>
          <p:cNvPr id="4" name="Date Placeholder 3">
            <a:extLst>
              <a:ext uri="{FF2B5EF4-FFF2-40B4-BE49-F238E27FC236}">
                <a16:creationId xmlns:a16="http://schemas.microsoft.com/office/drawing/2014/main" id="{42FF105C-F20B-27D5-9CCB-9E64558D858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54127F15-67B5-7E42-A567-A66EC74AD0B1}" type="datetimeFigureOut">
              <a:rPr lang="en-EG" smtClean="0"/>
              <a:t>7/21/25</a:t>
            </a:fld>
            <a:endParaRPr lang="en-EG"/>
          </a:p>
        </p:txBody>
      </p:sp>
      <p:sp>
        <p:nvSpPr>
          <p:cNvPr id="5" name="Footer Placeholder 4">
            <a:extLst>
              <a:ext uri="{FF2B5EF4-FFF2-40B4-BE49-F238E27FC236}">
                <a16:creationId xmlns:a16="http://schemas.microsoft.com/office/drawing/2014/main" id="{66E30EFD-4953-33B1-FA77-D7222819402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EG"/>
          </a:p>
        </p:txBody>
      </p:sp>
      <p:sp>
        <p:nvSpPr>
          <p:cNvPr id="6" name="Slide Number Placeholder 5">
            <a:extLst>
              <a:ext uri="{FF2B5EF4-FFF2-40B4-BE49-F238E27FC236}">
                <a16:creationId xmlns:a16="http://schemas.microsoft.com/office/drawing/2014/main" id="{47FCE6BE-B1D9-D578-6259-A350496BEA5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4DF18B1-061A-3543-8418-C49B40C07D80}" type="slidenum">
              <a:rPr lang="en-EG" smtClean="0"/>
              <a:t>‹#›</a:t>
            </a:fld>
            <a:endParaRPr lang="en-EG"/>
          </a:p>
        </p:txBody>
      </p:sp>
      <p:pic>
        <p:nvPicPr>
          <p:cNvPr id="7" name="Picture 4" descr="C:\Users\user\Desktop\2222222222-01.jpg">
            <a:extLst>
              <a:ext uri="{FF2B5EF4-FFF2-40B4-BE49-F238E27FC236}">
                <a16:creationId xmlns:a16="http://schemas.microsoft.com/office/drawing/2014/main" id="{57AB9436-214A-5190-D737-D2BF6CD003A3}"/>
              </a:ext>
            </a:extLst>
          </p:cNvPr>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a:off x="0" y="-1389"/>
            <a:ext cx="12192000" cy="6859389"/>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B2F3674A-A61A-6D24-0A31-500503F34634}"/>
              </a:ext>
            </a:extLst>
          </p:cNvPr>
          <p:cNvSpPr txBox="1"/>
          <p:nvPr userDrawn="1"/>
        </p:nvSpPr>
        <p:spPr>
          <a:xfrm>
            <a:off x="292846" y="6134966"/>
            <a:ext cx="2561560" cy="261610"/>
          </a:xfrm>
          <a:prstGeom prst="rect">
            <a:avLst/>
          </a:prstGeom>
          <a:noFill/>
        </p:spPr>
        <p:txBody>
          <a:bodyPr wrap="square" rtlCol="0">
            <a:spAutoFit/>
          </a:bodyPr>
          <a:lstStyle/>
          <a:p>
            <a:r>
              <a:rPr lang="en-US" sz="1100" spc="30" dirty="0" err="1">
                <a:solidFill>
                  <a:schemeClr val="tx1">
                    <a:lumMod val="85000"/>
                    <a:lumOff val="15000"/>
                  </a:schemeClr>
                </a:solidFill>
                <a:latin typeface="+mj-lt"/>
                <a:ea typeface="Montserrat" charset="0"/>
                <a:cs typeface="Montserrat" charset="0"/>
              </a:rPr>
              <a:t>www.betrainig.com.sa</a:t>
            </a:r>
            <a:endParaRPr lang="en-US" sz="1100" spc="30" dirty="0">
              <a:solidFill>
                <a:schemeClr val="tx1">
                  <a:lumMod val="85000"/>
                  <a:lumOff val="15000"/>
                </a:schemeClr>
              </a:solidFill>
              <a:latin typeface="+mj-lt"/>
              <a:ea typeface="Montserrat" charset="0"/>
              <a:cs typeface="Montserrat" charset="0"/>
            </a:endParaRPr>
          </a:p>
        </p:txBody>
      </p:sp>
      <p:pic>
        <p:nvPicPr>
          <p:cNvPr id="9" name="Graphic 8">
            <a:extLst>
              <a:ext uri="{FF2B5EF4-FFF2-40B4-BE49-F238E27FC236}">
                <a16:creationId xmlns:a16="http://schemas.microsoft.com/office/drawing/2014/main" id="{DE4E721C-2F2B-5A23-F618-C2B087D1B80F}"/>
              </a:ext>
            </a:extLst>
          </p:cNvPr>
          <p:cNvPicPr>
            <a:picLocks noChangeAspect="1"/>
          </p:cNvPicPr>
          <p:nvPr userDrawn="1"/>
        </p:nvPicPr>
        <p:blipFill>
          <a:blip r:embed="rId17">
            <a:extLst>
              <a:ext uri="{96DAC541-7B7A-43D3-8B79-37D633B846F1}">
                <asvg:svgBlip xmlns:asvg="http://schemas.microsoft.com/office/drawing/2016/SVG/main" r:embed="rId18"/>
              </a:ext>
            </a:extLst>
          </a:blip>
          <a:stretch>
            <a:fillRect/>
          </a:stretch>
        </p:blipFill>
        <p:spPr>
          <a:xfrm>
            <a:off x="10822829" y="6152799"/>
            <a:ext cx="1076325" cy="206028"/>
          </a:xfrm>
          <a:prstGeom prst="rect">
            <a:avLst/>
          </a:prstGeom>
        </p:spPr>
      </p:pic>
      <p:sp>
        <p:nvSpPr>
          <p:cNvPr id="11" name="Rectangle 10">
            <a:extLst>
              <a:ext uri="{FF2B5EF4-FFF2-40B4-BE49-F238E27FC236}">
                <a16:creationId xmlns:a16="http://schemas.microsoft.com/office/drawing/2014/main" id="{5E0F8257-CE5C-2107-9EBF-2599CCAFF3D2}"/>
              </a:ext>
            </a:extLst>
          </p:cNvPr>
          <p:cNvSpPr/>
          <p:nvPr userDrawn="1"/>
        </p:nvSpPr>
        <p:spPr>
          <a:xfrm>
            <a:off x="0" y="6492240"/>
            <a:ext cx="12192000" cy="365760"/>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3" name="Picture 12" descr="A logo with black and orange colors&#10;&#10;AI-generated content may be incorrect.">
            <a:extLst>
              <a:ext uri="{FF2B5EF4-FFF2-40B4-BE49-F238E27FC236}">
                <a16:creationId xmlns:a16="http://schemas.microsoft.com/office/drawing/2014/main" id="{C80FC537-2E9E-E1B9-5EF7-861359C87699}"/>
              </a:ext>
            </a:extLst>
          </p:cNvPr>
          <p:cNvPicPr>
            <a:picLocks noChangeAspect="1"/>
          </p:cNvPicPr>
          <p:nvPr userDrawn="1"/>
        </p:nvPicPr>
        <p:blipFill>
          <a:blip r:embed="rId19">
            <a:extLst>
              <a:ext uri="{28A0092B-C50C-407E-A947-70E740481C1C}">
                <a14:useLocalDpi xmlns:a14="http://schemas.microsoft.com/office/drawing/2010/main" val="0"/>
              </a:ext>
            </a:extLst>
          </a:blip>
          <a:stretch>
            <a:fillRect/>
          </a:stretch>
        </p:blipFill>
        <p:spPr>
          <a:xfrm>
            <a:off x="-228599" y="-4012"/>
            <a:ext cx="2621281" cy="1139687"/>
          </a:xfrm>
          <a:prstGeom prst="rect">
            <a:avLst/>
          </a:prstGeom>
        </p:spPr>
      </p:pic>
    </p:spTree>
    <p:extLst>
      <p:ext uri="{BB962C8B-B14F-4D97-AF65-F5344CB8AC3E}">
        <p14:creationId xmlns:p14="http://schemas.microsoft.com/office/powerpoint/2010/main" val="243750601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5" r:id="rId13"/>
    <p:sldLayoutId id="2147483677"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EG"/>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100.xml.rels><?xml version="1.0" encoding="UTF-8" standalone="yes"?>
<Relationships xmlns="http://schemas.openxmlformats.org/package/2006/relationships"><Relationship Id="rId3" Type="http://schemas.openxmlformats.org/officeDocument/2006/relationships/image" Target="../media/image49.svg"/><Relationship Id="rId7" Type="http://schemas.openxmlformats.org/officeDocument/2006/relationships/image" Target="../media/image173.svg"/><Relationship Id="rId2" Type="http://schemas.openxmlformats.org/officeDocument/2006/relationships/image" Target="../media/image48.png"/><Relationship Id="rId1" Type="http://schemas.openxmlformats.org/officeDocument/2006/relationships/slideLayout" Target="../slideLayouts/slideLayout2.xml"/><Relationship Id="rId6" Type="http://schemas.openxmlformats.org/officeDocument/2006/relationships/image" Target="../media/image172.png"/><Relationship Id="rId5" Type="http://schemas.openxmlformats.org/officeDocument/2006/relationships/image" Target="../media/image51.svg"/><Relationship Id="rId4" Type="http://schemas.openxmlformats.org/officeDocument/2006/relationships/image" Target="../media/image50.png"/></Relationships>
</file>

<file path=ppt/slides/_rels/slide101.xml.rels><?xml version="1.0" encoding="UTF-8" standalone="yes"?>
<Relationships xmlns="http://schemas.openxmlformats.org/package/2006/relationships"><Relationship Id="rId3" Type="http://schemas.openxmlformats.org/officeDocument/2006/relationships/image" Target="../media/image49.svg"/><Relationship Id="rId7" Type="http://schemas.openxmlformats.org/officeDocument/2006/relationships/image" Target="../media/image173.svg"/><Relationship Id="rId2" Type="http://schemas.openxmlformats.org/officeDocument/2006/relationships/image" Target="../media/image48.png"/><Relationship Id="rId1" Type="http://schemas.openxmlformats.org/officeDocument/2006/relationships/slideLayout" Target="../slideLayouts/slideLayout2.xml"/><Relationship Id="rId6" Type="http://schemas.openxmlformats.org/officeDocument/2006/relationships/image" Target="../media/image172.png"/><Relationship Id="rId5" Type="http://schemas.openxmlformats.org/officeDocument/2006/relationships/image" Target="../media/image51.svg"/><Relationship Id="rId4" Type="http://schemas.openxmlformats.org/officeDocument/2006/relationships/image" Target="../media/image50.png"/></Relationships>
</file>

<file path=ppt/slides/_rels/slide102.xml.rels><?xml version="1.0" encoding="UTF-8" standalone="yes"?>
<Relationships xmlns="http://schemas.openxmlformats.org/package/2006/relationships"><Relationship Id="rId8" Type="http://schemas.openxmlformats.org/officeDocument/2006/relationships/image" Target="../media/image173.svg"/><Relationship Id="rId3" Type="http://schemas.openxmlformats.org/officeDocument/2006/relationships/image" Target="../media/image48.png"/><Relationship Id="rId7" Type="http://schemas.openxmlformats.org/officeDocument/2006/relationships/image" Target="../media/image172.png"/><Relationship Id="rId2" Type="http://schemas.openxmlformats.org/officeDocument/2006/relationships/notesSlide" Target="../notesSlides/notesSlide56.xml"/><Relationship Id="rId1" Type="http://schemas.openxmlformats.org/officeDocument/2006/relationships/slideLayout" Target="../slideLayouts/slideLayout2.xml"/><Relationship Id="rId6" Type="http://schemas.openxmlformats.org/officeDocument/2006/relationships/image" Target="../media/image51.svg"/><Relationship Id="rId5" Type="http://schemas.openxmlformats.org/officeDocument/2006/relationships/image" Target="../media/image50.png"/><Relationship Id="rId4" Type="http://schemas.openxmlformats.org/officeDocument/2006/relationships/image" Target="../media/image49.svg"/></Relationships>
</file>

<file path=ppt/slides/_rels/slide103.xml.rels><?xml version="1.0" encoding="UTF-8" standalone="yes"?>
<Relationships xmlns="http://schemas.openxmlformats.org/package/2006/relationships"><Relationship Id="rId8" Type="http://schemas.openxmlformats.org/officeDocument/2006/relationships/image" Target="../media/image173.svg"/><Relationship Id="rId3" Type="http://schemas.openxmlformats.org/officeDocument/2006/relationships/image" Target="../media/image48.png"/><Relationship Id="rId7" Type="http://schemas.openxmlformats.org/officeDocument/2006/relationships/image" Target="../media/image172.png"/><Relationship Id="rId2" Type="http://schemas.openxmlformats.org/officeDocument/2006/relationships/notesSlide" Target="../notesSlides/notesSlide57.xml"/><Relationship Id="rId1" Type="http://schemas.openxmlformats.org/officeDocument/2006/relationships/slideLayout" Target="../slideLayouts/slideLayout2.xml"/><Relationship Id="rId6" Type="http://schemas.openxmlformats.org/officeDocument/2006/relationships/image" Target="../media/image51.svg"/><Relationship Id="rId5" Type="http://schemas.openxmlformats.org/officeDocument/2006/relationships/image" Target="../media/image50.png"/><Relationship Id="rId4" Type="http://schemas.openxmlformats.org/officeDocument/2006/relationships/image" Target="../media/image49.svg"/></Relationships>
</file>

<file path=ppt/slides/_rels/slide104.xml.rels><?xml version="1.0" encoding="UTF-8" standalone="yes"?>
<Relationships xmlns="http://schemas.openxmlformats.org/package/2006/relationships"><Relationship Id="rId3" Type="http://schemas.openxmlformats.org/officeDocument/2006/relationships/image" Target="../media/image49.svg"/><Relationship Id="rId7" Type="http://schemas.openxmlformats.org/officeDocument/2006/relationships/image" Target="../media/image173.svg"/><Relationship Id="rId2" Type="http://schemas.openxmlformats.org/officeDocument/2006/relationships/image" Target="../media/image48.png"/><Relationship Id="rId1" Type="http://schemas.openxmlformats.org/officeDocument/2006/relationships/slideLayout" Target="../slideLayouts/slideLayout2.xml"/><Relationship Id="rId6" Type="http://schemas.openxmlformats.org/officeDocument/2006/relationships/image" Target="../media/image172.png"/><Relationship Id="rId5" Type="http://schemas.openxmlformats.org/officeDocument/2006/relationships/image" Target="../media/image51.svg"/><Relationship Id="rId4" Type="http://schemas.openxmlformats.org/officeDocument/2006/relationships/image" Target="../media/image50.png"/></Relationships>
</file>

<file path=ppt/slides/_rels/slide105.xml.rels><?xml version="1.0" encoding="UTF-8" standalone="yes"?>
<Relationships xmlns="http://schemas.openxmlformats.org/package/2006/relationships"><Relationship Id="rId3" Type="http://schemas.openxmlformats.org/officeDocument/2006/relationships/image" Target="../media/image49.svg"/><Relationship Id="rId7" Type="http://schemas.openxmlformats.org/officeDocument/2006/relationships/image" Target="../media/image173.svg"/><Relationship Id="rId2" Type="http://schemas.openxmlformats.org/officeDocument/2006/relationships/image" Target="../media/image48.png"/><Relationship Id="rId1" Type="http://schemas.openxmlformats.org/officeDocument/2006/relationships/slideLayout" Target="../slideLayouts/slideLayout2.xml"/><Relationship Id="rId6" Type="http://schemas.openxmlformats.org/officeDocument/2006/relationships/image" Target="../media/image172.png"/><Relationship Id="rId5" Type="http://schemas.openxmlformats.org/officeDocument/2006/relationships/image" Target="../media/image51.svg"/><Relationship Id="rId4" Type="http://schemas.openxmlformats.org/officeDocument/2006/relationships/image" Target="../media/image50.pn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8.xml"/><Relationship Id="rId1" Type="http://schemas.openxmlformats.org/officeDocument/2006/relationships/slideLayout" Target="../slideLayouts/slideLayout13.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svg"/></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8" Type="http://schemas.openxmlformats.org/officeDocument/2006/relationships/image" Target="../media/image180.png"/><Relationship Id="rId3" Type="http://schemas.openxmlformats.org/officeDocument/2006/relationships/image" Target="../media/image175.svg"/><Relationship Id="rId7" Type="http://schemas.openxmlformats.org/officeDocument/2006/relationships/image" Target="../media/image179.svg"/><Relationship Id="rId2" Type="http://schemas.openxmlformats.org/officeDocument/2006/relationships/image" Target="../media/image174.png"/><Relationship Id="rId1" Type="http://schemas.openxmlformats.org/officeDocument/2006/relationships/slideLayout" Target="../slideLayouts/slideLayout2.xml"/><Relationship Id="rId6" Type="http://schemas.openxmlformats.org/officeDocument/2006/relationships/image" Target="../media/image178.png"/><Relationship Id="rId5" Type="http://schemas.openxmlformats.org/officeDocument/2006/relationships/image" Target="../media/image177.svg"/><Relationship Id="rId4" Type="http://schemas.openxmlformats.org/officeDocument/2006/relationships/image" Target="../media/image176.png"/><Relationship Id="rId9" Type="http://schemas.openxmlformats.org/officeDocument/2006/relationships/image" Target="../media/image181.svg"/></Relationships>
</file>

<file path=ppt/slides/_rels/slide112.xml.rels><?xml version="1.0" encoding="UTF-8" standalone="yes"?>
<Relationships xmlns="http://schemas.openxmlformats.org/package/2006/relationships"><Relationship Id="rId8" Type="http://schemas.openxmlformats.org/officeDocument/2006/relationships/image" Target="../media/image180.png"/><Relationship Id="rId3" Type="http://schemas.openxmlformats.org/officeDocument/2006/relationships/image" Target="../media/image175.svg"/><Relationship Id="rId7" Type="http://schemas.openxmlformats.org/officeDocument/2006/relationships/image" Target="../media/image179.svg"/><Relationship Id="rId2" Type="http://schemas.openxmlformats.org/officeDocument/2006/relationships/image" Target="../media/image174.png"/><Relationship Id="rId1" Type="http://schemas.openxmlformats.org/officeDocument/2006/relationships/slideLayout" Target="../slideLayouts/slideLayout2.xml"/><Relationship Id="rId6" Type="http://schemas.openxmlformats.org/officeDocument/2006/relationships/image" Target="../media/image178.png"/><Relationship Id="rId5" Type="http://schemas.openxmlformats.org/officeDocument/2006/relationships/image" Target="../media/image177.svg"/><Relationship Id="rId4" Type="http://schemas.openxmlformats.org/officeDocument/2006/relationships/image" Target="../media/image176.png"/><Relationship Id="rId9" Type="http://schemas.openxmlformats.org/officeDocument/2006/relationships/image" Target="../media/image181.svg"/></Relationships>
</file>

<file path=ppt/slides/_rels/slide113.xml.rels><?xml version="1.0" encoding="UTF-8" standalone="yes"?>
<Relationships xmlns="http://schemas.openxmlformats.org/package/2006/relationships"><Relationship Id="rId8" Type="http://schemas.openxmlformats.org/officeDocument/2006/relationships/image" Target="../media/image180.png"/><Relationship Id="rId3" Type="http://schemas.openxmlformats.org/officeDocument/2006/relationships/image" Target="../media/image175.svg"/><Relationship Id="rId7" Type="http://schemas.openxmlformats.org/officeDocument/2006/relationships/image" Target="../media/image179.svg"/><Relationship Id="rId2" Type="http://schemas.openxmlformats.org/officeDocument/2006/relationships/image" Target="../media/image174.png"/><Relationship Id="rId1" Type="http://schemas.openxmlformats.org/officeDocument/2006/relationships/slideLayout" Target="../slideLayouts/slideLayout2.xml"/><Relationship Id="rId6" Type="http://schemas.openxmlformats.org/officeDocument/2006/relationships/image" Target="../media/image178.png"/><Relationship Id="rId5" Type="http://schemas.openxmlformats.org/officeDocument/2006/relationships/image" Target="../media/image177.svg"/><Relationship Id="rId4" Type="http://schemas.openxmlformats.org/officeDocument/2006/relationships/image" Target="../media/image176.png"/><Relationship Id="rId9" Type="http://schemas.openxmlformats.org/officeDocument/2006/relationships/image" Target="../media/image181.svg"/></Relationships>
</file>

<file path=ppt/slides/_rels/slide114.xml.rels><?xml version="1.0" encoding="UTF-8" standalone="yes"?>
<Relationships xmlns="http://schemas.openxmlformats.org/package/2006/relationships"><Relationship Id="rId8" Type="http://schemas.openxmlformats.org/officeDocument/2006/relationships/image" Target="../media/image180.png"/><Relationship Id="rId3" Type="http://schemas.openxmlformats.org/officeDocument/2006/relationships/image" Target="../media/image175.svg"/><Relationship Id="rId7" Type="http://schemas.openxmlformats.org/officeDocument/2006/relationships/image" Target="../media/image179.svg"/><Relationship Id="rId2" Type="http://schemas.openxmlformats.org/officeDocument/2006/relationships/image" Target="../media/image174.png"/><Relationship Id="rId1" Type="http://schemas.openxmlformats.org/officeDocument/2006/relationships/slideLayout" Target="../slideLayouts/slideLayout2.xml"/><Relationship Id="rId6" Type="http://schemas.openxmlformats.org/officeDocument/2006/relationships/image" Target="../media/image178.png"/><Relationship Id="rId5" Type="http://schemas.openxmlformats.org/officeDocument/2006/relationships/image" Target="../media/image177.svg"/><Relationship Id="rId4" Type="http://schemas.openxmlformats.org/officeDocument/2006/relationships/image" Target="../media/image176.png"/><Relationship Id="rId9" Type="http://schemas.openxmlformats.org/officeDocument/2006/relationships/image" Target="../media/image181.svg"/></Relationships>
</file>

<file path=ppt/slides/_rels/slide115.xml.rels><?xml version="1.0" encoding="UTF-8" standalone="yes"?>
<Relationships xmlns="http://schemas.openxmlformats.org/package/2006/relationships"><Relationship Id="rId8" Type="http://schemas.openxmlformats.org/officeDocument/2006/relationships/image" Target="../media/image180.png"/><Relationship Id="rId3" Type="http://schemas.openxmlformats.org/officeDocument/2006/relationships/image" Target="../media/image175.svg"/><Relationship Id="rId7" Type="http://schemas.openxmlformats.org/officeDocument/2006/relationships/image" Target="../media/image179.svg"/><Relationship Id="rId2" Type="http://schemas.openxmlformats.org/officeDocument/2006/relationships/image" Target="../media/image174.png"/><Relationship Id="rId1" Type="http://schemas.openxmlformats.org/officeDocument/2006/relationships/slideLayout" Target="../slideLayouts/slideLayout2.xml"/><Relationship Id="rId6" Type="http://schemas.openxmlformats.org/officeDocument/2006/relationships/image" Target="../media/image178.png"/><Relationship Id="rId5" Type="http://schemas.openxmlformats.org/officeDocument/2006/relationships/image" Target="../media/image177.svg"/><Relationship Id="rId4" Type="http://schemas.openxmlformats.org/officeDocument/2006/relationships/image" Target="../media/image176.png"/><Relationship Id="rId9" Type="http://schemas.openxmlformats.org/officeDocument/2006/relationships/image" Target="../media/image181.svg"/></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120.xml.rels><?xml version="1.0" encoding="UTF-8" standalone="yes"?>
<Relationships xmlns="http://schemas.openxmlformats.org/package/2006/relationships"><Relationship Id="rId3" Type="http://schemas.openxmlformats.org/officeDocument/2006/relationships/image" Target="../media/image165.svg"/><Relationship Id="rId7" Type="http://schemas.openxmlformats.org/officeDocument/2006/relationships/image" Target="../media/image169.svg"/><Relationship Id="rId2" Type="http://schemas.openxmlformats.org/officeDocument/2006/relationships/image" Target="../media/image164.png"/><Relationship Id="rId1" Type="http://schemas.openxmlformats.org/officeDocument/2006/relationships/slideLayout" Target="../slideLayouts/slideLayout2.xml"/><Relationship Id="rId6" Type="http://schemas.openxmlformats.org/officeDocument/2006/relationships/image" Target="../media/image168.png"/><Relationship Id="rId5" Type="http://schemas.openxmlformats.org/officeDocument/2006/relationships/image" Target="../media/image167.svg"/><Relationship Id="rId4" Type="http://schemas.openxmlformats.org/officeDocument/2006/relationships/image" Target="../media/image166.png"/></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182.pn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8" Type="http://schemas.openxmlformats.org/officeDocument/2006/relationships/image" Target="../media/image56.svg"/><Relationship Id="rId13" Type="http://schemas.openxmlformats.org/officeDocument/2006/relationships/image" Target="../media/image67.png"/><Relationship Id="rId3" Type="http://schemas.openxmlformats.org/officeDocument/2006/relationships/image" Target="../media/image61.png"/><Relationship Id="rId7" Type="http://schemas.openxmlformats.org/officeDocument/2006/relationships/image" Target="../media/image55.png"/><Relationship Id="rId12" Type="http://schemas.openxmlformats.org/officeDocument/2006/relationships/image" Target="../media/image58.svg"/><Relationship Id="rId2" Type="http://schemas.openxmlformats.org/officeDocument/2006/relationships/image" Target="../media/image54.png"/><Relationship Id="rId16" Type="http://schemas.openxmlformats.org/officeDocument/2006/relationships/image" Target="../media/image60.svg"/><Relationship Id="rId1" Type="http://schemas.openxmlformats.org/officeDocument/2006/relationships/slideLayout" Target="../slideLayouts/slideLayout2.xml"/><Relationship Id="rId6" Type="http://schemas.openxmlformats.org/officeDocument/2006/relationships/image" Target="../media/image64.svg"/><Relationship Id="rId11" Type="http://schemas.openxmlformats.org/officeDocument/2006/relationships/image" Target="../media/image57.png"/><Relationship Id="rId5" Type="http://schemas.openxmlformats.org/officeDocument/2006/relationships/image" Target="../media/image63.png"/><Relationship Id="rId15" Type="http://schemas.openxmlformats.org/officeDocument/2006/relationships/image" Target="../media/image59.png"/><Relationship Id="rId10" Type="http://schemas.openxmlformats.org/officeDocument/2006/relationships/image" Target="../media/image66.svg"/><Relationship Id="rId4" Type="http://schemas.openxmlformats.org/officeDocument/2006/relationships/image" Target="../media/image62.svg"/><Relationship Id="rId9" Type="http://schemas.openxmlformats.org/officeDocument/2006/relationships/image" Target="../media/image65.png"/><Relationship Id="rId14" Type="http://schemas.openxmlformats.org/officeDocument/2006/relationships/image" Target="../media/image68.svg"/></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svg"/></Relationships>
</file>

<file path=ppt/slides/_rels/slide130.xml.rels><?xml version="1.0" encoding="UTF-8" standalone="yes"?>
<Relationships xmlns="http://schemas.openxmlformats.org/package/2006/relationships"><Relationship Id="rId8" Type="http://schemas.openxmlformats.org/officeDocument/2006/relationships/image" Target="../media/image189.png"/><Relationship Id="rId13" Type="http://schemas.openxmlformats.org/officeDocument/2006/relationships/image" Target="../media/image194.svg"/><Relationship Id="rId3" Type="http://schemas.openxmlformats.org/officeDocument/2006/relationships/image" Target="../media/image184.svg"/><Relationship Id="rId7" Type="http://schemas.openxmlformats.org/officeDocument/2006/relationships/image" Target="../media/image188.svg"/><Relationship Id="rId12" Type="http://schemas.openxmlformats.org/officeDocument/2006/relationships/image" Target="../media/image193.png"/><Relationship Id="rId2" Type="http://schemas.openxmlformats.org/officeDocument/2006/relationships/image" Target="../media/image183.png"/><Relationship Id="rId1" Type="http://schemas.openxmlformats.org/officeDocument/2006/relationships/slideLayout" Target="../slideLayouts/slideLayout2.xml"/><Relationship Id="rId6" Type="http://schemas.openxmlformats.org/officeDocument/2006/relationships/image" Target="../media/image187.png"/><Relationship Id="rId11" Type="http://schemas.openxmlformats.org/officeDocument/2006/relationships/image" Target="../media/image192.svg"/><Relationship Id="rId5" Type="http://schemas.openxmlformats.org/officeDocument/2006/relationships/image" Target="../media/image186.svg"/><Relationship Id="rId10" Type="http://schemas.openxmlformats.org/officeDocument/2006/relationships/image" Target="../media/image191.png"/><Relationship Id="rId4" Type="http://schemas.openxmlformats.org/officeDocument/2006/relationships/image" Target="../media/image185.png"/><Relationship Id="rId9" Type="http://schemas.openxmlformats.org/officeDocument/2006/relationships/image" Target="../media/image190.svg"/></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openxmlformats.org/officeDocument/2006/relationships/image" Target="../media/image173.svg"/><Relationship Id="rId7" Type="http://schemas.openxmlformats.org/officeDocument/2006/relationships/image" Target="../media/image51.svg"/><Relationship Id="rId2" Type="http://schemas.openxmlformats.org/officeDocument/2006/relationships/image" Target="../media/image172.png"/><Relationship Id="rId1" Type="http://schemas.openxmlformats.org/officeDocument/2006/relationships/slideLayout" Target="../slideLayouts/slideLayout2.xml"/><Relationship Id="rId6" Type="http://schemas.openxmlformats.org/officeDocument/2006/relationships/image" Target="../media/image50.png"/><Relationship Id="rId5" Type="http://schemas.openxmlformats.org/officeDocument/2006/relationships/image" Target="../media/image49.svg"/><Relationship Id="rId4" Type="http://schemas.openxmlformats.org/officeDocument/2006/relationships/image" Target="../media/image48.png"/></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image" Target="../media/image195.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9.xml"/><Relationship Id="rId1" Type="http://schemas.openxmlformats.org/officeDocument/2006/relationships/slideLayout" Target="../slideLayouts/slideLayout13.xml"/><Relationship Id="rId6" Type="http://schemas.openxmlformats.org/officeDocument/2006/relationships/image" Target="../media/image40.png"/><Relationship Id="rId5" Type="http://schemas.openxmlformats.org/officeDocument/2006/relationships/image" Target="../media/image36.png"/><Relationship Id="rId4" Type="http://schemas.openxmlformats.org/officeDocument/2006/relationships/image" Target="../media/image35.svg"/></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image" Target="../media/image19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197.pn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8" Type="http://schemas.openxmlformats.org/officeDocument/2006/relationships/image" Target="../media/image204.png"/><Relationship Id="rId3" Type="http://schemas.openxmlformats.org/officeDocument/2006/relationships/image" Target="../media/image199.svg"/><Relationship Id="rId7" Type="http://schemas.openxmlformats.org/officeDocument/2006/relationships/image" Target="../media/image203.svg"/><Relationship Id="rId2" Type="http://schemas.openxmlformats.org/officeDocument/2006/relationships/image" Target="../media/image198.png"/><Relationship Id="rId1" Type="http://schemas.openxmlformats.org/officeDocument/2006/relationships/slideLayout" Target="../slideLayouts/slideLayout2.xml"/><Relationship Id="rId6" Type="http://schemas.openxmlformats.org/officeDocument/2006/relationships/image" Target="../media/image202.png"/><Relationship Id="rId11" Type="http://schemas.openxmlformats.org/officeDocument/2006/relationships/image" Target="../media/image207.svg"/><Relationship Id="rId5" Type="http://schemas.openxmlformats.org/officeDocument/2006/relationships/image" Target="../media/image201.svg"/><Relationship Id="rId10" Type="http://schemas.openxmlformats.org/officeDocument/2006/relationships/image" Target="../media/image206.png"/><Relationship Id="rId4" Type="http://schemas.openxmlformats.org/officeDocument/2006/relationships/image" Target="../media/image200.png"/><Relationship Id="rId9" Type="http://schemas.openxmlformats.org/officeDocument/2006/relationships/image" Target="../media/image205.svg"/></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3" Type="http://schemas.openxmlformats.org/officeDocument/2006/relationships/image" Target="../media/image208.pn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3" Type="http://schemas.openxmlformats.org/officeDocument/2006/relationships/image" Target="../media/image209.pn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3" Type="http://schemas.openxmlformats.org/officeDocument/2006/relationships/image" Target="../media/image210.pn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3" Type="http://schemas.openxmlformats.org/officeDocument/2006/relationships/image" Target="../media/image211.pn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3" Type="http://schemas.openxmlformats.org/officeDocument/2006/relationships/image" Target="../media/image211.pn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2" Type="http://schemas.openxmlformats.org/officeDocument/2006/relationships/image" Target="../media/image212.png"/><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3" Type="http://schemas.openxmlformats.org/officeDocument/2006/relationships/image" Target="../media/image212.pn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3" Type="http://schemas.openxmlformats.org/officeDocument/2006/relationships/image" Target="../media/image212.pn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3" Type="http://schemas.openxmlformats.org/officeDocument/2006/relationships/image" Target="../media/image213.pn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3" Type="http://schemas.openxmlformats.org/officeDocument/2006/relationships/image" Target="../media/image214.pn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3" Type="http://schemas.openxmlformats.org/officeDocument/2006/relationships/image" Target="../media/image214.pn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3" Type="http://schemas.openxmlformats.org/officeDocument/2006/relationships/image" Target="../media/image215.pn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3" Type="http://schemas.openxmlformats.org/officeDocument/2006/relationships/image" Target="../media/image216.pn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8" Type="http://schemas.openxmlformats.org/officeDocument/2006/relationships/image" Target="../media/image188.svg"/><Relationship Id="rId13" Type="http://schemas.openxmlformats.org/officeDocument/2006/relationships/image" Target="../media/image193.png"/><Relationship Id="rId3" Type="http://schemas.openxmlformats.org/officeDocument/2006/relationships/image" Target="../media/image183.png"/><Relationship Id="rId7" Type="http://schemas.openxmlformats.org/officeDocument/2006/relationships/image" Target="../media/image187.png"/><Relationship Id="rId12" Type="http://schemas.openxmlformats.org/officeDocument/2006/relationships/image" Target="../media/image192.svg"/><Relationship Id="rId2" Type="http://schemas.openxmlformats.org/officeDocument/2006/relationships/notesSlide" Target="../notesSlides/notesSlide112.xml"/><Relationship Id="rId1" Type="http://schemas.openxmlformats.org/officeDocument/2006/relationships/slideLayout" Target="../slideLayouts/slideLayout2.xml"/><Relationship Id="rId6" Type="http://schemas.openxmlformats.org/officeDocument/2006/relationships/image" Target="../media/image186.svg"/><Relationship Id="rId11" Type="http://schemas.openxmlformats.org/officeDocument/2006/relationships/image" Target="../media/image191.png"/><Relationship Id="rId5" Type="http://schemas.openxmlformats.org/officeDocument/2006/relationships/image" Target="../media/image185.png"/><Relationship Id="rId10" Type="http://schemas.openxmlformats.org/officeDocument/2006/relationships/image" Target="../media/image190.svg"/><Relationship Id="rId4" Type="http://schemas.openxmlformats.org/officeDocument/2006/relationships/image" Target="../media/image184.svg"/><Relationship Id="rId9" Type="http://schemas.openxmlformats.org/officeDocument/2006/relationships/image" Target="../media/image189.png"/><Relationship Id="rId14" Type="http://schemas.openxmlformats.org/officeDocument/2006/relationships/image" Target="../media/image194.svg"/></Relationships>
</file>

<file path=ppt/slides/_rels/slide193.xml.rels><?xml version="1.0" encoding="UTF-8" standalone="yes"?>
<Relationships xmlns="http://schemas.openxmlformats.org/package/2006/relationships"><Relationship Id="rId8" Type="http://schemas.openxmlformats.org/officeDocument/2006/relationships/image" Target="../media/image222.svg"/><Relationship Id="rId3" Type="http://schemas.openxmlformats.org/officeDocument/2006/relationships/image" Target="../media/image217.png"/><Relationship Id="rId7" Type="http://schemas.openxmlformats.org/officeDocument/2006/relationships/image" Target="../media/image221.png"/><Relationship Id="rId2" Type="http://schemas.openxmlformats.org/officeDocument/2006/relationships/notesSlide" Target="../notesSlides/notesSlide113.xml"/><Relationship Id="rId1" Type="http://schemas.openxmlformats.org/officeDocument/2006/relationships/slideLayout" Target="../slideLayouts/slideLayout2.xml"/><Relationship Id="rId6" Type="http://schemas.openxmlformats.org/officeDocument/2006/relationships/image" Target="../media/image220.svg"/><Relationship Id="rId5" Type="http://schemas.openxmlformats.org/officeDocument/2006/relationships/image" Target="../media/image219.png"/><Relationship Id="rId10" Type="http://schemas.openxmlformats.org/officeDocument/2006/relationships/image" Target="../media/image224.svg"/><Relationship Id="rId4" Type="http://schemas.openxmlformats.org/officeDocument/2006/relationships/image" Target="../media/image218.svg"/><Relationship Id="rId9" Type="http://schemas.openxmlformats.org/officeDocument/2006/relationships/image" Target="../media/image223.png"/></Relationships>
</file>

<file path=ppt/slides/_rels/slide194.xml.rels><?xml version="1.0" encoding="UTF-8" standalone="yes"?>
<Relationships xmlns="http://schemas.openxmlformats.org/package/2006/relationships"><Relationship Id="rId8" Type="http://schemas.openxmlformats.org/officeDocument/2006/relationships/image" Target="../media/image224.svg"/><Relationship Id="rId3" Type="http://schemas.openxmlformats.org/officeDocument/2006/relationships/image" Target="../media/image219.png"/><Relationship Id="rId7" Type="http://schemas.openxmlformats.org/officeDocument/2006/relationships/image" Target="../media/image223.png"/><Relationship Id="rId2" Type="http://schemas.openxmlformats.org/officeDocument/2006/relationships/notesSlide" Target="../notesSlides/notesSlide114.xml"/><Relationship Id="rId1" Type="http://schemas.openxmlformats.org/officeDocument/2006/relationships/slideLayout" Target="../slideLayouts/slideLayout2.xml"/><Relationship Id="rId6" Type="http://schemas.openxmlformats.org/officeDocument/2006/relationships/image" Target="../media/image222.svg"/><Relationship Id="rId5" Type="http://schemas.openxmlformats.org/officeDocument/2006/relationships/image" Target="../media/image221.png"/><Relationship Id="rId4" Type="http://schemas.openxmlformats.org/officeDocument/2006/relationships/image" Target="../media/image220.svg"/></Relationships>
</file>

<file path=ppt/slides/_rels/slide195.xml.rels><?xml version="1.0" encoding="UTF-8" standalone="yes"?>
<Relationships xmlns="http://schemas.openxmlformats.org/package/2006/relationships"><Relationship Id="rId8" Type="http://schemas.openxmlformats.org/officeDocument/2006/relationships/image" Target="../media/image224.svg"/><Relationship Id="rId3" Type="http://schemas.openxmlformats.org/officeDocument/2006/relationships/image" Target="../media/image219.png"/><Relationship Id="rId7" Type="http://schemas.openxmlformats.org/officeDocument/2006/relationships/image" Target="../media/image223.png"/><Relationship Id="rId2" Type="http://schemas.openxmlformats.org/officeDocument/2006/relationships/notesSlide" Target="../notesSlides/notesSlide115.xml"/><Relationship Id="rId1" Type="http://schemas.openxmlformats.org/officeDocument/2006/relationships/slideLayout" Target="../slideLayouts/slideLayout2.xml"/><Relationship Id="rId6" Type="http://schemas.openxmlformats.org/officeDocument/2006/relationships/image" Target="../media/image222.svg"/><Relationship Id="rId5" Type="http://schemas.openxmlformats.org/officeDocument/2006/relationships/image" Target="../media/image221.png"/><Relationship Id="rId4" Type="http://schemas.openxmlformats.org/officeDocument/2006/relationships/image" Target="../media/image220.svg"/></Relationships>
</file>

<file path=ppt/slides/_rels/slide196.xml.rels><?xml version="1.0" encoding="UTF-8" standalone="yes"?>
<Relationships xmlns="http://schemas.openxmlformats.org/package/2006/relationships"><Relationship Id="rId8" Type="http://schemas.openxmlformats.org/officeDocument/2006/relationships/image" Target="../media/image157.svg"/><Relationship Id="rId13" Type="http://schemas.openxmlformats.org/officeDocument/2006/relationships/image" Target="../media/image162.png"/><Relationship Id="rId3" Type="http://schemas.openxmlformats.org/officeDocument/2006/relationships/image" Target="../media/image152.png"/><Relationship Id="rId7" Type="http://schemas.openxmlformats.org/officeDocument/2006/relationships/image" Target="../media/image156.png"/><Relationship Id="rId12" Type="http://schemas.openxmlformats.org/officeDocument/2006/relationships/image" Target="../media/image161.svg"/><Relationship Id="rId2" Type="http://schemas.openxmlformats.org/officeDocument/2006/relationships/notesSlide" Target="../notesSlides/notesSlide116.xml"/><Relationship Id="rId1" Type="http://schemas.openxmlformats.org/officeDocument/2006/relationships/slideLayout" Target="../slideLayouts/slideLayout2.xml"/><Relationship Id="rId6" Type="http://schemas.openxmlformats.org/officeDocument/2006/relationships/image" Target="../media/image155.svg"/><Relationship Id="rId11" Type="http://schemas.openxmlformats.org/officeDocument/2006/relationships/image" Target="../media/image160.png"/><Relationship Id="rId5" Type="http://schemas.openxmlformats.org/officeDocument/2006/relationships/image" Target="../media/image154.png"/><Relationship Id="rId10" Type="http://schemas.openxmlformats.org/officeDocument/2006/relationships/image" Target="../media/image159.svg"/><Relationship Id="rId4" Type="http://schemas.openxmlformats.org/officeDocument/2006/relationships/image" Target="../media/image153.svg"/><Relationship Id="rId9" Type="http://schemas.openxmlformats.org/officeDocument/2006/relationships/image" Target="../media/image158.png"/><Relationship Id="rId14" Type="http://schemas.openxmlformats.org/officeDocument/2006/relationships/image" Target="../media/image163.svg"/></Relationships>
</file>

<file path=ppt/slides/_rels/slide19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3" Type="http://schemas.openxmlformats.org/officeDocument/2006/relationships/image" Target="../media/image225.png"/><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40.png"/><Relationship Id="rId5" Type="http://schemas.openxmlformats.org/officeDocument/2006/relationships/image" Target="../media/image36.png"/><Relationship Id="rId4" Type="http://schemas.openxmlformats.org/officeDocument/2006/relationships/image" Target="../media/image35.svg"/></Relationships>
</file>

<file path=ppt/slides/_rels/slide20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3" Type="http://schemas.openxmlformats.org/officeDocument/2006/relationships/image" Target="../media/image226.pn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3" Type="http://schemas.openxmlformats.org/officeDocument/2006/relationships/image" Target="../media/image227.png"/><Relationship Id="rId2" Type="http://schemas.openxmlformats.org/officeDocument/2006/relationships/notesSlide" Target="../notesSlides/notesSlide122.xml"/><Relationship Id="rId1" Type="http://schemas.openxmlformats.org/officeDocument/2006/relationships/slideLayout" Target="../slideLayouts/slideLayout2.xml"/><Relationship Id="rId5" Type="http://schemas.openxmlformats.org/officeDocument/2006/relationships/image" Target="../media/image229.png"/><Relationship Id="rId4" Type="http://schemas.openxmlformats.org/officeDocument/2006/relationships/image" Target="../media/image228.png"/></Relationships>
</file>

<file path=ppt/slides/_rels/slide203.xml.rels><?xml version="1.0" encoding="UTF-8" standalone="yes"?>
<Relationships xmlns="http://schemas.openxmlformats.org/package/2006/relationships"><Relationship Id="rId3" Type="http://schemas.openxmlformats.org/officeDocument/2006/relationships/image" Target="../media/image230.png"/><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3" Type="http://schemas.openxmlformats.org/officeDocument/2006/relationships/image" Target="../media/image231.png"/><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3" Type="http://schemas.openxmlformats.org/officeDocument/2006/relationships/image" Target="../media/image232.png"/><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3" Type="http://schemas.openxmlformats.org/officeDocument/2006/relationships/image" Target="../media/image233.png"/><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8" Type="http://schemas.openxmlformats.org/officeDocument/2006/relationships/image" Target="../media/image145.svg"/><Relationship Id="rId13" Type="http://schemas.openxmlformats.org/officeDocument/2006/relationships/image" Target="../media/image238.png"/><Relationship Id="rId18" Type="http://schemas.openxmlformats.org/officeDocument/2006/relationships/image" Target="../media/image241.svg"/><Relationship Id="rId3" Type="http://schemas.openxmlformats.org/officeDocument/2006/relationships/image" Target="../media/image142.png"/><Relationship Id="rId21" Type="http://schemas.openxmlformats.org/officeDocument/2006/relationships/image" Target="../media/image242.png"/><Relationship Id="rId7" Type="http://schemas.openxmlformats.org/officeDocument/2006/relationships/image" Target="../media/image144.png"/><Relationship Id="rId12" Type="http://schemas.openxmlformats.org/officeDocument/2006/relationships/image" Target="../media/image147.svg"/><Relationship Id="rId17" Type="http://schemas.openxmlformats.org/officeDocument/2006/relationships/image" Target="../media/image240.png"/><Relationship Id="rId2" Type="http://schemas.openxmlformats.org/officeDocument/2006/relationships/notesSlide" Target="../notesSlides/notesSlide129.xml"/><Relationship Id="rId16" Type="http://schemas.openxmlformats.org/officeDocument/2006/relationships/image" Target="../media/image149.svg"/><Relationship Id="rId20" Type="http://schemas.openxmlformats.org/officeDocument/2006/relationships/image" Target="../media/image151.svg"/><Relationship Id="rId1" Type="http://schemas.openxmlformats.org/officeDocument/2006/relationships/slideLayout" Target="../slideLayouts/slideLayout2.xml"/><Relationship Id="rId6" Type="http://schemas.openxmlformats.org/officeDocument/2006/relationships/image" Target="../media/image235.svg"/><Relationship Id="rId11" Type="http://schemas.openxmlformats.org/officeDocument/2006/relationships/image" Target="../media/image146.png"/><Relationship Id="rId5" Type="http://schemas.openxmlformats.org/officeDocument/2006/relationships/image" Target="../media/image234.png"/><Relationship Id="rId15" Type="http://schemas.openxmlformats.org/officeDocument/2006/relationships/image" Target="../media/image148.png"/><Relationship Id="rId10" Type="http://schemas.openxmlformats.org/officeDocument/2006/relationships/image" Target="../media/image237.svg"/><Relationship Id="rId19" Type="http://schemas.openxmlformats.org/officeDocument/2006/relationships/image" Target="../media/image150.png"/><Relationship Id="rId4" Type="http://schemas.openxmlformats.org/officeDocument/2006/relationships/image" Target="../media/image143.svg"/><Relationship Id="rId9" Type="http://schemas.openxmlformats.org/officeDocument/2006/relationships/image" Target="../media/image236.png"/><Relationship Id="rId14" Type="http://schemas.openxmlformats.org/officeDocument/2006/relationships/image" Target="../media/image239.svg"/><Relationship Id="rId22" Type="http://schemas.openxmlformats.org/officeDocument/2006/relationships/image" Target="../media/image243.svg"/></Relationships>
</file>

<file path=ppt/slides/_rels/slide2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3" Type="http://schemas.openxmlformats.org/officeDocument/2006/relationships/image" Target="../media/image244.png"/><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8" Type="http://schemas.openxmlformats.org/officeDocument/2006/relationships/image" Target="../media/image250.svg"/><Relationship Id="rId3" Type="http://schemas.openxmlformats.org/officeDocument/2006/relationships/image" Target="../media/image245.png"/><Relationship Id="rId7" Type="http://schemas.openxmlformats.org/officeDocument/2006/relationships/image" Target="../media/image249.png"/><Relationship Id="rId12" Type="http://schemas.openxmlformats.org/officeDocument/2006/relationships/image" Target="../media/image254.svg"/><Relationship Id="rId2" Type="http://schemas.openxmlformats.org/officeDocument/2006/relationships/notesSlide" Target="../notesSlides/notesSlide131.xml"/><Relationship Id="rId1" Type="http://schemas.openxmlformats.org/officeDocument/2006/relationships/slideLayout" Target="../slideLayouts/slideLayout2.xml"/><Relationship Id="rId6" Type="http://schemas.openxmlformats.org/officeDocument/2006/relationships/image" Target="../media/image248.svg"/><Relationship Id="rId11" Type="http://schemas.openxmlformats.org/officeDocument/2006/relationships/image" Target="../media/image253.png"/><Relationship Id="rId5" Type="http://schemas.openxmlformats.org/officeDocument/2006/relationships/image" Target="../media/image247.png"/><Relationship Id="rId10" Type="http://schemas.openxmlformats.org/officeDocument/2006/relationships/image" Target="../media/image252.svg"/><Relationship Id="rId4" Type="http://schemas.openxmlformats.org/officeDocument/2006/relationships/image" Target="../media/image246.svg"/><Relationship Id="rId9" Type="http://schemas.openxmlformats.org/officeDocument/2006/relationships/image" Target="../media/image251.png"/></Relationships>
</file>

<file path=ppt/slides/_rels/slide212.xml.rels><?xml version="1.0" encoding="UTF-8" standalone="yes"?>
<Relationships xmlns="http://schemas.openxmlformats.org/package/2006/relationships"><Relationship Id="rId3" Type="http://schemas.openxmlformats.org/officeDocument/2006/relationships/image" Target="../media/image183.png"/><Relationship Id="rId2" Type="http://schemas.openxmlformats.org/officeDocument/2006/relationships/notesSlide" Target="../notesSlides/notesSlide132.xml"/><Relationship Id="rId1" Type="http://schemas.openxmlformats.org/officeDocument/2006/relationships/slideLayout" Target="../slideLayouts/slideLayout2.xml"/><Relationship Id="rId4" Type="http://schemas.openxmlformats.org/officeDocument/2006/relationships/image" Target="../media/image184.svg"/></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4.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14.xml"/></Relationships>
</file>

<file path=ppt/slides/_rels/slide215.xml.rels><?xml version="1.0" encoding="UTF-8" standalone="yes"?>
<Relationships xmlns="http://schemas.openxmlformats.org/package/2006/relationships"><Relationship Id="rId8" Type="http://schemas.openxmlformats.org/officeDocument/2006/relationships/image" Target="../media/image137.png"/><Relationship Id="rId13" Type="http://schemas.openxmlformats.org/officeDocument/2006/relationships/image" Target="../media/image258.svg"/><Relationship Id="rId3" Type="http://schemas.openxmlformats.org/officeDocument/2006/relationships/image" Target="../media/image132.png"/><Relationship Id="rId7" Type="http://schemas.openxmlformats.org/officeDocument/2006/relationships/image" Target="../media/image136.svg"/><Relationship Id="rId12" Type="http://schemas.openxmlformats.org/officeDocument/2006/relationships/image" Target="../media/image257.png"/><Relationship Id="rId2" Type="http://schemas.openxmlformats.org/officeDocument/2006/relationships/notesSlide" Target="../notesSlides/notesSlide134.xml"/><Relationship Id="rId1" Type="http://schemas.openxmlformats.org/officeDocument/2006/relationships/slideLayout" Target="../slideLayouts/slideLayout14.xml"/><Relationship Id="rId6" Type="http://schemas.openxmlformats.org/officeDocument/2006/relationships/image" Target="../media/image135.png"/><Relationship Id="rId11" Type="http://schemas.openxmlformats.org/officeDocument/2006/relationships/image" Target="../media/image256.svg"/><Relationship Id="rId5" Type="http://schemas.openxmlformats.org/officeDocument/2006/relationships/image" Target="../media/image134.svg"/><Relationship Id="rId15" Type="http://schemas.openxmlformats.org/officeDocument/2006/relationships/image" Target="../media/image260.svg"/><Relationship Id="rId10" Type="http://schemas.openxmlformats.org/officeDocument/2006/relationships/image" Target="../media/image255.png"/><Relationship Id="rId4" Type="http://schemas.openxmlformats.org/officeDocument/2006/relationships/image" Target="../media/image133.png"/><Relationship Id="rId9" Type="http://schemas.openxmlformats.org/officeDocument/2006/relationships/image" Target="../media/image138.svg"/><Relationship Id="rId14" Type="http://schemas.openxmlformats.org/officeDocument/2006/relationships/image" Target="../media/image259.png"/></Relationships>
</file>

<file path=ppt/slides/_rels/slide216.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14.xml"/></Relationships>
</file>

<file path=ppt/slides/_rels/slide217.xml.rels><?xml version="1.0" encoding="UTF-8" standalone="yes"?>
<Relationships xmlns="http://schemas.openxmlformats.org/package/2006/relationships"><Relationship Id="rId8" Type="http://schemas.openxmlformats.org/officeDocument/2006/relationships/image" Target="../media/image266.svg"/><Relationship Id="rId13" Type="http://schemas.openxmlformats.org/officeDocument/2006/relationships/image" Target="../media/image271.png"/><Relationship Id="rId3" Type="http://schemas.openxmlformats.org/officeDocument/2006/relationships/image" Target="../media/image261.png"/><Relationship Id="rId7" Type="http://schemas.openxmlformats.org/officeDocument/2006/relationships/image" Target="../media/image265.png"/><Relationship Id="rId12" Type="http://schemas.openxmlformats.org/officeDocument/2006/relationships/image" Target="../media/image270.svg"/><Relationship Id="rId2" Type="http://schemas.openxmlformats.org/officeDocument/2006/relationships/notesSlide" Target="../notesSlides/notesSlide136.xml"/><Relationship Id="rId1" Type="http://schemas.openxmlformats.org/officeDocument/2006/relationships/slideLayout" Target="../slideLayouts/slideLayout14.xml"/><Relationship Id="rId6" Type="http://schemas.openxmlformats.org/officeDocument/2006/relationships/image" Target="../media/image264.svg"/><Relationship Id="rId11" Type="http://schemas.openxmlformats.org/officeDocument/2006/relationships/image" Target="../media/image269.png"/><Relationship Id="rId5" Type="http://schemas.openxmlformats.org/officeDocument/2006/relationships/image" Target="../media/image263.png"/><Relationship Id="rId10" Type="http://schemas.openxmlformats.org/officeDocument/2006/relationships/image" Target="../media/image268.svg"/><Relationship Id="rId4" Type="http://schemas.openxmlformats.org/officeDocument/2006/relationships/image" Target="../media/image262.svg"/><Relationship Id="rId9" Type="http://schemas.openxmlformats.org/officeDocument/2006/relationships/image" Target="../media/image267.png"/><Relationship Id="rId14" Type="http://schemas.openxmlformats.org/officeDocument/2006/relationships/image" Target="../media/image272.svg"/></Relationships>
</file>

<file path=ppt/slides/_rels/slide218.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14.xml"/></Relationships>
</file>

<file path=ppt/slides/_rels/slide219.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14.xml"/></Relationships>
</file>

<file path=ppt/slides/_rels/slide221.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14.xml"/></Relationships>
</file>

<file path=ppt/slides/_rels/slide222.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14.xml"/></Relationships>
</file>

<file path=ppt/slides/_rels/slide223.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14.xml"/></Relationships>
</file>

<file path=ppt/slides/_rels/slide224.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14.xml"/></Relationships>
</file>

<file path=ppt/slides/_rels/slide225.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14.xml"/></Relationships>
</file>

<file path=ppt/slides/_rels/slide226.xml.rels><?xml version="1.0" encoding="UTF-8" standalone="yes"?>
<Relationships xmlns="http://schemas.openxmlformats.org/package/2006/relationships"><Relationship Id="rId8" Type="http://schemas.openxmlformats.org/officeDocument/2006/relationships/image" Target="../media/image278.png"/><Relationship Id="rId3" Type="http://schemas.openxmlformats.org/officeDocument/2006/relationships/image" Target="../media/image273.png"/><Relationship Id="rId7" Type="http://schemas.openxmlformats.org/officeDocument/2006/relationships/image" Target="../media/image277.svg"/><Relationship Id="rId2" Type="http://schemas.openxmlformats.org/officeDocument/2006/relationships/notesSlide" Target="../notesSlides/notesSlide145.xml"/><Relationship Id="rId1" Type="http://schemas.openxmlformats.org/officeDocument/2006/relationships/slideLayout" Target="../slideLayouts/slideLayout14.xml"/><Relationship Id="rId6" Type="http://schemas.openxmlformats.org/officeDocument/2006/relationships/image" Target="../media/image276.png"/><Relationship Id="rId11" Type="http://schemas.openxmlformats.org/officeDocument/2006/relationships/image" Target="../media/image281.svg"/><Relationship Id="rId5" Type="http://schemas.openxmlformats.org/officeDocument/2006/relationships/image" Target="../media/image275.svg"/><Relationship Id="rId10" Type="http://schemas.openxmlformats.org/officeDocument/2006/relationships/image" Target="../media/image280.png"/><Relationship Id="rId4" Type="http://schemas.openxmlformats.org/officeDocument/2006/relationships/image" Target="../media/image274.png"/><Relationship Id="rId9" Type="http://schemas.openxmlformats.org/officeDocument/2006/relationships/image" Target="../media/image279.svg"/></Relationships>
</file>

<file path=ppt/slides/_rels/slide227.xml.rels><?xml version="1.0" encoding="UTF-8" standalone="yes"?>
<Relationships xmlns="http://schemas.openxmlformats.org/package/2006/relationships"><Relationship Id="rId3" Type="http://schemas.openxmlformats.org/officeDocument/2006/relationships/image" Target="../media/image282.png"/><Relationship Id="rId2" Type="http://schemas.openxmlformats.org/officeDocument/2006/relationships/notesSlide" Target="../notesSlides/notesSlide146.xml"/><Relationship Id="rId1" Type="http://schemas.openxmlformats.org/officeDocument/2006/relationships/slideLayout" Target="../slideLayouts/slideLayout14.xml"/></Relationships>
</file>

<file path=ppt/slides/_rels/slide228.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14.xml"/></Relationships>
</file>

<file path=ppt/slides/_rels/slide229.xml.rels><?xml version="1.0" encoding="UTF-8" standalone="yes"?>
<Relationships xmlns="http://schemas.openxmlformats.org/package/2006/relationships"><Relationship Id="rId8" Type="http://schemas.openxmlformats.org/officeDocument/2006/relationships/image" Target="../media/image147.svg"/><Relationship Id="rId13" Type="http://schemas.openxmlformats.org/officeDocument/2006/relationships/image" Target="../media/image240.png"/><Relationship Id="rId18" Type="http://schemas.openxmlformats.org/officeDocument/2006/relationships/image" Target="../media/image237.svg"/><Relationship Id="rId3" Type="http://schemas.openxmlformats.org/officeDocument/2006/relationships/image" Target="../media/image142.png"/><Relationship Id="rId21" Type="http://schemas.openxmlformats.org/officeDocument/2006/relationships/image" Target="../media/image242.png"/><Relationship Id="rId7" Type="http://schemas.openxmlformats.org/officeDocument/2006/relationships/image" Target="../media/image146.png"/><Relationship Id="rId12" Type="http://schemas.openxmlformats.org/officeDocument/2006/relationships/image" Target="../media/image151.svg"/><Relationship Id="rId17" Type="http://schemas.openxmlformats.org/officeDocument/2006/relationships/image" Target="../media/image236.png"/><Relationship Id="rId2" Type="http://schemas.openxmlformats.org/officeDocument/2006/relationships/notesSlide" Target="../notesSlides/notesSlide148.xml"/><Relationship Id="rId16" Type="http://schemas.openxmlformats.org/officeDocument/2006/relationships/image" Target="../media/image239.svg"/><Relationship Id="rId20" Type="http://schemas.openxmlformats.org/officeDocument/2006/relationships/image" Target="../media/image235.svg"/><Relationship Id="rId1" Type="http://schemas.openxmlformats.org/officeDocument/2006/relationships/slideLayout" Target="../slideLayouts/slideLayout14.xml"/><Relationship Id="rId6" Type="http://schemas.openxmlformats.org/officeDocument/2006/relationships/image" Target="../media/image145.svg"/><Relationship Id="rId11" Type="http://schemas.openxmlformats.org/officeDocument/2006/relationships/image" Target="../media/image150.png"/><Relationship Id="rId5" Type="http://schemas.openxmlformats.org/officeDocument/2006/relationships/image" Target="../media/image144.png"/><Relationship Id="rId15" Type="http://schemas.openxmlformats.org/officeDocument/2006/relationships/image" Target="../media/image238.png"/><Relationship Id="rId10" Type="http://schemas.openxmlformats.org/officeDocument/2006/relationships/image" Target="../media/image149.svg"/><Relationship Id="rId19" Type="http://schemas.openxmlformats.org/officeDocument/2006/relationships/image" Target="../media/image234.png"/><Relationship Id="rId4" Type="http://schemas.openxmlformats.org/officeDocument/2006/relationships/image" Target="../media/image143.svg"/><Relationship Id="rId9" Type="http://schemas.openxmlformats.org/officeDocument/2006/relationships/image" Target="../media/image148.png"/><Relationship Id="rId14" Type="http://schemas.openxmlformats.org/officeDocument/2006/relationships/image" Target="../media/image241.svg"/><Relationship Id="rId22" Type="http://schemas.openxmlformats.org/officeDocument/2006/relationships/image" Target="../media/image243.svg"/></Relationships>
</file>

<file path=ppt/slides/_rels/slide2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30.xml.rels><?xml version="1.0" encoding="UTF-8" standalone="yes"?>
<Relationships xmlns="http://schemas.openxmlformats.org/package/2006/relationships"><Relationship Id="rId3" Type="http://schemas.openxmlformats.org/officeDocument/2006/relationships/image" Target="../media/image283.png"/><Relationship Id="rId2" Type="http://schemas.openxmlformats.org/officeDocument/2006/relationships/notesSlide" Target="../notesSlides/notesSlide149.xml"/><Relationship Id="rId1" Type="http://schemas.openxmlformats.org/officeDocument/2006/relationships/slideLayout" Target="../slideLayouts/slideLayout14.xml"/></Relationships>
</file>

<file path=ppt/slides/_rels/slide231.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14.xml"/></Relationships>
</file>

<file path=ppt/slides/_rels/slide232.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14.xml"/></Relationships>
</file>

<file path=ppt/slides/_rels/slide233.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14.xml"/></Relationships>
</file>

<file path=ppt/slides/_rels/slide23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53.xml"/><Relationship Id="rId1" Type="http://schemas.openxmlformats.org/officeDocument/2006/relationships/slideLayout" Target="../slideLayouts/slideLayout13.xml"/><Relationship Id="rId6" Type="http://schemas.openxmlformats.org/officeDocument/2006/relationships/image" Target="../media/image40.png"/><Relationship Id="rId5" Type="http://schemas.openxmlformats.org/officeDocument/2006/relationships/image" Target="../media/image36.png"/><Relationship Id="rId4" Type="http://schemas.openxmlformats.org/officeDocument/2006/relationships/image" Target="../media/image35.svg"/></Relationships>
</file>

<file path=ppt/slides/_rels/slide2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54.xml"/><Relationship Id="rId1" Type="http://schemas.openxmlformats.org/officeDocument/2006/relationships/slideLayout" Target="../slideLayouts/slideLayout13.xml"/><Relationship Id="rId4" Type="http://schemas.openxmlformats.org/officeDocument/2006/relationships/image" Target="../media/image284.png"/></Relationships>
</file>

<file path=ppt/slides/_rels/slide236.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14.xml"/></Relationships>
</file>

<file path=ppt/slides/_rels/slide237.xml.rels><?xml version="1.0" encoding="UTF-8" standalone="yes"?>
<Relationships xmlns="http://schemas.openxmlformats.org/package/2006/relationships"><Relationship Id="rId8" Type="http://schemas.openxmlformats.org/officeDocument/2006/relationships/image" Target="../media/image157.svg"/><Relationship Id="rId13" Type="http://schemas.openxmlformats.org/officeDocument/2006/relationships/image" Target="../media/image162.png"/><Relationship Id="rId3" Type="http://schemas.openxmlformats.org/officeDocument/2006/relationships/image" Target="../media/image152.png"/><Relationship Id="rId7" Type="http://schemas.openxmlformats.org/officeDocument/2006/relationships/image" Target="../media/image156.png"/><Relationship Id="rId12" Type="http://schemas.openxmlformats.org/officeDocument/2006/relationships/image" Target="../media/image161.svg"/><Relationship Id="rId2" Type="http://schemas.openxmlformats.org/officeDocument/2006/relationships/notesSlide" Target="../notesSlides/notesSlide156.xml"/><Relationship Id="rId1" Type="http://schemas.openxmlformats.org/officeDocument/2006/relationships/slideLayout" Target="../slideLayouts/slideLayout14.xml"/><Relationship Id="rId6" Type="http://schemas.openxmlformats.org/officeDocument/2006/relationships/image" Target="../media/image155.svg"/><Relationship Id="rId11" Type="http://schemas.openxmlformats.org/officeDocument/2006/relationships/image" Target="../media/image160.png"/><Relationship Id="rId5" Type="http://schemas.openxmlformats.org/officeDocument/2006/relationships/image" Target="../media/image154.png"/><Relationship Id="rId10" Type="http://schemas.openxmlformats.org/officeDocument/2006/relationships/image" Target="../media/image159.svg"/><Relationship Id="rId4" Type="http://schemas.openxmlformats.org/officeDocument/2006/relationships/image" Target="../media/image153.svg"/><Relationship Id="rId9" Type="http://schemas.openxmlformats.org/officeDocument/2006/relationships/image" Target="../media/image158.png"/><Relationship Id="rId14" Type="http://schemas.openxmlformats.org/officeDocument/2006/relationships/image" Target="../media/image163.svg"/></Relationships>
</file>

<file path=ppt/slides/_rels/slide238.xml.rels><?xml version="1.0" encoding="UTF-8" standalone="yes"?>
<Relationships xmlns="http://schemas.openxmlformats.org/package/2006/relationships"><Relationship Id="rId8" Type="http://schemas.openxmlformats.org/officeDocument/2006/relationships/image" Target="../media/image222.svg"/><Relationship Id="rId3" Type="http://schemas.openxmlformats.org/officeDocument/2006/relationships/image" Target="../media/image217.png"/><Relationship Id="rId7" Type="http://schemas.openxmlformats.org/officeDocument/2006/relationships/image" Target="../media/image221.png"/><Relationship Id="rId12" Type="http://schemas.openxmlformats.org/officeDocument/2006/relationships/image" Target="../media/image286.svg"/><Relationship Id="rId2" Type="http://schemas.openxmlformats.org/officeDocument/2006/relationships/notesSlide" Target="../notesSlides/notesSlide157.xml"/><Relationship Id="rId1" Type="http://schemas.openxmlformats.org/officeDocument/2006/relationships/slideLayout" Target="../slideLayouts/slideLayout14.xml"/><Relationship Id="rId6" Type="http://schemas.openxmlformats.org/officeDocument/2006/relationships/image" Target="../media/image220.svg"/><Relationship Id="rId11" Type="http://schemas.openxmlformats.org/officeDocument/2006/relationships/image" Target="../media/image285.png"/><Relationship Id="rId5" Type="http://schemas.openxmlformats.org/officeDocument/2006/relationships/image" Target="../media/image219.png"/><Relationship Id="rId10" Type="http://schemas.openxmlformats.org/officeDocument/2006/relationships/image" Target="../media/image224.svg"/><Relationship Id="rId4" Type="http://schemas.openxmlformats.org/officeDocument/2006/relationships/image" Target="../media/image218.svg"/><Relationship Id="rId9" Type="http://schemas.openxmlformats.org/officeDocument/2006/relationships/image" Target="../media/image223.png"/></Relationships>
</file>

<file path=ppt/slides/_rels/slide239.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image" Target="../media/image40.png"/><Relationship Id="rId5" Type="http://schemas.openxmlformats.org/officeDocument/2006/relationships/image" Target="../media/image36.png"/><Relationship Id="rId4" Type="http://schemas.openxmlformats.org/officeDocument/2006/relationships/image" Target="../media/image35.svg"/></Relationships>
</file>

<file path=ppt/slides/_rels/slide240.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14.xml"/></Relationships>
</file>

<file path=ppt/slides/_rels/slide241.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14.xml"/></Relationships>
</file>

<file path=ppt/slides/_rels/slide242.xml.rels><?xml version="1.0" encoding="UTF-8" standalone="yes"?>
<Relationships xmlns="http://schemas.openxmlformats.org/package/2006/relationships"><Relationship Id="rId2" Type="http://schemas.openxmlformats.org/officeDocument/2006/relationships/notesSlide" Target="../notesSlides/notesSlide161.xml"/><Relationship Id="rId1" Type="http://schemas.openxmlformats.org/officeDocument/2006/relationships/slideLayout" Target="../slideLayouts/slideLayout14.xml"/></Relationships>
</file>

<file path=ppt/slides/_rels/slide243.xml.rels><?xml version="1.0" encoding="UTF-8" standalone="yes"?>
<Relationships xmlns="http://schemas.openxmlformats.org/package/2006/relationships"><Relationship Id="rId2" Type="http://schemas.openxmlformats.org/officeDocument/2006/relationships/notesSlide" Target="../notesSlides/notesSlide162.xml"/><Relationship Id="rId1" Type="http://schemas.openxmlformats.org/officeDocument/2006/relationships/slideLayout" Target="../slideLayouts/slideLayout14.xml"/></Relationships>
</file>

<file path=ppt/slides/_rels/slide244.xml.rels><?xml version="1.0" encoding="UTF-8" standalone="yes"?>
<Relationships xmlns="http://schemas.openxmlformats.org/package/2006/relationships"><Relationship Id="rId2" Type="http://schemas.openxmlformats.org/officeDocument/2006/relationships/notesSlide" Target="../notesSlides/notesSlide163.xml"/><Relationship Id="rId1" Type="http://schemas.openxmlformats.org/officeDocument/2006/relationships/slideLayout" Target="../slideLayouts/slideLayout14.xml"/></Relationships>
</file>

<file path=ppt/slides/_rels/slide24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64.xml"/><Relationship Id="rId1" Type="http://schemas.openxmlformats.org/officeDocument/2006/relationships/slideLayout" Target="../slideLayouts/slideLayout13.xml"/><Relationship Id="rId6" Type="http://schemas.openxmlformats.org/officeDocument/2006/relationships/image" Target="../media/image40.png"/><Relationship Id="rId5" Type="http://schemas.openxmlformats.org/officeDocument/2006/relationships/image" Target="../media/image36.png"/><Relationship Id="rId4" Type="http://schemas.openxmlformats.org/officeDocument/2006/relationships/image" Target="../media/image35.svg"/></Relationships>
</file>

<file path=ppt/slides/_rels/slide246.xml.rels><?xml version="1.0" encoding="UTF-8" standalone="yes"?>
<Relationships xmlns="http://schemas.openxmlformats.org/package/2006/relationships"><Relationship Id="rId3" Type="http://schemas.openxmlformats.org/officeDocument/2006/relationships/image" Target="../media/image287.png"/><Relationship Id="rId2" Type="http://schemas.openxmlformats.org/officeDocument/2006/relationships/notesSlide" Target="../notesSlides/notesSlide165.xml"/><Relationship Id="rId1" Type="http://schemas.openxmlformats.org/officeDocument/2006/relationships/slideLayout" Target="../slideLayouts/slideLayout14.xml"/></Relationships>
</file>

<file path=ppt/slides/_rels/slide247.xml.rels><?xml version="1.0" encoding="UTF-8" standalone="yes"?>
<Relationships xmlns="http://schemas.openxmlformats.org/package/2006/relationships"><Relationship Id="rId3" Type="http://schemas.openxmlformats.org/officeDocument/2006/relationships/image" Target="../media/image288.png"/><Relationship Id="rId2" Type="http://schemas.openxmlformats.org/officeDocument/2006/relationships/notesSlide" Target="../notesSlides/notesSlide166.xml"/><Relationship Id="rId1" Type="http://schemas.openxmlformats.org/officeDocument/2006/relationships/slideLayout" Target="../slideLayouts/slideLayout14.xml"/></Relationships>
</file>

<file path=ppt/slides/_rels/slide248.xml.rels><?xml version="1.0" encoding="UTF-8" standalone="yes"?>
<Relationships xmlns="http://schemas.openxmlformats.org/package/2006/relationships"><Relationship Id="rId3" Type="http://schemas.openxmlformats.org/officeDocument/2006/relationships/image" Target="../media/image289.png"/><Relationship Id="rId2" Type="http://schemas.openxmlformats.org/officeDocument/2006/relationships/notesSlide" Target="../notesSlides/notesSlide167.xml"/><Relationship Id="rId1" Type="http://schemas.openxmlformats.org/officeDocument/2006/relationships/slideLayout" Target="../slideLayouts/slideLayout14.xml"/></Relationships>
</file>

<file path=ppt/slides/_rels/slide249.xml.rels><?xml version="1.0" encoding="UTF-8" standalone="yes"?>
<Relationships xmlns="http://schemas.openxmlformats.org/package/2006/relationships"><Relationship Id="rId3" Type="http://schemas.openxmlformats.org/officeDocument/2006/relationships/image" Target="../media/image290.png"/><Relationship Id="rId2" Type="http://schemas.openxmlformats.org/officeDocument/2006/relationships/notesSlide" Target="../notesSlides/notesSlide168.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0.xml.rels><?xml version="1.0" encoding="UTF-8" standalone="yes"?>
<Relationships xmlns="http://schemas.openxmlformats.org/package/2006/relationships"><Relationship Id="rId3" Type="http://schemas.openxmlformats.org/officeDocument/2006/relationships/image" Target="../media/image291.png"/><Relationship Id="rId2" Type="http://schemas.openxmlformats.org/officeDocument/2006/relationships/notesSlide" Target="../notesSlides/notesSlide169.xml"/><Relationship Id="rId1" Type="http://schemas.openxmlformats.org/officeDocument/2006/relationships/slideLayout" Target="../slideLayouts/slideLayout14.xml"/></Relationships>
</file>

<file path=ppt/slides/_rels/slide251.xml.rels><?xml version="1.0" encoding="UTF-8" standalone="yes"?>
<Relationships xmlns="http://schemas.openxmlformats.org/package/2006/relationships"><Relationship Id="rId2" Type="http://schemas.openxmlformats.org/officeDocument/2006/relationships/notesSlide" Target="../notesSlides/notesSlide170.xml"/><Relationship Id="rId1" Type="http://schemas.openxmlformats.org/officeDocument/2006/relationships/slideLayout" Target="../slideLayouts/slideLayout14.xml"/></Relationships>
</file>

<file path=ppt/slides/_rels/slide252.xml.rels><?xml version="1.0" encoding="UTF-8" standalone="yes"?>
<Relationships xmlns="http://schemas.openxmlformats.org/package/2006/relationships"><Relationship Id="rId2" Type="http://schemas.openxmlformats.org/officeDocument/2006/relationships/notesSlide" Target="../notesSlides/notesSlide171.xml"/><Relationship Id="rId1" Type="http://schemas.openxmlformats.org/officeDocument/2006/relationships/slideLayout" Target="../slideLayouts/slideLayout14.xml"/></Relationships>
</file>

<file path=ppt/slides/_rels/slide253.xml.rels><?xml version="1.0" encoding="UTF-8" standalone="yes"?>
<Relationships xmlns="http://schemas.openxmlformats.org/package/2006/relationships"><Relationship Id="rId2" Type="http://schemas.openxmlformats.org/officeDocument/2006/relationships/notesSlide" Target="../notesSlides/notesSlide172.xml"/><Relationship Id="rId1" Type="http://schemas.openxmlformats.org/officeDocument/2006/relationships/slideLayout" Target="../slideLayouts/slideLayout14.xml"/></Relationships>
</file>

<file path=ppt/slides/_rels/slide254.xml.rels><?xml version="1.0" encoding="UTF-8" standalone="yes"?>
<Relationships xmlns="http://schemas.openxmlformats.org/package/2006/relationships"><Relationship Id="rId3" Type="http://schemas.openxmlformats.org/officeDocument/2006/relationships/image" Target="../media/image292.png"/><Relationship Id="rId2" Type="http://schemas.openxmlformats.org/officeDocument/2006/relationships/notesSlide" Target="../notesSlides/notesSlide173.xml"/><Relationship Id="rId1" Type="http://schemas.openxmlformats.org/officeDocument/2006/relationships/slideLayout" Target="../slideLayouts/slideLayout14.xml"/></Relationships>
</file>

<file path=ppt/slides/_rels/slide255.xml.rels><?xml version="1.0" encoding="UTF-8" standalone="yes"?>
<Relationships xmlns="http://schemas.openxmlformats.org/package/2006/relationships"><Relationship Id="rId3" Type="http://schemas.openxmlformats.org/officeDocument/2006/relationships/image" Target="../media/image293.png"/><Relationship Id="rId2" Type="http://schemas.openxmlformats.org/officeDocument/2006/relationships/notesSlide" Target="../notesSlides/notesSlide174.xml"/><Relationship Id="rId1" Type="http://schemas.openxmlformats.org/officeDocument/2006/relationships/slideLayout" Target="../slideLayouts/slideLayout14.xml"/></Relationships>
</file>

<file path=ppt/slides/_rels/slide256.xml.rels><?xml version="1.0" encoding="UTF-8" standalone="yes"?>
<Relationships xmlns="http://schemas.openxmlformats.org/package/2006/relationships"><Relationship Id="rId2" Type="http://schemas.openxmlformats.org/officeDocument/2006/relationships/notesSlide" Target="../notesSlides/notesSlide175.xml"/><Relationship Id="rId1" Type="http://schemas.openxmlformats.org/officeDocument/2006/relationships/slideLayout" Target="../slideLayouts/slideLayout14.xml"/></Relationships>
</file>

<file path=ppt/slides/_rels/slide257.xml.rels><?xml version="1.0" encoding="UTF-8" standalone="yes"?>
<Relationships xmlns="http://schemas.openxmlformats.org/package/2006/relationships"><Relationship Id="rId2" Type="http://schemas.openxmlformats.org/officeDocument/2006/relationships/notesSlide" Target="../notesSlides/notesSlide176.xml"/><Relationship Id="rId1" Type="http://schemas.openxmlformats.org/officeDocument/2006/relationships/slideLayout" Target="../slideLayouts/slideLayout14.xml"/></Relationships>
</file>

<file path=ppt/slides/_rels/slide258.xml.rels><?xml version="1.0" encoding="UTF-8" standalone="yes"?>
<Relationships xmlns="http://schemas.openxmlformats.org/package/2006/relationships"><Relationship Id="rId2" Type="http://schemas.openxmlformats.org/officeDocument/2006/relationships/notesSlide" Target="../notesSlides/notesSlide177.xml"/><Relationship Id="rId1" Type="http://schemas.openxmlformats.org/officeDocument/2006/relationships/slideLayout" Target="../slideLayouts/slideLayout14.xml"/></Relationships>
</file>

<file path=ppt/slides/_rels/slide259.xml.rels><?xml version="1.0" encoding="UTF-8" standalone="yes"?>
<Relationships xmlns="http://schemas.openxmlformats.org/package/2006/relationships"><Relationship Id="rId2" Type="http://schemas.openxmlformats.org/officeDocument/2006/relationships/notesSlide" Target="../notesSlides/notesSlide178.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60.xml.rels><?xml version="1.0" encoding="UTF-8" standalone="yes"?>
<Relationships xmlns="http://schemas.openxmlformats.org/package/2006/relationships"><Relationship Id="rId2" Type="http://schemas.openxmlformats.org/officeDocument/2006/relationships/notesSlide" Target="../notesSlides/notesSlide179.xml"/><Relationship Id="rId1" Type="http://schemas.openxmlformats.org/officeDocument/2006/relationships/slideLayout" Target="../slideLayouts/slideLayout14.xml"/></Relationships>
</file>

<file path=ppt/slides/_rels/slide261.xml.rels><?xml version="1.0" encoding="UTF-8" standalone="yes"?>
<Relationships xmlns="http://schemas.openxmlformats.org/package/2006/relationships"><Relationship Id="rId2" Type="http://schemas.openxmlformats.org/officeDocument/2006/relationships/notesSlide" Target="../notesSlides/notesSlide180.xml"/><Relationship Id="rId1" Type="http://schemas.openxmlformats.org/officeDocument/2006/relationships/slideLayout" Target="../slideLayouts/slideLayout14.xml"/></Relationships>
</file>

<file path=ppt/slides/_rels/slide262.xml.rels><?xml version="1.0" encoding="UTF-8" standalone="yes"?>
<Relationships xmlns="http://schemas.openxmlformats.org/package/2006/relationships"><Relationship Id="rId2" Type="http://schemas.openxmlformats.org/officeDocument/2006/relationships/notesSlide" Target="../notesSlides/notesSlide181.xml"/><Relationship Id="rId1" Type="http://schemas.openxmlformats.org/officeDocument/2006/relationships/slideLayout" Target="../slideLayouts/slideLayout14.xml"/></Relationships>
</file>

<file path=ppt/slides/_rels/slide263.xml.rels><?xml version="1.0" encoding="UTF-8" standalone="yes"?>
<Relationships xmlns="http://schemas.openxmlformats.org/package/2006/relationships"><Relationship Id="rId2" Type="http://schemas.openxmlformats.org/officeDocument/2006/relationships/notesSlide" Target="../notesSlides/notesSlide182.xml"/><Relationship Id="rId1" Type="http://schemas.openxmlformats.org/officeDocument/2006/relationships/slideLayout" Target="../slideLayouts/slideLayout14.xml"/></Relationships>
</file>

<file path=ppt/slides/_rels/slide264.xml.rels><?xml version="1.0" encoding="UTF-8" standalone="yes"?>
<Relationships xmlns="http://schemas.openxmlformats.org/package/2006/relationships"><Relationship Id="rId3" Type="http://schemas.openxmlformats.org/officeDocument/2006/relationships/image" Target="../media/image294.png"/><Relationship Id="rId2" Type="http://schemas.openxmlformats.org/officeDocument/2006/relationships/notesSlide" Target="../notesSlides/notesSlide183.xml"/><Relationship Id="rId1" Type="http://schemas.openxmlformats.org/officeDocument/2006/relationships/slideLayout" Target="../slideLayouts/slideLayout14.xml"/></Relationships>
</file>

<file path=ppt/slides/_rels/slide265.xml.rels><?xml version="1.0" encoding="UTF-8" standalone="yes"?>
<Relationships xmlns="http://schemas.openxmlformats.org/package/2006/relationships"><Relationship Id="rId2" Type="http://schemas.openxmlformats.org/officeDocument/2006/relationships/notesSlide" Target="../notesSlides/notesSlide184.xml"/><Relationship Id="rId1" Type="http://schemas.openxmlformats.org/officeDocument/2006/relationships/slideLayout" Target="../slideLayouts/slideLayout14.xml"/></Relationships>
</file>

<file path=ppt/slides/_rels/slide266.xml.rels><?xml version="1.0" encoding="UTF-8" standalone="yes"?>
<Relationships xmlns="http://schemas.openxmlformats.org/package/2006/relationships"><Relationship Id="rId2" Type="http://schemas.openxmlformats.org/officeDocument/2006/relationships/notesSlide" Target="../notesSlides/notesSlide185.xml"/><Relationship Id="rId1" Type="http://schemas.openxmlformats.org/officeDocument/2006/relationships/slideLayout" Target="../slideLayouts/slideLayout14.xml"/></Relationships>
</file>

<file path=ppt/slides/_rels/slide26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86.xml"/><Relationship Id="rId1" Type="http://schemas.openxmlformats.org/officeDocument/2006/relationships/slideLayout" Target="../slideLayouts/slideLayout13.xml"/><Relationship Id="rId6" Type="http://schemas.openxmlformats.org/officeDocument/2006/relationships/image" Target="../media/image40.png"/><Relationship Id="rId5" Type="http://schemas.openxmlformats.org/officeDocument/2006/relationships/image" Target="../media/image36.png"/><Relationship Id="rId4" Type="http://schemas.openxmlformats.org/officeDocument/2006/relationships/image" Target="../media/image35.svg"/></Relationships>
</file>

<file path=ppt/slides/_rels/slide26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87.xml"/><Relationship Id="rId1" Type="http://schemas.openxmlformats.org/officeDocument/2006/relationships/slideLayout" Target="../slideLayouts/slideLayout13.xml"/><Relationship Id="rId4" Type="http://schemas.openxmlformats.org/officeDocument/2006/relationships/image" Target="../media/image295.png"/></Relationships>
</file>

<file path=ppt/slides/_rels/slide269.xml.rels><?xml version="1.0" encoding="UTF-8" standalone="yes"?>
<Relationships xmlns="http://schemas.openxmlformats.org/package/2006/relationships"><Relationship Id="rId2" Type="http://schemas.openxmlformats.org/officeDocument/2006/relationships/notesSlide" Target="../notesSlides/notesSlide188.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image" Target="../media/image43.emf"/><Relationship Id="rId7" Type="http://schemas.openxmlformats.org/officeDocument/2006/relationships/image" Target="../media/image47.png"/><Relationship Id="rId2" Type="http://schemas.openxmlformats.org/officeDocument/2006/relationships/image" Target="../media/image42.png"/><Relationship Id="rId1" Type="http://schemas.openxmlformats.org/officeDocument/2006/relationships/slideLayout" Target="../slideLayouts/slideLayout2.xml"/><Relationship Id="rId6" Type="http://schemas.openxmlformats.org/officeDocument/2006/relationships/image" Target="../media/image46.emf"/><Relationship Id="rId5" Type="http://schemas.openxmlformats.org/officeDocument/2006/relationships/image" Target="../media/image45.emf"/><Relationship Id="rId4" Type="http://schemas.openxmlformats.org/officeDocument/2006/relationships/image" Target="../media/image44.emf"/></Relationships>
</file>

<file path=ppt/slides/_rels/slide270.xml.rels><?xml version="1.0" encoding="UTF-8" standalone="yes"?>
<Relationships xmlns="http://schemas.openxmlformats.org/package/2006/relationships"><Relationship Id="rId3" Type="http://schemas.openxmlformats.org/officeDocument/2006/relationships/image" Target="../media/image296.png"/><Relationship Id="rId2" Type="http://schemas.openxmlformats.org/officeDocument/2006/relationships/notesSlide" Target="../notesSlides/notesSlide189.xml"/><Relationship Id="rId1" Type="http://schemas.openxmlformats.org/officeDocument/2006/relationships/slideLayout" Target="../slideLayouts/slideLayout14.xml"/></Relationships>
</file>

<file path=ppt/slides/_rels/slide271.xml.rels><?xml version="1.0" encoding="UTF-8" standalone="yes"?>
<Relationships xmlns="http://schemas.openxmlformats.org/package/2006/relationships"><Relationship Id="rId3" Type="http://schemas.openxmlformats.org/officeDocument/2006/relationships/image" Target="../media/image296.png"/><Relationship Id="rId2" Type="http://schemas.openxmlformats.org/officeDocument/2006/relationships/notesSlide" Target="../notesSlides/notesSlide190.xml"/><Relationship Id="rId1" Type="http://schemas.openxmlformats.org/officeDocument/2006/relationships/slideLayout" Target="../slideLayouts/slideLayout14.xml"/></Relationships>
</file>

<file path=ppt/slides/_rels/slide272.xml.rels><?xml version="1.0" encoding="UTF-8" standalone="yes"?>
<Relationships xmlns="http://schemas.openxmlformats.org/package/2006/relationships"><Relationship Id="rId3" Type="http://schemas.openxmlformats.org/officeDocument/2006/relationships/image" Target="../media/image297.png"/><Relationship Id="rId2" Type="http://schemas.openxmlformats.org/officeDocument/2006/relationships/notesSlide" Target="../notesSlides/notesSlide191.xml"/><Relationship Id="rId1" Type="http://schemas.openxmlformats.org/officeDocument/2006/relationships/slideLayout" Target="../slideLayouts/slideLayout14.xml"/></Relationships>
</file>

<file path=ppt/slides/_rels/slide273.xml.rels><?xml version="1.0" encoding="UTF-8" standalone="yes"?>
<Relationships xmlns="http://schemas.openxmlformats.org/package/2006/relationships"><Relationship Id="rId3" Type="http://schemas.openxmlformats.org/officeDocument/2006/relationships/image" Target="../media/image273.png"/><Relationship Id="rId2" Type="http://schemas.openxmlformats.org/officeDocument/2006/relationships/notesSlide" Target="../notesSlides/notesSlide192.xml"/><Relationship Id="rId1" Type="http://schemas.openxmlformats.org/officeDocument/2006/relationships/slideLayout" Target="../slideLayouts/slideLayout14.xml"/></Relationships>
</file>

<file path=ppt/slides/_rels/slide274.xml.rels><?xml version="1.0" encoding="UTF-8" standalone="yes"?>
<Relationships xmlns="http://schemas.openxmlformats.org/package/2006/relationships"><Relationship Id="rId2" Type="http://schemas.openxmlformats.org/officeDocument/2006/relationships/notesSlide" Target="../notesSlides/notesSlide193.xml"/><Relationship Id="rId1" Type="http://schemas.openxmlformats.org/officeDocument/2006/relationships/slideLayout" Target="../slideLayouts/slideLayout14.xml"/></Relationships>
</file>

<file path=ppt/slides/_rels/slide275.xml.rels><?xml version="1.0" encoding="UTF-8" standalone="yes"?>
<Relationships xmlns="http://schemas.openxmlformats.org/package/2006/relationships"><Relationship Id="rId2" Type="http://schemas.openxmlformats.org/officeDocument/2006/relationships/notesSlide" Target="../notesSlides/notesSlide194.xml"/><Relationship Id="rId1" Type="http://schemas.openxmlformats.org/officeDocument/2006/relationships/slideLayout" Target="../slideLayouts/slideLayout14.xml"/></Relationships>
</file>

<file path=ppt/slides/_rels/slide276.xml.rels><?xml version="1.0" encoding="UTF-8" standalone="yes"?>
<Relationships xmlns="http://schemas.openxmlformats.org/package/2006/relationships"><Relationship Id="rId2" Type="http://schemas.openxmlformats.org/officeDocument/2006/relationships/notesSlide" Target="../notesSlides/notesSlide195.xml"/><Relationship Id="rId1" Type="http://schemas.openxmlformats.org/officeDocument/2006/relationships/slideLayout" Target="../slideLayouts/slideLayout14.xml"/></Relationships>
</file>

<file path=ppt/slides/_rels/slide277.xml.rels><?xml version="1.0" encoding="UTF-8" standalone="yes"?>
<Relationships xmlns="http://schemas.openxmlformats.org/package/2006/relationships"><Relationship Id="rId8" Type="http://schemas.openxmlformats.org/officeDocument/2006/relationships/image" Target="../media/image157.svg"/><Relationship Id="rId13" Type="http://schemas.openxmlformats.org/officeDocument/2006/relationships/image" Target="../media/image162.png"/><Relationship Id="rId3" Type="http://schemas.openxmlformats.org/officeDocument/2006/relationships/image" Target="../media/image152.png"/><Relationship Id="rId7" Type="http://schemas.openxmlformats.org/officeDocument/2006/relationships/image" Target="../media/image156.png"/><Relationship Id="rId12" Type="http://schemas.openxmlformats.org/officeDocument/2006/relationships/image" Target="../media/image161.svg"/><Relationship Id="rId2" Type="http://schemas.openxmlformats.org/officeDocument/2006/relationships/notesSlide" Target="../notesSlides/notesSlide196.xml"/><Relationship Id="rId1" Type="http://schemas.openxmlformats.org/officeDocument/2006/relationships/slideLayout" Target="../slideLayouts/slideLayout14.xml"/><Relationship Id="rId6" Type="http://schemas.openxmlformats.org/officeDocument/2006/relationships/image" Target="../media/image155.svg"/><Relationship Id="rId11" Type="http://schemas.openxmlformats.org/officeDocument/2006/relationships/image" Target="../media/image160.png"/><Relationship Id="rId5" Type="http://schemas.openxmlformats.org/officeDocument/2006/relationships/image" Target="../media/image154.png"/><Relationship Id="rId10" Type="http://schemas.openxmlformats.org/officeDocument/2006/relationships/image" Target="../media/image159.svg"/><Relationship Id="rId4" Type="http://schemas.openxmlformats.org/officeDocument/2006/relationships/image" Target="../media/image153.svg"/><Relationship Id="rId9" Type="http://schemas.openxmlformats.org/officeDocument/2006/relationships/image" Target="../media/image158.png"/><Relationship Id="rId14" Type="http://schemas.openxmlformats.org/officeDocument/2006/relationships/image" Target="../media/image163.svg"/></Relationships>
</file>

<file path=ppt/slides/_rels/slide278.xml.rels><?xml version="1.0" encoding="UTF-8" standalone="yes"?>
<Relationships xmlns="http://schemas.openxmlformats.org/package/2006/relationships"><Relationship Id="rId3" Type="http://schemas.openxmlformats.org/officeDocument/2006/relationships/image" Target="../media/image298.png"/><Relationship Id="rId2" Type="http://schemas.openxmlformats.org/officeDocument/2006/relationships/notesSlide" Target="../notesSlides/notesSlide197.xml"/><Relationship Id="rId1" Type="http://schemas.openxmlformats.org/officeDocument/2006/relationships/slideLayout" Target="../slideLayouts/slideLayout14.xml"/><Relationship Id="rId4" Type="http://schemas.microsoft.com/office/2007/relationships/hdphoto" Target="../media/hdphoto1.wdp"/></Relationships>
</file>

<file path=ppt/slides/_rels/slide279.xml.rels><?xml version="1.0" encoding="UTF-8" standalone="yes"?>
<Relationships xmlns="http://schemas.openxmlformats.org/package/2006/relationships"><Relationship Id="rId3" Type="http://schemas.openxmlformats.org/officeDocument/2006/relationships/image" Target="../media/image299.png"/><Relationship Id="rId2" Type="http://schemas.openxmlformats.org/officeDocument/2006/relationships/notesSlide" Target="../notesSlides/notesSlide198.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3" Type="http://schemas.openxmlformats.org/officeDocument/2006/relationships/image" Target="../media/image49.svg"/><Relationship Id="rId2" Type="http://schemas.openxmlformats.org/officeDocument/2006/relationships/image" Target="../media/image48.png"/><Relationship Id="rId1" Type="http://schemas.openxmlformats.org/officeDocument/2006/relationships/slideLayout" Target="../slideLayouts/slideLayout2.xml"/><Relationship Id="rId5" Type="http://schemas.openxmlformats.org/officeDocument/2006/relationships/image" Target="../media/image51.svg"/><Relationship Id="rId4" Type="http://schemas.openxmlformats.org/officeDocument/2006/relationships/image" Target="../media/image50.png"/></Relationships>
</file>

<file path=ppt/slides/_rels/slide280.xml.rels><?xml version="1.0" encoding="UTF-8" standalone="yes"?>
<Relationships xmlns="http://schemas.openxmlformats.org/package/2006/relationships"><Relationship Id="rId3" Type="http://schemas.openxmlformats.org/officeDocument/2006/relationships/image" Target="../media/image300.png"/><Relationship Id="rId2" Type="http://schemas.openxmlformats.org/officeDocument/2006/relationships/notesSlide" Target="../notesSlides/notesSlide199.xml"/><Relationship Id="rId1" Type="http://schemas.openxmlformats.org/officeDocument/2006/relationships/slideLayout" Target="../slideLayouts/slideLayout14.xml"/></Relationships>
</file>

<file path=ppt/slides/_rels/slide281.xml.rels><?xml version="1.0" encoding="UTF-8" standalone="yes"?>
<Relationships xmlns="http://schemas.openxmlformats.org/package/2006/relationships"><Relationship Id="rId3" Type="http://schemas.openxmlformats.org/officeDocument/2006/relationships/image" Target="../media/image301.png"/><Relationship Id="rId2" Type="http://schemas.openxmlformats.org/officeDocument/2006/relationships/notesSlide" Target="../notesSlides/notesSlide200.xml"/><Relationship Id="rId1" Type="http://schemas.openxmlformats.org/officeDocument/2006/relationships/slideLayout" Target="../slideLayouts/slideLayout14.xml"/></Relationships>
</file>

<file path=ppt/slides/_rels/slide282.xml.rels><?xml version="1.0" encoding="UTF-8" standalone="yes"?>
<Relationships xmlns="http://schemas.openxmlformats.org/package/2006/relationships"><Relationship Id="rId2" Type="http://schemas.openxmlformats.org/officeDocument/2006/relationships/notesSlide" Target="../notesSlides/notesSlide201.xml"/><Relationship Id="rId1" Type="http://schemas.openxmlformats.org/officeDocument/2006/relationships/slideLayout" Target="../slideLayouts/slideLayout14.xml"/></Relationships>
</file>

<file path=ppt/slides/_rels/slide283.xml.rels><?xml version="1.0" encoding="UTF-8" standalone="yes"?>
<Relationships xmlns="http://schemas.openxmlformats.org/package/2006/relationships"><Relationship Id="rId2" Type="http://schemas.openxmlformats.org/officeDocument/2006/relationships/notesSlide" Target="../notesSlides/notesSlide202.xml"/><Relationship Id="rId1" Type="http://schemas.openxmlformats.org/officeDocument/2006/relationships/slideLayout" Target="../slideLayouts/slideLayout14.xml"/></Relationships>
</file>

<file path=ppt/slides/_rels/slide284.xml.rels><?xml version="1.0" encoding="UTF-8" standalone="yes"?>
<Relationships xmlns="http://schemas.openxmlformats.org/package/2006/relationships"><Relationship Id="rId3" Type="http://schemas.openxmlformats.org/officeDocument/2006/relationships/image" Target="../media/image302.png"/><Relationship Id="rId2" Type="http://schemas.openxmlformats.org/officeDocument/2006/relationships/notesSlide" Target="../notesSlides/notesSlide203.xml"/><Relationship Id="rId1" Type="http://schemas.openxmlformats.org/officeDocument/2006/relationships/slideLayout" Target="../slideLayouts/slideLayout14.xml"/></Relationships>
</file>

<file path=ppt/slides/_rels/slide285.xml.rels><?xml version="1.0" encoding="UTF-8" standalone="yes"?>
<Relationships xmlns="http://schemas.openxmlformats.org/package/2006/relationships"><Relationship Id="rId3" Type="http://schemas.openxmlformats.org/officeDocument/2006/relationships/image" Target="../media/image303.png"/><Relationship Id="rId2" Type="http://schemas.openxmlformats.org/officeDocument/2006/relationships/notesSlide" Target="../notesSlides/notesSlide204.xml"/><Relationship Id="rId1" Type="http://schemas.openxmlformats.org/officeDocument/2006/relationships/slideLayout" Target="../slideLayouts/slideLayout14.xml"/></Relationships>
</file>

<file path=ppt/slides/_rels/slide28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05.xml"/><Relationship Id="rId1" Type="http://schemas.openxmlformats.org/officeDocument/2006/relationships/slideLayout" Target="../slideLayouts/slideLayout13.xml"/><Relationship Id="rId6" Type="http://schemas.openxmlformats.org/officeDocument/2006/relationships/image" Target="../media/image40.png"/><Relationship Id="rId5" Type="http://schemas.openxmlformats.org/officeDocument/2006/relationships/image" Target="../media/image36.png"/><Relationship Id="rId4" Type="http://schemas.openxmlformats.org/officeDocument/2006/relationships/image" Target="../media/image35.svg"/></Relationships>
</file>

<file path=ppt/slides/_rels/slide287.xml.rels><?xml version="1.0" encoding="UTF-8" standalone="yes"?>
<Relationships xmlns="http://schemas.openxmlformats.org/package/2006/relationships"><Relationship Id="rId8" Type="http://schemas.openxmlformats.org/officeDocument/2006/relationships/image" Target="../media/image145.svg"/><Relationship Id="rId13" Type="http://schemas.openxmlformats.org/officeDocument/2006/relationships/image" Target="../media/image238.png"/><Relationship Id="rId18" Type="http://schemas.openxmlformats.org/officeDocument/2006/relationships/image" Target="../media/image241.svg"/><Relationship Id="rId3" Type="http://schemas.openxmlformats.org/officeDocument/2006/relationships/image" Target="../media/image142.png"/><Relationship Id="rId7" Type="http://schemas.openxmlformats.org/officeDocument/2006/relationships/image" Target="../media/image144.png"/><Relationship Id="rId12" Type="http://schemas.openxmlformats.org/officeDocument/2006/relationships/image" Target="../media/image147.svg"/><Relationship Id="rId17" Type="http://schemas.openxmlformats.org/officeDocument/2006/relationships/image" Target="../media/image240.png"/><Relationship Id="rId2" Type="http://schemas.openxmlformats.org/officeDocument/2006/relationships/notesSlide" Target="../notesSlides/notesSlide206.xml"/><Relationship Id="rId16" Type="http://schemas.openxmlformats.org/officeDocument/2006/relationships/image" Target="../media/image149.svg"/><Relationship Id="rId1" Type="http://schemas.openxmlformats.org/officeDocument/2006/relationships/slideLayout" Target="../slideLayouts/slideLayout14.xml"/><Relationship Id="rId6" Type="http://schemas.openxmlformats.org/officeDocument/2006/relationships/image" Target="../media/image235.svg"/><Relationship Id="rId11" Type="http://schemas.openxmlformats.org/officeDocument/2006/relationships/image" Target="../media/image146.png"/><Relationship Id="rId5" Type="http://schemas.openxmlformats.org/officeDocument/2006/relationships/image" Target="../media/image234.png"/><Relationship Id="rId15" Type="http://schemas.openxmlformats.org/officeDocument/2006/relationships/image" Target="../media/image148.png"/><Relationship Id="rId10" Type="http://schemas.openxmlformats.org/officeDocument/2006/relationships/image" Target="../media/image237.svg"/><Relationship Id="rId4" Type="http://schemas.openxmlformats.org/officeDocument/2006/relationships/image" Target="../media/image143.svg"/><Relationship Id="rId9" Type="http://schemas.openxmlformats.org/officeDocument/2006/relationships/image" Target="../media/image236.png"/><Relationship Id="rId14" Type="http://schemas.openxmlformats.org/officeDocument/2006/relationships/image" Target="../media/image239.svg"/></Relationships>
</file>

<file path=ppt/slides/_rels/slide288.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207.xml"/><Relationship Id="rId1" Type="http://schemas.openxmlformats.org/officeDocument/2006/relationships/slideLayout" Target="../slideLayouts/slideLayout14.xml"/><Relationship Id="rId6" Type="http://schemas.openxmlformats.org/officeDocument/2006/relationships/image" Target="../media/image241.svg"/><Relationship Id="rId5" Type="http://schemas.openxmlformats.org/officeDocument/2006/relationships/image" Target="../media/image240.png"/><Relationship Id="rId4" Type="http://schemas.openxmlformats.org/officeDocument/2006/relationships/image" Target="../media/image149.svg"/></Relationships>
</file>

<file path=ppt/slides/_rels/slide289.xml.rels><?xml version="1.0" encoding="UTF-8" standalone="yes"?>
<Relationships xmlns="http://schemas.openxmlformats.org/package/2006/relationships"><Relationship Id="rId8" Type="http://schemas.openxmlformats.org/officeDocument/2006/relationships/image" Target="../media/image145.svg"/><Relationship Id="rId13" Type="http://schemas.openxmlformats.org/officeDocument/2006/relationships/image" Target="../media/image238.png"/><Relationship Id="rId18" Type="http://schemas.openxmlformats.org/officeDocument/2006/relationships/image" Target="../media/image241.svg"/><Relationship Id="rId3" Type="http://schemas.openxmlformats.org/officeDocument/2006/relationships/image" Target="../media/image142.png"/><Relationship Id="rId7" Type="http://schemas.openxmlformats.org/officeDocument/2006/relationships/image" Target="../media/image144.png"/><Relationship Id="rId12" Type="http://schemas.openxmlformats.org/officeDocument/2006/relationships/image" Target="../media/image147.svg"/><Relationship Id="rId17" Type="http://schemas.openxmlformats.org/officeDocument/2006/relationships/image" Target="../media/image240.png"/><Relationship Id="rId2" Type="http://schemas.openxmlformats.org/officeDocument/2006/relationships/notesSlide" Target="../notesSlides/notesSlide208.xml"/><Relationship Id="rId16" Type="http://schemas.openxmlformats.org/officeDocument/2006/relationships/image" Target="../media/image149.svg"/><Relationship Id="rId1" Type="http://schemas.openxmlformats.org/officeDocument/2006/relationships/slideLayout" Target="../slideLayouts/slideLayout14.xml"/><Relationship Id="rId6" Type="http://schemas.openxmlformats.org/officeDocument/2006/relationships/image" Target="../media/image235.svg"/><Relationship Id="rId11" Type="http://schemas.openxmlformats.org/officeDocument/2006/relationships/image" Target="../media/image146.png"/><Relationship Id="rId5" Type="http://schemas.openxmlformats.org/officeDocument/2006/relationships/image" Target="../media/image234.png"/><Relationship Id="rId15" Type="http://schemas.openxmlformats.org/officeDocument/2006/relationships/image" Target="../media/image148.png"/><Relationship Id="rId10" Type="http://schemas.openxmlformats.org/officeDocument/2006/relationships/image" Target="../media/image237.svg"/><Relationship Id="rId4" Type="http://schemas.openxmlformats.org/officeDocument/2006/relationships/image" Target="../media/image143.svg"/><Relationship Id="rId9" Type="http://schemas.openxmlformats.org/officeDocument/2006/relationships/image" Target="../media/image236.png"/><Relationship Id="rId14" Type="http://schemas.openxmlformats.org/officeDocument/2006/relationships/image" Target="../media/image239.svg"/></Relationships>
</file>

<file path=ppt/slides/_rels/slide2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51.svg"/><Relationship Id="rId5" Type="http://schemas.openxmlformats.org/officeDocument/2006/relationships/image" Target="../media/image50.png"/><Relationship Id="rId4" Type="http://schemas.openxmlformats.org/officeDocument/2006/relationships/image" Target="../media/image49.svg"/></Relationships>
</file>

<file path=ppt/slides/_rels/slide290.xml.rels><?xml version="1.0" encoding="UTF-8" standalone="yes"?>
<Relationships xmlns="http://schemas.openxmlformats.org/package/2006/relationships"><Relationship Id="rId8" Type="http://schemas.openxmlformats.org/officeDocument/2006/relationships/image" Target="../media/image145.svg"/><Relationship Id="rId13" Type="http://schemas.openxmlformats.org/officeDocument/2006/relationships/image" Target="../media/image238.png"/><Relationship Id="rId18" Type="http://schemas.openxmlformats.org/officeDocument/2006/relationships/image" Target="../media/image241.svg"/><Relationship Id="rId3" Type="http://schemas.openxmlformats.org/officeDocument/2006/relationships/image" Target="../media/image142.png"/><Relationship Id="rId7" Type="http://schemas.openxmlformats.org/officeDocument/2006/relationships/image" Target="../media/image144.png"/><Relationship Id="rId12" Type="http://schemas.openxmlformats.org/officeDocument/2006/relationships/image" Target="../media/image147.svg"/><Relationship Id="rId17" Type="http://schemas.openxmlformats.org/officeDocument/2006/relationships/image" Target="../media/image240.png"/><Relationship Id="rId2" Type="http://schemas.openxmlformats.org/officeDocument/2006/relationships/notesSlide" Target="../notesSlides/notesSlide209.xml"/><Relationship Id="rId16" Type="http://schemas.openxmlformats.org/officeDocument/2006/relationships/image" Target="../media/image149.svg"/><Relationship Id="rId1" Type="http://schemas.openxmlformats.org/officeDocument/2006/relationships/slideLayout" Target="../slideLayouts/slideLayout14.xml"/><Relationship Id="rId6" Type="http://schemas.openxmlformats.org/officeDocument/2006/relationships/image" Target="../media/image235.svg"/><Relationship Id="rId11" Type="http://schemas.openxmlformats.org/officeDocument/2006/relationships/image" Target="../media/image146.png"/><Relationship Id="rId5" Type="http://schemas.openxmlformats.org/officeDocument/2006/relationships/image" Target="../media/image234.png"/><Relationship Id="rId15" Type="http://schemas.openxmlformats.org/officeDocument/2006/relationships/image" Target="../media/image148.png"/><Relationship Id="rId10" Type="http://schemas.openxmlformats.org/officeDocument/2006/relationships/image" Target="../media/image237.svg"/><Relationship Id="rId4" Type="http://schemas.openxmlformats.org/officeDocument/2006/relationships/image" Target="../media/image143.svg"/><Relationship Id="rId9" Type="http://schemas.openxmlformats.org/officeDocument/2006/relationships/image" Target="../media/image236.png"/><Relationship Id="rId14" Type="http://schemas.openxmlformats.org/officeDocument/2006/relationships/image" Target="../media/image239.svg"/></Relationships>
</file>

<file path=ppt/slides/_rels/slide291.xml.rels><?xml version="1.0" encoding="UTF-8" standalone="yes"?>
<Relationships xmlns="http://schemas.openxmlformats.org/package/2006/relationships"><Relationship Id="rId8" Type="http://schemas.openxmlformats.org/officeDocument/2006/relationships/image" Target="../media/image145.svg"/><Relationship Id="rId13" Type="http://schemas.openxmlformats.org/officeDocument/2006/relationships/image" Target="../media/image238.png"/><Relationship Id="rId18" Type="http://schemas.openxmlformats.org/officeDocument/2006/relationships/image" Target="../media/image241.svg"/><Relationship Id="rId3" Type="http://schemas.openxmlformats.org/officeDocument/2006/relationships/image" Target="../media/image142.png"/><Relationship Id="rId7" Type="http://schemas.openxmlformats.org/officeDocument/2006/relationships/image" Target="../media/image144.png"/><Relationship Id="rId12" Type="http://schemas.openxmlformats.org/officeDocument/2006/relationships/image" Target="../media/image147.svg"/><Relationship Id="rId17" Type="http://schemas.openxmlformats.org/officeDocument/2006/relationships/image" Target="../media/image240.png"/><Relationship Id="rId2" Type="http://schemas.openxmlformats.org/officeDocument/2006/relationships/notesSlide" Target="../notesSlides/notesSlide210.xml"/><Relationship Id="rId16" Type="http://schemas.openxmlformats.org/officeDocument/2006/relationships/image" Target="../media/image149.svg"/><Relationship Id="rId1" Type="http://schemas.openxmlformats.org/officeDocument/2006/relationships/slideLayout" Target="../slideLayouts/slideLayout14.xml"/><Relationship Id="rId6" Type="http://schemas.openxmlformats.org/officeDocument/2006/relationships/image" Target="../media/image235.svg"/><Relationship Id="rId11" Type="http://schemas.openxmlformats.org/officeDocument/2006/relationships/image" Target="../media/image146.png"/><Relationship Id="rId5" Type="http://schemas.openxmlformats.org/officeDocument/2006/relationships/image" Target="../media/image234.png"/><Relationship Id="rId15" Type="http://schemas.openxmlformats.org/officeDocument/2006/relationships/image" Target="../media/image148.png"/><Relationship Id="rId10" Type="http://schemas.openxmlformats.org/officeDocument/2006/relationships/image" Target="../media/image237.svg"/><Relationship Id="rId4" Type="http://schemas.openxmlformats.org/officeDocument/2006/relationships/image" Target="../media/image143.svg"/><Relationship Id="rId9" Type="http://schemas.openxmlformats.org/officeDocument/2006/relationships/image" Target="../media/image236.png"/><Relationship Id="rId14" Type="http://schemas.openxmlformats.org/officeDocument/2006/relationships/image" Target="../media/image239.svg"/></Relationships>
</file>

<file path=ppt/slides/_rels/slide292.xml.rels><?xml version="1.0" encoding="UTF-8" standalone="yes"?>
<Relationships xmlns="http://schemas.openxmlformats.org/package/2006/relationships"><Relationship Id="rId8" Type="http://schemas.openxmlformats.org/officeDocument/2006/relationships/image" Target="../media/image145.svg"/><Relationship Id="rId13" Type="http://schemas.openxmlformats.org/officeDocument/2006/relationships/image" Target="../media/image238.png"/><Relationship Id="rId18" Type="http://schemas.openxmlformats.org/officeDocument/2006/relationships/image" Target="../media/image241.svg"/><Relationship Id="rId3" Type="http://schemas.openxmlformats.org/officeDocument/2006/relationships/image" Target="../media/image142.png"/><Relationship Id="rId7" Type="http://schemas.openxmlformats.org/officeDocument/2006/relationships/image" Target="../media/image144.png"/><Relationship Id="rId12" Type="http://schemas.openxmlformats.org/officeDocument/2006/relationships/image" Target="../media/image147.svg"/><Relationship Id="rId17" Type="http://schemas.openxmlformats.org/officeDocument/2006/relationships/image" Target="../media/image240.png"/><Relationship Id="rId2" Type="http://schemas.openxmlformats.org/officeDocument/2006/relationships/notesSlide" Target="../notesSlides/notesSlide211.xml"/><Relationship Id="rId16" Type="http://schemas.openxmlformats.org/officeDocument/2006/relationships/image" Target="../media/image149.svg"/><Relationship Id="rId1" Type="http://schemas.openxmlformats.org/officeDocument/2006/relationships/slideLayout" Target="../slideLayouts/slideLayout14.xml"/><Relationship Id="rId6" Type="http://schemas.openxmlformats.org/officeDocument/2006/relationships/image" Target="../media/image235.svg"/><Relationship Id="rId11" Type="http://schemas.openxmlformats.org/officeDocument/2006/relationships/image" Target="../media/image146.png"/><Relationship Id="rId5" Type="http://schemas.openxmlformats.org/officeDocument/2006/relationships/image" Target="../media/image234.png"/><Relationship Id="rId15" Type="http://schemas.openxmlformats.org/officeDocument/2006/relationships/image" Target="../media/image148.png"/><Relationship Id="rId10" Type="http://schemas.openxmlformats.org/officeDocument/2006/relationships/image" Target="../media/image237.svg"/><Relationship Id="rId4" Type="http://schemas.openxmlformats.org/officeDocument/2006/relationships/image" Target="../media/image143.svg"/><Relationship Id="rId9" Type="http://schemas.openxmlformats.org/officeDocument/2006/relationships/image" Target="../media/image236.png"/><Relationship Id="rId14" Type="http://schemas.openxmlformats.org/officeDocument/2006/relationships/image" Target="../media/image239.svg"/></Relationships>
</file>

<file path=ppt/slides/_rels/slide293.xml.rels><?xml version="1.0" encoding="UTF-8" standalone="yes"?>
<Relationships xmlns="http://schemas.openxmlformats.org/package/2006/relationships"><Relationship Id="rId8" Type="http://schemas.openxmlformats.org/officeDocument/2006/relationships/image" Target="../media/image145.svg"/><Relationship Id="rId13" Type="http://schemas.openxmlformats.org/officeDocument/2006/relationships/image" Target="../media/image238.png"/><Relationship Id="rId18" Type="http://schemas.openxmlformats.org/officeDocument/2006/relationships/image" Target="../media/image241.svg"/><Relationship Id="rId3" Type="http://schemas.openxmlformats.org/officeDocument/2006/relationships/image" Target="../media/image142.png"/><Relationship Id="rId7" Type="http://schemas.openxmlformats.org/officeDocument/2006/relationships/image" Target="../media/image144.png"/><Relationship Id="rId12" Type="http://schemas.openxmlformats.org/officeDocument/2006/relationships/image" Target="../media/image147.svg"/><Relationship Id="rId17" Type="http://schemas.openxmlformats.org/officeDocument/2006/relationships/image" Target="../media/image240.png"/><Relationship Id="rId2" Type="http://schemas.openxmlformats.org/officeDocument/2006/relationships/notesSlide" Target="../notesSlides/notesSlide212.xml"/><Relationship Id="rId16" Type="http://schemas.openxmlformats.org/officeDocument/2006/relationships/image" Target="../media/image149.svg"/><Relationship Id="rId1" Type="http://schemas.openxmlformats.org/officeDocument/2006/relationships/slideLayout" Target="../slideLayouts/slideLayout14.xml"/><Relationship Id="rId6" Type="http://schemas.openxmlformats.org/officeDocument/2006/relationships/image" Target="../media/image235.svg"/><Relationship Id="rId11" Type="http://schemas.openxmlformats.org/officeDocument/2006/relationships/image" Target="../media/image146.png"/><Relationship Id="rId5" Type="http://schemas.openxmlformats.org/officeDocument/2006/relationships/image" Target="../media/image234.png"/><Relationship Id="rId15" Type="http://schemas.openxmlformats.org/officeDocument/2006/relationships/image" Target="../media/image148.png"/><Relationship Id="rId10" Type="http://schemas.openxmlformats.org/officeDocument/2006/relationships/image" Target="../media/image237.svg"/><Relationship Id="rId4" Type="http://schemas.openxmlformats.org/officeDocument/2006/relationships/image" Target="../media/image143.svg"/><Relationship Id="rId9" Type="http://schemas.openxmlformats.org/officeDocument/2006/relationships/image" Target="../media/image236.png"/><Relationship Id="rId14" Type="http://schemas.openxmlformats.org/officeDocument/2006/relationships/image" Target="../media/image239.svg"/></Relationships>
</file>

<file path=ppt/slides/_rels/slide294.xml.rels><?xml version="1.0" encoding="UTF-8" standalone="yes"?>
<Relationships xmlns="http://schemas.openxmlformats.org/package/2006/relationships"><Relationship Id="rId3" Type="http://schemas.openxmlformats.org/officeDocument/2006/relationships/image" Target="../media/image304.png"/><Relationship Id="rId2" Type="http://schemas.openxmlformats.org/officeDocument/2006/relationships/notesSlide" Target="../notesSlides/notesSlide213.xml"/><Relationship Id="rId1" Type="http://schemas.openxmlformats.org/officeDocument/2006/relationships/slideLayout" Target="../slideLayouts/slideLayout14.xml"/></Relationships>
</file>

<file path=ppt/slides/_rels/slide295.xml.rels><?xml version="1.0" encoding="UTF-8" standalone="yes"?>
<Relationships xmlns="http://schemas.openxmlformats.org/package/2006/relationships"><Relationship Id="rId3" Type="http://schemas.openxmlformats.org/officeDocument/2006/relationships/image" Target="../media/image305.png"/><Relationship Id="rId2" Type="http://schemas.openxmlformats.org/officeDocument/2006/relationships/notesSlide" Target="../notesSlides/notesSlide214.xml"/><Relationship Id="rId1" Type="http://schemas.openxmlformats.org/officeDocument/2006/relationships/slideLayout" Target="../slideLayouts/slideLayout14.xml"/></Relationships>
</file>

<file path=ppt/slides/_rels/slide296.xml.rels><?xml version="1.0" encoding="UTF-8" standalone="yes"?>
<Relationships xmlns="http://schemas.openxmlformats.org/package/2006/relationships"><Relationship Id="rId2" Type="http://schemas.openxmlformats.org/officeDocument/2006/relationships/notesSlide" Target="../notesSlides/notesSlide215.xml"/><Relationship Id="rId1" Type="http://schemas.openxmlformats.org/officeDocument/2006/relationships/slideLayout" Target="../slideLayouts/slideLayout14.xml"/></Relationships>
</file>

<file path=ppt/slides/_rels/slide29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16.xml"/><Relationship Id="rId1" Type="http://schemas.openxmlformats.org/officeDocument/2006/relationships/slideLayout" Target="../slideLayouts/slideLayout13.xml"/><Relationship Id="rId6" Type="http://schemas.openxmlformats.org/officeDocument/2006/relationships/image" Target="../media/image40.png"/><Relationship Id="rId5" Type="http://schemas.openxmlformats.org/officeDocument/2006/relationships/image" Target="../media/image36.png"/><Relationship Id="rId4" Type="http://schemas.openxmlformats.org/officeDocument/2006/relationships/image" Target="../media/image35.svg"/></Relationships>
</file>

<file path=ppt/slides/_rels/slide298.xml.rels><?xml version="1.0" encoding="UTF-8" standalone="yes"?>
<Relationships xmlns="http://schemas.openxmlformats.org/package/2006/relationships"><Relationship Id="rId8" Type="http://schemas.openxmlformats.org/officeDocument/2006/relationships/image" Target="../media/image157.svg"/><Relationship Id="rId3" Type="http://schemas.openxmlformats.org/officeDocument/2006/relationships/image" Target="../media/image152.png"/><Relationship Id="rId7" Type="http://schemas.openxmlformats.org/officeDocument/2006/relationships/image" Target="../media/image156.png"/><Relationship Id="rId12" Type="http://schemas.openxmlformats.org/officeDocument/2006/relationships/image" Target="../media/image161.svg"/><Relationship Id="rId2" Type="http://schemas.openxmlformats.org/officeDocument/2006/relationships/notesSlide" Target="../notesSlides/notesSlide217.xml"/><Relationship Id="rId1" Type="http://schemas.openxmlformats.org/officeDocument/2006/relationships/slideLayout" Target="../slideLayouts/slideLayout14.xml"/><Relationship Id="rId6" Type="http://schemas.openxmlformats.org/officeDocument/2006/relationships/image" Target="../media/image155.svg"/><Relationship Id="rId11" Type="http://schemas.openxmlformats.org/officeDocument/2006/relationships/image" Target="../media/image160.png"/><Relationship Id="rId5" Type="http://schemas.openxmlformats.org/officeDocument/2006/relationships/image" Target="../media/image154.png"/><Relationship Id="rId10" Type="http://schemas.openxmlformats.org/officeDocument/2006/relationships/image" Target="../media/image159.svg"/><Relationship Id="rId4" Type="http://schemas.openxmlformats.org/officeDocument/2006/relationships/image" Target="../media/image153.svg"/><Relationship Id="rId9" Type="http://schemas.openxmlformats.org/officeDocument/2006/relationships/image" Target="../media/image158.png"/></Relationships>
</file>

<file path=ppt/slides/_rels/slide299.xml.rels><?xml version="1.0" encoding="UTF-8" standalone="yes"?>
<Relationships xmlns="http://schemas.openxmlformats.org/package/2006/relationships"><Relationship Id="rId13" Type="http://schemas.openxmlformats.org/officeDocument/2006/relationships/image" Target="../media/image80.png"/><Relationship Id="rId18" Type="http://schemas.openxmlformats.org/officeDocument/2006/relationships/image" Target="../media/image85.svg"/><Relationship Id="rId26" Type="http://schemas.openxmlformats.org/officeDocument/2006/relationships/image" Target="../media/image93.svg"/><Relationship Id="rId3" Type="http://schemas.openxmlformats.org/officeDocument/2006/relationships/image" Target="../media/image70.png"/><Relationship Id="rId21" Type="http://schemas.openxmlformats.org/officeDocument/2006/relationships/image" Target="../media/image88.png"/><Relationship Id="rId34" Type="http://schemas.openxmlformats.org/officeDocument/2006/relationships/image" Target="../media/image101.svg"/><Relationship Id="rId7" Type="http://schemas.openxmlformats.org/officeDocument/2006/relationships/image" Target="../media/image74.png"/><Relationship Id="rId12" Type="http://schemas.openxmlformats.org/officeDocument/2006/relationships/image" Target="../media/image79.svg"/><Relationship Id="rId17" Type="http://schemas.openxmlformats.org/officeDocument/2006/relationships/image" Target="../media/image84.png"/><Relationship Id="rId25" Type="http://schemas.openxmlformats.org/officeDocument/2006/relationships/image" Target="../media/image92.png"/><Relationship Id="rId33" Type="http://schemas.openxmlformats.org/officeDocument/2006/relationships/image" Target="../media/image100.png"/><Relationship Id="rId2" Type="http://schemas.openxmlformats.org/officeDocument/2006/relationships/notesSlide" Target="../notesSlides/notesSlide218.xml"/><Relationship Id="rId16" Type="http://schemas.openxmlformats.org/officeDocument/2006/relationships/image" Target="../media/image83.svg"/><Relationship Id="rId20" Type="http://schemas.openxmlformats.org/officeDocument/2006/relationships/image" Target="../media/image87.svg"/><Relationship Id="rId29" Type="http://schemas.openxmlformats.org/officeDocument/2006/relationships/image" Target="../media/image96.png"/><Relationship Id="rId1" Type="http://schemas.openxmlformats.org/officeDocument/2006/relationships/slideLayout" Target="../slideLayouts/slideLayout14.xml"/><Relationship Id="rId6" Type="http://schemas.openxmlformats.org/officeDocument/2006/relationships/image" Target="../media/image73.svg"/><Relationship Id="rId11" Type="http://schemas.openxmlformats.org/officeDocument/2006/relationships/image" Target="../media/image78.png"/><Relationship Id="rId24" Type="http://schemas.openxmlformats.org/officeDocument/2006/relationships/image" Target="../media/image91.svg"/><Relationship Id="rId32" Type="http://schemas.openxmlformats.org/officeDocument/2006/relationships/image" Target="../media/image99.svg"/><Relationship Id="rId5" Type="http://schemas.openxmlformats.org/officeDocument/2006/relationships/image" Target="../media/image72.png"/><Relationship Id="rId15" Type="http://schemas.openxmlformats.org/officeDocument/2006/relationships/image" Target="../media/image82.png"/><Relationship Id="rId23" Type="http://schemas.openxmlformats.org/officeDocument/2006/relationships/image" Target="../media/image90.png"/><Relationship Id="rId28" Type="http://schemas.openxmlformats.org/officeDocument/2006/relationships/image" Target="../media/image95.svg"/><Relationship Id="rId10" Type="http://schemas.openxmlformats.org/officeDocument/2006/relationships/image" Target="../media/image77.svg"/><Relationship Id="rId19" Type="http://schemas.openxmlformats.org/officeDocument/2006/relationships/image" Target="../media/image86.png"/><Relationship Id="rId31" Type="http://schemas.openxmlformats.org/officeDocument/2006/relationships/image" Target="../media/image98.png"/><Relationship Id="rId4" Type="http://schemas.openxmlformats.org/officeDocument/2006/relationships/image" Target="../media/image71.svg"/><Relationship Id="rId9" Type="http://schemas.openxmlformats.org/officeDocument/2006/relationships/image" Target="../media/image76.png"/><Relationship Id="rId14" Type="http://schemas.openxmlformats.org/officeDocument/2006/relationships/image" Target="../media/image81.svg"/><Relationship Id="rId22" Type="http://schemas.openxmlformats.org/officeDocument/2006/relationships/image" Target="../media/image89.svg"/><Relationship Id="rId27" Type="http://schemas.openxmlformats.org/officeDocument/2006/relationships/image" Target="../media/image94.png"/><Relationship Id="rId30" Type="http://schemas.openxmlformats.org/officeDocument/2006/relationships/image" Target="../media/image97.svg"/><Relationship Id="rId8" Type="http://schemas.openxmlformats.org/officeDocument/2006/relationships/image" Target="../media/image75.svg"/></Relationships>
</file>

<file path=ppt/slides/_rels/slide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svg"/><Relationship Id="rId7" Type="http://schemas.openxmlformats.org/officeDocument/2006/relationships/image" Target="../media/image14.svg"/><Relationship Id="rId2" Type="http://schemas.openxmlformats.org/officeDocument/2006/relationships/image" Target="../media/image9.png"/><Relationship Id="rId1" Type="http://schemas.openxmlformats.org/officeDocument/2006/relationships/slideLayout" Target="../slideLayouts/slideLayout13.xml"/><Relationship Id="rId6" Type="http://schemas.openxmlformats.org/officeDocument/2006/relationships/image" Target="../media/image13.png"/><Relationship Id="rId11" Type="http://schemas.openxmlformats.org/officeDocument/2006/relationships/image" Target="../media/image18.svg"/><Relationship Id="rId5" Type="http://schemas.openxmlformats.org/officeDocument/2006/relationships/image" Target="../media/image12.sv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sv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00.xml.rels><?xml version="1.0" encoding="UTF-8" standalone="yes"?>
<Relationships xmlns="http://schemas.openxmlformats.org/package/2006/relationships"><Relationship Id="rId8" Type="http://schemas.openxmlformats.org/officeDocument/2006/relationships/image" Target="../media/image157.svg"/><Relationship Id="rId13" Type="http://schemas.openxmlformats.org/officeDocument/2006/relationships/image" Target="../media/image162.png"/><Relationship Id="rId3" Type="http://schemas.openxmlformats.org/officeDocument/2006/relationships/image" Target="../media/image152.png"/><Relationship Id="rId7" Type="http://schemas.openxmlformats.org/officeDocument/2006/relationships/image" Target="../media/image156.png"/><Relationship Id="rId12" Type="http://schemas.openxmlformats.org/officeDocument/2006/relationships/image" Target="../media/image161.svg"/><Relationship Id="rId2" Type="http://schemas.openxmlformats.org/officeDocument/2006/relationships/notesSlide" Target="../notesSlides/notesSlide219.xml"/><Relationship Id="rId1" Type="http://schemas.openxmlformats.org/officeDocument/2006/relationships/slideLayout" Target="../slideLayouts/slideLayout14.xml"/><Relationship Id="rId6" Type="http://schemas.openxmlformats.org/officeDocument/2006/relationships/image" Target="../media/image155.svg"/><Relationship Id="rId11" Type="http://schemas.openxmlformats.org/officeDocument/2006/relationships/image" Target="../media/image160.png"/><Relationship Id="rId5" Type="http://schemas.openxmlformats.org/officeDocument/2006/relationships/image" Target="../media/image154.png"/><Relationship Id="rId10" Type="http://schemas.openxmlformats.org/officeDocument/2006/relationships/image" Target="../media/image159.svg"/><Relationship Id="rId4" Type="http://schemas.openxmlformats.org/officeDocument/2006/relationships/image" Target="../media/image153.svg"/><Relationship Id="rId9" Type="http://schemas.openxmlformats.org/officeDocument/2006/relationships/image" Target="../media/image158.png"/><Relationship Id="rId14" Type="http://schemas.openxmlformats.org/officeDocument/2006/relationships/image" Target="../media/image163.svg"/></Relationships>
</file>

<file path=ppt/slides/_rels/slide301.xml.rels><?xml version="1.0" encoding="UTF-8" standalone="yes"?>
<Relationships xmlns="http://schemas.openxmlformats.org/package/2006/relationships"><Relationship Id="rId8" Type="http://schemas.openxmlformats.org/officeDocument/2006/relationships/image" Target="../media/image129.png"/><Relationship Id="rId13" Type="http://schemas.openxmlformats.org/officeDocument/2006/relationships/image" Target="../media/image309.svg"/><Relationship Id="rId18" Type="http://schemas.openxmlformats.org/officeDocument/2006/relationships/image" Target="../media/image314.png"/><Relationship Id="rId3" Type="http://schemas.openxmlformats.org/officeDocument/2006/relationships/image" Target="../media/image124.png"/><Relationship Id="rId21" Type="http://schemas.openxmlformats.org/officeDocument/2006/relationships/image" Target="../media/image317.svg"/><Relationship Id="rId7" Type="http://schemas.openxmlformats.org/officeDocument/2006/relationships/image" Target="../media/image128.svg"/><Relationship Id="rId12" Type="http://schemas.openxmlformats.org/officeDocument/2006/relationships/image" Target="../media/image308.png"/><Relationship Id="rId17" Type="http://schemas.openxmlformats.org/officeDocument/2006/relationships/image" Target="../media/image313.svg"/><Relationship Id="rId2" Type="http://schemas.openxmlformats.org/officeDocument/2006/relationships/notesSlide" Target="../notesSlides/notesSlide220.xml"/><Relationship Id="rId16" Type="http://schemas.openxmlformats.org/officeDocument/2006/relationships/image" Target="../media/image312.png"/><Relationship Id="rId20" Type="http://schemas.openxmlformats.org/officeDocument/2006/relationships/image" Target="../media/image316.png"/><Relationship Id="rId1" Type="http://schemas.openxmlformats.org/officeDocument/2006/relationships/slideLayout" Target="../slideLayouts/slideLayout14.xml"/><Relationship Id="rId6" Type="http://schemas.openxmlformats.org/officeDocument/2006/relationships/image" Target="../media/image127.png"/><Relationship Id="rId11" Type="http://schemas.openxmlformats.org/officeDocument/2006/relationships/image" Target="../media/image307.svg"/><Relationship Id="rId5" Type="http://schemas.openxmlformats.org/officeDocument/2006/relationships/image" Target="../media/image126.svg"/><Relationship Id="rId15" Type="http://schemas.openxmlformats.org/officeDocument/2006/relationships/image" Target="../media/image311.svg"/><Relationship Id="rId10" Type="http://schemas.openxmlformats.org/officeDocument/2006/relationships/image" Target="../media/image306.png"/><Relationship Id="rId19" Type="http://schemas.openxmlformats.org/officeDocument/2006/relationships/image" Target="../media/image315.svg"/><Relationship Id="rId4" Type="http://schemas.openxmlformats.org/officeDocument/2006/relationships/image" Target="../media/image125.png"/><Relationship Id="rId9" Type="http://schemas.openxmlformats.org/officeDocument/2006/relationships/image" Target="../media/image130.svg"/><Relationship Id="rId14" Type="http://schemas.openxmlformats.org/officeDocument/2006/relationships/image" Target="../media/image310.png"/></Relationships>
</file>

<file path=ppt/slides/_rels/slide302.xml.rels><?xml version="1.0" encoding="UTF-8" standalone="yes"?>
<Relationships xmlns="http://schemas.openxmlformats.org/package/2006/relationships"><Relationship Id="rId8" Type="http://schemas.openxmlformats.org/officeDocument/2006/relationships/image" Target="../media/image147.svg"/><Relationship Id="rId13" Type="http://schemas.openxmlformats.org/officeDocument/2006/relationships/image" Target="../media/image240.png"/><Relationship Id="rId18" Type="http://schemas.openxmlformats.org/officeDocument/2006/relationships/image" Target="../media/image237.svg"/><Relationship Id="rId3" Type="http://schemas.openxmlformats.org/officeDocument/2006/relationships/image" Target="../media/image142.png"/><Relationship Id="rId21" Type="http://schemas.openxmlformats.org/officeDocument/2006/relationships/image" Target="../media/image242.png"/><Relationship Id="rId7" Type="http://schemas.openxmlformats.org/officeDocument/2006/relationships/image" Target="../media/image146.png"/><Relationship Id="rId12" Type="http://schemas.openxmlformats.org/officeDocument/2006/relationships/image" Target="../media/image151.svg"/><Relationship Id="rId17" Type="http://schemas.openxmlformats.org/officeDocument/2006/relationships/image" Target="../media/image236.png"/><Relationship Id="rId2" Type="http://schemas.openxmlformats.org/officeDocument/2006/relationships/notesSlide" Target="../notesSlides/notesSlide221.xml"/><Relationship Id="rId16" Type="http://schemas.openxmlformats.org/officeDocument/2006/relationships/image" Target="../media/image239.svg"/><Relationship Id="rId20" Type="http://schemas.openxmlformats.org/officeDocument/2006/relationships/image" Target="../media/image235.svg"/><Relationship Id="rId1" Type="http://schemas.openxmlformats.org/officeDocument/2006/relationships/slideLayout" Target="../slideLayouts/slideLayout14.xml"/><Relationship Id="rId6" Type="http://schemas.openxmlformats.org/officeDocument/2006/relationships/image" Target="../media/image145.svg"/><Relationship Id="rId11" Type="http://schemas.openxmlformats.org/officeDocument/2006/relationships/image" Target="../media/image150.png"/><Relationship Id="rId5" Type="http://schemas.openxmlformats.org/officeDocument/2006/relationships/image" Target="../media/image144.png"/><Relationship Id="rId15" Type="http://schemas.openxmlformats.org/officeDocument/2006/relationships/image" Target="../media/image238.png"/><Relationship Id="rId10" Type="http://schemas.openxmlformats.org/officeDocument/2006/relationships/image" Target="../media/image149.svg"/><Relationship Id="rId19" Type="http://schemas.openxmlformats.org/officeDocument/2006/relationships/image" Target="../media/image234.png"/><Relationship Id="rId4" Type="http://schemas.openxmlformats.org/officeDocument/2006/relationships/image" Target="../media/image143.svg"/><Relationship Id="rId9" Type="http://schemas.openxmlformats.org/officeDocument/2006/relationships/image" Target="../media/image148.png"/><Relationship Id="rId14" Type="http://schemas.openxmlformats.org/officeDocument/2006/relationships/image" Target="../media/image241.svg"/><Relationship Id="rId22" Type="http://schemas.openxmlformats.org/officeDocument/2006/relationships/image" Target="../media/image243.svg"/></Relationships>
</file>

<file path=ppt/slides/_rels/slide303.xml.rels><?xml version="1.0" encoding="UTF-8" standalone="yes"?>
<Relationships xmlns="http://schemas.openxmlformats.org/package/2006/relationships"><Relationship Id="rId3" Type="http://schemas.openxmlformats.org/officeDocument/2006/relationships/image" Target="../media/image318.png"/><Relationship Id="rId2" Type="http://schemas.openxmlformats.org/officeDocument/2006/relationships/notesSlide" Target="../notesSlides/notesSlide222.xml"/><Relationship Id="rId1" Type="http://schemas.openxmlformats.org/officeDocument/2006/relationships/slideLayout" Target="../slideLayouts/slideLayout14.xml"/><Relationship Id="rId4" Type="http://schemas.openxmlformats.org/officeDocument/2006/relationships/image" Target="../media/image319.png"/></Relationships>
</file>

<file path=ppt/slides/_rels/slide304.xml.rels><?xml version="1.0" encoding="UTF-8" standalone="yes"?>
<Relationships xmlns="http://schemas.openxmlformats.org/package/2006/relationships"><Relationship Id="rId3" Type="http://schemas.openxmlformats.org/officeDocument/2006/relationships/image" Target="../media/image217.png"/><Relationship Id="rId2" Type="http://schemas.openxmlformats.org/officeDocument/2006/relationships/notesSlide" Target="../notesSlides/notesSlide223.xml"/><Relationship Id="rId1" Type="http://schemas.openxmlformats.org/officeDocument/2006/relationships/slideLayout" Target="../slideLayouts/slideLayout14.xml"/><Relationship Id="rId6" Type="http://schemas.openxmlformats.org/officeDocument/2006/relationships/image" Target="../media/image220.svg"/><Relationship Id="rId5" Type="http://schemas.openxmlformats.org/officeDocument/2006/relationships/image" Target="../media/image219.png"/><Relationship Id="rId4" Type="http://schemas.openxmlformats.org/officeDocument/2006/relationships/image" Target="../media/image218.svg"/></Relationships>
</file>

<file path=ppt/slides/_rels/slide305.xml.rels><?xml version="1.0" encoding="UTF-8" standalone="yes"?>
<Relationships xmlns="http://schemas.openxmlformats.org/package/2006/relationships"><Relationship Id="rId2" Type="http://schemas.openxmlformats.org/officeDocument/2006/relationships/notesSlide" Target="../notesSlides/notesSlide224.xml"/><Relationship Id="rId1" Type="http://schemas.openxmlformats.org/officeDocument/2006/relationships/slideLayout" Target="../slideLayouts/slideLayout14.xml"/></Relationships>
</file>

<file path=ppt/slides/_rels/slide306.xml.rels><?xml version="1.0" encoding="UTF-8" standalone="yes"?>
<Relationships xmlns="http://schemas.openxmlformats.org/package/2006/relationships"><Relationship Id="rId2" Type="http://schemas.openxmlformats.org/officeDocument/2006/relationships/notesSlide" Target="../notesSlides/notesSlide225.xml"/><Relationship Id="rId1" Type="http://schemas.openxmlformats.org/officeDocument/2006/relationships/slideLayout" Target="../slideLayouts/slideLayout14.xml"/></Relationships>
</file>

<file path=ppt/slides/_rels/slide307.xml.rels><?xml version="1.0" encoding="UTF-8" standalone="yes"?>
<Relationships xmlns="http://schemas.openxmlformats.org/package/2006/relationships"><Relationship Id="rId2" Type="http://schemas.openxmlformats.org/officeDocument/2006/relationships/notesSlide" Target="../notesSlides/notesSlide226.xml"/><Relationship Id="rId1" Type="http://schemas.openxmlformats.org/officeDocument/2006/relationships/slideLayout" Target="../slideLayouts/slideLayout14.xml"/></Relationships>
</file>

<file path=ppt/slides/_rels/slide308.xml.rels><?xml version="1.0" encoding="UTF-8" standalone="yes"?>
<Relationships xmlns="http://schemas.openxmlformats.org/package/2006/relationships"><Relationship Id="rId3" Type="http://schemas.openxmlformats.org/officeDocument/2006/relationships/image" Target="../media/image320.png"/><Relationship Id="rId2" Type="http://schemas.openxmlformats.org/officeDocument/2006/relationships/notesSlide" Target="../notesSlides/notesSlide227.xml"/><Relationship Id="rId1" Type="http://schemas.openxmlformats.org/officeDocument/2006/relationships/slideLayout" Target="../slideLayouts/slideLayout14.xml"/></Relationships>
</file>

<file path=ppt/slides/_rels/slide309.xml.rels><?xml version="1.0" encoding="UTF-8" standalone="yes"?>
<Relationships xmlns="http://schemas.openxmlformats.org/package/2006/relationships"><Relationship Id="rId3" Type="http://schemas.openxmlformats.org/officeDocument/2006/relationships/image" Target="../media/image321.png"/><Relationship Id="rId2" Type="http://schemas.openxmlformats.org/officeDocument/2006/relationships/notesSlide" Target="../notesSlides/notesSlide228.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10.xml.rels><?xml version="1.0" encoding="UTF-8" standalone="yes"?>
<Relationships xmlns="http://schemas.openxmlformats.org/package/2006/relationships"><Relationship Id="rId3" Type="http://schemas.openxmlformats.org/officeDocument/2006/relationships/image" Target="../media/image322.png"/><Relationship Id="rId2" Type="http://schemas.openxmlformats.org/officeDocument/2006/relationships/notesSlide" Target="../notesSlides/notesSlide229.xml"/><Relationship Id="rId1" Type="http://schemas.openxmlformats.org/officeDocument/2006/relationships/slideLayout" Target="../slideLayouts/slideLayout14.xml"/></Relationships>
</file>

<file path=ppt/slides/_rels/slide3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30.xml"/><Relationship Id="rId1" Type="http://schemas.openxmlformats.org/officeDocument/2006/relationships/slideLayout" Target="../slideLayouts/slideLayout14.xml"/></Relationships>
</file>

<file path=ppt/slides/_rels/slide3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3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7.xml.rels><?xml version="1.0" encoding="UTF-8" standalone="yes"?>
<Relationships xmlns="http://schemas.openxmlformats.org/package/2006/relationships"><Relationship Id="rId3" Type="http://schemas.openxmlformats.org/officeDocument/2006/relationships/image" Target="../media/image324.png"/><Relationship Id="rId2" Type="http://schemas.openxmlformats.org/officeDocument/2006/relationships/image" Target="../media/image323.png"/><Relationship Id="rId1" Type="http://schemas.openxmlformats.org/officeDocument/2006/relationships/slideLayout" Target="../slideLayouts/slideLayout2.xml"/><Relationship Id="rId5" Type="http://schemas.openxmlformats.org/officeDocument/2006/relationships/image" Target="../media/image326.png"/><Relationship Id="rId4" Type="http://schemas.openxmlformats.org/officeDocument/2006/relationships/image" Target="../media/image325.png"/></Relationships>
</file>

<file path=ppt/slides/_rels/slide318.xml.rels><?xml version="1.0" encoding="UTF-8" standalone="yes"?>
<Relationships xmlns="http://schemas.openxmlformats.org/package/2006/relationships"><Relationship Id="rId2" Type="http://schemas.openxmlformats.org/officeDocument/2006/relationships/image" Target="../media/image327.png"/><Relationship Id="rId1" Type="http://schemas.openxmlformats.org/officeDocument/2006/relationships/slideLayout" Target="../slideLayouts/slideLayout2.xml"/></Relationships>
</file>

<file path=ppt/slides/_rels/slide3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20.xml.rels><?xml version="1.0" encoding="UTF-8" standalone="yes"?>
<Relationships xmlns="http://schemas.openxmlformats.org/package/2006/relationships"><Relationship Id="rId2" Type="http://schemas.openxmlformats.org/officeDocument/2006/relationships/image" Target="../media/image328.png"/><Relationship Id="rId1" Type="http://schemas.openxmlformats.org/officeDocument/2006/relationships/slideLayout" Target="../slideLayouts/slideLayout2.xml"/></Relationships>
</file>

<file path=ppt/slides/_rels/slide3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5.xml.rels><?xml version="1.0" encoding="UTF-8" standalone="yes"?>
<Relationships xmlns="http://schemas.openxmlformats.org/package/2006/relationships"><Relationship Id="rId2" Type="http://schemas.openxmlformats.org/officeDocument/2006/relationships/notesSlide" Target="../notesSlides/notesSlide231.xml"/><Relationship Id="rId1" Type="http://schemas.openxmlformats.org/officeDocument/2006/relationships/slideLayout" Target="../slideLayouts/slideLayout2.xml"/></Relationships>
</file>

<file path=ppt/slides/_rels/slide326.xml.rels><?xml version="1.0" encoding="UTF-8" standalone="yes"?>
<Relationships xmlns="http://schemas.openxmlformats.org/package/2006/relationships"><Relationship Id="rId2" Type="http://schemas.openxmlformats.org/officeDocument/2006/relationships/notesSlide" Target="../notesSlides/notesSlide232.xml"/><Relationship Id="rId1" Type="http://schemas.openxmlformats.org/officeDocument/2006/relationships/slideLayout" Target="../slideLayouts/slideLayout2.xml"/></Relationships>
</file>

<file path=ppt/slides/_rels/slide327.xml.rels><?xml version="1.0" encoding="UTF-8" standalone="yes"?>
<Relationships xmlns="http://schemas.openxmlformats.org/package/2006/relationships"><Relationship Id="rId2" Type="http://schemas.openxmlformats.org/officeDocument/2006/relationships/notesSlide" Target="../notesSlides/notesSlide233.xml"/><Relationship Id="rId1" Type="http://schemas.openxmlformats.org/officeDocument/2006/relationships/slideLayout" Target="../slideLayouts/slideLayout2.xml"/></Relationships>
</file>

<file path=ppt/slides/_rels/slide328.xml.rels><?xml version="1.0" encoding="UTF-8" standalone="yes"?>
<Relationships xmlns="http://schemas.openxmlformats.org/package/2006/relationships"><Relationship Id="rId2" Type="http://schemas.openxmlformats.org/officeDocument/2006/relationships/notesSlide" Target="../notesSlides/notesSlide234.xml"/><Relationship Id="rId1" Type="http://schemas.openxmlformats.org/officeDocument/2006/relationships/slideLayout" Target="../slideLayouts/slideLayout2.xml"/></Relationships>
</file>

<file path=ppt/slides/_rels/slide329.xml.rels><?xml version="1.0" encoding="UTF-8" standalone="yes"?>
<Relationships xmlns="http://schemas.openxmlformats.org/package/2006/relationships"><Relationship Id="rId2" Type="http://schemas.openxmlformats.org/officeDocument/2006/relationships/notesSlide" Target="../notesSlides/notesSlide23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4.xml.rels><?xml version="1.0" encoding="UTF-8" standalone="yes"?>
<Relationships xmlns="http://schemas.openxmlformats.org/package/2006/relationships"><Relationship Id="rId8" Type="http://schemas.openxmlformats.org/officeDocument/2006/relationships/image" Target="../media/image335.png"/><Relationship Id="rId3" Type="http://schemas.openxmlformats.org/officeDocument/2006/relationships/image" Target="../media/image330.svg"/><Relationship Id="rId7" Type="http://schemas.openxmlformats.org/officeDocument/2006/relationships/image" Target="../media/image334.svg"/><Relationship Id="rId2" Type="http://schemas.openxmlformats.org/officeDocument/2006/relationships/image" Target="../media/image329.png"/><Relationship Id="rId1" Type="http://schemas.openxmlformats.org/officeDocument/2006/relationships/slideLayout" Target="../slideLayouts/slideLayout13.xml"/><Relationship Id="rId6" Type="http://schemas.openxmlformats.org/officeDocument/2006/relationships/image" Target="../media/image333.png"/><Relationship Id="rId5" Type="http://schemas.openxmlformats.org/officeDocument/2006/relationships/image" Target="../media/image332.svg"/><Relationship Id="rId4" Type="http://schemas.openxmlformats.org/officeDocument/2006/relationships/image" Target="../media/image331.png"/></Relationships>
</file>

<file path=ppt/slides/_rels/slide3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6.xml.rels><?xml version="1.0" encoding="UTF-8" standalone="yes"?>
<Relationships xmlns="http://schemas.openxmlformats.org/package/2006/relationships"><Relationship Id="rId3" Type="http://schemas.openxmlformats.org/officeDocument/2006/relationships/image" Target="../media/image337.png"/><Relationship Id="rId2" Type="http://schemas.openxmlformats.org/officeDocument/2006/relationships/image" Target="../media/image33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image" Target="../media/image60.svg"/><Relationship Id="rId13" Type="http://schemas.openxmlformats.org/officeDocument/2006/relationships/image" Target="../media/image65.png"/><Relationship Id="rId3" Type="http://schemas.openxmlformats.org/officeDocument/2006/relationships/image" Target="../media/image55.png"/><Relationship Id="rId7" Type="http://schemas.openxmlformats.org/officeDocument/2006/relationships/image" Target="../media/image59.png"/><Relationship Id="rId12" Type="http://schemas.openxmlformats.org/officeDocument/2006/relationships/image" Target="../media/image64.svg"/><Relationship Id="rId2" Type="http://schemas.openxmlformats.org/officeDocument/2006/relationships/image" Target="../media/image54.png"/><Relationship Id="rId16" Type="http://schemas.openxmlformats.org/officeDocument/2006/relationships/image" Target="../media/image68.svg"/><Relationship Id="rId1" Type="http://schemas.openxmlformats.org/officeDocument/2006/relationships/slideLayout" Target="../slideLayouts/slideLayout2.xml"/><Relationship Id="rId6" Type="http://schemas.openxmlformats.org/officeDocument/2006/relationships/image" Target="../media/image58.svg"/><Relationship Id="rId11" Type="http://schemas.openxmlformats.org/officeDocument/2006/relationships/image" Target="../media/image63.png"/><Relationship Id="rId5" Type="http://schemas.openxmlformats.org/officeDocument/2006/relationships/image" Target="../media/image57.png"/><Relationship Id="rId15" Type="http://schemas.openxmlformats.org/officeDocument/2006/relationships/image" Target="../media/image67.png"/><Relationship Id="rId10" Type="http://schemas.openxmlformats.org/officeDocument/2006/relationships/image" Target="../media/image62.svg"/><Relationship Id="rId4" Type="http://schemas.openxmlformats.org/officeDocument/2006/relationships/image" Target="../media/image56.svg"/><Relationship Id="rId9" Type="http://schemas.openxmlformats.org/officeDocument/2006/relationships/image" Target="../media/image61.png"/><Relationship Id="rId14" Type="http://schemas.openxmlformats.org/officeDocument/2006/relationships/image" Target="../media/image66.svg"/></Relationships>
</file>

<file path=ppt/slides/_rels/slide3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3" Type="http://schemas.openxmlformats.org/officeDocument/2006/relationships/image" Target="../media/image81.svg"/><Relationship Id="rId18" Type="http://schemas.openxmlformats.org/officeDocument/2006/relationships/image" Target="../media/image86.png"/><Relationship Id="rId26" Type="http://schemas.openxmlformats.org/officeDocument/2006/relationships/image" Target="../media/image94.png"/><Relationship Id="rId3" Type="http://schemas.openxmlformats.org/officeDocument/2006/relationships/image" Target="../media/image71.svg"/><Relationship Id="rId21" Type="http://schemas.openxmlformats.org/officeDocument/2006/relationships/image" Target="../media/image89.svg"/><Relationship Id="rId7" Type="http://schemas.openxmlformats.org/officeDocument/2006/relationships/image" Target="../media/image75.svg"/><Relationship Id="rId12" Type="http://schemas.openxmlformats.org/officeDocument/2006/relationships/image" Target="../media/image80.png"/><Relationship Id="rId17" Type="http://schemas.openxmlformats.org/officeDocument/2006/relationships/image" Target="../media/image85.svg"/><Relationship Id="rId25" Type="http://schemas.openxmlformats.org/officeDocument/2006/relationships/image" Target="../media/image93.svg"/><Relationship Id="rId33" Type="http://schemas.openxmlformats.org/officeDocument/2006/relationships/image" Target="../media/image101.svg"/><Relationship Id="rId2" Type="http://schemas.openxmlformats.org/officeDocument/2006/relationships/image" Target="../media/image70.png"/><Relationship Id="rId16" Type="http://schemas.openxmlformats.org/officeDocument/2006/relationships/image" Target="../media/image84.png"/><Relationship Id="rId20" Type="http://schemas.openxmlformats.org/officeDocument/2006/relationships/image" Target="../media/image88.png"/><Relationship Id="rId29" Type="http://schemas.openxmlformats.org/officeDocument/2006/relationships/image" Target="../media/image97.svg"/><Relationship Id="rId1" Type="http://schemas.openxmlformats.org/officeDocument/2006/relationships/slideLayout" Target="../slideLayouts/slideLayout2.xml"/><Relationship Id="rId6" Type="http://schemas.openxmlformats.org/officeDocument/2006/relationships/image" Target="../media/image74.png"/><Relationship Id="rId11" Type="http://schemas.openxmlformats.org/officeDocument/2006/relationships/image" Target="../media/image79.svg"/><Relationship Id="rId24" Type="http://schemas.openxmlformats.org/officeDocument/2006/relationships/image" Target="../media/image92.png"/><Relationship Id="rId32" Type="http://schemas.openxmlformats.org/officeDocument/2006/relationships/image" Target="../media/image100.png"/><Relationship Id="rId5" Type="http://schemas.openxmlformats.org/officeDocument/2006/relationships/image" Target="../media/image73.svg"/><Relationship Id="rId15" Type="http://schemas.openxmlformats.org/officeDocument/2006/relationships/image" Target="../media/image83.svg"/><Relationship Id="rId23" Type="http://schemas.openxmlformats.org/officeDocument/2006/relationships/image" Target="../media/image91.svg"/><Relationship Id="rId28" Type="http://schemas.openxmlformats.org/officeDocument/2006/relationships/image" Target="../media/image96.png"/><Relationship Id="rId10" Type="http://schemas.openxmlformats.org/officeDocument/2006/relationships/image" Target="../media/image78.png"/><Relationship Id="rId19" Type="http://schemas.openxmlformats.org/officeDocument/2006/relationships/image" Target="../media/image87.svg"/><Relationship Id="rId31" Type="http://schemas.openxmlformats.org/officeDocument/2006/relationships/image" Target="../media/image99.svg"/><Relationship Id="rId4" Type="http://schemas.openxmlformats.org/officeDocument/2006/relationships/image" Target="../media/image72.png"/><Relationship Id="rId9" Type="http://schemas.openxmlformats.org/officeDocument/2006/relationships/image" Target="../media/image77.svg"/><Relationship Id="rId14" Type="http://schemas.openxmlformats.org/officeDocument/2006/relationships/image" Target="../media/image82.png"/><Relationship Id="rId22" Type="http://schemas.openxmlformats.org/officeDocument/2006/relationships/image" Target="../media/image90.png"/><Relationship Id="rId27" Type="http://schemas.openxmlformats.org/officeDocument/2006/relationships/image" Target="../media/image95.svg"/><Relationship Id="rId30" Type="http://schemas.openxmlformats.org/officeDocument/2006/relationships/image" Target="../media/image98.png"/><Relationship Id="rId8" Type="http://schemas.openxmlformats.org/officeDocument/2006/relationships/image" Target="../media/image76.png"/></Relationships>
</file>

<file path=ppt/slides/_rels/slide37.xml.rels><?xml version="1.0" encoding="UTF-8" standalone="yes"?>
<Relationships xmlns="http://schemas.openxmlformats.org/package/2006/relationships"><Relationship Id="rId13" Type="http://schemas.openxmlformats.org/officeDocument/2006/relationships/image" Target="../media/image81.svg"/><Relationship Id="rId18" Type="http://schemas.openxmlformats.org/officeDocument/2006/relationships/image" Target="../media/image86.png"/><Relationship Id="rId26" Type="http://schemas.openxmlformats.org/officeDocument/2006/relationships/image" Target="../media/image94.png"/><Relationship Id="rId3" Type="http://schemas.openxmlformats.org/officeDocument/2006/relationships/image" Target="../media/image71.svg"/><Relationship Id="rId21" Type="http://schemas.openxmlformats.org/officeDocument/2006/relationships/image" Target="../media/image89.svg"/><Relationship Id="rId7" Type="http://schemas.openxmlformats.org/officeDocument/2006/relationships/image" Target="../media/image75.svg"/><Relationship Id="rId12" Type="http://schemas.openxmlformats.org/officeDocument/2006/relationships/image" Target="../media/image80.png"/><Relationship Id="rId17" Type="http://schemas.openxmlformats.org/officeDocument/2006/relationships/image" Target="../media/image85.svg"/><Relationship Id="rId25" Type="http://schemas.openxmlformats.org/officeDocument/2006/relationships/image" Target="../media/image93.svg"/><Relationship Id="rId33" Type="http://schemas.openxmlformats.org/officeDocument/2006/relationships/image" Target="../media/image101.svg"/><Relationship Id="rId2" Type="http://schemas.openxmlformats.org/officeDocument/2006/relationships/image" Target="../media/image70.png"/><Relationship Id="rId16" Type="http://schemas.openxmlformats.org/officeDocument/2006/relationships/image" Target="../media/image84.png"/><Relationship Id="rId20" Type="http://schemas.openxmlformats.org/officeDocument/2006/relationships/image" Target="../media/image88.png"/><Relationship Id="rId29" Type="http://schemas.openxmlformats.org/officeDocument/2006/relationships/image" Target="../media/image97.svg"/><Relationship Id="rId1" Type="http://schemas.openxmlformats.org/officeDocument/2006/relationships/slideLayout" Target="../slideLayouts/slideLayout2.xml"/><Relationship Id="rId6" Type="http://schemas.openxmlformats.org/officeDocument/2006/relationships/image" Target="../media/image74.png"/><Relationship Id="rId11" Type="http://schemas.openxmlformats.org/officeDocument/2006/relationships/image" Target="../media/image79.svg"/><Relationship Id="rId24" Type="http://schemas.openxmlformats.org/officeDocument/2006/relationships/image" Target="../media/image92.png"/><Relationship Id="rId32" Type="http://schemas.openxmlformats.org/officeDocument/2006/relationships/image" Target="../media/image100.png"/><Relationship Id="rId5" Type="http://schemas.openxmlformats.org/officeDocument/2006/relationships/image" Target="../media/image73.svg"/><Relationship Id="rId15" Type="http://schemas.openxmlformats.org/officeDocument/2006/relationships/image" Target="../media/image83.svg"/><Relationship Id="rId23" Type="http://schemas.openxmlformats.org/officeDocument/2006/relationships/image" Target="../media/image91.svg"/><Relationship Id="rId28" Type="http://schemas.openxmlformats.org/officeDocument/2006/relationships/image" Target="../media/image96.png"/><Relationship Id="rId10" Type="http://schemas.openxmlformats.org/officeDocument/2006/relationships/image" Target="../media/image78.png"/><Relationship Id="rId19" Type="http://schemas.openxmlformats.org/officeDocument/2006/relationships/image" Target="../media/image87.svg"/><Relationship Id="rId31" Type="http://schemas.openxmlformats.org/officeDocument/2006/relationships/image" Target="../media/image99.svg"/><Relationship Id="rId4" Type="http://schemas.openxmlformats.org/officeDocument/2006/relationships/image" Target="../media/image72.png"/><Relationship Id="rId9" Type="http://schemas.openxmlformats.org/officeDocument/2006/relationships/image" Target="../media/image77.svg"/><Relationship Id="rId14" Type="http://schemas.openxmlformats.org/officeDocument/2006/relationships/image" Target="../media/image82.png"/><Relationship Id="rId22" Type="http://schemas.openxmlformats.org/officeDocument/2006/relationships/image" Target="../media/image90.png"/><Relationship Id="rId27" Type="http://schemas.openxmlformats.org/officeDocument/2006/relationships/image" Target="../media/image95.svg"/><Relationship Id="rId30" Type="http://schemas.openxmlformats.org/officeDocument/2006/relationships/image" Target="../media/image98.png"/><Relationship Id="rId8" Type="http://schemas.openxmlformats.org/officeDocument/2006/relationships/image" Target="../media/image76.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2.xml"/><Relationship Id="rId5" Type="http://schemas.openxmlformats.org/officeDocument/2006/relationships/image" Target="../media/image105.svg"/><Relationship Id="rId4" Type="http://schemas.openxmlformats.org/officeDocument/2006/relationships/image" Target="../media/image10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6.xml"/><Relationship Id="rId5" Type="http://schemas.openxmlformats.org/officeDocument/2006/relationships/image" Target="../media/image22.png"/><Relationship Id="rId4" Type="http://schemas.openxmlformats.org/officeDocument/2006/relationships/image" Target="../media/image21.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8" Type="http://schemas.openxmlformats.org/officeDocument/2006/relationships/image" Target="../media/image113.png"/><Relationship Id="rId13" Type="http://schemas.openxmlformats.org/officeDocument/2006/relationships/image" Target="../media/image118.svg"/><Relationship Id="rId3" Type="http://schemas.openxmlformats.org/officeDocument/2006/relationships/image" Target="../media/image108.svg"/><Relationship Id="rId7" Type="http://schemas.openxmlformats.org/officeDocument/2006/relationships/image" Target="../media/image112.svg"/><Relationship Id="rId12" Type="http://schemas.openxmlformats.org/officeDocument/2006/relationships/image" Target="../media/image117.png"/><Relationship Id="rId2" Type="http://schemas.openxmlformats.org/officeDocument/2006/relationships/image" Target="../media/image107.png"/><Relationship Id="rId1" Type="http://schemas.openxmlformats.org/officeDocument/2006/relationships/slideLayout" Target="../slideLayouts/slideLayout2.xml"/><Relationship Id="rId6" Type="http://schemas.openxmlformats.org/officeDocument/2006/relationships/image" Target="../media/image111.png"/><Relationship Id="rId11" Type="http://schemas.openxmlformats.org/officeDocument/2006/relationships/image" Target="../media/image116.svg"/><Relationship Id="rId5" Type="http://schemas.openxmlformats.org/officeDocument/2006/relationships/image" Target="../media/image110.svg"/><Relationship Id="rId10" Type="http://schemas.openxmlformats.org/officeDocument/2006/relationships/image" Target="../media/image115.png"/><Relationship Id="rId4" Type="http://schemas.openxmlformats.org/officeDocument/2006/relationships/image" Target="../media/image109.png"/><Relationship Id="rId9" Type="http://schemas.openxmlformats.org/officeDocument/2006/relationships/image" Target="../media/image114.sv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4.xml"/><Relationship Id="rId1" Type="http://schemas.openxmlformats.org/officeDocument/2006/relationships/slideLayout" Target="../slideLayouts/slideLayout13.xml"/><Relationship Id="rId4" Type="http://schemas.openxmlformats.org/officeDocument/2006/relationships/image" Target="../media/image40.png"/></Relationships>
</file>

<file path=ppt/slides/_rels/slide64.xml.rels><?xml version="1.0" encoding="UTF-8" standalone="yes"?>
<Relationships xmlns="http://schemas.openxmlformats.org/package/2006/relationships"><Relationship Id="rId8" Type="http://schemas.openxmlformats.org/officeDocument/2006/relationships/image" Target="../media/image119.png"/><Relationship Id="rId3" Type="http://schemas.openxmlformats.org/officeDocument/2006/relationships/image" Target="../media/image26.svg"/><Relationship Id="rId7" Type="http://schemas.openxmlformats.org/officeDocument/2006/relationships/image" Target="../media/image30.svg"/><Relationship Id="rId2" Type="http://schemas.openxmlformats.org/officeDocument/2006/relationships/image" Target="../media/image25.png"/><Relationship Id="rId1" Type="http://schemas.openxmlformats.org/officeDocument/2006/relationships/slideLayout" Target="../slideLayouts/slideLayout13.xml"/><Relationship Id="rId6" Type="http://schemas.openxmlformats.org/officeDocument/2006/relationships/image" Target="../media/image29.png"/><Relationship Id="rId5" Type="http://schemas.openxmlformats.org/officeDocument/2006/relationships/image" Target="../media/image28.svg"/><Relationship Id="rId4" Type="http://schemas.openxmlformats.org/officeDocument/2006/relationships/image" Target="../media/image27.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0.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0.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0.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6.svg"/><Relationship Id="rId7" Type="http://schemas.openxmlformats.org/officeDocument/2006/relationships/image" Target="../media/image30.svg"/><Relationship Id="rId2" Type="http://schemas.openxmlformats.org/officeDocument/2006/relationships/image" Target="../media/image25.png"/><Relationship Id="rId1" Type="http://schemas.openxmlformats.org/officeDocument/2006/relationships/slideLayout" Target="../slideLayouts/slideLayout13.xml"/><Relationship Id="rId6" Type="http://schemas.openxmlformats.org/officeDocument/2006/relationships/image" Target="../media/image29.png"/><Relationship Id="rId5" Type="http://schemas.openxmlformats.org/officeDocument/2006/relationships/image" Target="../media/image28.svg"/><Relationship Id="rId4" Type="http://schemas.openxmlformats.org/officeDocument/2006/relationships/image" Target="../media/image27.pn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9.xml"/><Relationship Id="rId1" Type="http://schemas.openxmlformats.org/officeDocument/2006/relationships/slideLayout" Target="../slideLayouts/slideLayout13.xml"/><Relationship Id="rId6" Type="http://schemas.openxmlformats.org/officeDocument/2006/relationships/image" Target="../media/image122.png"/><Relationship Id="rId5" Type="http://schemas.openxmlformats.org/officeDocument/2006/relationships/image" Target="../media/image36.png"/><Relationship Id="rId4" Type="http://schemas.openxmlformats.org/officeDocument/2006/relationships/image" Target="../media/image35.svg"/></Relationships>
</file>

<file path=ppt/slides/_rels/slide7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0.xml"/><Relationship Id="rId1" Type="http://schemas.openxmlformats.org/officeDocument/2006/relationships/slideLayout" Target="../slideLayouts/slideLayout13.xml"/><Relationship Id="rId4" Type="http://schemas.openxmlformats.org/officeDocument/2006/relationships/image" Target="../media/image123.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8" Type="http://schemas.openxmlformats.org/officeDocument/2006/relationships/image" Target="../media/image130.svg"/><Relationship Id="rId3" Type="http://schemas.openxmlformats.org/officeDocument/2006/relationships/image" Target="../media/image125.png"/><Relationship Id="rId7" Type="http://schemas.openxmlformats.org/officeDocument/2006/relationships/image" Target="../media/image129.png"/><Relationship Id="rId2" Type="http://schemas.openxmlformats.org/officeDocument/2006/relationships/image" Target="../media/image124.png"/><Relationship Id="rId1" Type="http://schemas.openxmlformats.org/officeDocument/2006/relationships/slideLayout" Target="../slideLayouts/slideLayout2.xml"/><Relationship Id="rId6" Type="http://schemas.openxmlformats.org/officeDocument/2006/relationships/image" Target="../media/image128.svg"/><Relationship Id="rId5" Type="http://schemas.openxmlformats.org/officeDocument/2006/relationships/image" Target="../media/image127.png"/><Relationship Id="rId4" Type="http://schemas.openxmlformats.org/officeDocument/2006/relationships/image" Target="../media/image126.svg"/></Relationships>
</file>

<file path=ppt/slides/_rels/slide78.xml.rels><?xml version="1.0" encoding="UTF-8" standalone="yes"?>
<Relationships xmlns="http://schemas.openxmlformats.org/package/2006/relationships"><Relationship Id="rId8" Type="http://schemas.openxmlformats.org/officeDocument/2006/relationships/image" Target="../media/image129.png"/><Relationship Id="rId3" Type="http://schemas.openxmlformats.org/officeDocument/2006/relationships/image" Target="../media/image124.png"/><Relationship Id="rId7" Type="http://schemas.openxmlformats.org/officeDocument/2006/relationships/image" Target="../media/image128.svg"/><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image" Target="../media/image127.png"/><Relationship Id="rId5" Type="http://schemas.openxmlformats.org/officeDocument/2006/relationships/image" Target="../media/image126.svg"/><Relationship Id="rId4" Type="http://schemas.openxmlformats.org/officeDocument/2006/relationships/image" Target="../media/image125.png"/><Relationship Id="rId9" Type="http://schemas.openxmlformats.org/officeDocument/2006/relationships/image" Target="../media/image130.svg"/></Relationships>
</file>

<file path=ppt/slides/_rels/slide79.xml.rels><?xml version="1.0" encoding="UTF-8" standalone="yes"?>
<Relationships xmlns="http://schemas.openxmlformats.org/package/2006/relationships"><Relationship Id="rId8" Type="http://schemas.openxmlformats.org/officeDocument/2006/relationships/image" Target="../media/image130.svg"/><Relationship Id="rId3" Type="http://schemas.openxmlformats.org/officeDocument/2006/relationships/image" Target="../media/image125.png"/><Relationship Id="rId7" Type="http://schemas.openxmlformats.org/officeDocument/2006/relationships/image" Target="../media/image129.png"/><Relationship Id="rId2" Type="http://schemas.openxmlformats.org/officeDocument/2006/relationships/image" Target="../media/image124.png"/><Relationship Id="rId1" Type="http://schemas.openxmlformats.org/officeDocument/2006/relationships/slideLayout" Target="../slideLayouts/slideLayout2.xml"/><Relationship Id="rId6" Type="http://schemas.openxmlformats.org/officeDocument/2006/relationships/image" Target="../media/image128.svg"/><Relationship Id="rId5" Type="http://schemas.openxmlformats.org/officeDocument/2006/relationships/image" Target="../media/image127.png"/><Relationship Id="rId4" Type="http://schemas.openxmlformats.org/officeDocument/2006/relationships/image" Target="../media/image126.svg"/></Relationships>
</file>

<file path=ppt/slides/_rels/slide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8" Type="http://schemas.openxmlformats.org/officeDocument/2006/relationships/image" Target="../media/image129.png"/><Relationship Id="rId3" Type="http://schemas.openxmlformats.org/officeDocument/2006/relationships/image" Target="../media/image124.png"/><Relationship Id="rId7" Type="http://schemas.openxmlformats.org/officeDocument/2006/relationships/image" Target="../media/image128.svg"/><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image" Target="../media/image127.png"/><Relationship Id="rId5" Type="http://schemas.openxmlformats.org/officeDocument/2006/relationships/image" Target="../media/image126.svg"/><Relationship Id="rId4" Type="http://schemas.openxmlformats.org/officeDocument/2006/relationships/image" Target="../media/image125.png"/><Relationship Id="rId9" Type="http://schemas.openxmlformats.org/officeDocument/2006/relationships/image" Target="../media/image130.svg"/></Relationships>
</file>

<file path=ppt/slides/_rels/slide81.xml.rels><?xml version="1.0" encoding="UTF-8" standalone="yes"?>
<Relationships xmlns="http://schemas.openxmlformats.org/package/2006/relationships"><Relationship Id="rId8" Type="http://schemas.openxmlformats.org/officeDocument/2006/relationships/image" Target="../media/image129.png"/><Relationship Id="rId3" Type="http://schemas.openxmlformats.org/officeDocument/2006/relationships/image" Target="../media/image124.png"/><Relationship Id="rId7" Type="http://schemas.openxmlformats.org/officeDocument/2006/relationships/image" Target="../media/image128.svg"/><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image" Target="../media/image127.png"/><Relationship Id="rId5" Type="http://schemas.openxmlformats.org/officeDocument/2006/relationships/image" Target="../media/image126.svg"/><Relationship Id="rId4" Type="http://schemas.openxmlformats.org/officeDocument/2006/relationships/image" Target="../media/image125.png"/><Relationship Id="rId9" Type="http://schemas.openxmlformats.org/officeDocument/2006/relationships/image" Target="../media/image130.sv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8" Type="http://schemas.openxmlformats.org/officeDocument/2006/relationships/image" Target="../media/image129.png"/><Relationship Id="rId3" Type="http://schemas.openxmlformats.org/officeDocument/2006/relationships/image" Target="../media/image124.png"/><Relationship Id="rId7" Type="http://schemas.openxmlformats.org/officeDocument/2006/relationships/image" Target="../media/image128.svg"/><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image" Target="../media/image127.png"/><Relationship Id="rId5" Type="http://schemas.openxmlformats.org/officeDocument/2006/relationships/image" Target="../media/image126.svg"/><Relationship Id="rId4" Type="http://schemas.openxmlformats.org/officeDocument/2006/relationships/image" Target="../media/image125.png"/><Relationship Id="rId9" Type="http://schemas.openxmlformats.org/officeDocument/2006/relationships/image" Target="../media/image130.svg"/></Relationships>
</file>

<file path=ppt/slides/_rels/slide84.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8" Type="http://schemas.openxmlformats.org/officeDocument/2006/relationships/image" Target="../media/image137.png"/><Relationship Id="rId3" Type="http://schemas.openxmlformats.org/officeDocument/2006/relationships/image" Target="../media/image132.png"/><Relationship Id="rId7" Type="http://schemas.openxmlformats.org/officeDocument/2006/relationships/image" Target="../media/image136.svg"/><Relationship Id="rId12" Type="http://schemas.openxmlformats.org/officeDocument/2006/relationships/image" Target="../media/image141.png"/><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image" Target="../media/image135.png"/><Relationship Id="rId11" Type="http://schemas.openxmlformats.org/officeDocument/2006/relationships/image" Target="../media/image140.png"/><Relationship Id="rId5" Type="http://schemas.openxmlformats.org/officeDocument/2006/relationships/image" Target="../media/image134.svg"/><Relationship Id="rId10" Type="http://schemas.openxmlformats.org/officeDocument/2006/relationships/image" Target="../media/image139.png"/><Relationship Id="rId4" Type="http://schemas.openxmlformats.org/officeDocument/2006/relationships/image" Target="../media/image133.png"/><Relationship Id="rId9" Type="http://schemas.openxmlformats.org/officeDocument/2006/relationships/image" Target="../media/image138.svg"/></Relationships>
</file>

<file path=ppt/slides/_rels/slide92.xml.rels><?xml version="1.0" encoding="UTF-8" standalone="yes"?>
<Relationships xmlns="http://schemas.openxmlformats.org/package/2006/relationships"><Relationship Id="rId8" Type="http://schemas.openxmlformats.org/officeDocument/2006/relationships/image" Target="../media/image148.png"/><Relationship Id="rId3" Type="http://schemas.openxmlformats.org/officeDocument/2006/relationships/image" Target="../media/image143.svg"/><Relationship Id="rId7" Type="http://schemas.openxmlformats.org/officeDocument/2006/relationships/image" Target="../media/image147.svg"/><Relationship Id="rId2" Type="http://schemas.openxmlformats.org/officeDocument/2006/relationships/image" Target="../media/image142.png"/><Relationship Id="rId1" Type="http://schemas.openxmlformats.org/officeDocument/2006/relationships/slideLayout" Target="../slideLayouts/slideLayout2.xml"/><Relationship Id="rId6" Type="http://schemas.openxmlformats.org/officeDocument/2006/relationships/image" Target="../media/image146.png"/><Relationship Id="rId11" Type="http://schemas.openxmlformats.org/officeDocument/2006/relationships/image" Target="../media/image151.svg"/><Relationship Id="rId5" Type="http://schemas.openxmlformats.org/officeDocument/2006/relationships/image" Target="../media/image145.svg"/><Relationship Id="rId10" Type="http://schemas.openxmlformats.org/officeDocument/2006/relationships/image" Target="../media/image150.png"/><Relationship Id="rId4" Type="http://schemas.openxmlformats.org/officeDocument/2006/relationships/image" Target="../media/image144.png"/><Relationship Id="rId9" Type="http://schemas.openxmlformats.org/officeDocument/2006/relationships/image" Target="../media/image149.svg"/></Relationships>
</file>

<file path=ppt/slides/_rels/slide93.xml.rels><?xml version="1.0" encoding="UTF-8" standalone="yes"?>
<Relationships xmlns="http://schemas.openxmlformats.org/package/2006/relationships"><Relationship Id="rId8" Type="http://schemas.openxmlformats.org/officeDocument/2006/relationships/image" Target="../media/image147.svg"/><Relationship Id="rId3" Type="http://schemas.openxmlformats.org/officeDocument/2006/relationships/image" Target="../media/image142.png"/><Relationship Id="rId7" Type="http://schemas.openxmlformats.org/officeDocument/2006/relationships/image" Target="../media/image146.png"/><Relationship Id="rId12" Type="http://schemas.openxmlformats.org/officeDocument/2006/relationships/image" Target="../media/image151.svg"/><Relationship Id="rId2" Type="http://schemas.openxmlformats.org/officeDocument/2006/relationships/notesSlide" Target="../notesSlides/notesSlide52.xml"/><Relationship Id="rId1" Type="http://schemas.openxmlformats.org/officeDocument/2006/relationships/slideLayout" Target="../slideLayouts/slideLayout2.xml"/><Relationship Id="rId6" Type="http://schemas.openxmlformats.org/officeDocument/2006/relationships/image" Target="../media/image145.svg"/><Relationship Id="rId11" Type="http://schemas.openxmlformats.org/officeDocument/2006/relationships/image" Target="../media/image150.png"/><Relationship Id="rId5" Type="http://schemas.openxmlformats.org/officeDocument/2006/relationships/image" Target="../media/image144.png"/><Relationship Id="rId10" Type="http://schemas.openxmlformats.org/officeDocument/2006/relationships/image" Target="../media/image149.svg"/><Relationship Id="rId4" Type="http://schemas.openxmlformats.org/officeDocument/2006/relationships/image" Target="../media/image143.svg"/><Relationship Id="rId9" Type="http://schemas.openxmlformats.org/officeDocument/2006/relationships/image" Target="../media/image148.png"/></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8" Type="http://schemas.openxmlformats.org/officeDocument/2006/relationships/image" Target="../media/image158.png"/><Relationship Id="rId13" Type="http://schemas.openxmlformats.org/officeDocument/2006/relationships/image" Target="../media/image163.svg"/><Relationship Id="rId3" Type="http://schemas.openxmlformats.org/officeDocument/2006/relationships/image" Target="../media/image153.svg"/><Relationship Id="rId7" Type="http://schemas.openxmlformats.org/officeDocument/2006/relationships/image" Target="../media/image157.svg"/><Relationship Id="rId12" Type="http://schemas.openxmlformats.org/officeDocument/2006/relationships/image" Target="../media/image162.png"/><Relationship Id="rId2" Type="http://schemas.openxmlformats.org/officeDocument/2006/relationships/image" Target="../media/image152.png"/><Relationship Id="rId1" Type="http://schemas.openxmlformats.org/officeDocument/2006/relationships/slideLayout" Target="../slideLayouts/slideLayout2.xml"/><Relationship Id="rId6" Type="http://schemas.openxmlformats.org/officeDocument/2006/relationships/image" Target="../media/image156.png"/><Relationship Id="rId11" Type="http://schemas.openxmlformats.org/officeDocument/2006/relationships/image" Target="../media/image161.svg"/><Relationship Id="rId5" Type="http://schemas.openxmlformats.org/officeDocument/2006/relationships/image" Target="../media/image155.svg"/><Relationship Id="rId10" Type="http://schemas.openxmlformats.org/officeDocument/2006/relationships/image" Target="../media/image160.png"/><Relationship Id="rId4" Type="http://schemas.openxmlformats.org/officeDocument/2006/relationships/image" Target="../media/image154.png"/><Relationship Id="rId9" Type="http://schemas.openxmlformats.org/officeDocument/2006/relationships/image" Target="../media/image159.svg"/></Relationships>
</file>

<file path=ppt/slides/_rels/slide96.xml.rels><?xml version="1.0" encoding="UTF-8" standalone="yes"?>
<Relationships xmlns="http://schemas.openxmlformats.org/package/2006/relationships"><Relationship Id="rId8" Type="http://schemas.openxmlformats.org/officeDocument/2006/relationships/image" Target="../media/image170.png"/><Relationship Id="rId3" Type="http://schemas.openxmlformats.org/officeDocument/2006/relationships/image" Target="../media/image165.svg"/><Relationship Id="rId7" Type="http://schemas.openxmlformats.org/officeDocument/2006/relationships/image" Target="../media/image169.svg"/><Relationship Id="rId2" Type="http://schemas.openxmlformats.org/officeDocument/2006/relationships/image" Target="../media/image164.png"/><Relationship Id="rId1" Type="http://schemas.openxmlformats.org/officeDocument/2006/relationships/slideLayout" Target="../slideLayouts/slideLayout2.xml"/><Relationship Id="rId6" Type="http://schemas.openxmlformats.org/officeDocument/2006/relationships/image" Target="../media/image168.png"/><Relationship Id="rId5" Type="http://schemas.openxmlformats.org/officeDocument/2006/relationships/image" Target="../media/image167.svg"/><Relationship Id="rId4" Type="http://schemas.openxmlformats.org/officeDocument/2006/relationships/image" Target="../media/image166.png"/><Relationship Id="rId9" Type="http://schemas.openxmlformats.org/officeDocument/2006/relationships/image" Target="../media/image171.svg"/></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49.svg"/><Relationship Id="rId7" Type="http://schemas.openxmlformats.org/officeDocument/2006/relationships/image" Target="../media/image173.svg"/><Relationship Id="rId2" Type="http://schemas.openxmlformats.org/officeDocument/2006/relationships/image" Target="../media/image48.png"/><Relationship Id="rId1" Type="http://schemas.openxmlformats.org/officeDocument/2006/relationships/slideLayout" Target="../slideLayouts/slideLayout2.xml"/><Relationship Id="rId6" Type="http://schemas.openxmlformats.org/officeDocument/2006/relationships/image" Target="../media/image172.png"/><Relationship Id="rId5" Type="http://schemas.openxmlformats.org/officeDocument/2006/relationships/image" Target="../media/image51.svg"/><Relationship Id="rId4" Type="http://schemas.openxmlformats.org/officeDocument/2006/relationships/image" Target="../media/image50.png"/></Relationships>
</file>

<file path=ppt/slides/_rels/slide99.xml.rels><?xml version="1.0" encoding="UTF-8" standalone="yes"?>
<Relationships xmlns="http://schemas.openxmlformats.org/package/2006/relationships"><Relationship Id="rId8" Type="http://schemas.openxmlformats.org/officeDocument/2006/relationships/image" Target="../media/image173.svg"/><Relationship Id="rId3" Type="http://schemas.openxmlformats.org/officeDocument/2006/relationships/image" Target="../media/image48.png"/><Relationship Id="rId7" Type="http://schemas.openxmlformats.org/officeDocument/2006/relationships/image" Target="../media/image172.png"/><Relationship Id="rId2" Type="http://schemas.openxmlformats.org/officeDocument/2006/relationships/notesSlide" Target="../notesSlides/notesSlide55.xml"/><Relationship Id="rId1" Type="http://schemas.openxmlformats.org/officeDocument/2006/relationships/slideLayout" Target="../slideLayouts/slideLayout2.xml"/><Relationship Id="rId6" Type="http://schemas.openxmlformats.org/officeDocument/2006/relationships/image" Target="../media/image51.svg"/><Relationship Id="rId5" Type="http://schemas.openxmlformats.org/officeDocument/2006/relationships/image" Target="../media/image50.png"/><Relationship Id="rId4" Type="http://schemas.openxmlformats.org/officeDocument/2006/relationships/image" Target="../media/image49.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oogle Shape;100;p13">
            <a:extLst>
              <a:ext uri="{FF2B5EF4-FFF2-40B4-BE49-F238E27FC236}">
                <a16:creationId xmlns:a16="http://schemas.microsoft.com/office/drawing/2014/main" id="{8A290EB3-180E-4A7C-BF2C-E8863C683A06}"/>
              </a:ext>
            </a:extLst>
          </p:cNvPr>
          <p:cNvGrpSpPr/>
          <p:nvPr/>
        </p:nvGrpSpPr>
        <p:grpSpPr>
          <a:xfrm>
            <a:off x="1" y="0"/>
            <a:ext cx="5084213" cy="6820826"/>
            <a:chOff x="0" y="-38100"/>
            <a:chExt cx="2047924" cy="2747433"/>
          </a:xfrm>
          <a:solidFill>
            <a:srgbClr val="EC7D31"/>
          </a:solidFill>
        </p:grpSpPr>
        <p:sp>
          <p:nvSpPr>
            <p:cNvPr id="13" name="Google Shape;101;p13">
              <a:extLst>
                <a:ext uri="{FF2B5EF4-FFF2-40B4-BE49-F238E27FC236}">
                  <a16:creationId xmlns:a16="http://schemas.microsoft.com/office/drawing/2014/main" id="{134C3D95-EB89-42DA-8688-A139B0F8E38F}"/>
                </a:ext>
              </a:extLst>
            </p:cNvPr>
            <p:cNvSpPr/>
            <p:nvPr/>
          </p:nvSpPr>
          <p:spPr>
            <a:xfrm>
              <a:off x="0" y="0"/>
              <a:ext cx="2047924" cy="2709333"/>
            </a:xfrm>
            <a:custGeom>
              <a:avLst/>
              <a:gdLst/>
              <a:ahLst/>
              <a:cxnLst/>
              <a:rect l="l" t="t" r="r" b="b"/>
              <a:pathLst>
                <a:path w="2047924" h="2709333" extrusionOk="0">
                  <a:moveTo>
                    <a:pt x="0" y="0"/>
                  </a:moveTo>
                  <a:lnTo>
                    <a:pt x="2047924" y="0"/>
                  </a:lnTo>
                  <a:lnTo>
                    <a:pt x="2047924" y="2709333"/>
                  </a:lnTo>
                  <a:lnTo>
                    <a:pt x="0" y="2709333"/>
                  </a:lnTo>
                  <a:close/>
                </a:path>
              </a:pathLst>
            </a:custGeom>
            <a:grpFill/>
            <a:ln>
              <a:noFill/>
            </a:ln>
          </p:spPr>
          <p:txBody>
            <a:bodyPr/>
            <a:lstStyle/>
            <a:p>
              <a:endParaRPr lang="en-US"/>
            </a:p>
          </p:txBody>
        </p:sp>
        <p:sp>
          <p:nvSpPr>
            <p:cNvPr id="15" name="Google Shape;102;p13">
              <a:extLst>
                <a:ext uri="{FF2B5EF4-FFF2-40B4-BE49-F238E27FC236}">
                  <a16:creationId xmlns:a16="http://schemas.microsoft.com/office/drawing/2014/main" id="{DB922BC0-FD7C-4EBF-96B3-45864CB236D1}"/>
                </a:ext>
              </a:extLst>
            </p:cNvPr>
            <p:cNvSpPr txBox="1"/>
            <p:nvPr/>
          </p:nvSpPr>
          <p:spPr>
            <a:xfrm>
              <a:off x="0" y="-38100"/>
              <a:ext cx="2047924" cy="2747433"/>
            </a:xfrm>
            <a:prstGeom prst="rect">
              <a:avLst/>
            </a:prstGeom>
            <a:grpFill/>
            <a:ln>
              <a:noFill/>
            </a:ln>
          </p:spPr>
          <p:txBody>
            <a:bodyPr spcFirstLastPara="1" wrap="square" lIns="50800" tIns="50800" rIns="50800" bIns="50800" anchor="ctr" anchorCtr="0">
              <a:noAutofit/>
            </a:bodyPr>
            <a:lstStyle/>
            <a:p>
              <a:pPr algn="ctr">
                <a:lnSpc>
                  <a:spcPct val="116666"/>
                </a:lnSpc>
              </a:pPr>
              <a:endParaRPr>
                <a:solidFill>
                  <a:schemeClr val="dk1"/>
                </a:solidFill>
                <a:latin typeface="Calibri"/>
                <a:ea typeface="Calibri"/>
                <a:cs typeface="Calibri"/>
                <a:sym typeface="Calibri"/>
              </a:endParaRPr>
            </a:p>
          </p:txBody>
        </p:sp>
      </p:grpSp>
      <p:pic>
        <p:nvPicPr>
          <p:cNvPr id="14" name="Picture 13" descr="A city with a bridge and a highway&#10;&#10;AI-generated content may be incorrect.">
            <a:extLst>
              <a:ext uri="{FF2B5EF4-FFF2-40B4-BE49-F238E27FC236}">
                <a16:creationId xmlns:a16="http://schemas.microsoft.com/office/drawing/2014/main" id="{A085ECA1-868E-FD2D-EF5A-438477FD8A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1294" y="406957"/>
            <a:ext cx="4991899" cy="5883310"/>
          </a:xfrm>
          <a:prstGeom prst="rect">
            <a:avLst/>
          </a:prstGeom>
        </p:spPr>
      </p:pic>
      <p:sp>
        <p:nvSpPr>
          <p:cNvPr id="7" name="Rectangle 6">
            <a:extLst>
              <a:ext uri="{FF2B5EF4-FFF2-40B4-BE49-F238E27FC236}">
                <a16:creationId xmlns:a16="http://schemas.microsoft.com/office/drawing/2014/main" id="{65669499-7917-E9EE-13DC-F6C118B8FC26}"/>
              </a:ext>
            </a:extLst>
          </p:cNvPr>
          <p:cNvSpPr/>
          <p:nvPr/>
        </p:nvSpPr>
        <p:spPr>
          <a:xfrm>
            <a:off x="711293" y="406957"/>
            <a:ext cx="4991899" cy="5883310"/>
          </a:xfrm>
          <a:prstGeom prst="rect">
            <a:avLst/>
          </a:prstGeom>
          <a:solidFill>
            <a:srgbClr val="000000">
              <a:alpha val="50196"/>
            </a:srgb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solidFill>
                <a:schemeClr val="tx1"/>
              </a:solidFill>
            </a:endParaRPr>
          </a:p>
        </p:txBody>
      </p:sp>
      <p:sp>
        <p:nvSpPr>
          <p:cNvPr id="4" name="Title 1">
            <a:extLst>
              <a:ext uri="{FF2B5EF4-FFF2-40B4-BE49-F238E27FC236}">
                <a16:creationId xmlns:a16="http://schemas.microsoft.com/office/drawing/2014/main" id="{83B63B1E-CC1B-F628-D5DE-DD19C5303863}"/>
              </a:ext>
            </a:extLst>
          </p:cNvPr>
          <p:cNvSpPr txBox="1">
            <a:spLocks/>
          </p:cNvSpPr>
          <p:nvPr/>
        </p:nvSpPr>
        <p:spPr>
          <a:xfrm>
            <a:off x="6276758" y="2195336"/>
            <a:ext cx="4886217" cy="2890512"/>
          </a:xfrm>
          <a:prstGeom prst="rect">
            <a:avLst/>
          </a:prstGeom>
        </p:spPr>
        <p:txBody>
          <a:bodyPr/>
          <a:lstStyle>
            <a:lvl1pPr algn="ctr" defTabSz="914400" rtl="0" eaLnBrk="1" latinLnBrk="0" hangingPunct="1">
              <a:lnSpc>
                <a:spcPct val="90000"/>
              </a:lnSpc>
              <a:spcBef>
                <a:spcPct val="0"/>
              </a:spcBef>
              <a:buNone/>
              <a:defRPr sz="4000" kern="1200" baseline="0">
                <a:solidFill>
                  <a:srgbClr val="F56F0B"/>
                </a:solidFill>
                <a:latin typeface="SST Arabic Medium" panose="020B0604030504020204" pitchFamily="34" charset="-78"/>
                <a:ea typeface="+mj-ea"/>
                <a:cs typeface="SST Arabic Medium" panose="020B0604030504020204" pitchFamily="34" charset="-78"/>
              </a:defRPr>
            </a:lvl1pPr>
          </a:lstStyle>
          <a:p>
            <a:pPr rtl="1">
              <a:lnSpc>
                <a:spcPct val="150000"/>
              </a:lnSpc>
            </a:pPr>
            <a:r>
              <a:rPr lang="ar-SA" sz="2800" b="1" dirty="0">
                <a:solidFill>
                  <a:schemeClr val="tx1">
                    <a:lumMod val="85000"/>
                    <a:lumOff val="15000"/>
                  </a:schemeClr>
                </a:solidFill>
                <a:latin typeface="+mn-lt"/>
                <a:cs typeface="Adelle Sans Devanagari" panose="02000503000000020004" pitchFamily="2" charset="-78"/>
              </a:rPr>
              <a:t>دورة التدريب على ادارة المشاريع الاحترافية </a:t>
            </a:r>
            <a:r>
              <a:rPr lang="en-US" sz="2800" b="1" dirty="0">
                <a:solidFill>
                  <a:schemeClr val="tx1">
                    <a:lumMod val="85000"/>
                    <a:lumOff val="15000"/>
                  </a:schemeClr>
                </a:solidFill>
                <a:latin typeface="+mn-lt"/>
                <a:cs typeface="Adelle Sans Devanagari" panose="02000503000000020004" pitchFamily="2" charset="-78"/>
              </a:rPr>
              <a:t>PMP</a:t>
            </a:r>
            <a:endParaRPr lang="ar-SA" sz="2800" b="1" dirty="0">
              <a:solidFill>
                <a:schemeClr val="tx1">
                  <a:lumMod val="85000"/>
                  <a:lumOff val="15000"/>
                </a:schemeClr>
              </a:solidFill>
              <a:latin typeface="+mn-lt"/>
              <a:cs typeface="Adelle Sans Devanagari" panose="02000503000000020004" pitchFamily="2" charset="-78"/>
            </a:endParaRPr>
          </a:p>
        </p:txBody>
      </p:sp>
      <p:pic>
        <p:nvPicPr>
          <p:cNvPr id="5" name="Picture 4" descr="A logo with black and orange colors&#10;&#10;AI-generated content may be incorrect.">
            <a:extLst>
              <a:ext uri="{FF2B5EF4-FFF2-40B4-BE49-F238E27FC236}">
                <a16:creationId xmlns:a16="http://schemas.microsoft.com/office/drawing/2014/main" id="{500EC7F8-5078-E23F-685A-366E2F40318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89558" y="633709"/>
            <a:ext cx="3592167" cy="1561627"/>
          </a:xfrm>
          <a:prstGeom prst="rect">
            <a:avLst/>
          </a:prstGeom>
        </p:spPr>
      </p:pic>
    </p:spTree>
    <p:extLst>
      <p:ext uri="{BB962C8B-B14F-4D97-AF65-F5344CB8AC3E}">
        <p14:creationId xmlns:p14="http://schemas.microsoft.com/office/powerpoint/2010/main" val="30784159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صورة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40823" y="2825049"/>
            <a:ext cx="908028" cy="1283903"/>
          </a:xfrm>
          <a:prstGeom prst="rect">
            <a:avLst/>
          </a:prstGeom>
        </p:spPr>
      </p:pic>
      <p:sp>
        <p:nvSpPr>
          <p:cNvPr id="5" name="TextBox 4"/>
          <p:cNvSpPr txBox="1"/>
          <p:nvPr/>
        </p:nvSpPr>
        <p:spPr>
          <a:xfrm>
            <a:off x="4873927" y="526472"/>
            <a:ext cx="6823583"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الفرق بين إدارة المشاريع، البرامج، المحافظ</a:t>
            </a:r>
            <a:endParaRPr kumimoji="0" lang="en-US" sz="2500" i="0" u="none" strike="noStrike" kern="1200" cap="none" spc="0" normalizeH="0" baseline="0" noProof="0" dirty="0">
              <a:ln>
                <a:noFill/>
              </a:ln>
              <a:solidFill>
                <a:srgbClr val="112D63"/>
              </a:solidFill>
              <a:effectLst/>
              <a:uLnTx/>
              <a:uFillTx/>
              <a:latin typeface="SST Arabic Medium" pitchFamily="34" charset="-78"/>
              <a:cs typeface="SST Arabic Medium" pitchFamily="34" charset="-78"/>
            </a:endParaRPr>
          </a:p>
        </p:txBody>
      </p:sp>
      <p:sp>
        <p:nvSpPr>
          <p:cNvPr id="3" name="Rectangle 2"/>
          <p:cNvSpPr/>
          <p:nvPr/>
        </p:nvSpPr>
        <p:spPr>
          <a:xfrm>
            <a:off x="5159583" y="1291631"/>
            <a:ext cx="6537927" cy="3524042"/>
          </a:xfrm>
          <a:prstGeom prst="rect">
            <a:avLst/>
          </a:prstGeom>
        </p:spPr>
        <p:txBody>
          <a:bodyPr wrap="square">
            <a:spAutoFit/>
          </a:bodyPr>
          <a:lstStyle/>
          <a:p>
            <a:pPr lvl="0" algn="r" rtl="1">
              <a:lnSpc>
                <a:spcPct val="150000"/>
              </a:lnSpc>
            </a:pPr>
            <a:r>
              <a:rPr lang="ar-EG" dirty="0">
                <a:solidFill>
                  <a:srgbClr val="03A5AD"/>
                </a:solidFill>
                <a:latin typeface="SST Arabic Medium" pitchFamily="34" charset="-78"/>
                <a:cs typeface="SST Arabic Medium" pitchFamily="34" charset="-78"/>
              </a:rPr>
              <a:t>المشروع </a:t>
            </a:r>
            <a:r>
              <a:rPr lang="en-US" dirty="0">
                <a:solidFill>
                  <a:srgbClr val="03A5AD"/>
                </a:solidFill>
                <a:latin typeface="SST Arabic Medium" pitchFamily="34" charset="-78"/>
                <a:cs typeface="SST Arabic Medium" pitchFamily="34" charset="-78"/>
              </a:rPr>
              <a:t>Project</a:t>
            </a:r>
            <a:endParaRPr lang="ar-EG" dirty="0">
              <a:solidFill>
                <a:srgbClr val="03A5AD"/>
              </a:solidFill>
              <a:latin typeface="SST Arabic Medium" pitchFamily="34" charset="-78"/>
              <a:cs typeface="SST Arabic Medium" pitchFamily="34" charset="-78"/>
            </a:endParaRPr>
          </a:p>
          <a:p>
            <a:pPr lvl="0" algn="r" rtl="1">
              <a:lnSpc>
                <a:spcPct val="150000"/>
              </a:lnSpc>
            </a:pPr>
            <a:endParaRPr lang="en-US" sz="2400" dirty="0">
              <a:solidFill>
                <a:srgbClr val="0070C0"/>
              </a:solidFill>
              <a:latin typeface="SST Arabic Medium" pitchFamily="34" charset="-78"/>
              <a:cs typeface="SST Arabic Medium" pitchFamily="34" charset="-78"/>
            </a:endParaRPr>
          </a:p>
          <a:p>
            <a:pPr lvl="0" algn="r" rtl="1">
              <a:lnSpc>
                <a:spcPct val="150000"/>
              </a:lnSpc>
            </a:pPr>
            <a:r>
              <a:rPr lang="ar-EG" dirty="0">
                <a:solidFill>
                  <a:srgbClr val="03A5AD"/>
                </a:solidFill>
                <a:latin typeface="SST Arabic Medium" pitchFamily="34" charset="-78"/>
                <a:cs typeface="SST Arabic Medium" pitchFamily="34" charset="-78"/>
              </a:rPr>
              <a:t>تعريف: </a:t>
            </a:r>
          </a:p>
          <a:p>
            <a:pPr lvl="0" algn="r" rtl="1">
              <a:lnSpc>
                <a:spcPct val="150000"/>
              </a:lnSpc>
            </a:pPr>
            <a:r>
              <a:rPr lang="ar-EG" sz="1600" dirty="0">
                <a:solidFill>
                  <a:schemeClr val="tx1">
                    <a:lumMod val="50000"/>
                    <a:lumOff val="50000"/>
                  </a:schemeClr>
                </a:solidFill>
                <a:latin typeface="SST Arabic Medium" pitchFamily="34" charset="-78"/>
                <a:cs typeface="SST Arabic Medium" pitchFamily="34" charset="-78"/>
              </a:rPr>
              <a:t>المشروع هو جهد مؤقت يُبذل لإنتاج منتج أو خدمة أو نتيجة فريدة.</a:t>
            </a:r>
          </a:p>
          <a:p>
            <a:pPr lvl="0" algn="r" rtl="1">
              <a:lnSpc>
                <a:spcPct val="150000"/>
              </a:lnSpc>
            </a:pPr>
            <a:endParaRPr lang="en-US" sz="2400" dirty="0">
              <a:solidFill>
                <a:prstClr val="black"/>
              </a:solidFill>
              <a:latin typeface="SST Arabic Medium" pitchFamily="34" charset="-78"/>
              <a:cs typeface="SST Arabic Medium" pitchFamily="34" charset="-78"/>
            </a:endParaRPr>
          </a:p>
          <a:p>
            <a:pPr lvl="0" algn="r" rtl="1">
              <a:lnSpc>
                <a:spcPct val="150000"/>
              </a:lnSpc>
            </a:pPr>
            <a:r>
              <a:rPr lang="ar-EG" dirty="0">
                <a:solidFill>
                  <a:srgbClr val="03A5AD"/>
                </a:solidFill>
                <a:latin typeface="SST Arabic Medium" pitchFamily="34" charset="-78"/>
                <a:cs typeface="SST Arabic Medium" pitchFamily="34" charset="-78"/>
              </a:rPr>
              <a:t>خصائصه:</a:t>
            </a:r>
          </a:p>
          <a:p>
            <a:pPr lvl="0" algn="r" rtl="1">
              <a:lnSpc>
                <a:spcPct val="150000"/>
              </a:lnSpc>
            </a:pPr>
            <a:r>
              <a:rPr lang="ar-EG" sz="1600" dirty="0">
                <a:solidFill>
                  <a:schemeClr val="tx1">
                    <a:lumMod val="50000"/>
                    <a:lumOff val="50000"/>
                  </a:schemeClr>
                </a:solidFill>
                <a:latin typeface="SST Arabic Medium" pitchFamily="34" charset="-78"/>
                <a:cs typeface="SST Arabic Medium" pitchFamily="34" charset="-78"/>
              </a:rPr>
              <a:t>مؤقت، له بداية ونهاية محددة، يحقق هدفًا محددًا، يُنفذ ضمن قيود مثل الميزانية، الجدول الزمني، الموارد</a:t>
            </a:r>
            <a:endParaRPr lang="en-US" sz="1600" dirty="0">
              <a:solidFill>
                <a:schemeClr val="tx1">
                  <a:lumMod val="50000"/>
                  <a:lumOff val="50000"/>
                </a:schemeClr>
              </a:solidFill>
              <a:latin typeface="SST Arabic Medium" pitchFamily="34" charset="-78"/>
              <a:cs typeface="SST Arabic Medium" pitchFamily="34" charset="-78"/>
            </a:endParaRPr>
          </a:p>
        </p:txBody>
      </p:sp>
      <p:pic>
        <p:nvPicPr>
          <p:cNvPr id="7" name="صورة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32949" y="1756455"/>
            <a:ext cx="908028" cy="1283903"/>
          </a:xfrm>
          <a:prstGeom prst="rect">
            <a:avLst/>
          </a:prstGeom>
        </p:spPr>
      </p:pic>
      <p:pic>
        <p:nvPicPr>
          <p:cNvPr id="9" name="صورة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32949" y="3843151"/>
            <a:ext cx="908028" cy="1283903"/>
          </a:xfrm>
          <a:prstGeom prst="rect">
            <a:avLst/>
          </a:prstGeom>
        </p:spPr>
      </p:pic>
      <p:sp>
        <p:nvSpPr>
          <p:cNvPr id="10" name="Rectangle 9"/>
          <p:cNvSpPr/>
          <p:nvPr/>
        </p:nvSpPr>
        <p:spPr>
          <a:xfrm>
            <a:off x="2154979" y="2129207"/>
            <a:ext cx="663969" cy="473206"/>
          </a:xfrm>
          <a:prstGeom prst="rect">
            <a:avLst/>
          </a:prstGeom>
        </p:spPr>
        <p:txBody>
          <a:bodyPr wrap="square">
            <a:spAutoFit/>
          </a:bodyPr>
          <a:lstStyle/>
          <a:p>
            <a:pPr lvl="0" algn="ctr" rtl="1">
              <a:lnSpc>
                <a:spcPct val="150000"/>
              </a:lnSpc>
            </a:pPr>
            <a:r>
              <a:rPr lang="ar-EG" dirty="0">
                <a:solidFill>
                  <a:schemeClr val="bg1"/>
                </a:solidFill>
                <a:latin typeface="SST Arabic Medium" pitchFamily="34" charset="-78"/>
                <a:cs typeface="SST Arabic Medium" pitchFamily="34" charset="-78"/>
              </a:rPr>
              <a:t>1</a:t>
            </a:r>
            <a:endParaRPr lang="en-US" sz="1600" dirty="0">
              <a:solidFill>
                <a:schemeClr val="bg1"/>
              </a:solidFill>
              <a:latin typeface="SST Arabic Medium" pitchFamily="34" charset="-78"/>
              <a:cs typeface="SST Arabic Medium" pitchFamily="34" charset="-78"/>
            </a:endParaRPr>
          </a:p>
        </p:txBody>
      </p:sp>
      <p:sp>
        <p:nvSpPr>
          <p:cNvPr id="11" name="Rectangle 10"/>
          <p:cNvSpPr/>
          <p:nvPr/>
        </p:nvSpPr>
        <p:spPr>
          <a:xfrm>
            <a:off x="2154979" y="3230398"/>
            <a:ext cx="663969" cy="473206"/>
          </a:xfrm>
          <a:prstGeom prst="rect">
            <a:avLst/>
          </a:prstGeom>
        </p:spPr>
        <p:txBody>
          <a:bodyPr wrap="square">
            <a:spAutoFit/>
          </a:bodyPr>
          <a:lstStyle/>
          <a:p>
            <a:pPr lvl="0" algn="ctr" rtl="1">
              <a:lnSpc>
                <a:spcPct val="150000"/>
              </a:lnSpc>
            </a:pPr>
            <a:r>
              <a:rPr lang="ar-EG" dirty="0">
                <a:solidFill>
                  <a:schemeClr val="bg1"/>
                </a:solidFill>
                <a:latin typeface="SST Arabic Medium" pitchFamily="34" charset="-78"/>
                <a:cs typeface="SST Arabic Medium" pitchFamily="34" charset="-78"/>
              </a:rPr>
              <a:t>2</a:t>
            </a:r>
            <a:endParaRPr lang="en-US" sz="1600" dirty="0">
              <a:solidFill>
                <a:schemeClr val="bg1"/>
              </a:solidFill>
              <a:latin typeface="SST Arabic Medium" pitchFamily="34" charset="-78"/>
              <a:cs typeface="SST Arabic Medium" pitchFamily="34" charset="-78"/>
            </a:endParaRPr>
          </a:p>
        </p:txBody>
      </p:sp>
      <p:sp>
        <p:nvSpPr>
          <p:cNvPr id="12" name="Rectangle 11"/>
          <p:cNvSpPr/>
          <p:nvPr/>
        </p:nvSpPr>
        <p:spPr>
          <a:xfrm>
            <a:off x="2154979" y="4172299"/>
            <a:ext cx="663969" cy="473206"/>
          </a:xfrm>
          <a:prstGeom prst="rect">
            <a:avLst/>
          </a:prstGeom>
        </p:spPr>
        <p:txBody>
          <a:bodyPr wrap="square">
            <a:spAutoFit/>
          </a:bodyPr>
          <a:lstStyle/>
          <a:p>
            <a:pPr lvl="0" algn="ctr" rtl="1">
              <a:lnSpc>
                <a:spcPct val="150000"/>
              </a:lnSpc>
            </a:pPr>
            <a:r>
              <a:rPr lang="ar-EG" dirty="0">
                <a:solidFill>
                  <a:schemeClr val="bg1"/>
                </a:solidFill>
                <a:latin typeface="SST Arabic Medium" pitchFamily="34" charset="-78"/>
                <a:cs typeface="SST Arabic Medium" pitchFamily="34" charset="-78"/>
              </a:rPr>
              <a:t>3</a:t>
            </a:r>
            <a:endParaRPr lang="en-US" sz="1600" dirty="0">
              <a:solidFill>
                <a:schemeClr val="bg1"/>
              </a:solidFill>
              <a:latin typeface="SST Arabic Medium" pitchFamily="34" charset="-78"/>
              <a:cs typeface="SST Arabic Medium" pitchFamily="34" charset="-78"/>
            </a:endParaRPr>
          </a:p>
        </p:txBody>
      </p:sp>
      <p:cxnSp>
        <p:nvCxnSpPr>
          <p:cNvPr id="4" name="Straight Connector 3"/>
          <p:cNvCxnSpPr/>
          <p:nvPr/>
        </p:nvCxnSpPr>
        <p:spPr>
          <a:xfrm flipH="1" flipV="1">
            <a:off x="1609725" y="2411698"/>
            <a:ext cx="413699" cy="1"/>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flipV="1">
            <a:off x="2945101" y="2411698"/>
            <a:ext cx="413699" cy="1"/>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H="1" flipV="1">
            <a:off x="1611600" y="3467001"/>
            <a:ext cx="413699" cy="1"/>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flipV="1">
            <a:off x="2946976" y="3467001"/>
            <a:ext cx="413699" cy="1"/>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H="1" flipV="1">
            <a:off x="1613475" y="4522304"/>
            <a:ext cx="413699" cy="1"/>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flipV="1">
            <a:off x="2948851" y="4522304"/>
            <a:ext cx="413699" cy="1"/>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522783" y="4193086"/>
            <a:ext cx="1230866" cy="461665"/>
          </a:xfrm>
          <a:prstGeom prst="rect">
            <a:avLst/>
          </a:prstGeom>
        </p:spPr>
        <p:txBody>
          <a:bodyPr wrap="square">
            <a:spAutoFit/>
          </a:bodyPr>
          <a:lstStyle/>
          <a:p>
            <a:pPr lvl="0">
              <a:lnSpc>
                <a:spcPct val="150000"/>
              </a:lnSpc>
            </a:pPr>
            <a:r>
              <a:rPr lang="en-US" sz="1600" dirty="0">
                <a:solidFill>
                  <a:schemeClr val="bg1">
                    <a:lumMod val="50000"/>
                  </a:schemeClr>
                </a:solidFill>
                <a:latin typeface="SST Arabic Medium" pitchFamily="34" charset="-78"/>
                <a:cs typeface="SST Arabic Medium" pitchFamily="34" charset="-78"/>
              </a:rPr>
              <a:t>Projects</a:t>
            </a:r>
          </a:p>
        </p:txBody>
      </p:sp>
      <p:sp>
        <p:nvSpPr>
          <p:cNvPr id="20" name="Rectangle 19"/>
          <p:cNvSpPr/>
          <p:nvPr/>
        </p:nvSpPr>
        <p:spPr>
          <a:xfrm>
            <a:off x="532308" y="3129098"/>
            <a:ext cx="1307066" cy="461665"/>
          </a:xfrm>
          <a:prstGeom prst="rect">
            <a:avLst/>
          </a:prstGeom>
        </p:spPr>
        <p:txBody>
          <a:bodyPr wrap="square">
            <a:spAutoFit/>
          </a:bodyPr>
          <a:lstStyle/>
          <a:p>
            <a:pPr lvl="0">
              <a:lnSpc>
                <a:spcPct val="150000"/>
              </a:lnSpc>
            </a:pPr>
            <a:r>
              <a:rPr lang="en-US" sz="1600" dirty="0">
                <a:solidFill>
                  <a:schemeClr val="bg1">
                    <a:lumMod val="50000"/>
                  </a:schemeClr>
                </a:solidFill>
                <a:latin typeface="SST Arabic Medium" pitchFamily="34" charset="-78"/>
                <a:cs typeface="SST Arabic Medium" pitchFamily="34" charset="-78"/>
              </a:rPr>
              <a:t>Programs</a:t>
            </a:r>
          </a:p>
        </p:txBody>
      </p:sp>
      <p:sp>
        <p:nvSpPr>
          <p:cNvPr id="21" name="Rectangle 20"/>
          <p:cNvSpPr/>
          <p:nvPr/>
        </p:nvSpPr>
        <p:spPr>
          <a:xfrm>
            <a:off x="541833" y="2072057"/>
            <a:ext cx="1307066" cy="473206"/>
          </a:xfrm>
          <a:prstGeom prst="rect">
            <a:avLst/>
          </a:prstGeom>
        </p:spPr>
        <p:txBody>
          <a:bodyPr wrap="square">
            <a:spAutoFit/>
          </a:bodyPr>
          <a:lstStyle/>
          <a:p>
            <a:pPr lvl="0">
              <a:lnSpc>
                <a:spcPct val="150000"/>
              </a:lnSpc>
            </a:pPr>
            <a:r>
              <a:rPr lang="en-US" sz="1600" dirty="0">
                <a:solidFill>
                  <a:schemeClr val="bg1">
                    <a:lumMod val="50000"/>
                  </a:schemeClr>
                </a:solidFill>
                <a:latin typeface="SST Arabic Medium" pitchFamily="34" charset="-78"/>
                <a:cs typeface="SST Arabic Medium" pitchFamily="34" charset="-78"/>
              </a:rPr>
              <a:t>Portfolio</a:t>
            </a:r>
          </a:p>
        </p:txBody>
      </p:sp>
      <p:sp>
        <p:nvSpPr>
          <p:cNvPr id="22" name="Rectangle 21"/>
          <p:cNvSpPr/>
          <p:nvPr/>
        </p:nvSpPr>
        <p:spPr>
          <a:xfrm>
            <a:off x="3446958" y="4250236"/>
            <a:ext cx="2172792" cy="430887"/>
          </a:xfrm>
          <a:prstGeom prst="rect">
            <a:avLst/>
          </a:prstGeom>
        </p:spPr>
        <p:txBody>
          <a:bodyPr wrap="square">
            <a:spAutoFit/>
          </a:bodyPr>
          <a:lstStyle/>
          <a:p>
            <a:pPr lvl="0">
              <a:lnSpc>
                <a:spcPct val="150000"/>
              </a:lnSpc>
            </a:pPr>
            <a:r>
              <a:rPr lang="en-US" sz="1600" dirty="0">
                <a:solidFill>
                  <a:schemeClr val="bg1">
                    <a:lumMod val="50000"/>
                  </a:schemeClr>
                </a:solidFill>
                <a:latin typeface="SST Arabic Medium" pitchFamily="34" charset="-78"/>
                <a:cs typeface="SST Arabic Medium" pitchFamily="34" charset="-78"/>
              </a:rPr>
              <a:t>Temporary, Unique</a:t>
            </a:r>
          </a:p>
        </p:txBody>
      </p:sp>
      <p:sp>
        <p:nvSpPr>
          <p:cNvPr id="23" name="Rectangle 22"/>
          <p:cNvSpPr/>
          <p:nvPr/>
        </p:nvSpPr>
        <p:spPr>
          <a:xfrm>
            <a:off x="3456483" y="3186248"/>
            <a:ext cx="1486992" cy="461665"/>
          </a:xfrm>
          <a:prstGeom prst="rect">
            <a:avLst/>
          </a:prstGeom>
        </p:spPr>
        <p:txBody>
          <a:bodyPr wrap="square">
            <a:spAutoFit/>
          </a:bodyPr>
          <a:lstStyle/>
          <a:p>
            <a:pPr lvl="0">
              <a:lnSpc>
                <a:spcPct val="150000"/>
              </a:lnSpc>
            </a:pPr>
            <a:r>
              <a:rPr lang="en-US" sz="1600" dirty="0">
                <a:solidFill>
                  <a:schemeClr val="bg1">
                    <a:lumMod val="50000"/>
                  </a:schemeClr>
                </a:solidFill>
                <a:latin typeface="SST Arabic Medium" pitchFamily="34" charset="-78"/>
                <a:cs typeface="SST Arabic Medium" pitchFamily="34" charset="-78"/>
              </a:rPr>
              <a:t>Relationship</a:t>
            </a:r>
          </a:p>
        </p:txBody>
      </p:sp>
      <p:sp>
        <p:nvSpPr>
          <p:cNvPr id="24" name="Rectangle 23"/>
          <p:cNvSpPr/>
          <p:nvPr/>
        </p:nvSpPr>
        <p:spPr>
          <a:xfrm>
            <a:off x="3466008" y="2129207"/>
            <a:ext cx="1307066" cy="430887"/>
          </a:xfrm>
          <a:prstGeom prst="rect">
            <a:avLst/>
          </a:prstGeom>
        </p:spPr>
        <p:txBody>
          <a:bodyPr wrap="square">
            <a:spAutoFit/>
          </a:bodyPr>
          <a:lstStyle/>
          <a:p>
            <a:pPr lvl="0">
              <a:lnSpc>
                <a:spcPct val="150000"/>
              </a:lnSpc>
            </a:pPr>
            <a:r>
              <a:rPr lang="en-US" sz="1600" dirty="0">
                <a:solidFill>
                  <a:schemeClr val="bg1">
                    <a:lumMod val="50000"/>
                  </a:schemeClr>
                </a:solidFill>
                <a:latin typeface="SST Arabic Medium" pitchFamily="34" charset="-78"/>
                <a:cs typeface="SST Arabic Medium" pitchFamily="34" charset="-78"/>
              </a:rPr>
              <a:t>Collection</a:t>
            </a:r>
          </a:p>
        </p:txBody>
      </p:sp>
    </p:spTree>
    <p:extLst>
      <p:ext uri="{BB962C8B-B14F-4D97-AF65-F5344CB8AC3E}">
        <p14:creationId xmlns:p14="http://schemas.microsoft.com/office/powerpoint/2010/main" val="2073525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arn(inVertic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arn(inVertic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arn(inVertical)">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arn(inVertical)">
                                      <p:cBhvr>
                                        <p:cTn id="27" dur="500"/>
                                        <p:tgtEl>
                                          <p:spTgt spid="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10">
                                            <p:txEl>
                                              <p:pRg st="0" end="0"/>
                                            </p:txEl>
                                          </p:spTgt>
                                        </p:tgtEl>
                                        <p:attrNameLst>
                                          <p:attrName>style.visibility</p:attrName>
                                        </p:attrNameLst>
                                      </p:cBhvr>
                                      <p:to>
                                        <p:strVal val="visible"/>
                                      </p:to>
                                    </p:set>
                                    <p:animEffect transition="in" filter="barn(inVertical)">
                                      <p:cBhvr>
                                        <p:cTn id="32" dur="500"/>
                                        <p:tgtEl>
                                          <p:spTgt spid="10">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11">
                                            <p:txEl>
                                              <p:pRg st="0" end="0"/>
                                            </p:txEl>
                                          </p:spTgt>
                                        </p:tgtEl>
                                        <p:attrNameLst>
                                          <p:attrName>style.visibility</p:attrName>
                                        </p:attrNameLst>
                                      </p:cBhvr>
                                      <p:to>
                                        <p:strVal val="visible"/>
                                      </p:to>
                                    </p:set>
                                    <p:animEffect transition="in" filter="barn(inVertical)">
                                      <p:cBhvr>
                                        <p:cTn id="37" dur="500"/>
                                        <p:tgtEl>
                                          <p:spTgt spid="11">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12">
                                            <p:txEl>
                                              <p:pRg st="0" end="0"/>
                                            </p:txEl>
                                          </p:spTgt>
                                        </p:tgtEl>
                                        <p:attrNameLst>
                                          <p:attrName>style.visibility</p:attrName>
                                        </p:attrNameLst>
                                      </p:cBhvr>
                                      <p:to>
                                        <p:strVal val="visible"/>
                                      </p:to>
                                    </p:set>
                                    <p:animEffect transition="in" filter="barn(inVertical)">
                                      <p:cBhvr>
                                        <p:cTn id="42" dur="500"/>
                                        <p:tgtEl>
                                          <p:spTgt spid="12">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nodeType="clickEffect">
                                  <p:stCondLst>
                                    <p:cond delay="0"/>
                                  </p:stCondLst>
                                  <p:childTnLst>
                                    <p:set>
                                      <p:cBhvr>
                                        <p:cTn id="46" dur="1" fill="hold">
                                          <p:stCondLst>
                                            <p:cond delay="0"/>
                                          </p:stCondLst>
                                        </p:cTn>
                                        <p:tgtEl>
                                          <p:spTgt spid="19">
                                            <p:txEl>
                                              <p:pRg st="0" end="0"/>
                                            </p:txEl>
                                          </p:spTgt>
                                        </p:tgtEl>
                                        <p:attrNameLst>
                                          <p:attrName>style.visibility</p:attrName>
                                        </p:attrNameLst>
                                      </p:cBhvr>
                                      <p:to>
                                        <p:strVal val="visible"/>
                                      </p:to>
                                    </p:set>
                                    <p:animEffect transition="in" filter="barn(inVertical)">
                                      <p:cBhvr>
                                        <p:cTn id="47" dur="500"/>
                                        <p:tgtEl>
                                          <p:spTgt spid="19">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nodeType="clickEffect">
                                  <p:stCondLst>
                                    <p:cond delay="0"/>
                                  </p:stCondLst>
                                  <p:childTnLst>
                                    <p:set>
                                      <p:cBhvr>
                                        <p:cTn id="51" dur="1" fill="hold">
                                          <p:stCondLst>
                                            <p:cond delay="0"/>
                                          </p:stCondLst>
                                        </p:cTn>
                                        <p:tgtEl>
                                          <p:spTgt spid="20">
                                            <p:txEl>
                                              <p:pRg st="0" end="0"/>
                                            </p:txEl>
                                          </p:spTgt>
                                        </p:tgtEl>
                                        <p:attrNameLst>
                                          <p:attrName>style.visibility</p:attrName>
                                        </p:attrNameLst>
                                      </p:cBhvr>
                                      <p:to>
                                        <p:strVal val="visible"/>
                                      </p:to>
                                    </p:set>
                                    <p:animEffect transition="in" filter="barn(inVertical)">
                                      <p:cBhvr>
                                        <p:cTn id="52" dur="500"/>
                                        <p:tgtEl>
                                          <p:spTgt spid="20">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nodeType="clickEffect">
                                  <p:stCondLst>
                                    <p:cond delay="0"/>
                                  </p:stCondLst>
                                  <p:childTnLst>
                                    <p:set>
                                      <p:cBhvr>
                                        <p:cTn id="56" dur="1" fill="hold">
                                          <p:stCondLst>
                                            <p:cond delay="0"/>
                                          </p:stCondLst>
                                        </p:cTn>
                                        <p:tgtEl>
                                          <p:spTgt spid="21">
                                            <p:txEl>
                                              <p:pRg st="0" end="0"/>
                                            </p:txEl>
                                          </p:spTgt>
                                        </p:tgtEl>
                                        <p:attrNameLst>
                                          <p:attrName>style.visibility</p:attrName>
                                        </p:attrNameLst>
                                      </p:cBhvr>
                                      <p:to>
                                        <p:strVal val="visible"/>
                                      </p:to>
                                    </p:set>
                                    <p:animEffect transition="in" filter="barn(inVertical)">
                                      <p:cBhvr>
                                        <p:cTn id="57" dur="500"/>
                                        <p:tgtEl>
                                          <p:spTgt spid="21">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6" presetClass="entr" presetSubtype="21" fill="hold" nodeType="clickEffect">
                                  <p:stCondLst>
                                    <p:cond delay="0"/>
                                  </p:stCondLst>
                                  <p:childTnLst>
                                    <p:set>
                                      <p:cBhvr>
                                        <p:cTn id="61" dur="1" fill="hold">
                                          <p:stCondLst>
                                            <p:cond delay="0"/>
                                          </p:stCondLst>
                                        </p:cTn>
                                        <p:tgtEl>
                                          <p:spTgt spid="22">
                                            <p:txEl>
                                              <p:pRg st="0" end="0"/>
                                            </p:txEl>
                                          </p:spTgt>
                                        </p:tgtEl>
                                        <p:attrNameLst>
                                          <p:attrName>style.visibility</p:attrName>
                                        </p:attrNameLst>
                                      </p:cBhvr>
                                      <p:to>
                                        <p:strVal val="visible"/>
                                      </p:to>
                                    </p:set>
                                    <p:animEffect transition="in" filter="barn(inVertical)">
                                      <p:cBhvr>
                                        <p:cTn id="62" dur="500"/>
                                        <p:tgtEl>
                                          <p:spTgt spid="22">
                                            <p:txEl>
                                              <p:pRg st="0" end="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21" fill="hold" nodeType="clickEffect">
                                  <p:stCondLst>
                                    <p:cond delay="0"/>
                                  </p:stCondLst>
                                  <p:childTnLst>
                                    <p:set>
                                      <p:cBhvr>
                                        <p:cTn id="66" dur="1" fill="hold">
                                          <p:stCondLst>
                                            <p:cond delay="0"/>
                                          </p:stCondLst>
                                        </p:cTn>
                                        <p:tgtEl>
                                          <p:spTgt spid="23">
                                            <p:txEl>
                                              <p:pRg st="0" end="0"/>
                                            </p:txEl>
                                          </p:spTgt>
                                        </p:tgtEl>
                                        <p:attrNameLst>
                                          <p:attrName>style.visibility</p:attrName>
                                        </p:attrNameLst>
                                      </p:cBhvr>
                                      <p:to>
                                        <p:strVal val="visible"/>
                                      </p:to>
                                    </p:set>
                                    <p:animEffect transition="in" filter="barn(inVertical)">
                                      <p:cBhvr>
                                        <p:cTn id="67" dur="500"/>
                                        <p:tgtEl>
                                          <p:spTgt spid="23">
                                            <p:txEl>
                                              <p:pRg st="0" end="0"/>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6" presetClass="entr" presetSubtype="21" fill="hold" nodeType="clickEffect">
                                  <p:stCondLst>
                                    <p:cond delay="0"/>
                                  </p:stCondLst>
                                  <p:childTnLst>
                                    <p:set>
                                      <p:cBhvr>
                                        <p:cTn id="71" dur="1" fill="hold">
                                          <p:stCondLst>
                                            <p:cond delay="0"/>
                                          </p:stCondLst>
                                        </p:cTn>
                                        <p:tgtEl>
                                          <p:spTgt spid="24">
                                            <p:txEl>
                                              <p:pRg st="0" end="0"/>
                                            </p:txEl>
                                          </p:spTgt>
                                        </p:tgtEl>
                                        <p:attrNameLst>
                                          <p:attrName>style.visibility</p:attrName>
                                        </p:attrNameLst>
                                      </p:cBhvr>
                                      <p:to>
                                        <p:strVal val="visible"/>
                                      </p:to>
                                    </p:set>
                                    <p:animEffect transition="in" filter="barn(inVertical)">
                                      <p:cBhvr>
                                        <p:cTn id="72"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06B6DF8-E8C4-4E7C-938C-470D8E897D5E}"/>
              </a:ext>
            </a:extLst>
          </p:cNvPr>
          <p:cNvSpPr/>
          <p:nvPr/>
        </p:nvSpPr>
        <p:spPr>
          <a:xfrm>
            <a:off x="1366221" y="1332519"/>
            <a:ext cx="10391671" cy="2769989"/>
          </a:xfrm>
          <a:prstGeom prst="rect">
            <a:avLst/>
          </a:prstGeom>
        </p:spPr>
        <p:txBody>
          <a:bodyPr wrap="square">
            <a:spAutoFit/>
          </a:bodyPr>
          <a:lstStyle/>
          <a:p>
            <a:pPr lvl="0" algn="r" rtl="1">
              <a:lnSpc>
                <a:spcPct val="150000"/>
              </a:lnSpc>
            </a:pPr>
            <a:r>
              <a:rPr lang="ar-EG" dirty="0">
                <a:solidFill>
                  <a:srgbClr val="03A5AD"/>
                </a:solidFill>
                <a:latin typeface="SST Arabic Medium" pitchFamily="34" charset="-78"/>
                <a:cs typeface="SST Arabic Medium" pitchFamily="34" charset="-78"/>
              </a:rPr>
              <a:t>أ. تأسيس الرؤية والحفاظ عليها</a:t>
            </a:r>
            <a:endParaRPr lang="en-US" dirty="0">
              <a:solidFill>
                <a:srgbClr val="03A5AD"/>
              </a:solidFill>
              <a:latin typeface="SST Arabic Medium" pitchFamily="34" charset="-78"/>
              <a:cs typeface="SST Arabic Medium" pitchFamily="34" charset="-78"/>
            </a:endParaRPr>
          </a:p>
          <a:p>
            <a:pPr lvl="0" algn="r" rtl="1">
              <a:lnSpc>
                <a:spcPct val="150000"/>
              </a:lnSpc>
            </a:pPr>
            <a:endParaRPr lang="ar-EG" dirty="0">
              <a:solidFill>
                <a:srgbClr val="03A5AD"/>
              </a:solidFill>
              <a:latin typeface="SST Arabic Medium" pitchFamily="34" charset="-78"/>
              <a:cs typeface="SST Arabic Medium" pitchFamily="34" charset="-78"/>
            </a:endParaRPr>
          </a:p>
          <a:p>
            <a:pPr lvl="0" algn="r" rtl="1">
              <a:lnSpc>
                <a:spcPct val="150000"/>
              </a:lnSpc>
            </a:pPr>
            <a:r>
              <a:rPr lang="ar-DZ" sz="1600" dirty="0">
                <a:solidFill>
                  <a:schemeClr val="tx1">
                    <a:lumMod val="50000"/>
                    <a:lumOff val="50000"/>
                  </a:schemeClr>
                </a:solidFill>
                <a:latin typeface="SST Arabic Medium" pitchFamily="34" charset="-78"/>
                <a:cs typeface="SST Arabic Medium" pitchFamily="34" charset="-78"/>
              </a:rPr>
              <a:t>يجب أن تجيب الرؤية التي يتم تطويرها بطريقة تعاونية بين أعضاء فريق المشروع والمعنيين الرئيسيين على هذه الأسئلة:</a:t>
            </a:r>
          </a:p>
          <a:p>
            <a:pPr marL="342900" lvl="0" indent="-342900" algn="r" rtl="1">
              <a:lnSpc>
                <a:spcPct val="150000"/>
              </a:lnSpc>
              <a:buFont typeface="Arial" panose="020B0604020202020204" pitchFamily="34" charset="0"/>
              <a:buChar char="•"/>
            </a:pPr>
            <a:r>
              <a:rPr lang="ar-DZ" sz="1600" dirty="0">
                <a:solidFill>
                  <a:schemeClr val="tx1">
                    <a:lumMod val="50000"/>
                    <a:lumOff val="50000"/>
                  </a:schemeClr>
                </a:solidFill>
                <a:latin typeface="SST Arabic Medium" pitchFamily="34" charset="-78"/>
                <a:cs typeface="SST Arabic Medium" pitchFamily="34" charset="-78"/>
              </a:rPr>
              <a:t>ما هو هدف المشروع؟ </a:t>
            </a:r>
            <a:endParaRPr lang="ar-EG" sz="1600" dirty="0">
              <a:solidFill>
                <a:schemeClr val="tx1">
                  <a:lumMod val="50000"/>
                  <a:lumOff val="50000"/>
                </a:schemeClr>
              </a:solidFill>
              <a:latin typeface="SST Arabic Medium" pitchFamily="34" charset="-78"/>
              <a:cs typeface="SST Arabic Medium" pitchFamily="34" charset="-78"/>
            </a:endParaRPr>
          </a:p>
          <a:p>
            <a:pPr marL="342900" lvl="0" indent="-342900" algn="r" rtl="1">
              <a:lnSpc>
                <a:spcPct val="150000"/>
              </a:lnSpc>
              <a:buFont typeface="Arial" panose="020B0604020202020204" pitchFamily="34" charset="0"/>
              <a:buChar char="•"/>
            </a:pPr>
            <a:r>
              <a:rPr lang="ar-DZ" sz="1600" dirty="0">
                <a:solidFill>
                  <a:schemeClr val="tx1">
                    <a:lumMod val="50000"/>
                    <a:lumOff val="50000"/>
                  </a:schemeClr>
                </a:solidFill>
                <a:latin typeface="SST Arabic Medium" pitchFamily="34" charset="-78"/>
                <a:cs typeface="SST Arabic Medium" pitchFamily="34" charset="-78"/>
              </a:rPr>
              <a:t>ما الذي يحدد عمل المشروع الناجح؟ </a:t>
            </a:r>
            <a:endParaRPr lang="ar-EG" sz="1600" dirty="0">
              <a:solidFill>
                <a:schemeClr val="tx1">
                  <a:lumMod val="50000"/>
                  <a:lumOff val="50000"/>
                </a:schemeClr>
              </a:solidFill>
              <a:latin typeface="SST Arabic Medium" pitchFamily="34" charset="-78"/>
              <a:cs typeface="SST Arabic Medium" pitchFamily="34" charset="-78"/>
            </a:endParaRPr>
          </a:p>
          <a:p>
            <a:pPr marL="342900" lvl="0" indent="-342900" algn="r" rtl="1">
              <a:lnSpc>
                <a:spcPct val="150000"/>
              </a:lnSpc>
              <a:buFont typeface="Arial" panose="020B0604020202020204" pitchFamily="34" charset="0"/>
              <a:buChar char="•"/>
            </a:pPr>
            <a:r>
              <a:rPr lang="ar-DZ" sz="1600" dirty="0">
                <a:solidFill>
                  <a:schemeClr val="tx1">
                    <a:lumMod val="50000"/>
                    <a:lumOff val="50000"/>
                  </a:schemeClr>
                </a:solidFill>
                <a:latin typeface="SST Arabic Medium" pitchFamily="34" charset="-78"/>
                <a:cs typeface="SST Arabic Medium" pitchFamily="34" charset="-78"/>
              </a:rPr>
              <a:t>كيف سيكون المستقبل أفضل عندما تتحقق نتائج المشروع؟ </a:t>
            </a:r>
          </a:p>
          <a:p>
            <a:pPr marL="342900" lvl="0" indent="-342900" algn="r" rtl="1">
              <a:lnSpc>
                <a:spcPct val="150000"/>
              </a:lnSpc>
              <a:buFont typeface="Arial" panose="020B0604020202020204" pitchFamily="34" charset="0"/>
              <a:buChar char="•"/>
            </a:pPr>
            <a:r>
              <a:rPr lang="ar-DZ" sz="1600" dirty="0">
                <a:solidFill>
                  <a:schemeClr val="tx1">
                    <a:lumMod val="50000"/>
                    <a:lumOff val="50000"/>
                  </a:schemeClr>
                </a:solidFill>
                <a:latin typeface="SST Arabic Medium" pitchFamily="34" charset="-78"/>
                <a:cs typeface="SST Arabic Medium" pitchFamily="34" charset="-78"/>
              </a:rPr>
              <a:t>كيف سيعرف فريق المشروع أنه ينحرف عن الرؤية؟</a:t>
            </a:r>
            <a:endParaRPr kumimoji="0" lang="en-US" sz="16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6" name="TextBox 5">
            <a:extLst>
              <a:ext uri="{FF2B5EF4-FFF2-40B4-BE49-F238E27FC236}">
                <a16:creationId xmlns:a16="http://schemas.microsoft.com/office/drawing/2014/main" id="{8249948D-BBDB-4E76-9400-2D1FA5AEDA87}"/>
              </a:ext>
            </a:extLst>
          </p:cNvPr>
          <p:cNvSpPr txBox="1"/>
          <p:nvPr/>
        </p:nvSpPr>
        <p:spPr>
          <a:xfrm>
            <a:off x="5812848"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الفريق</a:t>
            </a:r>
          </a:p>
        </p:txBody>
      </p:sp>
      <p:cxnSp>
        <p:nvCxnSpPr>
          <p:cNvPr id="27" name="Straight Arrow Connector 73"/>
          <p:cNvCxnSpPr/>
          <p:nvPr/>
        </p:nvCxnSpPr>
        <p:spPr>
          <a:xfrm flipH="1" flipV="1">
            <a:off x="10263982" y="5840736"/>
            <a:ext cx="364490" cy="1"/>
          </a:xfrm>
          <a:prstGeom prst="straightConnector1">
            <a:avLst/>
          </a:prstGeom>
          <a:ln w="38100">
            <a:solidFill>
              <a:srgbClr val="03A5AD"/>
            </a:solidFill>
            <a:tailEnd type="arrow"/>
          </a:ln>
        </p:spPr>
        <p:style>
          <a:lnRef idx="1">
            <a:schemeClr val="accent1"/>
          </a:lnRef>
          <a:fillRef idx="0">
            <a:schemeClr val="accent1"/>
          </a:fillRef>
          <a:effectRef idx="0">
            <a:schemeClr val="accent1"/>
          </a:effectRef>
          <a:fontRef idx="minor">
            <a:schemeClr val="tx1"/>
          </a:fontRef>
        </p:style>
      </p:cxnSp>
      <p:grpSp>
        <p:nvGrpSpPr>
          <p:cNvPr id="28" name="مجموعة 27"/>
          <p:cNvGrpSpPr/>
          <p:nvPr/>
        </p:nvGrpSpPr>
        <p:grpSpPr>
          <a:xfrm>
            <a:off x="1745771" y="4235236"/>
            <a:ext cx="8562943" cy="1740394"/>
            <a:chOff x="1745771" y="4235236"/>
            <a:chExt cx="8562943" cy="1740394"/>
          </a:xfrm>
        </p:grpSpPr>
        <p:sp>
          <p:nvSpPr>
            <p:cNvPr id="29" name="TextBox 42"/>
            <p:cNvSpPr txBox="1"/>
            <p:nvPr/>
          </p:nvSpPr>
          <p:spPr>
            <a:xfrm>
              <a:off x="6232839" y="5653234"/>
              <a:ext cx="1695499" cy="322396"/>
            </a:xfrm>
            <a:prstGeom prst="rect">
              <a:avLst/>
            </a:prstGeom>
          </p:spPr>
          <p:txBody>
            <a:bodyPr lIns="0" tIns="0" rIns="0" bIns="0" rtlCol="0" anchor="t">
              <a:spAutoFit/>
            </a:bodyPr>
            <a:lstStyle/>
            <a:p>
              <a:pPr algn="ctr">
                <a:lnSpc>
                  <a:spcPts val="2811"/>
                </a:lnSpc>
                <a:spcBef>
                  <a:spcPct val="0"/>
                </a:spcBef>
              </a:pPr>
              <a:r>
                <a:rPr lang="ar-EG" dirty="0">
                  <a:solidFill>
                    <a:srgbClr val="383D87"/>
                  </a:solidFill>
                  <a:latin typeface="SST Arabic Medium" pitchFamily="34" charset="-78"/>
                  <a:cs typeface="SST Arabic Medium" pitchFamily="34" charset="-78"/>
                  <a:sym typeface="SST Arabic Bold"/>
                </a:rPr>
                <a:t>التفكير النقدي</a:t>
              </a:r>
            </a:p>
          </p:txBody>
        </p:sp>
        <p:sp>
          <p:nvSpPr>
            <p:cNvPr id="30" name="TextBox 43"/>
            <p:cNvSpPr txBox="1"/>
            <p:nvPr/>
          </p:nvSpPr>
          <p:spPr>
            <a:xfrm>
              <a:off x="1745771" y="5653234"/>
              <a:ext cx="2242861" cy="322396"/>
            </a:xfrm>
            <a:prstGeom prst="rect">
              <a:avLst/>
            </a:prstGeom>
          </p:spPr>
          <p:txBody>
            <a:bodyPr lIns="0" tIns="0" rIns="0" bIns="0" rtlCol="0" anchor="t">
              <a:spAutoFit/>
            </a:bodyPr>
            <a:lstStyle/>
            <a:p>
              <a:pPr algn="ctr">
                <a:lnSpc>
                  <a:spcPts val="2811"/>
                </a:lnSpc>
                <a:spcBef>
                  <a:spcPct val="0"/>
                </a:spcBef>
              </a:pPr>
              <a:r>
                <a:rPr lang="ar-EG" dirty="0">
                  <a:solidFill>
                    <a:srgbClr val="000F53"/>
                  </a:solidFill>
                  <a:latin typeface="SST Arabic Medium" pitchFamily="34" charset="-78"/>
                  <a:cs typeface="SST Arabic Medium" pitchFamily="34" charset="-78"/>
                  <a:sym typeface="SST Arabic Bold"/>
                </a:rPr>
                <a:t>المهارات الشخصية</a:t>
              </a:r>
            </a:p>
          </p:txBody>
        </p:sp>
        <p:sp>
          <p:nvSpPr>
            <p:cNvPr id="31" name="TextBox 44"/>
            <p:cNvSpPr txBox="1"/>
            <p:nvPr/>
          </p:nvSpPr>
          <p:spPr>
            <a:xfrm>
              <a:off x="3928609" y="5653234"/>
              <a:ext cx="2071120" cy="322396"/>
            </a:xfrm>
            <a:prstGeom prst="rect">
              <a:avLst/>
            </a:prstGeom>
          </p:spPr>
          <p:txBody>
            <a:bodyPr lIns="0" tIns="0" rIns="0" bIns="0" rtlCol="0" anchor="t">
              <a:spAutoFit/>
            </a:bodyPr>
            <a:lstStyle/>
            <a:p>
              <a:pPr algn="ctr">
                <a:lnSpc>
                  <a:spcPts val="2811"/>
                </a:lnSpc>
                <a:spcBef>
                  <a:spcPct val="0"/>
                </a:spcBef>
              </a:pPr>
              <a:r>
                <a:rPr lang="ar-EG" dirty="0">
                  <a:solidFill>
                    <a:srgbClr val="01AFB1"/>
                  </a:solidFill>
                  <a:latin typeface="SST Arabic Medium" pitchFamily="34" charset="-78"/>
                  <a:cs typeface="SST Arabic Medium" pitchFamily="34" charset="-78"/>
                  <a:sym typeface="SST Arabic Bold"/>
                </a:rPr>
                <a:t>الحافز</a:t>
              </a:r>
            </a:p>
          </p:txBody>
        </p:sp>
        <p:sp>
          <p:nvSpPr>
            <p:cNvPr id="32" name="TextBox 10"/>
            <p:cNvSpPr txBox="1"/>
            <p:nvPr/>
          </p:nvSpPr>
          <p:spPr>
            <a:xfrm>
              <a:off x="8065852" y="5653234"/>
              <a:ext cx="2242861" cy="321883"/>
            </a:xfrm>
            <a:prstGeom prst="rect">
              <a:avLst/>
            </a:prstGeom>
          </p:spPr>
          <p:txBody>
            <a:bodyPr lIns="0" tIns="0" rIns="0" bIns="0" rtlCol="0" anchor="t">
              <a:spAutoFit/>
            </a:bodyPr>
            <a:lstStyle/>
            <a:p>
              <a:pPr algn="ctr">
                <a:lnSpc>
                  <a:spcPts val="2811"/>
                </a:lnSpc>
              </a:pPr>
              <a:r>
                <a:rPr lang="ar-EG" dirty="0">
                  <a:solidFill>
                    <a:srgbClr val="18337A"/>
                  </a:solidFill>
                  <a:latin typeface="SST Arabic Medium" pitchFamily="34" charset="-78"/>
                  <a:cs typeface="SST Arabic Medium" pitchFamily="34" charset="-78"/>
                  <a:sym typeface="SST Arabic Bold"/>
                </a:rPr>
                <a:t>تأسيس الرؤية</a:t>
              </a:r>
            </a:p>
          </p:txBody>
        </p:sp>
        <p:grpSp>
          <p:nvGrpSpPr>
            <p:cNvPr id="33" name="Group 46"/>
            <p:cNvGrpSpPr/>
            <p:nvPr/>
          </p:nvGrpSpPr>
          <p:grpSpPr>
            <a:xfrm>
              <a:off x="8065853" y="4235236"/>
              <a:ext cx="2242861" cy="1296802"/>
              <a:chOff x="8376404" y="4121303"/>
              <a:chExt cx="2242861" cy="1296802"/>
            </a:xfrm>
          </p:grpSpPr>
          <p:sp>
            <p:nvSpPr>
              <p:cNvPr id="43" name="Freeform 4"/>
              <p:cNvSpPr/>
              <p:nvPr/>
            </p:nvSpPr>
            <p:spPr>
              <a:xfrm>
                <a:off x="8849434" y="4121303"/>
                <a:ext cx="1296802" cy="1296802"/>
              </a:xfrm>
              <a:custGeom>
                <a:avLst/>
                <a:gdLst/>
                <a:ahLst/>
                <a:cxnLst/>
                <a:rect l="l" t="t" r="r" b="b"/>
                <a:pathLst>
                  <a:path w="3587499" h="3587499">
                    <a:moveTo>
                      <a:pt x="0" y="0"/>
                    </a:moveTo>
                    <a:lnTo>
                      <a:pt x="3587499" y="0"/>
                    </a:lnTo>
                    <a:lnTo>
                      <a:pt x="3587499" y="3587499"/>
                    </a:lnTo>
                    <a:lnTo>
                      <a:pt x="0" y="3587499"/>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p>
                <a:endParaRPr lang="en-SA"/>
              </a:p>
            </p:txBody>
          </p:sp>
          <p:sp>
            <p:nvSpPr>
              <p:cNvPr id="44" name="TextBox 10"/>
              <p:cNvSpPr txBox="1"/>
              <p:nvPr/>
            </p:nvSpPr>
            <p:spPr>
              <a:xfrm>
                <a:off x="8376404" y="4539113"/>
                <a:ext cx="2242861" cy="359073"/>
              </a:xfrm>
              <a:prstGeom prst="rect">
                <a:avLst/>
              </a:prstGeom>
            </p:spPr>
            <p:txBody>
              <a:bodyPr lIns="0" tIns="0" rIns="0" bIns="0" rtlCol="0" anchor="t">
                <a:spAutoFit/>
              </a:bodyPr>
              <a:lstStyle/>
              <a:p>
                <a:pPr algn="ctr">
                  <a:lnSpc>
                    <a:spcPts val="2811"/>
                  </a:lnSpc>
                </a:pPr>
                <a:r>
                  <a:rPr lang="ar-EG" sz="2000" dirty="0">
                    <a:solidFill>
                      <a:schemeClr val="bg1"/>
                    </a:solidFill>
                    <a:latin typeface="SST Arabic"/>
                    <a:ea typeface="SST Arabic Bold"/>
                    <a:cs typeface="SST Arabic Bold"/>
                    <a:sym typeface="SST Arabic Bold"/>
                    <a:rtl/>
                  </a:rPr>
                  <a:t>1</a:t>
                </a:r>
              </a:p>
            </p:txBody>
          </p:sp>
        </p:grpSp>
        <p:grpSp>
          <p:nvGrpSpPr>
            <p:cNvPr id="34" name="Group 49"/>
            <p:cNvGrpSpPr/>
            <p:nvPr/>
          </p:nvGrpSpPr>
          <p:grpSpPr>
            <a:xfrm>
              <a:off x="5959159" y="4235236"/>
              <a:ext cx="2242861" cy="1296802"/>
              <a:chOff x="6125933" y="4121303"/>
              <a:chExt cx="2242861" cy="1296802"/>
            </a:xfrm>
          </p:grpSpPr>
          <p:sp>
            <p:nvSpPr>
              <p:cNvPr id="41" name="Freeform 5"/>
              <p:cNvSpPr/>
              <p:nvPr/>
            </p:nvSpPr>
            <p:spPr>
              <a:xfrm>
                <a:off x="6637230" y="4121303"/>
                <a:ext cx="1296802" cy="1296802"/>
              </a:xfrm>
              <a:custGeom>
                <a:avLst/>
                <a:gdLst/>
                <a:ahLst/>
                <a:cxnLst/>
                <a:rect l="l" t="t" r="r" b="b"/>
                <a:pathLst>
                  <a:path w="3587499" h="3587499">
                    <a:moveTo>
                      <a:pt x="0" y="0"/>
                    </a:moveTo>
                    <a:lnTo>
                      <a:pt x="3587499" y="0"/>
                    </a:lnTo>
                    <a:lnTo>
                      <a:pt x="3587499" y="3587499"/>
                    </a:lnTo>
                    <a:lnTo>
                      <a:pt x="0" y="3587499"/>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txBody>
              <a:bodyPr/>
              <a:lstStyle/>
              <a:p>
                <a:endParaRPr lang="en-SA"/>
              </a:p>
            </p:txBody>
          </p:sp>
          <p:sp>
            <p:nvSpPr>
              <p:cNvPr id="42" name="TextBox 10"/>
              <p:cNvSpPr txBox="1"/>
              <p:nvPr/>
            </p:nvSpPr>
            <p:spPr>
              <a:xfrm>
                <a:off x="6125933" y="4539113"/>
                <a:ext cx="2242861" cy="359073"/>
              </a:xfrm>
              <a:prstGeom prst="rect">
                <a:avLst/>
              </a:prstGeom>
            </p:spPr>
            <p:txBody>
              <a:bodyPr lIns="0" tIns="0" rIns="0" bIns="0" rtlCol="0" anchor="t">
                <a:spAutoFit/>
              </a:bodyPr>
              <a:lstStyle/>
              <a:p>
                <a:pPr algn="ctr">
                  <a:lnSpc>
                    <a:spcPts val="2811"/>
                  </a:lnSpc>
                </a:pPr>
                <a:r>
                  <a:rPr lang="ar-EG" sz="2000" dirty="0">
                    <a:solidFill>
                      <a:schemeClr val="bg1"/>
                    </a:solidFill>
                    <a:latin typeface="SST Arabic"/>
                    <a:ea typeface="SST Arabic Bold"/>
                    <a:cs typeface="SST Arabic Bold"/>
                    <a:sym typeface="SST Arabic Bold"/>
                    <a:rtl/>
                  </a:rPr>
                  <a:t>2</a:t>
                </a:r>
              </a:p>
            </p:txBody>
          </p:sp>
        </p:grpSp>
        <p:grpSp>
          <p:nvGrpSpPr>
            <p:cNvPr id="35" name="Group 52"/>
            <p:cNvGrpSpPr/>
            <p:nvPr/>
          </p:nvGrpSpPr>
          <p:grpSpPr>
            <a:xfrm>
              <a:off x="3852465" y="4235236"/>
              <a:ext cx="2242861" cy="1296802"/>
              <a:chOff x="3789202" y="4121303"/>
              <a:chExt cx="2242861" cy="1296802"/>
            </a:xfrm>
          </p:grpSpPr>
          <p:sp>
            <p:nvSpPr>
              <p:cNvPr id="39" name="Freeform 3"/>
              <p:cNvSpPr/>
              <p:nvPr/>
            </p:nvSpPr>
            <p:spPr>
              <a:xfrm>
                <a:off x="4252505" y="4121303"/>
                <a:ext cx="1296802" cy="1296802"/>
              </a:xfrm>
              <a:custGeom>
                <a:avLst/>
                <a:gdLst/>
                <a:ahLst/>
                <a:cxnLst/>
                <a:rect l="l" t="t" r="r" b="b"/>
                <a:pathLst>
                  <a:path w="3587499" h="3587499">
                    <a:moveTo>
                      <a:pt x="0" y="0"/>
                    </a:moveTo>
                    <a:lnTo>
                      <a:pt x="3587498" y="0"/>
                    </a:lnTo>
                    <a:lnTo>
                      <a:pt x="3587498" y="3587499"/>
                    </a:lnTo>
                    <a:lnTo>
                      <a:pt x="0" y="3587499"/>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txBody>
              <a:bodyPr/>
              <a:lstStyle/>
              <a:p>
                <a:endParaRPr lang="en-SA"/>
              </a:p>
            </p:txBody>
          </p:sp>
          <p:sp>
            <p:nvSpPr>
              <p:cNvPr id="40" name="TextBox 10"/>
              <p:cNvSpPr txBox="1"/>
              <p:nvPr/>
            </p:nvSpPr>
            <p:spPr>
              <a:xfrm>
                <a:off x="3789202" y="4539113"/>
                <a:ext cx="2242861" cy="359073"/>
              </a:xfrm>
              <a:prstGeom prst="rect">
                <a:avLst/>
              </a:prstGeom>
            </p:spPr>
            <p:txBody>
              <a:bodyPr lIns="0" tIns="0" rIns="0" bIns="0" rtlCol="0" anchor="t">
                <a:spAutoFit/>
              </a:bodyPr>
              <a:lstStyle/>
              <a:p>
                <a:pPr algn="ctr">
                  <a:lnSpc>
                    <a:spcPts val="2811"/>
                  </a:lnSpc>
                </a:pPr>
                <a:r>
                  <a:rPr lang="ar-EG" sz="2000" dirty="0">
                    <a:solidFill>
                      <a:schemeClr val="bg1"/>
                    </a:solidFill>
                    <a:latin typeface="SST Arabic"/>
                    <a:ea typeface="SST Arabic Bold"/>
                    <a:cs typeface="SST Arabic Bold"/>
                    <a:sym typeface="SST Arabic Bold"/>
                    <a:rtl/>
                  </a:rPr>
                  <a:t>3</a:t>
                </a:r>
              </a:p>
            </p:txBody>
          </p:sp>
        </p:grpSp>
        <p:grpSp>
          <p:nvGrpSpPr>
            <p:cNvPr id="36" name="Group 55"/>
            <p:cNvGrpSpPr/>
            <p:nvPr/>
          </p:nvGrpSpPr>
          <p:grpSpPr>
            <a:xfrm>
              <a:off x="1745771" y="4235236"/>
              <a:ext cx="2242861" cy="1296802"/>
              <a:chOff x="1409341" y="4121303"/>
              <a:chExt cx="2242861" cy="1296802"/>
            </a:xfrm>
          </p:grpSpPr>
          <p:sp>
            <p:nvSpPr>
              <p:cNvPr id="37" name="Freeform 4"/>
              <p:cNvSpPr/>
              <p:nvPr/>
            </p:nvSpPr>
            <p:spPr>
              <a:xfrm>
                <a:off x="1867780" y="4121303"/>
                <a:ext cx="1296802" cy="1296802"/>
              </a:xfrm>
              <a:custGeom>
                <a:avLst/>
                <a:gdLst/>
                <a:ahLst/>
                <a:cxnLst/>
                <a:rect l="l" t="t" r="r" b="b"/>
                <a:pathLst>
                  <a:path w="3587499" h="3587499">
                    <a:moveTo>
                      <a:pt x="0" y="0"/>
                    </a:moveTo>
                    <a:lnTo>
                      <a:pt x="3587499" y="0"/>
                    </a:lnTo>
                    <a:lnTo>
                      <a:pt x="3587499" y="3587499"/>
                    </a:lnTo>
                    <a:lnTo>
                      <a:pt x="0" y="3587499"/>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p>
                <a:endParaRPr lang="en-SA"/>
              </a:p>
            </p:txBody>
          </p:sp>
          <p:sp>
            <p:nvSpPr>
              <p:cNvPr id="38" name="TextBox 10"/>
              <p:cNvSpPr txBox="1"/>
              <p:nvPr/>
            </p:nvSpPr>
            <p:spPr>
              <a:xfrm>
                <a:off x="1409341" y="4539113"/>
                <a:ext cx="2242861" cy="359073"/>
              </a:xfrm>
              <a:prstGeom prst="rect">
                <a:avLst/>
              </a:prstGeom>
            </p:spPr>
            <p:txBody>
              <a:bodyPr lIns="0" tIns="0" rIns="0" bIns="0" rtlCol="0" anchor="t">
                <a:spAutoFit/>
              </a:bodyPr>
              <a:lstStyle/>
              <a:p>
                <a:pPr algn="ctr">
                  <a:lnSpc>
                    <a:spcPts val="2811"/>
                  </a:lnSpc>
                </a:pPr>
                <a:r>
                  <a:rPr lang="ar-EG" sz="2000" dirty="0">
                    <a:solidFill>
                      <a:schemeClr val="bg1"/>
                    </a:solidFill>
                    <a:latin typeface="SST Arabic"/>
                    <a:ea typeface="SST Arabic Bold"/>
                    <a:cs typeface="SST Arabic Bold"/>
                    <a:sym typeface="SST Arabic Bold"/>
                    <a:rtl/>
                  </a:rPr>
                  <a:t>4</a:t>
                </a:r>
              </a:p>
            </p:txBody>
          </p:sp>
        </p:grpSp>
      </p:grpSp>
    </p:spTree>
    <p:extLst>
      <p:ext uri="{BB962C8B-B14F-4D97-AF65-F5344CB8AC3E}">
        <p14:creationId xmlns:p14="http://schemas.microsoft.com/office/powerpoint/2010/main" val="2114419028"/>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06B6DF8-E8C4-4E7C-938C-470D8E897D5E}"/>
              </a:ext>
            </a:extLst>
          </p:cNvPr>
          <p:cNvSpPr/>
          <p:nvPr/>
        </p:nvSpPr>
        <p:spPr>
          <a:xfrm>
            <a:off x="1745771" y="1574059"/>
            <a:ext cx="9788687" cy="2031325"/>
          </a:xfrm>
          <a:prstGeom prst="rect">
            <a:avLst/>
          </a:prstGeom>
        </p:spPr>
        <p:txBody>
          <a:bodyPr wrap="square">
            <a:spAutoFit/>
          </a:bodyPr>
          <a:lstStyle/>
          <a:p>
            <a:pPr lvl="0" algn="justLow" rtl="1">
              <a:lnSpc>
                <a:spcPct val="150000"/>
              </a:lnSpc>
            </a:pPr>
            <a:r>
              <a:rPr lang="ar-DZ" dirty="0">
                <a:solidFill>
                  <a:srgbClr val="03A5AD"/>
                </a:solidFill>
                <a:latin typeface="SST Arabic Medium" pitchFamily="34" charset="-78"/>
                <a:cs typeface="SST Arabic Medium" pitchFamily="34" charset="-78"/>
              </a:rPr>
              <a:t>الرؤية الجيدة واضحة وموجزة. </a:t>
            </a:r>
            <a:r>
              <a:rPr lang="ar-EG" dirty="0">
                <a:solidFill>
                  <a:srgbClr val="03A5AD"/>
                </a:solidFill>
                <a:latin typeface="SST Arabic Medium" pitchFamily="34" charset="-78"/>
                <a:cs typeface="SST Arabic Medium" pitchFamily="34" charset="-78"/>
              </a:rPr>
              <a:t>و</a:t>
            </a:r>
            <a:r>
              <a:rPr lang="ar-DZ" dirty="0">
                <a:solidFill>
                  <a:srgbClr val="03A5AD"/>
                </a:solidFill>
                <a:latin typeface="SST Arabic Medium" pitchFamily="34" charset="-78"/>
                <a:cs typeface="SST Arabic Medium" pitchFamily="34" charset="-78"/>
              </a:rPr>
              <a:t>تحقق ما يلي:</a:t>
            </a:r>
            <a:endParaRPr lang="en-US" dirty="0">
              <a:solidFill>
                <a:srgbClr val="03A5AD"/>
              </a:solidFill>
              <a:latin typeface="SST Arabic Medium" pitchFamily="34" charset="-78"/>
              <a:cs typeface="SST Arabic Medium" pitchFamily="34" charset="-78"/>
            </a:endParaRPr>
          </a:p>
          <a:p>
            <a:pPr lvl="0" algn="justLow" rtl="1">
              <a:lnSpc>
                <a:spcPct val="150000"/>
              </a:lnSpc>
            </a:pPr>
            <a:endParaRPr lang="ar-DZ" dirty="0">
              <a:solidFill>
                <a:srgbClr val="03A5AD"/>
              </a:solidFill>
              <a:latin typeface="SST Arabic Medium" pitchFamily="34" charset="-78"/>
              <a:cs typeface="SST Arabic Medium" pitchFamily="34" charset="-78"/>
            </a:endParaRPr>
          </a:p>
          <a:p>
            <a:pPr marL="342900" lvl="0" indent="-342900" algn="justLow" rtl="1">
              <a:lnSpc>
                <a:spcPct val="150000"/>
              </a:lnSpc>
              <a:buFont typeface="Arial" panose="020B0604020202020204" pitchFamily="34" charset="0"/>
              <a:buChar char="•"/>
            </a:pPr>
            <a:r>
              <a:rPr lang="ar-DZ" sz="1600" dirty="0">
                <a:solidFill>
                  <a:schemeClr val="tx1">
                    <a:lumMod val="50000"/>
                    <a:lumOff val="50000"/>
                  </a:schemeClr>
                </a:solidFill>
                <a:latin typeface="SST Arabic Medium" pitchFamily="34" charset="-78"/>
                <a:cs typeface="SST Arabic Medium" pitchFamily="34" charset="-78"/>
              </a:rPr>
              <a:t>تُلخص المشروع بعبارة قوية أو وصف قصير</a:t>
            </a:r>
          </a:p>
          <a:p>
            <a:pPr marL="342900" lvl="0" indent="-342900" algn="justLow" rtl="1">
              <a:lnSpc>
                <a:spcPct val="150000"/>
              </a:lnSpc>
              <a:buFont typeface="Arial" panose="020B0604020202020204" pitchFamily="34" charset="0"/>
              <a:buChar char="•"/>
            </a:pPr>
            <a:r>
              <a:rPr lang="ar-DZ" sz="1600" dirty="0">
                <a:solidFill>
                  <a:schemeClr val="tx1">
                    <a:lumMod val="50000"/>
                    <a:lumOff val="50000"/>
                  </a:schemeClr>
                </a:solidFill>
                <a:latin typeface="SST Arabic Medium" pitchFamily="34" charset="-78"/>
                <a:cs typeface="SST Arabic Medium" pitchFamily="34" charset="-78"/>
              </a:rPr>
              <a:t>تصف أفضل نتيجة يمكن تحقيقها</a:t>
            </a:r>
            <a:endParaRPr lang="ar-EG" sz="1600" dirty="0">
              <a:solidFill>
                <a:schemeClr val="tx1">
                  <a:lumMod val="50000"/>
                  <a:lumOff val="50000"/>
                </a:schemeClr>
              </a:solidFill>
              <a:latin typeface="SST Arabic Medium" pitchFamily="34" charset="-78"/>
              <a:cs typeface="SST Arabic Medium" pitchFamily="34" charset="-78"/>
            </a:endParaRPr>
          </a:p>
          <a:p>
            <a:pPr marL="342900" lvl="0" indent="-342900" algn="justLow" rtl="1">
              <a:lnSpc>
                <a:spcPct val="150000"/>
              </a:lnSpc>
              <a:buFont typeface="Arial" panose="020B0604020202020204" pitchFamily="34" charset="0"/>
              <a:buChar char="•"/>
            </a:pPr>
            <a:r>
              <a:rPr lang="ar-DZ" sz="1600" dirty="0">
                <a:solidFill>
                  <a:schemeClr val="tx1">
                    <a:lumMod val="50000"/>
                    <a:lumOff val="50000"/>
                  </a:schemeClr>
                </a:solidFill>
                <a:latin typeface="SST Arabic Medium" pitchFamily="34" charset="-78"/>
                <a:cs typeface="SST Arabic Medium" pitchFamily="34" charset="-78"/>
              </a:rPr>
              <a:t>تنشئ صورة مشتركة ومتماسكة في أذهان أعضاء فريق المشروع،</a:t>
            </a:r>
            <a:r>
              <a:rPr lang="ar-SA" sz="1600" dirty="0">
                <a:solidFill>
                  <a:schemeClr val="tx1">
                    <a:lumMod val="50000"/>
                    <a:lumOff val="50000"/>
                  </a:schemeClr>
                </a:solidFill>
                <a:latin typeface="SST Arabic Medium" pitchFamily="34" charset="-78"/>
                <a:cs typeface="SST Arabic Medium" pitchFamily="34" charset="-78"/>
              </a:rPr>
              <a:t> </a:t>
            </a:r>
            <a:r>
              <a:rPr lang="ar-DZ" sz="1600" dirty="0">
                <a:solidFill>
                  <a:schemeClr val="tx1">
                    <a:lumMod val="50000"/>
                    <a:lumOff val="50000"/>
                  </a:schemeClr>
                </a:solidFill>
                <a:latin typeface="SST Arabic Medium" pitchFamily="34" charset="-78"/>
                <a:cs typeface="SST Arabic Medium" pitchFamily="34" charset="-78"/>
              </a:rPr>
              <a:t>و</a:t>
            </a:r>
            <a:r>
              <a:rPr lang="ar-EG" sz="1600" dirty="0">
                <a:solidFill>
                  <a:schemeClr val="tx1">
                    <a:lumMod val="50000"/>
                    <a:lumOff val="50000"/>
                  </a:schemeClr>
                </a:solidFill>
                <a:latin typeface="SST Arabic Medium" pitchFamily="34" charset="-78"/>
                <a:cs typeface="SST Arabic Medium" pitchFamily="34" charset="-78"/>
              </a:rPr>
              <a:t> </a:t>
            </a:r>
            <a:r>
              <a:rPr lang="ar-DZ" sz="1600" dirty="0">
                <a:solidFill>
                  <a:schemeClr val="tx1">
                    <a:lumMod val="50000"/>
                    <a:lumOff val="50000"/>
                  </a:schemeClr>
                </a:solidFill>
                <a:latin typeface="SST Arabic Medium" pitchFamily="34" charset="-78"/>
                <a:cs typeface="SST Arabic Medium" pitchFamily="34" charset="-78"/>
              </a:rPr>
              <a:t>تلهم الشغف إلى تحقيق النتيجة.</a:t>
            </a:r>
            <a:endParaRPr kumimoji="0" lang="en-US" sz="16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6" name="TextBox 5">
            <a:extLst>
              <a:ext uri="{FF2B5EF4-FFF2-40B4-BE49-F238E27FC236}">
                <a16:creationId xmlns:a16="http://schemas.microsoft.com/office/drawing/2014/main" id="{8249948D-BBDB-4E76-9400-2D1FA5AEDA87}"/>
              </a:ext>
            </a:extLst>
          </p:cNvPr>
          <p:cNvSpPr txBox="1"/>
          <p:nvPr/>
        </p:nvSpPr>
        <p:spPr>
          <a:xfrm>
            <a:off x="5812848"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الفريق</a:t>
            </a:r>
          </a:p>
        </p:txBody>
      </p:sp>
      <p:cxnSp>
        <p:nvCxnSpPr>
          <p:cNvPr id="27" name="Straight Arrow Connector 73"/>
          <p:cNvCxnSpPr/>
          <p:nvPr/>
        </p:nvCxnSpPr>
        <p:spPr>
          <a:xfrm flipH="1" flipV="1">
            <a:off x="10263982" y="5840736"/>
            <a:ext cx="364490" cy="1"/>
          </a:xfrm>
          <a:prstGeom prst="straightConnector1">
            <a:avLst/>
          </a:prstGeom>
          <a:ln w="38100">
            <a:solidFill>
              <a:srgbClr val="03A5AD"/>
            </a:solidFill>
            <a:tailEnd type="arrow"/>
          </a:ln>
        </p:spPr>
        <p:style>
          <a:lnRef idx="1">
            <a:schemeClr val="accent1"/>
          </a:lnRef>
          <a:fillRef idx="0">
            <a:schemeClr val="accent1"/>
          </a:fillRef>
          <a:effectRef idx="0">
            <a:schemeClr val="accent1"/>
          </a:effectRef>
          <a:fontRef idx="minor">
            <a:schemeClr val="tx1"/>
          </a:fontRef>
        </p:style>
      </p:cxnSp>
      <p:grpSp>
        <p:nvGrpSpPr>
          <p:cNvPr id="28" name="مجموعة 27"/>
          <p:cNvGrpSpPr/>
          <p:nvPr/>
        </p:nvGrpSpPr>
        <p:grpSpPr>
          <a:xfrm>
            <a:off x="1745771" y="4235236"/>
            <a:ext cx="8562943" cy="1740394"/>
            <a:chOff x="1745771" y="4235236"/>
            <a:chExt cx="8562943" cy="1740394"/>
          </a:xfrm>
        </p:grpSpPr>
        <p:sp>
          <p:nvSpPr>
            <p:cNvPr id="29" name="TextBox 42"/>
            <p:cNvSpPr txBox="1"/>
            <p:nvPr/>
          </p:nvSpPr>
          <p:spPr>
            <a:xfrm>
              <a:off x="6232839" y="5653234"/>
              <a:ext cx="1695499" cy="322396"/>
            </a:xfrm>
            <a:prstGeom prst="rect">
              <a:avLst/>
            </a:prstGeom>
          </p:spPr>
          <p:txBody>
            <a:bodyPr lIns="0" tIns="0" rIns="0" bIns="0" rtlCol="0" anchor="t">
              <a:spAutoFit/>
            </a:bodyPr>
            <a:lstStyle/>
            <a:p>
              <a:pPr algn="ctr">
                <a:lnSpc>
                  <a:spcPts val="2811"/>
                </a:lnSpc>
                <a:spcBef>
                  <a:spcPct val="0"/>
                </a:spcBef>
              </a:pPr>
              <a:r>
                <a:rPr lang="ar-EG" dirty="0">
                  <a:solidFill>
                    <a:srgbClr val="383D87"/>
                  </a:solidFill>
                  <a:latin typeface="SST Arabic Medium" pitchFamily="34" charset="-78"/>
                  <a:cs typeface="SST Arabic Medium" pitchFamily="34" charset="-78"/>
                  <a:sym typeface="SST Arabic Bold"/>
                </a:rPr>
                <a:t>التفكير النقدي</a:t>
              </a:r>
            </a:p>
          </p:txBody>
        </p:sp>
        <p:sp>
          <p:nvSpPr>
            <p:cNvPr id="30" name="TextBox 43"/>
            <p:cNvSpPr txBox="1"/>
            <p:nvPr/>
          </p:nvSpPr>
          <p:spPr>
            <a:xfrm>
              <a:off x="1745771" y="5653234"/>
              <a:ext cx="2242861" cy="322396"/>
            </a:xfrm>
            <a:prstGeom prst="rect">
              <a:avLst/>
            </a:prstGeom>
          </p:spPr>
          <p:txBody>
            <a:bodyPr lIns="0" tIns="0" rIns="0" bIns="0" rtlCol="0" anchor="t">
              <a:spAutoFit/>
            </a:bodyPr>
            <a:lstStyle/>
            <a:p>
              <a:pPr algn="ctr">
                <a:lnSpc>
                  <a:spcPts val="2811"/>
                </a:lnSpc>
                <a:spcBef>
                  <a:spcPct val="0"/>
                </a:spcBef>
              </a:pPr>
              <a:r>
                <a:rPr lang="ar-EG" dirty="0">
                  <a:solidFill>
                    <a:srgbClr val="000F53"/>
                  </a:solidFill>
                  <a:latin typeface="SST Arabic Medium" pitchFamily="34" charset="-78"/>
                  <a:cs typeface="SST Arabic Medium" pitchFamily="34" charset="-78"/>
                  <a:sym typeface="SST Arabic Bold"/>
                </a:rPr>
                <a:t>المهارات الشخصية</a:t>
              </a:r>
            </a:p>
          </p:txBody>
        </p:sp>
        <p:sp>
          <p:nvSpPr>
            <p:cNvPr id="31" name="TextBox 44"/>
            <p:cNvSpPr txBox="1"/>
            <p:nvPr/>
          </p:nvSpPr>
          <p:spPr>
            <a:xfrm>
              <a:off x="3928609" y="5653234"/>
              <a:ext cx="2071120" cy="322396"/>
            </a:xfrm>
            <a:prstGeom prst="rect">
              <a:avLst/>
            </a:prstGeom>
          </p:spPr>
          <p:txBody>
            <a:bodyPr lIns="0" tIns="0" rIns="0" bIns="0" rtlCol="0" anchor="t">
              <a:spAutoFit/>
            </a:bodyPr>
            <a:lstStyle/>
            <a:p>
              <a:pPr algn="ctr">
                <a:lnSpc>
                  <a:spcPts val="2811"/>
                </a:lnSpc>
                <a:spcBef>
                  <a:spcPct val="0"/>
                </a:spcBef>
              </a:pPr>
              <a:r>
                <a:rPr lang="ar-EG" dirty="0">
                  <a:solidFill>
                    <a:srgbClr val="01AFB1"/>
                  </a:solidFill>
                  <a:latin typeface="SST Arabic Medium" pitchFamily="34" charset="-78"/>
                  <a:cs typeface="SST Arabic Medium" pitchFamily="34" charset="-78"/>
                  <a:sym typeface="SST Arabic Bold"/>
                </a:rPr>
                <a:t>الحافز</a:t>
              </a:r>
            </a:p>
          </p:txBody>
        </p:sp>
        <p:sp>
          <p:nvSpPr>
            <p:cNvPr id="32" name="TextBox 10"/>
            <p:cNvSpPr txBox="1"/>
            <p:nvPr/>
          </p:nvSpPr>
          <p:spPr>
            <a:xfrm>
              <a:off x="8065852" y="5653234"/>
              <a:ext cx="2242861" cy="321883"/>
            </a:xfrm>
            <a:prstGeom prst="rect">
              <a:avLst/>
            </a:prstGeom>
          </p:spPr>
          <p:txBody>
            <a:bodyPr lIns="0" tIns="0" rIns="0" bIns="0" rtlCol="0" anchor="t">
              <a:spAutoFit/>
            </a:bodyPr>
            <a:lstStyle/>
            <a:p>
              <a:pPr algn="ctr">
                <a:lnSpc>
                  <a:spcPts val="2811"/>
                </a:lnSpc>
              </a:pPr>
              <a:r>
                <a:rPr lang="ar-EG" dirty="0">
                  <a:solidFill>
                    <a:srgbClr val="18337A"/>
                  </a:solidFill>
                  <a:latin typeface="SST Arabic Medium" pitchFamily="34" charset="-78"/>
                  <a:cs typeface="SST Arabic Medium" pitchFamily="34" charset="-78"/>
                  <a:sym typeface="SST Arabic Bold"/>
                </a:rPr>
                <a:t>تأسيس الرؤية</a:t>
              </a:r>
            </a:p>
          </p:txBody>
        </p:sp>
        <p:grpSp>
          <p:nvGrpSpPr>
            <p:cNvPr id="33" name="Group 46"/>
            <p:cNvGrpSpPr/>
            <p:nvPr/>
          </p:nvGrpSpPr>
          <p:grpSpPr>
            <a:xfrm>
              <a:off x="8065853" y="4235236"/>
              <a:ext cx="2242861" cy="1296802"/>
              <a:chOff x="8376404" y="4121303"/>
              <a:chExt cx="2242861" cy="1296802"/>
            </a:xfrm>
          </p:grpSpPr>
          <p:sp>
            <p:nvSpPr>
              <p:cNvPr id="43" name="Freeform 4"/>
              <p:cNvSpPr/>
              <p:nvPr/>
            </p:nvSpPr>
            <p:spPr>
              <a:xfrm>
                <a:off x="8849434" y="4121303"/>
                <a:ext cx="1296802" cy="1296802"/>
              </a:xfrm>
              <a:custGeom>
                <a:avLst/>
                <a:gdLst/>
                <a:ahLst/>
                <a:cxnLst/>
                <a:rect l="l" t="t" r="r" b="b"/>
                <a:pathLst>
                  <a:path w="3587499" h="3587499">
                    <a:moveTo>
                      <a:pt x="0" y="0"/>
                    </a:moveTo>
                    <a:lnTo>
                      <a:pt x="3587499" y="0"/>
                    </a:lnTo>
                    <a:lnTo>
                      <a:pt x="3587499" y="3587499"/>
                    </a:lnTo>
                    <a:lnTo>
                      <a:pt x="0" y="3587499"/>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p>
                <a:endParaRPr lang="en-SA"/>
              </a:p>
            </p:txBody>
          </p:sp>
          <p:sp>
            <p:nvSpPr>
              <p:cNvPr id="44" name="TextBox 10"/>
              <p:cNvSpPr txBox="1"/>
              <p:nvPr/>
            </p:nvSpPr>
            <p:spPr>
              <a:xfrm>
                <a:off x="8376404" y="4539113"/>
                <a:ext cx="2242861" cy="359073"/>
              </a:xfrm>
              <a:prstGeom prst="rect">
                <a:avLst/>
              </a:prstGeom>
            </p:spPr>
            <p:txBody>
              <a:bodyPr lIns="0" tIns="0" rIns="0" bIns="0" rtlCol="0" anchor="t">
                <a:spAutoFit/>
              </a:bodyPr>
              <a:lstStyle/>
              <a:p>
                <a:pPr algn="ctr">
                  <a:lnSpc>
                    <a:spcPts val="2811"/>
                  </a:lnSpc>
                </a:pPr>
                <a:r>
                  <a:rPr lang="ar-EG" sz="2000" dirty="0">
                    <a:solidFill>
                      <a:schemeClr val="bg1"/>
                    </a:solidFill>
                    <a:latin typeface="SST Arabic"/>
                    <a:ea typeface="SST Arabic Bold"/>
                    <a:cs typeface="SST Arabic Bold"/>
                    <a:sym typeface="SST Arabic Bold"/>
                    <a:rtl/>
                  </a:rPr>
                  <a:t>1</a:t>
                </a:r>
              </a:p>
            </p:txBody>
          </p:sp>
        </p:grpSp>
        <p:grpSp>
          <p:nvGrpSpPr>
            <p:cNvPr id="34" name="Group 49"/>
            <p:cNvGrpSpPr/>
            <p:nvPr/>
          </p:nvGrpSpPr>
          <p:grpSpPr>
            <a:xfrm>
              <a:off x="5959159" y="4235236"/>
              <a:ext cx="2242861" cy="1296802"/>
              <a:chOff x="6125933" y="4121303"/>
              <a:chExt cx="2242861" cy="1296802"/>
            </a:xfrm>
          </p:grpSpPr>
          <p:sp>
            <p:nvSpPr>
              <p:cNvPr id="41" name="Freeform 5"/>
              <p:cNvSpPr/>
              <p:nvPr/>
            </p:nvSpPr>
            <p:spPr>
              <a:xfrm>
                <a:off x="6637230" y="4121303"/>
                <a:ext cx="1296802" cy="1296802"/>
              </a:xfrm>
              <a:custGeom>
                <a:avLst/>
                <a:gdLst/>
                <a:ahLst/>
                <a:cxnLst/>
                <a:rect l="l" t="t" r="r" b="b"/>
                <a:pathLst>
                  <a:path w="3587499" h="3587499">
                    <a:moveTo>
                      <a:pt x="0" y="0"/>
                    </a:moveTo>
                    <a:lnTo>
                      <a:pt x="3587499" y="0"/>
                    </a:lnTo>
                    <a:lnTo>
                      <a:pt x="3587499" y="3587499"/>
                    </a:lnTo>
                    <a:lnTo>
                      <a:pt x="0" y="3587499"/>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txBody>
              <a:bodyPr/>
              <a:lstStyle/>
              <a:p>
                <a:endParaRPr lang="en-SA"/>
              </a:p>
            </p:txBody>
          </p:sp>
          <p:sp>
            <p:nvSpPr>
              <p:cNvPr id="42" name="TextBox 10"/>
              <p:cNvSpPr txBox="1"/>
              <p:nvPr/>
            </p:nvSpPr>
            <p:spPr>
              <a:xfrm>
                <a:off x="6125933" y="4539113"/>
                <a:ext cx="2242861" cy="359073"/>
              </a:xfrm>
              <a:prstGeom prst="rect">
                <a:avLst/>
              </a:prstGeom>
            </p:spPr>
            <p:txBody>
              <a:bodyPr lIns="0" tIns="0" rIns="0" bIns="0" rtlCol="0" anchor="t">
                <a:spAutoFit/>
              </a:bodyPr>
              <a:lstStyle/>
              <a:p>
                <a:pPr algn="ctr">
                  <a:lnSpc>
                    <a:spcPts val="2811"/>
                  </a:lnSpc>
                </a:pPr>
                <a:r>
                  <a:rPr lang="ar-EG" sz="2000" dirty="0">
                    <a:solidFill>
                      <a:schemeClr val="bg1"/>
                    </a:solidFill>
                    <a:latin typeface="SST Arabic"/>
                    <a:ea typeface="SST Arabic Bold"/>
                    <a:cs typeface="SST Arabic Bold"/>
                    <a:sym typeface="SST Arabic Bold"/>
                    <a:rtl/>
                  </a:rPr>
                  <a:t>2</a:t>
                </a:r>
              </a:p>
            </p:txBody>
          </p:sp>
        </p:grpSp>
        <p:grpSp>
          <p:nvGrpSpPr>
            <p:cNvPr id="35" name="Group 52"/>
            <p:cNvGrpSpPr/>
            <p:nvPr/>
          </p:nvGrpSpPr>
          <p:grpSpPr>
            <a:xfrm>
              <a:off x="3852465" y="4235236"/>
              <a:ext cx="2242861" cy="1296802"/>
              <a:chOff x="3789202" y="4121303"/>
              <a:chExt cx="2242861" cy="1296802"/>
            </a:xfrm>
          </p:grpSpPr>
          <p:sp>
            <p:nvSpPr>
              <p:cNvPr id="39" name="Freeform 3"/>
              <p:cNvSpPr/>
              <p:nvPr/>
            </p:nvSpPr>
            <p:spPr>
              <a:xfrm>
                <a:off x="4252505" y="4121303"/>
                <a:ext cx="1296802" cy="1296802"/>
              </a:xfrm>
              <a:custGeom>
                <a:avLst/>
                <a:gdLst/>
                <a:ahLst/>
                <a:cxnLst/>
                <a:rect l="l" t="t" r="r" b="b"/>
                <a:pathLst>
                  <a:path w="3587499" h="3587499">
                    <a:moveTo>
                      <a:pt x="0" y="0"/>
                    </a:moveTo>
                    <a:lnTo>
                      <a:pt x="3587498" y="0"/>
                    </a:lnTo>
                    <a:lnTo>
                      <a:pt x="3587498" y="3587499"/>
                    </a:lnTo>
                    <a:lnTo>
                      <a:pt x="0" y="3587499"/>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txBody>
              <a:bodyPr/>
              <a:lstStyle/>
              <a:p>
                <a:endParaRPr lang="en-SA"/>
              </a:p>
            </p:txBody>
          </p:sp>
          <p:sp>
            <p:nvSpPr>
              <p:cNvPr id="40" name="TextBox 10"/>
              <p:cNvSpPr txBox="1"/>
              <p:nvPr/>
            </p:nvSpPr>
            <p:spPr>
              <a:xfrm>
                <a:off x="3789202" y="4539113"/>
                <a:ext cx="2242861" cy="359073"/>
              </a:xfrm>
              <a:prstGeom prst="rect">
                <a:avLst/>
              </a:prstGeom>
            </p:spPr>
            <p:txBody>
              <a:bodyPr lIns="0" tIns="0" rIns="0" bIns="0" rtlCol="0" anchor="t">
                <a:spAutoFit/>
              </a:bodyPr>
              <a:lstStyle/>
              <a:p>
                <a:pPr algn="ctr">
                  <a:lnSpc>
                    <a:spcPts val="2811"/>
                  </a:lnSpc>
                </a:pPr>
                <a:r>
                  <a:rPr lang="ar-EG" sz="2000" dirty="0">
                    <a:solidFill>
                      <a:schemeClr val="bg1"/>
                    </a:solidFill>
                    <a:latin typeface="SST Arabic"/>
                    <a:ea typeface="SST Arabic Bold"/>
                    <a:cs typeface="SST Arabic Bold"/>
                    <a:sym typeface="SST Arabic Bold"/>
                    <a:rtl/>
                  </a:rPr>
                  <a:t>3</a:t>
                </a:r>
              </a:p>
            </p:txBody>
          </p:sp>
        </p:grpSp>
        <p:grpSp>
          <p:nvGrpSpPr>
            <p:cNvPr id="36" name="Group 55"/>
            <p:cNvGrpSpPr/>
            <p:nvPr/>
          </p:nvGrpSpPr>
          <p:grpSpPr>
            <a:xfrm>
              <a:off x="1745771" y="4235236"/>
              <a:ext cx="2242861" cy="1296802"/>
              <a:chOff x="1409341" y="4121303"/>
              <a:chExt cx="2242861" cy="1296802"/>
            </a:xfrm>
          </p:grpSpPr>
          <p:sp>
            <p:nvSpPr>
              <p:cNvPr id="37" name="Freeform 4"/>
              <p:cNvSpPr/>
              <p:nvPr/>
            </p:nvSpPr>
            <p:spPr>
              <a:xfrm>
                <a:off x="1867780" y="4121303"/>
                <a:ext cx="1296802" cy="1296802"/>
              </a:xfrm>
              <a:custGeom>
                <a:avLst/>
                <a:gdLst/>
                <a:ahLst/>
                <a:cxnLst/>
                <a:rect l="l" t="t" r="r" b="b"/>
                <a:pathLst>
                  <a:path w="3587499" h="3587499">
                    <a:moveTo>
                      <a:pt x="0" y="0"/>
                    </a:moveTo>
                    <a:lnTo>
                      <a:pt x="3587499" y="0"/>
                    </a:lnTo>
                    <a:lnTo>
                      <a:pt x="3587499" y="3587499"/>
                    </a:lnTo>
                    <a:lnTo>
                      <a:pt x="0" y="3587499"/>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p>
                <a:endParaRPr lang="en-SA"/>
              </a:p>
            </p:txBody>
          </p:sp>
          <p:sp>
            <p:nvSpPr>
              <p:cNvPr id="38" name="TextBox 10"/>
              <p:cNvSpPr txBox="1"/>
              <p:nvPr/>
            </p:nvSpPr>
            <p:spPr>
              <a:xfrm>
                <a:off x="1409341" y="4539113"/>
                <a:ext cx="2242861" cy="359073"/>
              </a:xfrm>
              <a:prstGeom prst="rect">
                <a:avLst/>
              </a:prstGeom>
            </p:spPr>
            <p:txBody>
              <a:bodyPr lIns="0" tIns="0" rIns="0" bIns="0" rtlCol="0" anchor="t">
                <a:spAutoFit/>
              </a:bodyPr>
              <a:lstStyle/>
              <a:p>
                <a:pPr algn="ctr">
                  <a:lnSpc>
                    <a:spcPts val="2811"/>
                  </a:lnSpc>
                </a:pPr>
                <a:r>
                  <a:rPr lang="ar-EG" sz="2000" dirty="0">
                    <a:solidFill>
                      <a:schemeClr val="bg1"/>
                    </a:solidFill>
                    <a:latin typeface="SST Arabic"/>
                    <a:ea typeface="SST Arabic Bold"/>
                    <a:cs typeface="SST Arabic Bold"/>
                    <a:sym typeface="SST Arabic Bold"/>
                    <a:rtl/>
                  </a:rPr>
                  <a:t>4</a:t>
                </a:r>
              </a:p>
            </p:txBody>
          </p:sp>
        </p:grpSp>
      </p:grpSp>
    </p:spTree>
    <p:extLst>
      <p:ext uri="{BB962C8B-B14F-4D97-AF65-F5344CB8AC3E}">
        <p14:creationId xmlns:p14="http://schemas.microsoft.com/office/powerpoint/2010/main" val="62648977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06B6DF8-E8C4-4E7C-938C-470D8E897D5E}"/>
              </a:ext>
            </a:extLst>
          </p:cNvPr>
          <p:cNvSpPr/>
          <p:nvPr/>
        </p:nvSpPr>
        <p:spPr>
          <a:xfrm>
            <a:off x="3852466" y="1471780"/>
            <a:ext cx="7725680" cy="2031325"/>
          </a:xfrm>
          <a:prstGeom prst="rect">
            <a:avLst/>
          </a:prstGeom>
        </p:spPr>
        <p:txBody>
          <a:bodyPr wrap="square">
            <a:spAutoFit/>
          </a:bodyPr>
          <a:lstStyle/>
          <a:p>
            <a:pPr lvl="0" algn="justLow" rtl="1">
              <a:lnSpc>
                <a:spcPct val="150000"/>
              </a:lnSpc>
            </a:pPr>
            <a:r>
              <a:rPr lang="ar-EG" b="1" dirty="0">
                <a:solidFill>
                  <a:srgbClr val="03A5AD"/>
                </a:solidFill>
                <a:latin typeface="SST Arabic Medium" pitchFamily="34" charset="-78"/>
                <a:cs typeface="SST Arabic Medium" pitchFamily="34" charset="-78"/>
              </a:rPr>
              <a:t>ب. التفكير النقدي</a:t>
            </a:r>
            <a:endParaRPr lang="en-US" b="1" dirty="0">
              <a:solidFill>
                <a:srgbClr val="03A5AD"/>
              </a:solidFill>
              <a:latin typeface="SST Arabic Medium" pitchFamily="34" charset="-78"/>
              <a:cs typeface="SST Arabic Medium" pitchFamily="34" charset="-78"/>
            </a:endParaRPr>
          </a:p>
          <a:p>
            <a:pPr lvl="0" algn="justLow" rtl="1">
              <a:lnSpc>
                <a:spcPct val="150000"/>
              </a:lnSpc>
            </a:pPr>
            <a:endParaRPr lang="ar-EG" b="1" dirty="0">
              <a:solidFill>
                <a:srgbClr val="03A5AD"/>
              </a:solidFill>
              <a:latin typeface="SST Arabic Medium" pitchFamily="34" charset="-78"/>
              <a:cs typeface="SST Arabic Medium" pitchFamily="34" charset="-78"/>
            </a:endParaRPr>
          </a:p>
          <a:p>
            <a:pPr lvl="0" algn="justLow" rtl="1">
              <a:lnSpc>
                <a:spcPct val="150000"/>
              </a:lnSpc>
            </a:pPr>
            <a:r>
              <a:rPr lang="ar-DZ" sz="1600" dirty="0">
                <a:solidFill>
                  <a:schemeClr val="tx1">
                    <a:lumMod val="50000"/>
                    <a:lumOff val="50000"/>
                  </a:schemeClr>
                </a:solidFill>
                <a:latin typeface="SST Arabic Medium" pitchFamily="34" charset="-78"/>
                <a:cs typeface="SST Arabic Medium" pitchFamily="34" charset="-78"/>
              </a:rPr>
              <a:t>في مختلف مجالات أداء المشروع، هناك حاجة للتعرف على التحيز، وتحديد السبب الجذري للمشاكل، والنظر في القضايا</a:t>
            </a:r>
            <a:r>
              <a:rPr lang="ar-EG" sz="1600" dirty="0">
                <a:solidFill>
                  <a:schemeClr val="tx1">
                    <a:lumMod val="50000"/>
                    <a:lumOff val="50000"/>
                  </a:schemeClr>
                </a:solidFill>
                <a:latin typeface="SST Arabic Medium" pitchFamily="34" charset="-78"/>
                <a:cs typeface="SST Arabic Medium" pitchFamily="34" charset="-78"/>
              </a:rPr>
              <a:t> </a:t>
            </a:r>
            <a:r>
              <a:rPr lang="ar-DZ" sz="1600" dirty="0">
                <a:solidFill>
                  <a:schemeClr val="tx1">
                    <a:lumMod val="50000"/>
                    <a:lumOff val="50000"/>
                  </a:schemeClr>
                </a:solidFill>
                <a:latin typeface="SST Arabic Medium" pitchFamily="34" charset="-78"/>
                <a:cs typeface="SST Arabic Medium" pitchFamily="34" charset="-78"/>
              </a:rPr>
              <a:t>الصعبة، مثل الغموض والتعقيد وما إلى ذلك. يساعد التفكير النقدي على إنجاز هذه الأنشطة</a:t>
            </a:r>
            <a:endParaRPr kumimoji="0" lang="en-US" sz="16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6" name="TextBox 5">
            <a:extLst>
              <a:ext uri="{FF2B5EF4-FFF2-40B4-BE49-F238E27FC236}">
                <a16:creationId xmlns:a16="http://schemas.microsoft.com/office/drawing/2014/main" id="{8249948D-BBDB-4E76-9400-2D1FA5AEDA87}"/>
              </a:ext>
            </a:extLst>
          </p:cNvPr>
          <p:cNvSpPr txBox="1"/>
          <p:nvPr/>
        </p:nvSpPr>
        <p:spPr>
          <a:xfrm>
            <a:off x="5812848"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الفريق</a:t>
            </a:r>
          </a:p>
        </p:txBody>
      </p:sp>
      <p:cxnSp>
        <p:nvCxnSpPr>
          <p:cNvPr id="27" name="Straight Arrow Connector 73"/>
          <p:cNvCxnSpPr/>
          <p:nvPr/>
        </p:nvCxnSpPr>
        <p:spPr>
          <a:xfrm flipH="1" flipV="1">
            <a:off x="7939647" y="5840736"/>
            <a:ext cx="364490" cy="1"/>
          </a:xfrm>
          <a:prstGeom prst="straightConnector1">
            <a:avLst/>
          </a:prstGeom>
          <a:ln w="38100">
            <a:solidFill>
              <a:srgbClr val="03A5AD"/>
            </a:solidFill>
            <a:tailEnd type="arrow"/>
          </a:ln>
        </p:spPr>
        <p:style>
          <a:lnRef idx="1">
            <a:schemeClr val="accent1"/>
          </a:lnRef>
          <a:fillRef idx="0">
            <a:schemeClr val="accent1"/>
          </a:fillRef>
          <a:effectRef idx="0">
            <a:schemeClr val="accent1"/>
          </a:effectRef>
          <a:fontRef idx="minor">
            <a:schemeClr val="tx1"/>
          </a:fontRef>
        </p:style>
      </p:cxnSp>
      <p:grpSp>
        <p:nvGrpSpPr>
          <p:cNvPr id="28" name="مجموعة 27"/>
          <p:cNvGrpSpPr/>
          <p:nvPr/>
        </p:nvGrpSpPr>
        <p:grpSpPr>
          <a:xfrm>
            <a:off x="1745771" y="4235236"/>
            <a:ext cx="8562943" cy="1740394"/>
            <a:chOff x="1745771" y="4235236"/>
            <a:chExt cx="8562943" cy="1740394"/>
          </a:xfrm>
        </p:grpSpPr>
        <p:sp>
          <p:nvSpPr>
            <p:cNvPr id="29" name="TextBox 42"/>
            <p:cNvSpPr txBox="1"/>
            <p:nvPr/>
          </p:nvSpPr>
          <p:spPr>
            <a:xfrm>
              <a:off x="6232839" y="5653234"/>
              <a:ext cx="1695499" cy="322396"/>
            </a:xfrm>
            <a:prstGeom prst="rect">
              <a:avLst/>
            </a:prstGeom>
          </p:spPr>
          <p:txBody>
            <a:bodyPr lIns="0" tIns="0" rIns="0" bIns="0" rtlCol="0" anchor="t">
              <a:spAutoFit/>
            </a:bodyPr>
            <a:lstStyle/>
            <a:p>
              <a:pPr algn="ctr">
                <a:lnSpc>
                  <a:spcPts val="2811"/>
                </a:lnSpc>
                <a:spcBef>
                  <a:spcPct val="0"/>
                </a:spcBef>
              </a:pPr>
              <a:r>
                <a:rPr lang="ar-EG" dirty="0">
                  <a:solidFill>
                    <a:srgbClr val="383D87"/>
                  </a:solidFill>
                  <a:latin typeface="SST Arabic Medium" pitchFamily="34" charset="-78"/>
                  <a:cs typeface="SST Arabic Medium" pitchFamily="34" charset="-78"/>
                  <a:sym typeface="SST Arabic Bold"/>
                </a:rPr>
                <a:t>التفكير النقدي</a:t>
              </a:r>
            </a:p>
          </p:txBody>
        </p:sp>
        <p:sp>
          <p:nvSpPr>
            <p:cNvPr id="30" name="TextBox 43"/>
            <p:cNvSpPr txBox="1"/>
            <p:nvPr/>
          </p:nvSpPr>
          <p:spPr>
            <a:xfrm>
              <a:off x="1745771" y="5653234"/>
              <a:ext cx="2242861" cy="322396"/>
            </a:xfrm>
            <a:prstGeom prst="rect">
              <a:avLst/>
            </a:prstGeom>
          </p:spPr>
          <p:txBody>
            <a:bodyPr lIns="0" tIns="0" rIns="0" bIns="0" rtlCol="0" anchor="t">
              <a:spAutoFit/>
            </a:bodyPr>
            <a:lstStyle/>
            <a:p>
              <a:pPr algn="ctr">
                <a:lnSpc>
                  <a:spcPts val="2811"/>
                </a:lnSpc>
                <a:spcBef>
                  <a:spcPct val="0"/>
                </a:spcBef>
              </a:pPr>
              <a:r>
                <a:rPr lang="ar-EG" dirty="0">
                  <a:solidFill>
                    <a:srgbClr val="000F53"/>
                  </a:solidFill>
                  <a:latin typeface="SST Arabic Medium" pitchFamily="34" charset="-78"/>
                  <a:cs typeface="SST Arabic Medium" pitchFamily="34" charset="-78"/>
                  <a:sym typeface="SST Arabic Bold"/>
                </a:rPr>
                <a:t>المهارات الشخصية</a:t>
              </a:r>
            </a:p>
          </p:txBody>
        </p:sp>
        <p:sp>
          <p:nvSpPr>
            <p:cNvPr id="31" name="TextBox 44"/>
            <p:cNvSpPr txBox="1"/>
            <p:nvPr/>
          </p:nvSpPr>
          <p:spPr>
            <a:xfrm>
              <a:off x="3928609" y="5653234"/>
              <a:ext cx="2071120" cy="322396"/>
            </a:xfrm>
            <a:prstGeom prst="rect">
              <a:avLst/>
            </a:prstGeom>
          </p:spPr>
          <p:txBody>
            <a:bodyPr lIns="0" tIns="0" rIns="0" bIns="0" rtlCol="0" anchor="t">
              <a:spAutoFit/>
            </a:bodyPr>
            <a:lstStyle/>
            <a:p>
              <a:pPr algn="ctr">
                <a:lnSpc>
                  <a:spcPts val="2811"/>
                </a:lnSpc>
                <a:spcBef>
                  <a:spcPct val="0"/>
                </a:spcBef>
              </a:pPr>
              <a:r>
                <a:rPr lang="ar-EG" dirty="0">
                  <a:solidFill>
                    <a:srgbClr val="01AFB1"/>
                  </a:solidFill>
                  <a:latin typeface="SST Arabic Medium" pitchFamily="34" charset="-78"/>
                  <a:cs typeface="SST Arabic Medium" pitchFamily="34" charset="-78"/>
                  <a:sym typeface="SST Arabic Bold"/>
                </a:rPr>
                <a:t>الحافز</a:t>
              </a:r>
            </a:p>
          </p:txBody>
        </p:sp>
        <p:sp>
          <p:nvSpPr>
            <p:cNvPr id="32" name="TextBox 10"/>
            <p:cNvSpPr txBox="1"/>
            <p:nvPr/>
          </p:nvSpPr>
          <p:spPr>
            <a:xfrm>
              <a:off x="8065852" y="5653234"/>
              <a:ext cx="2242861" cy="321883"/>
            </a:xfrm>
            <a:prstGeom prst="rect">
              <a:avLst/>
            </a:prstGeom>
          </p:spPr>
          <p:txBody>
            <a:bodyPr lIns="0" tIns="0" rIns="0" bIns="0" rtlCol="0" anchor="t">
              <a:spAutoFit/>
            </a:bodyPr>
            <a:lstStyle/>
            <a:p>
              <a:pPr algn="ctr">
                <a:lnSpc>
                  <a:spcPts val="2811"/>
                </a:lnSpc>
              </a:pPr>
              <a:r>
                <a:rPr lang="ar-EG" dirty="0">
                  <a:solidFill>
                    <a:srgbClr val="18337A"/>
                  </a:solidFill>
                  <a:latin typeface="SST Arabic Medium" pitchFamily="34" charset="-78"/>
                  <a:cs typeface="SST Arabic Medium" pitchFamily="34" charset="-78"/>
                  <a:sym typeface="SST Arabic Bold"/>
                </a:rPr>
                <a:t>تأسيس الرؤية</a:t>
              </a:r>
            </a:p>
          </p:txBody>
        </p:sp>
        <p:grpSp>
          <p:nvGrpSpPr>
            <p:cNvPr id="33" name="Group 46"/>
            <p:cNvGrpSpPr/>
            <p:nvPr/>
          </p:nvGrpSpPr>
          <p:grpSpPr>
            <a:xfrm>
              <a:off x="8065853" y="4235236"/>
              <a:ext cx="2242861" cy="1296802"/>
              <a:chOff x="8376404" y="4121303"/>
              <a:chExt cx="2242861" cy="1296802"/>
            </a:xfrm>
          </p:grpSpPr>
          <p:sp>
            <p:nvSpPr>
              <p:cNvPr id="43" name="Freeform 4"/>
              <p:cNvSpPr/>
              <p:nvPr/>
            </p:nvSpPr>
            <p:spPr>
              <a:xfrm>
                <a:off x="8849434" y="4121303"/>
                <a:ext cx="1296802" cy="1296802"/>
              </a:xfrm>
              <a:custGeom>
                <a:avLst/>
                <a:gdLst/>
                <a:ahLst/>
                <a:cxnLst/>
                <a:rect l="l" t="t" r="r" b="b"/>
                <a:pathLst>
                  <a:path w="3587499" h="3587499">
                    <a:moveTo>
                      <a:pt x="0" y="0"/>
                    </a:moveTo>
                    <a:lnTo>
                      <a:pt x="3587499" y="0"/>
                    </a:lnTo>
                    <a:lnTo>
                      <a:pt x="3587499" y="3587499"/>
                    </a:lnTo>
                    <a:lnTo>
                      <a:pt x="0" y="3587499"/>
                    </a:lnTo>
                    <a:lnTo>
                      <a:pt x="0" y="0"/>
                    </a:lnTo>
                    <a:close/>
                  </a:path>
                </a:pathLst>
              </a:custGeom>
              <a: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p:spPr>
            <p:txBody>
              <a:bodyPr/>
              <a:lstStyle/>
              <a:p>
                <a:endParaRPr lang="en-SA"/>
              </a:p>
            </p:txBody>
          </p:sp>
          <p:sp>
            <p:nvSpPr>
              <p:cNvPr id="44" name="TextBox 10"/>
              <p:cNvSpPr txBox="1"/>
              <p:nvPr/>
            </p:nvSpPr>
            <p:spPr>
              <a:xfrm>
                <a:off x="8376404" y="4539113"/>
                <a:ext cx="2242861" cy="359073"/>
              </a:xfrm>
              <a:prstGeom prst="rect">
                <a:avLst/>
              </a:prstGeom>
            </p:spPr>
            <p:txBody>
              <a:bodyPr lIns="0" tIns="0" rIns="0" bIns="0" rtlCol="0" anchor="t">
                <a:spAutoFit/>
              </a:bodyPr>
              <a:lstStyle/>
              <a:p>
                <a:pPr algn="ctr">
                  <a:lnSpc>
                    <a:spcPts val="2811"/>
                  </a:lnSpc>
                </a:pPr>
                <a:r>
                  <a:rPr lang="ar-EG" sz="2000" dirty="0">
                    <a:solidFill>
                      <a:schemeClr val="bg1"/>
                    </a:solidFill>
                    <a:latin typeface="SST Arabic"/>
                    <a:ea typeface="SST Arabic Bold"/>
                    <a:cs typeface="SST Arabic Bold"/>
                    <a:sym typeface="SST Arabic Bold"/>
                    <a:rtl/>
                  </a:rPr>
                  <a:t>1</a:t>
                </a:r>
              </a:p>
            </p:txBody>
          </p:sp>
        </p:grpSp>
        <p:grpSp>
          <p:nvGrpSpPr>
            <p:cNvPr id="34" name="Group 49"/>
            <p:cNvGrpSpPr/>
            <p:nvPr/>
          </p:nvGrpSpPr>
          <p:grpSpPr>
            <a:xfrm>
              <a:off x="5959159" y="4235236"/>
              <a:ext cx="2242861" cy="1296802"/>
              <a:chOff x="6125933" y="4121303"/>
              <a:chExt cx="2242861" cy="1296802"/>
            </a:xfrm>
          </p:grpSpPr>
          <p:sp>
            <p:nvSpPr>
              <p:cNvPr id="41" name="Freeform 5"/>
              <p:cNvSpPr/>
              <p:nvPr/>
            </p:nvSpPr>
            <p:spPr>
              <a:xfrm>
                <a:off x="6637230" y="4121303"/>
                <a:ext cx="1296802" cy="1296802"/>
              </a:xfrm>
              <a:custGeom>
                <a:avLst/>
                <a:gdLst/>
                <a:ahLst/>
                <a:cxnLst/>
                <a:rect l="l" t="t" r="r" b="b"/>
                <a:pathLst>
                  <a:path w="3587499" h="3587499">
                    <a:moveTo>
                      <a:pt x="0" y="0"/>
                    </a:moveTo>
                    <a:lnTo>
                      <a:pt x="3587499" y="0"/>
                    </a:lnTo>
                    <a:lnTo>
                      <a:pt x="3587499" y="3587499"/>
                    </a:lnTo>
                    <a:lnTo>
                      <a:pt x="0" y="3587499"/>
                    </a:lnTo>
                    <a:lnTo>
                      <a:pt x="0" y="0"/>
                    </a:lnTo>
                    <a:close/>
                  </a:path>
                </a:pathLst>
              </a:custGeom>
              <a: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p:spPr>
            <p:txBody>
              <a:bodyPr/>
              <a:lstStyle/>
              <a:p>
                <a:endParaRPr lang="en-SA"/>
              </a:p>
            </p:txBody>
          </p:sp>
          <p:sp>
            <p:nvSpPr>
              <p:cNvPr id="42" name="TextBox 10"/>
              <p:cNvSpPr txBox="1"/>
              <p:nvPr/>
            </p:nvSpPr>
            <p:spPr>
              <a:xfrm>
                <a:off x="6125933" y="4539113"/>
                <a:ext cx="2242861" cy="359073"/>
              </a:xfrm>
              <a:prstGeom prst="rect">
                <a:avLst/>
              </a:prstGeom>
            </p:spPr>
            <p:txBody>
              <a:bodyPr lIns="0" tIns="0" rIns="0" bIns="0" rtlCol="0" anchor="t">
                <a:spAutoFit/>
              </a:bodyPr>
              <a:lstStyle/>
              <a:p>
                <a:pPr algn="ctr">
                  <a:lnSpc>
                    <a:spcPts val="2811"/>
                  </a:lnSpc>
                </a:pPr>
                <a:r>
                  <a:rPr lang="ar-EG" sz="2000" dirty="0">
                    <a:solidFill>
                      <a:schemeClr val="bg1"/>
                    </a:solidFill>
                    <a:latin typeface="SST Arabic"/>
                    <a:ea typeface="SST Arabic Bold"/>
                    <a:cs typeface="SST Arabic Bold"/>
                    <a:sym typeface="SST Arabic Bold"/>
                    <a:rtl/>
                  </a:rPr>
                  <a:t>2</a:t>
                </a:r>
              </a:p>
            </p:txBody>
          </p:sp>
        </p:grpSp>
        <p:grpSp>
          <p:nvGrpSpPr>
            <p:cNvPr id="35" name="Group 52"/>
            <p:cNvGrpSpPr/>
            <p:nvPr/>
          </p:nvGrpSpPr>
          <p:grpSpPr>
            <a:xfrm>
              <a:off x="3852465" y="4235236"/>
              <a:ext cx="2242861" cy="1296802"/>
              <a:chOff x="3789202" y="4121303"/>
              <a:chExt cx="2242861" cy="1296802"/>
            </a:xfrm>
          </p:grpSpPr>
          <p:sp>
            <p:nvSpPr>
              <p:cNvPr id="39" name="Freeform 3"/>
              <p:cNvSpPr/>
              <p:nvPr/>
            </p:nvSpPr>
            <p:spPr>
              <a:xfrm>
                <a:off x="4252505" y="4121303"/>
                <a:ext cx="1296802" cy="1296802"/>
              </a:xfrm>
              <a:custGeom>
                <a:avLst/>
                <a:gdLst/>
                <a:ahLst/>
                <a:cxnLst/>
                <a:rect l="l" t="t" r="r" b="b"/>
                <a:pathLst>
                  <a:path w="3587499" h="3587499">
                    <a:moveTo>
                      <a:pt x="0" y="0"/>
                    </a:moveTo>
                    <a:lnTo>
                      <a:pt x="3587498" y="0"/>
                    </a:lnTo>
                    <a:lnTo>
                      <a:pt x="3587498" y="3587499"/>
                    </a:lnTo>
                    <a:lnTo>
                      <a:pt x="0" y="3587499"/>
                    </a:lnTo>
                    <a:lnTo>
                      <a:pt x="0" y="0"/>
                    </a:lnTo>
                    <a:close/>
                  </a:path>
                </a:pathLst>
              </a:custGeom>
              <a: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a:blipFill>
            </p:spPr>
            <p:txBody>
              <a:bodyPr/>
              <a:lstStyle/>
              <a:p>
                <a:endParaRPr lang="en-SA"/>
              </a:p>
            </p:txBody>
          </p:sp>
          <p:sp>
            <p:nvSpPr>
              <p:cNvPr id="40" name="TextBox 10"/>
              <p:cNvSpPr txBox="1"/>
              <p:nvPr/>
            </p:nvSpPr>
            <p:spPr>
              <a:xfrm>
                <a:off x="3789202" y="4539113"/>
                <a:ext cx="2242861" cy="359073"/>
              </a:xfrm>
              <a:prstGeom prst="rect">
                <a:avLst/>
              </a:prstGeom>
            </p:spPr>
            <p:txBody>
              <a:bodyPr lIns="0" tIns="0" rIns="0" bIns="0" rtlCol="0" anchor="t">
                <a:spAutoFit/>
              </a:bodyPr>
              <a:lstStyle/>
              <a:p>
                <a:pPr algn="ctr">
                  <a:lnSpc>
                    <a:spcPts val="2811"/>
                  </a:lnSpc>
                </a:pPr>
                <a:r>
                  <a:rPr lang="ar-EG" sz="2000" dirty="0">
                    <a:solidFill>
                      <a:schemeClr val="bg1"/>
                    </a:solidFill>
                    <a:latin typeface="SST Arabic"/>
                    <a:ea typeface="SST Arabic Bold"/>
                    <a:cs typeface="SST Arabic Bold"/>
                    <a:sym typeface="SST Arabic Bold"/>
                    <a:rtl/>
                  </a:rPr>
                  <a:t>3</a:t>
                </a:r>
              </a:p>
            </p:txBody>
          </p:sp>
        </p:grpSp>
        <p:grpSp>
          <p:nvGrpSpPr>
            <p:cNvPr id="36" name="Group 55"/>
            <p:cNvGrpSpPr/>
            <p:nvPr/>
          </p:nvGrpSpPr>
          <p:grpSpPr>
            <a:xfrm>
              <a:off x="1745771" y="4235236"/>
              <a:ext cx="2242861" cy="1296802"/>
              <a:chOff x="1409341" y="4121303"/>
              <a:chExt cx="2242861" cy="1296802"/>
            </a:xfrm>
          </p:grpSpPr>
          <p:sp>
            <p:nvSpPr>
              <p:cNvPr id="37" name="Freeform 4"/>
              <p:cNvSpPr/>
              <p:nvPr/>
            </p:nvSpPr>
            <p:spPr>
              <a:xfrm>
                <a:off x="1867780" y="4121303"/>
                <a:ext cx="1296802" cy="1296802"/>
              </a:xfrm>
              <a:custGeom>
                <a:avLst/>
                <a:gdLst/>
                <a:ahLst/>
                <a:cxnLst/>
                <a:rect l="l" t="t" r="r" b="b"/>
                <a:pathLst>
                  <a:path w="3587499" h="3587499">
                    <a:moveTo>
                      <a:pt x="0" y="0"/>
                    </a:moveTo>
                    <a:lnTo>
                      <a:pt x="3587499" y="0"/>
                    </a:lnTo>
                    <a:lnTo>
                      <a:pt x="3587499" y="3587499"/>
                    </a:lnTo>
                    <a:lnTo>
                      <a:pt x="0" y="3587499"/>
                    </a:lnTo>
                    <a:lnTo>
                      <a:pt x="0" y="0"/>
                    </a:lnTo>
                    <a:close/>
                  </a:path>
                </a:pathLst>
              </a:custGeom>
              <a: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p:spPr>
            <p:txBody>
              <a:bodyPr/>
              <a:lstStyle/>
              <a:p>
                <a:endParaRPr lang="en-SA"/>
              </a:p>
            </p:txBody>
          </p:sp>
          <p:sp>
            <p:nvSpPr>
              <p:cNvPr id="38" name="TextBox 10"/>
              <p:cNvSpPr txBox="1"/>
              <p:nvPr/>
            </p:nvSpPr>
            <p:spPr>
              <a:xfrm>
                <a:off x="1409341" y="4539113"/>
                <a:ext cx="2242861" cy="359073"/>
              </a:xfrm>
              <a:prstGeom prst="rect">
                <a:avLst/>
              </a:prstGeom>
            </p:spPr>
            <p:txBody>
              <a:bodyPr lIns="0" tIns="0" rIns="0" bIns="0" rtlCol="0" anchor="t">
                <a:spAutoFit/>
              </a:bodyPr>
              <a:lstStyle/>
              <a:p>
                <a:pPr algn="ctr">
                  <a:lnSpc>
                    <a:spcPts val="2811"/>
                  </a:lnSpc>
                </a:pPr>
                <a:r>
                  <a:rPr lang="ar-EG" sz="2000" dirty="0">
                    <a:solidFill>
                      <a:schemeClr val="bg1"/>
                    </a:solidFill>
                    <a:latin typeface="SST Arabic"/>
                    <a:ea typeface="SST Arabic Bold"/>
                    <a:cs typeface="SST Arabic Bold"/>
                    <a:sym typeface="SST Arabic Bold"/>
                    <a:rtl/>
                  </a:rPr>
                  <a:t>4</a:t>
                </a:r>
              </a:p>
            </p:txBody>
          </p:sp>
        </p:grpSp>
      </p:grpSp>
    </p:spTree>
    <p:extLst>
      <p:ext uri="{BB962C8B-B14F-4D97-AF65-F5344CB8AC3E}">
        <p14:creationId xmlns:p14="http://schemas.microsoft.com/office/powerpoint/2010/main" val="327758791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06B6DF8-E8C4-4E7C-938C-470D8E897D5E}"/>
              </a:ext>
            </a:extLst>
          </p:cNvPr>
          <p:cNvSpPr/>
          <p:nvPr/>
        </p:nvSpPr>
        <p:spPr>
          <a:xfrm>
            <a:off x="3679115" y="1498042"/>
            <a:ext cx="7936209" cy="2585323"/>
          </a:xfrm>
          <a:prstGeom prst="rect">
            <a:avLst/>
          </a:prstGeom>
        </p:spPr>
        <p:txBody>
          <a:bodyPr wrap="square">
            <a:spAutoFit/>
          </a:bodyPr>
          <a:lstStyle/>
          <a:p>
            <a:pPr lvl="0" algn="r" rtl="1">
              <a:lnSpc>
                <a:spcPct val="150000"/>
              </a:lnSpc>
            </a:pPr>
            <a:r>
              <a:rPr lang="ar-EG" dirty="0">
                <a:solidFill>
                  <a:srgbClr val="03A5AD"/>
                </a:solidFill>
                <a:latin typeface="SST Arabic Medium" pitchFamily="34" charset="-78"/>
                <a:cs typeface="SST Arabic Medium" pitchFamily="34" charset="-78"/>
              </a:rPr>
              <a:t>ج. الحافز</a:t>
            </a:r>
            <a:endParaRPr lang="en-US" dirty="0">
              <a:solidFill>
                <a:srgbClr val="03A5AD"/>
              </a:solidFill>
              <a:latin typeface="SST Arabic Medium" pitchFamily="34" charset="-78"/>
              <a:cs typeface="SST Arabic Medium" pitchFamily="34" charset="-78"/>
            </a:endParaRPr>
          </a:p>
          <a:p>
            <a:pPr lvl="0" algn="r" rtl="1">
              <a:lnSpc>
                <a:spcPct val="150000"/>
              </a:lnSpc>
            </a:pPr>
            <a:endParaRPr lang="ar-EG" dirty="0">
              <a:solidFill>
                <a:srgbClr val="03A5AD"/>
              </a:solidFill>
              <a:latin typeface="SST Arabic Medium" pitchFamily="34" charset="-78"/>
              <a:cs typeface="SST Arabic Medium" pitchFamily="34" charset="-78"/>
            </a:endParaRPr>
          </a:p>
          <a:p>
            <a:pPr lvl="0"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ينطوي تحفيز أعضاء فريق المشروع على جانبين: الأول هو فهم ما يحفز أعضاء فريق المشروع على الأداء، والثاني هو العمل</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مع أعضاء فريق المشروع بطريقة تبقيهم ملتزمين بالمشروع ونتائجه.</a:t>
            </a:r>
          </a:p>
        </p:txBody>
      </p:sp>
      <p:sp>
        <p:nvSpPr>
          <p:cNvPr id="6" name="TextBox 5">
            <a:extLst>
              <a:ext uri="{FF2B5EF4-FFF2-40B4-BE49-F238E27FC236}">
                <a16:creationId xmlns:a16="http://schemas.microsoft.com/office/drawing/2014/main" id="{8249948D-BBDB-4E76-9400-2D1FA5AEDA87}"/>
              </a:ext>
            </a:extLst>
          </p:cNvPr>
          <p:cNvSpPr txBox="1"/>
          <p:nvPr/>
        </p:nvSpPr>
        <p:spPr>
          <a:xfrm>
            <a:off x="5812848"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الفريق</a:t>
            </a:r>
          </a:p>
        </p:txBody>
      </p:sp>
      <p:cxnSp>
        <p:nvCxnSpPr>
          <p:cNvPr id="45" name="Straight Arrow Connector 73"/>
          <p:cNvCxnSpPr/>
          <p:nvPr/>
        </p:nvCxnSpPr>
        <p:spPr>
          <a:xfrm flipH="1" flipV="1">
            <a:off x="5650690" y="5840736"/>
            <a:ext cx="364490" cy="1"/>
          </a:xfrm>
          <a:prstGeom prst="straightConnector1">
            <a:avLst/>
          </a:prstGeom>
          <a:ln w="38100">
            <a:solidFill>
              <a:srgbClr val="03A5AD"/>
            </a:solidFill>
            <a:tailEnd type="arrow"/>
          </a:ln>
        </p:spPr>
        <p:style>
          <a:lnRef idx="1">
            <a:schemeClr val="accent1"/>
          </a:lnRef>
          <a:fillRef idx="0">
            <a:schemeClr val="accent1"/>
          </a:fillRef>
          <a:effectRef idx="0">
            <a:schemeClr val="accent1"/>
          </a:effectRef>
          <a:fontRef idx="minor">
            <a:schemeClr val="tx1"/>
          </a:fontRef>
        </p:style>
      </p:cxnSp>
      <p:grpSp>
        <p:nvGrpSpPr>
          <p:cNvPr id="46" name="مجموعة 45"/>
          <p:cNvGrpSpPr/>
          <p:nvPr/>
        </p:nvGrpSpPr>
        <p:grpSpPr>
          <a:xfrm>
            <a:off x="1745771" y="4235236"/>
            <a:ext cx="8562943" cy="1740394"/>
            <a:chOff x="1745771" y="4235236"/>
            <a:chExt cx="8562943" cy="1740394"/>
          </a:xfrm>
        </p:grpSpPr>
        <p:sp>
          <p:nvSpPr>
            <p:cNvPr id="47" name="TextBox 42"/>
            <p:cNvSpPr txBox="1"/>
            <p:nvPr/>
          </p:nvSpPr>
          <p:spPr>
            <a:xfrm>
              <a:off x="6232839" y="5653234"/>
              <a:ext cx="1695499" cy="322396"/>
            </a:xfrm>
            <a:prstGeom prst="rect">
              <a:avLst/>
            </a:prstGeom>
          </p:spPr>
          <p:txBody>
            <a:bodyPr lIns="0" tIns="0" rIns="0" bIns="0" rtlCol="0" anchor="t">
              <a:spAutoFit/>
            </a:bodyPr>
            <a:lstStyle/>
            <a:p>
              <a:pPr algn="ctr">
                <a:lnSpc>
                  <a:spcPts val="2811"/>
                </a:lnSpc>
                <a:spcBef>
                  <a:spcPct val="0"/>
                </a:spcBef>
              </a:pPr>
              <a:r>
                <a:rPr lang="ar-EG" dirty="0">
                  <a:solidFill>
                    <a:srgbClr val="383D87"/>
                  </a:solidFill>
                  <a:latin typeface="SST Arabic Medium" pitchFamily="34" charset="-78"/>
                  <a:cs typeface="SST Arabic Medium" pitchFamily="34" charset="-78"/>
                  <a:sym typeface="SST Arabic Bold"/>
                </a:rPr>
                <a:t>التفكير النقدي</a:t>
              </a:r>
            </a:p>
          </p:txBody>
        </p:sp>
        <p:sp>
          <p:nvSpPr>
            <p:cNvPr id="48" name="TextBox 43"/>
            <p:cNvSpPr txBox="1"/>
            <p:nvPr/>
          </p:nvSpPr>
          <p:spPr>
            <a:xfrm>
              <a:off x="1745771" y="5653234"/>
              <a:ext cx="2242861" cy="322396"/>
            </a:xfrm>
            <a:prstGeom prst="rect">
              <a:avLst/>
            </a:prstGeom>
          </p:spPr>
          <p:txBody>
            <a:bodyPr lIns="0" tIns="0" rIns="0" bIns="0" rtlCol="0" anchor="t">
              <a:spAutoFit/>
            </a:bodyPr>
            <a:lstStyle/>
            <a:p>
              <a:pPr algn="ctr">
                <a:lnSpc>
                  <a:spcPts val="2811"/>
                </a:lnSpc>
                <a:spcBef>
                  <a:spcPct val="0"/>
                </a:spcBef>
              </a:pPr>
              <a:r>
                <a:rPr lang="ar-EG" dirty="0">
                  <a:solidFill>
                    <a:srgbClr val="000F53"/>
                  </a:solidFill>
                  <a:latin typeface="SST Arabic Medium" pitchFamily="34" charset="-78"/>
                  <a:cs typeface="SST Arabic Medium" pitchFamily="34" charset="-78"/>
                  <a:sym typeface="SST Arabic Bold"/>
                </a:rPr>
                <a:t>المهارات الشخصية</a:t>
              </a:r>
            </a:p>
          </p:txBody>
        </p:sp>
        <p:sp>
          <p:nvSpPr>
            <p:cNvPr id="49" name="TextBox 44"/>
            <p:cNvSpPr txBox="1"/>
            <p:nvPr/>
          </p:nvSpPr>
          <p:spPr>
            <a:xfrm>
              <a:off x="3928609" y="5653234"/>
              <a:ext cx="2071120" cy="322396"/>
            </a:xfrm>
            <a:prstGeom prst="rect">
              <a:avLst/>
            </a:prstGeom>
          </p:spPr>
          <p:txBody>
            <a:bodyPr lIns="0" tIns="0" rIns="0" bIns="0" rtlCol="0" anchor="t">
              <a:spAutoFit/>
            </a:bodyPr>
            <a:lstStyle/>
            <a:p>
              <a:pPr algn="ctr">
                <a:lnSpc>
                  <a:spcPts val="2811"/>
                </a:lnSpc>
                <a:spcBef>
                  <a:spcPct val="0"/>
                </a:spcBef>
              </a:pPr>
              <a:r>
                <a:rPr lang="ar-EG" dirty="0">
                  <a:solidFill>
                    <a:srgbClr val="01AFB1"/>
                  </a:solidFill>
                  <a:latin typeface="SST Arabic Medium" pitchFamily="34" charset="-78"/>
                  <a:cs typeface="SST Arabic Medium" pitchFamily="34" charset="-78"/>
                  <a:sym typeface="SST Arabic Bold"/>
                </a:rPr>
                <a:t>الحافز</a:t>
              </a:r>
            </a:p>
          </p:txBody>
        </p:sp>
        <p:sp>
          <p:nvSpPr>
            <p:cNvPr id="50" name="TextBox 10"/>
            <p:cNvSpPr txBox="1"/>
            <p:nvPr/>
          </p:nvSpPr>
          <p:spPr>
            <a:xfrm>
              <a:off x="8065852" y="5653234"/>
              <a:ext cx="2242861" cy="321883"/>
            </a:xfrm>
            <a:prstGeom prst="rect">
              <a:avLst/>
            </a:prstGeom>
          </p:spPr>
          <p:txBody>
            <a:bodyPr lIns="0" tIns="0" rIns="0" bIns="0" rtlCol="0" anchor="t">
              <a:spAutoFit/>
            </a:bodyPr>
            <a:lstStyle/>
            <a:p>
              <a:pPr algn="ctr">
                <a:lnSpc>
                  <a:spcPts val="2811"/>
                </a:lnSpc>
              </a:pPr>
              <a:r>
                <a:rPr lang="ar-EG" dirty="0">
                  <a:solidFill>
                    <a:srgbClr val="18337A"/>
                  </a:solidFill>
                  <a:latin typeface="SST Arabic Medium" pitchFamily="34" charset="-78"/>
                  <a:cs typeface="SST Arabic Medium" pitchFamily="34" charset="-78"/>
                  <a:sym typeface="SST Arabic Bold"/>
                </a:rPr>
                <a:t>تأسيس الرؤية</a:t>
              </a:r>
            </a:p>
          </p:txBody>
        </p:sp>
        <p:grpSp>
          <p:nvGrpSpPr>
            <p:cNvPr id="51" name="Group 46"/>
            <p:cNvGrpSpPr/>
            <p:nvPr/>
          </p:nvGrpSpPr>
          <p:grpSpPr>
            <a:xfrm>
              <a:off x="8065853" y="4235236"/>
              <a:ext cx="2242861" cy="1296802"/>
              <a:chOff x="8376404" y="4121303"/>
              <a:chExt cx="2242861" cy="1296802"/>
            </a:xfrm>
          </p:grpSpPr>
          <p:sp>
            <p:nvSpPr>
              <p:cNvPr id="61" name="Freeform 4"/>
              <p:cNvSpPr/>
              <p:nvPr/>
            </p:nvSpPr>
            <p:spPr>
              <a:xfrm>
                <a:off x="8849434" y="4121303"/>
                <a:ext cx="1296802" cy="1296802"/>
              </a:xfrm>
              <a:custGeom>
                <a:avLst/>
                <a:gdLst/>
                <a:ahLst/>
                <a:cxnLst/>
                <a:rect l="l" t="t" r="r" b="b"/>
                <a:pathLst>
                  <a:path w="3587499" h="3587499">
                    <a:moveTo>
                      <a:pt x="0" y="0"/>
                    </a:moveTo>
                    <a:lnTo>
                      <a:pt x="3587499" y="0"/>
                    </a:lnTo>
                    <a:lnTo>
                      <a:pt x="3587499" y="3587499"/>
                    </a:lnTo>
                    <a:lnTo>
                      <a:pt x="0" y="3587499"/>
                    </a:lnTo>
                    <a:lnTo>
                      <a:pt x="0" y="0"/>
                    </a:lnTo>
                    <a:close/>
                  </a:path>
                </a:pathLst>
              </a:custGeom>
              <a: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p:spPr>
            <p:txBody>
              <a:bodyPr/>
              <a:lstStyle/>
              <a:p>
                <a:endParaRPr lang="en-SA"/>
              </a:p>
            </p:txBody>
          </p:sp>
          <p:sp>
            <p:nvSpPr>
              <p:cNvPr id="62" name="TextBox 10"/>
              <p:cNvSpPr txBox="1"/>
              <p:nvPr/>
            </p:nvSpPr>
            <p:spPr>
              <a:xfrm>
                <a:off x="8376404" y="4539113"/>
                <a:ext cx="2242861" cy="359073"/>
              </a:xfrm>
              <a:prstGeom prst="rect">
                <a:avLst/>
              </a:prstGeom>
            </p:spPr>
            <p:txBody>
              <a:bodyPr lIns="0" tIns="0" rIns="0" bIns="0" rtlCol="0" anchor="t">
                <a:spAutoFit/>
              </a:bodyPr>
              <a:lstStyle/>
              <a:p>
                <a:pPr algn="ctr">
                  <a:lnSpc>
                    <a:spcPts val="2811"/>
                  </a:lnSpc>
                </a:pPr>
                <a:r>
                  <a:rPr lang="ar-EG" sz="2000" dirty="0">
                    <a:solidFill>
                      <a:schemeClr val="bg1"/>
                    </a:solidFill>
                    <a:latin typeface="SST Arabic"/>
                    <a:ea typeface="SST Arabic Bold"/>
                    <a:cs typeface="SST Arabic Bold"/>
                    <a:sym typeface="SST Arabic Bold"/>
                    <a:rtl/>
                  </a:rPr>
                  <a:t>1</a:t>
                </a:r>
              </a:p>
            </p:txBody>
          </p:sp>
        </p:grpSp>
        <p:grpSp>
          <p:nvGrpSpPr>
            <p:cNvPr id="52" name="Group 49"/>
            <p:cNvGrpSpPr/>
            <p:nvPr/>
          </p:nvGrpSpPr>
          <p:grpSpPr>
            <a:xfrm>
              <a:off x="5959159" y="4235236"/>
              <a:ext cx="2242861" cy="1296802"/>
              <a:chOff x="6125933" y="4121303"/>
              <a:chExt cx="2242861" cy="1296802"/>
            </a:xfrm>
          </p:grpSpPr>
          <p:sp>
            <p:nvSpPr>
              <p:cNvPr id="59" name="Freeform 5"/>
              <p:cNvSpPr/>
              <p:nvPr/>
            </p:nvSpPr>
            <p:spPr>
              <a:xfrm>
                <a:off x="6637230" y="4121303"/>
                <a:ext cx="1296802" cy="1296802"/>
              </a:xfrm>
              <a:custGeom>
                <a:avLst/>
                <a:gdLst/>
                <a:ahLst/>
                <a:cxnLst/>
                <a:rect l="l" t="t" r="r" b="b"/>
                <a:pathLst>
                  <a:path w="3587499" h="3587499">
                    <a:moveTo>
                      <a:pt x="0" y="0"/>
                    </a:moveTo>
                    <a:lnTo>
                      <a:pt x="3587499" y="0"/>
                    </a:lnTo>
                    <a:lnTo>
                      <a:pt x="3587499" y="3587499"/>
                    </a:lnTo>
                    <a:lnTo>
                      <a:pt x="0" y="3587499"/>
                    </a:lnTo>
                    <a:lnTo>
                      <a:pt x="0" y="0"/>
                    </a:lnTo>
                    <a:close/>
                  </a:path>
                </a:pathLst>
              </a:custGeom>
              <a: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p:spPr>
            <p:txBody>
              <a:bodyPr/>
              <a:lstStyle/>
              <a:p>
                <a:endParaRPr lang="en-SA"/>
              </a:p>
            </p:txBody>
          </p:sp>
          <p:sp>
            <p:nvSpPr>
              <p:cNvPr id="60" name="TextBox 10"/>
              <p:cNvSpPr txBox="1"/>
              <p:nvPr/>
            </p:nvSpPr>
            <p:spPr>
              <a:xfrm>
                <a:off x="6125933" y="4539113"/>
                <a:ext cx="2242861" cy="359073"/>
              </a:xfrm>
              <a:prstGeom prst="rect">
                <a:avLst/>
              </a:prstGeom>
            </p:spPr>
            <p:txBody>
              <a:bodyPr lIns="0" tIns="0" rIns="0" bIns="0" rtlCol="0" anchor="t">
                <a:spAutoFit/>
              </a:bodyPr>
              <a:lstStyle/>
              <a:p>
                <a:pPr algn="ctr">
                  <a:lnSpc>
                    <a:spcPts val="2811"/>
                  </a:lnSpc>
                </a:pPr>
                <a:r>
                  <a:rPr lang="ar-EG" sz="2000" dirty="0">
                    <a:solidFill>
                      <a:schemeClr val="bg1"/>
                    </a:solidFill>
                    <a:latin typeface="SST Arabic"/>
                    <a:ea typeface="SST Arabic Bold"/>
                    <a:cs typeface="SST Arabic Bold"/>
                    <a:sym typeface="SST Arabic Bold"/>
                    <a:rtl/>
                  </a:rPr>
                  <a:t>2</a:t>
                </a:r>
              </a:p>
            </p:txBody>
          </p:sp>
        </p:grpSp>
        <p:grpSp>
          <p:nvGrpSpPr>
            <p:cNvPr id="53" name="Group 52"/>
            <p:cNvGrpSpPr/>
            <p:nvPr/>
          </p:nvGrpSpPr>
          <p:grpSpPr>
            <a:xfrm>
              <a:off x="3852465" y="4235236"/>
              <a:ext cx="2242861" cy="1296802"/>
              <a:chOff x="3789202" y="4121303"/>
              <a:chExt cx="2242861" cy="1296802"/>
            </a:xfrm>
          </p:grpSpPr>
          <p:sp>
            <p:nvSpPr>
              <p:cNvPr id="57" name="Freeform 3"/>
              <p:cNvSpPr/>
              <p:nvPr/>
            </p:nvSpPr>
            <p:spPr>
              <a:xfrm>
                <a:off x="4252505" y="4121303"/>
                <a:ext cx="1296802" cy="1296802"/>
              </a:xfrm>
              <a:custGeom>
                <a:avLst/>
                <a:gdLst/>
                <a:ahLst/>
                <a:cxnLst/>
                <a:rect l="l" t="t" r="r" b="b"/>
                <a:pathLst>
                  <a:path w="3587499" h="3587499">
                    <a:moveTo>
                      <a:pt x="0" y="0"/>
                    </a:moveTo>
                    <a:lnTo>
                      <a:pt x="3587498" y="0"/>
                    </a:lnTo>
                    <a:lnTo>
                      <a:pt x="3587498" y="3587499"/>
                    </a:lnTo>
                    <a:lnTo>
                      <a:pt x="0" y="3587499"/>
                    </a:lnTo>
                    <a:lnTo>
                      <a:pt x="0" y="0"/>
                    </a:lnTo>
                    <a:close/>
                  </a:path>
                </a:pathLst>
              </a:custGeom>
              <a: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a:blipFill>
            </p:spPr>
            <p:txBody>
              <a:bodyPr/>
              <a:lstStyle/>
              <a:p>
                <a:endParaRPr lang="en-SA"/>
              </a:p>
            </p:txBody>
          </p:sp>
          <p:sp>
            <p:nvSpPr>
              <p:cNvPr id="58" name="TextBox 10"/>
              <p:cNvSpPr txBox="1"/>
              <p:nvPr/>
            </p:nvSpPr>
            <p:spPr>
              <a:xfrm>
                <a:off x="3789202" y="4539113"/>
                <a:ext cx="2242861" cy="359073"/>
              </a:xfrm>
              <a:prstGeom prst="rect">
                <a:avLst/>
              </a:prstGeom>
            </p:spPr>
            <p:txBody>
              <a:bodyPr lIns="0" tIns="0" rIns="0" bIns="0" rtlCol="0" anchor="t">
                <a:spAutoFit/>
              </a:bodyPr>
              <a:lstStyle/>
              <a:p>
                <a:pPr algn="ctr">
                  <a:lnSpc>
                    <a:spcPts val="2811"/>
                  </a:lnSpc>
                </a:pPr>
                <a:r>
                  <a:rPr lang="ar-EG" sz="2000" dirty="0">
                    <a:solidFill>
                      <a:schemeClr val="bg1"/>
                    </a:solidFill>
                    <a:latin typeface="SST Arabic"/>
                    <a:ea typeface="SST Arabic Bold"/>
                    <a:cs typeface="SST Arabic Bold"/>
                    <a:sym typeface="SST Arabic Bold"/>
                    <a:rtl/>
                  </a:rPr>
                  <a:t>3</a:t>
                </a:r>
              </a:p>
            </p:txBody>
          </p:sp>
        </p:grpSp>
        <p:grpSp>
          <p:nvGrpSpPr>
            <p:cNvPr id="54" name="Group 55"/>
            <p:cNvGrpSpPr/>
            <p:nvPr/>
          </p:nvGrpSpPr>
          <p:grpSpPr>
            <a:xfrm>
              <a:off x="1745771" y="4235236"/>
              <a:ext cx="2242861" cy="1296802"/>
              <a:chOff x="1409341" y="4121303"/>
              <a:chExt cx="2242861" cy="1296802"/>
            </a:xfrm>
          </p:grpSpPr>
          <p:sp>
            <p:nvSpPr>
              <p:cNvPr id="55" name="Freeform 4"/>
              <p:cNvSpPr/>
              <p:nvPr/>
            </p:nvSpPr>
            <p:spPr>
              <a:xfrm>
                <a:off x="1867780" y="4121303"/>
                <a:ext cx="1296802" cy="1296802"/>
              </a:xfrm>
              <a:custGeom>
                <a:avLst/>
                <a:gdLst/>
                <a:ahLst/>
                <a:cxnLst/>
                <a:rect l="l" t="t" r="r" b="b"/>
                <a:pathLst>
                  <a:path w="3587499" h="3587499">
                    <a:moveTo>
                      <a:pt x="0" y="0"/>
                    </a:moveTo>
                    <a:lnTo>
                      <a:pt x="3587499" y="0"/>
                    </a:lnTo>
                    <a:lnTo>
                      <a:pt x="3587499" y="3587499"/>
                    </a:lnTo>
                    <a:lnTo>
                      <a:pt x="0" y="3587499"/>
                    </a:lnTo>
                    <a:lnTo>
                      <a:pt x="0" y="0"/>
                    </a:lnTo>
                    <a:close/>
                  </a:path>
                </a:pathLst>
              </a:custGeom>
              <a: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p:spPr>
            <p:txBody>
              <a:bodyPr/>
              <a:lstStyle/>
              <a:p>
                <a:endParaRPr lang="en-SA"/>
              </a:p>
            </p:txBody>
          </p:sp>
          <p:sp>
            <p:nvSpPr>
              <p:cNvPr id="56" name="TextBox 10"/>
              <p:cNvSpPr txBox="1"/>
              <p:nvPr/>
            </p:nvSpPr>
            <p:spPr>
              <a:xfrm>
                <a:off x="1409341" y="4539113"/>
                <a:ext cx="2242861" cy="359073"/>
              </a:xfrm>
              <a:prstGeom prst="rect">
                <a:avLst/>
              </a:prstGeom>
            </p:spPr>
            <p:txBody>
              <a:bodyPr lIns="0" tIns="0" rIns="0" bIns="0" rtlCol="0" anchor="t">
                <a:spAutoFit/>
              </a:bodyPr>
              <a:lstStyle/>
              <a:p>
                <a:pPr algn="ctr">
                  <a:lnSpc>
                    <a:spcPts val="2811"/>
                  </a:lnSpc>
                </a:pPr>
                <a:r>
                  <a:rPr lang="ar-EG" sz="2000" dirty="0">
                    <a:solidFill>
                      <a:schemeClr val="bg1"/>
                    </a:solidFill>
                    <a:latin typeface="SST Arabic"/>
                    <a:ea typeface="SST Arabic Bold"/>
                    <a:cs typeface="SST Arabic Bold"/>
                    <a:sym typeface="SST Arabic Bold"/>
                    <a:rtl/>
                  </a:rPr>
                  <a:t>4</a:t>
                </a:r>
              </a:p>
            </p:txBody>
          </p:sp>
        </p:grpSp>
      </p:grpSp>
    </p:spTree>
    <p:extLst>
      <p:ext uri="{BB962C8B-B14F-4D97-AF65-F5344CB8AC3E}">
        <p14:creationId xmlns:p14="http://schemas.microsoft.com/office/powerpoint/2010/main" val="2430666242"/>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06B6DF8-E8C4-4E7C-938C-470D8E897D5E}"/>
              </a:ext>
            </a:extLst>
          </p:cNvPr>
          <p:cNvSpPr/>
          <p:nvPr/>
        </p:nvSpPr>
        <p:spPr>
          <a:xfrm>
            <a:off x="5165981" y="1511379"/>
            <a:ext cx="6455794" cy="2354491"/>
          </a:xfrm>
          <a:prstGeom prst="rect">
            <a:avLst/>
          </a:prstGeom>
        </p:spPr>
        <p:txBody>
          <a:bodyPr wrap="square">
            <a:spAutoFit/>
          </a:bodyPr>
          <a:lstStyle/>
          <a:p>
            <a:pPr lvl="0" algn="r" rtl="1">
              <a:lnSpc>
                <a:spcPct val="150000"/>
              </a:lnSpc>
            </a:pPr>
            <a:r>
              <a:rPr lang="ar-DZ" dirty="0">
                <a:solidFill>
                  <a:srgbClr val="03A5AD"/>
                </a:solidFill>
                <a:latin typeface="SST Arabic Medium" pitchFamily="34" charset="-78"/>
                <a:cs typeface="SST Arabic Medium" pitchFamily="34" charset="-78"/>
              </a:rPr>
              <a:t>تتضمن أمثلة عوامل التحفيز الداخلي ما يلي:</a:t>
            </a:r>
          </a:p>
          <a:p>
            <a:pPr marL="342900" lvl="0" indent="-342900" algn="r" rtl="1">
              <a:lnSpc>
                <a:spcPct val="150000"/>
              </a:lnSpc>
              <a:buFont typeface="Arial" panose="020B0604020202020204" pitchFamily="34" charset="0"/>
              <a:buChar char="•"/>
            </a:pPr>
            <a:r>
              <a:rPr lang="ar-DZ" sz="1600" dirty="0">
                <a:solidFill>
                  <a:schemeClr val="tx1">
                    <a:lumMod val="50000"/>
                    <a:lumOff val="50000"/>
                  </a:schemeClr>
                </a:solidFill>
                <a:latin typeface="SST Arabic Medium" pitchFamily="34" charset="-78"/>
                <a:cs typeface="SST Arabic Medium" pitchFamily="34" charset="-78"/>
              </a:rPr>
              <a:t>الإنجاز</a:t>
            </a:r>
            <a:endParaRPr lang="ar-EG" sz="1600" dirty="0">
              <a:solidFill>
                <a:schemeClr val="tx1">
                  <a:lumMod val="50000"/>
                  <a:lumOff val="50000"/>
                </a:schemeClr>
              </a:solidFill>
              <a:latin typeface="SST Arabic Medium" pitchFamily="34" charset="-78"/>
              <a:cs typeface="SST Arabic Medium" pitchFamily="34" charset="-78"/>
            </a:endParaRPr>
          </a:p>
          <a:p>
            <a:pPr marL="342900" lvl="0" indent="-342900" algn="r" rtl="1">
              <a:lnSpc>
                <a:spcPct val="150000"/>
              </a:lnSpc>
              <a:buFont typeface="Arial" panose="020B0604020202020204" pitchFamily="34" charset="0"/>
              <a:buChar char="•"/>
            </a:pPr>
            <a:r>
              <a:rPr lang="ar-DZ" sz="1600" dirty="0">
                <a:solidFill>
                  <a:schemeClr val="tx1">
                    <a:lumMod val="50000"/>
                    <a:lumOff val="50000"/>
                  </a:schemeClr>
                </a:solidFill>
                <a:latin typeface="SST Arabic Medium" pitchFamily="34" charset="-78"/>
                <a:cs typeface="SST Arabic Medium" pitchFamily="34" charset="-78"/>
              </a:rPr>
              <a:t>التحدي</a:t>
            </a:r>
            <a:endParaRPr lang="ar-EG" sz="1600" dirty="0">
              <a:solidFill>
                <a:schemeClr val="tx1">
                  <a:lumMod val="50000"/>
                  <a:lumOff val="50000"/>
                </a:schemeClr>
              </a:solidFill>
              <a:latin typeface="SST Arabic Medium" pitchFamily="34" charset="-78"/>
              <a:cs typeface="SST Arabic Medium" pitchFamily="34" charset="-78"/>
            </a:endParaRPr>
          </a:p>
          <a:p>
            <a:pPr marL="342900" lvl="0" indent="-342900" algn="r" rtl="1">
              <a:lnSpc>
                <a:spcPct val="150000"/>
              </a:lnSpc>
              <a:buFont typeface="Arial" panose="020B0604020202020204" pitchFamily="34" charset="0"/>
              <a:buChar char="•"/>
            </a:pPr>
            <a:r>
              <a:rPr lang="ar-DZ" sz="1600" dirty="0">
                <a:solidFill>
                  <a:schemeClr val="tx1">
                    <a:lumMod val="50000"/>
                    <a:lumOff val="50000"/>
                  </a:schemeClr>
                </a:solidFill>
                <a:latin typeface="SST Arabic Medium" pitchFamily="34" charset="-78"/>
                <a:cs typeface="SST Arabic Medium" pitchFamily="34" charset="-78"/>
              </a:rPr>
              <a:t>الإيمان بالعمل</a:t>
            </a:r>
            <a:endParaRPr lang="ar-EG" sz="1600" dirty="0">
              <a:solidFill>
                <a:schemeClr val="tx1">
                  <a:lumMod val="50000"/>
                  <a:lumOff val="50000"/>
                </a:schemeClr>
              </a:solidFill>
              <a:latin typeface="SST Arabic Medium" pitchFamily="34" charset="-78"/>
              <a:cs typeface="SST Arabic Medium" pitchFamily="34" charset="-78"/>
            </a:endParaRPr>
          </a:p>
          <a:p>
            <a:pPr marL="342900" lvl="0" indent="-342900" algn="r" rtl="1">
              <a:lnSpc>
                <a:spcPct val="150000"/>
              </a:lnSpc>
              <a:buFont typeface="Arial" panose="020B0604020202020204" pitchFamily="34" charset="0"/>
              <a:buChar char="•"/>
            </a:pPr>
            <a:r>
              <a:rPr lang="ar-DZ" sz="1600" dirty="0">
                <a:solidFill>
                  <a:schemeClr val="tx1">
                    <a:lumMod val="50000"/>
                    <a:lumOff val="50000"/>
                  </a:schemeClr>
                </a:solidFill>
                <a:latin typeface="SST Arabic Medium" pitchFamily="34" charset="-78"/>
                <a:cs typeface="SST Arabic Medium" pitchFamily="34" charset="-78"/>
              </a:rPr>
              <a:t>النمو الشخصي</a:t>
            </a:r>
          </a:p>
          <a:p>
            <a:pPr marL="342900" lvl="0" indent="-342900" algn="r" rtl="1">
              <a:lnSpc>
                <a:spcPct val="150000"/>
              </a:lnSpc>
              <a:buFont typeface="Arial" panose="020B0604020202020204" pitchFamily="34" charset="0"/>
              <a:buChar char="•"/>
            </a:pPr>
            <a:r>
              <a:rPr lang="ar-DZ" sz="1600" dirty="0">
                <a:solidFill>
                  <a:schemeClr val="tx1">
                    <a:lumMod val="50000"/>
                    <a:lumOff val="50000"/>
                  </a:schemeClr>
                </a:solidFill>
                <a:latin typeface="SST Arabic Medium" pitchFamily="34" charset="-78"/>
                <a:cs typeface="SST Arabic Medium" pitchFamily="34" charset="-78"/>
              </a:rPr>
              <a:t>التوجيه الذاتي والاستقلالية.</a:t>
            </a:r>
            <a:endParaRPr kumimoji="0" lang="en-US" sz="16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6" name="TextBox 5">
            <a:extLst>
              <a:ext uri="{FF2B5EF4-FFF2-40B4-BE49-F238E27FC236}">
                <a16:creationId xmlns:a16="http://schemas.microsoft.com/office/drawing/2014/main" id="{8249948D-BBDB-4E76-9400-2D1FA5AEDA87}"/>
              </a:ext>
            </a:extLst>
          </p:cNvPr>
          <p:cNvSpPr txBox="1"/>
          <p:nvPr/>
        </p:nvSpPr>
        <p:spPr>
          <a:xfrm>
            <a:off x="5812848"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الفريق</a:t>
            </a:r>
          </a:p>
        </p:txBody>
      </p:sp>
      <p:cxnSp>
        <p:nvCxnSpPr>
          <p:cNvPr id="45" name="Straight Arrow Connector 73"/>
          <p:cNvCxnSpPr/>
          <p:nvPr/>
        </p:nvCxnSpPr>
        <p:spPr>
          <a:xfrm flipH="1" flipV="1">
            <a:off x="5650690" y="5840736"/>
            <a:ext cx="364490" cy="1"/>
          </a:xfrm>
          <a:prstGeom prst="straightConnector1">
            <a:avLst/>
          </a:prstGeom>
          <a:ln w="38100">
            <a:solidFill>
              <a:srgbClr val="03A5AD"/>
            </a:solidFill>
            <a:tailEnd type="arrow"/>
          </a:ln>
        </p:spPr>
        <p:style>
          <a:lnRef idx="1">
            <a:schemeClr val="accent1"/>
          </a:lnRef>
          <a:fillRef idx="0">
            <a:schemeClr val="accent1"/>
          </a:fillRef>
          <a:effectRef idx="0">
            <a:schemeClr val="accent1"/>
          </a:effectRef>
          <a:fontRef idx="minor">
            <a:schemeClr val="tx1"/>
          </a:fontRef>
        </p:style>
      </p:cxnSp>
      <p:grpSp>
        <p:nvGrpSpPr>
          <p:cNvPr id="46" name="مجموعة 45"/>
          <p:cNvGrpSpPr/>
          <p:nvPr/>
        </p:nvGrpSpPr>
        <p:grpSpPr>
          <a:xfrm>
            <a:off x="1745771" y="4235236"/>
            <a:ext cx="8562943" cy="1740394"/>
            <a:chOff x="1745771" y="4235236"/>
            <a:chExt cx="8562943" cy="1740394"/>
          </a:xfrm>
        </p:grpSpPr>
        <p:sp>
          <p:nvSpPr>
            <p:cNvPr id="47" name="TextBox 42"/>
            <p:cNvSpPr txBox="1"/>
            <p:nvPr/>
          </p:nvSpPr>
          <p:spPr>
            <a:xfrm>
              <a:off x="6232839" y="5653234"/>
              <a:ext cx="1695499" cy="322396"/>
            </a:xfrm>
            <a:prstGeom prst="rect">
              <a:avLst/>
            </a:prstGeom>
          </p:spPr>
          <p:txBody>
            <a:bodyPr lIns="0" tIns="0" rIns="0" bIns="0" rtlCol="0" anchor="t">
              <a:spAutoFit/>
            </a:bodyPr>
            <a:lstStyle/>
            <a:p>
              <a:pPr algn="ctr">
                <a:lnSpc>
                  <a:spcPts val="2811"/>
                </a:lnSpc>
                <a:spcBef>
                  <a:spcPct val="0"/>
                </a:spcBef>
              </a:pPr>
              <a:r>
                <a:rPr lang="ar-EG" dirty="0">
                  <a:solidFill>
                    <a:srgbClr val="383D87"/>
                  </a:solidFill>
                  <a:latin typeface="SST Arabic Medium" pitchFamily="34" charset="-78"/>
                  <a:cs typeface="SST Arabic Medium" pitchFamily="34" charset="-78"/>
                  <a:sym typeface="SST Arabic Bold"/>
                </a:rPr>
                <a:t>التفكير النقدي</a:t>
              </a:r>
            </a:p>
          </p:txBody>
        </p:sp>
        <p:sp>
          <p:nvSpPr>
            <p:cNvPr id="48" name="TextBox 43"/>
            <p:cNvSpPr txBox="1"/>
            <p:nvPr/>
          </p:nvSpPr>
          <p:spPr>
            <a:xfrm>
              <a:off x="1745771" y="5653234"/>
              <a:ext cx="2242861" cy="322396"/>
            </a:xfrm>
            <a:prstGeom prst="rect">
              <a:avLst/>
            </a:prstGeom>
          </p:spPr>
          <p:txBody>
            <a:bodyPr lIns="0" tIns="0" rIns="0" bIns="0" rtlCol="0" anchor="t">
              <a:spAutoFit/>
            </a:bodyPr>
            <a:lstStyle/>
            <a:p>
              <a:pPr algn="ctr">
                <a:lnSpc>
                  <a:spcPts val="2811"/>
                </a:lnSpc>
                <a:spcBef>
                  <a:spcPct val="0"/>
                </a:spcBef>
              </a:pPr>
              <a:r>
                <a:rPr lang="ar-EG" dirty="0">
                  <a:solidFill>
                    <a:srgbClr val="000F53"/>
                  </a:solidFill>
                  <a:latin typeface="SST Arabic Medium" pitchFamily="34" charset="-78"/>
                  <a:cs typeface="SST Arabic Medium" pitchFamily="34" charset="-78"/>
                  <a:sym typeface="SST Arabic Bold"/>
                </a:rPr>
                <a:t>المهارات الشخصية</a:t>
              </a:r>
            </a:p>
          </p:txBody>
        </p:sp>
        <p:sp>
          <p:nvSpPr>
            <p:cNvPr id="49" name="TextBox 44"/>
            <p:cNvSpPr txBox="1"/>
            <p:nvPr/>
          </p:nvSpPr>
          <p:spPr>
            <a:xfrm>
              <a:off x="3928609" y="5653234"/>
              <a:ext cx="2071120" cy="322396"/>
            </a:xfrm>
            <a:prstGeom prst="rect">
              <a:avLst/>
            </a:prstGeom>
          </p:spPr>
          <p:txBody>
            <a:bodyPr lIns="0" tIns="0" rIns="0" bIns="0" rtlCol="0" anchor="t">
              <a:spAutoFit/>
            </a:bodyPr>
            <a:lstStyle/>
            <a:p>
              <a:pPr algn="ctr">
                <a:lnSpc>
                  <a:spcPts val="2811"/>
                </a:lnSpc>
                <a:spcBef>
                  <a:spcPct val="0"/>
                </a:spcBef>
              </a:pPr>
              <a:r>
                <a:rPr lang="ar-EG" dirty="0">
                  <a:solidFill>
                    <a:srgbClr val="01AFB1"/>
                  </a:solidFill>
                  <a:latin typeface="SST Arabic Medium" pitchFamily="34" charset="-78"/>
                  <a:cs typeface="SST Arabic Medium" pitchFamily="34" charset="-78"/>
                  <a:sym typeface="SST Arabic Bold"/>
                </a:rPr>
                <a:t>الحافز</a:t>
              </a:r>
            </a:p>
          </p:txBody>
        </p:sp>
        <p:sp>
          <p:nvSpPr>
            <p:cNvPr id="50" name="TextBox 10"/>
            <p:cNvSpPr txBox="1"/>
            <p:nvPr/>
          </p:nvSpPr>
          <p:spPr>
            <a:xfrm>
              <a:off x="8065852" y="5653234"/>
              <a:ext cx="2242861" cy="321883"/>
            </a:xfrm>
            <a:prstGeom prst="rect">
              <a:avLst/>
            </a:prstGeom>
          </p:spPr>
          <p:txBody>
            <a:bodyPr lIns="0" tIns="0" rIns="0" bIns="0" rtlCol="0" anchor="t">
              <a:spAutoFit/>
            </a:bodyPr>
            <a:lstStyle/>
            <a:p>
              <a:pPr algn="ctr">
                <a:lnSpc>
                  <a:spcPts val="2811"/>
                </a:lnSpc>
              </a:pPr>
              <a:r>
                <a:rPr lang="ar-EG" dirty="0">
                  <a:solidFill>
                    <a:srgbClr val="18337A"/>
                  </a:solidFill>
                  <a:latin typeface="SST Arabic Medium" pitchFamily="34" charset="-78"/>
                  <a:cs typeface="SST Arabic Medium" pitchFamily="34" charset="-78"/>
                  <a:sym typeface="SST Arabic Bold"/>
                </a:rPr>
                <a:t>تأسيس الرؤية</a:t>
              </a:r>
            </a:p>
          </p:txBody>
        </p:sp>
        <p:grpSp>
          <p:nvGrpSpPr>
            <p:cNvPr id="51" name="Group 46"/>
            <p:cNvGrpSpPr/>
            <p:nvPr/>
          </p:nvGrpSpPr>
          <p:grpSpPr>
            <a:xfrm>
              <a:off x="8065853" y="4235236"/>
              <a:ext cx="2242861" cy="1296802"/>
              <a:chOff x="8376404" y="4121303"/>
              <a:chExt cx="2242861" cy="1296802"/>
            </a:xfrm>
          </p:grpSpPr>
          <p:sp>
            <p:nvSpPr>
              <p:cNvPr id="61" name="Freeform 4"/>
              <p:cNvSpPr/>
              <p:nvPr/>
            </p:nvSpPr>
            <p:spPr>
              <a:xfrm>
                <a:off x="8849434" y="4121303"/>
                <a:ext cx="1296802" cy="1296802"/>
              </a:xfrm>
              <a:custGeom>
                <a:avLst/>
                <a:gdLst/>
                <a:ahLst/>
                <a:cxnLst/>
                <a:rect l="l" t="t" r="r" b="b"/>
                <a:pathLst>
                  <a:path w="3587499" h="3587499">
                    <a:moveTo>
                      <a:pt x="0" y="0"/>
                    </a:moveTo>
                    <a:lnTo>
                      <a:pt x="3587499" y="0"/>
                    </a:lnTo>
                    <a:lnTo>
                      <a:pt x="3587499" y="3587499"/>
                    </a:lnTo>
                    <a:lnTo>
                      <a:pt x="0" y="3587499"/>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p>
                <a:endParaRPr lang="en-SA"/>
              </a:p>
            </p:txBody>
          </p:sp>
          <p:sp>
            <p:nvSpPr>
              <p:cNvPr id="62" name="TextBox 10"/>
              <p:cNvSpPr txBox="1"/>
              <p:nvPr/>
            </p:nvSpPr>
            <p:spPr>
              <a:xfrm>
                <a:off x="8376404" y="4539113"/>
                <a:ext cx="2242861" cy="359073"/>
              </a:xfrm>
              <a:prstGeom prst="rect">
                <a:avLst/>
              </a:prstGeom>
            </p:spPr>
            <p:txBody>
              <a:bodyPr lIns="0" tIns="0" rIns="0" bIns="0" rtlCol="0" anchor="t">
                <a:spAutoFit/>
              </a:bodyPr>
              <a:lstStyle/>
              <a:p>
                <a:pPr algn="ctr">
                  <a:lnSpc>
                    <a:spcPts val="2811"/>
                  </a:lnSpc>
                </a:pPr>
                <a:r>
                  <a:rPr lang="ar-EG" sz="2000" dirty="0">
                    <a:solidFill>
                      <a:schemeClr val="bg1"/>
                    </a:solidFill>
                    <a:latin typeface="SST Arabic"/>
                    <a:ea typeface="SST Arabic Bold"/>
                    <a:cs typeface="SST Arabic Bold"/>
                    <a:sym typeface="SST Arabic Bold"/>
                    <a:rtl/>
                  </a:rPr>
                  <a:t>1</a:t>
                </a:r>
              </a:p>
            </p:txBody>
          </p:sp>
        </p:grpSp>
        <p:grpSp>
          <p:nvGrpSpPr>
            <p:cNvPr id="52" name="Group 49"/>
            <p:cNvGrpSpPr/>
            <p:nvPr/>
          </p:nvGrpSpPr>
          <p:grpSpPr>
            <a:xfrm>
              <a:off x="5959159" y="4235236"/>
              <a:ext cx="2242861" cy="1296802"/>
              <a:chOff x="6125933" y="4121303"/>
              <a:chExt cx="2242861" cy="1296802"/>
            </a:xfrm>
          </p:grpSpPr>
          <p:sp>
            <p:nvSpPr>
              <p:cNvPr id="59" name="Freeform 5"/>
              <p:cNvSpPr/>
              <p:nvPr/>
            </p:nvSpPr>
            <p:spPr>
              <a:xfrm>
                <a:off x="6637230" y="4121303"/>
                <a:ext cx="1296802" cy="1296802"/>
              </a:xfrm>
              <a:custGeom>
                <a:avLst/>
                <a:gdLst/>
                <a:ahLst/>
                <a:cxnLst/>
                <a:rect l="l" t="t" r="r" b="b"/>
                <a:pathLst>
                  <a:path w="3587499" h="3587499">
                    <a:moveTo>
                      <a:pt x="0" y="0"/>
                    </a:moveTo>
                    <a:lnTo>
                      <a:pt x="3587499" y="0"/>
                    </a:lnTo>
                    <a:lnTo>
                      <a:pt x="3587499" y="3587499"/>
                    </a:lnTo>
                    <a:lnTo>
                      <a:pt x="0" y="3587499"/>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txBody>
              <a:bodyPr/>
              <a:lstStyle/>
              <a:p>
                <a:endParaRPr lang="en-SA"/>
              </a:p>
            </p:txBody>
          </p:sp>
          <p:sp>
            <p:nvSpPr>
              <p:cNvPr id="60" name="TextBox 10"/>
              <p:cNvSpPr txBox="1"/>
              <p:nvPr/>
            </p:nvSpPr>
            <p:spPr>
              <a:xfrm>
                <a:off x="6125933" y="4539113"/>
                <a:ext cx="2242861" cy="359073"/>
              </a:xfrm>
              <a:prstGeom prst="rect">
                <a:avLst/>
              </a:prstGeom>
            </p:spPr>
            <p:txBody>
              <a:bodyPr lIns="0" tIns="0" rIns="0" bIns="0" rtlCol="0" anchor="t">
                <a:spAutoFit/>
              </a:bodyPr>
              <a:lstStyle/>
              <a:p>
                <a:pPr algn="ctr">
                  <a:lnSpc>
                    <a:spcPts val="2811"/>
                  </a:lnSpc>
                </a:pPr>
                <a:r>
                  <a:rPr lang="ar-EG" sz="2000" dirty="0">
                    <a:solidFill>
                      <a:schemeClr val="bg1"/>
                    </a:solidFill>
                    <a:latin typeface="SST Arabic"/>
                    <a:ea typeface="SST Arabic Bold"/>
                    <a:cs typeface="SST Arabic Bold"/>
                    <a:sym typeface="SST Arabic Bold"/>
                    <a:rtl/>
                  </a:rPr>
                  <a:t>2</a:t>
                </a:r>
              </a:p>
            </p:txBody>
          </p:sp>
        </p:grpSp>
        <p:grpSp>
          <p:nvGrpSpPr>
            <p:cNvPr id="53" name="Group 52"/>
            <p:cNvGrpSpPr/>
            <p:nvPr/>
          </p:nvGrpSpPr>
          <p:grpSpPr>
            <a:xfrm>
              <a:off x="3852465" y="4235236"/>
              <a:ext cx="2242861" cy="1296802"/>
              <a:chOff x="3789202" y="4121303"/>
              <a:chExt cx="2242861" cy="1296802"/>
            </a:xfrm>
          </p:grpSpPr>
          <p:sp>
            <p:nvSpPr>
              <p:cNvPr id="57" name="Freeform 3"/>
              <p:cNvSpPr/>
              <p:nvPr/>
            </p:nvSpPr>
            <p:spPr>
              <a:xfrm>
                <a:off x="4252505" y="4121303"/>
                <a:ext cx="1296802" cy="1296802"/>
              </a:xfrm>
              <a:custGeom>
                <a:avLst/>
                <a:gdLst/>
                <a:ahLst/>
                <a:cxnLst/>
                <a:rect l="l" t="t" r="r" b="b"/>
                <a:pathLst>
                  <a:path w="3587499" h="3587499">
                    <a:moveTo>
                      <a:pt x="0" y="0"/>
                    </a:moveTo>
                    <a:lnTo>
                      <a:pt x="3587498" y="0"/>
                    </a:lnTo>
                    <a:lnTo>
                      <a:pt x="3587498" y="3587499"/>
                    </a:lnTo>
                    <a:lnTo>
                      <a:pt x="0" y="3587499"/>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txBody>
              <a:bodyPr/>
              <a:lstStyle/>
              <a:p>
                <a:endParaRPr lang="en-SA"/>
              </a:p>
            </p:txBody>
          </p:sp>
          <p:sp>
            <p:nvSpPr>
              <p:cNvPr id="58" name="TextBox 10"/>
              <p:cNvSpPr txBox="1"/>
              <p:nvPr/>
            </p:nvSpPr>
            <p:spPr>
              <a:xfrm>
                <a:off x="3789202" y="4539113"/>
                <a:ext cx="2242861" cy="359073"/>
              </a:xfrm>
              <a:prstGeom prst="rect">
                <a:avLst/>
              </a:prstGeom>
            </p:spPr>
            <p:txBody>
              <a:bodyPr lIns="0" tIns="0" rIns="0" bIns="0" rtlCol="0" anchor="t">
                <a:spAutoFit/>
              </a:bodyPr>
              <a:lstStyle/>
              <a:p>
                <a:pPr algn="ctr">
                  <a:lnSpc>
                    <a:spcPts val="2811"/>
                  </a:lnSpc>
                </a:pPr>
                <a:r>
                  <a:rPr lang="ar-EG" sz="2000" dirty="0">
                    <a:solidFill>
                      <a:schemeClr val="bg1"/>
                    </a:solidFill>
                    <a:latin typeface="SST Arabic"/>
                    <a:ea typeface="SST Arabic Bold"/>
                    <a:cs typeface="SST Arabic Bold"/>
                    <a:sym typeface="SST Arabic Bold"/>
                    <a:rtl/>
                  </a:rPr>
                  <a:t>3</a:t>
                </a:r>
              </a:p>
            </p:txBody>
          </p:sp>
        </p:grpSp>
        <p:grpSp>
          <p:nvGrpSpPr>
            <p:cNvPr id="54" name="Group 55"/>
            <p:cNvGrpSpPr/>
            <p:nvPr/>
          </p:nvGrpSpPr>
          <p:grpSpPr>
            <a:xfrm>
              <a:off x="1745771" y="4235236"/>
              <a:ext cx="2242861" cy="1296802"/>
              <a:chOff x="1409341" y="4121303"/>
              <a:chExt cx="2242861" cy="1296802"/>
            </a:xfrm>
          </p:grpSpPr>
          <p:sp>
            <p:nvSpPr>
              <p:cNvPr id="55" name="Freeform 4"/>
              <p:cNvSpPr/>
              <p:nvPr/>
            </p:nvSpPr>
            <p:spPr>
              <a:xfrm>
                <a:off x="1867780" y="4121303"/>
                <a:ext cx="1296802" cy="1296802"/>
              </a:xfrm>
              <a:custGeom>
                <a:avLst/>
                <a:gdLst/>
                <a:ahLst/>
                <a:cxnLst/>
                <a:rect l="l" t="t" r="r" b="b"/>
                <a:pathLst>
                  <a:path w="3587499" h="3587499">
                    <a:moveTo>
                      <a:pt x="0" y="0"/>
                    </a:moveTo>
                    <a:lnTo>
                      <a:pt x="3587499" y="0"/>
                    </a:lnTo>
                    <a:lnTo>
                      <a:pt x="3587499" y="3587499"/>
                    </a:lnTo>
                    <a:lnTo>
                      <a:pt x="0" y="3587499"/>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p>
                <a:endParaRPr lang="en-SA"/>
              </a:p>
            </p:txBody>
          </p:sp>
          <p:sp>
            <p:nvSpPr>
              <p:cNvPr id="56" name="TextBox 10"/>
              <p:cNvSpPr txBox="1"/>
              <p:nvPr/>
            </p:nvSpPr>
            <p:spPr>
              <a:xfrm>
                <a:off x="1409341" y="4539113"/>
                <a:ext cx="2242861" cy="359073"/>
              </a:xfrm>
              <a:prstGeom prst="rect">
                <a:avLst/>
              </a:prstGeom>
            </p:spPr>
            <p:txBody>
              <a:bodyPr lIns="0" tIns="0" rIns="0" bIns="0" rtlCol="0" anchor="t">
                <a:spAutoFit/>
              </a:bodyPr>
              <a:lstStyle/>
              <a:p>
                <a:pPr algn="ctr">
                  <a:lnSpc>
                    <a:spcPts val="2811"/>
                  </a:lnSpc>
                </a:pPr>
                <a:r>
                  <a:rPr lang="ar-EG" sz="2000" dirty="0">
                    <a:solidFill>
                      <a:schemeClr val="bg1"/>
                    </a:solidFill>
                    <a:latin typeface="SST Arabic"/>
                    <a:ea typeface="SST Arabic Bold"/>
                    <a:cs typeface="SST Arabic Bold"/>
                    <a:sym typeface="SST Arabic Bold"/>
                    <a:rtl/>
                  </a:rPr>
                  <a:t>4</a:t>
                </a:r>
              </a:p>
            </p:txBody>
          </p:sp>
        </p:grpSp>
      </p:grpSp>
    </p:spTree>
    <p:extLst>
      <p:ext uri="{BB962C8B-B14F-4D97-AF65-F5344CB8AC3E}">
        <p14:creationId xmlns:p14="http://schemas.microsoft.com/office/powerpoint/2010/main" val="1267656430"/>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06B6DF8-E8C4-4E7C-938C-470D8E897D5E}"/>
              </a:ext>
            </a:extLst>
          </p:cNvPr>
          <p:cNvSpPr/>
          <p:nvPr/>
        </p:nvSpPr>
        <p:spPr>
          <a:xfrm>
            <a:off x="3928610" y="1574059"/>
            <a:ext cx="7829282" cy="2446824"/>
          </a:xfrm>
          <a:prstGeom prst="rect">
            <a:avLst/>
          </a:prstGeom>
        </p:spPr>
        <p:txBody>
          <a:bodyPr wrap="square">
            <a:spAutoFit/>
          </a:bodyPr>
          <a:lstStyle/>
          <a:p>
            <a:pPr lvl="0" algn="r" rtl="1">
              <a:lnSpc>
                <a:spcPct val="150000"/>
              </a:lnSpc>
            </a:pPr>
            <a:r>
              <a:rPr lang="ar-EG" dirty="0">
                <a:solidFill>
                  <a:srgbClr val="03A5AD"/>
                </a:solidFill>
                <a:latin typeface="SST Arabic Medium" pitchFamily="34" charset="-78"/>
                <a:cs typeface="SST Arabic Medium" pitchFamily="34" charset="-78"/>
              </a:rPr>
              <a:t>د. المهارات الشخصية</a:t>
            </a:r>
            <a:endParaRPr lang="en-US" dirty="0">
              <a:solidFill>
                <a:srgbClr val="03A5AD"/>
              </a:solidFill>
              <a:latin typeface="SST Arabic Medium" pitchFamily="34" charset="-78"/>
              <a:cs typeface="SST Arabic Medium" pitchFamily="34" charset="-78"/>
            </a:endParaRPr>
          </a:p>
          <a:p>
            <a:pPr lvl="0" algn="r" rtl="1">
              <a:lnSpc>
                <a:spcPct val="150000"/>
              </a:lnSpc>
            </a:pPr>
            <a:endParaRPr lang="ar-EG" dirty="0">
              <a:solidFill>
                <a:srgbClr val="03A5AD"/>
              </a:solidFill>
              <a:latin typeface="SST Arabic Medium" pitchFamily="34" charset="-78"/>
              <a:cs typeface="SST Arabic Medium" pitchFamily="34" charset="-78"/>
            </a:endParaRPr>
          </a:p>
          <a:p>
            <a:pPr lvl="0"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تشمل المهارات الشخصية التي يتم استخدامها بصورة متكررة في المشاريع الذكاء العاطفي، واتخاذ القرار، وحل</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النزاعات، وأمور أخرى.</a:t>
            </a:r>
            <a:endParaRPr lang="ar-EG" dirty="0">
              <a:solidFill>
                <a:schemeClr val="tx1">
                  <a:lumMod val="50000"/>
                  <a:lumOff val="50000"/>
                </a:schemeClr>
              </a:solidFill>
              <a:latin typeface="SST Arabic Medium" pitchFamily="34" charset="-78"/>
              <a:cs typeface="SST Arabic Medium" pitchFamily="34" charset="-78"/>
            </a:endParaRPr>
          </a:p>
          <a:p>
            <a:pPr lvl="0" algn="r" rtl="1">
              <a:lnSpc>
                <a:spcPct val="150000"/>
              </a:lnSpc>
            </a:pPr>
            <a:endPar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p:txBody>
      </p:sp>
      <p:sp>
        <p:nvSpPr>
          <p:cNvPr id="6" name="TextBox 5">
            <a:extLst>
              <a:ext uri="{FF2B5EF4-FFF2-40B4-BE49-F238E27FC236}">
                <a16:creationId xmlns:a16="http://schemas.microsoft.com/office/drawing/2014/main" id="{8249948D-BBDB-4E76-9400-2D1FA5AEDA87}"/>
              </a:ext>
            </a:extLst>
          </p:cNvPr>
          <p:cNvSpPr txBox="1"/>
          <p:nvPr/>
        </p:nvSpPr>
        <p:spPr>
          <a:xfrm>
            <a:off x="5812848"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الفريق</a:t>
            </a:r>
          </a:p>
        </p:txBody>
      </p:sp>
      <p:cxnSp>
        <p:nvCxnSpPr>
          <p:cNvPr id="45" name="Straight Arrow Connector 73"/>
          <p:cNvCxnSpPr/>
          <p:nvPr/>
        </p:nvCxnSpPr>
        <p:spPr>
          <a:xfrm flipH="1" flipV="1">
            <a:off x="3988632" y="5840736"/>
            <a:ext cx="364490" cy="1"/>
          </a:xfrm>
          <a:prstGeom prst="straightConnector1">
            <a:avLst/>
          </a:prstGeom>
          <a:ln w="38100">
            <a:solidFill>
              <a:srgbClr val="03A5AD"/>
            </a:solidFill>
            <a:tailEnd type="arrow"/>
          </a:ln>
        </p:spPr>
        <p:style>
          <a:lnRef idx="1">
            <a:schemeClr val="accent1"/>
          </a:lnRef>
          <a:fillRef idx="0">
            <a:schemeClr val="accent1"/>
          </a:fillRef>
          <a:effectRef idx="0">
            <a:schemeClr val="accent1"/>
          </a:effectRef>
          <a:fontRef idx="minor">
            <a:schemeClr val="tx1"/>
          </a:fontRef>
        </p:style>
      </p:cxnSp>
      <p:grpSp>
        <p:nvGrpSpPr>
          <p:cNvPr id="46" name="مجموعة 45"/>
          <p:cNvGrpSpPr/>
          <p:nvPr/>
        </p:nvGrpSpPr>
        <p:grpSpPr>
          <a:xfrm>
            <a:off x="1745771" y="4235236"/>
            <a:ext cx="8562943" cy="1740394"/>
            <a:chOff x="1745771" y="4235236"/>
            <a:chExt cx="8562943" cy="1740394"/>
          </a:xfrm>
        </p:grpSpPr>
        <p:sp>
          <p:nvSpPr>
            <p:cNvPr id="47" name="TextBox 42"/>
            <p:cNvSpPr txBox="1"/>
            <p:nvPr/>
          </p:nvSpPr>
          <p:spPr>
            <a:xfrm>
              <a:off x="6232839" y="5653234"/>
              <a:ext cx="1695499" cy="322396"/>
            </a:xfrm>
            <a:prstGeom prst="rect">
              <a:avLst/>
            </a:prstGeom>
          </p:spPr>
          <p:txBody>
            <a:bodyPr lIns="0" tIns="0" rIns="0" bIns="0" rtlCol="0" anchor="t">
              <a:spAutoFit/>
            </a:bodyPr>
            <a:lstStyle/>
            <a:p>
              <a:pPr algn="ctr">
                <a:lnSpc>
                  <a:spcPts val="2811"/>
                </a:lnSpc>
                <a:spcBef>
                  <a:spcPct val="0"/>
                </a:spcBef>
              </a:pPr>
              <a:r>
                <a:rPr lang="ar-EG" dirty="0">
                  <a:solidFill>
                    <a:srgbClr val="383D87"/>
                  </a:solidFill>
                  <a:latin typeface="SST Arabic Medium" pitchFamily="34" charset="-78"/>
                  <a:cs typeface="SST Arabic Medium" pitchFamily="34" charset="-78"/>
                  <a:sym typeface="SST Arabic Bold"/>
                </a:rPr>
                <a:t>التفكير النقدي</a:t>
              </a:r>
            </a:p>
          </p:txBody>
        </p:sp>
        <p:sp>
          <p:nvSpPr>
            <p:cNvPr id="48" name="TextBox 43"/>
            <p:cNvSpPr txBox="1"/>
            <p:nvPr/>
          </p:nvSpPr>
          <p:spPr>
            <a:xfrm>
              <a:off x="1745771" y="5653234"/>
              <a:ext cx="2242861" cy="322396"/>
            </a:xfrm>
            <a:prstGeom prst="rect">
              <a:avLst/>
            </a:prstGeom>
          </p:spPr>
          <p:txBody>
            <a:bodyPr lIns="0" tIns="0" rIns="0" bIns="0" rtlCol="0" anchor="t">
              <a:spAutoFit/>
            </a:bodyPr>
            <a:lstStyle/>
            <a:p>
              <a:pPr algn="ctr">
                <a:lnSpc>
                  <a:spcPts val="2811"/>
                </a:lnSpc>
                <a:spcBef>
                  <a:spcPct val="0"/>
                </a:spcBef>
              </a:pPr>
              <a:r>
                <a:rPr lang="ar-EG" dirty="0">
                  <a:solidFill>
                    <a:srgbClr val="000F53"/>
                  </a:solidFill>
                  <a:latin typeface="SST Arabic Medium" pitchFamily="34" charset="-78"/>
                  <a:cs typeface="SST Arabic Medium" pitchFamily="34" charset="-78"/>
                  <a:sym typeface="SST Arabic Bold"/>
                </a:rPr>
                <a:t>المهارات الشخصية</a:t>
              </a:r>
            </a:p>
          </p:txBody>
        </p:sp>
        <p:sp>
          <p:nvSpPr>
            <p:cNvPr id="49" name="TextBox 44"/>
            <p:cNvSpPr txBox="1"/>
            <p:nvPr/>
          </p:nvSpPr>
          <p:spPr>
            <a:xfrm>
              <a:off x="3928609" y="5653234"/>
              <a:ext cx="2071120" cy="322396"/>
            </a:xfrm>
            <a:prstGeom prst="rect">
              <a:avLst/>
            </a:prstGeom>
          </p:spPr>
          <p:txBody>
            <a:bodyPr lIns="0" tIns="0" rIns="0" bIns="0" rtlCol="0" anchor="t">
              <a:spAutoFit/>
            </a:bodyPr>
            <a:lstStyle/>
            <a:p>
              <a:pPr algn="ctr">
                <a:lnSpc>
                  <a:spcPts val="2811"/>
                </a:lnSpc>
                <a:spcBef>
                  <a:spcPct val="0"/>
                </a:spcBef>
              </a:pPr>
              <a:r>
                <a:rPr lang="ar-EG" dirty="0">
                  <a:solidFill>
                    <a:srgbClr val="01AFB1"/>
                  </a:solidFill>
                  <a:latin typeface="SST Arabic Medium" pitchFamily="34" charset="-78"/>
                  <a:cs typeface="SST Arabic Medium" pitchFamily="34" charset="-78"/>
                  <a:sym typeface="SST Arabic Bold"/>
                </a:rPr>
                <a:t>الحافز</a:t>
              </a:r>
            </a:p>
          </p:txBody>
        </p:sp>
        <p:sp>
          <p:nvSpPr>
            <p:cNvPr id="50" name="TextBox 10"/>
            <p:cNvSpPr txBox="1"/>
            <p:nvPr/>
          </p:nvSpPr>
          <p:spPr>
            <a:xfrm>
              <a:off x="8065852" y="5653234"/>
              <a:ext cx="2242861" cy="321883"/>
            </a:xfrm>
            <a:prstGeom prst="rect">
              <a:avLst/>
            </a:prstGeom>
          </p:spPr>
          <p:txBody>
            <a:bodyPr lIns="0" tIns="0" rIns="0" bIns="0" rtlCol="0" anchor="t">
              <a:spAutoFit/>
            </a:bodyPr>
            <a:lstStyle/>
            <a:p>
              <a:pPr algn="ctr">
                <a:lnSpc>
                  <a:spcPts val="2811"/>
                </a:lnSpc>
              </a:pPr>
              <a:r>
                <a:rPr lang="ar-EG" dirty="0">
                  <a:solidFill>
                    <a:srgbClr val="18337A"/>
                  </a:solidFill>
                  <a:latin typeface="SST Arabic Medium" pitchFamily="34" charset="-78"/>
                  <a:cs typeface="SST Arabic Medium" pitchFamily="34" charset="-78"/>
                  <a:sym typeface="SST Arabic Bold"/>
                </a:rPr>
                <a:t>تأسيس الرؤية</a:t>
              </a:r>
            </a:p>
          </p:txBody>
        </p:sp>
        <p:grpSp>
          <p:nvGrpSpPr>
            <p:cNvPr id="51" name="Group 46"/>
            <p:cNvGrpSpPr/>
            <p:nvPr/>
          </p:nvGrpSpPr>
          <p:grpSpPr>
            <a:xfrm>
              <a:off x="8065853" y="4235236"/>
              <a:ext cx="2242861" cy="1296802"/>
              <a:chOff x="8376404" y="4121303"/>
              <a:chExt cx="2242861" cy="1296802"/>
            </a:xfrm>
          </p:grpSpPr>
          <p:sp>
            <p:nvSpPr>
              <p:cNvPr id="61" name="Freeform 4"/>
              <p:cNvSpPr/>
              <p:nvPr/>
            </p:nvSpPr>
            <p:spPr>
              <a:xfrm>
                <a:off x="8849434" y="4121303"/>
                <a:ext cx="1296802" cy="1296802"/>
              </a:xfrm>
              <a:custGeom>
                <a:avLst/>
                <a:gdLst/>
                <a:ahLst/>
                <a:cxnLst/>
                <a:rect l="l" t="t" r="r" b="b"/>
                <a:pathLst>
                  <a:path w="3587499" h="3587499">
                    <a:moveTo>
                      <a:pt x="0" y="0"/>
                    </a:moveTo>
                    <a:lnTo>
                      <a:pt x="3587499" y="0"/>
                    </a:lnTo>
                    <a:lnTo>
                      <a:pt x="3587499" y="3587499"/>
                    </a:lnTo>
                    <a:lnTo>
                      <a:pt x="0" y="3587499"/>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p>
                <a:endParaRPr lang="en-SA"/>
              </a:p>
            </p:txBody>
          </p:sp>
          <p:sp>
            <p:nvSpPr>
              <p:cNvPr id="62" name="TextBox 10"/>
              <p:cNvSpPr txBox="1"/>
              <p:nvPr/>
            </p:nvSpPr>
            <p:spPr>
              <a:xfrm>
                <a:off x="8376404" y="4539113"/>
                <a:ext cx="2242861" cy="359073"/>
              </a:xfrm>
              <a:prstGeom prst="rect">
                <a:avLst/>
              </a:prstGeom>
            </p:spPr>
            <p:txBody>
              <a:bodyPr lIns="0" tIns="0" rIns="0" bIns="0" rtlCol="0" anchor="t">
                <a:spAutoFit/>
              </a:bodyPr>
              <a:lstStyle/>
              <a:p>
                <a:pPr algn="ctr">
                  <a:lnSpc>
                    <a:spcPts val="2811"/>
                  </a:lnSpc>
                </a:pPr>
                <a:r>
                  <a:rPr lang="ar-EG" sz="2000" dirty="0">
                    <a:solidFill>
                      <a:schemeClr val="bg1"/>
                    </a:solidFill>
                    <a:latin typeface="SST Arabic"/>
                    <a:ea typeface="SST Arabic Bold"/>
                    <a:cs typeface="SST Arabic Bold"/>
                    <a:sym typeface="SST Arabic Bold"/>
                    <a:rtl/>
                  </a:rPr>
                  <a:t>1</a:t>
                </a:r>
              </a:p>
            </p:txBody>
          </p:sp>
        </p:grpSp>
        <p:grpSp>
          <p:nvGrpSpPr>
            <p:cNvPr id="52" name="Group 49"/>
            <p:cNvGrpSpPr/>
            <p:nvPr/>
          </p:nvGrpSpPr>
          <p:grpSpPr>
            <a:xfrm>
              <a:off x="5959159" y="4235236"/>
              <a:ext cx="2242861" cy="1296802"/>
              <a:chOff x="6125933" y="4121303"/>
              <a:chExt cx="2242861" cy="1296802"/>
            </a:xfrm>
          </p:grpSpPr>
          <p:sp>
            <p:nvSpPr>
              <p:cNvPr id="59" name="Freeform 5"/>
              <p:cNvSpPr/>
              <p:nvPr/>
            </p:nvSpPr>
            <p:spPr>
              <a:xfrm>
                <a:off x="6637230" y="4121303"/>
                <a:ext cx="1296802" cy="1296802"/>
              </a:xfrm>
              <a:custGeom>
                <a:avLst/>
                <a:gdLst/>
                <a:ahLst/>
                <a:cxnLst/>
                <a:rect l="l" t="t" r="r" b="b"/>
                <a:pathLst>
                  <a:path w="3587499" h="3587499">
                    <a:moveTo>
                      <a:pt x="0" y="0"/>
                    </a:moveTo>
                    <a:lnTo>
                      <a:pt x="3587499" y="0"/>
                    </a:lnTo>
                    <a:lnTo>
                      <a:pt x="3587499" y="3587499"/>
                    </a:lnTo>
                    <a:lnTo>
                      <a:pt x="0" y="3587499"/>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txBody>
              <a:bodyPr/>
              <a:lstStyle/>
              <a:p>
                <a:endParaRPr lang="en-SA"/>
              </a:p>
            </p:txBody>
          </p:sp>
          <p:sp>
            <p:nvSpPr>
              <p:cNvPr id="60" name="TextBox 10"/>
              <p:cNvSpPr txBox="1"/>
              <p:nvPr/>
            </p:nvSpPr>
            <p:spPr>
              <a:xfrm>
                <a:off x="6125933" y="4539113"/>
                <a:ext cx="2242861" cy="359073"/>
              </a:xfrm>
              <a:prstGeom prst="rect">
                <a:avLst/>
              </a:prstGeom>
            </p:spPr>
            <p:txBody>
              <a:bodyPr lIns="0" tIns="0" rIns="0" bIns="0" rtlCol="0" anchor="t">
                <a:spAutoFit/>
              </a:bodyPr>
              <a:lstStyle/>
              <a:p>
                <a:pPr algn="ctr">
                  <a:lnSpc>
                    <a:spcPts val="2811"/>
                  </a:lnSpc>
                </a:pPr>
                <a:r>
                  <a:rPr lang="ar-EG" sz="2000" dirty="0">
                    <a:solidFill>
                      <a:schemeClr val="bg1"/>
                    </a:solidFill>
                    <a:latin typeface="SST Arabic"/>
                    <a:ea typeface="SST Arabic Bold"/>
                    <a:cs typeface="SST Arabic Bold"/>
                    <a:sym typeface="SST Arabic Bold"/>
                    <a:rtl/>
                  </a:rPr>
                  <a:t>2</a:t>
                </a:r>
              </a:p>
            </p:txBody>
          </p:sp>
        </p:grpSp>
        <p:grpSp>
          <p:nvGrpSpPr>
            <p:cNvPr id="53" name="Group 52"/>
            <p:cNvGrpSpPr/>
            <p:nvPr/>
          </p:nvGrpSpPr>
          <p:grpSpPr>
            <a:xfrm>
              <a:off x="3852465" y="4235236"/>
              <a:ext cx="2242861" cy="1296802"/>
              <a:chOff x="3789202" y="4121303"/>
              <a:chExt cx="2242861" cy="1296802"/>
            </a:xfrm>
          </p:grpSpPr>
          <p:sp>
            <p:nvSpPr>
              <p:cNvPr id="57" name="Freeform 3"/>
              <p:cNvSpPr/>
              <p:nvPr/>
            </p:nvSpPr>
            <p:spPr>
              <a:xfrm>
                <a:off x="4252505" y="4121303"/>
                <a:ext cx="1296802" cy="1296802"/>
              </a:xfrm>
              <a:custGeom>
                <a:avLst/>
                <a:gdLst/>
                <a:ahLst/>
                <a:cxnLst/>
                <a:rect l="l" t="t" r="r" b="b"/>
                <a:pathLst>
                  <a:path w="3587499" h="3587499">
                    <a:moveTo>
                      <a:pt x="0" y="0"/>
                    </a:moveTo>
                    <a:lnTo>
                      <a:pt x="3587498" y="0"/>
                    </a:lnTo>
                    <a:lnTo>
                      <a:pt x="3587498" y="3587499"/>
                    </a:lnTo>
                    <a:lnTo>
                      <a:pt x="0" y="3587499"/>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txBody>
              <a:bodyPr/>
              <a:lstStyle/>
              <a:p>
                <a:endParaRPr lang="en-SA"/>
              </a:p>
            </p:txBody>
          </p:sp>
          <p:sp>
            <p:nvSpPr>
              <p:cNvPr id="58" name="TextBox 10"/>
              <p:cNvSpPr txBox="1"/>
              <p:nvPr/>
            </p:nvSpPr>
            <p:spPr>
              <a:xfrm>
                <a:off x="3789202" y="4539113"/>
                <a:ext cx="2242861" cy="359073"/>
              </a:xfrm>
              <a:prstGeom prst="rect">
                <a:avLst/>
              </a:prstGeom>
            </p:spPr>
            <p:txBody>
              <a:bodyPr lIns="0" tIns="0" rIns="0" bIns="0" rtlCol="0" anchor="t">
                <a:spAutoFit/>
              </a:bodyPr>
              <a:lstStyle/>
              <a:p>
                <a:pPr algn="ctr">
                  <a:lnSpc>
                    <a:spcPts val="2811"/>
                  </a:lnSpc>
                </a:pPr>
                <a:r>
                  <a:rPr lang="ar-EG" sz="2000" dirty="0">
                    <a:solidFill>
                      <a:schemeClr val="bg1"/>
                    </a:solidFill>
                    <a:latin typeface="SST Arabic"/>
                    <a:ea typeface="SST Arabic Bold"/>
                    <a:cs typeface="SST Arabic Bold"/>
                    <a:sym typeface="SST Arabic Bold"/>
                    <a:rtl/>
                  </a:rPr>
                  <a:t>3</a:t>
                </a:r>
              </a:p>
            </p:txBody>
          </p:sp>
        </p:grpSp>
        <p:grpSp>
          <p:nvGrpSpPr>
            <p:cNvPr id="54" name="Group 55"/>
            <p:cNvGrpSpPr/>
            <p:nvPr/>
          </p:nvGrpSpPr>
          <p:grpSpPr>
            <a:xfrm>
              <a:off x="1745771" y="4235236"/>
              <a:ext cx="2242861" cy="1296802"/>
              <a:chOff x="1409341" y="4121303"/>
              <a:chExt cx="2242861" cy="1296802"/>
            </a:xfrm>
          </p:grpSpPr>
          <p:sp>
            <p:nvSpPr>
              <p:cNvPr id="55" name="Freeform 4"/>
              <p:cNvSpPr/>
              <p:nvPr/>
            </p:nvSpPr>
            <p:spPr>
              <a:xfrm>
                <a:off x="1867780" y="4121303"/>
                <a:ext cx="1296802" cy="1296802"/>
              </a:xfrm>
              <a:custGeom>
                <a:avLst/>
                <a:gdLst/>
                <a:ahLst/>
                <a:cxnLst/>
                <a:rect l="l" t="t" r="r" b="b"/>
                <a:pathLst>
                  <a:path w="3587499" h="3587499">
                    <a:moveTo>
                      <a:pt x="0" y="0"/>
                    </a:moveTo>
                    <a:lnTo>
                      <a:pt x="3587499" y="0"/>
                    </a:lnTo>
                    <a:lnTo>
                      <a:pt x="3587499" y="3587499"/>
                    </a:lnTo>
                    <a:lnTo>
                      <a:pt x="0" y="3587499"/>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p>
                <a:endParaRPr lang="en-SA"/>
              </a:p>
            </p:txBody>
          </p:sp>
          <p:sp>
            <p:nvSpPr>
              <p:cNvPr id="56" name="TextBox 10"/>
              <p:cNvSpPr txBox="1"/>
              <p:nvPr/>
            </p:nvSpPr>
            <p:spPr>
              <a:xfrm>
                <a:off x="1409341" y="4539113"/>
                <a:ext cx="2242861" cy="359073"/>
              </a:xfrm>
              <a:prstGeom prst="rect">
                <a:avLst/>
              </a:prstGeom>
            </p:spPr>
            <p:txBody>
              <a:bodyPr lIns="0" tIns="0" rIns="0" bIns="0" rtlCol="0" anchor="t">
                <a:spAutoFit/>
              </a:bodyPr>
              <a:lstStyle/>
              <a:p>
                <a:pPr algn="ctr">
                  <a:lnSpc>
                    <a:spcPts val="2811"/>
                  </a:lnSpc>
                </a:pPr>
                <a:r>
                  <a:rPr lang="ar-EG" sz="2000" dirty="0">
                    <a:solidFill>
                      <a:schemeClr val="bg1"/>
                    </a:solidFill>
                    <a:latin typeface="SST Arabic"/>
                    <a:ea typeface="SST Arabic Bold"/>
                    <a:cs typeface="SST Arabic Bold"/>
                    <a:sym typeface="SST Arabic Bold"/>
                    <a:rtl/>
                  </a:rPr>
                  <a:t>4</a:t>
                </a:r>
              </a:p>
            </p:txBody>
          </p:sp>
        </p:grpSp>
      </p:grpSp>
    </p:spTree>
    <p:extLst>
      <p:ext uri="{BB962C8B-B14F-4D97-AF65-F5344CB8AC3E}">
        <p14:creationId xmlns:p14="http://schemas.microsoft.com/office/powerpoint/2010/main" val="714753579"/>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4B51FBB-2DC0-497B-9995-BDB35628B954}"/>
              </a:ext>
            </a:extLst>
          </p:cNvPr>
          <p:cNvSpPr/>
          <p:nvPr/>
        </p:nvSpPr>
        <p:spPr>
          <a:xfrm>
            <a:off x="5960853" y="1504335"/>
            <a:ext cx="5653615" cy="2400657"/>
          </a:xfrm>
          <a:prstGeom prst="rect">
            <a:avLst/>
          </a:prstGeom>
        </p:spPr>
        <p:txBody>
          <a:bodyPr wrap="square">
            <a:spAutoFit/>
          </a:bodyPr>
          <a:lstStyle/>
          <a:p>
            <a:pPr lvl="0" algn="justLow" rtl="1">
              <a:lnSpc>
                <a:spcPct val="150000"/>
              </a:lnSpc>
            </a:pPr>
            <a:r>
              <a:rPr lang="ar-DZ" dirty="0">
                <a:solidFill>
                  <a:srgbClr val="03A5AD"/>
                </a:solidFill>
                <a:latin typeface="SST Arabic Medium" pitchFamily="34" charset="-78"/>
                <a:cs typeface="SST Arabic Medium" pitchFamily="34" charset="-78"/>
              </a:rPr>
              <a:t>الذكاء العاطفي</a:t>
            </a:r>
            <a:r>
              <a:rPr lang="ar-EG" dirty="0">
                <a:solidFill>
                  <a:srgbClr val="03A5AD"/>
                </a:solidFill>
                <a:latin typeface="SST Arabic Medium" pitchFamily="34" charset="-78"/>
                <a:cs typeface="SST Arabic Medium" pitchFamily="34" charset="-78"/>
              </a:rPr>
              <a:t>:</a:t>
            </a:r>
          </a:p>
          <a:p>
            <a:pPr lvl="0" algn="justLow" rtl="1">
              <a:lnSpc>
                <a:spcPct val="150000"/>
              </a:lnSpc>
            </a:pPr>
            <a:endParaRPr lang="en-US" dirty="0">
              <a:solidFill>
                <a:srgbClr val="03A5AD"/>
              </a:solidFill>
              <a:latin typeface="SST Arabic Medium" pitchFamily="34" charset="-78"/>
              <a:cs typeface="SST Arabic Medium" pitchFamily="34" charset="-78"/>
            </a:endParaRPr>
          </a:p>
          <a:p>
            <a:pPr lvl="0" algn="justLow" rtl="1">
              <a:lnSpc>
                <a:spcPct val="150000"/>
              </a:lnSpc>
            </a:pPr>
            <a:r>
              <a:rPr lang="ar-DZ" sz="1600" dirty="0">
                <a:solidFill>
                  <a:schemeClr val="tx1">
                    <a:lumMod val="50000"/>
                    <a:lumOff val="50000"/>
                  </a:schemeClr>
                </a:solidFill>
                <a:latin typeface="SST Arabic Medium" pitchFamily="34" charset="-78"/>
                <a:cs typeface="SST Arabic Medium" pitchFamily="34" charset="-78"/>
              </a:rPr>
              <a:t>هو القدرة على التعرف على مشاعرنا ومشاعر الآخرين. يتم استخدام هذه</a:t>
            </a:r>
            <a:r>
              <a:rPr lang="ar-EG" sz="1600" dirty="0">
                <a:solidFill>
                  <a:schemeClr val="tx1">
                    <a:lumMod val="50000"/>
                    <a:lumOff val="50000"/>
                  </a:schemeClr>
                </a:solidFill>
                <a:latin typeface="SST Arabic Medium" pitchFamily="34" charset="-78"/>
                <a:cs typeface="SST Arabic Medium" pitchFamily="34" charset="-78"/>
              </a:rPr>
              <a:t> </a:t>
            </a:r>
            <a:r>
              <a:rPr lang="ar-DZ" sz="1600" dirty="0">
                <a:solidFill>
                  <a:schemeClr val="tx1">
                    <a:lumMod val="50000"/>
                    <a:lumOff val="50000"/>
                  </a:schemeClr>
                </a:solidFill>
                <a:latin typeface="SST Arabic Medium" pitchFamily="34" charset="-78"/>
                <a:cs typeface="SST Arabic Medium" pitchFamily="34" charset="-78"/>
              </a:rPr>
              <a:t>المعلومات لتوجيه التفكير والسلوك. إن التعرف على المشاعر الشخصية، والتعاطف مع مشاعر الآخرين، والقدرة</a:t>
            </a:r>
            <a:r>
              <a:rPr lang="ar-EG" sz="1600" dirty="0">
                <a:solidFill>
                  <a:schemeClr val="tx1">
                    <a:lumMod val="50000"/>
                    <a:lumOff val="50000"/>
                  </a:schemeClr>
                </a:solidFill>
                <a:latin typeface="SST Arabic Medium" pitchFamily="34" charset="-78"/>
                <a:cs typeface="SST Arabic Medium" pitchFamily="34" charset="-78"/>
              </a:rPr>
              <a:t> </a:t>
            </a:r>
            <a:r>
              <a:rPr lang="ar-DZ" sz="1600" dirty="0">
                <a:solidFill>
                  <a:schemeClr val="tx1">
                    <a:lumMod val="50000"/>
                    <a:lumOff val="50000"/>
                  </a:schemeClr>
                </a:solidFill>
                <a:latin typeface="SST Arabic Medium" pitchFamily="34" charset="-78"/>
                <a:cs typeface="SST Arabic Medium" pitchFamily="34" charset="-78"/>
              </a:rPr>
              <a:t>على التصرف بشكل مناسب هي حجر الزاوية للتواصل الفعال، والتعاون، والقيادة.</a:t>
            </a:r>
            <a:endParaRPr lang="en-US" sz="1600" dirty="0">
              <a:solidFill>
                <a:schemeClr val="tx1">
                  <a:lumMod val="50000"/>
                  <a:lumOff val="50000"/>
                </a:schemeClr>
              </a:solidFill>
              <a:latin typeface="SST Arabic Medium" pitchFamily="34" charset="-78"/>
              <a:cs typeface="SST Arabic Medium" pitchFamily="34" charset="-78"/>
            </a:endParaRPr>
          </a:p>
        </p:txBody>
      </p:sp>
      <p:sp>
        <p:nvSpPr>
          <p:cNvPr id="5" name="TextBox 4">
            <a:extLst>
              <a:ext uri="{FF2B5EF4-FFF2-40B4-BE49-F238E27FC236}">
                <a16:creationId xmlns:a16="http://schemas.microsoft.com/office/drawing/2014/main" id="{8249948D-BBDB-4E76-9400-2D1FA5AEDA87}"/>
              </a:ext>
            </a:extLst>
          </p:cNvPr>
          <p:cNvSpPr txBox="1"/>
          <p:nvPr/>
        </p:nvSpPr>
        <p:spPr>
          <a:xfrm>
            <a:off x="5812848" y="535997"/>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الفريق</a:t>
            </a:r>
          </a:p>
        </p:txBody>
      </p:sp>
      <p:sp>
        <p:nvSpPr>
          <p:cNvPr id="7" name="TextBox 6"/>
          <p:cNvSpPr txBox="1"/>
          <p:nvPr/>
        </p:nvSpPr>
        <p:spPr>
          <a:xfrm>
            <a:off x="985625" y="5167894"/>
            <a:ext cx="4122469" cy="338554"/>
          </a:xfrm>
          <a:prstGeom prst="rect">
            <a:avLst/>
          </a:prstGeom>
          <a:noFill/>
        </p:spPr>
        <p:txBody>
          <a:bodyPr wrap="square" rtlCol="0">
            <a:spAutoFit/>
          </a:bodyPr>
          <a:lstStyle/>
          <a:p>
            <a:pPr lvl="0" algn="ctr" rtl="1">
              <a:defRPr/>
            </a:pPr>
            <a:r>
              <a:rPr lang="ar-EG" sz="1600" dirty="0">
                <a:solidFill>
                  <a:schemeClr val="tx1">
                    <a:lumMod val="50000"/>
                    <a:lumOff val="50000"/>
                  </a:schemeClr>
                </a:solidFill>
                <a:latin typeface="SST Arabic Medium" pitchFamily="34" charset="-78"/>
                <a:cs typeface="SST Arabic Medium" pitchFamily="34" charset="-78"/>
              </a:rPr>
              <a:t>الشكل 2 -5 مكونات الذكاء العاطفي</a:t>
            </a:r>
          </a:p>
        </p:txBody>
      </p:sp>
      <p:sp>
        <p:nvSpPr>
          <p:cNvPr id="9" name="مستطيل ذو زوايا قطرية مستديرة 5"/>
          <p:cNvSpPr/>
          <p:nvPr/>
        </p:nvSpPr>
        <p:spPr>
          <a:xfrm flipH="1">
            <a:off x="4881868" y="2250802"/>
            <a:ext cx="538994" cy="546805"/>
          </a:xfrm>
          <a:prstGeom prst="round2DiagRect">
            <a:avLst/>
          </a:prstGeom>
          <a:solidFill>
            <a:srgbClr val="1A3186"/>
          </a:solidFill>
          <a:ln>
            <a:solidFill>
              <a:srgbClr val="1A31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prstClr val="white"/>
                </a:solidFill>
                <a:latin typeface="SST Arabic Medium" panose="020B0604030504020204" pitchFamily="34" charset="-78"/>
                <a:cs typeface="SST Arabic Medium" panose="020B0604030504020204" pitchFamily="34" charset="-78"/>
              </a:rPr>
              <a:t>1</a:t>
            </a:r>
          </a:p>
        </p:txBody>
      </p:sp>
      <p:sp>
        <p:nvSpPr>
          <p:cNvPr id="10" name="مستطيل ذو زوايا قطرية مستديرة 8"/>
          <p:cNvSpPr/>
          <p:nvPr/>
        </p:nvSpPr>
        <p:spPr>
          <a:xfrm flipH="1">
            <a:off x="4881868" y="3723955"/>
            <a:ext cx="538994" cy="546805"/>
          </a:xfrm>
          <a:prstGeom prst="round2DiagRect">
            <a:avLst/>
          </a:prstGeom>
          <a:solidFill>
            <a:srgbClr val="1A3186"/>
          </a:solidFill>
          <a:ln>
            <a:solidFill>
              <a:srgbClr val="1A31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prstClr val="white"/>
                </a:solidFill>
                <a:latin typeface="SST Arabic Medium" panose="020B0604030504020204" pitchFamily="34" charset="-78"/>
                <a:cs typeface="SST Arabic Medium" panose="020B0604030504020204" pitchFamily="34" charset="-78"/>
              </a:rPr>
              <a:t>2</a:t>
            </a:r>
          </a:p>
        </p:txBody>
      </p:sp>
      <p:sp>
        <p:nvSpPr>
          <p:cNvPr id="11" name="مستطيل ذو زوايا قطرية مستديرة 11"/>
          <p:cNvSpPr/>
          <p:nvPr/>
        </p:nvSpPr>
        <p:spPr>
          <a:xfrm flipH="1">
            <a:off x="2399813" y="2250802"/>
            <a:ext cx="538994" cy="546805"/>
          </a:xfrm>
          <a:prstGeom prst="round2DiagRect">
            <a:avLst/>
          </a:prstGeom>
          <a:solidFill>
            <a:srgbClr val="1A3186"/>
          </a:solidFill>
          <a:ln>
            <a:solidFill>
              <a:srgbClr val="1A31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prstClr val="white"/>
                </a:solidFill>
                <a:latin typeface="SST Arabic Medium" panose="020B0604030504020204" pitchFamily="34" charset="-78"/>
                <a:cs typeface="SST Arabic Medium" panose="020B0604030504020204" pitchFamily="34" charset="-78"/>
              </a:rPr>
              <a:t>3</a:t>
            </a:r>
          </a:p>
        </p:txBody>
      </p:sp>
      <p:sp>
        <p:nvSpPr>
          <p:cNvPr id="12" name="مستطيل ذو زوايا قطرية مستديرة 14"/>
          <p:cNvSpPr/>
          <p:nvPr/>
        </p:nvSpPr>
        <p:spPr>
          <a:xfrm flipH="1">
            <a:off x="2399813" y="3723955"/>
            <a:ext cx="538994" cy="546805"/>
          </a:xfrm>
          <a:prstGeom prst="round2DiagRect">
            <a:avLst/>
          </a:prstGeom>
          <a:solidFill>
            <a:srgbClr val="1A3186"/>
          </a:solidFill>
          <a:ln>
            <a:solidFill>
              <a:srgbClr val="1A31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prstClr val="white"/>
                </a:solidFill>
                <a:latin typeface="SST Arabic Medium" panose="020B0604030504020204" pitchFamily="34" charset="-78"/>
                <a:cs typeface="SST Arabic Medium" panose="020B0604030504020204" pitchFamily="34" charset="-78"/>
              </a:rPr>
              <a:t>4</a:t>
            </a:r>
          </a:p>
        </p:txBody>
      </p:sp>
      <p:sp>
        <p:nvSpPr>
          <p:cNvPr id="13" name="TextBox 10"/>
          <p:cNvSpPr txBox="1"/>
          <p:nvPr/>
        </p:nvSpPr>
        <p:spPr>
          <a:xfrm>
            <a:off x="3192252" y="2166054"/>
            <a:ext cx="1622951" cy="759182"/>
          </a:xfrm>
          <a:prstGeom prst="rect">
            <a:avLst/>
          </a:prstGeom>
        </p:spPr>
        <p:txBody>
          <a:bodyPr wrap="square" lIns="0" tIns="0" rIns="0" bIns="0" rtlCol="0" anchor="t">
            <a:spAutoFit/>
          </a:bodyPr>
          <a:lstStyle/>
          <a:p>
            <a:pPr algn="r" rtl="1">
              <a:lnSpc>
                <a:spcPts val="2811"/>
              </a:lnSpc>
            </a:pPr>
            <a:r>
              <a:rPr lang="ar-EG" sz="1400" dirty="0">
                <a:solidFill>
                  <a:srgbClr val="000F53"/>
                </a:solidFill>
                <a:latin typeface="SST Arabic Medium" pitchFamily="34" charset="-78"/>
                <a:ea typeface="SST Arabic Bold"/>
                <a:cs typeface="SST Arabic Medium" pitchFamily="34" charset="-78"/>
                <a:sym typeface="SST Arabic Bold"/>
                <a:rtl/>
              </a:rPr>
              <a:t>الوعي الذاتي</a:t>
            </a:r>
          </a:p>
          <a:p>
            <a:pPr algn="r" rtl="1"/>
            <a:r>
              <a:rPr lang="ar-EG" sz="1400" dirty="0">
                <a:solidFill>
                  <a:srgbClr val="000F53"/>
                </a:solidFill>
                <a:latin typeface="SST Arabic Medium" pitchFamily="34" charset="-78"/>
                <a:ea typeface="SST Arabic Bold"/>
                <a:cs typeface="SST Arabic Medium" pitchFamily="34" charset="-78"/>
                <a:sym typeface="SST Arabic Bold"/>
                <a:rtl/>
              </a:rPr>
              <a:t> </a:t>
            </a:r>
            <a:r>
              <a:rPr lang="ar-EG" sz="1200" dirty="0">
                <a:solidFill>
                  <a:schemeClr val="tx1">
                    <a:lumMod val="50000"/>
                    <a:lumOff val="50000"/>
                  </a:schemeClr>
                </a:solidFill>
                <a:latin typeface="SST Arabic Medium" pitchFamily="34" charset="-78"/>
                <a:ea typeface="SST Arabic Bold"/>
                <a:cs typeface="SST Arabic Medium" pitchFamily="34" charset="-78"/>
                <a:sym typeface="SST Arabic Bold"/>
                <a:rtl/>
              </a:rPr>
              <a:t>كيف توثر في الفريق؟</a:t>
            </a:r>
          </a:p>
          <a:p>
            <a:pPr algn="r" rtl="1"/>
            <a:r>
              <a:rPr lang="ar-EG" sz="1200" dirty="0">
                <a:solidFill>
                  <a:schemeClr val="tx1">
                    <a:lumMod val="50000"/>
                    <a:lumOff val="50000"/>
                  </a:schemeClr>
                </a:solidFill>
                <a:latin typeface="SST Arabic Medium" pitchFamily="34" charset="-78"/>
                <a:ea typeface="SST Arabic Bold"/>
                <a:cs typeface="SST Arabic Medium" pitchFamily="34" charset="-78"/>
                <a:sym typeface="SST Arabic Bold"/>
                <a:rtl/>
              </a:rPr>
              <a:t> كيف يؤثر الفريق فيك؟</a:t>
            </a:r>
          </a:p>
        </p:txBody>
      </p:sp>
      <p:sp>
        <p:nvSpPr>
          <p:cNvPr id="14" name="TextBox 10"/>
          <p:cNvSpPr txBox="1"/>
          <p:nvPr/>
        </p:nvSpPr>
        <p:spPr>
          <a:xfrm>
            <a:off x="3192251" y="3709322"/>
            <a:ext cx="1622951" cy="789960"/>
          </a:xfrm>
          <a:prstGeom prst="rect">
            <a:avLst/>
          </a:prstGeom>
        </p:spPr>
        <p:txBody>
          <a:bodyPr wrap="square" lIns="0" tIns="0" rIns="0" bIns="0" rtlCol="0" anchor="t">
            <a:spAutoFit/>
          </a:bodyPr>
          <a:lstStyle/>
          <a:p>
            <a:pPr algn="r" rtl="1">
              <a:lnSpc>
                <a:spcPts val="2811"/>
              </a:lnSpc>
            </a:pPr>
            <a:r>
              <a:rPr lang="ar-EG" sz="1400" dirty="0">
                <a:solidFill>
                  <a:srgbClr val="000F53"/>
                </a:solidFill>
                <a:latin typeface="SST Arabic Medium" pitchFamily="34" charset="-78"/>
                <a:ea typeface="SST Arabic Bold"/>
                <a:cs typeface="SST Arabic Medium" pitchFamily="34" charset="-78"/>
                <a:sym typeface="SST Arabic Bold"/>
                <a:rtl/>
              </a:rPr>
              <a:t>الإدارة الذاتية</a:t>
            </a:r>
          </a:p>
          <a:p>
            <a:pPr algn="r" rtl="1"/>
            <a:r>
              <a:rPr lang="ar-EG" sz="1400" dirty="0">
                <a:solidFill>
                  <a:schemeClr val="tx1">
                    <a:lumMod val="50000"/>
                    <a:lumOff val="50000"/>
                  </a:schemeClr>
                </a:solidFill>
                <a:latin typeface="SST Arabic Medium" pitchFamily="34" charset="-78"/>
                <a:ea typeface="SST Arabic Bold"/>
                <a:cs typeface="SST Arabic Medium" pitchFamily="34" charset="-78"/>
                <a:sym typeface="SST Arabic Bold"/>
                <a:rtl/>
              </a:rPr>
              <a:t> التفكير قبل التصرف</a:t>
            </a:r>
          </a:p>
          <a:p>
            <a:pPr algn="r" rtl="1"/>
            <a:r>
              <a:rPr lang="ar-EG" sz="1400" dirty="0">
                <a:solidFill>
                  <a:schemeClr val="tx1">
                    <a:lumMod val="50000"/>
                    <a:lumOff val="50000"/>
                  </a:schemeClr>
                </a:solidFill>
                <a:latin typeface="SST Arabic Medium" pitchFamily="34" charset="-78"/>
                <a:ea typeface="SST Arabic Bold"/>
                <a:cs typeface="SST Arabic Medium" pitchFamily="34" charset="-78"/>
                <a:sym typeface="SST Arabic Bold"/>
                <a:rtl/>
              </a:rPr>
              <a:t>بناء الثقة</a:t>
            </a:r>
          </a:p>
        </p:txBody>
      </p:sp>
      <p:sp>
        <p:nvSpPr>
          <p:cNvPr id="15" name="TextBox 10"/>
          <p:cNvSpPr txBox="1"/>
          <p:nvPr/>
        </p:nvSpPr>
        <p:spPr>
          <a:xfrm>
            <a:off x="672859" y="2166054"/>
            <a:ext cx="1638337" cy="728405"/>
          </a:xfrm>
          <a:prstGeom prst="rect">
            <a:avLst/>
          </a:prstGeom>
        </p:spPr>
        <p:txBody>
          <a:bodyPr wrap="square" lIns="0" tIns="0" rIns="0" bIns="0" rtlCol="0" anchor="t">
            <a:spAutoFit/>
          </a:bodyPr>
          <a:lstStyle/>
          <a:p>
            <a:pPr algn="r" rtl="1">
              <a:lnSpc>
                <a:spcPts val="2811"/>
              </a:lnSpc>
            </a:pPr>
            <a:r>
              <a:rPr lang="ar-EG" sz="1400" dirty="0">
                <a:solidFill>
                  <a:srgbClr val="000F53"/>
                </a:solidFill>
                <a:latin typeface="SST Arabic Medium" pitchFamily="34" charset="-78"/>
                <a:ea typeface="SST Arabic Bold"/>
                <a:cs typeface="SST Arabic Medium" pitchFamily="34" charset="-78"/>
                <a:sym typeface="SST Arabic Bold"/>
                <a:rtl/>
              </a:rPr>
              <a:t>الوعي الاجتماعي</a:t>
            </a:r>
          </a:p>
          <a:p>
            <a:pPr algn="r" rtl="1"/>
            <a:r>
              <a:rPr lang="ar-EG" sz="1200" dirty="0">
                <a:solidFill>
                  <a:schemeClr val="tx1">
                    <a:lumMod val="50000"/>
                    <a:lumOff val="50000"/>
                  </a:schemeClr>
                </a:solidFill>
                <a:latin typeface="SST Arabic Medium" pitchFamily="34" charset="-78"/>
                <a:ea typeface="SST Arabic Bold"/>
                <a:cs typeface="SST Arabic Medium" pitchFamily="34" charset="-78"/>
                <a:sym typeface="SST Arabic Bold"/>
                <a:rtl/>
              </a:rPr>
              <a:t>كن متعاطفًا</a:t>
            </a:r>
          </a:p>
          <a:p>
            <a:pPr algn="r" rtl="1"/>
            <a:r>
              <a:rPr lang="ar-EG" sz="1200" dirty="0">
                <a:solidFill>
                  <a:schemeClr val="tx1">
                    <a:lumMod val="50000"/>
                    <a:lumOff val="50000"/>
                  </a:schemeClr>
                </a:solidFill>
                <a:latin typeface="SST Arabic Medium" pitchFamily="34" charset="-78"/>
                <a:ea typeface="SST Arabic Bold"/>
                <a:cs typeface="SST Arabic Medium" pitchFamily="34" charset="-78"/>
                <a:sym typeface="SST Arabic Bold"/>
                <a:rtl/>
              </a:rPr>
              <a:t>استخدم الاستماع الفعال</a:t>
            </a:r>
          </a:p>
        </p:txBody>
      </p:sp>
      <p:sp>
        <p:nvSpPr>
          <p:cNvPr id="16" name="TextBox 10"/>
          <p:cNvSpPr txBox="1"/>
          <p:nvPr/>
        </p:nvSpPr>
        <p:spPr>
          <a:xfrm>
            <a:off x="672860" y="3709322"/>
            <a:ext cx="1638336" cy="913070"/>
          </a:xfrm>
          <a:prstGeom prst="rect">
            <a:avLst/>
          </a:prstGeom>
        </p:spPr>
        <p:txBody>
          <a:bodyPr wrap="square" lIns="0" tIns="0" rIns="0" bIns="0" rtlCol="0" anchor="t">
            <a:spAutoFit/>
          </a:bodyPr>
          <a:lstStyle/>
          <a:p>
            <a:pPr algn="r" rtl="1">
              <a:lnSpc>
                <a:spcPts val="2811"/>
              </a:lnSpc>
            </a:pPr>
            <a:r>
              <a:rPr lang="ar-EG" sz="1400" dirty="0">
                <a:solidFill>
                  <a:srgbClr val="000F53"/>
                </a:solidFill>
                <a:latin typeface="SST Arabic Medium" pitchFamily="34" charset="-78"/>
                <a:ea typeface="SST Arabic Bold"/>
                <a:cs typeface="SST Arabic Medium" pitchFamily="34" charset="-78"/>
                <a:sym typeface="SST Arabic Bold"/>
                <a:rtl/>
              </a:rPr>
              <a:t>المهارة الإجتماعية</a:t>
            </a:r>
          </a:p>
          <a:p>
            <a:pPr algn="r" rtl="1"/>
            <a:r>
              <a:rPr lang="ar-EG" sz="1200" dirty="0">
                <a:solidFill>
                  <a:schemeClr val="tx1">
                    <a:lumMod val="50000"/>
                    <a:lumOff val="50000"/>
                  </a:schemeClr>
                </a:solidFill>
                <a:latin typeface="SST Arabic Medium" pitchFamily="34" charset="-78"/>
                <a:ea typeface="SST Arabic Bold"/>
                <a:cs typeface="SST Arabic Medium" pitchFamily="34" charset="-78"/>
                <a:sym typeface="SST Arabic Bold"/>
                <a:rtl/>
              </a:rPr>
              <a:t>بناء الصلات</a:t>
            </a:r>
          </a:p>
          <a:p>
            <a:pPr algn="r" rtl="1"/>
            <a:r>
              <a:rPr lang="ar-EG" sz="1200" dirty="0">
                <a:solidFill>
                  <a:schemeClr val="tx1">
                    <a:lumMod val="50000"/>
                    <a:lumOff val="50000"/>
                  </a:schemeClr>
                </a:solidFill>
                <a:latin typeface="SST Arabic Medium" pitchFamily="34" charset="-78"/>
                <a:ea typeface="SST Arabic Bold"/>
                <a:cs typeface="SST Arabic Medium" pitchFamily="34" charset="-78"/>
                <a:sym typeface="SST Arabic Bold"/>
                <a:rtl/>
              </a:rPr>
              <a:t> بناء فرق فعالة</a:t>
            </a:r>
          </a:p>
          <a:p>
            <a:pPr algn="r" rtl="1"/>
            <a:r>
              <a:rPr lang="ar-EG" sz="1200" dirty="0">
                <a:solidFill>
                  <a:schemeClr val="tx1">
                    <a:lumMod val="50000"/>
                    <a:lumOff val="50000"/>
                  </a:schemeClr>
                </a:solidFill>
                <a:latin typeface="SST Arabic Medium" pitchFamily="34" charset="-78"/>
                <a:ea typeface="SST Arabic Bold"/>
                <a:cs typeface="SST Arabic Medium" pitchFamily="34" charset="-78"/>
                <a:sym typeface="SST Arabic Bold"/>
                <a:rtl/>
              </a:rPr>
              <a:t> إدارة السلوك</a:t>
            </a:r>
          </a:p>
        </p:txBody>
      </p:sp>
      <p:cxnSp>
        <p:nvCxnSpPr>
          <p:cNvPr id="17" name="Straight Connector 16"/>
          <p:cNvCxnSpPr/>
          <p:nvPr/>
        </p:nvCxnSpPr>
        <p:spPr>
          <a:xfrm flipH="1">
            <a:off x="672860" y="3394223"/>
            <a:ext cx="4748002"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V="1">
            <a:off x="3046860" y="2104554"/>
            <a:ext cx="0" cy="2438793"/>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4880316"/>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06B6DF8-E8C4-4E7C-938C-470D8E897D5E}"/>
              </a:ext>
            </a:extLst>
          </p:cNvPr>
          <p:cNvSpPr/>
          <p:nvPr/>
        </p:nvSpPr>
        <p:spPr>
          <a:xfrm>
            <a:off x="5917720" y="1522770"/>
            <a:ext cx="5653971" cy="2769989"/>
          </a:xfrm>
          <a:prstGeom prst="rect">
            <a:avLst/>
          </a:prstGeom>
        </p:spPr>
        <p:txBody>
          <a:bodyPr wrap="square">
            <a:spAutoFit/>
          </a:bodyPr>
          <a:lstStyle/>
          <a:p>
            <a:pPr lvl="0" algn="justLow" rtl="1">
              <a:lnSpc>
                <a:spcPct val="150000"/>
              </a:lnSpc>
            </a:pPr>
            <a:r>
              <a:rPr lang="ar-DZ" dirty="0">
                <a:solidFill>
                  <a:srgbClr val="03A5AD"/>
                </a:solidFill>
                <a:latin typeface="SST Arabic Medium" pitchFamily="34" charset="-78"/>
                <a:cs typeface="SST Arabic Medium" pitchFamily="34" charset="-78"/>
              </a:rPr>
              <a:t>الذكاء العاطفي</a:t>
            </a:r>
            <a:r>
              <a:rPr lang="ar-EG" dirty="0">
                <a:solidFill>
                  <a:srgbClr val="03A5AD"/>
                </a:solidFill>
                <a:latin typeface="SST Arabic Medium" pitchFamily="34" charset="-78"/>
                <a:cs typeface="SST Arabic Medium" pitchFamily="34" charset="-78"/>
              </a:rPr>
              <a:t>:</a:t>
            </a:r>
          </a:p>
          <a:p>
            <a:pPr lvl="0" algn="justLow" rtl="1">
              <a:lnSpc>
                <a:spcPct val="150000"/>
              </a:lnSpc>
            </a:pPr>
            <a:r>
              <a:rPr lang="ar-DZ" dirty="0">
                <a:solidFill>
                  <a:srgbClr val="03A5AD"/>
                </a:solidFill>
                <a:latin typeface="SST Arabic Medium" pitchFamily="34" charset="-78"/>
                <a:cs typeface="SST Arabic Medium" pitchFamily="34" charset="-78"/>
              </a:rPr>
              <a:t> </a:t>
            </a:r>
            <a:endParaRPr lang="en-US" dirty="0">
              <a:solidFill>
                <a:srgbClr val="03A5AD"/>
              </a:solidFill>
              <a:latin typeface="SST Arabic Medium" pitchFamily="34" charset="-78"/>
              <a:cs typeface="SST Arabic Medium" pitchFamily="34" charset="-78"/>
            </a:endParaRPr>
          </a:p>
          <a:p>
            <a:pPr lvl="0" algn="justLow" rtl="1">
              <a:lnSpc>
                <a:spcPct val="150000"/>
              </a:lnSpc>
            </a:pPr>
            <a:r>
              <a:rPr lang="ar-DZ" sz="1600" dirty="0">
                <a:solidFill>
                  <a:schemeClr val="tx1">
                    <a:lumMod val="50000"/>
                    <a:lumOff val="50000"/>
                  </a:schemeClr>
                </a:solidFill>
                <a:latin typeface="SST Arabic Medium" pitchFamily="34" charset="-78"/>
                <a:cs typeface="SST Arabic Medium" pitchFamily="34" charset="-78"/>
              </a:rPr>
              <a:t>إن الوعي الذاتي والإدارة الذاتية مطلوبان للحفاظ على الهدوء والإنتاجية خلال ظروف المشروع الصعبة. كما أن الوعي</a:t>
            </a:r>
            <a:r>
              <a:rPr lang="en-US" sz="1600" dirty="0">
                <a:solidFill>
                  <a:schemeClr val="tx1">
                    <a:lumMod val="50000"/>
                    <a:lumOff val="50000"/>
                  </a:schemeClr>
                </a:solidFill>
                <a:latin typeface="SST Arabic Medium" pitchFamily="34" charset="-78"/>
                <a:cs typeface="SST Arabic Medium" pitchFamily="34" charset="-78"/>
              </a:rPr>
              <a:t> </a:t>
            </a:r>
            <a:r>
              <a:rPr lang="ar-DZ" sz="1600" dirty="0">
                <a:solidFill>
                  <a:schemeClr val="tx1">
                    <a:lumMod val="50000"/>
                    <a:lumOff val="50000"/>
                  </a:schemeClr>
                </a:solidFill>
                <a:latin typeface="SST Arabic Medium" pitchFamily="34" charset="-78"/>
                <a:cs typeface="SST Arabic Medium" pitchFamily="34" charset="-78"/>
              </a:rPr>
              <a:t>الاجتماعي والمهارات الاجتماعية يسمحان بعلاقات أفضل مع أعضاء فريق المشروع والمعنيين في المشروع. والذكاء العاطفي هو</a:t>
            </a:r>
            <a:r>
              <a:rPr lang="en-US" sz="1600" dirty="0">
                <a:solidFill>
                  <a:schemeClr val="tx1">
                    <a:lumMod val="50000"/>
                    <a:lumOff val="50000"/>
                  </a:schemeClr>
                </a:solidFill>
                <a:latin typeface="SST Arabic Medium" pitchFamily="34" charset="-78"/>
                <a:cs typeface="SST Arabic Medium" pitchFamily="34" charset="-78"/>
              </a:rPr>
              <a:t> </a:t>
            </a:r>
            <a:r>
              <a:rPr lang="ar-DZ" sz="1600" dirty="0">
                <a:solidFill>
                  <a:schemeClr val="tx1">
                    <a:lumMod val="50000"/>
                    <a:lumOff val="50000"/>
                  </a:schemeClr>
                </a:solidFill>
                <a:latin typeface="SST Arabic Medium" pitchFamily="34" charset="-78"/>
                <a:cs typeface="SST Arabic Medium" pitchFamily="34" charset="-78"/>
              </a:rPr>
              <a:t>أساس كل أشكال القيادة.</a:t>
            </a:r>
            <a:endParaRPr kumimoji="0" lang="en-US" sz="16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5" name="TextBox 4">
            <a:extLst>
              <a:ext uri="{FF2B5EF4-FFF2-40B4-BE49-F238E27FC236}">
                <a16:creationId xmlns:a16="http://schemas.microsoft.com/office/drawing/2014/main" id="{8249948D-BBDB-4E76-9400-2D1FA5AEDA87}"/>
              </a:ext>
            </a:extLst>
          </p:cNvPr>
          <p:cNvSpPr txBox="1"/>
          <p:nvPr/>
        </p:nvSpPr>
        <p:spPr>
          <a:xfrm>
            <a:off x="5812848"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الفريق</a:t>
            </a:r>
          </a:p>
        </p:txBody>
      </p:sp>
      <p:sp>
        <p:nvSpPr>
          <p:cNvPr id="13" name="TextBox 12"/>
          <p:cNvSpPr txBox="1"/>
          <p:nvPr/>
        </p:nvSpPr>
        <p:spPr>
          <a:xfrm>
            <a:off x="985625" y="5167894"/>
            <a:ext cx="4122469" cy="338554"/>
          </a:xfrm>
          <a:prstGeom prst="rect">
            <a:avLst/>
          </a:prstGeom>
          <a:noFill/>
        </p:spPr>
        <p:txBody>
          <a:bodyPr wrap="square" rtlCol="0">
            <a:spAutoFit/>
          </a:bodyPr>
          <a:lstStyle/>
          <a:p>
            <a:pPr lvl="0" algn="ctr" rtl="1">
              <a:defRPr/>
            </a:pPr>
            <a:r>
              <a:rPr lang="ar-EG" sz="1600" dirty="0">
                <a:solidFill>
                  <a:schemeClr val="tx1">
                    <a:lumMod val="50000"/>
                    <a:lumOff val="50000"/>
                  </a:schemeClr>
                </a:solidFill>
                <a:latin typeface="SST Arabic Medium" pitchFamily="34" charset="-78"/>
                <a:cs typeface="SST Arabic Medium" pitchFamily="34" charset="-78"/>
              </a:rPr>
              <a:t>الشكل 2 -5 مكونات الذكاء العاطفي</a:t>
            </a:r>
          </a:p>
        </p:txBody>
      </p:sp>
      <p:sp>
        <p:nvSpPr>
          <p:cNvPr id="14" name="مستطيل ذو زوايا قطرية مستديرة 5"/>
          <p:cNvSpPr/>
          <p:nvPr/>
        </p:nvSpPr>
        <p:spPr>
          <a:xfrm flipH="1">
            <a:off x="4881868" y="2250802"/>
            <a:ext cx="538994" cy="546805"/>
          </a:xfrm>
          <a:prstGeom prst="round2DiagRect">
            <a:avLst/>
          </a:prstGeom>
          <a:solidFill>
            <a:srgbClr val="1A3186"/>
          </a:solidFill>
          <a:ln>
            <a:solidFill>
              <a:srgbClr val="1A31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prstClr val="white"/>
                </a:solidFill>
                <a:latin typeface="SST Arabic Medium" panose="020B0604030504020204" pitchFamily="34" charset="-78"/>
                <a:cs typeface="SST Arabic Medium" panose="020B0604030504020204" pitchFamily="34" charset="-78"/>
              </a:rPr>
              <a:t>1</a:t>
            </a:r>
          </a:p>
        </p:txBody>
      </p:sp>
      <p:sp>
        <p:nvSpPr>
          <p:cNvPr id="15" name="مستطيل ذو زوايا قطرية مستديرة 8"/>
          <p:cNvSpPr/>
          <p:nvPr/>
        </p:nvSpPr>
        <p:spPr>
          <a:xfrm flipH="1">
            <a:off x="4881868" y="3723955"/>
            <a:ext cx="538994" cy="546805"/>
          </a:xfrm>
          <a:prstGeom prst="round2DiagRect">
            <a:avLst/>
          </a:prstGeom>
          <a:solidFill>
            <a:srgbClr val="1A3186"/>
          </a:solidFill>
          <a:ln>
            <a:solidFill>
              <a:srgbClr val="1A31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prstClr val="white"/>
                </a:solidFill>
                <a:latin typeface="SST Arabic Medium" panose="020B0604030504020204" pitchFamily="34" charset="-78"/>
                <a:cs typeface="SST Arabic Medium" panose="020B0604030504020204" pitchFamily="34" charset="-78"/>
              </a:rPr>
              <a:t>2</a:t>
            </a:r>
          </a:p>
        </p:txBody>
      </p:sp>
      <p:sp>
        <p:nvSpPr>
          <p:cNvPr id="16" name="مستطيل ذو زوايا قطرية مستديرة 11"/>
          <p:cNvSpPr/>
          <p:nvPr/>
        </p:nvSpPr>
        <p:spPr>
          <a:xfrm flipH="1">
            <a:off x="2399813" y="2250802"/>
            <a:ext cx="538994" cy="546805"/>
          </a:xfrm>
          <a:prstGeom prst="round2DiagRect">
            <a:avLst/>
          </a:prstGeom>
          <a:solidFill>
            <a:srgbClr val="1A3186"/>
          </a:solidFill>
          <a:ln>
            <a:solidFill>
              <a:srgbClr val="1A31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prstClr val="white"/>
                </a:solidFill>
                <a:latin typeface="SST Arabic Medium" panose="020B0604030504020204" pitchFamily="34" charset="-78"/>
                <a:cs typeface="SST Arabic Medium" panose="020B0604030504020204" pitchFamily="34" charset="-78"/>
              </a:rPr>
              <a:t>3</a:t>
            </a:r>
          </a:p>
        </p:txBody>
      </p:sp>
      <p:sp>
        <p:nvSpPr>
          <p:cNvPr id="17" name="مستطيل ذو زوايا قطرية مستديرة 14"/>
          <p:cNvSpPr/>
          <p:nvPr/>
        </p:nvSpPr>
        <p:spPr>
          <a:xfrm flipH="1">
            <a:off x="2399813" y="3723955"/>
            <a:ext cx="538994" cy="546805"/>
          </a:xfrm>
          <a:prstGeom prst="round2DiagRect">
            <a:avLst/>
          </a:prstGeom>
          <a:solidFill>
            <a:srgbClr val="1A3186"/>
          </a:solidFill>
          <a:ln>
            <a:solidFill>
              <a:srgbClr val="1A31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prstClr val="white"/>
                </a:solidFill>
                <a:latin typeface="SST Arabic Medium" panose="020B0604030504020204" pitchFamily="34" charset="-78"/>
                <a:cs typeface="SST Arabic Medium" panose="020B0604030504020204" pitchFamily="34" charset="-78"/>
              </a:rPr>
              <a:t>4</a:t>
            </a:r>
          </a:p>
        </p:txBody>
      </p:sp>
      <p:sp>
        <p:nvSpPr>
          <p:cNvPr id="18" name="TextBox 10"/>
          <p:cNvSpPr txBox="1"/>
          <p:nvPr/>
        </p:nvSpPr>
        <p:spPr>
          <a:xfrm>
            <a:off x="3192252" y="2166054"/>
            <a:ext cx="1622951" cy="759182"/>
          </a:xfrm>
          <a:prstGeom prst="rect">
            <a:avLst/>
          </a:prstGeom>
        </p:spPr>
        <p:txBody>
          <a:bodyPr wrap="square" lIns="0" tIns="0" rIns="0" bIns="0" rtlCol="0" anchor="t">
            <a:spAutoFit/>
          </a:bodyPr>
          <a:lstStyle/>
          <a:p>
            <a:pPr algn="r" rtl="1">
              <a:lnSpc>
                <a:spcPts val="2811"/>
              </a:lnSpc>
            </a:pPr>
            <a:r>
              <a:rPr lang="ar-EG" sz="1400" dirty="0">
                <a:solidFill>
                  <a:srgbClr val="000F53"/>
                </a:solidFill>
                <a:latin typeface="SST Arabic Medium" pitchFamily="34" charset="-78"/>
                <a:ea typeface="SST Arabic Bold"/>
                <a:cs typeface="SST Arabic Medium" pitchFamily="34" charset="-78"/>
                <a:sym typeface="SST Arabic Bold"/>
                <a:rtl/>
              </a:rPr>
              <a:t>الوعي الذاتي</a:t>
            </a:r>
          </a:p>
          <a:p>
            <a:pPr algn="r" rtl="1"/>
            <a:r>
              <a:rPr lang="ar-EG" sz="1400" dirty="0">
                <a:solidFill>
                  <a:srgbClr val="000F53"/>
                </a:solidFill>
                <a:latin typeface="SST Arabic Medium" pitchFamily="34" charset="-78"/>
                <a:ea typeface="SST Arabic Bold"/>
                <a:cs typeface="SST Arabic Medium" pitchFamily="34" charset="-78"/>
                <a:sym typeface="SST Arabic Bold"/>
                <a:rtl/>
              </a:rPr>
              <a:t> </a:t>
            </a:r>
            <a:r>
              <a:rPr lang="ar-EG" sz="1200" dirty="0">
                <a:solidFill>
                  <a:schemeClr val="tx1">
                    <a:lumMod val="50000"/>
                    <a:lumOff val="50000"/>
                  </a:schemeClr>
                </a:solidFill>
                <a:latin typeface="SST Arabic Medium" pitchFamily="34" charset="-78"/>
                <a:ea typeface="SST Arabic Bold"/>
                <a:cs typeface="SST Arabic Medium" pitchFamily="34" charset="-78"/>
                <a:sym typeface="SST Arabic Bold"/>
                <a:rtl/>
              </a:rPr>
              <a:t>كيف توثر في الفريق؟</a:t>
            </a:r>
          </a:p>
          <a:p>
            <a:pPr algn="r" rtl="1"/>
            <a:r>
              <a:rPr lang="ar-EG" sz="1200" dirty="0">
                <a:solidFill>
                  <a:schemeClr val="tx1">
                    <a:lumMod val="50000"/>
                    <a:lumOff val="50000"/>
                  </a:schemeClr>
                </a:solidFill>
                <a:latin typeface="SST Arabic Medium" pitchFamily="34" charset="-78"/>
                <a:ea typeface="SST Arabic Bold"/>
                <a:cs typeface="SST Arabic Medium" pitchFamily="34" charset="-78"/>
                <a:sym typeface="SST Arabic Bold"/>
                <a:rtl/>
              </a:rPr>
              <a:t> كيف يؤثر الفريق فيك؟</a:t>
            </a:r>
          </a:p>
        </p:txBody>
      </p:sp>
      <p:sp>
        <p:nvSpPr>
          <p:cNvPr id="19" name="TextBox 10"/>
          <p:cNvSpPr txBox="1"/>
          <p:nvPr/>
        </p:nvSpPr>
        <p:spPr>
          <a:xfrm>
            <a:off x="3192251" y="3709322"/>
            <a:ext cx="1622951" cy="789960"/>
          </a:xfrm>
          <a:prstGeom prst="rect">
            <a:avLst/>
          </a:prstGeom>
        </p:spPr>
        <p:txBody>
          <a:bodyPr wrap="square" lIns="0" tIns="0" rIns="0" bIns="0" rtlCol="0" anchor="t">
            <a:spAutoFit/>
          </a:bodyPr>
          <a:lstStyle/>
          <a:p>
            <a:pPr algn="r" rtl="1">
              <a:lnSpc>
                <a:spcPts val="2811"/>
              </a:lnSpc>
            </a:pPr>
            <a:r>
              <a:rPr lang="ar-EG" sz="1400" dirty="0">
                <a:solidFill>
                  <a:srgbClr val="000F53"/>
                </a:solidFill>
                <a:latin typeface="SST Arabic Medium" pitchFamily="34" charset="-78"/>
                <a:ea typeface="SST Arabic Bold"/>
                <a:cs typeface="SST Arabic Medium" pitchFamily="34" charset="-78"/>
                <a:sym typeface="SST Arabic Bold"/>
                <a:rtl/>
              </a:rPr>
              <a:t>الإدارة الذاتية</a:t>
            </a:r>
          </a:p>
          <a:p>
            <a:pPr algn="r" rtl="1"/>
            <a:r>
              <a:rPr lang="ar-EG" sz="1400" dirty="0">
                <a:solidFill>
                  <a:schemeClr val="tx1">
                    <a:lumMod val="50000"/>
                    <a:lumOff val="50000"/>
                  </a:schemeClr>
                </a:solidFill>
                <a:latin typeface="SST Arabic Medium" pitchFamily="34" charset="-78"/>
                <a:ea typeface="SST Arabic Bold"/>
                <a:cs typeface="SST Arabic Medium" pitchFamily="34" charset="-78"/>
                <a:sym typeface="SST Arabic Bold"/>
                <a:rtl/>
              </a:rPr>
              <a:t> التفكير قبل التصرف</a:t>
            </a:r>
          </a:p>
          <a:p>
            <a:pPr algn="r" rtl="1"/>
            <a:r>
              <a:rPr lang="ar-EG" sz="1400" dirty="0">
                <a:solidFill>
                  <a:schemeClr val="tx1">
                    <a:lumMod val="50000"/>
                    <a:lumOff val="50000"/>
                  </a:schemeClr>
                </a:solidFill>
                <a:latin typeface="SST Arabic Medium" pitchFamily="34" charset="-78"/>
                <a:ea typeface="SST Arabic Bold"/>
                <a:cs typeface="SST Arabic Medium" pitchFamily="34" charset="-78"/>
                <a:sym typeface="SST Arabic Bold"/>
                <a:rtl/>
              </a:rPr>
              <a:t>بناء الثقة</a:t>
            </a:r>
          </a:p>
        </p:txBody>
      </p:sp>
      <p:sp>
        <p:nvSpPr>
          <p:cNvPr id="20" name="TextBox 10"/>
          <p:cNvSpPr txBox="1"/>
          <p:nvPr/>
        </p:nvSpPr>
        <p:spPr>
          <a:xfrm>
            <a:off x="672859" y="2166054"/>
            <a:ext cx="1638337" cy="728405"/>
          </a:xfrm>
          <a:prstGeom prst="rect">
            <a:avLst/>
          </a:prstGeom>
        </p:spPr>
        <p:txBody>
          <a:bodyPr wrap="square" lIns="0" tIns="0" rIns="0" bIns="0" rtlCol="0" anchor="t">
            <a:spAutoFit/>
          </a:bodyPr>
          <a:lstStyle/>
          <a:p>
            <a:pPr algn="r" rtl="1">
              <a:lnSpc>
                <a:spcPts val="2811"/>
              </a:lnSpc>
            </a:pPr>
            <a:r>
              <a:rPr lang="ar-EG" sz="1400" dirty="0">
                <a:solidFill>
                  <a:srgbClr val="000F53"/>
                </a:solidFill>
                <a:latin typeface="SST Arabic Medium" pitchFamily="34" charset="-78"/>
                <a:ea typeface="SST Arabic Bold"/>
                <a:cs typeface="SST Arabic Medium" pitchFamily="34" charset="-78"/>
                <a:sym typeface="SST Arabic Bold"/>
                <a:rtl/>
              </a:rPr>
              <a:t>الوعي الاجتماعي</a:t>
            </a:r>
          </a:p>
          <a:p>
            <a:pPr algn="r" rtl="1"/>
            <a:r>
              <a:rPr lang="ar-EG" sz="1200" dirty="0">
                <a:solidFill>
                  <a:schemeClr val="tx1">
                    <a:lumMod val="50000"/>
                    <a:lumOff val="50000"/>
                  </a:schemeClr>
                </a:solidFill>
                <a:latin typeface="SST Arabic Medium" pitchFamily="34" charset="-78"/>
                <a:ea typeface="SST Arabic Bold"/>
                <a:cs typeface="SST Arabic Medium" pitchFamily="34" charset="-78"/>
                <a:sym typeface="SST Arabic Bold"/>
                <a:rtl/>
              </a:rPr>
              <a:t>كن متعاطفًا</a:t>
            </a:r>
          </a:p>
          <a:p>
            <a:pPr algn="r" rtl="1"/>
            <a:r>
              <a:rPr lang="ar-EG" sz="1200" dirty="0">
                <a:solidFill>
                  <a:schemeClr val="tx1">
                    <a:lumMod val="50000"/>
                    <a:lumOff val="50000"/>
                  </a:schemeClr>
                </a:solidFill>
                <a:latin typeface="SST Arabic Medium" pitchFamily="34" charset="-78"/>
                <a:ea typeface="SST Arabic Bold"/>
                <a:cs typeface="SST Arabic Medium" pitchFamily="34" charset="-78"/>
                <a:sym typeface="SST Arabic Bold"/>
                <a:rtl/>
              </a:rPr>
              <a:t>استخدم الاستماع الفعال</a:t>
            </a:r>
          </a:p>
        </p:txBody>
      </p:sp>
      <p:sp>
        <p:nvSpPr>
          <p:cNvPr id="21" name="TextBox 10"/>
          <p:cNvSpPr txBox="1"/>
          <p:nvPr/>
        </p:nvSpPr>
        <p:spPr>
          <a:xfrm>
            <a:off x="672860" y="3709322"/>
            <a:ext cx="1638336" cy="913070"/>
          </a:xfrm>
          <a:prstGeom prst="rect">
            <a:avLst/>
          </a:prstGeom>
        </p:spPr>
        <p:txBody>
          <a:bodyPr wrap="square" lIns="0" tIns="0" rIns="0" bIns="0" rtlCol="0" anchor="t">
            <a:spAutoFit/>
          </a:bodyPr>
          <a:lstStyle/>
          <a:p>
            <a:pPr algn="r" rtl="1">
              <a:lnSpc>
                <a:spcPts val="2811"/>
              </a:lnSpc>
            </a:pPr>
            <a:r>
              <a:rPr lang="ar-EG" sz="1400" dirty="0">
                <a:solidFill>
                  <a:srgbClr val="000F53"/>
                </a:solidFill>
                <a:latin typeface="SST Arabic Medium" pitchFamily="34" charset="-78"/>
                <a:ea typeface="SST Arabic Bold"/>
                <a:cs typeface="SST Arabic Medium" pitchFamily="34" charset="-78"/>
                <a:sym typeface="SST Arabic Bold"/>
                <a:rtl/>
              </a:rPr>
              <a:t>المهارة الإجتماعية</a:t>
            </a:r>
          </a:p>
          <a:p>
            <a:pPr algn="r" rtl="1"/>
            <a:r>
              <a:rPr lang="ar-EG" sz="1200" dirty="0">
                <a:solidFill>
                  <a:schemeClr val="tx1">
                    <a:lumMod val="50000"/>
                    <a:lumOff val="50000"/>
                  </a:schemeClr>
                </a:solidFill>
                <a:latin typeface="SST Arabic Medium" pitchFamily="34" charset="-78"/>
                <a:ea typeface="SST Arabic Bold"/>
                <a:cs typeface="SST Arabic Medium" pitchFamily="34" charset="-78"/>
                <a:sym typeface="SST Arabic Bold"/>
                <a:rtl/>
              </a:rPr>
              <a:t>بناء الصلات</a:t>
            </a:r>
          </a:p>
          <a:p>
            <a:pPr algn="r" rtl="1"/>
            <a:r>
              <a:rPr lang="ar-EG" sz="1200" dirty="0">
                <a:solidFill>
                  <a:schemeClr val="tx1">
                    <a:lumMod val="50000"/>
                    <a:lumOff val="50000"/>
                  </a:schemeClr>
                </a:solidFill>
                <a:latin typeface="SST Arabic Medium" pitchFamily="34" charset="-78"/>
                <a:ea typeface="SST Arabic Bold"/>
                <a:cs typeface="SST Arabic Medium" pitchFamily="34" charset="-78"/>
                <a:sym typeface="SST Arabic Bold"/>
                <a:rtl/>
              </a:rPr>
              <a:t> بناء فرق فعالة</a:t>
            </a:r>
          </a:p>
          <a:p>
            <a:pPr algn="r" rtl="1"/>
            <a:r>
              <a:rPr lang="ar-EG" sz="1200" dirty="0">
                <a:solidFill>
                  <a:schemeClr val="tx1">
                    <a:lumMod val="50000"/>
                    <a:lumOff val="50000"/>
                  </a:schemeClr>
                </a:solidFill>
                <a:latin typeface="SST Arabic Medium" pitchFamily="34" charset="-78"/>
                <a:ea typeface="SST Arabic Bold"/>
                <a:cs typeface="SST Arabic Medium" pitchFamily="34" charset="-78"/>
                <a:sym typeface="SST Arabic Bold"/>
                <a:rtl/>
              </a:rPr>
              <a:t> إدارة السلوك</a:t>
            </a:r>
          </a:p>
        </p:txBody>
      </p:sp>
      <p:cxnSp>
        <p:nvCxnSpPr>
          <p:cNvPr id="22" name="Straight Connector 21"/>
          <p:cNvCxnSpPr/>
          <p:nvPr/>
        </p:nvCxnSpPr>
        <p:spPr>
          <a:xfrm flipH="1">
            <a:off x="672860" y="3394223"/>
            <a:ext cx="4748002"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V="1">
            <a:off x="3046860" y="2104554"/>
            <a:ext cx="0" cy="2438793"/>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31311247"/>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6"/>
          <p:cNvSpPr txBox="1"/>
          <p:nvPr/>
        </p:nvSpPr>
        <p:spPr>
          <a:xfrm>
            <a:off x="6742190" y="1320619"/>
            <a:ext cx="5143724" cy="355867"/>
          </a:xfrm>
          <a:prstGeom prst="rect">
            <a:avLst/>
          </a:prstGeom>
        </p:spPr>
        <p:txBody>
          <a:bodyPr wrap="square" lIns="0" tIns="0" rIns="0" bIns="0" rtlCol="0" anchor="t">
            <a:spAutoFit/>
          </a:bodyPr>
          <a:lstStyle/>
          <a:p>
            <a:pPr marL="0" marR="0" lvl="0" indent="0" algn="r" defTabSz="914400" rtl="1" eaLnBrk="1" fontAlgn="auto" latinLnBrk="0" hangingPunct="1">
              <a:lnSpc>
                <a:spcPts val="2899"/>
              </a:lnSpc>
              <a:spcBef>
                <a:spcPts val="0"/>
              </a:spcBef>
              <a:spcAft>
                <a:spcPts val="0"/>
              </a:spcAft>
              <a:buClrTx/>
              <a:buSzTx/>
              <a:buFontTx/>
              <a:buNone/>
              <a:tabLst/>
              <a:defRPr/>
            </a:pPr>
            <a:r>
              <a:rPr kumimoji="0" lang="ar-EG" sz="2000" i="0" u="none" strike="noStrike" kern="1200" cap="none" spc="0" normalizeH="0" baseline="0" noProof="0" dirty="0">
                <a:ln>
                  <a:noFill/>
                </a:ln>
                <a:solidFill>
                  <a:srgbClr val="00A1A7"/>
                </a:solidFill>
                <a:effectLst/>
                <a:uLnTx/>
                <a:uFillTx/>
                <a:latin typeface="SST Arabic Medium" pitchFamily="34" charset="-78"/>
                <a:ea typeface="SST Arabic Bold"/>
                <a:cs typeface="SST Arabic Medium" pitchFamily="34" charset="-78"/>
                <a:sym typeface="SST Arabic Bold"/>
                <a:rtl/>
              </a:rPr>
              <a:t>الســـؤال المـطلوب مـن النشـاط : </a:t>
            </a:r>
          </a:p>
        </p:txBody>
      </p:sp>
      <p:sp>
        <p:nvSpPr>
          <p:cNvPr id="17" name="TextBox 17"/>
          <p:cNvSpPr txBox="1"/>
          <p:nvPr/>
        </p:nvSpPr>
        <p:spPr>
          <a:xfrm>
            <a:off x="1551065" y="1836077"/>
            <a:ext cx="10334849" cy="425116"/>
          </a:xfrm>
          <a:prstGeom prst="rect">
            <a:avLst/>
          </a:prstGeom>
        </p:spPr>
        <p:txBody>
          <a:bodyPr wrap="square" lIns="0" tIns="0" rIns="0" bIns="0" rtlCol="0" anchor="t">
            <a:spAutoFit/>
          </a:bodyPr>
          <a:lstStyle/>
          <a:p>
            <a:pPr marL="0" marR="0" lvl="0" indent="0" algn="r" defTabSz="914400" rtl="1" eaLnBrk="1" fontAlgn="auto" latinLnBrk="0" hangingPunct="1">
              <a:lnSpc>
                <a:spcPts val="3733"/>
              </a:lnSpc>
              <a:spcBef>
                <a:spcPct val="0"/>
              </a:spcBef>
              <a:spcAft>
                <a:spcPts val="0"/>
              </a:spcAft>
              <a:buClrTx/>
              <a:buSzTx/>
              <a:buFontTx/>
              <a:buNone/>
              <a:tabLst/>
              <a:defRPr/>
            </a:pPr>
            <a:r>
              <a:rPr kumimoji="0" lang="ar-EG" i="0" u="none" strike="noStrike" kern="1200" cap="none" spc="0" normalizeH="0" baseline="0" noProof="0" dirty="0">
                <a:ln>
                  <a:noFill/>
                </a:ln>
                <a:solidFill>
                  <a:srgbClr val="18337A"/>
                </a:solidFill>
                <a:effectLst/>
                <a:uLnTx/>
                <a:uFillTx/>
                <a:latin typeface="SST Arabic Medium" pitchFamily="34" charset="-78"/>
                <a:ea typeface="Effra"/>
                <a:cs typeface="SST Arabic Medium" pitchFamily="34" charset="-78"/>
                <a:sym typeface="Effra"/>
                <a:rtl/>
              </a:rPr>
              <a:t>مناقشة مفتوحة عن استخدام الذكاء العاطفي في حل المشكلات</a:t>
            </a:r>
          </a:p>
        </p:txBody>
      </p:sp>
      <p:grpSp>
        <p:nvGrpSpPr>
          <p:cNvPr id="29" name="Group 2"/>
          <p:cNvGrpSpPr/>
          <p:nvPr/>
        </p:nvGrpSpPr>
        <p:grpSpPr>
          <a:xfrm>
            <a:off x="10533293" y="5460655"/>
            <a:ext cx="1476351" cy="515451"/>
            <a:chOff x="0" y="0"/>
            <a:chExt cx="2952702" cy="1030902"/>
          </a:xfrm>
        </p:grpSpPr>
        <p:sp>
          <p:nvSpPr>
            <p:cNvPr id="30" name="Freeform 3"/>
            <p:cNvSpPr/>
            <p:nvPr/>
          </p:nvSpPr>
          <p:spPr>
            <a:xfrm>
              <a:off x="2311892" y="115883"/>
              <a:ext cx="487472" cy="799135"/>
            </a:xfrm>
            <a:custGeom>
              <a:avLst/>
              <a:gdLst/>
              <a:ahLst/>
              <a:cxnLst/>
              <a:rect l="l" t="t" r="r" b="b"/>
              <a:pathLst>
                <a:path w="487472" h="799135">
                  <a:moveTo>
                    <a:pt x="0" y="0"/>
                  </a:moveTo>
                  <a:lnTo>
                    <a:pt x="487472" y="0"/>
                  </a:lnTo>
                  <a:lnTo>
                    <a:pt x="487472" y="799135"/>
                  </a:lnTo>
                  <a:lnTo>
                    <a:pt x="0" y="799135"/>
                  </a:lnTo>
                  <a:lnTo>
                    <a:pt x="0" y="0"/>
                  </a:lnTo>
                  <a:close/>
                </a:path>
              </a:pathLst>
            </a:custGeom>
            <a: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p:spPr>
          <p:txBody>
            <a:bodyPr/>
            <a:lstStyle/>
            <a:p>
              <a:endParaRPr lang="en-SA"/>
            </a:p>
          </p:txBody>
        </p:sp>
        <p:grpSp>
          <p:nvGrpSpPr>
            <p:cNvPr id="31" name="Group 4"/>
            <p:cNvGrpSpPr/>
            <p:nvPr/>
          </p:nvGrpSpPr>
          <p:grpSpPr>
            <a:xfrm>
              <a:off x="0" y="0"/>
              <a:ext cx="2952702" cy="1030902"/>
              <a:chOff x="0" y="0"/>
              <a:chExt cx="1001064" cy="349510"/>
            </a:xfrm>
          </p:grpSpPr>
          <p:sp>
            <p:nvSpPr>
              <p:cNvPr id="33" name="Freeform 5"/>
              <p:cNvSpPr/>
              <p:nvPr/>
            </p:nvSpPr>
            <p:spPr>
              <a:xfrm>
                <a:off x="0" y="0"/>
                <a:ext cx="1001064" cy="349510"/>
              </a:xfrm>
              <a:custGeom>
                <a:avLst/>
                <a:gdLst/>
                <a:ahLst/>
                <a:cxnLst/>
                <a:rect l="l" t="t" r="r" b="b"/>
                <a:pathLst>
                  <a:path w="1001064" h="349510">
                    <a:moveTo>
                      <a:pt x="23409" y="0"/>
                    </a:moveTo>
                    <a:lnTo>
                      <a:pt x="977655" y="0"/>
                    </a:lnTo>
                    <a:cubicBezTo>
                      <a:pt x="983863" y="0"/>
                      <a:pt x="989818" y="2466"/>
                      <a:pt x="994208" y="6856"/>
                    </a:cubicBezTo>
                    <a:cubicBezTo>
                      <a:pt x="998598" y="11247"/>
                      <a:pt x="1001064" y="17201"/>
                      <a:pt x="1001064" y="23409"/>
                    </a:cubicBezTo>
                    <a:lnTo>
                      <a:pt x="1001064" y="326101"/>
                    </a:lnTo>
                    <a:cubicBezTo>
                      <a:pt x="1001064" y="332309"/>
                      <a:pt x="998598" y="338263"/>
                      <a:pt x="994208" y="342654"/>
                    </a:cubicBezTo>
                    <a:cubicBezTo>
                      <a:pt x="989818" y="347044"/>
                      <a:pt x="983863" y="349510"/>
                      <a:pt x="977655" y="349510"/>
                    </a:cubicBezTo>
                    <a:lnTo>
                      <a:pt x="23409" y="349510"/>
                    </a:lnTo>
                    <a:cubicBezTo>
                      <a:pt x="17201" y="349510"/>
                      <a:pt x="11247" y="347044"/>
                      <a:pt x="6856" y="342654"/>
                    </a:cubicBezTo>
                    <a:cubicBezTo>
                      <a:pt x="2466" y="338263"/>
                      <a:pt x="0" y="332309"/>
                      <a:pt x="0" y="326101"/>
                    </a:cubicBezTo>
                    <a:lnTo>
                      <a:pt x="0" y="23409"/>
                    </a:lnTo>
                    <a:cubicBezTo>
                      <a:pt x="0" y="17201"/>
                      <a:pt x="2466" y="11247"/>
                      <a:pt x="6856" y="6856"/>
                    </a:cubicBezTo>
                    <a:cubicBezTo>
                      <a:pt x="11247" y="2466"/>
                      <a:pt x="17201" y="0"/>
                      <a:pt x="23409" y="0"/>
                    </a:cubicBezTo>
                    <a:close/>
                  </a:path>
                </a:pathLst>
              </a:custGeom>
              <a:solidFill>
                <a:srgbClr val="000000">
                  <a:alpha val="0"/>
                </a:srgbClr>
              </a:solidFill>
              <a:ln w="19050" cap="sq">
                <a:solidFill>
                  <a:srgbClr val="18337A"/>
                </a:solidFill>
                <a:prstDash val="solid"/>
                <a:miter/>
              </a:ln>
            </p:spPr>
            <p:txBody>
              <a:bodyPr/>
              <a:lstStyle/>
              <a:p>
                <a:endParaRPr lang="en-SA"/>
              </a:p>
            </p:txBody>
          </p:sp>
          <p:sp>
            <p:nvSpPr>
              <p:cNvPr id="34" name="TextBox 6"/>
              <p:cNvSpPr txBox="1"/>
              <p:nvPr/>
            </p:nvSpPr>
            <p:spPr>
              <a:xfrm>
                <a:off x="0" y="-47625"/>
                <a:ext cx="1001064" cy="397135"/>
              </a:xfrm>
              <a:prstGeom prst="rect">
                <a:avLst/>
              </a:prstGeom>
            </p:spPr>
            <p:txBody>
              <a:bodyPr lIns="33867" tIns="33867" rIns="33867" bIns="33867" rtlCol="0" anchor="ctr"/>
              <a:lstStyle/>
              <a:p>
                <a:pPr marL="0" marR="0" lvl="0" indent="0" algn="ctr" defTabSz="914400" rtl="1" eaLnBrk="1" fontAlgn="auto" latinLnBrk="0" hangingPunct="1">
                  <a:lnSpc>
                    <a:spcPts val="2382"/>
                  </a:lnSpc>
                  <a:spcBef>
                    <a:spcPts val="0"/>
                  </a:spcBef>
                  <a:spcAft>
                    <a:spcPts val="0"/>
                  </a:spcAft>
                  <a:buClrTx/>
                  <a:buSzTx/>
                  <a:buFontTx/>
                  <a:buNone/>
                  <a:tabLst/>
                  <a:defRPr/>
                </a:pPr>
                <a:endParaRPr kumimoji="0" sz="1200" b="0" i="0" u="none" strike="noStrike" kern="1200" cap="none" spc="0" normalizeH="0" baseline="0" noProof="0" dirty="0">
                  <a:ln>
                    <a:noFill/>
                  </a:ln>
                  <a:solidFill>
                    <a:prstClr val="black"/>
                  </a:solidFill>
                  <a:effectLst/>
                  <a:uLnTx/>
                  <a:uFillTx/>
                  <a:latin typeface="SST Arabic Medium" pitchFamily="34" charset="-78"/>
                  <a:ea typeface="+mn-ea"/>
                  <a:cs typeface="+mn-cs"/>
                </a:endParaRPr>
              </a:p>
            </p:txBody>
          </p:sp>
        </p:grpSp>
        <p:sp>
          <p:nvSpPr>
            <p:cNvPr id="32" name="TextBox 7"/>
            <p:cNvSpPr txBox="1"/>
            <p:nvPr/>
          </p:nvSpPr>
          <p:spPr>
            <a:xfrm>
              <a:off x="225748" y="132886"/>
              <a:ext cx="1859262" cy="625556"/>
            </a:xfrm>
            <a:prstGeom prst="rect">
              <a:avLst/>
            </a:prstGeom>
          </p:spPr>
          <p:txBody>
            <a:bodyPr lIns="0" tIns="0" rIns="0" bIns="0" rtlCol="0" anchor="t">
              <a:spAutoFit/>
            </a:bodyPr>
            <a:lstStyle/>
            <a:p>
              <a:pPr marL="0" marR="0" lvl="0" indent="0" algn="ctr" defTabSz="914400" rtl="1" eaLnBrk="1" fontAlgn="auto" latinLnBrk="0" hangingPunct="1">
                <a:lnSpc>
                  <a:spcPts val="2659"/>
                </a:lnSpc>
                <a:spcBef>
                  <a:spcPts val="0"/>
                </a:spcBef>
                <a:spcAft>
                  <a:spcPts val="0"/>
                </a:spcAft>
                <a:buClrTx/>
                <a:buSzTx/>
                <a:buFontTx/>
                <a:buNone/>
                <a:tabLst/>
                <a:defRPr/>
              </a:pPr>
              <a:r>
                <a:rPr kumimoji="0" lang="ar-EG" sz="1800" b="0" i="0" u="none" strike="noStrike" kern="1200" cap="none" spc="0" normalizeH="0" baseline="0" noProof="0" dirty="0">
                  <a:ln>
                    <a:noFill/>
                  </a:ln>
                  <a:solidFill>
                    <a:srgbClr val="18337A"/>
                  </a:solidFill>
                  <a:effectLst/>
                  <a:uLnTx/>
                  <a:uFillTx/>
                  <a:latin typeface="SST Arabic Medium" panose="020B0604030504020204" pitchFamily="34" charset="-78"/>
                  <a:ea typeface="SST Arabic Bold"/>
                  <a:cs typeface="SST Arabic Medium" panose="020B0604030504020204" pitchFamily="34" charset="-78"/>
                  <a:sym typeface="SST Arabic Bold"/>
                </a:rPr>
                <a:t>20</a:t>
              </a:r>
              <a:r>
                <a:rPr kumimoji="0" lang="ar-EG" sz="1800" b="0" i="0" u="none" strike="noStrike" kern="1200" cap="none" spc="0" normalizeH="0" baseline="0" noProof="0" dirty="0">
                  <a:ln>
                    <a:noFill/>
                  </a:ln>
                  <a:solidFill>
                    <a:srgbClr val="18337A"/>
                  </a:solidFill>
                  <a:effectLst/>
                  <a:uLnTx/>
                  <a:uFillTx/>
                  <a:latin typeface="SST Arabic Medium" panose="020B0604030504020204" pitchFamily="34" charset="-78"/>
                  <a:ea typeface="SST Arabic Bold"/>
                  <a:cs typeface="SST Arabic Medium" panose="020B0604030504020204" pitchFamily="34" charset="-78"/>
                  <a:sym typeface="SST Arabic Bold"/>
                  <a:rtl/>
                </a:rPr>
                <a:t> </a:t>
              </a:r>
              <a:r>
                <a:rPr kumimoji="0" lang="ar-SA" sz="1800" b="0" i="0" u="none" strike="noStrike" kern="1200" cap="none" spc="0" normalizeH="0" baseline="0" noProof="0" dirty="0">
                  <a:ln>
                    <a:noFill/>
                  </a:ln>
                  <a:solidFill>
                    <a:srgbClr val="18337A"/>
                  </a:solidFill>
                  <a:effectLst/>
                  <a:uLnTx/>
                  <a:uFillTx/>
                  <a:latin typeface="SST Arabic Medium" panose="020B0604030504020204" pitchFamily="34" charset="-78"/>
                  <a:ea typeface="SST Arabic Bold"/>
                  <a:cs typeface="SST Arabic Medium" panose="020B0604030504020204" pitchFamily="34" charset="-78"/>
                  <a:sym typeface="SST Arabic Bold"/>
                  <a:rtl/>
                </a:rPr>
                <a:t>دقيقة</a:t>
              </a:r>
              <a:endParaRPr kumimoji="0" lang="ar-EG" sz="1800" b="0" i="0" u="none" strike="noStrike" kern="1200" cap="none" spc="0" normalizeH="0" baseline="0" noProof="0" dirty="0">
                <a:ln>
                  <a:noFill/>
                </a:ln>
                <a:solidFill>
                  <a:srgbClr val="18337A"/>
                </a:solidFill>
                <a:effectLst/>
                <a:uLnTx/>
                <a:uFillTx/>
                <a:latin typeface="SST Arabic Medium" panose="020B0604030504020204" pitchFamily="34" charset="-78"/>
                <a:ea typeface="SST Arabic Bold"/>
                <a:cs typeface="SST Arabic Medium" panose="020B0604030504020204" pitchFamily="34" charset="-78"/>
                <a:sym typeface="SST Arabic Bold"/>
                <a:rtl/>
              </a:endParaRPr>
            </a:p>
          </p:txBody>
        </p:sp>
      </p:grpSp>
      <p:pic>
        <p:nvPicPr>
          <p:cNvPr id="3" name="صورة 2"/>
          <p:cNvPicPr>
            <a:picLocks noChangeAspect="1"/>
          </p:cNvPicPr>
          <p:nvPr/>
        </p:nvPicPr>
        <p:blipFill rotWithShape="1">
          <a:blip r:embed="rId5" cstate="email">
            <a:extLst>
              <a:ext uri="{28A0092B-C50C-407E-A947-70E740481C1C}">
                <a14:useLocalDpi xmlns:a14="http://schemas.microsoft.com/office/drawing/2010/main"/>
              </a:ext>
            </a:extLst>
          </a:blip>
          <a:srcRect t="25690" b="26343"/>
          <a:stretch/>
        </p:blipFill>
        <p:spPr>
          <a:xfrm>
            <a:off x="85529" y="133349"/>
            <a:ext cx="1695646" cy="575238"/>
          </a:xfrm>
          <a:prstGeom prst="rect">
            <a:avLst/>
          </a:prstGeom>
        </p:spPr>
      </p:pic>
      <p:sp>
        <p:nvSpPr>
          <p:cNvPr id="2" name="Rectangle 1">
            <a:extLst>
              <a:ext uri="{FF2B5EF4-FFF2-40B4-BE49-F238E27FC236}">
                <a16:creationId xmlns:a16="http://schemas.microsoft.com/office/drawing/2014/main" id="{7F531E42-4577-4EB4-B5C5-006A1AAE8AA2}"/>
              </a:ext>
            </a:extLst>
          </p:cNvPr>
          <p:cNvSpPr/>
          <p:nvPr/>
        </p:nvSpPr>
        <p:spPr>
          <a:xfrm>
            <a:off x="1848389" y="2590205"/>
            <a:ext cx="10037525" cy="2308324"/>
          </a:xfrm>
          <a:prstGeom prst="rect">
            <a:avLst/>
          </a:prstGeom>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lang="ar-EG" sz="1600" dirty="0">
                <a:solidFill>
                  <a:srgbClr val="01AFB1"/>
                </a:solidFill>
                <a:latin typeface="SST Arabic Medium" pitchFamily="34" charset="-78"/>
                <a:cs typeface="SST Arabic Medium" pitchFamily="34" charset="-78"/>
              </a:rPr>
              <a:t>أمامكم السيناريوهات التالية: </a:t>
            </a:r>
          </a:p>
          <a:p>
            <a:pPr marL="0" marR="0" lvl="0" indent="0" algn="r" defTabSz="914400" rtl="1" eaLnBrk="1" fontAlgn="auto" latinLnBrk="0" hangingPunct="1">
              <a:lnSpc>
                <a:spcPct val="150000"/>
              </a:lnSpc>
              <a:spcBef>
                <a:spcPts val="0"/>
              </a:spcBef>
              <a:spcAft>
                <a:spcPts val="0"/>
              </a:spcAft>
              <a:buClrTx/>
              <a:buSzTx/>
              <a:buFontTx/>
              <a:buNone/>
              <a:tabLst/>
              <a:defRPr/>
            </a:pPr>
            <a:r>
              <a:rPr lang="ar-EG" sz="1600" dirty="0">
                <a:solidFill>
                  <a:schemeClr val="tx1">
                    <a:lumMod val="50000"/>
                    <a:lumOff val="50000"/>
                  </a:schemeClr>
                </a:solidFill>
                <a:latin typeface="SST Arabic Medium" pitchFamily="34" charset="-78"/>
                <a:cs typeface="SST Arabic Medium" pitchFamily="34" charset="-78"/>
              </a:rPr>
              <a:t>سيناريو 1: أحد أعضاء الفريق يعاني من ضغط العمل ويبدأ في فقدان الحافز، مما يؤثر على إنتاجيته.</a:t>
            </a:r>
            <a:endParaRPr lang="en-US" sz="1600" dirty="0">
              <a:solidFill>
                <a:schemeClr val="tx1">
                  <a:lumMod val="50000"/>
                  <a:lumOff val="50000"/>
                </a:schemeClr>
              </a:solidFill>
              <a:latin typeface="SST Arabic Medium" pitchFamily="34" charset="-78"/>
              <a:cs typeface="SST Arabic Medium" pitchFamily="34" charset="-78"/>
            </a:endParaRPr>
          </a:p>
          <a:p>
            <a:pPr lvl="0" algn="r" rtl="1">
              <a:lnSpc>
                <a:spcPct val="150000"/>
              </a:lnSpc>
              <a:defRPr/>
            </a:pPr>
            <a:r>
              <a:rPr lang="ar-EG" sz="1600" dirty="0">
                <a:solidFill>
                  <a:schemeClr val="tx1">
                    <a:lumMod val="50000"/>
                    <a:lumOff val="50000"/>
                  </a:schemeClr>
                </a:solidFill>
                <a:latin typeface="SST Arabic Medium" pitchFamily="34" charset="-78"/>
                <a:cs typeface="SST Arabic Medium" pitchFamily="34" charset="-78"/>
              </a:rPr>
              <a:t>سيناريو 2: صاحب مصلحة رئيسي يعترض بشدة على تغيير في المشروع أمام الجميع</a:t>
            </a:r>
            <a:endParaRPr lang="en-US" sz="1600" dirty="0">
              <a:solidFill>
                <a:schemeClr val="tx1">
                  <a:lumMod val="50000"/>
                  <a:lumOff val="50000"/>
                </a:schemeClr>
              </a:solidFill>
              <a:latin typeface="SST Arabic Medium" pitchFamily="34" charset="-78"/>
              <a:cs typeface="SST Arabic Medium" pitchFamily="34" charset="-78"/>
            </a:endParaRPr>
          </a:p>
          <a:p>
            <a:pPr lvl="0" algn="r" rtl="1">
              <a:lnSpc>
                <a:spcPct val="150000"/>
              </a:lnSpc>
              <a:defRPr/>
            </a:pPr>
            <a:r>
              <a:rPr lang="ar-EG" sz="1600" dirty="0">
                <a:solidFill>
                  <a:schemeClr val="tx1">
                    <a:lumMod val="50000"/>
                    <a:lumOff val="50000"/>
                  </a:schemeClr>
                </a:solidFill>
                <a:latin typeface="SST Arabic Medium" pitchFamily="34" charset="-78"/>
                <a:cs typeface="SST Arabic Medium" pitchFamily="34" charset="-78"/>
              </a:rPr>
              <a:t>سيناريو 3: تم إبلاغك بتأخير في التسليم بسبب سوء تنسيق الفريق، وهناك توتر بين الأعضاء.</a:t>
            </a:r>
            <a:endParaRPr lang="en-US" sz="1600" dirty="0">
              <a:solidFill>
                <a:schemeClr val="tx1">
                  <a:lumMod val="50000"/>
                  <a:lumOff val="50000"/>
                </a:schemeClr>
              </a:solidFill>
              <a:latin typeface="SST Arabic Medium" pitchFamily="34" charset="-78"/>
              <a:cs typeface="SST Arabic Medium" pitchFamily="34" charset="-78"/>
            </a:endParaRPr>
          </a:p>
          <a:p>
            <a:pPr lvl="0" algn="r" rtl="1">
              <a:lnSpc>
                <a:spcPct val="150000"/>
              </a:lnSpc>
              <a:defRPr/>
            </a:pPr>
            <a:r>
              <a:rPr lang="ar-EG" sz="1600" dirty="0">
                <a:solidFill>
                  <a:schemeClr val="tx1">
                    <a:lumMod val="50000"/>
                    <a:lumOff val="50000"/>
                  </a:schemeClr>
                </a:solidFill>
                <a:latin typeface="SST Arabic Medium" pitchFamily="34" charset="-78"/>
                <a:cs typeface="SST Arabic Medium" pitchFamily="34" charset="-78"/>
              </a:rPr>
              <a:t>سيناريو 4: أثناء اجتماع، يقوم أحد أعضاء الفريق بمقاطعتك بشكل متكرر بطريقة غير مهنية.</a:t>
            </a:r>
          </a:p>
          <a:p>
            <a:pPr lvl="0" algn="r" rtl="1">
              <a:lnSpc>
                <a:spcPct val="150000"/>
              </a:lnSpc>
              <a:defRPr/>
            </a:pPr>
            <a:r>
              <a:rPr lang="ar-DZ" sz="1600" dirty="0">
                <a:solidFill>
                  <a:schemeClr val="tx1">
                    <a:lumMod val="50000"/>
                    <a:lumOff val="50000"/>
                  </a:schemeClr>
                </a:solidFill>
                <a:latin typeface="SST Arabic Medium" pitchFamily="34" charset="-78"/>
                <a:cs typeface="SST Arabic Medium" pitchFamily="34" charset="-78"/>
              </a:rPr>
              <a:t>يحدد المشاركون الاستجابة العاطفية الطبيعية، ثم يقترحون كيفية التعامل مع الموقف بذكاء عاطفي</a:t>
            </a:r>
            <a:endParaRPr kumimoji="0" lang="ar-EG" sz="1600" b="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24" name="TextBox 15"/>
          <p:cNvSpPr txBox="1"/>
          <p:nvPr/>
        </p:nvSpPr>
        <p:spPr>
          <a:xfrm>
            <a:off x="9173365" y="881894"/>
            <a:ext cx="2210849" cy="186205"/>
          </a:xfrm>
          <a:prstGeom prst="rect">
            <a:avLst/>
          </a:prstGeom>
        </p:spPr>
        <p:txBody>
          <a:bodyPr wrap="square" lIns="0" tIns="0" rIns="0" bIns="0" rtlCol="0" anchor="t">
            <a:spAutoFit/>
          </a:bodyPr>
          <a:lstStyle>
            <a:defPPr>
              <a:defRPr lang="en-US"/>
            </a:defPPr>
            <a:lvl1pPr algn="ctr">
              <a:lnSpc>
                <a:spcPts val="1231"/>
              </a:lnSpc>
              <a:defRPr sz="1866">
                <a:solidFill>
                  <a:srgbClr val="FEFEFE"/>
                </a:solidFill>
                <a:latin typeface="SST Arabic Medium" panose="020B0604030504020204" pitchFamily="34" charset="-78"/>
                <a:ea typeface="SST Arabic Bold"/>
                <a:cs typeface="SST Arabic Medium" panose="020B0604030504020204" pitchFamily="34" charset="-78"/>
                <a:rtl/>
              </a:defRPr>
            </a:lvl1pPr>
          </a:lstStyle>
          <a:p>
            <a:pPr lvl="0" rtl="1">
              <a:defRPr/>
            </a:pPr>
            <a:r>
              <a:rPr lang="ar-EG" sz="2400" dirty="0">
                <a:sym typeface="SST Arabic Bold"/>
              </a:rPr>
              <a:t>نشاط ت</a:t>
            </a:r>
            <a:r>
              <a:rPr lang="ar-SA" sz="2400" dirty="0">
                <a:sym typeface="SST Arabic Bold"/>
              </a:rPr>
              <a:t>دريبي (6)</a:t>
            </a:r>
            <a:r>
              <a:rPr lang="ar-EG" sz="2400" dirty="0">
                <a:sym typeface="SST Arabic Bold"/>
              </a:rPr>
              <a:t> </a:t>
            </a:r>
            <a:endParaRPr lang="en-US" sz="2400" dirty="0">
              <a:sym typeface="SST Arabic Bold"/>
            </a:endParaRPr>
          </a:p>
        </p:txBody>
      </p:sp>
      <p:pic>
        <p:nvPicPr>
          <p:cNvPr id="13" name="Picture 1928163400" descr="A group of chat bubbles&#10;&#10;Description automatically generated">
            <a:extLst>
              <a:ext uri="{FF2B5EF4-FFF2-40B4-BE49-F238E27FC236}">
                <a16:creationId xmlns:a16="http://schemas.microsoft.com/office/drawing/2014/main" id="{4A318DF4-935A-4C0E-A7E5-1A87C3CCD19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271469" y="671801"/>
            <a:ext cx="514535" cy="484312"/>
          </a:xfrm>
          <a:prstGeom prst="rect">
            <a:avLst/>
          </a:prstGeom>
        </p:spPr>
      </p:pic>
    </p:spTree>
    <p:extLst>
      <p:ext uri="{BB962C8B-B14F-4D97-AF65-F5344CB8AC3E}">
        <p14:creationId xmlns:p14="http://schemas.microsoft.com/office/powerpoint/2010/main" val="137259528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06B6DF8-E8C4-4E7C-938C-470D8E897D5E}"/>
              </a:ext>
            </a:extLst>
          </p:cNvPr>
          <p:cNvSpPr/>
          <p:nvPr/>
        </p:nvSpPr>
        <p:spPr>
          <a:xfrm>
            <a:off x="3857625" y="1574059"/>
            <a:ext cx="7695940" cy="3139321"/>
          </a:xfrm>
          <a:prstGeom prst="rect">
            <a:avLst/>
          </a:prstGeom>
        </p:spPr>
        <p:txBody>
          <a:bodyPr wrap="square">
            <a:spAutoFit/>
          </a:bodyPr>
          <a:lstStyle/>
          <a:p>
            <a:pPr lvl="0" algn="justLow" rtl="1">
              <a:lnSpc>
                <a:spcPct val="150000"/>
              </a:lnSpc>
            </a:pPr>
            <a:r>
              <a:rPr lang="ar-DZ" dirty="0">
                <a:solidFill>
                  <a:srgbClr val="03A5AD"/>
                </a:solidFill>
                <a:latin typeface="SST Arabic Medium" pitchFamily="34" charset="-78"/>
                <a:cs typeface="SST Arabic Medium" pitchFamily="34" charset="-78"/>
              </a:rPr>
              <a:t>صنع القرار</a:t>
            </a:r>
            <a:r>
              <a:rPr lang="ar-EG" dirty="0">
                <a:solidFill>
                  <a:srgbClr val="03A5AD"/>
                </a:solidFill>
                <a:latin typeface="SST Arabic Medium" pitchFamily="34" charset="-78"/>
                <a:cs typeface="SST Arabic Medium" pitchFamily="34" charset="-78"/>
              </a:rPr>
              <a:t>:</a:t>
            </a:r>
          </a:p>
          <a:p>
            <a:pPr lvl="0" algn="justLow" rtl="1">
              <a:lnSpc>
                <a:spcPct val="150000"/>
              </a:lnSpc>
            </a:pPr>
            <a:endParaRPr lang="ar-EG" dirty="0">
              <a:solidFill>
                <a:srgbClr val="03A5AD"/>
              </a:solidFill>
              <a:latin typeface="SST Arabic Medium" pitchFamily="34" charset="-78"/>
              <a:cs typeface="SST Arabic Medium" pitchFamily="34" charset="-78"/>
            </a:endParaRPr>
          </a:p>
          <a:p>
            <a:pPr lvl="0"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يتخذ مديرو المشاريع وفرق المشروع العديد من القرارات يوميًا. بعض القرارات قد تكون غير هامة إلى</a:t>
            </a:r>
            <a:r>
              <a:rPr lang="en-US"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حد ما بالنسبة لنتائج المشروع، مثل أين نذهب لتناول غداء الفريق، والبعض الآخر سيكون مؤثرًا للغاية، مثل منهج</a:t>
            </a:r>
            <a:r>
              <a:rPr lang="en-US"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التطوير </a:t>
            </a:r>
            <a:r>
              <a:rPr lang="ar-EG" dirty="0">
                <a:solidFill>
                  <a:schemeClr val="tx1">
                    <a:lumMod val="50000"/>
                    <a:lumOff val="50000"/>
                  </a:schemeClr>
                </a:solidFill>
                <a:latin typeface="SST Arabic Medium" pitchFamily="34" charset="-78"/>
                <a:cs typeface="SST Arabic Medium" pitchFamily="34" charset="-78"/>
              </a:rPr>
              <a:t>أو الأدوات التي</a:t>
            </a:r>
            <a:r>
              <a:rPr lang="ar-DZ" dirty="0">
                <a:solidFill>
                  <a:schemeClr val="tx1">
                    <a:lumMod val="50000"/>
                    <a:lumOff val="50000"/>
                  </a:schemeClr>
                </a:solidFill>
                <a:latin typeface="SST Arabic Medium" pitchFamily="34" charset="-78"/>
                <a:cs typeface="SST Arabic Medium" pitchFamily="34" charset="-78"/>
              </a:rPr>
              <a:t> يجب استخدامه</a:t>
            </a:r>
            <a:r>
              <a:rPr lang="ar-EG" dirty="0">
                <a:solidFill>
                  <a:schemeClr val="tx1">
                    <a:lumMod val="50000"/>
                    <a:lumOff val="50000"/>
                  </a:schemeClr>
                </a:solidFill>
                <a:latin typeface="SST Arabic Medium" pitchFamily="34" charset="-78"/>
                <a:cs typeface="SST Arabic Medium" pitchFamily="34" charset="-78"/>
              </a:rPr>
              <a:t>ا</a:t>
            </a:r>
            <a:endParaRPr kumimoji="0" lang="en-US"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4" name="TextBox 3">
            <a:extLst>
              <a:ext uri="{FF2B5EF4-FFF2-40B4-BE49-F238E27FC236}">
                <a16:creationId xmlns:a16="http://schemas.microsoft.com/office/drawing/2014/main" id="{8249948D-BBDB-4E76-9400-2D1FA5AEDA87}"/>
              </a:ext>
            </a:extLst>
          </p:cNvPr>
          <p:cNvSpPr txBox="1"/>
          <p:nvPr/>
        </p:nvSpPr>
        <p:spPr>
          <a:xfrm>
            <a:off x="5812848"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الفريق</a:t>
            </a:r>
          </a:p>
        </p:txBody>
      </p:sp>
    </p:spTree>
    <p:extLst>
      <p:ext uri="{BB962C8B-B14F-4D97-AF65-F5344CB8AC3E}">
        <p14:creationId xmlns:p14="http://schemas.microsoft.com/office/powerpoint/2010/main" val="37395752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321837" y="526472"/>
            <a:ext cx="7392926"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الفرق بين إدارة المشاريع، البرامج، المحافظ</a:t>
            </a:r>
            <a:endParaRPr kumimoji="0" lang="en-US" sz="2500" i="0" u="none" strike="noStrike" kern="1200" cap="none" spc="0" normalizeH="0" baseline="0" noProof="0" dirty="0">
              <a:ln>
                <a:noFill/>
              </a:ln>
              <a:solidFill>
                <a:srgbClr val="112D63"/>
              </a:solidFill>
              <a:effectLst/>
              <a:uLnTx/>
              <a:uFillTx/>
              <a:latin typeface="SST Arabic Medium" pitchFamily="34" charset="-78"/>
              <a:cs typeface="SST Arabic Medium" pitchFamily="34" charset="-78"/>
            </a:endParaRPr>
          </a:p>
        </p:txBody>
      </p:sp>
      <p:sp>
        <p:nvSpPr>
          <p:cNvPr id="3" name="Rectangle 2"/>
          <p:cNvSpPr/>
          <p:nvPr/>
        </p:nvSpPr>
        <p:spPr>
          <a:xfrm>
            <a:off x="6288657" y="1424981"/>
            <a:ext cx="5537263" cy="3616375"/>
          </a:xfrm>
          <a:prstGeom prst="rect">
            <a:avLst/>
          </a:prstGeom>
        </p:spPr>
        <p:txBody>
          <a:bodyPr wrap="square">
            <a:spAutoFit/>
          </a:bodyPr>
          <a:lstStyle/>
          <a:p>
            <a:pPr lvl="0" algn="r" rtl="1">
              <a:lnSpc>
                <a:spcPct val="150000"/>
              </a:lnSpc>
            </a:pPr>
            <a:r>
              <a:rPr lang="ar-EG" dirty="0">
                <a:solidFill>
                  <a:srgbClr val="03A5AD"/>
                </a:solidFill>
                <a:latin typeface="SST Arabic Medium" pitchFamily="34" charset="-78"/>
                <a:cs typeface="SST Arabic Medium" pitchFamily="34" charset="-78"/>
              </a:rPr>
              <a:t>البرنامج </a:t>
            </a:r>
            <a:r>
              <a:rPr lang="en-US" dirty="0">
                <a:solidFill>
                  <a:srgbClr val="03A5AD"/>
                </a:solidFill>
                <a:latin typeface="SST Arabic Medium" pitchFamily="34" charset="-78"/>
                <a:cs typeface="SST Arabic Medium" pitchFamily="34" charset="-78"/>
              </a:rPr>
              <a:t>Program</a:t>
            </a:r>
            <a:endParaRPr lang="ar-EG" dirty="0">
              <a:solidFill>
                <a:srgbClr val="03A5AD"/>
              </a:solidFill>
              <a:latin typeface="SST Arabic Medium" pitchFamily="34" charset="-78"/>
              <a:cs typeface="SST Arabic Medium" pitchFamily="34" charset="-78"/>
            </a:endParaRPr>
          </a:p>
          <a:p>
            <a:pPr lvl="0" algn="just" rtl="1">
              <a:lnSpc>
                <a:spcPct val="150000"/>
              </a:lnSpc>
            </a:pPr>
            <a:endParaRPr lang="ar-EG" sz="2400" dirty="0">
              <a:solidFill>
                <a:srgbClr val="F26C28"/>
              </a:solidFill>
              <a:latin typeface="SST Arabic Medium" pitchFamily="34" charset="-78"/>
              <a:cs typeface="SST Arabic Medium" pitchFamily="34" charset="-78"/>
            </a:endParaRPr>
          </a:p>
          <a:p>
            <a:pPr lvl="0" algn="just" rtl="1">
              <a:lnSpc>
                <a:spcPct val="150000"/>
              </a:lnSpc>
            </a:pPr>
            <a:r>
              <a:rPr lang="ar-EG" sz="1600" dirty="0">
                <a:solidFill>
                  <a:schemeClr val="bg1">
                    <a:lumMod val="50000"/>
                  </a:schemeClr>
                </a:solidFill>
                <a:latin typeface="SST Arabic Medium" pitchFamily="34" charset="-78"/>
                <a:cs typeface="SST Arabic Medium" pitchFamily="34" charset="-78"/>
              </a:rPr>
              <a:t>تعريف:</a:t>
            </a:r>
          </a:p>
          <a:p>
            <a:pPr lvl="0" algn="just" rtl="1">
              <a:lnSpc>
                <a:spcPct val="150000"/>
              </a:lnSpc>
            </a:pPr>
            <a:r>
              <a:rPr lang="ar-EG" sz="1600" dirty="0">
                <a:solidFill>
                  <a:schemeClr val="bg1">
                    <a:lumMod val="50000"/>
                  </a:schemeClr>
                </a:solidFill>
                <a:latin typeface="SST Arabic Medium" pitchFamily="34" charset="-78"/>
                <a:cs typeface="SST Arabic Medium" pitchFamily="34" charset="-78"/>
              </a:rPr>
              <a:t>هو مجموعة من المشاريع المترابطة التي تُدار بطريقة منسقة لتحقيق فوائد لا يمكن تحقيقها عند إدارة كل مشروع على حدة.</a:t>
            </a:r>
          </a:p>
          <a:p>
            <a:pPr lvl="0" algn="just" rtl="1">
              <a:lnSpc>
                <a:spcPct val="150000"/>
              </a:lnSpc>
            </a:pPr>
            <a:endParaRPr lang="ar-EG" sz="1600" dirty="0">
              <a:solidFill>
                <a:schemeClr val="bg1">
                  <a:lumMod val="50000"/>
                </a:schemeClr>
              </a:solidFill>
              <a:latin typeface="SST Arabic Medium" pitchFamily="34" charset="-78"/>
              <a:cs typeface="SST Arabic Medium" pitchFamily="34" charset="-78"/>
            </a:endParaRPr>
          </a:p>
          <a:p>
            <a:pPr lvl="0" algn="just" rtl="1">
              <a:lnSpc>
                <a:spcPct val="150000"/>
              </a:lnSpc>
            </a:pPr>
            <a:r>
              <a:rPr lang="ar-EG" sz="1600" dirty="0">
                <a:solidFill>
                  <a:schemeClr val="bg1">
                    <a:lumMod val="50000"/>
                  </a:schemeClr>
                </a:solidFill>
                <a:latin typeface="SST Arabic Medium" pitchFamily="34" charset="-78"/>
                <a:cs typeface="SST Arabic Medium" pitchFamily="34" charset="-78"/>
              </a:rPr>
              <a:t>خصائصه:</a:t>
            </a:r>
          </a:p>
          <a:p>
            <a:pPr lvl="0" algn="just" rtl="1">
              <a:lnSpc>
                <a:spcPct val="150000"/>
              </a:lnSpc>
            </a:pPr>
            <a:r>
              <a:rPr lang="ar-EG" sz="1600" dirty="0">
                <a:solidFill>
                  <a:schemeClr val="bg1">
                    <a:lumMod val="50000"/>
                  </a:schemeClr>
                </a:solidFill>
                <a:latin typeface="SST Arabic Medium" pitchFamily="34" charset="-78"/>
                <a:cs typeface="SST Arabic Medium" pitchFamily="34" charset="-78"/>
              </a:rPr>
              <a:t>يحتوي على مشاريع ذات صلة ببعضها، يتم تنسيق المشاريع داخل البرنامج لتحقيق منفعة أكبر، يركز على التآزر بين المشاريع </a:t>
            </a:r>
          </a:p>
        </p:txBody>
      </p:sp>
      <p:sp>
        <p:nvSpPr>
          <p:cNvPr id="10" name="Rectangle 9">
            <a:extLst>
              <a:ext uri="{FF2B5EF4-FFF2-40B4-BE49-F238E27FC236}">
                <a16:creationId xmlns:a16="http://schemas.microsoft.com/office/drawing/2014/main" id="{67FFB4BE-F425-4B71-9471-B6114079ACC4}"/>
              </a:ext>
            </a:extLst>
          </p:cNvPr>
          <p:cNvSpPr/>
          <p:nvPr/>
        </p:nvSpPr>
        <p:spPr>
          <a:xfrm>
            <a:off x="568036" y="3986884"/>
            <a:ext cx="5313020" cy="118086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ST Arabic Medium" pitchFamily="34" charset="-78"/>
            </a:endParaRPr>
          </a:p>
        </p:txBody>
      </p:sp>
      <p:pic>
        <p:nvPicPr>
          <p:cNvPr id="7" name="صورة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40823" y="1750696"/>
            <a:ext cx="908028" cy="1283903"/>
          </a:xfrm>
          <a:prstGeom prst="rect">
            <a:avLst/>
          </a:prstGeom>
        </p:spPr>
      </p:pic>
      <p:pic>
        <p:nvPicPr>
          <p:cNvPr id="8" name="صورة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32949" y="2863150"/>
            <a:ext cx="908028" cy="1283903"/>
          </a:xfrm>
          <a:prstGeom prst="rect">
            <a:avLst/>
          </a:prstGeom>
        </p:spPr>
      </p:pic>
      <p:pic>
        <p:nvPicPr>
          <p:cNvPr id="9" name="صورة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32949" y="3843151"/>
            <a:ext cx="908028" cy="1283903"/>
          </a:xfrm>
          <a:prstGeom prst="rect">
            <a:avLst/>
          </a:prstGeom>
        </p:spPr>
      </p:pic>
      <p:sp>
        <p:nvSpPr>
          <p:cNvPr id="11" name="Rectangle 10"/>
          <p:cNvSpPr/>
          <p:nvPr/>
        </p:nvSpPr>
        <p:spPr>
          <a:xfrm>
            <a:off x="2154979" y="2129207"/>
            <a:ext cx="663969" cy="473206"/>
          </a:xfrm>
          <a:prstGeom prst="rect">
            <a:avLst/>
          </a:prstGeom>
        </p:spPr>
        <p:txBody>
          <a:bodyPr wrap="square">
            <a:spAutoFit/>
          </a:bodyPr>
          <a:lstStyle/>
          <a:p>
            <a:pPr lvl="0" algn="ctr" rtl="1">
              <a:lnSpc>
                <a:spcPct val="150000"/>
              </a:lnSpc>
            </a:pPr>
            <a:r>
              <a:rPr lang="ar-EG" dirty="0">
                <a:solidFill>
                  <a:schemeClr val="bg1"/>
                </a:solidFill>
                <a:latin typeface="SST Arabic Medium" pitchFamily="34" charset="-78"/>
                <a:cs typeface="SST Arabic Medium" pitchFamily="34" charset="-78"/>
              </a:rPr>
              <a:t>1</a:t>
            </a:r>
            <a:endParaRPr lang="en-US" sz="1600" dirty="0">
              <a:solidFill>
                <a:schemeClr val="bg1"/>
              </a:solidFill>
              <a:latin typeface="SST Arabic Medium" pitchFamily="34" charset="-78"/>
              <a:cs typeface="SST Arabic Medium" pitchFamily="34" charset="-78"/>
            </a:endParaRPr>
          </a:p>
        </p:txBody>
      </p:sp>
      <p:sp>
        <p:nvSpPr>
          <p:cNvPr id="12" name="Rectangle 11"/>
          <p:cNvSpPr/>
          <p:nvPr/>
        </p:nvSpPr>
        <p:spPr>
          <a:xfrm>
            <a:off x="2154979" y="3230398"/>
            <a:ext cx="663969" cy="473206"/>
          </a:xfrm>
          <a:prstGeom prst="rect">
            <a:avLst/>
          </a:prstGeom>
        </p:spPr>
        <p:txBody>
          <a:bodyPr wrap="square">
            <a:spAutoFit/>
          </a:bodyPr>
          <a:lstStyle/>
          <a:p>
            <a:pPr lvl="0" algn="ctr" rtl="1">
              <a:lnSpc>
                <a:spcPct val="150000"/>
              </a:lnSpc>
            </a:pPr>
            <a:r>
              <a:rPr lang="ar-EG" dirty="0">
                <a:solidFill>
                  <a:schemeClr val="bg1"/>
                </a:solidFill>
                <a:latin typeface="SST Arabic Medium" pitchFamily="34" charset="-78"/>
                <a:cs typeface="SST Arabic Medium" pitchFamily="34" charset="-78"/>
              </a:rPr>
              <a:t>2</a:t>
            </a:r>
            <a:endParaRPr lang="en-US" sz="1600" dirty="0">
              <a:solidFill>
                <a:schemeClr val="bg1"/>
              </a:solidFill>
              <a:latin typeface="SST Arabic Medium" pitchFamily="34" charset="-78"/>
              <a:cs typeface="SST Arabic Medium" pitchFamily="34" charset="-78"/>
            </a:endParaRPr>
          </a:p>
        </p:txBody>
      </p:sp>
      <p:sp>
        <p:nvSpPr>
          <p:cNvPr id="13" name="Rectangle 12"/>
          <p:cNvSpPr/>
          <p:nvPr/>
        </p:nvSpPr>
        <p:spPr>
          <a:xfrm>
            <a:off x="2154979" y="4172299"/>
            <a:ext cx="663969" cy="473206"/>
          </a:xfrm>
          <a:prstGeom prst="rect">
            <a:avLst/>
          </a:prstGeom>
        </p:spPr>
        <p:txBody>
          <a:bodyPr wrap="square">
            <a:spAutoFit/>
          </a:bodyPr>
          <a:lstStyle/>
          <a:p>
            <a:pPr lvl="0" algn="ctr" rtl="1">
              <a:lnSpc>
                <a:spcPct val="150000"/>
              </a:lnSpc>
            </a:pPr>
            <a:r>
              <a:rPr lang="ar-EG" dirty="0">
                <a:solidFill>
                  <a:schemeClr val="bg1"/>
                </a:solidFill>
                <a:latin typeface="SST Arabic Medium" pitchFamily="34" charset="-78"/>
                <a:cs typeface="SST Arabic Medium" pitchFamily="34" charset="-78"/>
              </a:rPr>
              <a:t>3</a:t>
            </a:r>
            <a:endParaRPr lang="en-US" sz="1600" dirty="0">
              <a:solidFill>
                <a:schemeClr val="bg1"/>
              </a:solidFill>
              <a:latin typeface="SST Arabic Medium" pitchFamily="34" charset="-78"/>
              <a:cs typeface="SST Arabic Medium" pitchFamily="34" charset="-78"/>
            </a:endParaRPr>
          </a:p>
        </p:txBody>
      </p:sp>
      <p:cxnSp>
        <p:nvCxnSpPr>
          <p:cNvPr id="14" name="Straight Connector 13"/>
          <p:cNvCxnSpPr/>
          <p:nvPr/>
        </p:nvCxnSpPr>
        <p:spPr>
          <a:xfrm flipH="1" flipV="1">
            <a:off x="1609725" y="2411698"/>
            <a:ext cx="413699" cy="1"/>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H="1" flipV="1">
            <a:off x="2945101" y="2411698"/>
            <a:ext cx="413699" cy="1"/>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flipV="1">
            <a:off x="1611600" y="3467001"/>
            <a:ext cx="413699" cy="1"/>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H="1" flipV="1">
            <a:off x="2946976" y="3467001"/>
            <a:ext cx="413699" cy="1"/>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flipV="1">
            <a:off x="1613475" y="4522304"/>
            <a:ext cx="413699" cy="1"/>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flipV="1">
            <a:off x="2948851" y="4522304"/>
            <a:ext cx="413699" cy="1"/>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20" name="Rectangle 19"/>
          <p:cNvSpPr/>
          <p:nvPr/>
        </p:nvSpPr>
        <p:spPr>
          <a:xfrm>
            <a:off x="522783" y="4193086"/>
            <a:ext cx="1230866" cy="461665"/>
          </a:xfrm>
          <a:prstGeom prst="rect">
            <a:avLst/>
          </a:prstGeom>
        </p:spPr>
        <p:txBody>
          <a:bodyPr wrap="square">
            <a:spAutoFit/>
          </a:bodyPr>
          <a:lstStyle/>
          <a:p>
            <a:pPr lvl="0">
              <a:lnSpc>
                <a:spcPct val="150000"/>
              </a:lnSpc>
            </a:pPr>
            <a:r>
              <a:rPr lang="en-US" sz="1600" dirty="0">
                <a:solidFill>
                  <a:schemeClr val="bg1">
                    <a:lumMod val="50000"/>
                  </a:schemeClr>
                </a:solidFill>
                <a:latin typeface="SST Arabic Medium" pitchFamily="34" charset="-78"/>
                <a:cs typeface="SST Arabic Medium" pitchFamily="34" charset="-78"/>
              </a:rPr>
              <a:t>Projects</a:t>
            </a:r>
          </a:p>
        </p:txBody>
      </p:sp>
      <p:sp>
        <p:nvSpPr>
          <p:cNvPr id="21" name="Rectangle 20"/>
          <p:cNvSpPr/>
          <p:nvPr/>
        </p:nvSpPr>
        <p:spPr>
          <a:xfrm>
            <a:off x="532308" y="3129098"/>
            <a:ext cx="1307066" cy="461665"/>
          </a:xfrm>
          <a:prstGeom prst="rect">
            <a:avLst/>
          </a:prstGeom>
        </p:spPr>
        <p:txBody>
          <a:bodyPr wrap="square">
            <a:spAutoFit/>
          </a:bodyPr>
          <a:lstStyle/>
          <a:p>
            <a:pPr lvl="0">
              <a:lnSpc>
                <a:spcPct val="150000"/>
              </a:lnSpc>
            </a:pPr>
            <a:r>
              <a:rPr lang="en-US" sz="1600" dirty="0">
                <a:solidFill>
                  <a:schemeClr val="bg1">
                    <a:lumMod val="50000"/>
                  </a:schemeClr>
                </a:solidFill>
                <a:latin typeface="SST Arabic Medium" pitchFamily="34" charset="-78"/>
                <a:cs typeface="SST Arabic Medium" pitchFamily="34" charset="-78"/>
              </a:rPr>
              <a:t>Programs</a:t>
            </a:r>
          </a:p>
        </p:txBody>
      </p:sp>
      <p:sp>
        <p:nvSpPr>
          <p:cNvPr id="22" name="Rectangle 21"/>
          <p:cNvSpPr/>
          <p:nvPr/>
        </p:nvSpPr>
        <p:spPr>
          <a:xfrm>
            <a:off x="541833" y="2072057"/>
            <a:ext cx="1307066" cy="473206"/>
          </a:xfrm>
          <a:prstGeom prst="rect">
            <a:avLst/>
          </a:prstGeom>
        </p:spPr>
        <p:txBody>
          <a:bodyPr wrap="square">
            <a:spAutoFit/>
          </a:bodyPr>
          <a:lstStyle/>
          <a:p>
            <a:pPr lvl="0">
              <a:lnSpc>
                <a:spcPct val="150000"/>
              </a:lnSpc>
            </a:pPr>
            <a:r>
              <a:rPr lang="en-US" sz="1600" dirty="0">
                <a:solidFill>
                  <a:schemeClr val="bg1">
                    <a:lumMod val="50000"/>
                  </a:schemeClr>
                </a:solidFill>
                <a:latin typeface="SST Arabic Medium" pitchFamily="34" charset="-78"/>
                <a:cs typeface="SST Arabic Medium" pitchFamily="34" charset="-78"/>
              </a:rPr>
              <a:t>Portfolio</a:t>
            </a:r>
          </a:p>
        </p:txBody>
      </p:sp>
      <p:sp>
        <p:nvSpPr>
          <p:cNvPr id="23" name="Rectangle 22"/>
          <p:cNvSpPr/>
          <p:nvPr/>
        </p:nvSpPr>
        <p:spPr>
          <a:xfrm>
            <a:off x="3446958" y="4250236"/>
            <a:ext cx="2172792" cy="430887"/>
          </a:xfrm>
          <a:prstGeom prst="rect">
            <a:avLst/>
          </a:prstGeom>
        </p:spPr>
        <p:txBody>
          <a:bodyPr wrap="square">
            <a:spAutoFit/>
          </a:bodyPr>
          <a:lstStyle/>
          <a:p>
            <a:pPr lvl="0">
              <a:lnSpc>
                <a:spcPct val="150000"/>
              </a:lnSpc>
            </a:pPr>
            <a:r>
              <a:rPr lang="en-US" sz="1600" dirty="0">
                <a:solidFill>
                  <a:schemeClr val="bg1">
                    <a:lumMod val="50000"/>
                  </a:schemeClr>
                </a:solidFill>
                <a:latin typeface="SST Arabic Medium" pitchFamily="34" charset="-78"/>
                <a:cs typeface="SST Arabic Medium" pitchFamily="34" charset="-78"/>
              </a:rPr>
              <a:t>Temporary, Unique</a:t>
            </a:r>
          </a:p>
        </p:txBody>
      </p:sp>
      <p:sp>
        <p:nvSpPr>
          <p:cNvPr id="24" name="Rectangle 23"/>
          <p:cNvSpPr/>
          <p:nvPr/>
        </p:nvSpPr>
        <p:spPr>
          <a:xfrm>
            <a:off x="3456483" y="3186248"/>
            <a:ext cx="1486992" cy="461665"/>
          </a:xfrm>
          <a:prstGeom prst="rect">
            <a:avLst/>
          </a:prstGeom>
        </p:spPr>
        <p:txBody>
          <a:bodyPr wrap="square">
            <a:spAutoFit/>
          </a:bodyPr>
          <a:lstStyle/>
          <a:p>
            <a:pPr lvl="0">
              <a:lnSpc>
                <a:spcPct val="150000"/>
              </a:lnSpc>
            </a:pPr>
            <a:r>
              <a:rPr lang="en-US" sz="1600" dirty="0">
                <a:solidFill>
                  <a:schemeClr val="bg1">
                    <a:lumMod val="50000"/>
                  </a:schemeClr>
                </a:solidFill>
                <a:latin typeface="SST Arabic Medium" pitchFamily="34" charset="-78"/>
                <a:cs typeface="SST Arabic Medium" pitchFamily="34" charset="-78"/>
              </a:rPr>
              <a:t>Relationship</a:t>
            </a:r>
          </a:p>
        </p:txBody>
      </p:sp>
      <p:sp>
        <p:nvSpPr>
          <p:cNvPr id="25" name="Rectangle 24"/>
          <p:cNvSpPr/>
          <p:nvPr/>
        </p:nvSpPr>
        <p:spPr>
          <a:xfrm>
            <a:off x="3466008" y="2129207"/>
            <a:ext cx="1307066" cy="430887"/>
          </a:xfrm>
          <a:prstGeom prst="rect">
            <a:avLst/>
          </a:prstGeom>
        </p:spPr>
        <p:txBody>
          <a:bodyPr wrap="square">
            <a:spAutoFit/>
          </a:bodyPr>
          <a:lstStyle/>
          <a:p>
            <a:pPr lvl="0">
              <a:lnSpc>
                <a:spcPct val="150000"/>
              </a:lnSpc>
            </a:pPr>
            <a:r>
              <a:rPr lang="en-US" sz="1600" dirty="0">
                <a:solidFill>
                  <a:schemeClr val="bg1">
                    <a:lumMod val="50000"/>
                  </a:schemeClr>
                </a:solidFill>
                <a:latin typeface="SST Arabic Medium" pitchFamily="34" charset="-78"/>
                <a:cs typeface="SST Arabic Medium" pitchFamily="34" charset="-78"/>
              </a:rPr>
              <a:t>Collection</a:t>
            </a:r>
          </a:p>
        </p:txBody>
      </p:sp>
    </p:spTree>
    <p:extLst>
      <p:ext uri="{BB962C8B-B14F-4D97-AF65-F5344CB8AC3E}">
        <p14:creationId xmlns:p14="http://schemas.microsoft.com/office/powerpoint/2010/main" val="3821358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arn(inVertic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arn(inVertic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arn(inVertical)">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arn(inVertical)">
                                      <p:cBhvr>
                                        <p:cTn id="27" dur="500"/>
                                        <p:tgtEl>
                                          <p:spTgt spid="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11">
                                            <p:txEl>
                                              <p:pRg st="0" end="0"/>
                                            </p:txEl>
                                          </p:spTgt>
                                        </p:tgtEl>
                                        <p:attrNameLst>
                                          <p:attrName>style.visibility</p:attrName>
                                        </p:attrNameLst>
                                      </p:cBhvr>
                                      <p:to>
                                        <p:strVal val="visible"/>
                                      </p:to>
                                    </p:set>
                                    <p:animEffect transition="in" filter="barn(inVertical)">
                                      <p:cBhvr>
                                        <p:cTn id="32" dur="500"/>
                                        <p:tgtEl>
                                          <p:spTgt spid="11">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12">
                                            <p:txEl>
                                              <p:pRg st="0" end="0"/>
                                            </p:txEl>
                                          </p:spTgt>
                                        </p:tgtEl>
                                        <p:attrNameLst>
                                          <p:attrName>style.visibility</p:attrName>
                                        </p:attrNameLst>
                                      </p:cBhvr>
                                      <p:to>
                                        <p:strVal val="visible"/>
                                      </p:to>
                                    </p:set>
                                    <p:animEffect transition="in" filter="barn(inVertical)">
                                      <p:cBhvr>
                                        <p:cTn id="37" dur="500"/>
                                        <p:tgtEl>
                                          <p:spTgt spid="12">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13">
                                            <p:txEl>
                                              <p:pRg st="0" end="0"/>
                                            </p:txEl>
                                          </p:spTgt>
                                        </p:tgtEl>
                                        <p:attrNameLst>
                                          <p:attrName>style.visibility</p:attrName>
                                        </p:attrNameLst>
                                      </p:cBhvr>
                                      <p:to>
                                        <p:strVal val="visible"/>
                                      </p:to>
                                    </p:set>
                                    <p:animEffect transition="in" filter="barn(inVertical)">
                                      <p:cBhvr>
                                        <p:cTn id="42" dur="500"/>
                                        <p:tgtEl>
                                          <p:spTgt spid="13">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nodeType="clickEffect">
                                  <p:stCondLst>
                                    <p:cond delay="0"/>
                                  </p:stCondLst>
                                  <p:childTnLst>
                                    <p:set>
                                      <p:cBhvr>
                                        <p:cTn id="46" dur="1" fill="hold">
                                          <p:stCondLst>
                                            <p:cond delay="0"/>
                                          </p:stCondLst>
                                        </p:cTn>
                                        <p:tgtEl>
                                          <p:spTgt spid="20">
                                            <p:txEl>
                                              <p:pRg st="0" end="0"/>
                                            </p:txEl>
                                          </p:spTgt>
                                        </p:tgtEl>
                                        <p:attrNameLst>
                                          <p:attrName>style.visibility</p:attrName>
                                        </p:attrNameLst>
                                      </p:cBhvr>
                                      <p:to>
                                        <p:strVal val="visible"/>
                                      </p:to>
                                    </p:set>
                                    <p:animEffect transition="in" filter="barn(inVertical)">
                                      <p:cBhvr>
                                        <p:cTn id="47" dur="500"/>
                                        <p:tgtEl>
                                          <p:spTgt spid="20">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nodeType="clickEffect">
                                  <p:stCondLst>
                                    <p:cond delay="0"/>
                                  </p:stCondLst>
                                  <p:childTnLst>
                                    <p:set>
                                      <p:cBhvr>
                                        <p:cTn id="51" dur="1" fill="hold">
                                          <p:stCondLst>
                                            <p:cond delay="0"/>
                                          </p:stCondLst>
                                        </p:cTn>
                                        <p:tgtEl>
                                          <p:spTgt spid="21">
                                            <p:txEl>
                                              <p:pRg st="0" end="0"/>
                                            </p:txEl>
                                          </p:spTgt>
                                        </p:tgtEl>
                                        <p:attrNameLst>
                                          <p:attrName>style.visibility</p:attrName>
                                        </p:attrNameLst>
                                      </p:cBhvr>
                                      <p:to>
                                        <p:strVal val="visible"/>
                                      </p:to>
                                    </p:set>
                                    <p:animEffect transition="in" filter="barn(inVertical)">
                                      <p:cBhvr>
                                        <p:cTn id="52" dur="500"/>
                                        <p:tgtEl>
                                          <p:spTgt spid="21">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nodeType="clickEffect">
                                  <p:stCondLst>
                                    <p:cond delay="0"/>
                                  </p:stCondLst>
                                  <p:childTnLst>
                                    <p:set>
                                      <p:cBhvr>
                                        <p:cTn id="56" dur="1" fill="hold">
                                          <p:stCondLst>
                                            <p:cond delay="0"/>
                                          </p:stCondLst>
                                        </p:cTn>
                                        <p:tgtEl>
                                          <p:spTgt spid="22">
                                            <p:txEl>
                                              <p:pRg st="0" end="0"/>
                                            </p:txEl>
                                          </p:spTgt>
                                        </p:tgtEl>
                                        <p:attrNameLst>
                                          <p:attrName>style.visibility</p:attrName>
                                        </p:attrNameLst>
                                      </p:cBhvr>
                                      <p:to>
                                        <p:strVal val="visible"/>
                                      </p:to>
                                    </p:set>
                                    <p:animEffect transition="in" filter="barn(inVertical)">
                                      <p:cBhvr>
                                        <p:cTn id="57" dur="500"/>
                                        <p:tgtEl>
                                          <p:spTgt spid="22">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6" presetClass="entr" presetSubtype="21" fill="hold" nodeType="clickEffect">
                                  <p:stCondLst>
                                    <p:cond delay="0"/>
                                  </p:stCondLst>
                                  <p:childTnLst>
                                    <p:set>
                                      <p:cBhvr>
                                        <p:cTn id="61" dur="1" fill="hold">
                                          <p:stCondLst>
                                            <p:cond delay="0"/>
                                          </p:stCondLst>
                                        </p:cTn>
                                        <p:tgtEl>
                                          <p:spTgt spid="23">
                                            <p:txEl>
                                              <p:pRg st="0" end="0"/>
                                            </p:txEl>
                                          </p:spTgt>
                                        </p:tgtEl>
                                        <p:attrNameLst>
                                          <p:attrName>style.visibility</p:attrName>
                                        </p:attrNameLst>
                                      </p:cBhvr>
                                      <p:to>
                                        <p:strVal val="visible"/>
                                      </p:to>
                                    </p:set>
                                    <p:animEffect transition="in" filter="barn(inVertical)">
                                      <p:cBhvr>
                                        <p:cTn id="62" dur="500"/>
                                        <p:tgtEl>
                                          <p:spTgt spid="23">
                                            <p:txEl>
                                              <p:pRg st="0" end="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21" fill="hold" nodeType="clickEffect">
                                  <p:stCondLst>
                                    <p:cond delay="0"/>
                                  </p:stCondLst>
                                  <p:childTnLst>
                                    <p:set>
                                      <p:cBhvr>
                                        <p:cTn id="66" dur="1" fill="hold">
                                          <p:stCondLst>
                                            <p:cond delay="0"/>
                                          </p:stCondLst>
                                        </p:cTn>
                                        <p:tgtEl>
                                          <p:spTgt spid="24">
                                            <p:txEl>
                                              <p:pRg st="0" end="0"/>
                                            </p:txEl>
                                          </p:spTgt>
                                        </p:tgtEl>
                                        <p:attrNameLst>
                                          <p:attrName>style.visibility</p:attrName>
                                        </p:attrNameLst>
                                      </p:cBhvr>
                                      <p:to>
                                        <p:strVal val="visible"/>
                                      </p:to>
                                    </p:set>
                                    <p:animEffect transition="in" filter="barn(inVertical)">
                                      <p:cBhvr>
                                        <p:cTn id="67" dur="500"/>
                                        <p:tgtEl>
                                          <p:spTgt spid="24">
                                            <p:txEl>
                                              <p:pRg st="0" end="0"/>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6" presetClass="entr" presetSubtype="21" fill="hold" nodeType="clickEffect">
                                  <p:stCondLst>
                                    <p:cond delay="0"/>
                                  </p:stCondLst>
                                  <p:childTnLst>
                                    <p:set>
                                      <p:cBhvr>
                                        <p:cTn id="71" dur="1" fill="hold">
                                          <p:stCondLst>
                                            <p:cond delay="0"/>
                                          </p:stCondLst>
                                        </p:cTn>
                                        <p:tgtEl>
                                          <p:spTgt spid="25">
                                            <p:txEl>
                                              <p:pRg st="0" end="0"/>
                                            </p:txEl>
                                          </p:spTgt>
                                        </p:tgtEl>
                                        <p:attrNameLst>
                                          <p:attrName>style.visibility</p:attrName>
                                        </p:attrNameLst>
                                      </p:cBhvr>
                                      <p:to>
                                        <p:strVal val="visible"/>
                                      </p:to>
                                    </p:set>
                                    <p:animEffect transition="in" filter="barn(inVertical)">
                                      <p:cBhvr>
                                        <p:cTn id="72" dur="500"/>
                                        <p:tgtEl>
                                          <p:spTgt spid="2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06B6DF8-E8C4-4E7C-938C-470D8E897D5E}"/>
              </a:ext>
            </a:extLst>
          </p:cNvPr>
          <p:cNvSpPr/>
          <p:nvPr/>
        </p:nvSpPr>
        <p:spPr>
          <a:xfrm>
            <a:off x="3895725" y="1494757"/>
            <a:ext cx="7714681" cy="2585323"/>
          </a:xfrm>
          <a:prstGeom prst="rect">
            <a:avLst/>
          </a:prstGeom>
        </p:spPr>
        <p:txBody>
          <a:bodyPr wrap="square">
            <a:spAutoFit/>
          </a:bodyPr>
          <a:lstStyle/>
          <a:p>
            <a:pPr lvl="0" algn="justLow" rtl="1">
              <a:lnSpc>
                <a:spcPct val="150000"/>
              </a:lnSpc>
            </a:pPr>
            <a:r>
              <a:rPr lang="ar-DZ" dirty="0">
                <a:solidFill>
                  <a:srgbClr val="03A5AD"/>
                </a:solidFill>
                <a:latin typeface="SST Arabic Medium" pitchFamily="34" charset="-78"/>
                <a:cs typeface="SST Arabic Medium" pitchFamily="34" charset="-78"/>
              </a:rPr>
              <a:t>إدارة النزاعات</a:t>
            </a:r>
            <a:r>
              <a:rPr lang="ar-EG" dirty="0">
                <a:solidFill>
                  <a:srgbClr val="03A5AD"/>
                </a:solidFill>
                <a:latin typeface="SST Arabic Medium" pitchFamily="34" charset="-78"/>
                <a:cs typeface="SST Arabic Medium" pitchFamily="34" charset="-78"/>
              </a:rPr>
              <a:t>:</a:t>
            </a:r>
          </a:p>
          <a:p>
            <a:pPr lvl="0" algn="justLow" rtl="1">
              <a:lnSpc>
                <a:spcPct val="150000"/>
              </a:lnSpc>
            </a:pPr>
            <a:endParaRPr lang="ar-EG" dirty="0">
              <a:solidFill>
                <a:srgbClr val="03A5AD"/>
              </a:solidFill>
              <a:latin typeface="SST Arabic Medium" pitchFamily="34" charset="-78"/>
              <a:cs typeface="SST Arabic Medium" pitchFamily="34" charset="-78"/>
            </a:endParaRPr>
          </a:p>
          <a:p>
            <a:pPr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يحدث النزاع في جميع المشاريع. تعمل المشاريع في بيئات ديناميكية وتواجه العديد من القيود والتي يمكن أن تؤدي إلى حدوث النزاعات. ليس من غير</a:t>
            </a:r>
            <a:r>
              <a:rPr lang="en-US"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المألوف الرغبة في تجنب النزاع.</a:t>
            </a:r>
            <a:endParaRPr lang="en-US" dirty="0">
              <a:solidFill>
                <a:schemeClr val="tx1">
                  <a:lumMod val="50000"/>
                  <a:lumOff val="50000"/>
                </a:schemeClr>
              </a:solidFill>
              <a:latin typeface="SST Arabic Medium" pitchFamily="34" charset="-78"/>
              <a:cs typeface="SST Arabic Medium" pitchFamily="34" charset="-78"/>
            </a:endParaRPr>
          </a:p>
        </p:txBody>
      </p:sp>
      <p:sp>
        <p:nvSpPr>
          <p:cNvPr id="4" name="TextBox 3">
            <a:extLst>
              <a:ext uri="{FF2B5EF4-FFF2-40B4-BE49-F238E27FC236}">
                <a16:creationId xmlns:a16="http://schemas.microsoft.com/office/drawing/2014/main" id="{8249948D-BBDB-4E76-9400-2D1FA5AEDA87}"/>
              </a:ext>
            </a:extLst>
          </p:cNvPr>
          <p:cNvSpPr txBox="1"/>
          <p:nvPr/>
        </p:nvSpPr>
        <p:spPr>
          <a:xfrm>
            <a:off x="5812848"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الفريق</a:t>
            </a:r>
          </a:p>
        </p:txBody>
      </p:sp>
    </p:spTree>
    <p:extLst>
      <p:ext uri="{BB962C8B-B14F-4D97-AF65-F5344CB8AC3E}">
        <p14:creationId xmlns:p14="http://schemas.microsoft.com/office/powerpoint/2010/main" val="4117587832"/>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06B6DF8-E8C4-4E7C-938C-470D8E897D5E}"/>
              </a:ext>
            </a:extLst>
          </p:cNvPr>
          <p:cNvSpPr/>
          <p:nvPr/>
        </p:nvSpPr>
        <p:spPr>
          <a:xfrm>
            <a:off x="3855084" y="1356130"/>
            <a:ext cx="7902808" cy="2169825"/>
          </a:xfrm>
          <a:prstGeom prst="rect">
            <a:avLst/>
          </a:prstGeom>
        </p:spPr>
        <p:txBody>
          <a:bodyPr wrap="square">
            <a:spAutoFit/>
          </a:bodyPr>
          <a:lstStyle/>
          <a:p>
            <a:pPr lvl="0" algn="justLow" rtl="1">
              <a:lnSpc>
                <a:spcPct val="150000"/>
              </a:lnSpc>
            </a:pPr>
            <a:r>
              <a:rPr lang="en-US" dirty="0">
                <a:solidFill>
                  <a:srgbClr val="03A5AD"/>
                </a:solidFill>
                <a:latin typeface="SST Arabic Medium" pitchFamily="34" charset="-78"/>
                <a:cs typeface="SST Arabic Medium" pitchFamily="34" charset="-78"/>
              </a:rPr>
              <a:t>.5 </a:t>
            </a:r>
            <a:r>
              <a:rPr lang="ar-EG" dirty="0">
                <a:solidFill>
                  <a:srgbClr val="03A5AD"/>
                </a:solidFill>
                <a:latin typeface="SST Arabic Medium" pitchFamily="34" charset="-78"/>
                <a:cs typeface="SST Arabic Medium" pitchFamily="34" charset="-78"/>
              </a:rPr>
              <a:t>تفصيل أنماط القيادة</a:t>
            </a:r>
            <a:endParaRPr lang="en-US" dirty="0">
              <a:solidFill>
                <a:srgbClr val="03A5AD"/>
              </a:solidFill>
              <a:latin typeface="SST Arabic Medium" pitchFamily="34" charset="-78"/>
              <a:cs typeface="SST Arabic Medium" pitchFamily="34" charset="-78"/>
            </a:endParaRPr>
          </a:p>
          <a:p>
            <a:pPr lvl="0"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كما هو الحال مع جميع جوانب المشاريع، تم تفصيل أنماط القيادة أيضًا لتلبية احتياجات المشروع والبيئة والمعنيين. تتضمن</a:t>
            </a:r>
            <a:r>
              <a:rPr lang="en-US"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بعض المتغيرات التي تؤثر على تفصيل أنماط القيادة ما يلي:</a:t>
            </a:r>
            <a:endParaRPr lang="en-US" dirty="0">
              <a:solidFill>
                <a:schemeClr val="tx1">
                  <a:lumMod val="50000"/>
                  <a:lumOff val="50000"/>
                </a:schemeClr>
              </a:solidFill>
              <a:latin typeface="SST Arabic Medium" pitchFamily="34" charset="-78"/>
              <a:cs typeface="SST Arabic Medium" pitchFamily="34" charset="-78"/>
            </a:endParaRPr>
          </a:p>
        </p:txBody>
      </p:sp>
      <p:grpSp>
        <p:nvGrpSpPr>
          <p:cNvPr id="11" name="Group 3"/>
          <p:cNvGrpSpPr/>
          <p:nvPr/>
        </p:nvGrpSpPr>
        <p:grpSpPr>
          <a:xfrm>
            <a:off x="2936960" y="4696915"/>
            <a:ext cx="1440320" cy="1279072"/>
            <a:chOff x="0" y="0"/>
            <a:chExt cx="2354580" cy="2090977"/>
          </a:xfrm>
        </p:grpSpPr>
        <p:sp>
          <p:nvSpPr>
            <p:cNvPr id="48" name="Freeform 4"/>
            <p:cNvSpPr/>
            <p:nvPr/>
          </p:nvSpPr>
          <p:spPr>
            <a:xfrm>
              <a:off x="0" y="0"/>
              <a:ext cx="2353310" cy="2090977"/>
            </a:xfrm>
            <a:custGeom>
              <a:avLst/>
              <a:gdLst/>
              <a:ahLst/>
              <a:cxnLst/>
              <a:rect l="l" t="t" r="r" b="b"/>
              <a:pathLst>
                <a:path w="2353310" h="2090977">
                  <a:moveTo>
                    <a:pt x="784860" y="2023667"/>
                  </a:moveTo>
                  <a:cubicBezTo>
                    <a:pt x="905510" y="2064307"/>
                    <a:pt x="1042670" y="2090977"/>
                    <a:pt x="1177290" y="2090977"/>
                  </a:cubicBezTo>
                  <a:cubicBezTo>
                    <a:pt x="1311910" y="2090977"/>
                    <a:pt x="1441450" y="2068117"/>
                    <a:pt x="1560830" y="2027477"/>
                  </a:cubicBezTo>
                  <a:cubicBezTo>
                    <a:pt x="1563370" y="2026207"/>
                    <a:pt x="1565910" y="2026207"/>
                    <a:pt x="1568450" y="2024937"/>
                  </a:cubicBezTo>
                  <a:cubicBezTo>
                    <a:pt x="2016760" y="1862377"/>
                    <a:pt x="2346960" y="1433117"/>
                    <a:pt x="2353310" y="933861"/>
                  </a:cubicBezTo>
                  <a:lnTo>
                    <a:pt x="2353310" y="0"/>
                  </a:lnTo>
                  <a:lnTo>
                    <a:pt x="0" y="0"/>
                  </a:lnTo>
                  <a:lnTo>
                    <a:pt x="0" y="933189"/>
                  </a:lnTo>
                  <a:cubicBezTo>
                    <a:pt x="6350" y="1435657"/>
                    <a:pt x="331470" y="1864917"/>
                    <a:pt x="784860" y="2023667"/>
                  </a:cubicBezTo>
                  <a:close/>
                </a:path>
              </a:pathLst>
            </a:custGeom>
            <a:solidFill>
              <a:srgbClr val="546671"/>
            </a:solidFill>
          </p:spPr>
          <p:txBody>
            <a:bodyPr/>
            <a:lstStyle/>
            <a:p>
              <a:endParaRPr lang="en-SA"/>
            </a:p>
          </p:txBody>
        </p:sp>
      </p:grpSp>
      <p:grpSp>
        <p:nvGrpSpPr>
          <p:cNvPr id="12" name="Group 5"/>
          <p:cNvGrpSpPr/>
          <p:nvPr/>
        </p:nvGrpSpPr>
        <p:grpSpPr>
          <a:xfrm rot="10800000">
            <a:off x="2936960" y="3857649"/>
            <a:ext cx="1440320" cy="843889"/>
            <a:chOff x="0" y="0"/>
            <a:chExt cx="2215278" cy="1297940"/>
          </a:xfrm>
        </p:grpSpPr>
        <p:sp>
          <p:nvSpPr>
            <p:cNvPr id="47" name="Freeform 6"/>
            <p:cNvSpPr/>
            <p:nvPr/>
          </p:nvSpPr>
          <p:spPr>
            <a:xfrm>
              <a:off x="0" y="0"/>
              <a:ext cx="2215278" cy="1297940"/>
            </a:xfrm>
            <a:custGeom>
              <a:avLst/>
              <a:gdLst/>
              <a:ahLst/>
              <a:cxnLst/>
              <a:rect l="l" t="t" r="r" b="b"/>
              <a:pathLst>
                <a:path w="2215278" h="1297940">
                  <a:moveTo>
                    <a:pt x="0" y="0"/>
                  </a:moveTo>
                  <a:lnTo>
                    <a:pt x="1107639" y="1297940"/>
                  </a:lnTo>
                  <a:lnTo>
                    <a:pt x="2215278" y="0"/>
                  </a:lnTo>
                  <a:close/>
                </a:path>
              </a:pathLst>
            </a:custGeom>
            <a:solidFill>
              <a:srgbClr val="546671"/>
            </a:solidFill>
          </p:spPr>
          <p:txBody>
            <a:bodyPr/>
            <a:lstStyle/>
            <a:p>
              <a:endParaRPr lang="en-SA"/>
            </a:p>
          </p:txBody>
        </p:sp>
      </p:grpSp>
      <p:grpSp>
        <p:nvGrpSpPr>
          <p:cNvPr id="14" name="Group 7"/>
          <p:cNvGrpSpPr/>
          <p:nvPr/>
        </p:nvGrpSpPr>
        <p:grpSpPr>
          <a:xfrm>
            <a:off x="3223828" y="3857649"/>
            <a:ext cx="433292" cy="253867"/>
            <a:chOff x="0" y="0"/>
            <a:chExt cx="2215278" cy="1297940"/>
          </a:xfrm>
        </p:grpSpPr>
        <p:sp>
          <p:nvSpPr>
            <p:cNvPr id="46" name="Freeform 8"/>
            <p:cNvSpPr/>
            <p:nvPr/>
          </p:nvSpPr>
          <p:spPr>
            <a:xfrm>
              <a:off x="0" y="0"/>
              <a:ext cx="2215278" cy="1297940"/>
            </a:xfrm>
            <a:custGeom>
              <a:avLst/>
              <a:gdLst/>
              <a:ahLst/>
              <a:cxnLst/>
              <a:rect l="l" t="t" r="r" b="b"/>
              <a:pathLst>
                <a:path w="2215278" h="1297940">
                  <a:moveTo>
                    <a:pt x="0" y="0"/>
                  </a:moveTo>
                  <a:lnTo>
                    <a:pt x="1107639" y="1297940"/>
                  </a:lnTo>
                  <a:lnTo>
                    <a:pt x="2215278" y="0"/>
                  </a:lnTo>
                  <a:close/>
                </a:path>
              </a:pathLst>
            </a:custGeom>
            <a:solidFill>
              <a:srgbClr val="8E98A1"/>
            </a:solidFill>
          </p:spPr>
          <p:txBody>
            <a:bodyPr/>
            <a:lstStyle/>
            <a:p>
              <a:endParaRPr lang="en-SA"/>
            </a:p>
          </p:txBody>
        </p:sp>
      </p:grpSp>
      <p:grpSp>
        <p:nvGrpSpPr>
          <p:cNvPr id="15" name="Group 9"/>
          <p:cNvGrpSpPr/>
          <p:nvPr/>
        </p:nvGrpSpPr>
        <p:grpSpPr>
          <a:xfrm>
            <a:off x="4562880" y="4696915"/>
            <a:ext cx="1439544" cy="1279072"/>
            <a:chOff x="-1" y="0"/>
            <a:chExt cx="2353310" cy="2090977"/>
          </a:xfrm>
        </p:grpSpPr>
        <p:sp>
          <p:nvSpPr>
            <p:cNvPr id="45" name="Freeform 10"/>
            <p:cNvSpPr/>
            <p:nvPr/>
          </p:nvSpPr>
          <p:spPr>
            <a:xfrm>
              <a:off x="-1" y="0"/>
              <a:ext cx="2353310" cy="2090977"/>
            </a:xfrm>
            <a:custGeom>
              <a:avLst/>
              <a:gdLst/>
              <a:ahLst/>
              <a:cxnLst/>
              <a:rect l="l" t="t" r="r" b="b"/>
              <a:pathLst>
                <a:path w="2353310" h="2090977">
                  <a:moveTo>
                    <a:pt x="784860" y="2023667"/>
                  </a:moveTo>
                  <a:cubicBezTo>
                    <a:pt x="905510" y="2064307"/>
                    <a:pt x="1042670" y="2090977"/>
                    <a:pt x="1177290" y="2090977"/>
                  </a:cubicBezTo>
                  <a:cubicBezTo>
                    <a:pt x="1311910" y="2090977"/>
                    <a:pt x="1441450" y="2068117"/>
                    <a:pt x="1560830" y="2027477"/>
                  </a:cubicBezTo>
                  <a:cubicBezTo>
                    <a:pt x="1563370" y="2026207"/>
                    <a:pt x="1565910" y="2026207"/>
                    <a:pt x="1568450" y="2024937"/>
                  </a:cubicBezTo>
                  <a:cubicBezTo>
                    <a:pt x="2016760" y="1862377"/>
                    <a:pt x="2346960" y="1433117"/>
                    <a:pt x="2353310" y="933861"/>
                  </a:cubicBezTo>
                  <a:lnTo>
                    <a:pt x="2353310" y="0"/>
                  </a:lnTo>
                  <a:lnTo>
                    <a:pt x="0" y="0"/>
                  </a:lnTo>
                  <a:lnTo>
                    <a:pt x="0" y="933189"/>
                  </a:lnTo>
                  <a:cubicBezTo>
                    <a:pt x="6350" y="1435657"/>
                    <a:pt x="331470" y="1864917"/>
                    <a:pt x="784860" y="2023667"/>
                  </a:cubicBezTo>
                  <a:close/>
                </a:path>
              </a:pathLst>
            </a:custGeom>
            <a:solidFill>
              <a:srgbClr val="000F53"/>
            </a:solidFill>
          </p:spPr>
          <p:txBody>
            <a:bodyPr/>
            <a:lstStyle/>
            <a:p>
              <a:endParaRPr lang="en-SA"/>
            </a:p>
          </p:txBody>
        </p:sp>
      </p:grpSp>
      <p:grpSp>
        <p:nvGrpSpPr>
          <p:cNvPr id="16" name="Group 11"/>
          <p:cNvGrpSpPr/>
          <p:nvPr/>
        </p:nvGrpSpPr>
        <p:grpSpPr>
          <a:xfrm rot="10800000">
            <a:off x="4562880" y="3857649"/>
            <a:ext cx="1440320" cy="843889"/>
            <a:chOff x="0" y="0"/>
            <a:chExt cx="2215278" cy="1297940"/>
          </a:xfrm>
        </p:grpSpPr>
        <p:sp>
          <p:nvSpPr>
            <p:cNvPr id="44" name="Freeform 12"/>
            <p:cNvSpPr/>
            <p:nvPr/>
          </p:nvSpPr>
          <p:spPr>
            <a:xfrm>
              <a:off x="0" y="0"/>
              <a:ext cx="2215278" cy="1297940"/>
            </a:xfrm>
            <a:custGeom>
              <a:avLst/>
              <a:gdLst/>
              <a:ahLst/>
              <a:cxnLst/>
              <a:rect l="l" t="t" r="r" b="b"/>
              <a:pathLst>
                <a:path w="2215278" h="1297940">
                  <a:moveTo>
                    <a:pt x="0" y="0"/>
                  </a:moveTo>
                  <a:lnTo>
                    <a:pt x="1107639" y="1297940"/>
                  </a:lnTo>
                  <a:lnTo>
                    <a:pt x="2215278" y="0"/>
                  </a:lnTo>
                  <a:close/>
                </a:path>
              </a:pathLst>
            </a:custGeom>
            <a:solidFill>
              <a:srgbClr val="000F53"/>
            </a:solidFill>
          </p:spPr>
          <p:txBody>
            <a:bodyPr/>
            <a:lstStyle/>
            <a:p>
              <a:endParaRPr lang="en-SA"/>
            </a:p>
          </p:txBody>
        </p:sp>
      </p:grpSp>
      <p:grpSp>
        <p:nvGrpSpPr>
          <p:cNvPr id="17" name="Group 16"/>
          <p:cNvGrpSpPr/>
          <p:nvPr/>
        </p:nvGrpSpPr>
        <p:grpSpPr>
          <a:xfrm>
            <a:off x="4849749" y="3857649"/>
            <a:ext cx="433292" cy="253867"/>
            <a:chOff x="0" y="0"/>
            <a:chExt cx="2215278" cy="1297940"/>
          </a:xfrm>
        </p:grpSpPr>
        <p:sp>
          <p:nvSpPr>
            <p:cNvPr id="43" name="Freeform 14"/>
            <p:cNvSpPr/>
            <p:nvPr/>
          </p:nvSpPr>
          <p:spPr>
            <a:xfrm>
              <a:off x="0" y="0"/>
              <a:ext cx="2215278" cy="1297940"/>
            </a:xfrm>
            <a:custGeom>
              <a:avLst/>
              <a:gdLst/>
              <a:ahLst/>
              <a:cxnLst/>
              <a:rect l="l" t="t" r="r" b="b"/>
              <a:pathLst>
                <a:path w="2215278" h="1297940">
                  <a:moveTo>
                    <a:pt x="0" y="0"/>
                  </a:moveTo>
                  <a:lnTo>
                    <a:pt x="1107639" y="1297940"/>
                  </a:lnTo>
                  <a:lnTo>
                    <a:pt x="2215278" y="0"/>
                  </a:lnTo>
                  <a:close/>
                </a:path>
              </a:pathLst>
            </a:custGeom>
            <a:solidFill>
              <a:srgbClr val="595B77"/>
            </a:solidFill>
          </p:spPr>
          <p:txBody>
            <a:bodyPr/>
            <a:lstStyle/>
            <a:p>
              <a:endParaRPr lang="en-SA"/>
            </a:p>
          </p:txBody>
        </p:sp>
      </p:grpSp>
      <p:grpSp>
        <p:nvGrpSpPr>
          <p:cNvPr id="18" name="Group 15"/>
          <p:cNvGrpSpPr/>
          <p:nvPr/>
        </p:nvGrpSpPr>
        <p:grpSpPr>
          <a:xfrm>
            <a:off x="6188801" y="4696915"/>
            <a:ext cx="1440320" cy="1279072"/>
            <a:chOff x="0" y="0"/>
            <a:chExt cx="2354580" cy="2090977"/>
          </a:xfrm>
        </p:grpSpPr>
        <p:sp>
          <p:nvSpPr>
            <p:cNvPr id="42" name="Freeform 16"/>
            <p:cNvSpPr/>
            <p:nvPr/>
          </p:nvSpPr>
          <p:spPr>
            <a:xfrm>
              <a:off x="0" y="0"/>
              <a:ext cx="2353310" cy="2090977"/>
            </a:xfrm>
            <a:custGeom>
              <a:avLst/>
              <a:gdLst/>
              <a:ahLst/>
              <a:cxnLst/>
              <a:rect l="l" t="t" r="r" b="b"/>
              <a:pathLst>
                <a:path w="2353310" h="2090977">
                  <a:moveTo>
                    <a:pt x="784860" y="2023667"/>
                  </a:moveTo>
                  <a:cubicBezTo>
                    <a:pt x="905510" y="2064307"/>
                    <a:pt x="1042670" y="2090977"/>
                    <a:pt x="1177290" y="2090977"/>
                  </a:cubicBezTo>
                  <a:cubicBezTo>
                    <a:pt x="1311910" y="2090977"/>
                    <a:pt x="1441450" y="2068117"/>
                    <a:pt x="1560830" y="2027477"/>
                  </a:cubicBezTo>
                  <a:cubicBezTo>
                    <a:pt x="1563370" y="2026207"/>
                    <a:pt x="1565910" y="2026207"/>
                    <a:pt x="1568450" y="2024937"/>
                  </a:cubicBezTo>
                  <a:cubicBezTo>
                    <a:pt x="2016760" y="1862377"/>
                    <a:pt x="2346960" y="1433117"/>
                    <a:pt x="2353310" y="933861"/>
                  </a:cubicBezTo>
                  <a:lnTo>
                    <a:pt x="2353310" y="0"/>
                  </a:lnTo>
                  <a:lnTo>
                    <a:pt x="0" y="0"/>
                  </a:lnTo>
                  <a:lnTo>
                    <a:pt x="0" y="933189"/>
                  </a:lnTo>
                  <a:cubicBezTo>
                    <a:pt x="6350" y="1435657"/>
                    <a:pt x="331470" y="1864917"/>
                    <a:pt x="784860" y="2023667"/>
                  </a:cubicBezTo>
                  <a:close/>
                </a:path>
              </a:pathLst>
            </a:custGeom>
            <a:solidFill>
              <a:srgbClr val="1D2D81"/>
            </a:solidFill>
          </p:spPr>
          <p:txBody>
            <a:bodyPr/>
            <a:lstStyle/>
            <a:p>
              <a:endParaRPr lang="en-SA"/>
            </a:p>
          </p:txBody>
        </p:sp>
      </p:grpSp>
      <p:grpSp>
        <p:nvGrpSpPr>
          <p:cNvPr id="19" name="Group 17"/>
          <p:cNvGrpSpPr/>
          <p:nvPr/>
        </p:nvGrpSpPr>
        <p:grpSpPr>
          <a:xfrm rot="10800000">
            <a:off x="6188801" y="3857649"/>
            <a:ext cx="1440320" cy="843889"/>
            <a:chOff x="0" y="0"/>
            <a:chExt cx="2215278" cy="1297940"/>
          </a:xfrm>
        </p:grpSpPr>
        <p:sp>
          <p:nvSpPr>
            <p:cNvPr id="41" name="Freeform 18"/>
            <p:cNvSpPr/>
            <p:nvPr/>
          </p:nvSpPr>
          <p:spPr>
            <a:xfrm>
              <a:off x="0" y="0"/>
              <a:ext cx="2215278" cy="1297940"/>
            </a:xfrm>
            <a:custGeom>
              <a:avLst/>
              <a:gdLst/>
              <a:ahLst/>
              <a:cxnLst/>
              <a:rect l="l" t="t" r="r" b="b"/>
              <a:pathLst>
                <a:path w="2215278" h="1297940">
                  <a:moveTo>
                    <a:pt x="0" y="0"/>
                  </a:moveTo>
                  <a:lnTo>
                    <a:pt x="1107639" y="1297940"/>
                  </a:lnTo>
                  <a:lnTo>
                    <a:pt x="2215278" y="0"/>
                  </a:lnTo>
                  <a:close/>
                </a:path>
              </a:pathLst>
            </a:custGeom>
            <a:solidFill>
              <a:srgbClr val="1D2D81"/>
            </a:solidFill>
          </p:spPr>
          <p:txBody>
            <a:bodyPr/>
            <a:lstStyle/>
            <a:p>
              <a:endParaRPr lang="en-SA"/>
            </a:p>
          </p:txBody>
        </p:sp>
      </p:grpSp>
      <p:grpSp>
        <p:nvGrpSpPr>
          <p:cNvPr id="20" name="Group 19"/>
          <p:cNvGrpSpPr/>
          <p:nvPr/>
        </p:nvGrpSpPr>
        <p:grpSpPr>
          <a:xfrm>
            <a:off x="6475669" y="3857649"/>
            <a:ext cx="433292" cy="253867"/>
            <a:chOff x="0" y="0"/>
            <a:chExt cx="2215278" cy="1297940"/>
          </a:xfrm>
        </p:grpSpPr>
        <p:sp>
          <p:nvSpPr>
            <p:cNvPr id="40" name="Freeform 20"/>
            <p:cNvSpPr/>
            <p:nvPr/>
          </p:nvSpPr>
          <p:spPr>
            <a:xfrm>
              <a:off x="0" y="0"/>
              <a:ext cx="2215278" cy="1297940"/>
            </a:xfrm>
            <a:custGeom>
              <a:avLst/>
              <a:gdLst/>
              <a:ahLst/>
              <a:cxnLst/>
              <a:rect l="l" t="t" r="r" b="b"/>
              <a:pathLst>
                <a:path w="2215278" h="1297940">
                  <a:moveTo>
                    <a:pt x="0" y="0"/>
                  </a:moveTo>
                  <a:lnTo>
                    <a:pt x="1107639" y="1297940"/>
                  </a:lnTo>
                  <a:lnTo>
                    <a:pt x="2215278" y="0"/>
                  </a:lnTo>
                  <a:close/>
                </a:path>
              </a:pathLst>
            </a:custGeom>
            <a:solidFill>
              <a:srgbClr val="6B6DA7"/>
            </a:solidFill>
          </p:spPr>
          <p:txBody>
            <a:bodyPr/>
            <a:lstStyle/>
            <a:p>
              <a:endParaRPr lang="en-SA"/>
            </a:p>
          </p:txBody>
        </p:sp>
      </p:grpSp>
      <p:grpSp>
        <p:nvGrpSpPr>
          <p:cNvPr id="21" name="Group 21"/>
          <p:cNvGrpSpPr/>
          <p:nvPr/>
        </p:nvGrpSpPr>
        <p:grpSpPr>
          <a:xfrm>
            <a:off x="7814721" y="4696915"/>
            <a:ext cx="1440320" cy="1279072"/>
            <a:chOff x="0" y="0"/>
            <a:chExt cx="2354580" cy="2090977"/>
          </a:xfrm>
        </p:grpSpPr>
        <p:sp>
          <p:nvSpPr>
            <p:cNvPr id="39" name="Freeform 22"/>
            <p:cNvSpPr/>
            <p:nvPr/>
          </p:nvSpPr>
          <p:spPr>
            <a:xfrm>
              <a:off x="0" y="0"/>
              <a:ext cx="2353310" cy="2090977"/>
            </a:xfrm>
            <a:custGeom>
              <a:avLst/>
              <a:gdLst/>
              <a:ahLst/>
              <a:cxnLst/>
              <a:rect l="l" t="t" r="r" b="b"/>
              <a:pathLst>
                <a:path w="2353310" h="2090977">
                  <a:moveTo>
                    <a:pt x="784860" y="2023667"/>
                  </a:moveTo>
                  <a:cubicBezTo>
                    <a:pt x="905510" y="2064307"/>
                    <a:pt x="1042670" y="2090977"/>
                    <a:pt x="1177290" y="2090977"/>
                  </a:cubicBezTo>
                  <a:cubicBezTo>
                    <a:pt x="1311910" y="2090977"/>
                    <a:pt x="1441450" y="2068117"/>
                    <a:pt x="1560830" y="2027477"/>
                  </a:cubicBezTo>
                  <a:cubicBezTo>
                    <a:pt x="1563370" y="2026207"/>
                    <a:pt x="1565910" y="2026207"/>
                    <a:pt x="1568450" y="2024937"/>
                  </a:cubicBezTo>
                  <a:cubicBezTo>
                    <a:pt x="2016760" y="1862377"/>
                    <a:pt x="2346960" y="1433117"/>
                    <a:pt x="2353310" y="933861"/>
                  </a:cubicBezTo>
                  <a:lnTo>
                    <a:pt x="2353310" y="0"/>
                  </a:lnTo>
                  <a:lnTo>
                    <a:pt x="0" y="0"/>
                  </a:lnTo>
                  <a:lnTo>
                    <a:pt x="0" y="933189"/>
                  </a:lnTo>
                  <a:cubicBezTo>
                    <a:pt x="6350" y="1435657"/>
                    <a:pt x="331470" y="1864917"/>
                    <a:pt x="784860" y="2023667"/>
                  </a:cubicBezTo>
                  <a:close/>
                </a:path>
              </a:pathLst>
            </a:custGeom>
            <a:solidFill>
              <a:srgbClr val="01AFB1"/>
            </a:solidFill>
          </p:spPr>
          <p:txBody>
            <a:bodyPr/>
            <a:lstStyle/>
            <a:p>
              <a:endParaRPr lang="en-SA"/>
            </a:p>
          </p:txBody>
        </p:sp>
      </p:grpSp>
      <p:grpSp>
        <p:nvGrpSpPr>
          <p:cNvPr id="22" name="Group 23"/>
          <p:cNvGrpSpPr/>
          <p:nvPr/>
        </p:nvGrpSpPr>
        <p:grpSpPr>
          <a:xfrm rot="10800000">
            <a:off x="7814721" y="3857649"/>
            <a:ext cx="1440320" cy="843889"/>
            <a:chOff x="0" y="0"/>
            <a:chExt cx="2215278" cy="1297940"/>
          </a:xfrm>
        </p:grpSpPr>
        <p:sp>
          <p:nvSpPr>
            <p:cNvPr id="38" name="Freeform 24"/>
            <p:cNvSpPr/>
            <p:nvPr/>
          </p:nvSpPr>
          <p:spPr>
            <a:xfrm>
              <a:off x="0" y="0"/>
              <a:ext cx="2215278" cy="1297940"/>
            </a:xfrm>
            <a:custGeom>
              <a:avLst/>
              <a:gdLst/>
              <a:ahLst/>
              <a:cxnLst/>
              <a:rect l="l" t="t" r="r" b="b"/>
              <a:pathLst>
                <a:path w="2215278" h="1297940">
                  <a:moveTo>
                    <a:pt x="0" y="0"/>
                  </a:moveTo>
                  <a:lnTo>
                    <a:pt x="1107639" y="1297940"/>
                  </a:lnTo>
                  <a:lnTo>
                    <a:pt x="2215278" y="0"/>
                  </a:lnTo>
                  <a:close/>
                </a:path>
              </a:pathLst>
            </a:custGeom>
            <a:solidFill>
              <a:srgbClr val="01AFB1"/>
            </a:solidFill>
          </p:spPr>
          <p:txBody>
            <a:bodyPr/>
            <a:lstStyle/>
            <a:p>
              <a:endParaRPr lang="en-SA"/>
            </a:p>
          </p:txBody>
        </p:sp>
      </p:grpSp>
      <p:grpSp>
        <p:nvGrpSpPr>
          <p:cNvPr id="23" name="Group 25"/>
          <p:cNvGrpSpPr/>
          <p:nvPr/>
        </p:nvGrpSpPr>
        <p:grpSpPr>
          <a:xfrm>
            <a:off x="8101589" y="3853026"/>
            <a:ext cx="433292" cy="253867"/>
            <a:chOff x="0" y="0"/>
            <a:chExt cx="2215278" cy="1297940"/>
          </a:xfrm>
        </p:grpSpPr>
        <p:sp>
          <p:nvSpPr>
            <p:cNvPr id="37" name="Freeform 26"/>
            <p:cNvSpPr/>
            <p:nvPr/>
          </p:nvSpPr>
          <p:spPr>
            <a:xfrm>
              <a:off x="0" y="0"/>
              <a:ext cx="2215278" cy="1297940"/>
            </a:xfrm>
            <a:custGeom>
              <a:avLst/>
              <a:gdLst/>
              <a:ahLst/>
              <a:cxnLst/>
              <a:rect l="l" t="t" r="r" b="b"/>
              <a:pathLst>
                <a:path w="2215278" h="1297940">
                  <a:moveTo>
                    <a:pt x="0" y="0"/>
                  </a:moveTo>
                  <a:lnTo>
                    <a:pt x="1107639" y="1297940"/>
                  </a:lnTo>
                  <a:lnTo>
                    <a:pt x="2215278" y="0"/>
                  </a:lnTo>
                  <a:close/>
                </a:path>
              </a:pathLst>
            </a:custGeom>
            <a:solidFill>
              <a:srgbClr val="7CD4D2"/>
            </a:solidFill>
          </p:spPr>
          <p:txBody>
            <a:bodyPr/>
            <a:lstStyle/>
            <a:p>
              <a:endParaRPr lang="en-SA"/>
            </a:p>
          </p:txBody>
        </p:sp>
      </p:grpSp>
      <p:grpSp>
        <p:nvGrpSpPr>
          <p:cNvPr id="24" name="Group 27"/>
          <p:cNvGrpSpPr/>
          <p:nvPr/>
        </p:nvGrpSpPr>
        <p:grpSpPr>
          <a:xfrm>
            <a:off x="8213648" y="4287305"/>
            <a:ext cx="642467" cy="642467"/>
            <a:chOff x="0" y="0"/>
            <a:chExt cx="6350000" cy="6350000"/>
          </a:xfrm>
        </p:grpSpPr>
        <p:sp>
          <p:nvSpPr>
            <p:cNvPr id="36" name="Freeform 28"/>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FFF"/>
            </a:solidFill>
          </p:spPr>
          <p:txBody>
            <a:bodyPr/>
            <a:lstStyle/>
            <a:p>
              <a:endParaRPr lang="en-SA"/>
            </a:p>
          </p:txBody>
        </p:sp>
      </p:grpSp>
      <p:grpSp>
        <p:nvGrpSpPr>
          <p:cNvPr id="25" name="Group 29"/>
          <p:cNvGrpSpPr/>
          <p:nvPr/>
        </p:nvGrpSpPr>
        <p:grpSpPr>
          <a:xfrm>
            <a:off x="6587728" y="4272206"/>
            <a:ext cx="642467" cy="642467"/>
            <a:chOff x="0" y="0"/>
            <a:chExt cx="6350000" cy="6350000"/>
          </a:xfrm>
        </p:grpSpPr>
        <p:sp>
          <p:nvSpPr>
            <p:cNvPr id="35" name="Freeform 30"/>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FFF"/>
            </a:solidFill>
          </p:spPr>
          <p:txBody>
            <a:bodyPr/>
            <a:lstStyle/>
            <a:p>
              <a:endParaRPr lang="en-SA"/>
            </a:p>
          </p:txBody>
        </p:sp>
      </p:grpSp>
      <p:grpSp>
        <p:nvGrpSpPr>
          <p:cNvPr id="26" name="Group 31"/>
          <p:cNvGrpSpPr/>
          <p:nvPr/>
        </p:nvGrpSpPr>
        <p:grpSpPr>
          <a:xfrm>
            <a:off x="4959894" y="4272206"/>
            <a:ext cx="642467" cy="642467"/>
            <a:chOff x="0" y="0"/>
            <a:chExt cx="6350000" cy="6350000"/>
          </a:xfrm>
        </p:grpSpPr>
        <p:sp>
          <p:nvSpPr>
            <p:cNvPr id="34" name="Freeform 32"/>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FFF"/>
            </a:solidFill>
          </p:spPr>
          <p:txBody>
            <a:bodyPr/>
            <a:lstStyle/>
            <a:p>
              <a:endParaRPr lang="en-SA"/>
            </a:p>
          </p:txBody>
        </p:sp>
      </p:grpSp>
      <p:grpSp>
        <p:nvGrpSpPr>
          <p:cNvPr id="27" name="Group 33"/>
          <p:cNvGrpSpPr/>
          <p:nvPr/>
        </p:nvGrpSpPr>
        <p:grpSpPr>
          <a:xfrm>
            <a:off x="3333973" y="4272206"/>
            <a:ext cx="642467" cy="642467"/>
            <a:chOff x="0" y="0"/>
            <a:chExt cx="6350000" cy="6350000"/>
          </a:xfrm>
        </p:grpSpPr>
        <p:sp>
          <p:nvSpPr>
            <p:cNvPr id="33" name="Freeform 34"/>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FFF"/>
            </a:solidFill>
          </p:spPr>
          <p:txBody>
            <a:bodyPr/>
            <a:lstStyle/>
            <a:p>
              <a:endParaRPr lang="en-SA"/>
            </a:p>
          </p:txBody>
        </p:sp>
      </p:grpSp>
      <p:sp>
        <p:nvSpPr>
          <p:cNvPr id="28" name="Freeform 35"/>
          <p:cNvSpPr/>
          <p:nvPr/>
        </p:nvSpPr>
        <p:spPr>
          <a:xfrm>
            <a:off x="8373340" y="4336988"/>
            <a:ext cx="385881" cy="478612"/>
          </a:xfrm>
          <a:custGeom>
            <a:avLst/>
            <a:gdLst/>
            <a:ahLst/>
            <a:cxnLst/>
            <a:rect l="l" t="t" r="r" b="b"/>
            <a:pathLst>
              <a:path w="1107820" h="1374040">
                <a:moveTo>
                  <a:pt x="0" y="0"/>
                </a:moveTo>
                <a:lnTo>
                  <a:pt x="1107820" y="0"/>
                </a:lnTo>
                <a:lnTo>
                  <a:pt x="1107820" y="1374041"/>
                </a:lnTo>
                <a:lnTo>
                  <a:pt x="0" y="1374041"/>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p>
            <a:endParaRPr lang="en-SA"/>
          </a:p>
        </p:txBody>
      </p:sp>
      <p:sp>
        <p:nvSpPr>
          <p:cNvPr id="29" name="Freeform 36"/>
          <p:cNvSpPr/>
          <p:nvPr/>
        </p:nvSpPr>
        <p:spPr>
          <a:xfrm>
            <a:off x="6679044" y="4395018"/>
            <a:ext cx="425923" cy="378007"/>
          </a:xfrm>
          <a:custGeom>
            <a:avLst/>
            <a:gdLst/>
            <a:ahLst/>
            <a:cxnLst/>
            <a:rect l="l" t="t" r="r" b="b"/>
            <a:pathLst>
              <a:path w="1222775" h="1085213">
                <a:moveTo>
                  <a:pt x="0" y="0"/>
                </a:moveTo>
                <a:lnTo>
                  <a:pt x="1222775" y="0"/>
                </a:lnTo>
                <a:lnTo>
                  <a:pt x="1222775" y="1085212"/>
                </a:lnTo>
                <a:lnTo>
                  <a:pt x="0" y="1085212"/>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a:ln cap="sq">
            <a:noFill/>
            <a:prstDash val="solid"/>
            <a:miter/>
          </a:ln>
        </p:spPr>
        <p:txBody>
          <a:bodyPr/>
          <a:lstStyle/>
          <a:p>
            <a:endParaRPr lang="en-SA"/>
          </a:p>
        </p:txBody>
      </p:sp>
      <p:sp>
        <p:nvSpPr>
          <p:cNvPr id="30" name="Freeform 37"/>
          <p:cNvSpPr/>
          <p:nvPr/>
        </p:nvSpPr>
        <p:spPr>
          <a:xfrm>
            <a:off x="5088062" y="4386895"/>
            <a:ext cx="386130" cy="386130"/>
          </a:xfrm>
          <a:custGeom>
            <a:avLst/>
            <a:gdLst/>
            <a:ahLst/>
            <a:cxnLst/>
            <a:rect l="l" t="t" r="r" b="b"/>
            <a:pathLst>
              <a:path w="1108533" h="1108533">
                <a:moveTo>
                  <a:pt x="0" y="0"/>
                </a:moveTo>
                <a:lnTo>
                  <a:pt x="1108533" y="0"/>
                </a:lnTo>
                <a:lnTo>
                  <a:pt x="1108533" y="1108532"/>
                </a:lnTo>
                <a:lnTo>
                  <a:pt x="0" y="1108532"/>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a:ln cap="sq">
            <a:noFill/>
            <a:prstDash val="solid"/>
            <a:miter/>
          </a:ln>
        </p:spPr>
        <p:txBody>
          <a:bodyPr/>
          <a:lstStyle/>
          <a:p>
            <a:endParaRPr lang="en-SA"/>
          </a:p>
        </p:txBody>
      </p:sp>
      <p:sp>
        <p:nvSpPr>
          <p:cNvPr id="31" name="Freeform 38"/>
          <p:cNvSpPr/>
          <p:nvPr/>
        </p:nvSpPr>
        <p:spPr>
          <a:xfrm>
            <a:off x="3440474" y="4407034"/>
            <a:ext cx="414610" cy="353973"/>
          </a:xfrm>
          <a:custGeom>
            <a:avLst/>
            <a:gdLst/>
            <a:ahLst/>
            <a:cxnLst/>
            <a:rect l="l" t="t" r="r" b="b"/>
            <a:pathLst>
              <a:path w="1190296" h="1016215">
                <a:moveTo>
                  <a:pt x="0" y="0"/>
                </a:moveTo>
                <a:lnTo>
                  <a:pt x="1190296" y="0"/>
                </a:lnTo>
                <a:lnTo>
                  <a:pt x="1190296" y="1016215"/>
                </a:lnTo>
                <a:lnTo>
                  <a:pt x="0" y="1016215"/>
                </a:lnTo>
                <a:lnTo>
                  <a:pt x="0" y="0"/>
                </a:lnTo>
                <a:close/>
              </a:path>
            </a:pathLst>
          </a:custGeom>
          <a: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SA"/>
          </a:p>
        </p:txBody>
      </p:sp>
      <p:sp>
        <p:nvSpPr>
          <p:cNvPr id="32" name="TextBox 40"/>
          <p:cNvSpPr txBox="1"/>
          <p:nvPr/>
        </p:nvSpPr>
        <p:spPr>
          <a:xfrm>
            <a:off x="8016603" y="5081143"/>
            <a:ext cx="1099354" cy="278025"/>
          </a:xfrm>
          <a:prstGeom prst="rect">
            <a:avLst/>
          </a:prstGeom>
        </p:spPr>
        <p:txBody>
          <a:bodyPr lIns="0" tIns="0" rIns="0" bIns="0" rtlCol="0" anchor="t">
            <a:spAutoFit/>
          </a:bodyPr>
          <a:lstStyle>
            <a:defPPr>
              <a:defRPr lang="en-US"/>
            </a:defPPr>
            <a:lvl1pPr algn="just">
              <a:lnSpc>
                <a:spcPts val="2427"/>
              </a:lnSpc>
              <a:spcBef>
                <a:spcPct val="0"/>
              </a:spcBef>
              <a:defRPr sz="1600" b="1">
                <a:solidFill>
                  <a:srgbClr val="73808E"/>
                </a:solidFill>
                <a:latin typeface="SST Arabic" panose="020B0504030504020204" pitchFamily="34" charset="-78"/>
                <a:ea typeface="Effra"/>
                <a:cs typeface="SST Arabic" panose="020B0504030504020204" pitchFamily="34" charset="-78"/>
                <a:rtl/>
              </a:defRPr>
            </a:lvl1pPr>
          </a:lstStyle>
          <a:p>
            <a:pPr algn="ctr"/>
            <a:r>
              <a:rPr lang="ar-EG" dirty="0">
                <a:solidFill>
                  <a:schemeClr val="bg1"/>
                </a:solidFill>
                <a:latin typeface="SST Arabic Light" panose="020B0304030504020204" pitchFamily="34" charset="-78"/>
                <a:cs typeface="SST Arabic Light" panose="020B0304030504020204" pitchFamily="34" charset="-78"/>
                <a:sym typeface="SST Arabic Bold"/>
              </a:rPr>
              <a:t>خبرة المشروع</a:t>
            </a:r>
          </a:p>
        </p:txBody>
      </p:sp>
      <p:sp>
        <p:nvSpPr>
          <p:cNvPr id="8" name="TextBox 40"/>
          <p:cNvSpPr txBox="1"/>
          <p:nvPr/>
        </p:nvSpPr>
        <p:spPr>
          <a:xfrm>
            <a:off x="6342328" y="5081142"/>
            <a:ext cx="1099354" cy="277320"/>
          </a:xfrm>
          <a:prstGeom prst="rect">
            <a:avLst/>
          </a:prstGeom>
        </p:spPr>
        <p:txBody>
          <a:bodyPr lIns="0" tIns="0" rIns="0" bIns="0" rtlCol="0" anchor="t">
            <a:spAutoFit/>
          </a:bodyPr>
          <a:lstStyle>
            <a:defPPr>
              <a:defRPr lang="en-US"/>
            </a:defPPr>
            <a:lvl1pPr algn="just">
              <a:lnSpc>
                <a:spcPts val="2427"/>
              </a:lnSpc>
              <a:spcBef>
                <a:spcPct val="0"/>
              </a:spcBef>
              <a:defRPr sz="1600" b="1">
                <a:solidFill>
                  <a:srgbClr val="73808E"/>
                </a:solidFill>
                <a:latin typeface="SST Arabic" panose="020B0504030504020204" pitchFamily="34" charset="-78"/>
                <a:ea typeface="Effra"/>
                <a:cs typeface="SST Arabic" panose="020B0504030504020204" pitchFamily="34" charset="-78"/>
                <a:rtl/>
              </a:defRPr>
            </a:lvl1pPr>
          </a:lstStyle>
          <a:p>
            <a:pPr algn="ctr"/>
            <a:r>
              <a:rPr lang="ar-EG" dirty="0">
                <a:solidFill>
                  <a:schemeClr val="bg1"/>
                </a:solidFill>
                <a:latin typeface="SST Arabic Light" panose="020B0304030504020204" pitchFamily="34" charset="-78"/>
                <a:cs typeface="SST Arabic Light" panose="020B0304030504020204" pitchFamily="34" charset="-78"/>
                <a:sym typeface="SST Arabic Bold"/>
              </a:rPr>
              <a:t>نضج الفريق</a:t>
            </a:r>
          </a:p>
        </p:txBody>
      </p:sp>
      <p:sp>
        <p:nvSpPr>
          <p:cNvPr id="9" name="TextBox 40"/>
          <p:cNvSpPr txBox="1"/>
          <p:nvPr/>
        </p:nvSpPr>
        <p:spPr>
          <a:xfrm>
            <a:off x="4657799" y="5088635"/>
            <a:ext cx="1246656" cy="277320"/>
          </a:xfrm>
          <a:prstGeom prst="rect">
            <a:avLst/>
          </a:prstGeom>
        </p:spPr>
        <p:txBody>
          <a:bodyPr wrap="square" lIns="0" tIns="0" rIns="0" bIns="0" rtlCol="0" anchor="t">
            <a:spAutoFit/>
          </a:bodyPr>
          <a:lstStyle>
            <a:defPPr>
              <a:defRPr lang="en-US"/>
            </a:defPPr>
            <a:lvl1pPr algn="just">
              <a:lnSpc>
                <a:spcPts val="2427"/>
              </a:lnSpc>
              <a:spcBef>
                <a:spcPct val="0"/>
              </a:spcBef>
              <a:defRPr sz="1600" b="1">
                <a:solidFill>
                  <a:srgbClr val="73808E"/>
                </a:solidFill>
                <a:latin typeface="SST Arabic" panose="020B0504030504020204" pitchFamily="34" charset="-78"/>
                <a:ea typeface="Effra"/>
                <a:cs typeface="SST Arabic" panose="020B0504030504020204" pitchFamily="34" charset="-78"/>
                <a:rtl/>
              </a:defRPr>
            </a:lvl1pPr>
          </a:lstStyle>
          <a:p>
            <a:pPr algn="ctr"/>
            <a:r>
              <a:rPr lang="ar-EG" dirty="0">
                <a:solidFill>
                  <a:schemeClr val="bg1"/>
                </a:solidFill>
                <a:latin typeface="SST Arabic Light" panose="020B0304030504020204" pitchFamily="34" charset="-78"/>
                <a:cs typeface="SST Arabic Light" panose="020B0304030504020204" pitchFamily="34" charset="-78"/>
                <a:sym typeface="SST Arabic Bold"/>
              </a:rPr>
              <a:t>هيكل الحوكمة</a:t>
            </a:r>
          </a:p>
        </p:txBody>
      </p:sp>
      <p:sp>
        <p:nvSpPr>
          <p:cNvPr id="10" name="TextBox 40"/>
          <p:cNvSpPr txBox="1"/>
          <p:nvPr/>
        </p:nvSpPr>
        <p:spPr>
          <a:xfrm>
            <a:off x="3105530" y="5081039"/>
            <a:ext cx="1099354" cy="278025"/>
          </a:xfrm>
          <a:prstGeom prst="rect">
            <a:avLst/>
          </a:prstGeom>
        </p:spPr>
        <p:txBody>
          <a:bodyPr lIns="0" tIns="0" rIns="0" bIns="0" rtlCol="0" anchor="t">
            <a:spAutoFit/>
          </a:bodyPr>
          <a:lstStyle>
            <a:defPPr>
              <a:defRPr lang="en-US"/>
            </a:defPPr>
            <a:lvl1pPr algn="just">
              <a:lnSpc>
                <a:spcPts val="2427"/>
              </a:lnSpc>
              <a:spcBef>
                <a:spcPct val="0"/>
              </a:spcBef>
              <a:defRPr sz="1600" b="1">
                <a:solidFill>
                  <a:srgbClr val="73808E"/>
                </a:solidFill>
                <a:latin typeface="SST Arabic" panose="020B0504030504020204" pitchFamily="34" charset="-78"/>
                <a:ea typeface="Effra"/>
                <a:cs typeface="SST Arabic" panose="020B0504030504020204" pitchFamily="34" charset="-78"/>
                <a:rtl/>
              </a:defRPr>
            </a:lvl1pPr>
          </a:lstStyle>
          <a:p>
            <a:pPr algn="ctr"/>
            <a:r>
              <a:rPr lang="ar-EG" dirty="0">
                <a:solidFill>
                  <a:schemeClr val="bg1"/>
                </a:solidFill>
                <a:latin typeface="SST Arabic Light" panose="020B0304030504020204" pitchFamily="34" charset="-78"/>
                <a:cs typeface="SST Arabic Light" panose="020B0304030504020204" pitchFamily="34" charset="-78"/>
                <a:sym typeface="SST Arabic Bold"/>
              </a:rPr>
              <a:t>فرق موزعة</a:t>
            </a:r>
          </a:p>
        </p:txBody>
      </p:sp>
      <p:sp>
        <p:nvSpPr>
          <p:cNvPr id="49" name="TextBox 48">
            <a:extLst>
              <a:ext uri="{FF2B5EF4-FFF2-40B4-BE49-F238E27FC236}">
                <a16:creationId xmlns:a16="http://schemas.microsoft.com/office/drawing/2014/main" id="{8249948D-BBDB-4E76-9400-2D1FA5AEDA87}"/>
              </a:ext>
            </a:extLst>
          </p:cNvPr>
          <p:cNvSpPr txBox="1"/>
          <p:nvPr/>
        </p:nvSpPr>
        <p:spPr>
          <a:xfrm>
            <a:off x="5812848"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الفريق</a:t>
            </a:r>
          </a:p>
        </p:txBody>
      </p:sp>
    </p:spTree>
    <p:extLst>
      <p:ext uri="{BB962C8B-B14F-4D97-AF65-F5344CB8AC3E}">
        <p14:creationId xmlns:p14="http://schemas.microsoft.com/office/powerpoint/2010/main" val="2645008644"/>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06B6DF8-E8C4-4E7C-938C-470D8E897D5E}"/>
              </a:ext>
            </a:extLst>
          </p:cNvPr>
          <p:cNvSpPr/>
          <p:nvPr/>
        </p:nvSpPr>
        <p:spPr>
          <a:xfrm>
            <a:off x="3333974" y="1374260"/>
            <a:ext cx="8296918" cy="2723823"/>
          </a:xfrm>
          <a:prstGeom prst="rect">
            <a:avLst/>
          </a:prstGeom>
        </p:spPr>
        <p:txBody>
          <a:bodyPr wrap="square">
            <a:spAutoFit/>
          </a:bodyPr>
          <a:lstStyle/>
          <a:p>
            <a:pPr lvl="0" algn="justLow" rtl="1">
              <a:lnSpc>
                <a:spcPct val="150000"/>
              </a:lnSpc>
            </a:pPr>
            <a:r>
              <a:rPr lang="ar-DZ" dirty="0">
                <a:solidFill>
                  <a:srgbClr val="03A5AD"/>
                </a:solidFill>
                <a:latin typeface="SST Arabic Medium" pitchFamily="34" charset="-78"/>
                <a:cs typeface="SST Arabic Medium" pitchFamily="34" charset="-78"/>
              </a:rPr>
              <a:t>الخبرة في نوع المشروع</a:t>
            </a:r>
            <a:r>
              <a:rPr lang="ar-EG" dirty="0">
                <a:solidFill>
                  <a:srgbClr val="03A5AD"/>
                </a:solidFill>
                <a:latin typeface="SST Arabic Medium" pitchFamily="34" charset="-78"/>
                <a:cs typeface="SST Arabic Medium" pitchFamily="34" charset="-78"/>
              </a:rPr>
              <a:t>:</a:t>
            </a:r>
          </a:p>
          <a:p>
            <a:pPr lvl="0" algn="justLow" rtl="1">
              <a:lnSpc>
                <a:spcPct val="200000"/>
              </a:lnSpc>
            </a:pPr>
            <a:r>
              <a:rPr lang="ar-DZ" sz="1600" dirty="0">
                <a:solidFill>
                  <a:srgbClr val="03A5AD"/>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قد تكون المنظمات وفرق المشروع ذات الخبرة في نوع معين من المشاريع أكثر إدارة ذاتية وتتطلب قدرًا أقل من القيادة. عندما يكون المشروع جديدًا على منظمة ما، يكون الاتجاه هو توفير مزيد من الإشراف</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واستخدام أسلوب قيادة أكثر توجيهًا.</a:t>
            </a:r>
            <a:r>
              <a:rPr lang="en-US"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نضج أعضاء فريق المشروع. قد يحتاج أعضاء</a:t>
            </a:r>
            <a:endParaRPr lang="en-US" dirty="0">
              <a:solidFill>
                <a:schemeClr val="tx1">
                  <a:lumMod val="50000"/>
                  <a:lumOff val="50000"/>
                </a:schemeClr>
              </a:solidFill>
              <a:latin typeface="SST Arabic Medium" pitchFamily="34" charset="-78"/>
              <a:cs typeface="SST Arabic Medium" pitchFamily="34" charset="-78"/>
            </a:endParaRPr>
          </a:p>
        </p:txBody>
      </p:sp>
      <p:cxnSp>
        <p:nvCxnSpPr>
          <p:cNvPr id="50" name="Straight Arrow Connector 49"/>
          <p:cNvCxnSpPr/>
          <p:nvPr/>
        </p:nvCxnSpPr>
        <p:spPr>
          <a:xfrm flipV="1">
            <a:off x="8592158" y="6060528"/>
            <a:ext cx="0" cy="286594"/>
          </a:xfrm>
          <a:prstGeom prst="straightConnector1">
            <a:avLst/>
          </a:prstGeom>
          <a:ln w="38100">
            <a:solidFill>
              <a:srgbClr val="03A5AD"/>
            </a:solidFill>
            <a:tailEnd type="arrow"/>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8249948D-BBDB-4E76-9400-2D1FA5AEDA87}"/>
              </a:ext>
            </a:extLst>
          </p:cNvPr>
          <p:cNvSpPr txBox="1"/>
          <p:nvPr/>
        </p:nvSpPr>
        <p:spPr>
          <a:xfrm>
            <a:off x="5812848"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الفريق</a:t>
            </a:r>
          </a:p>
        </p:txBody>
      </p:sp>
      <p:grpSp>
        <p:nvGrpSpPr>
          <p:cNvPr id="52" name="Group 3"/>
          <p:cNvGrpSpPr/>
          <p:nvPr/>
        </p:nvGrpSpPr>
        <p:grpSpPr>
          <a:xfrm>
            <a:off x="2936960" y="4696915"/>
            <a:ext cx="1440320" cy="1279072"/>
            <a:chOff x="0" y="0"/>
            <a:chExt cx="2354580" cy="2090977"/>
          </a:xfrm>
        </p:grpSpPr>
        <p:sp>
          <p:nvSpPr>
            <p:cNvPr id="53" name="Freeform 4"/>
            <p:cNvSpPr/>
            <p:nvPr/>
          </p:nvSpPr>
          <p:spPr>
            <a:xfrm>
              <a:off x="0" y="0"/>
              <a:ext cx="2353310" cy="2090977"/>
            </a:xfrm>
            <a:custGeom>
              <a:avLst/>
              <a:gdLst/>
              <a:ahLst/>
              <a:cxnLst/>
              <a:rect l="l" t="t" r="r" b="b"/>
              <a:pathLst>
                <a:path w="2353310" h="2090977">
                  <a:moveTo>
                    <a:pt x="784860" y="2023667"/>
                  </a:moveTo>
                  <a:cubicBezTo>
                    <a:pt x="905510" y="2064307"/>
                    <a:pt x="1042670" y="2090977"/>
                    <a:pt x="1177290" y="2090977"/>
                  </a:cubicBezTo>
                  <a:cubicBezTo>
                    <a:pt x="1311910" y="2090977"/>
                    <a:pt x="1441450" y="2068117"/>
                    <a:pt x="1560830" y="2027477"/>
                  </a:cubicBezTo>
                  <a:cubicBezTo>
                    <a:pt x="1563370" y="2026207"/>
                    <a:pt x="1565910" y="2026207"/>
                    <a:pt x="1568450" y="2024937"/>
                  </a:cubicBezTo>
                  <a:cubicBezTo>
                    <a:pt x="2016760" y="1862377"/>
                    <a:pt x="2346960" y="1433117"/>
                    <a:pt x="2353310" y="933861"/>
                  </a:cubicBezTo>
                  <a:lnTo>
                    <a:pt x="2353310" y="0"/>
                  </a:lnTo>
                  <a:lnTo>
                    <a:pt x="0" y="0"/>
                  </a:lnTo>
                  <a:lnTo>
                    <a:pt x="0" y="933189"/>
                  </a:lnTo>
                  <a:cubicBezTo>
                    <a:pt x="6350" y="1435657"/>
                    <a:pt x="331470" y="1864917"/>
                    <a:pt x="784860" y="2023667"/>
                  </a:cubicBezTo>
                  <a:close/>
                </a:path>
              </a:pathLst>
            </a:custGeom>
            <a:solidFill>
              <a:srgbClr val="546671"/>
            </a:solidFill>
          </p:spPr>
          <p:txBody>
            <a:bodyPr/>
            <a:lstStyle/>
            <a:p>
              <a:endParaRPr lang="en-SA"/>
            </a:p>
          </p:txBody>
        </p:sp>
      </p:grpSp>
      <p:grpSp>
        <p:nvGrpSpPr>
          <p:cNvPr id="54" name="Group 5"/>
          <p:cNvGrpSpPr/>
          <p:nvPr/>
        </p:nvGrpSpPr>
        <p:grpSpPr>
          <a:xfrm rot="10800000">
            <a:off x="2936960" y="3857649"/>
            <a:ext cx="1440320" cy="843889"/>
            <a:chOff x="0" y="0"/>
            <a:chExt cx="2215278" cy="1297940"/>
          </a:xfrm>
        </p:grpSpPr>
        <p:sp>
          <p:nvSpPr>
            <p:cNvPr id="55" name="Freeform 6"/>
            <p:cNvSpPr/>
            <p:nvPr/>
          </p:nvSpPr>
          <p:spPr>
            <a:xfrm>
              <a:off x="0" y="0"/>
              <a:ext cx="2215278" cy="1297940"/>
            </a:xfrm>
            <a:custGeom>
              <a:avLst/>
              <a:gdLst/>
              <a:ahLst/>
              <a:cxnLst/>
              <a:rect l="l" t="t" r="r" b="b"/>
              <a:pathLst>
                <a:path w="2215278" h="1297940">
                  <a:moveTo>
                    <a:pt x="0" y="0"/>
                  </a:moveTo>
                  <a:lnTo>
                    <a:pt x="1107639" y="1297940"/>
                  </a:lnTo>
                  <a:lnTo>
                    <a:pt x="2215278" y="0"/>
                  </a:lnTo>
                  <a:close/>
                </a:path>
              </a:pathLst>
            </a:custGeom>
            <a:solidFill>
              <a:srgbClr val="546671"/>
            </a:solidFill>
          </p:spPr>
          <p:txBody>
            <a:bodyPr/>
            <a:lstStyle/>
            <a:p>
              <a:endParaRPr lang="en-SA"/>
            </a:p>
          </p:txBody>
        </p:sp>
      </p:grpSp>
      <p:grpSp>
        <p:nvGrpSpPr>
          <p:cNvPr id="56" name="Group 7"/>
          <p:cNvGrpSpPr/>
          <p:nvPr/>
        </p:nvGrpSpPr>
        <p:grpSpPr>
          <a:xfrm>
            <a:off x="3223828" y="3857649"/>
            <a:ext cx="433292" cy="253867"/>
            <a:chOff x="0" y="0"/>
            <a:chExt cx="2215278" cy="1297940"/>
          </a:xfrm>
        </p:grpSpPr>
        <p:sp>
          <p:nvSpPr>
            <p:cNvPr id="57" name="Freeform 8"/>
            <p:cNvSpPr/>
            <p:nvPr/>
          </p:nvSpPr>
          <p:spPr>
            <a:xfrm>
              <a:off x="0" y="0"/>
              <a:ext cx="2215278" cy="1297940"/>
            </a:xfrm>
            <a:custGeom>
              <a:avLst/>
              <a:gdLst/>
              <a:ahLst/>
              <a:cxnLst/>
              <a:rect l="l" t="t" r="r" b="b"/>
              <a:pathLst>
                <a:path w="2215278" h="1297940">
                  <a:moveTo>
                    <a:pt x="0" y="0"/>
                  </a:moveTo>
                  <a:lnTo>
                    <a:pt x="1107639" y="1297940"/>
                  </a:lnTo>
                  <a:lnTo>
                    <a:pt x="2215278" y="0"/>
                  </a:lnTo>
                  <a:close/>
                </a:path>
              </a:pathLst>
            </a:custGeom>
            <a:solidFill>
              <a:srgbClr val="8E98A1"/>
            </a:solidFill>
          </p:spPr>
          <p:txBody>
            <a:bodyPr/>
            <a:lstStyle/>
            <a:p>
              <a:endParaRPr lang="en-SA"/>
            </a:p>
          </p:txBody>
        </p:sp>
      </p:grpSp>
      <p:grpSp>
        <p:nvGrpSpPr>
          <p:cNvPr id="58" name="Group 9"/>
          <p:cNvGrpSpPr/>
          <p:nvPr/>
        </p:nvGrpSpPr>
        <p:grpSpPr>
          <a:xfrm>
            <a:off x="4562880" y="4696915"/>
            <a:ext cx="1439544" cy="1279072"/>
            <a:chOff x="-1" y="0"/>
            <a:chExt cx="2353310" cy="2090977"/>
          </a:xfrm>
        </p:grpSpPr>
        <p:sp>
          <p:nvSpPr>
            <p:cNvPr id="59" name="Freeform 10"/>
            <p:cNvSpPr/>
            <p:nvPr/>
          </p:nvSpPr>
          <p:spPr>
            <a:xfrm>
              <a:off x="-1" y="0"/>
              <a:ext cx="2353310" cy="2090977"/>
            </a:xfrm>
            <a:custGeom>
              <a:avLst/>
              <a:gdLst/>
              <a:ahLst/>
              <a:cxnLst/>
              <a:rect l="l" t="t" r="r" b="b"/>
              <a:pathLst>
                <a:path w="2353310" h="2090977">
                  <a:moveTo>
                    <a:pt x="784860" y="2023667"/>
                  </a:moveTo>
                  <a:cubicBezTo>
                    <a:pt x="905510" y="2064307"/>
                    <a:pt x="1042670" y="2090977"/>
                    <a:pt x="1177290" y="2090977"/>
                  </a:cubicBezTo>
                  <a:cubicBezTo>
                    <a:pt x="1311910" y="2090977"/>
                    <a:pt x="1441450" y="2068117"/>
                    <a:pt x="1560830" y="2027477"/>
                  </a:cubicBezTo>
                  <a:cubicBezTo>
                    <a:pt x="1563370" y="2026207"/>
                    <a:pt x="1565910" y="2026207"/>
                    <a:pt x="1568450" y="2024937"/>
                  </a:cubicBezTo>
                  <a:cubicBezTo>
                    <a:pt x="2016760" y="1862377"/>
                    <a:pt x="2346960" y="1433117"/>
                    <a:pt x="2353310" y="933861"/>
                  </a:cubicBezTo>
                  <a:lnTo>
                    <a:pt x="2353310" y="0"/>
                  </a:lnTo>
                  <a:lnTo>
                    <a:pt x="0" y="0"/>
                  </a:lnTo>
                  <a:lnTo>
                    <a:pt x="0" y="933189"/>
                  </a:lnTo>
                  <a:cubicBezTo>
                    <a:pt x="6350" y="1435657"/>
                    <a:pt x="331470" y="1864917"/>
                    <a:pt x="784860" y="2023667"/>
                  </a:cubicBezTo>
                  <a:close/>
                </a:path>
              </a:pathLst>
            </a:custGeom>
            <a:solidFill>
              <a:srgbClr val="000F53"/>
            </a:solidFill>
          </p:spPr>
          <p:txBody>
            <a:bodyPr/>
            <a:lstStyle/>
            <a:p>
              <a:endParaRPr lang="en-SA"/>
            </a:p>
          </p:txBody>
        </p:sp>
      </p:grpSp>
      <p:grpSp>
        <p:nvGrpSpPr>
          <p:cNvPr id="60" name="Group 11"/>
          <p:cNvGrpSpPr/>
          <p:nvPr/>
        </p:nvGrpSpPr>
        <p:grpSpPr>
          <a:xfrm rot="10800000">
            <a:off x="4562880" y="3857649"/>
            <a:ext cx="1440320" cy="843889"/>
            <a:chOff x="0" y="0"/>
            <a:chExt cx="2215278" cy="1297940"/>
          </a:xfrm>
        </p:grpSpPr>
        <p:sp>
          <p:nvSpPr>
            <p:cNvPr id="61" name="Freeform 12"/>
            <p:cNvSpPr/>
            <p:nvPr/>
          </p:nvSpPr>
          <p:spPr>
            <a:xfrm>
              <a:off x="0" y="0"/>
              <a:ext cx="2215278" cy="1297940"/>
            </a:xfrm>
            <a:custGeom>
              <a:avLst/>
              <a:gdLst/>
              <a:ahLst/>
              <a:cxnLst/>
              <a:rect l="l" t="t" r="r" b="b"/>
              <a:pathLst>
                <a:path w="2215278" h="1297940">
                  <a:moveTo>
                    <a:pt x="0" y="0"/>
                  </a:moveTo>
                  <a:lnTo>
                    <a:pt x="1107639" y="1297940"/>
                  </a:lnTo>
                  <a:lnTo>
                    <a:pt x="2215278" y="0"/>
                  </a:lnTo>
                  <a:close/>
                </a:path>
              </a:pathLst>
            </a:custGeom>
            <a:solidFill>
              <a:srgbClr val="000F53"/>
            </a:solidFill>
          </p:spPr>
          <p:txBody>
            <a:bodyPr/>
            <a:lstStyle/>
            <a:p>
              <a:endParaRPr lang="en-SA"/>
            </a:p>
          </p:txBody>
        </p:sp>
      </p:grpSp>
      <p:grpSp>
        <p:nvGrpSpPr>
          <p:cNvPr id="62" name="Group 16"/>
          <p:cNvGrpSpPr/>
          <p:nvPr/>
        </p:nvGrpSpPr>
        <p:grpSpPr>
          <a:xfrm>
            <a:off x="4849749" y="3857649"/>
            <a:ext cx="433292" cy="253867"/>
            <a:chOff x="0" y="0"/>
            <a:chExt cx="2215278" cy="1297940"/>
          </a:xfrm>
        </p:grpSpPr>
        <p:sp>
          <p:nvSpPr>
            <p:cNvPr id="63" name="Freeform 14"/>
            <p:cNvSpPr/>
            <p:nvPr/>
          </p:nvSpPr>
          <p:spPr>
            <a:xfrm>
              <a:off x="0" y="0"/>
              <a:ext cx="2215278" cy="1297940"/>
            </a:xfrm>
            <a:custGeom>
              <a:avLst/>
              <a:gdLst/>
              <a:ahLst/>
              <a:cxnLst/>
              <a:rect l="l" t="t" r="r" b="b"/>
              <a:pathLst>
                <a:path w="2215278" h="1297940">
                  <a:moveTo>
                    <a:pt x="0" y="0"/>
                  </a:moveTo>
                  <a:lnTo>
                    <a:pt x="1107639" y="1297940"/>
                  </a:lnTo>
                  <a:lnTo>
                    <a:pt x="2215278" y="0"/>
                  </a:lnTo>
                  <a:close/>
                </a:path>
              </a:pathLst>
            </a:custGeom>
            <a:solidFill>
              <a:srgbClr val="595B77"/>
            </a:solidFill>
          </p:spPr>
          <p:txBody>
            <a:bodyPr/>
            <a:lstStyle/>
            <a:p>
              <a:endParaRPr lang="en-SA"/>
            </a:p>
          </p:txBody>
        </p:sp>
      </p:grpSp>
      <p:grpSp>
        <p:nvGrpSpPr>
          <p:cNvPr id="64" name="Group 15"/>
          <p:cNvGrpSpPr/>
          <p:nvPr/>
        </p:nvGrpSpPr>
        <p:grpSpPr>
          <a:xfrm>
            <a:off x="6188801" y="4696915"/>
            <a:ext cx="1440320" cy="1279072"/>
            <a:chOff x="0" y="0"/>
            <a:chExt cx="2354580" cy="2090977"/>
          </a:xfrm>
        </p:grpSpPr>
        <p:sp>
          <p:nvSpPr>
            <p:cNvPr id="65" name="Freeform 16"/>
            <p:cNvSpPr/>
            <p:nvPr/>
          </p:nvSpPr>
          <p:spPr>
            <a:xfrm>
              <a:off x="0" y="0"/>
              <a:ext cx="2353310" cy="2090977"/>
            </a:xfrm>
            <a:custGeom>
              <a:avLst/>
              <a:gdLst/>
              <a:ahLst/>
              <a:cxnLst/>
              <a:rect l="l" t="t" r="r" b="b"/>
              <a:pathLst>
                <a:path w="2353310" h="2090977">
                  <a:moveTo>
                    <a:pt x="784860" y="2023667"/>
                  </a:moveTo>
                  <a:cubicBezTo>
                    <a:pt x="905510" y="2064307"/>
                    <a:pt x="1042670" y="2090977"/>
                    <a:pt x="1177290" y="2090977"/>
                  </a:cubicBezTo>
                  <a:cubicBezTo>
                    <a:pt x="1311910" y="2090977"/>
                    <a:pt x="1441450" y="2068117"/>
                    <a:pt x="1560830" y="2027477"/>
                  </a:cubicBezTo>
                  <a:cubicBezTo>
                    <a:pt x="1563370" y="2026207"/>
                    <a:pt x="1565910" y="2026207"/>
                    <a:pt x="1568450" y="2024937"/>
                  </a:cubicBezTo>
                  <a:cubicBezTo>
                    <a:pt x="2016760" y="1862377"/>
                    <a:pt x="2346960" y="1433117"/>
                    <a:pt x="2353310" y="933861"/>
                  </a:cubicBezTo>
                  <a:lnTo>
                    <a:pt x="2353310" y="0"/>
                  </a:lnTo>
                  <a:lnTo>
                    <a:pt x="0" y="0"/>
                  </a:lnTo>
                  <a:lnTo>
                    <a:pt x="0" y="933189"/>
                  </a:lnTo>
                  <a:cubicBezTo>
                    <a:pt x="6350" y="1435657"/>
                    <a:pt x="331470" y="1864917"/>
                    <a:pt x="784860" y="2023667"/>
                  </a:cubicBezTo>
                  <a:close/>
                </a:path>
              </a:pathLst>
            </a:custGeom>
            <a:solidFill>
              <a:srgbClr val="1D2D81"/>
            </a:solidFill>
          </p:spPr>
          <p:txBody>
            <a:bodyPr/>
            <a:lstStyle/>
            <a:p>
              <a:endParaRPr lang="en-SA"/>
            </a:p>
          </p:txBody>
        </p:sp>
      </p:grpSp>
      <p:grpSp>
        <p:nvGrpSpPr>
          <p:cNvPr id="66" name="Group 17"/>
          <p:cNvGrpSpPr/>
          <p:nvPr/>
        </p:nvGrpSpPr>
        <p:grpSpPr>
          <a:xfrm rot="10800000">
            <a:off x="6188801" y="3857649"/>
            <a:ext cx="1440320" cy="843889"/>
            <a:chOff x="0" y="0"/>
            <a:chExt cx="2215278" cy="1297940"/>
          </a:xfrm>
        </p:grpSpPr>
        <p:sp>
          <p:nvSpPr>
            <p:cNvPr id="67" name="Freeform 18"/>
            <p:cNvSpPr/>
            <p:nvPr/>
          </p:nvSpPr>
          <p:spPr>
            <a:xfrm>
              <a:off x="0" y="0"/>
              <a:ext cx="2215278" cy="1297940"/>
            </a:xfrm>
            <a:custGeom>
              <a:avLst/>
              <a:gdLst/>
              <a:ahLst/>
              <a:cxnLst/>
              <a:rect l="l" t="t" r="r" b="b"/>
              <a:pathLst>
                <a:path w="2215278" h="1297940">
                  <a:moveTo>
                    <a:pt x="0" y="0"/>
                  </a:moveTo>
                  <a:lnTo>
                    <a:pt x="1107639" y="1297940"/>
                  </a:lnTo>
                  <a:lnTo>
                    <a:pt x="2215278" y="0"/>
                  </a:lnTo>
                  <a:close/>
                </a:path>
              </a:pathLst>
            </a:custGeom>
            <a:solidFill>
              <a:srgbClr val="1D2D81"/>
            </a:solidFill>
          </p:spPr>
          <p:txBody>
            <a:bodyPr/>
            <a:lstStyle/>
            <a:p>
              <a:endParaRPr lang="en-SA"/>
            </a:p>
          </p:txBody>
        </p:sp>
      </p:grpSp>
      <p:grpSp>
        <p:nvGrpSpPr>
          <p:cNvPr id="68" name="Group 19"/>
          <p:cNvGrpSpPr/>
          <p:nvPr/>
        </p:nvGrpSpPr>
        <p:grpSpPr>
          <a:xfrm>
            <a:off x="6475669" y="3857649"/>
            <a:ext cx="433292" cy="253867"/>
            <a:chOff x="0" y="0"/>
            <a:chExt cx="2215278" cy="1297940"/>
          </a:xfrm>
        </p:grpSpPr>
        <p:sp>
          <p:nvSpPr>
            <p:cNvPr id="69" name="Freeform 20"/>
            <p:cNvSpPr/>
            <p:nvPr/>
          </p:nvSpPr>
          <p:spPr>
            <a:xfrm>
              <a:off x="0" y="0"/>
              <a:ext cx="2215278" cy="1297940"/>
            </a:xfrm>
            <a:custGeom>
              <a:avLst/>
              <a:gdLst/>
              <a:ahLst/>
              <a:cxnLst/>
              <a:rect l="l" t="t" r="r" b="b"/>
              <a:pathLst>
                <a:path w="2215278" h="1297940">
                  <a:moveTo>
                    <a:pt x="0" y="0"/>
                  </a:moveTo>
                  <a:lnTo>
                    <a:pt x="1107639" y="1297940"/>
                  </a:lnTo>
                  <a:lnTo>
                    <a:pt x="2215278" y="0"/>
                  </a:lnTo>
                  <a:close/>
                </a:path>
              </a:pathLst>
            </a:custGeom>
            <a:solidFill>
              <a:srgbClr val="6B6DA7"/>
            </a:solidFill>
          </p:spPr>
          <p:txBody>
            <a:bodyPr/>
            <a:lstStyle/>
            <a:p>
              <a:endParaRPr lang="en-SA"/>
            </a:p>
          </p:txBody>
        </p:sp>
      </p:grpSp>
      <p:grpSp>
        <p:nvGrpSpPr>
          <p:cNvPr id="70" name="Group 21"/>
          <p:cNvGrpSpPr/>
          <p:nvPr/>
        </p:nvGrpSpPr>
        <p:grpSpPr>
          <a:xfrm>
            <a:off x="7814721" y="4696915"/>
            <a:ext cx="1440320" cy="1279072"/>
            <a:chOff x="0" y="0"/>
            <a:chExt cx="2354580" cy="2090977"/>
          </a:xfrm>
        </p:grpSpPr>
        <p:sp>
          <p:nvSpPr>
            <p:cNvPr id="71" name="Freeform 22"/>
            <p:cNvSpPr/>
            <p:nvPr/>
          </p:nvSpPr>
          <p:spPr>
            <a:xfrm>
              <a:off x="0" y="0"/>
              <a:ext cx="2353310" cy="2090977"/>
            </a:xfrm>
            <a:custGeom>
              <a:avLst/>
              <a:gdLst/>
              <a:ahLst/>
              <a:cxnLst/>
              <a:rect l="l" t="t" r="r" b="b"/>
              <a:pathLst>
                <a:path w="2353310" h="2090977">
                  <a:moveTo>
                    <a:pt x="784860" y="2023667"/>
                  </a:moveTo>
                  <a:cubicBezTo>
                    <a:pt x="905510" y="2064307"/>
                    <a:pt x="1042670" y="2090977"/>
                    <a:pt x="1177290" y="2090977"/>
                  </a:cubicBezTo>
                  <a:cubicBezTo>
                    <a:pt x="1311910" y="2090977"/>
                    <a:pt x="1441450" y="2068117"/>
                    <a:pt x="1560830" y="2027477"/>
                  </a:cubicBezTo>
                  <a:cubicBezTo>
                    <a:pt x="1563370" y="2026207"/>
                    <a:pt x="1565910" y="2026207"/>
                    <a:pt x="1568450" y="2024937"/>
                  </a:cubicBezTo>
                  <a:cubicBezTo>
                    <a:pt x="2016760" y="1862377"/>
                    <a:pt x="2346960" y="1433117"/>
                    <a:pt x="2353310" y="933861"/>
                  </a:cubicBezTo>
                  <a:lnTo>
                    <a:pt x="2353310" y="0"/>
                  </a:lnTo>
                  <a:lnTo>
                    <a:pt x="0" y="0"/>
                  </a:lnTo>
                  <a:lnTo>
                    <a:pt x="0" y="933189"/>
                  </a:lnTo>
                  <a:cubicBezTo>
                    <a:pt x="6350" y="1435657"/>
                    <a:pt x="331470" y="1864917"/>
                    <a:pt x="784860" y="2023667"/>
                  </a:cubicBezTo>
                  <a:close/>
                </a:path>
              </a:pathLst>
            </a:custGeom>
            <a:solidFill>
              <a:srgbClr val="01AFB1"/>
            </a:solidFill>
          </p:spPr>
          <p:txBody>
            <a:bodyPr/>
            <a:lstStyle/>
            <a:p>
              <a:endParaRPr lang="en-SA"/>
            </a:p>
          </p:txBody>
        </p:sp>
      </p:grpSp>
      <p:grpSp>
        <p:nvGrpSpPr>
          <p:cNvPr id="72" name="Group 23"/>
          <p:cNvGrpSpPr/>
          <p:nvPr/>
        </p:nvGrpSpPr>
        <p:grpSpPr>
          <a:xfrm rot="10800000">
            <a:off x="7814721" y="3857649"/>
            <a:ext cx="1440320" cy="843889"/>
            <a:chOff x="0" y="0"/>
            <a:chExt cx="2215278" cy="1297940"/>
          </a:xfrm>
        </p:grpSpPr>
        <p:sp>
          <p:nvSpPr>
            <p:cNvPr id="73" name="Freeform 24"/>
            <p:cNvSpPr/>
            <p:nvPr/>
          </p:nvSpPr>
          <p:spPr>
            <a:xfrm>
              <a:off x="0" y="0"/>
              <a:ext cx="2215278" cy="1297940"/>
            </a:xfrm>
            <a:custGeom>
              <a:avLst/>
              <a:gdLst/>
              <a:ahLst/>
              <a:cxnLst/>
              <a:rect l="l" t="t" r="r" b="b"/>
              <a:pathLst>
                <a:path w="2215278" h="1297940">
                  <a:moveTo>
                    <a:pt x="0" y="0"/>
                  </a:moveTo>
                  <a:lnTo>
                    <a:pt x="1107639" y="1297940"/>
                  </a:lnTo>
                  <a:lnTo>
                    <a:pt x="2215278" y="0"/>
                  </a:lnTo>
                  <a:close/>
                </a:path>
              </a:pathLst>
            </a:custGeom>
            <a:solidFill>
              <a:srgbClr val="01AFB1"/>
            </a:solidFill>
          </p:spPr>
          <p:txBody>
            <a:bodyPr/>
            <a:lstStyle/>
            <a:p>
              <a:endParaRPr lang="en-SA"/>
            </a:p>
          </p:txBody>
        </p:sp>
      </p:grpSp>
      <p:grpSp>
        <p:nvGrpSpPr>
          <p:cNvPr id="74" name="Group 25"/>
          <p:cNvGrpSpPr/>
          <p:nvPr/>
        </p:nvGrpSpPr>
        <p:grpSpPr>
          <a:xfrm>
            <a:off x="8101589" y="3853026"/>
            <a:ext cx="433292" cy="253867"/>
            <a:chOff x="0" y="0"/>
            <a:chExt cx="2215278" cy="1297940"/>
          </a:xfrm>
        </p:grpSpPr>
        <p:sp>
          <p:nvSpPr>
            <p:cNvPr id="75" name="Freeform 26"/>
            <p:cNvSpPr/>
            <p:nvPr/>
          </p:nvSpPr>
          <p:spPr>
            <a:xfrm>
              <a:off x="0" y="0"/>
              <a:ext cx="2215278" cy="1297940"/>
            </a:xfrm>
            <a:custGeom>
              <a:avLst/>
              <a:gdLst/>
              <a:ahLst/>
              <a:cxnLst/>
              <a:rect l="l" t="t" r="r" b="b"/>
              <a:pathLst>
                <a:path w="2215278" h="1297940">
                  <a:moveTo>
                    <a:pt x="0" y="0"/>
                  </a:moveTo>
                  <a:lnTo>
                    <a:pt x="1107639" y="1297940"/>
                  </a:lnTo>
                  <a:lnTo>
                    <a:pt x="2215278" y="0"/>
                  </a:lnTo>
                  <a:close/>
                </a:path>
              </a:pathLst>
            </a:custGeom>
            <a:solidFill>
              <a:srgbClr val="7CD4D2"/>
            </a:solidFill>
          </p:spPr>
          <p:txBody>
            <a:bodyPr/>
            <a:lstStyle/>
            <a:p>
              <a:endParaRPr lang="en-SA"/>
            </a:p>
          </p:txBody>
        </p:sp>
      </p:grpSp>
      <p:grpSp>
        <p:nvGrpSpPr>
          <p:cNvPr id="76" name="Group 27"/>
          <p:cNvGrpSpPr/>
          <p:nvPr/>
        </p:nvGrpSpPr>
        <p:grpSpPr>
          <a:xfrm>
            <a:off x="8213648" y="4287305"/>
            <a:ext cx="642467" cy="642467"/>
            <a:chOff x="0" y="0"/>
            <a:chExt cx="6350000" cy="6350000"/>
          </a:xfrm>
        </p:grpSpPr>
        <p:sp>
          <p:nvSpPr>
            <p:cNvPr id="77" name="Freeform 28"/>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FFF"/>
            </a:solidFill>
          </p:spPr>
          <p:txBody>
            <a:bodyPr/>
            <a:lstStyle/>
            <a:p>
              <a:endParaRPr lang="en-SA"/>
            </a:p>
          </p:txBody>
        </p:sp>
      </p:grpSp>
      <p:grpSp>
        <p:nvGrpSpPr>
          <p:cNvPr id="78" name="Group 29"/>
          <p:cNvGrpSpPr/>
          <p:nvPr/>
        </p:nvGrpSpPr>
        <p:grpSpPr>
          <a:xfrm>
            <a:off x="6587728" y="4272206"/>
            <a:ext cx="642467" cy="642467"/>
            <a:chOff x="0" y="0"/>
            <a:chExt cx="6350000" cy="6350000"/>
          </a:xfrm>
        </p:grpSpPr>
        <p:sp>
          <p:nvSpPr>
            <p:cNvPr id="79" name="Freeform 30"/>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FFF"/>
            </a:solidFill>
          </p:spPr>
          <p:txBody>
            <a:bodyPr/>
            <a:lstStyle/>
            <a:p>
              <a:endParaRPr lang="en-SA"/>
            </a:p>
          </p:txBody>
        </p:sp>
      </p:grpSp>
      <p:grpSp>
        <p:nvGrpSpPr>
          <p:cNvPr id="80" name="Group 31"/>
          <p:cNvGrpSpPr/>
          <p:nvPr/>
        </p:nvGrpSpPr>
        <p:grpSpPr>
          <a:xfrm>
            <a:off x="4959894" y="4272206"/>
            <a:ext cx="642467" cy="642467"/>
            <a:chOff x="0" y="0"/>
            <a:chExt cx="6350000" cy="6350000"/>
          </a:xfrm>
        </p:grpSpPr>
        <p:sp>
          <p:nvSpPr>
            <p:cNvPr id="81" name="Freeform 32"/>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FFF"/>
            </a:solidFill>
          </p:spPr>
          <p:txBody>
            <a:bodyPr/>
            <a:lstStyle/>
            <a:p>
              <a:endParaRPr lang="en-SA"/>
            </a:p>
          </p:txBody>
        </p:sp>
      </p:grpSp>
      <p:grpSp>
        <p:nvGrpSpPr>
          <p:cNvPr id="82" name="Group 33"/>
          <p:cNvGrpSpPr/>
          <p:nvPr/>
        </p:nvGrpSpPr>
        <p:grpSpPr>
          <a:xfrm>
            <a:off x="3333973" y="4272206"/>
            <a:ext cx="642467" cy="642467"/>
            <a:chOff x="0" y="0"/>
            <a:chExt cx="6350000" cy="6350000"/>
          </a:xfrm>
        </p:grpSpPr>
        <p:sp>
          <p:nvSpPr>
            <p:cNvPr id="83" name="Freeform 34"/>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FFF"/>
            </a:solidFill>
          </p:spPr>
          <p:txBody>
            <a:bodyPr/>
            <a:lstStyle/>
            <a:p>
              <a:endParaRPr lang="en-SA"/>
            </a:p>
          </p:txBody>
        </p:sp>
      </p:grpSp>
      <p:sp>
        <p:nvSpPr>
          <p:cNvPr id="84" name="Freeform 35"/>
          <p:cNvSpPr/>
          <p:nvPr/>
        </p:nvSpPr>
        <p:spPr>
          <a:xfrm>
            <a:off x="8373340" y="4336988"/>
            <a:ext cx="385881" cy="478612"/>
          </a:xfrm>
          <a:custGeom>
            <a:avLst/>
            <a:gdLst/>
            <a:ahLst/>
            <a:cxnLst/>
            <a:rect l="l" t="t" r="r" b="b"/>
            <a:pathLst>
              <a:path w="1107820" h="1374040">
                <a:moveTo>
                  <a:pt x="0" y="0"/>
                </a:moveTo>
                <a:lnTo>
                  <a:pt x="1107820" y="0"/>
                </a:lnTo>
                <a:lnTo>
                  <a:pt x="1107820" y="1374041"/>
                </a:lnTo>
                <a:lnTo>
                  <a:pt x="0" y="1374041"/>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p>
            <a:endParaRPr lang="en-SA"/>
          </a:p>
        </p:txBody>
      </p:sp>
      <p:sp>
        <p:nvSpPr>
          <p:cNvPr id="85" name="Freeform 36"/>
          <p:cNvSpPr/>
          <p:nvPr/>
        </p:nvSpPr>
        <p:spPr>
          <a:xfrm>
            <a:off x="6679044" y="4395018"/>
            <a:ext cx="425923" cy="378007"/>
          </a:xfrm>
          <a:custGeom>
            <a:avLst/>
            <a:gdLst/>
            <a:ahLst/>
            <a:cxnLst/>
            <a:rect l="l" t="t" r="r" b="b"/>
            <a:pathLst>
              <a:path w="1222775" h="1085213">
                <a:moveTo>
                  <a:pt x="0" y="0"/>
                </a:moveTo>
                <a:lnTo>
                  <a:pt x="1222775" y="0"/>
                </a:lnTo>
                <a:lnTo>
                  <a:pt x="1222775" y="1085212"/>
                </a:lnTo>
                <a:lnTo>
                  <a:pt x="0" y="1085212"/>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a:ln cap="sq">
            <a:noFill/>
            <a:prstDash val="solid"/>
            <a:miter/>
          </a:ln>
        </p:spPr>
        <p:txBody>
          <a:bodyPr/>
          <a:lstStyle/>
          <a:p>
            <a:endParaRPr lang="en-SA"/>
          </a:p>
        </p:txBody>
      </p:sp>
      <p:sp>
        <p:nvSpPr>
          <p:cNvPr id="86" name="Freeform 37"/>
          <p:cNvSpPr/>
          <p:nvPr/>
        </p:nvSpPr>
        <p:spPr>
          <a:xfrm>
            <a:off x="5088062" y="4386895"/>
            <a:ext cx="386130" cy="386130"/>
          </a:xfrm>
          <a:custGeom>
            <a:avLst/>
            <a:gdLst/>
            <a:ahLst/>
            <a:cxnLst/>
            <a:rect l="l" t="t" r="r" b="b"/>
            <a:pathLst>
              <a:path w="1108533" h="1108533">
                <a:moveTo>
                  <a:pt x="0" y="0"/>
                </a:moveTo>
                <a:lnTo>
                  <a:pt x="1108533" y="0"/>
                </a:lnTo>
                <a:lnTo>
                  <a:pt x="1108533" y="1108532"/>
                </a:lnTo>
                <a:lnTo>
                  <a:pt x="0" y="1108532"/>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a:ln cap="sq">
            <a:noFill/>
            <a:prstDash val="solid"/>
            <a:miter/>
          </a:ln>
        </p:spPr>
        <p:txBody>
          <a:bodyPr/>
          <a:lstStyle/>
          <a:p>
            <a:endParaRPr lang="en-SA"/>
          </a:p>
        </p:txBody>
      </p:sp>
      <p:sp>
        <p:nvSpPr>
          <p:cNvPr id="87" name="Freeform 38"/>
          <p:cNvSpPr/>
          <p:nvPr/>
        </p:nvSpPr>
        <p:spPr>
          <a:xfrm>
            <a:off x="3440474" y="4407034"/>
            <a:ext cx="414610" cy="353973"/>
          </a:xfrm>
          <a:custGeom>
            <a:avLst/>
            <a:gdLst/>
            <a:ahLst/>
            <a:cxnLst/>
            <a:rect l="l" t="t" r="r" b="b"/>
            <a:pathLst>
              <a:path w="1190296" h="1016215">
                <a:moveTo>
                  <a:pt x="0" y="0"/>
                </a:moveTo>
                <a:lnTo>
                  <a:pt x="1190296" y="0"/>
                </a:lnTo>
                <a:lnTo>
                  <a:pt x="1190296" y="1016215"/>
                </a:lnTo>
                <a:lnTo>
                  <a:pt x="0" y="1016215"/>
                </a:lnTo>
                <a:lnTo>
                  <a:pt x="0" y="0"/>
                </a:lnTo>
                <a:close/>
              </a:path>
            </a:pathLst>
          </a:custGeom>
          <a: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SA"/>
          </a:p>
        </p:txBody>
      </p:sp>
      <p:sp>
        <p:nvSpPr>
          <p:cNvPr id="88" name="TextBox 40"/>
          <p:cNvSpPr txBox="1"/>
          <p:nvPr/>
        </p:nvSpPr>
        <p:spPr>
          <a:xfrm>
            <a:off x="8016603" y="5081143"/>
            <a:ext cx="1099354" cy="278025"/>
          </a:xfrm>
          <a:prstGeom prst="rect">
            <a:avLst/>
          </a:prstGeom>
        </p:spPr>
        <p:txBody>
          <a:bodyPr lIns="0" tIns="0" rIns="0" bIns="0" rtlCol="0" anchor="t">
            <a:spAutoFit/>
          </a:bodyPr>
          <a:lstStyle>
            <a:defPPr>
              <a:defRPr lang="en-US"/>
            </a:defPPr>
            <a:lvl1pPr algn="just">
              <a:lnSpc>
                <a:spcPts val="2427"/>
              </a:lnSpc>
              <a:spcBef>
                <a:spcPct val="0"/>
              </a:spcBef>
              <a:defRPr sz="1600" b="1">
                <a:solidFill>
                  <a:srgbClr val="73808E"/>
                </a:solidFill>
                <a:latin typeface="SST Arabic" panose="020B0504030504020204" pitchFamily="34" charset="-78"/>
                <a:ea typeface="Effra"/>
                <a:cs typeface="SST Arabic" panose="020B0504030504020204" pitchFamily="34" charset="-78"/>
                <a:rtl/>
              </a:defRPr>
            </a:lvl1pPr>
          </a:lstStyle>
          <a:p>
            <a:pPr algn="ctr"/>
            <a:r>
              <a:rPr lang="ar-EG" dirty="0">
                <a:solidFill>
                  <a:schemeClr val="bg1"/>
                </a:solidFill>
                <a:latin typeface="SST Arabic Light" panose="020B0304030504020204" pitchFamily="34" charset="-78"/>
                <a:cs typeface="SST Arabic Light" panose="020B0304030504020204" pitchFamily="34" charset="-78"/>
                <a:sym typeface="SST Arabic Bold"/>
              </a:rPr>
              <a:t>خبرة المشروع</a:t>
            </a:r>
          </a:p>
        </p:txBody>
      </p:sp>
      <p:sp>
        <p:nvSpPr>
          <p:cNvPr id="89" name="TextBox 40"/>
          <p:cNvSpPr txBox="1"/>
          <p:nvPr/>
        </p:nvSpPr>
        <p:spPr>
          <a:xfrm>
            <a:off x="6342328" y="5081142"/>
            <a:ext cx="1099354" cy="277320"/>
          </a:xfrm>
          <a:prstGeom prst="rect">
            <a:avLst/>
          </a:prstGeom>
        </p:spPr>
        <p:txBody>
          <a:bodyPr lIns="0" tIns="0" rIns="0" bIns="0" rtlCol="0" anchor="t">
            <a:spAutoFit/>
          </a:bodyPr>
          <a:lstStyle>
            <a:defPPr>
              <a:defRPr lang="en-US"/>
            </a:defPPr>
            <a:lvl1pPr algn="just">
              <a:lnSpc>
                <a:spcPts val="2427"/>
              </a:lnSpc>
              <a:spcBef>
                <a:spcPct val="0"/>
              </a:spcBef>
              <a:defRPr sz="1600" b="1">
                <a:solidFill>
                  <a:srgbClr val="73808E"/>
                </a:solidFill>
                <a:latin typeface="SST Arabic" panose="020B0504030504020204" pitchFamily="34" charset="-78"/>
                <a:ea typeface="Effra"/>
                <a:cs typeface="SST Arabic" panose="020B0504030504020204" pitchFamily="34" charset="-78"/>
                <a:rtl/>
              </a:defRPr>
            </a:lvl1pPr>
          </a:lstStyle>
          <a:p>
            <a:pPr algn="ctr"/>
            <a:r>
              <a:rPr lang="ar-EG" dirty="0">
                <a:solidFill>
                  <a:schemeClr val="bg1"/>
                </a:solidFill>
                <a:latin typeface="SST Arabic Light" panose="020B0304030504020204" pitchFamily="34" charset="-78"/>
                <a:cs typeface="SST Arabic Light" panose="020B0304030504020204" pitchFamily="34" charset="-78"/>
                <a:sym typeface="SST Arabic Bold"/>
              </a:rPr>
              <a:t>نضج الفريق</a:t>
            </a:r>
          </a:p>
        </p:txBody>
      </p:sp>
      <p:sp>
        <p:nvSpPr>
          <p:cNvPr id="90" name="TextBox 40"/>
          <p:cNvSpPr txBox="1"/>
          <p:nvPr/>
        </p:nvSpPr>
        <p:spPr>
          <a:xfrm>
            <a:off x="4657799" y="5088635"/>
            <a:ext cx="1246656" cy="277320"/>
          </a:xfrm>
          <a:prstGeom prst="rect">
            <a:avLst/>
          </a:prstGeom>
        </p:spPr>
        <p:txBody>
          <a:bodyPr wrap="square" lIns="0" tIns="0" rIns="0" bIns="0" rtlCol="0" anchor="t">
            <a:spAutoFit/>
          </a:bodyPr>
          <a:lstStyle>
            <a:defPPr>
              <a:defRPr lang="en-US"/>
            </a:defPPr>
            <a:lvl1pPr algn="just">
              <a:lnSpc>
                <a:spcPts val="2427"/>
              </a:lnSpc>
              <a:spcBef>
                <a:spcPct val="0"/>
              </a:spcBef>
              <a:defRPr sz="1600" b="1">
                <a:solidFill>
                  <a:srgbClr val="73808E"/>
                </a:solidFill>
                <a:latin typeface="SST Arabic" panose="020B0504030504020204" pitchFamily="34" charset="-78"/>
                <a:ea typeface="Effra"/>
                <a:cs typeface="SST Arabic" panose="020B0504030504020204" pitchFamily="34" charset="-78"/>
                <a:rtl/>
              </a:defRPr>
            </a:lvl1pPr>
          </a:lstStyle>
          <a:p>
            <a:pPr algn="ctr"/>
            <a:r>
              <a:rPr lang="ar-EG" dirty="0">
                <a:solidFill>
                  <a:schemeClr val="bg1"/>
                </a:solidFill>
                <a:latin typeface="SST Arabic Light" panose="020B0304030504020204" pitchFamily="34" charset="-78"/>
                <a:cs typeface="SST Arabic Light" panose="020B0304030504020204" pitchFamily="34" charset="-78"/>
                <a:sym typeface="SST Arabic Bold"/>
              </a:rPr>
              <a:t>هيكل الحوكمة</a:t>
            </a:r>
          </a:p>
        </p:txBody>
      </p:sp>
      <p:sp>
        <p:nvSpPr>
          <p:cNvPr id="91" name="TextBox 40"/>
          <p:cNvSpPr txBox="1"/>
          <p:nvPr/>
        </p:nvSpPr>
        <p:spPr>
          <a:xfrm>
            <a:off x="3105530" y="5081039"/>
            <a:ext cx="1099354" cy="278025"/>
          </a:xfrm>
          <a:prstGeom prst="rect">
            <a:avLst/>
          </a:prstGeom>
        </p:spPr>
        <p:txBody>
          <a:bodyPr lIns="0" tIns="0" rIns="0" bIns="0" rtlCol="0" anchor="t">
            <a:spAutoFit/>
          </a:bodyPr>
          <a:lstStyle>
            <a:defPPr>
              <a:defRPr lang="en-US"/>
            </a:defPPr>
            <a:lvl1pPr algn="just">
              <a:lnSpc>
                <a:spcPts val="2427"/>
              </a:lnSpc>
              <a:spcBef>
                <a:spcPct val="0"/>
              </a:spcBef>
              <a:defRPr sz="1600" b="1">
                <a:solidFill>
                  <a:srgbClr val="73808E"/>
                </a:solidFill>
                <a:latin typeface="SST Arabic" panose="020B0504030504020204" pitchFamily="34" charset="-78"/>
                <a:ea typeface="Effra"/>
                <a:cs typeface="SST Arabic" panose="020B0504030504020204" pitchFamily="34" charset="-78"/>
                <a:rtl/>
              </a:defRPr>
            </a:lvl1pPr>
          </a:lstStyle>
          <a:p>
            <a:pPr algn="ctr"/>
            <a:r>
              <a:rPr lang="ar-EG" dirty="0">
                <a:solidFill>
                  <a:schemeClr val="bg1"/>
                </a:solidFill>
                <a:latin typeface="SST Arabic Light" panose="020B0304030504020204" pitchFamily="34" charset="-78"/>
                <a:cs typeface="SST Arabic Light" panose="020B0304030504020204" pitchFamily="34" charset="-78"/>
                <a:sym typeface="SST Arabic Bold"/>
              </a:rPr>
              <a:t>فرق موزعة</a:t>
            </a:r>
          </a:p>
        </p:txBody>
      </p:sp>
    </p:spTree>
    <p:extLst>
      <p:ext uri="{BB962C8B-B14F-4D97-AF65-F5344CB8AC3E}">
        <p14:creationId xmlns:p14="http://schemas.microsoft.com/office/powerpoint/2010/main" val="529103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6DB44BD-8CAA-478C-9DC1-BF84F02985FF}"/>
              </a:ext>
            </a:extLst>
          </p:cNvPr>
          <p:cNvSpPr/>
          <p:nvPr/>
        </p:nvSpPr>
        <p:spPr>
          <a:xfrm>
            <a:off x="3647779" y="1494918"/>
            <a:ext cx="7925329" cy="1615827"/>
          </a:xfrm>
          <a:prstGeom prst="rect">
            <a:avLst/>
          </a:prstGeom>
        </p:spPr>
        <p:txBody>
          <a:bodyPr wrap="square">
            <a:spAutoFit/>
          </a:bodyPr>
          <a:lstStyle/>
          <a:p>
            <a:pPr lvl="0" algn="r" rtl="1">
              <a:lnSpc>
                <a:spcPct val="150000"/>
              </a:lnSpc>
            </a:pPr>
            <a:r>
              <a:rPr lang="ar-DZ" dirty="0">
                <a:solidFill>
                  <a:srgbClr val="03A5AD"/>
                </a:solidFill>
                <a:latin typeface="SST Arabic Medium" pitchFamily="34" charset="-78"/>
                <a:cs typeface="SST Arabic Medium" pitchFamily="34" charset="-78"/>
              </a:rPr>
              <a:t>نضج أعضاء فريق المشروع</a:t>
            </a:r>
            <a:r>
              <a:rPr lang="ar-EG" dirty="0">
                <a:solidFill>
                  <a:srgbClr val="03A5AD"/>
                </a:solidFill>
                <a:latin typeface="SST Arabic Medium" pitchFamily="34" charset="-78"/>
                <a:cs typeface="SST Arabic Medium" pitchFamily="34" charset="-78"/>
              </a:rPr>
              <a:t>:</a:t>
            </a:r>
          </a:p>
          <a:p>
            <a:pPr lvl="0"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 قد يحتاج أعضاء فريق المشروع الناضجون في المجال الفني إلى إشراف وتوجيه أقل</a:t>
            </a:r>
            <a:r>
              <a:rPr lang="en-US"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من أعضاء فريق المشروع الجدد في المنظمة أو الفريق أو التخصص الفني.</a:t>
            </a:r>
            <a:endParaRPr lang="en-US" dirty="0">
              <a:solidFill>
                <a:schemeClr val="tx1">
                  <a:lumMod val="50000"/>
                  <a:lumOff val="50000"/>
                </a:schemeClr>
              </a:solidFill>
              <a:latin typeface="SST Arabic Medium" pitchFamily="34" charset="-78"/>
              <a:cs typeface="SST Arabic Medium" pitchFamily="34" charset="-78"/>
            </a:endParaRPr>
          </a:p>
        </p:txBody>
      </p:sp>
      <p:cxnSp>
        <p:nvCxnSpPr>
          <p:cNvPr id="50" name="Straight Arrow Connector 49"/>
          <p:cNvCxnSpPr/>
          <p:nvPr/>
        </p:nvCxnSpPr>
        <p:spPr>
          <a:xfrm flipV="1">
            <a:off x="6892005" y="6060528"/>
            <a:ext cx="0" cy="286594"/>
          </a:xfrm>
          <a:prstGeom prst="straightConnector1">
            <a:avLst/>
          </a:prstGeom>
          <a:ln w="38100">
            <a:solidFill>
              <a:srgbClr val="03A5AD"/>
            </a:solidFill>
            <a:tailEnd type="arrow"/>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8249948D-BBDB-4E76-9400-2D1FA5AEDA87}"/>
              </a:ext>
            </a:extLst>
          </p:cNvPr>
          <p:cNvSpPr txBox="1"/>
          <p:nvPr/>
        </p:nvSpPr>
        <p:spPr>
          <a:xfrm>
            <a:off x="5812848"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الفريق</a:t>
            </a:r>
          </a:p>
        </p:txBody>
      </p:sp>
      <p:grpSp>
        <p:nvGrpSpPr>
          <p:cNvPr id="52" name="Group 3"/>
          <p:cNvGrpSpPr/>
          <p:nvPr/>
        </p:nvGrpSpPr>
        <p:grpSpPr>
          <a:xfrm>
            <a:off x="2936960" y="4696915"/>
            <a:ext cx="1440320" cy="1279072"/>
            <a:chOff x="0" y="0"/>
            <a:chExt cx="2354580" cy="2090977"/>
          </a:xfrm>
        </p:grpSpPr>
        <p:sp>
          <p:nvSpPr>
            <p:cNvPr id="53" name="Freeform 4"/>
            <p:cNvSpPr/>
            <p:nvPr/>
          </p:nvSpPr>
          <p:spPr>
            <a:xfrm>
              <a:off x="0" y="0"/>
              <a:ext cx="2353310" cy="2090977"/>
            </a:xfrm>
            <a:custGeom>
              <a:avLst/>
              <a:gdLst/>
              <a:ahLst/>
              <a:cxnLst/>
              <a:rect l="l" t="t" r="r" b="b"/>
              <a:pathLst>
                <a:path w="2353310" h="2090977">
                  <a:moveTo>
                    <a:pt x="784860" y="2023667"/>
                  </a:moveTo>
                  <a:cubicBezTo>
                    <a:pt x="905510" y="2064307"/>
                    <a:pt x="1042670" y="2090977"/>
                    <a:pt x="1177290" y="2090977"/>
                  </a:cubicBezTo>
                  <a:cubicBezTo>
                    <a:pt x="1311910" y="2090977"/>
                    <a:pt x="1441450" y="2068117"/>
                    <a:pt x="1560830" y="2027477"/>
                  </a:cubicBezTo>
                  <a:cubicBezTo>
                    <a:pt x="1563370" y="2026207"/>
                    <a:pt x="1565910" y="2026207"/>
                    <a:pt x="1568450" y="2024937"/>
                  </a:cubicBezTo>
                  <a:cubicBezTo>
                    <a:pt x="2016760" y="1862377"/>
                    <a:pt x="2346960" y="1433117"/>
                    <a:pt x="2353310" y="933861"/>
                  </a:cubicBezTo>
                  <a:lnTo>
                    <a:pt x="2353310" y="0"/>
                  </a:lnTo>
                  <a:lnTo>
                    <a:pt x="0" y="0"/>
                  </a:lnTo>
                  <a:lnTo>
                    <a:pt x="0" y="933189"/>
                  </a:lnTo>
                  <a:cubicBezTo>
                    <a:pt x="6350" y="1435657"/>
                    <a:pt x="331470" y="1864917"/>
                    <a:pt x="784860" y="2023667"/>
                  </a:cubicBezTo>
                  <a:close/>
                </a:path>
              </a:pathLst>
            </a:custGeom>
            <a:solidFill>
              <a:srgbClr val="546671"/>
            </a:solidFill>
          </p:spPr>
          <p:txBody>
            <a:bodyPr/>
            <a:lstStyle/>
            <a:p>
              <a:endParaRPr lang="en-SA"/>
            </a:p>
          </p:txBody>
        </p:sp>
      </p:grpSp>
      <p:grpSp>
        <p:nvGrpSpPr>
          <p:cNvPr id="54" name="Group 5"/>
          <p:cNvGrpSpPr/>
          <p:nvPr/>
        </p:nvGrpSpPr>
        <p:grpSpPr>
          <a:xfrm rot="10800000">
            <a:off x="2936960" y="3857649"/>
            <a:ext cx="1440320" cy="843889"/>
            <a:chOff x="0" y="0"/>
            <a:chExt cx="2215278" cy="1297940"/>
          </a:xfrm>
        </p:grpSpPr>
        <p:sp>
          <p:nvSpPr>
            <p:cNvPr id="55" name="Freeform 6"/>
            <p:cNvSpPr/>
            <p:nvPr/>
          </p:nvSpPr>
          <p:spPr>
            <a:xfrm>
              <a:off x="0" y="0"/>
              <a:ext cx="2215278" cy="1297940"/>
            </a:xfrm>
            <a:custGeom>
              <a:avLst/>
              <a:gdLst/>
              <a:ahLst/>
              <a:cxnLst/>
              <a:rect l="l" t="t" r="r" b="b"/>
              <a:pathLst>
                <a:path w="2215278" h="1297940">
                  <a:moveTo>
                    <a:pt x="0" y="0"/>
                  </a:moveTo>
                  <a:lnTo>
                    <a:pt x="1107639" y="1297940"/>
                  </a:lnTo>
                  <a:lnTo>
                    <a:pt x="2215278" y="0"/>
                  </a:lnTo>
                  <a:close/>
                </a:path>
              </a:pathLst>
            </a:custGeom>
            <a:solidFill>
              <a:srgbClr val="546671"/>
            </a:solidFill>
          </p:spPr>
          <p:txBody>
            <a:bodyPr/>
            <a:lstStyle/>
            <a:p>
              <a:endParaRPr lang="en-SA"/>
            </a:p>
          </p:txBody>
        </p:sp>
      </p:grpSp>
      <p:grpSp>
        <p:nvGrpSpPr>
          <p:cNvPr id="56" name="Group 7"/>
          <p:cNvGrpSpPr/>
          <p:nvPr/>
        </p:nvGrpSpPr>
        <p:grpSpPr>
          <a:xfrm>
            <a:off x="3223828" y="3857649"/>
            <a:ext cx="433292" cy="253867"/>
            <a:chOff x="0" y="0"/>
            <a:chExt cx="2215278" cy="1297940"/>
          </a:xfrm>
        </p:grpSpPr>
        <p:sp>
          <p:nvSpPr>
            <p:cNvPr id="57" name="Freeform 8"/>
            <p:cNvSpPr/>
            <p:nvPr/>
          </p:nvSpPr>
          <p:spPr>
            <a:xfrm>
              <a:off x="0" y="0"/>
              <a:ext cx="2215278" cy="1297940"/>
            </a:xfrm>
            <a:custGeom>
              <a:avLst/>
              <a:gdLst/>
              <a:ahLst/>
              <a:cxnLst/>
              <a:rect l="l" t="t" r="r" b="b"/>
              <a:pathLst>
                <a:path w="2215278" h="1297940">
                  <a:moveTo>
                    <a:pt x="0" y="0"/>
                  </a:moveTo>
                  <a:lnTo>
                    <a:pt x="1107639" y="1297940"/>
                  </a:lnTo>
                  <a:lnTo>
                    <a:pt x="2215278" y="0"/>
                  </a:lnTo>
                  <a:close/>
                </a:path>
              </a:pathLst>
            </a:custGeom>
            <a:solidFill>
              <a:srgbClr val="8E98A1"/>
            </a:solidFill>
          </p:spPr>
          <p:txBody>
            <a:bodyPr/>
            <a:lstStyle/>
            <a:p>
              <a:endParaRPr lang="en-SA"/>
            </a:p>
          </p:txBody>
        </p:sp>
      </p:grpSp>
      <p:grpSp>
        <p:nvGrpSpPr>
          <p:cNvPr id="58" name="Group 9"/>
          <p:cNvGrpSpPr/>
          <p:nvPr/>
        </p:nvGrpSpPr>
        <p:grpSpPr>
          <a:xfrm>
            <a:off x="4562880" y="4696915"/>
            <a:ext cx="1439544" cy="1279072"/>
            <a:chOff x="-1" y="0"/>
            <a:chExt cx="2353310" cy="2090977"/>
          </a:xfrm>
        </p:grpSpPr>
        <p:sp>
          <p:nvSpPr>
            <p:cNvPr id="59" name="Freeform 10"/>
            <p:cNvSpPr/>
            <p:nvPr/>
          </p:nvSpPr>
          <p:spPr>
            <a:xfrm>
              <a:off x="-1" y="0"/>
              <a:ext cx="2353310" cy="2090977"/>
            </a:xfrm>
            <a:custGeom>
              <a:avLst/>
              <a:gdLst/>
              <a:ahLst/>
              <a:cxnLst/>
              <a:rect l="l" t="t" r="r" b="b"/>
              <a:pathLst>
                <a:path w="2353310" h="2090977">
                  <a:moveTo>
                    <a:pt x="784860" y="2023667"/>
                  </a:moveTo>
                  <a:cubicBezTo>
                    <a:pt x="905510" y="2064307"/>
                    <a:pt x="1042670" y="2090977"/>
                    <a:pt x="1177290" y="2090977"/>
                  </a:cubicBezTo>
                  <a:cubicBezTo>
                    <a:pt x="1311910" y="2090977"/>
                    <a:pt x="1441450" y="2068117"/>
                    <a:pt x="1560830" y="2027477"/>
                  </a:cubicBezTo>
                  <a:cubicBezTo>
                    <a:pt x="1563370" y="2026207"/>
                    <a:pt x="1565910" y="2026207"/>
                    <a:pt x="1568450" y="2024937"/>
                  </a:cubicBezTo>
                  <a:cubicBezTo>
                    <a:pt x="2016760" y="1862377"/>
                    <a:pt x="2346960" y="1433117"/>
                    <a:pt x="2353310" y="933861"/>
                  </a:cubicBezTo>
                  <a:lnTo>
                    <a:pt x="2353310" y="0"/>
                  </a:lnTo>
                  <a:lnTo>
                    <a:pt x="0" y="0"/>
                  </a:lnTo>
                  <a:lnTo>
                    <a:pt x="0" y="933189"/>
                  </a:lnTo>
                  <a:cubicBezTo>
                    <a:pt x="6350" y="1435657"/>
                    <a:pt x="331470" y="1864917"/>
                    <a:pt x="784860" y="2023667"/>
                  </a:cubicBezTo>
                  <a:close/>
                </a:path>
              </a:pathLst>
            </a:custGeom>
            <a:solidFill>
              <a:srgbClr val="000F53"/>
            </a:solidFill>
          </p:spPr>
          <p:txBody>
            <a:bodyPr/>
            <a:lstStyle/>
            <a:p>
              <a:endParaRPr lang="en-SA"/>
            </a:p>
          </p:txBody>
        </p:sp>
      </p:grpSp>
      <p:grpSp>
        <p:nvGrpSpPr>
          <p:cNvPr id="60" name="Group 11"/>
          <p:cNvGrpSpPr/>
          <p:nvPr/>
        </p:nvGrpSpPr>
        <p:grpSpPr>
          <a:xfrm rot="10800000">
            <a:off x="4562880" y="3857649"/>
            <a:ext cx="1440320" cy="843889"/>
            <a:chOff x="0" y="0"/>
            <a:chExt cx="2215278" cy="1297940"/>
          </a:xfrm>
        </p:grpSpPr>
        <p:sp>
          <p:nvSpPr>
            <p:cNvPr id="61" name="Freeform 12"/>
            <p:cNvSpPr/>
            <p:nvPr/>
          </p:nvSpPr>
          <p:spPr>
            <a:xfrm>
              <a:off x="0" y="0"/>
              <a:ext cx="2215278" cy="1297940"/>
            </a:xfrm>
            <a:custGeom>
              <a:avLst/>
              <a:gdLst/>
              <a:ahLst/>
              <a:cxnLst/>
              <a:rect l="l" t="t" r="r" b="b"/>
              <a:pathLst>
                <a:path w="2215278" h="1297940">
                  <a:moveTo>
                    <a:pt x="0" y="0"/>
                  </a:moveTo>
                  <a:lnTo>
                    <a:pt x="1107639" y="1297940"/>
                  </a:lnTo>
                  <a:lnTo>
                    <a:pt x="2215278" y="0"/>
                  </a:lnTo>
                  <a:close/>
                </a:path>
              </a:pathLst>
            </a:custGeom>
            <a:solidFill>
              <a:srgbClr val="000F53"/>
            </a:solidFill>
          </p:spPr>
          <p:txBody>
            <a:bodyPr/>
            <a:lstStyle/>
            <a:p>
              <a:endParaRPr lang="en-SA"/>
            </a:p>
          </p:txBody>
        </p:sp>
      </p:grpSp>
      <p:grpSp>
        <p:nvGrpSpPr>
          <p:cNvPr id="62" name="Group 16"/>
          <p:cNvGrpSpPr/>
          <p:nvPr/>
        </p:nvGrpSpPr>
        <p:grpSpPr>
          <a:xfrm>
            <a:off x="4849749" y="3857649"/>
            <a:ext cx="433292" cy="253867"/>
            <a:chOff x="0" y="0"/>
            <a:chExt cx="2215278" cy="1297940"/>
          </a:xfrm>
        </p:grpSpPr>
        <p:sp>
          <p:nvSpPr>
            <p:cNvPr id="63" name="Freeform 14"/>
            <p:cNvSpPr/>
            <p:nvPr/>
          </p:nvSpPr>
          <p:spPr>
            <a:xfrm>
              <a:off x="0" y="0"/>
              <a:ext cx="2215278" cy="1297940"/>
            </a:xfrm>
            <a:custGeom>
              <a:avLst/>
              <a:gdLst/>
              <a:ahLst/>
              <a:cxnLst/>
              <a:rect l="l" t="t" r="r" b="b"/>
              <a:pathLst>
                <a:path w="2215278" h="1297940">
                  <a:moveTo>
                    <a:pt x="0" y="0"/>
                  </a:moveTo>
                  <a:lnTo>
                    <a:pt x="1107639" y="1297940"/>
                  </a:lnTo>
                  <a:lnTo>
                    <a:pt x="2215278" y="0"/>
                  </a:lnTo>
                  <a:close/>
                </a:path>
              </a:pathLst>
            </a:custGeom>
            <a:solidFill>
              <a:srgbClr val="595B77"/>
            </a:solidFill>
          </p:spPr>
          <p:txBody>
            <a:bodyPr/>
            <a:lstStyle/>
            <a:p>
              <a:endParaRPr lang="en-SA"/>
            </a:p>
          </p:txBody>
        </p:sp>
      </p:grpSp>
      <p:grpSp>
        <p:nvGrpSpPr>
          <p:cNvPr id="64" name="Group 15"/>
          <p:cNvGrpSpPr/>
          <p:nvPr/>
        </p:nvGrpSpPr>
        <p:grpSpPr>
          <a:xfrm>
            <a:off x="6188801" y="4696915"/>
            <a:ext cx="1440320" cy="1279072"/>
            <a:chOff x="0" y="0"/>
            <a:chExt cx="2354580" cy="2090977"/>
          </a:xfrm>
        </p:grpSpPr>
        <p:sp>
          <p:nvSpPr>
            <p:cNvPr id="65" name="Freeform 16"/>
            <p:cNvSpPr/>
            <p:nvPr/>
          </p:nvSpPr>
          <p:spPr>
            <a:xfrm>
              <a:off x="0" y="0"/>
              <a:ext cx="2353310" cy="2090977"/>
            </a:xfrm>
            <a:custGeom>
              <a:avLst/>
              <a:gdLst/>
              <a:ahLst/>
              <a:cxnLst/>
              <a:rect l="l" t="t" r="r" b="b"/>
              <a:pathLst>
                <a:path w="2353310" h="2090977">
                  <a:moveTo>
                    <a:pt x="784860" y="2023667"/>
                  </a:moveTo>
                  <a:cubicBezTo>
                    <a:pt x="905510" y="2064307"/>
                    <a:pt x="1042670" y="2090977"/>
                    <a:pt x="1177290" y="2090977"/>
                  </a:cubicBezTo>
                  <a:cubicBezTo>
                    <a:pt x="1311910" y="2090977"/>
                    <a:pt x="1441450" y="2068117"/>
                    <a:pt x="1560830" y="2027477"/>
                  </a:cubicBezTo>
                  <a:cubicBezTo>
                    <a:pt x="1563370" y="2026207"/>
                    <a:pt x="1565910" y="2026207"/>
                    <a:pt x="1568450" y="2024937"/>
                  </a:cubicBezTo>
                  <a:cubicBezTo>
                    <a:pt x="2016760" y="1862377"/>
                    <a:pt x="2346960" y="1433117"/>
                    <a:pt x="2353310" y="933861"/>
                  </a:cubicBezTo>
                  <a:lnTo>
                    <a:pt x="2353310" y="0"/>
                  </a:lnTo>
                  <a:lnTo>
                    <a:pt x="0" y="0"/>
                  </a:lnTo>
                  <a:lnTo>
                    <a:pt x="0" y="933189"/>
                  </a:lnTo>
                  <a:cubicBezTo>
                    <a:pt x="6350" y="1435657"/>
                    <a:pt x="331470" y="1864917"/>
                    <a:pt x="784860" y="2023667"/>
                  </a:cubicBezTo>
                  <a:close/>
                </a:path>
              </a:pathLst>
            </a:custGeom>
            <a:solidFill>
              <a:srgbClr val="1D2D81"/>
            </a:solidFill>
          </p:spPr>
          <p:txBody>
            <a:bodyPr/>
            <a:lstStyle/>
            <a:p>
              <a:endParaRPr lang="en-SA"/>
            </a:p>
          </p:txBody>
        </p:sp>
      </p:grpSp>
      <p:grpSp>
        <p:nvGrpSpPr>
          <p:cNvPr id="66" name="Group 17"/>
          <p:cNvGrpSpPr/>
          <p:nvPr/>
        </p:nvGrpSpPr>
        <p:grpSpPr>
          <a:xfrm rot="10800000">
            <a:off x="6188801" y="3857649"/>
            <a:ext cx="1440320" cy="843889"/>
            <a:chOff x="0" y="0"/>
            <a:chExt cx="2215278" cy="1297940"/>
          </a:xfrm>
        </p:grpSpPr>
        <p:sp>
          <p:nvSpPr>
            <p:cNvPr id="67" name="Freeform 18"/>
            <p:cNvSpPr/>
            <p:nvPr/>
          </p:nvSpPr>
          <p:spPr>
            <a:xfrm>
              <a:off x="0" y="0"/>
              <a:ext cx="2215278" cy="1297940"/>
            </a:xfrm>
            <a:custGeom>
              <a:avLst/>
              <a:gdLst/>
              <a:ahLst/>
              <a:cxnLst/>
              <a:rect l="l" t="t" r="r" b="b"/>
              <a:pathLst>
                <a:path w="2215278" h="1297940">
                  <a:moveTo>
                    <a:pt x="0" y="0"/>
                  </a:moveTo>
                  <a:lnTo>
                    <a:pt x="1107639" y="1297940"/>
                  </a:lnTo>
                  <a:lnTo>
                    <a:pt x="2215278" y="0"/>
                  </a:lnTo>
                  <a:close/>
                </a:path>
              </a:pathLst>
            </a:custGeom>
            <a:solidFill>
              <a:srgbClr val="1D2D81"/>
            </a:solidFill>
          </p:spPr>
          <p:txBody>
            <a:bodyPr/>
            <a:lstStyle/>
            <a:p>
              <a:endParaRPr lang="en-SA"/>
            </a:p>
          </p:txBody>
        </p:sp>
      </p:grpSp>
      <p:grpSp>
        <p:nvGrpSpPr>
          <p:cNvPr id="68" name="Group 19"/>
          <p:cNvGrpSpPr/>
          <p:nvPr/>
        </p:nvGrpSpPr>
        <p:grpSpPr>
          <a:xfrm>
            <a:off x="6475669" y="3857649"/>
            <a:ext cx="433292" cy="253867"/>
            <a:chOff x="0" y="0"/>
            <a:chExt cx="2215278" cy="1297940"/>
          </a:xfrm>
        </p:grpSpPr>
        <p:sp>
          <p:nvSpPr>
            <p:cNvPr id="69" name="Freeform 20"/>
            <p:cNvSpPr/>
            <p:nvPr/>
          </p:nvSpPr>
          <p:spPr>
            <a:xfrm>
              <a:off x="0" y="0"/>
              <a:ext cx="2215278" cy="1297940"/>
            </a:xfrm>
            <a:custGeom>
              <a:avLst/>
              <a:gdLst/>
              <a:ahLst/>
              <a:cxnLst/>
              <a:rect l="l" t="t" r="r" b="b"/>
              <a:pathLst>
                <a:path w="2215278" h="1297940">
                  <a:moveTo>
                    <a:pt x="0" y="0"/>
                  </a:moveTo>
                  <a:lnTo>
                    <a:pt x="1107639" y="1297940"/>
                  </a:lnTo>
                  <a:lnTo>
                    <a:pt x="2215278" y="0"/>
                  </a:lnTo>
                  <a:close/>
                </a:path>
              </a:pathLst>
            </a:custGeom>
            <a:solidFill>
              <a:srgbClr val="6B6DA7"/>
            </a:solidFill>
          </p:spPr>
          <p:txBody>
            <a:bodyPr/>
            <a:lstStyle/>
            <a:p>
              <a:endParaRPr lang="en-SA"/>
            </a:p>
          </p:txBody>
        </p:sp>
      </p:grpSp>
      <p:grpSp>
        <p:nvGrpSpPr>
          <p:cNvPr id="70" name="Group 21"/>
          <p:cNvGrpSpPr/>
          <p:nvPr/>
        </p:nvGrpSpPr>
        <p:grpSpPr>
          <a:xfrm>
            <a:off x="7814721" y="4696915"/>
            <a:ext cx="1440320" cy="1279072"/>
            <a:chOff x="0" y="0"/>
            <a:chExt cx="2354580" cy="2090977"/>
          </a:xfrm>
        </p:grpSpPr>
        <p:sp>
          <p:nvSpPr>
            <p:cNvPr id="71" name="Freeform 22"/>
            <p:cNvSpPr/>
            <p:nvPr/>
          </p:nvSpPr>
          <p:spPr>
            <a:xfrm>
              <a:off x="0" y="0"/>
              <a:ext cx="2353310" cy="2090977"/>
            </a:xfrm>
            <a:custGeom>
              <a:avLst/>
              <a:gdLst/>
              <a:ahLst/>
              <a:cxnLst/>
              <a:rect l="l" t="t" r="r" b="b"/>
              <a:pathLst>
                <a:path w="2353310" h="2090977">
                  <a:moveTo>
                    <a:pt x="784860" y="2023667"/>
                  </a:moveTo>
                  <a:cubicBezTo>
                    <a:pt x="905510" y="2064307"/>
                    <a:pt x="1042670" y="2090977"/>
                    <a:pt x="1177290" y="2090977"/>
                  </a:cubicBezTo>
                  <a:cubicBezTo>
                    <a:pt x="1311910" y="2090977"/>
                    <a:pt x="1441450" y="2068117"/>
                    <a:pt x="1560830" y="2027477"/>
                  </a:cubicBezTo>
                  <a:cubicBezTo>
                    <a:pt x="1563370" y="2026207"/>
                    <a:pt x="1565910" y="2026207"/>
                    <a:pt x="1568450" y="2024937"/>
                  </a:cubicBezTo>
                  <a:cubicBezTo>
                    <a:pt x="2016760" y="1862377"/>
                    <a:pt x="2346960" y="1433117"/>
                    <a:pt x="2353310" y="933861"/>
                  </a:cubicBezTo>
                  <a:lnTo>
                    <a:pt x="2353310" y="0"/>
                  </a:lnTo>
                  <a:lnTo>
                    <a:pt x="0" y="0"/>
                  </a:lnTo>
                  <a:lnTo>
                    <a:pt x="0" y="933189"/>
                  </a:lnTo>
                  <a:cubicBezTo>
                    <a:pt x="6350" y="1435657"/>
                    <a:pt x="331470" y="1864917"/>
                    <a:pt x="784860" y="2023667"/>
                  </a:cubicBezTo>
                  <a:close/>
                </a:path>
              </a:pathLst>
            </a:custGeom>
            <a:solidFill>
              <a:srgbClr val="01AFB1"/>
            </a:solidFill>
          </p:spPr>
          <p:txBody>
            <a:bodyPr/>
            <a:lstStyle/>
            <a:p>
              <a:endParaRPr lang="en-SA"/>
            </a:p>
          </p:txBody>
        </p:sp>
      </p:grpSp>
      <p:grpSp>
        <p:nvGrpSpPr>
          <p:cNvPr id="72" name="Group 23"/>
          <p:cNvGrpSpPr/>
          <p:nvPr/>
        </p:nvGrpSpPr>
        <p:grpSpPr>
          <a:xfrm rot="10800000">
            <a:off x="7814721" y="3857649"/>
            <a:ext cx="1440320" cy="843889"/>
            <a:chOff x="0" y="0"/>
            <a:chExt cx="2215278" cy="1297940"/>
          </a:xfrm>
        </p:grpSpPr>
        <p:sp>
          <p:nvSpPr>
            <p:cNvPr id="73" name="Freeform 24"/>
            <p:cNvSpPr/>
            <p:nvPr/>
          </p:nvSpPr>
          <p:spPr>
            <a:xfrm>
              <a:off x="0" y="0"/>
              <a:ext cx="2215278" cy="1297940"/>
            </a:xfrm>
            <a:custGeom>
              <a:avLst/>
              <a:gdLst/>
              <a:ahLst/>
              <a:cxnLst/>
              <a:rect l="l" t="t" r="r" b="b"/>
              <a:pathLst>
                <a:path w="2215278" h="1297940">
                  <a:moveTo>
                    <a:pt x="0" y="0"/>
                  </a:moveTo>
                  <a:lnTo>
                    <a:pt x="1107639" y="1297940"/>
                  </a:lnTo>
                  <a:lnTo>
                    <a:pt x="2215278" y="0"/>
                  </a:lnTo>
                  <a:close/>
                </a:path>
              </a:pathLst>
            </a:custGeom>
            <a:solidFill>
              <a:srgbClr val="01AFB1"/>
            </a:solidFill>
          </p:spPr>
          <p:txBody>
            <a:bodyPr/>
            <a:lstStyle/>
            <a:p>
              <a:endParaRPr lang="en-SA"/>
            </a:p>
          </p:txBody>
        </p:sp>
      </p:grpSp>
      <p:grpSp>
        <p:nvGrpSpPr>
          <p:cNvPr id="74" name="Group 25"/>
          <p:cNvGrpSpPr/>
          <p:nvPr/>
        </p:nvGrpSpPr>
        <p:grpSpPr>
          <a:xfrm>
            <a:off x="8101589" y="3853026"/>
            <a:ext cx="433292" cy="253867"/>
            <a:chOff x="0" y="0"/>
            <a:chExt cx="2215278" cy="1297940"/>
          </a:xfrm>
        </p:grpSpPr>
        <p:sp>
          <p:nvSpPr>
            <p:cNvPr id="75" name="Freeform 26"/>
            <p:cNvSpPr/>
            <p:nvPr/>
          </p:nvSpPr>
          <p:spPr>
            <a:xfrm>
              <a:off x="0" y="0"/>
              <a:ext cx="2215278" cy="1297940"/>
            </a:xfrm>
            <a:custGeom>
              <a:avLst/>
              <a:gdLst/>
              <a:ahLst/>
              <a:cxnLst/>
              <a:rect l="l" t="t" r="r" b="b"/>
              <a:pathLst>
                <a:path w="2215278" h="1297940">
                  <a:moveTo>
                    <a:pt x="0" y="0"/>
                  </a:moveTo>
                  <a:lnTo>
                    <a:pt x="1107639" y="1297940"/>
                  </a:lnTo>
                  <a:lnTo>
                    <a:pt x="2215278" y="0"/>
                  </a:lnTo>
                  <a:close/>
                </a:path>
              </a:pathLst>
            </a:custGeom>
            <a:solidFill>
              <a:srgbClr val="7CD4D2"/>
            </a:solidFill>
          </p:spPr>
          <p:txBody>
            <a:bodyPr/>
            <a:lstStyle/>
            <a:p>
              <a:endParaRPr lang="en-SA"/>
            </a:p>
          </p:txBody>
        </p:sp>
      </p:grpSp>
      <p:grpSp>
        <p:nvGrpSpPr>
          <p:cNvPr id="76" name="Group 27"/>
          <p:cNvGrpSpPr/>
          <p:nvPr/>
        </p:nvGrpSpPr>
        <p:grpSpPr>
          <a:xfrm>
            <a:off x="8213648" y="4287305"/>
            <a:ext cx="642467" cy="642467"/>
            <a:chOff x="0" y="0"/>
            <a:chExt cx="6350000" cy="6350000"/>
          </a:xfrm>
        </p:grpSpPr>
        <p:sp>
          <p:nvSpPr>
            <p:cNvPr id="77" name="Freeform 28"/>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FFF"/>
            </a:solidFill>
          </p:spPr>
          <p:txBody>
            <a:bodyPr/>
            <a:lstStyle/>
            <a:p>
              <a:endParaRPr lang="en-SA"/>
            </a:p>
          </p:txBody>
        </p:sp>
      </p:grpSp>
      <p:grpSp>
        <p:nvGrpSpPr>
          <p:cNvPr id="78" name="Group 29"/>
          <p:cNvGrpSpPr/>
          <p:nvPr/>
        </p:nvGrpSpPr>
        <p:grpSpPr>
          <a:xfrm>
            <a:off x="6587728" y="4272206"/>
            <a:ext cx="642467" cy="642467"/>
            <a:chOff x="0" y="0"/>
            <a:chExt cx="6350000" cy="6350000"/>
          </a:xfrm>
        </p:grpSpPr>
        <p:sp>
          <p:nvSpPr>
            <p:cNvPr id="79" name="Freeform 30"/>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FFF"/>
            </a:solidFill>
          </p:spPr>
          <p:txBody>
            <a:bodyPr/>
            <a:lstStyle/>
            <a:p>
              <a:endParaRPr lang="en-SA"/>
            </a:p>
          </p:txBody>
        </p:sp>
      </p:grpSp>
      <p:grpSp>
        <p:nvGrpSpPr>
          <p:cNvPr id="80" name="Group 31"/>
          <p:cNvGrpSpPr/>
          <p:nvPr/>
        </p:nvGrpSpPr>
        <p:grpSpPr>
          <a:xfrm>
            <a:off x="4959894" y="4272206"/>
            <a:ext cx="642467" cy="642467"/>
            <a:chOff x="0" y="0"/>
            <a:chExt cx="6350000" cy="6350000"/>
          </a:xfrm>
        </p:grpSpPr>
        <p:sp>
          <p:nvSpPr>
            <p:cNvPr id="81" name="Freeform 32"/>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FFF"/>
            </a:solidFill>
          </p:spPr>
          <p:txBody>
            <a:bodyPr/>
            <a:lstStyle/>
            <a:p>
              <a:endParaRPr lang="en-SA"/>
            </a:p>
          </p:txBody>
        </p:sp>
      </p:grpSp>
      <p:grpSp>
        <p:nvGrpSpPr>
          <p:cNvPr id="82" name="Group 33"/>
          <p:cNvGrpSpPr/>
          <p:nvPr/>
        </p:nvGrpSpPr>
        <p:grpSpPr>
          <a:xfrm>
            <a:off x="3333973" y="4272206"/>
            <a:ext cx="642467" cy="642467"/>
            <a:chOff x="0" y="0"/>
            <a:chExt cx="6350000" cy="6350000"/>
          </a:xfrm>
        </p:grpSpPr>
        <p:sp>
          <p:nvSpPr>
            <p:cNvPr id="83" name="Freeform 34"/>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FFF"/>
            </a:solidFill>
          </p:spPr>
          <p:txBody>
            <a:bodyPr/>
            <a:lstStyle/>
            <a:p>
              <a:endParaRPr lang="en-SA"/>
            </a:p>
          </p:txBody>
        </p:sp>
      </p:grpSp>
      <p:sp>
        <p:nvSpPr>
          <p:cNvPr id="84" name="Freeform 35"/>
          <p:cNvSpPr/>
          <p:nvPr/>
        </p:nvSpPr>
        <p:spPr>
          <a:xfrm>
            <a:off x="8373340" y="4336988"/>
            <a:ext cx="385881" cy="478612"/>
          </a:xfrm>
          <a:custGeom>
            <a:avLst/>
            <a:gdLst/>
            <a:ahLst/>
            <a:cxnLst/>
            <a:rect l="l" t="t" r="r" b="b"/>
            <a:pathLst>
              <a:path w="1107820" h="1374040">
                <a:moveTo>
                  <a:pt x="0" y="0"/>
                </a:moveTo>
                <a:lnTo>
                  <a:pt x="1107820" y="0"/>
                </a:lnTo>
                <a:lnTo>
                  <a:pt x="1107820" y="1374041"/>
                </a:lnTo>
                <a:lnTo>
                  <a:pt x="0" y="1374041"/>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p>
            <a:endParaRPr lang="en-SA"/>
          </a:p>
        </p:txBody>
      </p:sp>
      <p:sp>
        <p:nvSpPr>
          <p:cNvPr id="85" name="Freeform 36"/>
          <p:cNvSpPr/>
          <p:nvPr/>
        </p:nvSpPr>
        <p:spPr>
          <a:xfrm>
            <a:off x="6679044" y="4395018"/>
            <a:ext cx="425923" cy="378007"/>
          </a:xfrm>
          <a:custGeom>
            <a:avLst/>
            <a:gdLst/>
            <a:ahLst/>
            <a:cxnLst/>
            <a:rect l="l" t="t" r="r" b="b"/>
            <a:pathLst>
              <a:path w="1222775" h="1085213">
                <a:moveTo>
                  <a:pt x="0" y="0"/>
                </a:moveTo>
                <a:lnTo>
                  <a:pt x="1222775" y="0"/>
                </a:lnTo>
                <a:lnTo>
                  <a:pt x="1222775" y="1085212"/>
                </a:lnTo>
                <a:lnTo>
                  <a:pt x="0" y="1085212"/>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a:ln cap="sq">
            <a:noFill/>
            <a:prstDash val="solid"/>
            <a:miter/>
          </a:ln>
        </p:spPr>
        <p:txBody>
          <a:bodyPr/>
          <a:lstStyle/>
          <a:p>
            <a:endParaRPr lang="en-SA"/>
          </a:p>
        </p:txBody>
      </p:sp>
      <p:sp>
        <p:nvSpPr>
          <p:cNvPr id="86" name="Freeform 37"/>
          <p:cNvSpPr/>
          <p:nvPr/>
        </p:nvSpPr>
        <p:spPr>
          <a:xfrm>
            <a:off x="5088062" y="4386895"/>
            <a:ext cx="386130" cy="386130"/>
          </a:xfrm>
          <a:custGeom>
            <a:avLst/>
            <a:gdLst/>
            <a:ahLst/>
            <a:cxnLst/>
            <a:rect l="l" t="t" r="r" b="b"/>
            <a:pathLst>
              <a:path w="1108533" h="1108533">
                <a:moveTo>
                  <a:pt x="0" y="0"/>
                </a:moveTo>
                <a:lnTo>
                  <a:pt x="1108533" y="0"/>
                </a:lnTo>
                <a:lnTo>
                  <a:pt x="1108533" y="1108532"/>
                </a:lnTo>
                <a:lnTo>
                  <a:pt x="0" y="1108532"/>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a:ln cap="sq">
            <a:noFill/>
            <a:prstDash val="solid"/>
            <a:miter/>
          </a:ln>
        </p:spPr>
        <p:txBody>
          <a:bodyPr/>
          <a:lstStyle/>
          <a:p>
            <a:endParaRPr lang="en-SA"/>
          </a:p>
        </p:txBody>
      </p:sp>
      <p:sp>
        <p:nvSpPr>
          <p:cNvPr id="87" name="Freeform 38"/>
          <p:cNvSpPr/>
          <p:nvPr/>
        </p:nvSpPr>
        <p:spPr>
          <a:xfrm>
            <a:off x="3440474" y="4407034"/>
            <a:ext cx="414610" cy="353973"/>
          </a:xfrm>
          <a:custGeom>
            <a:avLst/>
            <a:gdLst/>
            <a:ahLst/>
            <a:cxnLst/>
            <a:rect l="l" t="t" r="r" b="b"/>
            <a:pathLst>
              <a:path w="1190296" h="1016215">
                <a:moveTo>
                  <a:pt x="0" y="0"/>
                </a:moveTo>
                <a:lnTo>
                  <a:pt x="1190296" y="0"/>
                </a:lnTo>
                <a:lnTo>
                  <a:pt x="1190296" y="1016215"/>
                </a:lnTo>
                <a:lnTo>
                  <a:pt x="0" y="1016215"/>
                </a:lnTo>
                <a:lnTo>
                  <a:pt x="0" y="0"/>
                </a:lnTo>
                <a:close/>
              </a:path>
            </a:pathLst>
          </a:custGeom>
          <a: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SA"/>
          </a:p>
        </p:txBody>
      </p:sp>
      <p:sp>
        <p:nvSpPr>
          <p:cNvPr id="88" name="TextBox 40"/>
          <p:cNvSpPr txBox="1"/>
          <p:nvPr/>
        </p:nvSpPr>
        <p:spPr>
          <a:xfrm>
            <a:off x="8016603" y="5081143"/>
            <a:ext cx="1099354" cy="278025"/>
          </a:xfrm>
          <a:prstGeom prst="rect">
            <a:avLst/>
          </a:prstGeom>
        </p:spPr>
        <p:txBody>
          <a:bodyPr lIns="0" tIns="0" rIns="0" bIns="0" rtlCol="0" anchor="t">
            <a:spAutoFit/>
          </a:bodyPr>
          <a:lstStyle>
            <a:defPPr>
              <a:defRPr lang="en-US"/>
            </a:defPPr>
            <a:lvl1pPr algn="just">
              <a:lnSpc>
                <a:spcPts val="2427"/>
              </a:lnSpc>
              <a:spcBef>
                <a:spcPct val="0"/>
              </a:spcBef>
              <a:defRPr sz="1600" b="1">
                <a:solidFill>
                  <a:srgbClr val="73808E"/>
                </a:solidFill>
                <a:latin typeface="SST Arabic" panose="020B0504030504020204" pitchFamily="34" charset="-78"/>
                <a:ea typeface="Effra"/>
                <a:cs typeface="SST Arabic" panose="020B0504030504020204" pitchFamily="34" charset="-78"/>
                <a:rtl/>
              </a:defRPr>
            </a:lvl1pPr>
          </a:lstStyle>
          <a:p>
            <a:pPr algn="ctr"/>
            <a:r>
              <a:rPr lang="ar-EG" dirty="0">
                <a:solidFill>
                  <a:schemeClr val="bg1"/>
                </a:solidFill>
                <a:latin typeface="SST Arabic Light" panose="020B0304030504020204" pitchFamily="34" charset="-78"/>
                <a:cs typeface="SST Arabic Light" panose="020B0304030504020204" pitchFamily="34" charset="-78"/>
                <a:sym typeface="SST Arabic Bold"/>
              </a:rPr>
              <a:t>خبرة المشروع</a:t>
            </a:r>
          </a:p>
        </p:txBody>
      </p:sp>
      <p:sp>
        <p:nvSpPr>
          <p:cNvPr id="89" name="TextBox 40"/>
          <p:cNvSpPr txBox="1"/>
          <p:nvPr/>
        </p:nvSpPr>
        <p:spPr>
          <a:xfrm>
            <a:off x="6342328" y="5081142"/>
            <a:ext cx="1099354" cy="277320"/>
          </a:xfrm>
          <a:prstGeom prst="rect">
            <a:avLst/>
          </a:prstGeom>
        </p:spPr>
        <p:txBody>
          <a:bodyPr lIns="0" tIns="0" rIns="0" bIns="0" rtlCol="0" anchor="t">
            <a:spAutoFit/>
          </a:bodyPr>
          <a:lstStyle>
            <a:defPPr>
              <a:defRPr lang="en-US"/>
            </a:defPPr>
            <a:lvl1pPr algn="just">
              <a:lnSpc>
                <a:spcPts val="2427"/>
              </a:lnSpc>
              <a:spcBef>
                <a:spcPct val="0"/>
              </a:spcBef>
              <a:defRPr sz="1600" b="1">
                <a:solidFill>
                  <a:srgbClr val="73808E"/>
                </a:solidFill>
                <a:latin typeface="SST Arabic" panose="020B0504030504020204" pitchFamily="34" charset="-78"/>
                <a:ea typeface="Effra"/>
                <a:cs typeface="SST Arabic" panose="020B0504030504020204" pitchFamily="34" charset="-78"/>
                <a:rtl/>
              </a:defRPr>
            </a:lvl1pPr>
          </a:lstStyle>
          <a:p>
            <a:pPr algn="ctr"/>
            <a:r>
              <a:rPr lang="ar-EG" dirty="0">
                <a:solidFill>
                  <a:schemeClr val="bg1"/>
                </a:solidFill>
                <a:latin typeface="SST Arabic Light" panose="020B0304030504020204" pitchFamily="34" charset="-78"/>
                <a:cs typeface="SST Arabic Light" panose="020B0304030504020204" pitchFamily="34" charset="-78"/>
                <a:sym typeface="SST Arabic Bold"/>
              </a:rPr>
              <a:t>نضج الفريق</a:t>
            </a:r>
          </a:p>
        </p:txBody>
      </p:sp>
      <p:sp>
        <p:nvSpPr>
          <p:cNvPr id="90" name="TextBox 40"/>
          <p:cNvSpPr txBox="1"/>
          <p:nvPr/>
        </p:nvSpPr>
        <p:spPr>
          <a:xfrm>
            <a:off x="4657799" y="5088635"/>
            <a:ext cx="1246656" cy="277320"/>
          </a:xfrm>
          <a:prstGeom prst="rect">
            <a:avLst/>
          </a:prstGeom>
        </p:spPr>
        <p:txBody>
          <a:bodyPr wrap="square" lIns="0" tIns="0" rIns="0" bIns="0" rtlCol="0" anchor="t">
            <a:spAutoFit/>
          </a:bodyPr>
          <a:lstStyle>
            <a:defPPr>
              <a:defRPr lang="en-US"/>
            </a:defPPr>
            <a:lvl1pPr algn="just">
              <a:lnSpc>
                <a:spcPts val="2427"/>
              </a:lnSpc>
              <a:spcBef>
                <a:spcPct val="0"/>
              </a:spcBef>
              <a:defRPr sz="1600" b="1">
                <a:solidFill>
                  <a:srgbClr val="73808E"/>
                </a:solidFill>
                <a:latin typeface="SST Arabic" panose="020B0504030504020204" pitchFamily="34" charset="-78"/>
                <a:ea typeface="Effra"/>
                <a:cs typeface="SST Arabic" panose="020B0504030504020204" pitchFamily="34" charset="-78"/>
                <a:rtl/>
              </a:defRPr>
            </a:lvl1pPr>
          </a:lstStyle>
          <a:p>
            <a:pPr algn="ctr"/>
            <a:r>
              <a:rPr lang="ar-EG" dirty="0">
                <a:solidFill>
                  <a:schemeClr val="bg1"/>
                </a:solidFill>
                <a:latin typeface="SST Arabic Light" panose="020B0304030504020204" pitchFamily="34" charset="-78"/>
                <a:cs typeface="SST Arabic Light" panose="020B0304030504020204" pitchFamily="34" charset="-78"/>
                <a:sym typeface="SST Arabic Bold"/>
              </a:rPr>
              <a:t>هيكل الحوكمة</a:t>
            </a:r>
          </a:p>
        </p:txBody>
      </p:sp>
      <p:sp>
        <p:nvSpPr>
          <p:cNvPr id="91" name="TextBox 40"/>
          <p:cNvSpPr txBox="1"/>
          <p:nvPr/>
        </p:nvSpPr>
        <p:spPr>
          <a:xfrm>
            <a:off x="3105530" y="5081039"/>
            <a:ext cx="1099354" cy="278025"/>
          </a:xfrm>
          <a:prstGeom prst="rect">
            <a:avLst/>
          </a:prstGeom>
        </p:spPr>
        <p:txBody>
          <a:bodyPr lIns="0" tIns="0" rIns="0" bIns="0" rtlCol="0" anchor="t">
            <a:spAutoFit/>
          </a:bodyPr>
          <a:lstStyle>
            <a:defPPr>
              <a:defRPr lang="en-US"/>
            </a:defPPr>
            <a:lvl1pPr algn="just">
              <a:lnSpc>
                <a:spcPts val="2427"/>
              </a:lnSpc>
              <a:spcBef>
                <a:spcPct val="0"/>
              </a:spcBef>
              <a:defRPr sz="1600" b="1">
                <a:solidFill>
                  <a:srgbClr val="73808E"/>
                </a:solidFill>
                <a:latin typeface="SST Arabic" panose="020B0504030504020204" pitchFamily="34" charset="-78"/>
                <a:ea typeface="Effra"/>
                <a:cs typeface="SST Arabic" panose="020B0504030504020204" pitchFamily="34" charset="-78"/>
                <a:rtl/>
              </a:defRPr>
            </a:lvl1pPr>
          </a:lstStyle>
          <a:p>
            <a:pPr algn="ctr"/>
            <a:r>
              <a:rPr lang="ar-EG" dirty="0">
                <a:solidFill>
                  <a:schemeClr val="bg1"/>
                </a:solidFill>
                <a:latin typeface="SST Arabic Light" panose="020B0304030504020204" pitchFamily="34" charset="-78"/>
                <a:cs typeface="SST Arabic Light" panose="020B0304030504020204" pitchFamily="34" charset="-78"/>
                <a:sym typeface="SST Arabic Bold"/>
              </a:rPr>
              <a:t>فرق موزعة</a:t>
            </a:r>
          </a:p>
        </p:txBody>
      </p:sp>
    </p:spTree>
    <p:extLst>
      <p:ext uri="{BB962C8B-B14F-4D97-AF65-F5344CB8AC3E}">
        <p14:creationId xmlns:p14="http://schemas.microsoft.com/office/powerpoint/2010/main" val="800877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06B6DF8-E8C4-4E7C-938C-470D8E897D5E}"/>
              </a:ext>
            </a:extLst>
          </p:cNvPr>
          <p:cNvSpPr/>
          <p:nvPr/>
        </p:nvSpPr>
        <p:spPr>
          <a:xfrm>
            <a:off x="3855085" y="1310258"/>
            <a:ext cx="7794856" cy="2169825"/>
          </a:xfrm>
          <a:prstGeom prst="rect">
            <a:avLst/>
          </a:prstGeom>
        </p:spPr>
        <p:txBody>
          <a:bodyPr wrap="square">
            <a:spAutoFit/>
          </a:bodyPr>
          <a:lstStyle/>
          <a:p>
            <a:pPr lvl="0" algn="justLow" rtl="1">
              <a:lnSpc>
                <a:spcPct val="150000"/>
              </a:lnSpc>
            </a:pPr>
            <a:r>
              <a:rPr lang="ar-DZ" dirty="0">
                <a:solidFill>
                  <a:srgbClr val="03A5AD"/>
                </a:solidFill>
                <a:latin typeface="SST Arabic Medium" pitchFamily="34" charset="-78"/>
                <a:cs typeface="SST Arabic Medium" pitchFamily="34" charset="-78"/>
              </a:rPr>
              <a:t>هياكل حوكمة المنظمة</a:t>
            </a:r>
            <a:r>
              <a:rPr lang="ar-EG" dirty="0">
                <a:solidFill>
                  <a:srgbClr val="03A5AD"/>
                </a:solidFill>
                <a:latin typeface="SST Arabic Medium" pitchFamily="34" charset="-78"/>
                <a:cs typeface="SST Arabic Medium" pitchFamily="34" charset="-78"/>
              </a:rPr>
              <a:t>:</a:t>
            </a:r>
          </a:p>
          <a:p>
            <a:pPr lvl="0"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 تعمل المشاريع ضمن نظام تنظيمي أكبر. قد يكون هناك توقع بأن نمط القيادة التنظيمية للإدارة العليا معترف به ومنعكس على قيادة الفريق. يؤثر الهيكل التنظيمي على درجة مركزية أو توزيع</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السلطة والمساءلة.</a:t>
            </a:r>
            <a:endParaRPr lang="en-US" dirty="0">
              <a:solidFill>
                <a:schemeClr val="tx1">
                  <a:lumMod val="50000"/>
                  <a:lumOff val="50000"/>
                </a:schemeClr>
              </a:solidFill>
              <a:latin typeface="SST Arabic Medium" pitchFamily="34" charset="-78"/>
              <a:cs typeface="SST Arabic Medium" pitchFamily="34" charset="-78"/>
            </a:endParaRPr>
          </a:p>
        </p:txBody>
      </p:sp>
      <p:cxnSp>
        <p:nvCxnSpPr>
          <p:cNvPr id="50" name="Straight Arrow Connector 49"/>
          <p:cNvCxnSpPr/>
          <p:nvPr/>
        </p:nvCxnSpPr>
        <p:spPr>
          <a:xfrm flipV="1">
            <a:off x="5283290" y="6060528"/>
            <a:ext cx="0" cy="286594"/>
          </a:xfrm>
          <a:prstGeom prst="straightConnector1">
            <a:avLst/>
          </a:prstGeom>
          <a:ln w="38100">
            <a:solidFill>
              <a:srgbClr val="03A5AD"/>
            </a:solidFill>
            <a:tailEnd type="arrow"/>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8249948D-BBDB-4E76-9400-2D1FA5AEDA87}"/>
              </a:ext>
            </a:extLst>
          </p:cNvPr>
          <p:cNvSpPr txBox="1"/>
          <p:nvPr/>
        </p:nvSpPr>
        <p:spPr>
          <a:xfrm>
            <a:off x="5812848"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الفريق</a:t>
            </a:r>
          </a:p>
        </p:txBody>
      </p:sp>
      <p:grpSp>
        <p:nvGrpSpPr>
          <p:cNvPr id="52" name="Group 3"/>
          <p:cNvGrpSpPr/>
          <p:nvPr/>
        </p:nvGrpSpPr>
        <p:grpSpPr>
          <a:xfrm>
            <a:off x="2936960" y="4696915"/>
            <a:ext cx="1440320" cy="1279072"/>
            <a:chOff x="0" y="0"/>
            <a:chExt cx="2354580" cy="2090977"/>
          </a:xfrm>
        </p:grpSpPr>
        <p:sp>
          <p:nvSpPr>
            <p:cNvPr id="53" name="Freeform 4"/>
            <p:cNvSpPr/>
            <p:nvPr/>
          </p:nvSpPr>
          <p:spPr>
            <a:xfrm>
              <a:off x="0" y="0"/>
              <a:ext cx="2353310" cy="2090977"/>
            </a:xfrm>
            <a:custGeom>
              <a:avLst/>
              <a:gdLst/>
              <a:ahLst/>
              <a:cxnLst/>
              <a:rect l="l" t="t" r="r" b="b"/>
              <a:pathLst>
                <a:path w="2353310" h="2090977">
                  <a:moveTo>
                    <a:pt x="784860" y="2023667"/>
                  </a:moveTo>
                  <a:cubicBezTo>
                    <a:pt x="905510" y="2064307"/>
                    <a:pt x="1042670" y="2090977"/>
                    <a:pt x="1177290" y="2090977"/>
                  </a:cubicBezTo>
                  <a:cubicBezTo>
                    <a:pt x="1311910" y="2090977"/>
                    <a:pt x="1441450" y="2068117"/>
                    <a:pt x="1560830" y="2027477"/>
                  </a:cubicBezTo>
                  <a:cubicBezTo>
                    <a:pt x="1563370" y="2026207"/>
                    <a:pt x="1565910" y="2026207"/>
                    <a:pt x="1568450" y="2024937"/>
                  </a:cubicBezTo>
                  <a:cubicBezTo>
                    <a:pt x="2016760" y="1862377"/>
                    <a:pt x="2346960" y="1433117"/>
                    <a:pt x="2353310" y="933861"/>
                  </a:cubicBezTo>
                  <a:lnTo>
                    <a:pt x="2353310" y="0"/>
                  </a:lnTo>
                  <a:lnTo>
                    <a:pt x="0" y="0"/>
                  </a:lnTo>
                  <a:lnTo>
                    <a:pt x="0" y="933189"/>
                  </a:lnTo>
                  <a:cubicBezTo>
                    <a:pt x="6350" y="1435657"/>
                    <a:pt x="331470" y="1864917"/>
                    <a:pt x="784860" y="2023667"/>
                  </a:cubicBezTo>
                  <a:close/>
                </a:path>
              </a:pathLst>
            </a:custGeom>
            <a:solidFill>
              <a:srgbClr val="546671"/>
            </a:solidFill>
          </p:spPr>
          <p:txBody>
            <a:bodyPr/>
            <a:lstStyle/>
            <a:p>
              <a:endParaRPr lang="en-SA"/>
            </a:p>
          </p:txBody>
        </p:sp>
      </p:grpSp>
      <p:grpSp>
        <p:nvGrpSpPr>
          <p:cNvPr id="54" name="Group 5"/>
          <p:cNvGrpSpPr/>
          <p:nvPr/>
        </p:nvGrpSpPr>
        <p:grpSpPr>
          <a:xfrm rot="10800000">
            <a:off x="2936960" y="3857649"/>
            <a:ext cx="1440320" cy="843889"/>
            <a:chOff x="0" y="0"/>
            <a:chExt cx="2215278" cy="1297940"/>
          </a:xfrm>
        </p:grpSpPr>
        <p:sp>
          <p:nvSpPr>
            <p:cNvPr id="55" name="Freeform 6"/>
            <p:cNvSpPr/>
            <p:nvPr/>
          </p:nvSpPr>
          <p:spPr>
            <a:xfrm>
              <a:off x="0" y="0"/>
              <a:ext cx="2215278" cy="1297940"/>
            </a:xfrm>
            <a:custGeom>
              <a:avLst/>
              <a:gdLst/>
              <a:ahLst/>
              <a:cxnLst/>
              <a:rect l="l" t="t" r="r" b="b"/>
              <a:pathLst>
                <a:path w="2215278" h="1297940">
                  <a:moveTo>
                    <a:pt x="0" y="0"/>
                  </a:moveTo>
                  <a:lnTo>
                    <a:pt x="1107639" y="1297940"/>
                  </a:lnTo>
                  <a:lnTo>
                    <a:pt x="2215278" y="0"/>
                  </a:lnTo>
                  <a:close/>
                </a:path>
              </a:pathLst>
            </a:custGeom>
            <a:solidFill>
              <a:srgbClr val="546671"/>
            </a:solidFill>
          </p:spPr>
          <p:txBody>
            <a:bodyPr/>
            <a:lstStyle/>
            <a:p>
              <a:endParaRPr lang="en-SA"/>
            </a:p>
          </p:txBody>
        </p:sp>
      </p:grpSp>
      <p:grpSp>
        <p:nvGrpSpPr>
          <p:cNvPr id="56" name="Group 7"/>
          <p:cNvGrpSpPr/>
          <p:nvPr/>
        </p:nvGrpSpPr>
        <p:grpSpPr>
          <a:xfrm>
            <a:off x="3223828" y="3857649"/>
            <a:ext cx="433292" cy="253867"/>
            <a:chOff x="0" y="0"/>
            <a:chExt cx="2215278" cy="1297940"/>
          </a:xfrm>
        </p:grpSpPr>
        <p:sp>
          <p:nvSpPr>
            <p:cNvPr id="57" name="Freeform 8"/>
            <p:cNvSpPr/>
            <p:nvPr/>
          </p:nvSpPr>
          <p:spPr>
            <a:xfrm>
              <a:off x="0" y="0"/>
              <a:ext cx="2215278" cy="1297940"/>
            </a:xfrm>
            <a:custGeom>
              <a:avLst/>
              <a:gdLst/>
              <a:ahLst/>
              <a:cxnLst/>
              <a:rect l="l" t="t" r="r" b="b"/>
              <a:pathLst>
                <a:path w="2215278" h="1297940">
                  <a:moveTo>
                    <a:pt x="0" y="0"/>
                  </a:moveTo>
                  <a:lnTo>
                    <a:pt x="1107639" y="1297940"/>
                  </a:lnTo>
                  <a:lnTo>
                    <a:pt x="2215278" y="0"/>
                  </a:lnTo>
                  <a:close/>
                </a:path>
              </a:pathLst>
            </a:custGeom>
            <a:solidFill>
              <a:srgbClr val="8E98A1"/>
            </a:solidFill>
          </p:spPr>
          <p:txBody>
            <a:bodyPr/>
            <a:lstStyle/>
            <a:p>
              <a:endParaRPr lang="en-SA"/>
            </a:p>
          </p:txBody>
        </p:sp>
      </p:grpSp>
      <p:grpSp>
        <p:nvGrpSpPr>
          <p:cNvPr id="58" name="Group 9"/>
          <p:cNvGrpSpPr/>
          <p:nvPr/>
        </p:nvGrpSpPr>
        <p:grpSpPr>
          <a:xfrm>
            <a:off x="4562880" y="4696915"/>
            <a:ext cx="1439544" cy="1279072"/>
            <a:chOff x="-1" y="0"/>
            <a:chExt cx="2353310" cy="2090977"/>
          </a:xfrm>
        </p:grpSpPr>
        <p:sp>
          <p:nvSpPr>
            <p:cNvPr id="59" name="Freeform 10"/>
            <p:cNvSpPr/>
            <p:nvPr/>
          </p:nvSpPr>
          <p:spPr>
            <a:xfrm>
              <a:off x="-1" y="0"/>
              <a:ext cx="2353310" cy="2090977"/>
            </a:xfrm>
            <a:custGeom>
              <a:avLst/>
              <a:gdLst/>
              <a:ahLst/>
              <a:cxnLst/>
              <a:rect l="l" t="t" r="r" b="b"/>
              <a:pathLst>
                <a:path w="2353310" h="2090977">
                  <a:moveTo>
                    <a:pt x="784860" y="2023667"/>
                  </a:moveTo>
                  <a:cubicBezTo>
                    <a:pt x="905510" y="2064307"/>
                    <a:pt x="1042670" y="2090977"/>
                    <a:pt x="1177290" y="2090977"/>
                  </a:cubicBezTo>
                  <a:cubicBezTo>
                    <a:pt x="1311910" y="2090977"/>
                    <a:pt x="1441450" y="2068117"/>
                    <a:pt x="1560830" y="2027477"/>
                  </a:cubicBezTo>
                  <a:cubicBezTo>
                    <a:pt x="1563370" y="2026207"/>
                    <a:pt x="1565910" y="2026207"/>
                    <a:pt x="1568450" y="2024937"/>
                  </a:cubicBezTo>
                  <a:cubicBezTo>
                    <a:pt x="2016760" y="1862377"/>
                    <a:pt x="2346960" y="1433117"/>
                    <a:pt x="2353310" y="933861"/>
                  </a:cubicBezTo>
                  <a:lnTo>
                    <a:pt x="2353310" y="0"/>
                  </a:lnTo>
                  <a:lnTo>
                    <a:pt x="0" y="0"/>
                  </a:lnTo>
                  <a:lnTo>
                    <a:pt x="0" y="933189"/>
                  </a:lnTo>
                  <a:cubicBezTo>
                    <a:pt x="6350" y="1435657"/>
                    <a:pt x="331470" y="1864917"/>
                    <a:pt x="784860" y="2023667"/>
                  </a:cubicBezTo>
                  <a:close/>
                </a:path>
              </a:pathLst>
            </a:custGeom>
            <a:solidFill>
              <a:srgbClr val="000F53"/>
            </a:solidFill>
          </p:spPr>
          <p:txBody>
            <a:bodyPr/>
            <a:lstStyle/>
            <a:p>
              <a:endParaRPr lang="en-SA"/>
            </a:p>
          </p:txBody>
        </p:sp>
      </p:grpSp>
      <p:grpSp>
        <p:nvGrpSpPr>
          <p:cNvPr id="60" name="Group 11"/>
          <p:cNvGrpSpPr/>
          <p:nvPr/>
        </p:nvGrpSpPr>
        <p:grpSpPr>
          <a:xfrm rot="10800000">
            <a:off x="4562880" y="3857649"/>
            <a:ext cx="1440320" cy="843889"/>
            <a:chOff x="0" y="0"/>
            <a:chExt cx="2215278" cy="1297940"/>
          </a:xfrm>
        </p:grpSpPr>
        <p:sp>
          <p:nvSpPr>
            <p:cNvPr id="61" name="Freeform 12"/>
            <p:cNvSpPr/>
            <p:nvPr/>
          </p:nvSpPr>
          <p:spPr>
            <a:xfrm>
              <a:off x="0" y="0"/>
              <a:ext cx="2215278" cy="1297940"/>
            </a:xfrm>
            <a:custGeom>
              <a:avLst/>
              <a:gdLst/>
              <a:ahLst/>
              <a:cxnLst/>
              <a:rect l="l" t="t" r="r" b="b"/>
              <a:pathLst>
                <a:path w="2215278" h="1297940">
                  <a:moveTo>
                    <a:pt x="0" y="0"/>
                  </a:moveTo>
                  <a:lnTo>
                    <a:pt x="1107639" y="1297940"/>
                  </a:lnTo>
                  <a:lnTo>
                    <a:pt x="2215278" y="0"/>
                  </a:lnTo>
                  <a:close/>
                </a:path>
              </a:pathLst>
            </a:custGeom>
            <a:solidFill>
              <a:srgbClr val="000F53"/>
            </a:solidFill>
          </p:spPr>
          <p:txBody>
            <a:bodyPr/>
            <a:lstStyle/>
            <a:p>
              <a:endParaRPr lang="en-SA"/>
            </a:p>
          </p:txBody>
        </p:sp>
      </p:grpSp>
      <p:grpSp>
        <p:nvGrpSpPr>
          <p:cNvPr id="62" name="Group 16"/>
          <p:cNvGrpSpPr/>
          <p:nvPr/>
        </p:nvGrpSpPr>
        <p:grpSpPr>
          <a:xfrm>
            <a:off x="4849749" y="3857649"/>
            <a:ext cx="433292" cy="253867"/>
            <a:chOff x="0" y="0"/>
            <a:chExt cx="2215278" cy="1297940"/>
          </a:xfrm>
        </p:grpSpPr>
        <p:sp>
          <p:nvSpPr>
            <p:cNvPr id="63" name="Freeform 14"/>
            <p:cNvSpPr/>
            <p:nvPr/>
          </p:nvSpPr>
          <p:spPr>
            <a:xfrm>
              <a:off x="0" y="0"/>
              <a:ext cx="2215278" cy="1297940"/>
            </a:xfrm>
            <a:custGeom>
              <a:avLst/>
              <a:gdLst/>
              <a:ahLst/>
              <a:cxnLst/>
              <a:rect l="l" t="t" r="r" b="b"/>
              <a:pathLst>
                <a:path w="2215278" h="1297940">
                  <a:moveTo>
                    <a:pt x="0" y="0"/>
                  </a:moveTo>
                  <a:lnTo>
                    <a:pt x="1107639" y="1297940"/>
                  </a:lnTo>
                  <a:lnTo>
                    <a:pt x="2215278" y="0"/>
                  </a:lnTo>
                  <a:close/>
                </a:path>
              </a:pathLst>
            </a:custGeom>
            <a:solidFill>
              <a:srgbClr val="595B77"/>
            </a:solidFill>
          </p:spPr>
          <p:txBody>
            <a:bodyPr/>
            <a:lstStyle/>
            <a:p>
              <a:endParaRPr lang="en-SA"/>
            </a:p>
          </p:txBody>
        </p:sp>
      </p:grpSp>
      <p:grpSp>
        <p:nvGrpSpPr>
          <p:cNvPr id="64" name="Group 15"/>
          <p:cNvGrpSpPr/>
          <p:nvPr/>
        </p:nvGrpSpPr>
        <p:grpSpPr>
          <a:xfrm>
            <a:off x="6188801" y="4696915"/>
            <a:ext cx="1440320" cy="1279072"/>
            <a:chOff x="0" y="0"/>
            <a:chExt cx="2354580" cy="2090977"/>
          </a:xfrm>
        </p:grpSpPr>
        <p:sp>
          <p:nvSpPr>
            <p:cNvPr id="65" name="Freeform 16"/>
            <p:cNvSpPr/>
            <p:nvPr/>
          </p:nvSpPr>
          <p:spPr>
            <a:xfrm>
              <a:off x="0" y="0"/>
              <a:ext cx="2353310" cy="2090977"/>
            </a:xfrm>
            <a:custGeom>
              <a:avLst/>
              <a:gdLst/>
              <a:ahLst/>
              <a:cxnLst/>
              <a:rect l="l" t="t" r="r" b="b"/>
              <a:pathLst>
                <a:path w="2353310" h="2090977">
                  <a:moveTo>
                    <a:pt x="784860" y="2023667"/>
                  </a:moveTo>
                  <a:cubicBezTo>
                    <a:pt x="905510" y="2064307"/>
                    <a:pt x="1042670" y="2090977"/>
                    <a:pt x="1177290" y="2090977"/>
                  </a:cubicBezTo>
                  <a:cubicBezTo>
                    <a:pt x="1311910" y="2090977"/>
                    <a:pt x="1441450" y="2068117"/>
                    <a:pt x="1560830" y="2027477"/>
                  </a:cubicBezTo>
                  <a:cubicBezTo>
                    <a:pt x="1563370" y="2026207"/>
                    <a:pt x="1565910" y="2026207"/>
                    <a:pt x="1568450" y="2024937"/>
                  </a:cubicBezTo>
                  <a:cubicBezTo>
                    <a:pt x="2016760" y="1862377"/>
                    <a:pt x="2346960" y="1433117"/>
                    <a:pt x="2353310" y="933861"/>
                  </a:cubicBezTo>
                  <a:lnTo>
                    <a:pt x="2353310" y="0"/>
                  </a:lnTo>
                  <a:lnTo>
                    <a:pt x="0" y="0"/>
                  </a:lnTo>
                  <a:lnTo>
                    <a:pt x="0" y="933189"/>
                  </a:lnTo>
                  <a:cubicBezTo>
                    <a:pt x="6350" y="1435657"/>
                    <a:pt x="331470" y="1864917"/>
                    <a:pt x="784860" y="2023667"/>
                  </a:cubicBezTo>
                  <a:close/>
                </a:path>
              </a:pathLst>
            </a:custGeom>
            <a:solidFill>
              <a:srgbClr val="1D2D81"/>
            </a:solidFill>
          </p:spPr>
          <p:txBody>
            <a:bodyPr/>
            <a:lstStyle/>
            <a:p>
              <a:endParaRPr lang="en-SA"/>
            </a:p>
          </p:txBody>
        </p:sp>
      </p:grpSp>
      <p:grpSp>
        <p:nvGrpSpPr>
          <p:cNvPr id="66" name="Group 17"/>
          <p:cNvGrpSpPr/>
          <p:nvPr/>
        </p:nvGrpSpPr>
        <p:grpSpPr>
          <a:xfrm rot="10800000">
            <a:off x="6188801" y="3857649"/>
            <a:ext cx="1440320" cy="843889"/>
            <a:chOff x="0" y="0"/>
            <a:chExt cx="2215278" cy="1297940"/>
          </a:xfrm>
        </p:grpSpPr>
        <p:sp>
          <p:nvSpPr>
            <p:cNvPr id="67" name="Freeform 18"/>
            <p:cNvSpPr/>
            <p:nvPr/>
          </p:nvSpPr>
          <p:spPr>
            <a:xfrm>
              <a:off x="0" y="0"/>
              <a:ext cx="2215278" cy="1297940"/>
            </a:xfrm>
            <a:custGeom>
              <a:avLst/>
              <a:gdLst/>
              <a:ahLst/>
              <a:cxnLst/>
              <a:rect l="l" t="t" r="r" b="b"/>
              <a:pathLst>
                <a:path w="2215278" h="1297940">
                  <a:moveTo>
                    <a:pt x="0" y="0"/>
                  </a:moveTo>
                  <a:lnTo>
                    <a:pt x="1107639" y="1297940"/>
                  </a:lnTo>
                  <a:lnTo>
                    <a:pt x="2215278" y="0"/>
                  </a:lnTo>
                  <a:close/>
                </a:path>
              </a:pathLst>
            </a:custGeom>
            <a:solidFill>
              <a:srgbClr val="1D2D81"/>
            </a:solidFill>
          </p:spPr>
          <p:txBody>
            <a:bodyPr/>
            <a:lstStyle/>
            <a:p>
              <a:endParaRPr lang="en-SA"/>
            </a:p>
          </p:txBody>
        </p:sp>
      </p:grpSp>
      <p:grpSp>
        <p:nvGrpSpPr>
          <p:cNvPr id="68" name="Group 19"/>
          <p:cNvGrpSpPr/>
          <p:nvPr/>
        </p:nvGrpSpPr>
        <p:grpSpPr>
          <a:xfrm>
            <a:off x="6475669" y="3857649"/>
            <a:ext cx="433292" cy="253867"/>
            <a:chOff x="0" y="0"/>
            <a:chExt cx="2215278" cy="1297940"/>
          </a:xfrm>
        </p:grpSpPr>
        <p:sp>
          <p:nvSpPr>
            <p:cNvPr id="69" name="Freeform 20"/>
            <p:cNvSpPr/>
            <p:nvPr/>
          </p:nvSpPr>
          <p:spPr>
            <a:xfrm>
              <a:off x="0" y="0"/>
              <a:ext cx="2215278" cy="1297940"/>
            </a:xfrm>
            <a:custGeom>
              <a:avLst/>
              <a:gdLst/>
              <a:ahLst/>
              <a:cxnLst/>
              <a:rect l="l" t="t" r="r" b="b"/>
              <a:pathLst>
                <a:path w="2215278" h="1297940">
                  <a:moveTo>
                    <a:pt x="0" y="0"/>
                  </a:moveTo>
                  <a:lnTo>
                    <a:pt x="1107639" y="1297940"/>
                  </a:lnTo>
                  <a:lnTo>
                    <a:pt x="2215278" y="0"/>
                  </a:lnTo>
                  <a:close/>
                </a:path>
              </a:pathLst>
            </a:custGeom>
            <a:solidFill>
              <a:srgbClr val="6B6DA7"/>
            </a:solidFill>
          </p:spPr>
          <p:txBody>
            <a:bodyPr/>
            <a:lstStyle/>
            <a:p>
              <a:endParaRPr lang="en-SA"/>
            </a:p>
          </p:txBody>
        </p:sp>
      </p:grpSp>
      <p:grpSp>
        <p:nvGrpSpPr>
          <p:cNvPr id="70" name="Group 21"/>
          <p:cNvGrpSpPr/>
          <p:nvPr/>
        </p:nvGrpSpPr>
        <p:grpSpPr>
          <a:xfrm>
            <a:off x="7814721" y="4696915"/>
            <a:ext cx="1440320" cy="1279072"/>
            <a:chOff x="0" y="0"/>
            <a:chExt cx="2354580" cy="2090977"/>
          </a:xfrm>
        </p:grpSpPr>
        <p:sp>
          <p:nvSpPr>
            <p:cNvPr id="71" name="Freeform 22"/>
            <p:cNvSpPr/>
            <p:nvPr/>
          </p:nvSpPr>
          <p:spPr>
            <a:xfrm>
              <a:off x="0" y="0"/>
              <a:ext cx="2353310" cy="2090977"/>
            </a:xfrm>
            <a:custGeom>
              <a:avLst/>
              <a:gdLst/>
              <a:ahLst/>
              <a:cxnLst/>
              <a:rect l="l" t="t" r="r" b="b"/>
              <a:pathLst>
                <a:path w="2353310" h="2090977">
                  <a:moveTo>
                    <a:pt x="784860" y="2023667"/>
                  </a:moveTo>
                  <a:cubicBezTo>
                    <a:pt x="905510" y="2064307"/>
                    <a:pt x="1042670" y="2090977"/>
                    <a:pt x="1177290" y="2090977"/>
                  </a:cubicBezTo>
                  <a:cubicBezTo>
                    <a:pt x="1311910" y="2090977"/>
                    <a:pt x="1441450" y="2068117"/>
                    <a:pt x="1560830" y="2027477"/>
                  </a:cubicBezTo>
                  <a:cubicBezTo>
                    <a:pt x="1563370" y="2026207"/>
                    <a:pt x="1565910" y="2026207"/>
                    <a:pt x="1568450" y="2024937"/>
                  </a:cubicBezTo>
                  <a:cubicBezTo>
                    <a:pt x="2016760" y="1862377"/>
                    <a:pt x="2346960" y="1433117"/>
                    <a:pt x="2353310" y="933861"/>
                  </a:cubicBezTo>
                  <a:lnTo>
                    <a:pt x="2353310" y="0"/>
                  </a:lnTo>
                  <a:lnTo>
                    <a:pt x="0" y="0"/>
                  </a:lnTo>
                  <a:lnTo>
                    <a:pt x="0" y="933189"/>
                  </a:lnTo>
                  <a:cubicBezTo>
                    <a:pt x="6350" y="1435657"/>
                    <a:pt x="331470" y="1864917"/>
                    <a:pt x="784860" y="2023667"/>
                  </a:cubicBezTo>
                  <a:close/>
                </a:path>
              </a:pathLst>
            </a:custGeom>
            <a:solidFill>
              <a:srgbClr val="01AFB1"/>
            </a:solidFill>
          </p:spPr>
          <p:txBody>
            <a:bodyPr/>
            <a:lstStyle/>
            <a:p>
              <a:endParaRPr lang="en-SA"/>
            </a:p>
          </p:txBody>
        </p:sp>
      </p:grpSp>
      <p:grpSp>
        <p:nvGrpSpPr>
          <p:cNvPr id="72" name="Group 23"/>
          <p:cNvGrpSpPr/>
          <p:nvPr/>
        </p:nvGrpSpPr>
        <p:grpSpPr>
          <a:xfrm rot="10800000">
            <a:off x="7814721" y="3857649"/>
            <a:ext cx="1440320" cy="843889"/>
            <a:chOff x="0" y="0"/>
            <a:chExt cx="2215278" cy="1297940"/>
          </a:xfrm>
        </p:grpSpPr>
        <p:sp>
          <p:nvSpPr>
            <p:cNvPr id="73" name="Freeform 24"/>
            <p:cNvSpPr/>
            <p:nvPr/>
          </p:nvSpPr>
          <p:spPr>
            <a:xfrm>
              <a:off x="0" y="0"/>
              <a:ext cx="2215278" cy="1297940"/>
            </a:xfrm>
            <a:custGeom>
              <a:avLst/>
              <a:gdLst/>
              <a:ahLst/>
              <a:cxnLst/>
              <a:rect l="l" t="t" r="r" b="b"/>
              <a:pathLst>
                <a:path w="2215278" h="1297940">
                  <a:moveTo>
                    <a:pt x="0" y="0"/>
                  </a:moveTo>
                  <a:lnTo>
                    <a:pt x="1107639" y="1297940"/>
                  </a:lnTo>
                  <a:lnTo>
                    <a:pt x="2215278" y="0"/>
                  </a:lnTo>
                  <a:close/>
                </a:path>
              </a:pathLst>
            </a:custGeom>
            <a:solidFill>
              <a:srgbClr val="01AFB1"/>
            </a:solidFill>
          </p:spPr>
          <p:txBody>
            <a:bodyPr/>
            <a:lstStyle/>
            <a:p>
              <a:endParaRPr lang="en-SA"/>
            </a:p>
          </p:txBody>
        </p:sp>
      </p:grpSp>
      <p:grpSp>
        <p:nvGrpSpPr>
          <p:cNvPr id="74" name="Group 25"/>
          <p:cNvGrpSpPr/>
          <p:nvPr/>
        </p:nvGrpSpPr>
        <p:grpSpPr>
          <a:xfrm>
            <a:off x="8101589" y="3853026"/>
            <a:ext cx="433292" cy="253867"/>
            <a:chOff x="0" y="0"/>
            <a:chExt cx="2215278" cy="1297940"/>
          </a:xfrm>
        </p:grpSpPr>
        <p:sp>
          <p:nvSpPr>
            <p:cNvPr id="75" name="Freeform 26"/>
            <p:cNvSpPr/>
            <p:nvPr/>
          </p:nvSpPr>
          <p:spPr>
            <a:xfrm>
              <a:off x="0" y="0"/>
              <a:ext cx="2215278" cy="1297940"/>
            </a:xfrm>
            <a:custGeom>
              <a:avLst/>
              <a:gdLst/>
              <a:ahLst/>
              <a:cxnLst/>
              <a:rect l="l" t="t" r="r" b="b"/>
              <a:pathLst>
                <a:path w="2215278" h="1297940">
                  <a:moveTo>
                    <a:pt x="0" y="0"/>
                  </a:moveTo>
                  <a:lnTo>
                    <a:pt x="1107639" y="1297940"/>
                  </a:lnTo>
                  <a:lnTo>
                    <a:pt x="2215278" y="0"/>
                  </a:lnTo>
                  <a:close/>
                </a:path>
              </a:pathLst>
            </a:custGeom>
            <a:solidFill>
              <a:srgbClr val="7CD4D2"/>
            </a:solidFill>
          </p:spPr>
          <p:txBody>
            <a:bodyPr/>
            <a:lstStyle/>
            <a:p>
              <a:endParaRPr lang="en-SA"/>
            </a:p>
          </p:txBody>
        </p:sp>
      </p:grpSp>
      <p:grpSp>
        <p:nvGrpSpPr>
          <p:cNvPr id="76" name="Group 27"/>
          <p:cNvGrpSpPr/>
          <p:nvPr/>
        </p:nvGrpSpPr>
        <p:grpSpPr>
          <a:xfrm>
            <a:off x="8213648" y="4287305"/>
            <a:ext cx="642467" cy="642467"/>
            <a:chOff x="0" y="0"/>
            <a:chExt cx="6350000" cy="6350000"/>
          </a:xfrm>
        </p:grpSpPr>
        <p:sp>
          <p:nvSpPr>
            <p:cNvPr id="77" name="Freeform 28"/>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FFF"/>
            </a:solidFill>
          </p:spPr>
          <p:txBody>
            <a:bodyPr/>
            <a:lstStyle/>
            <a:p>
              <a:endParaRPr lang="en-SA"/>
            </a:p>
          </p:txBody>
        </p:sp>
      </p:grpSp>
      <p:grpSp>
        <p:nvGrpSpPr>
          <p:cNvPr id="78" name="Group 29"/>
          <p:cNvGrpSpPr/>
          <p:nvPr/>
        </p:nvGrpSpPr>
        <p:grpSpPr>
          <a:xfrm>
            <a:off x="6587728" y="4272206"/>
            <a:ext cx="642467" cy="642467"/>
            <a:chOff x="0" y="0"/>
            <a:chExt cx="6350000" cy="6350000"/>
          </a:xfrm>
        </p:grpSpPr>
        <p:sp>
          <p:nvSpPr>
            <p:cNvPr id="79" name="Freeform 30"/>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FFF"/>
            </a:solidFill>
          </p:spPr>
          <p:txBody>
            <a:bodyPr/>
            <a:lstStyle/>
            <a:p>
              <a:endParaRPr lang="en-SA"/>
            </a:p>
          </p:txBody>
        </p:sp>
      </p:grpSp>
      <p:grpSp>
        <p:nvGrpSpPr>
          <p:cNvPr id="80" name="Group 31"/>
          <p:cNvGrpSpPr/>
          <p:nvPr/>
        </p:nvGrpSpPr>
        <p:grpSpPr>
          <a:xfrm>
            <a:off x="4959894" y="4272206"/>
            <a:ext cx="642467" cy="642467"/>
            <a:chOff x="0" y="0"/>
            <a:chExt cx="6350000" cy="6350000"/>
          </a:xfrm>
        </p:grpSpPr>
        <p:sp>
          <p:nvSpPr>
            <p:cNvPr id="81" name="Freeform 32"/>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FFF"/>
            </a:solidFill>
          </p:spPr>
          <p:txBody>
            <a:bodyPr/>
            <a:lstStyle/>
            <a:p>
              <a:endParaRPr lang="en-SA"/>
            </a:p>
          </p:txBody>
        </p:sp>
      </p:grpSp>
      <p:grpSp>
        <p:nvGrpSpPr>
          <p:cNvPr id="82" name="Group 33"/>
          <p:cNvGrpSpPr/>
          <p:nvPr/>
        </p:nvGrpSpPr>
        <p:grpSpPr>
          <a:xfrm>
            <a:off x="3333973" y="4272206"/>
            <a:ext cx="642467" cy="642467"/>
            <a:chOff x="0" y="0"/>
            <a:chExt cx="6350000" cy="6350000"/>
          </a:xfrm>
        </p:grpSpPr>
        <p:sp>
          <p:nvSpPr>
            <p:cNvPr id="83" name="Freeform 34"/>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FFF"/>
            </a:solidFill>
          </p:spPr>
          <p:txBody>
            <a:bodyPr/>
            <a:lstStyle/>
            <a:p>
              <a:endParaRPr lang="en-SA"/>
            </a:p>
          </p:txBody>
        </p:sp>
      </p:grpSp>
      <p:sp>
        <p:nvSpPr>
          <p:cNvPr id="84" name="Freeform 35"/>
          <p:cNvSpPr/>
          <p:nvPr/>
        </p:nvSpPr>
        <p:spPr>
          <a:xfrm>
            <a:off x="8373340" y="4336988"/>
            <a:ext cx="385881" cy="478612"/>
          </a:xfrm>
          <a:custGeom>
            <a:avLst/>
            <a:gdLst/>
            <a:ahLst/>
            <a:cxnLst/>
            <a:rect l="l" t="t" r="r" b="b"/>
            <a:pathLst>
              <a:path w="1107820" h="1374040">
                <a:moveTo>
                  <a:pt x="0" y="0"/>
                </a:moveTo>
                <a:lnTo>
                  <a:pt x="1107820" y="0"/>
                </a:lnTo>
                <a:lnTo>
                  <a:pt x="1107820" y="1374041"/>
                </a:lnTo>
                <a:lnTo>
                  <a:pt x="0" y="1374041"/>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p>
            <a:endParaRPr lang="en-SA"/>
          </a:p>
        </p:txBody>
      </p:sp>
      <p:sp>
        <p:nvSpPr>
          <p:cNvPr id="85" name="Freeform 36"/>
          <p:cNvSpPr/>
          <p:nvPr/>
        </p:nvSpPr>
        <p:spPr>
          <a:xfrm>
            <a:off x="6679044" y="4395018"/>
            <a:ext cx="425923" cy="378007"/>
          </a:xfrm>
          <a:custGeom>
            <a:avLst/>
            <a:gdLst/>
            <a:ahLst/>
            <a:cxnLst/>
            <a:rect l="l" t="t" r="r" b="b"/>
            <a:pathLst>
              <a:path w="1222775" h="1085213">
                <a:moveTo>
                  <a:pt x="0" y="0"/>
                </a:moveTo>
                <a:lnTo>
                  <a:pt x="1222775" y="0"/>
                </a:lnTo>
                <a:lnTo>
                  <a:pt x="1222775" y="1085212"/>
                </a:lnTo>
                <a:lnTo>
                  <a:pt x="0" y="1085212"/>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a:ln cap="sq">
            <a:noFill/>
            <a:prstDash val="solid"/>
            <a:miter/>
          </a:ln>
        </p:spPr>
        <p:txBody>
          <a:bodyPr/>
          <a:lstStyle/>
          <a:p>
            <a:endParaRPr lang="en-SA"/>
          </a:p>
        </p:txBody>
      </p:sp>
      <p:sp>
        <p:nvSpPr>
          <p:cNvPr id="86" name="Freeform 37"/>
          <p:cNvSpPr/>
          <p:nvPr/>
        </p:nvSpPr>
        <p:spPr>
          <a:xfrm>
            <a:off x="5088062" y="4386895"/>
            <a:ext cx="386130" cy="386130"/>
          </a:xfrm>
          <a:custGeom>
            <a:avLst/>
            <a:gdLst/>
            <a:ahLst/>
            <a:cxnLst/>
            <a:rect l="l" t="t" r="r" b="b"/>
            <a:pathLst>
              <a:path w="1108533" h="1108533">
                <a:moveTo>
                  <a:pt x="0" y="0"/>
                </a:moveTo>
                <a:lnTo>
                  <a:pt x="1108533" y="0"/>
                </a:lnTo>
                <a:lnTo>
                  <a:pt x="1108533" y="1108532"/>
                </a:lnTo>
                <a:lnTo>
                  <a:pt x="0" y="1108532"/>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a:ln cap="sq">
            <a:noFill/>
            <a:prstDash val="solid"/>
            <a:miter/>
          </a:ln>
        </p:spPr>
        <p:txBody>
          <a:bodyPr/>
          <a:lstStyle/>
          <a:p>
            <a:endParaRPr lang="en-SA"/>
          </a:p>
        </p:txBody>
      </p:sp>
      <p:sp>
        <p:nvSpPr>
          <p:cNvPr id="87" name="Freeform 38"/>
          <p:cNvSpPr/>
          <p:nvPr/>
        </p:nvSpPr>
        <p:spPr>
          <a:xfrm>
            <a:off x="3440474" y="4407034"/>
            <a:ext cx="414610" cy="353973"/>
          </a:xfrm>
          <a:custGeom>
            <a:avLst/>
            <a:gdLst/>
            <a:ahLst/>
            <a:cxnLst/>
            <a:rect l="l" t="t" r="r" b="b"/>
            <a:pathLst>
              <a:path w="1190296" h="1016215">
                <a:moveTo>
                  <a:pt x="0" y="0"/>
                </a:moveTo>
                <a:lnTo>
                  <a:pt x="1190296" y="0"/>
                </a:lnTo>
                <a:lnTo>
                  <a:pt x="1190296" y="1016215"/>
                </a:lnTo>
                <a:lnTo>
                  <a:pt x="0" y="1016215"/>
                </a:lnTo>
                <a:lnTo>
                  <a:pt x="0" y="0"/>
                </a:lnTo>
                <a:close/>
              </a:path>
            </a:pathLst>
          </a:custGeom>
          <a: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SA"/>
          </a:p>
        </p:txBody>
      </p:sp>
      <p:sp>
        <p:nvSpPr>
          <p:cNvPr id="88" name="TextBox 40"/>
          <p:cNvSpPr txBox="1"/>
          <p:nvPr/>
        </p:nvSpPr>
        <p:spPr>
          <a:xfrm>
            <a:off x="8016603" y="5081143"/>
            <a:ext cx="1099354" cy="278025"/>
          </a:xfrm>
          <a:prstGeom prst="rect">
            <a:avLst/>
          </a:prstGeom>
        </p:spPr>
        <p:txBody>
          <a:bodyPr lIns="0" tIns="0" rIns="0" bIns="0" rtlCol="0" anchor="t">
            <a:spAutoFit/>
          </a:bodyPr>
          <a:lstStyle>
            <a:defPPr>
              <a:defRPr lang="en-US"/>
            </a:defPPr>
            <a:lvl1pPr algn="just">
              <a:lnSpc>
                <a:spcPts val="2427"/>
              </a:lnSpc>
              <a:spcBef>
                <a:spcPct val="0"/>
              </a:spcBef>
              <a:defRPr sz="1600" b="1">
                <a:solidFill>
                  <a:srgbClr val="73808E"/>
                </a:solidFill>
                <a:latin typeface="SST Arabic" panose="020B0504030504020204" pitchFamily="34" charset="-78"/>
                <a:ea typeface="Effra"/>
                <a:cs typeface="SST Arabic" panose="020B0504030504020204" pitchFamily="34" charset="-78"/>
                <a:rtl/>
              </a:defRPr>
            </a:lvl1pPr>
          </a:lstStyle>
          <a:p>
            <a:pPr algn="ctr"/>
            <a:r>
              <a:rPr lang="ar-EG" dirty="0">
                <a:solidFill>
                  <a:schemeClr val="bg1"/>
                </a:solidFill>
                <a:latin typeface="SST Arabic Light" panose="020B0304030504020204" pitchFamily="34" charset="-78"/>
                <a:cs typeface="SST Arabic Light" panose="020B0304030504020204" pitchFamily="34" charset="-78"/>
                <a:sym typeface="SST Arabic Bold"/>
              </a:rPr>
              <a:t>خبرة المشروع</a:t>
            </a:r>
          </a:p>
        </p:txBody>
      </p:sp>
      <p:sp>
        <p:nvSpPr>
          <p:cNvPr id="89" name="TextBox 40"/>
          <p:cNvSpPr txBox="1"/>
          <p:nvPr/>
        </p:nvSpPr>
        <p:spPr>
          <a:xfrm>
            <a:off x="6342328" y="5081142"/>
            <a:ext cx="1099354" cy="277320"/>
          </a:xfrm>
          <a:prstGeom prst="rect">
            <a:avLst/>
          </a:prstGeom>
        </p:spPr>
        <p:txBody>
          <a:bodyPr lIns="0" tIns="0" rIns="0" bIns="0" rtlCol="0" anchor="t">
            <a:spAutoFit/>
          </a:bodyPr>
          <a:lstStyle>
            <a:defPPr>
              <a:defRPr lang="en-US"/>
            </a:defPPr>
            <a:lvl1pPr algn="just">
              <a:lnSpc>
                <a:spcPts val="2427"/>
              </a:lnSpc>
              <a:spcBef>
                <a:spcPct val="0"/>
              </a:spcBef>
              <a:defRPr sz="1600" b="1">
                <a:solidFill>
                  <a:srgbClr val="73808E"/>
                </a:solidFill>
                <a:latin typeface="SST Arabic" panose="020B0504030504020204" pitchFamily="34" charset="-78"/>
                <a:ea typeface="Effra"/>
                <a:cs typeface="SST Arabic" panose="020B0504030504020204" pitchFamily="34" charset="-78"/>
                <a:rtl/>
              </a:defRPr>
            </a:lvl1pPr>
          </a:lstStyle>
          <a:p>
            <a:pPr algn="ctr"/>
            <a:r>
              <a:rPr lang="ar-EG" dirty="0">
                <a:solidFill>
                  <a:schemeClr val="bg1"/>
                </a:solidFill>
                <a:latin typeface="SST Arabic Light" panose="020B0304030504020204" pitchFamily="34" charset="-78"/>
                <a:cs typeface="SST Arabic Light" panose="020B0304030504020204" pitchFamily="34" charset="-78"/>
                <a:sym typeface="SST Arabic Bold"/>
              </a:rPr>
              <a:t>نضج الفريق</a:t>
            </a:r>
          </a:p>
        </p:txBody>
      </p:sp>
      <p:sp>
        <p:nvSpPr>
          <p:cNvPr id="90" name="TextBox 40"/>
          <p:cNvSpPr txBox="1"/>
          <p:nvPr/>
        </p:nvSpPr>
        <p:spPr>
          <a:xfrm>
            <a:off x="4657799" y="5088635"/>
            <a:ext cx="1246656" cy="277320"/>
          </a:xfrm>
          <a:prstGeom prst="rect">
            <a:avLst/>
          </a:prstGeom>
        </p:spPr>
        <p:txBody>
          <a:bodyPr wrap="square" lIns="0" tIns="0" rIns="0" bIns="0" rtlCol="0" anchor="t">
            <a:spAutoFit/>
          </a:bodyPr>
          <a:lstStyle>
            <a:defPPr>
              <a:defRPr lang="en-US"/>
            </a:defPPr>
            <a:lvl1pPr algn="just">
              <a:lnSpc>
                <a:spcPts val="2427"/>
              </a:lnSpc>
              <a:spcBef>
                <a:spcPct val="0"/>
              </a:spcBef>
              <a:defRPr sz="1600" b="1">
                <a:solidFill>
                  <a:srgbClr val="73808E"/>
                </a:solidFill>
                <a:latin typeface="SST Arabic" panose="020B0504030504020204" pitchFamily="34" charset="-78"/>
                <a:ea typeface="Effra"/>
                <a:cs typeface="SST Arabic" panose="020B0504030504020204" pitchFamily="34" charset="-78"/>
                <a:rtl/>
              </a:defRPr>
            </a:lvl1pPr>
          </a:lstStyle>
          <a:p>
            <a:pPr algn="ctr"/>
            <a:r>
              <a:rPr lang="ar-EG" dirty="0">
                <a:solidFill>
                  <a:schemeClr val="bg1"/>
                </a:solidFill>
                <a:latin typeface="SST Arabic Light" panose="020B0304030504020204" pitchFamily="34" charset="-78"/>
                <a:cs typeface="SST Arabic Light" panose="020B0304030504020204" pitchFamily="34" charset="-78"/>
                <a:sym typeface="SST Arabic Bold"/>
              </a:rPr>
              <a:t>هيكل الحوكمة</a:t>
            </a:r>
          </a:p>
        </p:txBody>
      </p:sp>
      <p:sp>
        <p:nvSpPr>
          <p:cNvPr id="91" name="TextBox 40"/>
          <p:cNvSpPr txBox="1"/>
          <p:nvPr/>
        </p:nvSpPr>
        <p:spPr>
          <a:xfrm>
            <a:off x="3105530" y="5081039"/>
            <a:ext cx="1099354" cy="278025"/>
          </a:xfrm>
          <a:prstGeom prst="rect">
            <a:avLst/>
          </a:prstGeom>
        </p:spPr>
        <p:txBody>
          <a:bodyPr lIns="0" tIns="0" rIns="0" bIns="0" rtlCol="0" anchor="t">
            <a:spAutoFit/>
          </a:bodyPr>
          <a:lstStyle>
            <a:defPPr>
              <a:defRPr lang="en-US"/>
            </a:defPPr>
            <a:lvl1pPr algn="just">
              <a:lnSpc>
                <a:spcPts val="2427"/>
              </a:lnSpc>
              <a:spcBef>
                <a:spcPct val="0"/>
              </a:spcBef>
              <a:defRPr sz="1600" b="1">
                <a:solidFill>
                  <a:srgbClr val="73808E"/>
                </a:solidFill>
                <a:latin typeface="SST Arabic" panose="020B0504030504020204" pitchFamily="34" charset="-78"/>
                <a:ea typeface="Effra"/>
                <a:cs typeface="SST Arabic" panose="020B0504030504020204" pitchFamily="34" charset="-78"/>
                <a:rtl/>
              </a:defRPr>
            </a:lvl1pPr>
          </a:lstStyle>
          <a:p>
            <a:pPr algn="ctr"/>
            <a:r>
              <a:rPr lang="ar-EG" dirty="0">
                <a:solidFill>
                  <a:schemeClr val="bg1"/>
                </a:solidFill>
                <a:latin typeface="SST Arabic Light" panose="020B0304030504020204" pitchFamily="34" charset="-78"/>
                <a:cs typeface="SST Arabic Light" panose="020B0304030504020204" pitchFamily="34" charset="-78"/>
                <a:sym typeface="SST Arabic Bold"/>
              </a:rPr>
              <a:t>فرق موزعة</a:t>
            </a:r>
          </a:p>
        </p:txBody>
      </p:sp>
    </p:spTree>
    <p:extLst>
      <p:ext uri="{BB962C8B-B14F-4D97-AF65-F5344CB8AC3E}">
        <p14:creationId xmlns:p14="http://schemas.microsoft.com/office/powerpoint/2010/main" val="796453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2BBEC92-86B5-4237-B518-51315CAB53E9}"/>
              </a:ext>
            </a:extLst>
          </p:cNvPr>
          <p:cNvSpPr/>
          <p:nvPr/>
        </p:nvSpPr>
        <p:spPr>
          <a:xfrm>
            <a:off x="3763621" y="1276122"/>
            <a:ext cx="7840788" cy="2723823"/>
          </a:xfrm>
          <a:prstGeom prst="rect">
            <a:avLst/>
          </a:prstGeom>
        </p:spPr>
        <p:txBody>
          <a:bodyPr wrap="square">
            <a:spAutoFit/>
          </a:bodyPr>
          <a:lstStyle/>
          <a:p>
            <a:pPr lvl="0" algn="r" rtl="1">
              <a:lnSpc>
                <a:spcPct val="150000"/>
              </a:lnSpc>
            </a:pPr>
            <a:r>
              <a:rPr lang="ar-DZ" dirty="0">
                <a:solidFill>
                  <a:srgbClr val="03A5AD"/>
                </a:solidFill>
                <a:latin typeface="SST Arabic Medium" pitchFamily="34" charset="-78"/>
                <a:cs typeface="SST Arabic Medium" pitchFamily="34" charset="-78"/>
              </a:rPr>
              <a:t>فرق المشروع الموزعة</a:t>
            </a:r>
            <a:r>
              <a:rPr lang="ar-EG" dirty="0">
                <a:solidFill>
                  <a:srgbClr val="03A5AD"/>
                </a:solidFill>
                <a:latin typeface="SST Arabic Medium" pitchFamily="34" charset="-78"/>
                <a:cs typeface="SST Arabic Medium" pitchFamily="34" charset="-78"/>
              </a:rPr>
              <a:t>:</a:t>
            </a:r>
          </a:p>
          <a:p>
            <a:pPr lvl="0"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 أصبحت القوة العاملة الدولية للمشروع أكثر شيوعًا اليوم مما كانت عليه في الماضي. على</a:t>
            </a:r>
            <a:r>
              <a:rPr lang="en-US"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الرغم من بذل أفضل الجهود للربط بين الأشخاص افتراضيًا، فقد يكون من الصعب الوصول إلى نفس المستوى من</a:t>
            </a:r>
            <a:r>
              <a:rPr lang="en-US"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التعاون والارتباط الذي يتم تحقيقه عند العمل وجهًا لوجه. </a:t>
            </a:r>
            <a:endParaRPr lang="en-US" dirty="0">
              <a:solidFill>
                <a:schemeClr val="tx1">
                  <a:lumMod val="50000"/>
                  <a:lumOff val="50000"/>
                </a:schemeClr>
              </a:solidFill>
              <a:latin typeface="SST Arabic Medium" pitchFamily="34" charset="-78"/>
              <a:cs typeface="SST Arabic Medium" pitchFamily="34" charset="-78"/>
            </a:endParaRPr>
          </a:p>
        </p:txBody>
      </p:sp>
      <p:cxnSp>
        <p:nvCxnSpPr>
          <p:cNvPr id="50" name="Straight Arrow Connector 49"/>
          <p:cNvCxnSpPr/>
          <p:nvPr/>
        </p:nvCxnSpPr>
        <p:spPr>
          <a:xfrm flipV="1">
            <a:off x="3657120" y="6060528"/>
            <a:ext cx="0" cy="286594"/>
          </a:xfrm>
          <a:prstGeom prst="straightConnector1">
            <a:avLst/>
          </a:prstGeom>
          <a:ln w="38100">
            <a:solidFill>
              <a:srgbClr val="03A5AD"/>
            </a:solidFill>
            <a:tailEnd type="arrow"/>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8249948D-BBDB-4E76-9400-2D1FA5AEDA87}"/>
              </a:ext>
            </a:extLst>
          </p:cNvPr>
          <p:cNvSpPr txBox="1"/>
          <p:nvPr/>
        </p:nvSpPr>
        <p:spPr>
          <a:xfrm>
            <a:off x="5812848"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الفريق</a:t>
            </a:r>
          </a:p>
        </p:txBody>
      </p:sp>
      <p:grpSp>
        <p:nvGrpSpPr>
          <p:cNvPr id="52" name="Group 3"/>
          <p:cNvGrpSpPr/>
          <p:nvPr/>
        </p:nvGrpSpPr>
        <p:grpSpPr>
          <a:xfrm>
            <a:off x="2936960" y="4696915"/>
            <a:ext cx="1440320" cy="1279072"/>
            <a:chOff x="0" y="0"/>
            <a:chExt cx="2354580" cy="2090977"/>
          </a:xfrm>
        </p:grpSpPr>
        <p:sp>
          <p:nvSpPr>
            <p:cNvPr id="53" name="Freeform 4"/>
            <p:cNvSpPr/>
            <p:nvPr/>
          </p:nvSpPr>
          <p:spPr>
            <a:xfrm>
              <a:off x="0" y="0"/>
              <a:ext cx="2353310" cy="2090977"/>
            </a:xfrm>
            <a:custGeom>
              <a:avLst/>
              <a:gdLst/>
              <a:ahLst/>
              <a:cxnLst/>
              <a:rect l="l" t="t" r="r" b="b"/>
              <a:pathLst>
                <a:path w="2353310" h="2090977">
                  <a:moveTo>
                    <a:pt x="784860" y="2023667"/>
                  </a:moveTo>
                  <a:cubicBezTo>
                    <a:pt x="905510" y="2064307"/>
                    <a:pt x="1042670" y="2090977"/>
                    <a:pt x="1177290" y="2090977"/>
                  </a:cubicBezTo>
                  <a:cubicBezTo>
                    <a:pt x="1311910" y="2090977"/>
                    <a:pt x="1441450" y="2068117"/>
                    <a:pt x="1560830" y="2027477"/>
                  </a:cubicBezTo>
                  <a:cubicBezTo>
                    <a:pt x="1563370" y="2026207"/>
                    <a:pt x="1565910" y="2026207"/>
                    <a:pt x="1568450" y="2024937"/>
                  </a:cubicBezTo>
                  <a:cubicBezTo>
                    <a:pt x="2016760" y="1862377"/>
                    <a:pt x="2346960" y="1433117"/>
                    <a:pt x="2353310" y="933861"/>
                  </a:cubicBezTo>
                  <a:lnTo>
                    <a:pt x="2353310" y="0"/>
                  </a:lnTo>
                  <a:lnTo>
                    <a:pt x="0" y="0"/>
                  </a:lnTo>
                  <a:lnTo>
                    <a:pt x="0" y="933189"/>
                  </a:lnTo>
                  <a:cubicBezTo>
                    <a:pt x="6350" y="1435657"/>
                    <a:pt x="331470" y="1864917"/>
                    <a:pt x="784860" y="2023667"/>
                  </a:cubicBezTo>
                  <a:close/>
                </a:path>
              </a:pathLst>
            </a:custGeom>
            <a:solidFill>
              <a:srgbClr val="546671"/>
            </a:solidFill>
          </p:spPr>
          <p:txBody>
            <a:bodyPr/>
            <a:lstStyle/>
            <a:p>
              <a:endParaRPr lang="en-SA"/>
            </a:p>
          </p:txBody>
        </p:sp>
      </p:grpSp>
      <p:grpSp>
        <p:nvGrpSpPr>
          <p:cNvPr id="54" name="Group 5"/>
          <p:cNvGrpSpPr/>
          <p:nvPr/>
        </p:nvGrpSpPr>
        <p:grpSpPr>
          <a:xfrm rot="10800000">
            <a:off x="2936960" y="3857649"/>
            <a:ext cx="1440320" cy="843889"/>
            <a:chOff x="0" y="0"/>
            <a:chExt cx="2215278" cy="1297940"/>
          </a:xfrm>
        </p:grpSpPr>
        <p:sp>
          <p:nvSpPr>
            <p:cNvPr id="55" name="Freeform 6"/>
            <p:cNvSpPr/>
            <p:nvPr/>
          </p:nvSpPr>
          <p:spPr>
            <a:xfrm>
              <a:off x="0" y="0"/>
              <a:ext cx="2215278" cy="1297940"/>
            </a:xfrm>
            <a:custGeom>
              <a:avLst/>
              <a:gdLst/>
              <a:ahLst/>
              <a:cxnLst/>
              <a:rect l="l" t="t" r="r" b="b"/>
              <a:pathLst>
                <a:path w="2215278" h="1297940">
                  <a:moveTo>
                    <a:pt x="0" y="0"/>
                  </a:moveTo>
                  <a:lnTo>
                    <a:pt x="1107639" y="1297940"/>
                  </a:lnTo>
                  <a:lnTo>
                    <a:pt x="2215278" y="0"/>
                  </a:lnTo>
                  <a:close/>
                </a:path>
              </a:pathLst>
            </a:custGeom>
            <a:solidFill>
              <a:srgbClr val="546671"/>
            </a:solidFill>
          </p:spPr>
          <p:txBody>
            <a:bodyPr/>
            <a:lstStyle/>
            <a:p>
              <a:endParaRPr lang="en-SA"/>
            </a:p>
          </p:txBody>
        </p:sp>
      </p:grpSp>
      <p:grpSp>
        <p:nvGrpSpPr>
          <p:cNvPr id="56" name="Group 7"/>
          <p:cNvGrpSpPr/>
          <p:nvPr/>
        </p:nvGrpSpPr>
        <p:grpSpPr>
          <a:xfrm>
            <a:off x="3223828" y="3857649"/>
            <a:ext cx="433292" cy="253867"/>
            <a:chOff x="0" y="0"/>
            <a:chExt cx="2215278" cy="1297940"/>
          </a:xfrm>
        </p:grpSpPr>
        <p:sp>
          <p:nvSpPr>
            <p:cNvPr id="57" name="Freeform 8"/>
            <p:cNvSpPr/>
            <p:nvPr/>
          </p:nvSpPr>
          <p:spPr>
            <a:xfrm>
              <a:off x="0" y="0"/>
              <a:ext cx="2215278" cy="1297940"/>
            </a:xfrm>
            <a:custGeom>
              <a:avLst/>
              <a:gdLst/>
              <a:ahLst/>
              <a:cxnLst/>
              <a:rect l="l" t="t" r="r" b="b"/>
              <a:pathLst>
                <a:path w="2215278" h="1297940">
                  <a:moveTo>
                    <a:pt x="0" y="0"/>
                  </a:moveTo>
                  <a:lnTo>
                    <a:pt x="1107639" y="1297940"/>
                  </a:lnTo>
                  <a:lnTo>
                    <a:pt x="2215278" y="0"/>
                  </a:lnTo>
                  <a:close/>
                </a:path>
              </a:pathLst>
            </a:custGeom>
            <a:solidFill>
              <a:srgbClr val="8E98A1"/>
            </a:solidFill>
          </p:spPr>
          <p:txBody>
            <a:bodyPr/>
            <a:lstStyle/>
            <a:p>
              <a:endParaRPr lang="en-SA"/>
            </a:p>
          </p:txBody>
        </p:sp>
      </p:grpSp>
      <p:grpSp>
        <p:nvGrpSpPr>
          <p:cNvPr id="58" name="Group 9"/>
          <p:cNvGrpSpPr/>
          <p:nvPr/>
        </p:nvGrpSpPr>
        <p:grpSpPr>
          <a:xfrm>
            <a:off x="4562880" y="4696915"/>
            <a:ext cx="1439544" cy="1279072"/>
            <a:chOff x="-1" y="0"/>
            <a:chExt cx="2353310" cy="2090977"/>
          </a:xfrm>
        </p:grpSpPr>
        <p:sp>
          <p:nvSpPr>
            <p:cNvPr id="59" name="Freeform 10"/>
            <p:cNvSpPr/>
            <p:nvPr/>
          </p:nvSpPr>
          <p:spPr>
            <a:xfrm>
              <a:off x="-1" y="0"/>
              <a:ext cx="2353310" cy="2090977"/>
            </a:xfrm>
            <a:custGeom>
              <a:avLst/>
              <a:gdLst/>
              <a:ahLst/>
              <a:cxnLst/>
              <a:rect l="l" t="t" r="r" b="b"/>
              <a:pathLst>
                <a:path w="2353310" h="2090977">
                  <a:moveTo>
                    <a:pt x="784860" y="2023667"/>
                  </a:moveTo>
                  <a:cubicBezTo>
                    <a:pt x="905510" y="2064307"/>
                    <a:pt x="1042670" y="2090977"/>
                    <a:pt x="1177290" y="2090977"/>
                  </a:cubicBezTo>
                  <a:cubicBezTo>
                    <a:pt x="1311910" y="2090977"/>
                    <a:pt x="1441450" y="2068117"/>
                    <a:pt x="1560830" y="2027477"/>
                  </a:cubicBezTo>
                  <a:cubicBezTo>
                    <a:pt x="1563370" y="2026207"/>
                    <a:pt x="1565910" y="2026207"/>
                    <a:pt x="1568450" y="2024937"/>
                  </a:cubicBezTo>
                  <a:cubicBezTo>
                    <a:pt x="2016760" y="1862377"/>
                    <a:pt x="2346960" y="1433117"/>
                    <a:pt x="2353310" y="933861"/>
                  </a:cubicBezTo>
                  <a:lnTo>
                    <a:pt x="2353310" y="0"/>
                  </a:lnTo>
                  <a:lnTo>
                    <a:pt x="0" y="0"/>
                  </a:lnTo>
                  <a:lnTo>
                    <a:pt x="0" y="933189"/>
                  </a:lnTo>
                  <a:cubicBezTo>
                    <a:pt x="6350" y="1435657"/>
                    <a:pt x="331470" y="1864917"/>
                    <a:pt x="784860" y="2023667"/>
                  </a:cubicBezTo>
                  <a:close/>
                </a:path>
              </a:pathLst>
            </a:custGeom>
            <a:solidFill>
              <a:srgbClr val="000F53"/>
            </a:solidFill>
          </p:spPr>
          <p:txBody>
            <a:bodyPr/>
            <a:lstStyle/>
            <a:p>
              <a:endParaRPr lang="en-SA"/>
            </a:p>
          </p:txBody>
        </p:sp>
      </p:grpSp>
      <p:grpSp>
        <p:nvGrpSpPr>
          <p:cNvPr id="60" name="Group 11"/>
          <p:cNvGrpSpPr/>
          <p:nvPr/>
        </p:nvGrpSpPr>
        <p:grpSpPr>
          <a:xfrm rot="10800000">
            <a:off x="4562880" y="3857649"/>
            <a:ext cx="1440320" cy="843889"/>
            <a:chOff x="0" y="0"/>
            <a:chExt cx="2215278" cy="1297940"/>
          </a:xfrm>
        </p:grpSpPr>
        <p:sp>
          <p:nvSpPr>
            <p:cNvPr id="61" name="Freeform 12"/>
            <p:cNvSpPr/>
            <p:nvPr/>
          </p:nvSpPr>
          <p:spPr>
            <a:xfrm>
              <a:off x="0" y="0"/>
              <a:ext cx="2215278" cy="1297940"/>
            </a:xfrm>
            <a:custGeom>
              <a:avLst/>
              <a:gdLst/>
              <a:ahLst/>
              <a:cxnLst/>
              <a:rect l="l" t="t" r="r" b="b"/>
              <a:pathLst>
                <a:path w="2215278" h="1297940">
                  <a:moveTo>
                    <a:pt x="0" y="0"/>
                  </a:moveTo>
                  <a:lnTo>
                    <a:pt x="1107639" y="1297940"/>
                  </a:lnTo>
                  <a:lnTo>
                    <a:pt x="2215278" y="0"/>
                  </a:lnTo>
                  <a:close/>
                </a:path>
              </a:pathLst>
            </a:custGeom>
            <a:solidFill>
              <a:srgbClr val="000F53"/>
            </a:solidFill>
          </p:spPr>
          <p:txBody>
            <a:bodyPr/>
            <a:lstStyle/>
            <a:p>
              <a:endParaRPr lang="en-SA"/>
            </a:p>
          </p:txBody>
        </p:sp>
      </p:grpSp>
      <p:grpSp>
        <p:nvGrpSpPr>
          <p:cNvPr id="62" name="Group 16"/>
          <p:cNvGrpSpPr/>
          <p:nvPr/>
        </p:nvGrpSpPr>
        <p:grpSpPr>
          <a:xfrm>
            <a:off x="4849749" y="3857649"/>
            <a:ext cx="433292" cy="253867"/>
            <a:chOff x="0" y="0"/>
            <a:chExt cx="2215278" cy="1297940"/>
          </a:xfrm>
        </p:grpSpPr>
        <p:sp>
          <p:nvSpPr>
            <p:cNvPr id="63" name="Freeform 14"/>
            <p:cNvSpPr/>
            <p:nvPr/>
          </p:nvSpPr>
          <p:spPr>
            <a:xfrm>
              <a:off x="0" y="0"/>
              <a:ext cx="2215278" cy="1297940"/>
            </a:xfrm>
            <a:custGeom>
              <a:avLst/>
              <a:gdLst/>
              <a:ahLst/>
              <a:cxnLst/>
              <a:rect l="l" t="t" r="r" b="b"/>
              <a:pathLst>
                <a:path w="2215278" h="1297940">
                  <a:moveTo>
                    <a:pt x="0" y="0"/>
                  </a:moveTo>
                  <a:lnTo>
                    <a:pt x="1107639" y="1297940"/>
                  </a:lnTo>
                  <a:lnTo>
                    <a:pt x="2215278" y="0"/>
                  </a:lnTo>
                  <a:close/>
                </a:path>
              </a:pathLst>
            </a:custGeom>
            <a:solidFill>
              <a:srgbClr val="595B77"/>
            </a:solidFill>
          </p:spPr>
          <p:txBody>
            <a:bodyPr/>
            <a:lstStyle/>
            <a:p>
              <a:endParaRPr lang="en-SA"/>
            </a:p>
          </p:txBody>
        </p:sp>
      </p:grpSp>
      <p:grpSp>
        <p:nvGrpSpPr>
          <p:cNvPr id="64" name="Group 15"/>
          <p:cNvGrpSpPr/>
          <p:nvPr/>
        </p:nvGrpSpPr>
        <p:grpSpPr>
          <a:xfrm>
            <a:off x="6188801" y="4696915"/>
            <a:ext cx="1440320" cy="1279072"/>
            <a:chOff x="0" y="0"/>
            <a:chExt cx="2354580" cy="2090977"/>
          </a:xfrm>
        </p:grpSpPr>
        <p:sp>
          <p:nvSpPr>
            <p:cNvPr id="65" name="Freeform 16"/>
            <p:cNvSpPr/>
            <p:nvPr/>
          </p:nvSpPr>
          <p:spPr>
            <a:xfrm>
              <a:off x="0" y="0"/>
              <a:ext cx="2353310" cy="2090977"/>
            </a:xfrm>
            <a:custGeom>
              <a:avLst/>
              <a:gdLst/>
              <a:ahLst/>
              <a:cxnLst/>
              <a:rect l="l" t="t" r="r" b="b"/>
              <a:pathLst>
                <a:path w="2353310" h="2090977">
                  <a:moveTo>
                    <a:pt x="784860" y="2023667"/>
                  </a:moveTo>
                  <a:cubicBezTo>
                    <a:pt x="905510" y="2064307"/>
                    <a:pt x="1042670" y="2090977"/>
                    <a:pt x="1177290" y="2090977"/>
                  </a:cubicBezTo>
                  <a:cubicBezTo>
                    <a:pt x="1311910" y="2090977"/>
                    <a:pt x="1441450" y="2068117"/>
                    <a:pt x="1560830" y="2027477"/>
                  </a:cubicBezTo>
                  <a:cubicBezTo>
                    <a:pt x="1563370" y="2026207"/>
                    <a:pt x="1565910" y="2026207"/>
                    <a:pt x="1568450" y="2024937"/>
                  </a:cubicBezTo>
                  <a:cubicBezTo>
                    <a:pt x="2016760" y="1862377"/>
                    <a:pt x="2346960" y="1433117"/>
                    <a:pt x="2353310" y="933861"/>
                  </a:cubicBezTo>
                  <a:lnTo>
                    <a:pt x="2353310" y="0"/>
                  </a:lnTo>
                  <a:lnTo>
                    <a:pt x="0" y="0"/>
                  </a:lnTo>
                  <a:lnTo>
                    <a:pt x="0" y="933189"/>
                  </a:lnTo>
                  <a:cubicBezTo>
                    <a:pt x="6350" y="1435657"/>
                    <a:pt x="331470" y="1864917"/>
                    <a:pt x="784860" y="2023667"/>
                  </a:cubicBezTo>
                  <a:close/>
                </a:path>
              </a:pathLst>
            </a:custGeom>
            <a:solidFill>
              <a:srgbClr val="1D2D81"/>
            </a:solidFill>
          </p:spPr>
          <p:txBody>
            <a:bodyPr/>
            <a:lstStyle/>
            <a:p>
              <a:endParaRPr lang="en-SA"/>
            </a:p>
          </p:txBody>
        </p:sp>
      </p:grpSp>
      <p:grpSp>
        <p:nvGrpSpPr>
          <p:cNvPr id="66" name="Group 17"/>
          <p:cNvGrpSpPr/>
          <p:nvPr/>
        </p:nvGrpSpPr>
        <p:grpSpPr>
          <a:xfrm rot="10800000">
            <a:off x="6188801" y="3857649"/>
            <a:ext cx="1440320" cy="843889"/>
            <a:chOff x="0" y="0"/>
            <a:chExt cx="2215278" cy="1297940"/>
          </a:xfrm>
        </p:grpSpPr>
        <p:sp>
          <p:nvSpPr>
            <p:cNvPr id="67" name="Freeform 18"/>
            <p:cNvSpPr/>
            <p:nvPr/>
          </p:nvSpPr>
          <p:spPr>
            <a:xfrm>
              <a:off x="0" y="0"/>
              <a:ext cx="2215278" cy="1297940"/>
            </a:xfrm>
            <a:custGeom>
              <a:avLst/>
              <a:gdLst/>
              <a:ahLst/>
              <a:cxnLst/>
              <a:rect l="l" t="t" r="r" b="b"/>
              <a:pathLst>
                <a:path w="2215278" h="1297940">
                  <a:moveTo>
                    <a:pt x="0" y="0"/>
                  </a:moveTo>
                  <a:lnTo>
                    <a:pt x="1107639" y="1297940"/>
                  </a:lnTo>
                  <a:lnTo>
                    <a:pt x="2215278" y="0"/>
                  </a:lnTo>
                  <a:close/>
                </a:path>
              </a:pathLst>
            </a:custGeom>
            <a:solidFill>
              <a:srgbClr val="1D2D81"/>
            </a:solidFill>
          </p:spPr>
          <p:txBody>
            <a:bodyPr/>
            <a:lstStyle/>
            <a:p>
              <a:endParaRPr lang="en-SA"/>
            </a:p>
          </p:txBody>
        </p:sp>
      </p:grpSp>
      <p:grpSp>
        <p:nvGrpSpPr>
          <p:cNvPr id="68" name="Group 19"/>
          <p:cNvGrpSpPr/>
          <p:nvPr/>
        </p:nvGrpSpPr>
        <p:grpSpPr>
          <a:xfrm>
            <a:off x="6475669" y="3857649"/>
            <a:ext cx="433292" cy="253867"/>
            <a:chOff x="0" y="0"/>
            <a:chExt cx="2215278" cy="1297940"/>
          </a:xfrm>
        </p:grpSpPr>
        <p:sp>
          <p:nvSpPr>
            <p:cNvPr id="69" name="Freeform 20"/>
            <p:cNvSpPr/>
            <p:nvPr/>
          </p:nvSpPr>
          <p:spPr>
            <a:xfrm>
              <a:off x="0" y="0"/>
              <a:ext cx="2215278" cy="1297940"/>
            </a:xfrm>
            <a:custGeom>
              <a:avLst/>
              <a:gdLst/>
              <a:ahLst/>
              <a:cxnLst/>
              <a:rect l="l" t="t" r="r" b="b"/>
              <a:pathLst>
                <a:path w="2215278" h="1297940">
                  <a:moveTo>
                    <a:pt x="0" y="0"/>
                  </a:moveTo>
                  <a:lnTo>
                    <a:pt x="1107639" y="1297940"/>
                  </a:lnTo>
                  <a:lnTo>
                    <a:pt x="2215278" y="0"/>
                  </a:lnTo>
                  <a:close/>
                </a:path>
              </a:pathLst>
            </a:custGeom>
            <a:solidFill>
              <a:srgbClr val="6B6DA7"/>
            </a:solidFill>
          </p:spPr>
          <p:txBody>
            <a:bodyPr/>
            <a:lstStyle/>
            <a:p>
              <a:endParaRPr lang="en-SA"/>
            </a:p>
          </p:txBody>
        </p:sp>
      </p:grpSp>
      <p:grpSp>
        <p:nvGrpSpPr>
          <p:cNvPr id="70" name="Group 21"/>
          <p:cNvGrpSpPr/>
          <p:nvPr/>
        </p:nvGrpSpPr>
        <p:grpSpPr>
          <a:xfrm>
            <a:off x="7814721" y="4696915"/>
            <a:ext cx="1440320" cy="1279072"/>
            <a:chOff x="0" y="0"/>
            <a:chExt cx="2354580" cy="2090977"/>
          </a:xfrm>
        </p:grpSpPr>
        <p:sp>
          <p:nvSpPr>
            <p:cNvPr id="71" name="Freeform 22"/>
            <p:cNvSpPr/>
            <p:nvPr/>
          </p:nvSpPr>
          <p:spPr>
            <a:xfrm>
              <a:off x="0" y="0"/>
              <a:ext cx="2353310" cy="2090977"/>
            </a:xfrm>
            <a:custGeom>
              <a:avLst/>
              <a:gdLst/>
              <a:ahLst/>
              <a:cxnLst/>
              <a:rect l="l" t="t" r="r" b="b"/>
              <a:pathLst>
                <a:path w="2353310" h="2090977">
                  <a:moveTo>
                    <a:pt x="784860" y="2023667"/>
                  </a:moveTo>
                  <a:cubicBezTo>
                    <a:pt x="905510" y="2064307"/>
                    <a:pt x="1042670" y="2090977"/>
                    <a:pt x="1177290" y="2090977"/>
                  </a:cubicBezTo>
                  <a:cubicBezTo>
                    <a:pt x="1311910" y="2090977"/>
                    <a:pt x="1441450" y="2068117"/>
                    <a:pt x="1560830" y="2027477"/>
                  </a:cubicBezTo>
                  <a:cubicBezTo>
                    <a:pt x="1563370" y="2026207"/>
                    <a:pt x="1565910" y="2026207"/>
                    <a:pt x="1568450" y="2024937"/>
                  </a:cubicBezTo>
                  <a:cubicBezTo>
                    <a:pt x="2016760" y="1862377"/>
                    <a:pt x="2346960" y="1433117"/>
                    <a:pt x="2353310" y="933861"/>
                  </a:cubicBezTo>
                  <a:lnTo>
                    <a:pt x="2353310" y="0"/>
                  </a:lnTo>
                  <a:lnTo>
                    <a:pt x="0" y="0"/>
                  </a:lnTo>
                  <a:lnTo>
                    <a:pt x="0" y="933189"/>
                  </a:lnTo>
                  <a:cubicBezTo>
                    <a:pt x="6350" y="1435657"/>
                    <a:pt x="331470" y="1864917"/>
                    <a:pt x="784860" y="2023667"/>
                  </a:cubicBezTo>
                  <a:close/>
                </a:path>
              </a:pathLst>
            </a:custGeom>
            <a:solidFill>
              <a:srgbClr val="01AFB1"/>
            </a:solidFill>
          </p:spPr>
          <p:txBody>
            <a:bodyPr/>
            <a:lstStyle/>
            <a:p>
              <a:endParaRPr lang="en-SA"/>
            </a:p>
          </p:txBody>
        </p:sp>
      </p:grpSp>
      <p:grpSp>
        <p:nvGrpSpPr>
          <p:cNvPr id="72" name="Group 23"/>
          <p:cNvGrpSpPr/>
          <p:nvPr/>
        </p:nvGrpSpPr>
        <p:grpSpPr>
          <a:xfrm rot="10800000">
            <a:off x="7814721" y="3857649"/>
            <a:ext cx="1440320" cy="843889"/>
            <a:chOff x="0" y="0"/>
            <a:chExt cx="2215278" cy="1297940"/>
          </a:xfrm>
        </p:grpSpPr>
        <p:sp>
          <p:nvSpPr>
            <p:cNvPr id="73" name="Freeform 24"/>
            <p:cNvSpPr/>
            <p:nvPr/>
          </p:nvSpPr>
          <p:spPr>
            <a:xfrm>
              <a:off x="0" y="0"/>
              <a:ext cx="2215278" cy="1297940"/>
            </a:xfrm>
            <a:custGeom>
              <a:avLst/>
              <a:gdLst/>
              <a:ahLst/>
              <a:cxnLst/>
              <a:rect l="l" t="t" r="r" b="b"/>
              <a:pathLst>
                <a:path w="2215278" h="1297940">
                  <a:moveTo>
                    <a:pt x="0" y="0"/>
                  </a:moveTo>
                  <a:lnTo>
                    <a:pt x="1107639" y="1297940"/>
                  </a:lnTo>
                  <a:lnTo>
                    <a:pt x="2215278" y="0"/>
                  </a:lnTo>
                  <a:close/>
                </a:path>
              </a:pathLst>
            </a:custGeom>
            <a:solidFill>
              <a:srgbClr val="01AFB1"/>
            </a:solidFill>
          </p:spPr>
          <p:txBody>
            <a:bodyPr/>
            <a:lstStyle/>
            <a:p>
              <a:endParaRPr lang="en-SA"/>
            </a:p>
          </p:txBody>
        </p:sp>
      </p:grpSp>
      <p:grpSp>
        <p:nvGrpSpPr>
          <p:cNvPr id="74" name="Group 25"/>
          <p:cNvGrpSpPr/>
          <p:nvPr/>
        </p:nvGrpSpPr>
        <p:grpSpPr>
          <a:xfrm>
            <a:off x="8101589" y="3853026"/>
            <a:ext cx="433292" cy="253867"/>
            <a:chOff x="0" y="0"/>
            <a:chExt cx="2215278" cy="1297940"/>
          </a:xfrm>
        </p:grpSpPr>
        <p:sp>
          <p:nvSpPr>
            <p:cNvPr id="75" name="Freeform 26"/>
            <p:cNvSpPr/>
            <p:nvPr/>
          </p:nvSpPr>
          <p:spPr>
            <a:xfrm>
              <a:off x="0" y="0"/>
              <a:ext cx="2215278" cy="1297940"/>
            </a:xfrm>
            <a:custGeom>
              <a:avLst/>
              <a:gdLst/>
              <a:ahLst/>
              <a:cxnLst/>
              <a:rect l="l" t="t" r="r" b="b"/>
              <a:pathLst>
                <a:path w="2215278" h="1297940">
                  <a:moveTo>
                    <a:pt x="0" y="0"/>
                  </a:moveTo>
                  <a:lnTo>
                    <a:pt x="1107639" y="1297940"/>
                  </a:lnTo>
                  <a:lnTo>
                    <a:pt x="2215278" y="0"/>
                  </a:lnTo>
                  <a:close/>
                </a:path>
              </a:pathLst>
            </a:custGeom>
            <a:solidFill>
              <a:srgbClr val="7CD4D2"/>
            </a:solidFill>
          </p:spPr>
          <p:txBody>
            <a:bodyPr/>
            <a:lstStyle/>
            <a:p>
              <a:endParaRPr lang="en-SA"/>
            </a:p>
          </p:txBody>
        </p:sp>
      </p:grpSp>
      <p:grpSp>
        <p:nvGrpSpPr>
          <p:cNvPr id="76" name="Group 27"/>
          <p:cNvGrpSpPr/>
          <p:nvPr/>
        </p:nvGrpSpPr>
        <p:grpSpPr>
          <a:xfrm>
            <a:off x="8213648" y="4287305"/>
            <a:ext cx="642467" cy="642467"/>
            <a:chOff x="0" y="0"/>
            <a:chExt cx="6350000" cy="6350000"/>
          </a:xfrm>
        </p:grpSpPr>
        <p:sp>
          <p:nvSpPr>
            <p:cNvPr id="77" name="Freeform 28"/>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FFF"/>
            </a:solidFill>
          </p:spPr>
          <p:txBody>
            <a:bodyPr/>
            <a:lstStyle/>
            <a:p>
              <a:endParaRPr lang="en-SA"/>
            </a:p>
          </p:txBody>
        </p:sp>
      </p:grpSp>
      <p:grpSp>
        <p:nvGrpSpPr>
          <p:cNvPr id="78" name="Group 29"/>
          <p:cNvGrpSpPr/>
          <p:nvPr/>
        </p:nvGrpSpPr>
        <p:grpSpPr>
          <a:xfrm>
            <a:off x="6587728" y="4272206"/>
            <a:ext cx="642467" cy="642467"/>
            <a:chOff x="0" y="0"/>
            <a:chExt cx="6350000" cy="6350000"/>
          </a:xfrm>
        </p:grpSpPr>
        <p:sp>
          <p:nvSpPr>
            <p:cNvPr id="79" name="Freeform 30"/>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FFF"/>
            </a:solidFill>
          </p:spPr>
          <p:txBody>
            <a:bodyPr/>
            <a:lstStyle/>
            <a:p>
              <a:endParaRPr lang="en-SA"/>
            </a:p>
          </p:txBody>
        </p:sp>
      </p:grpSp>
      <p:grpSp>
        <p:nvGrpSpPr>
          <p:cNvPr id="80" name="Group 31"/>
          <p:cNvGrpSpPr/>
          <p:nvPr/>
        </p:nvGrpSpPr>
        <p:grpSpPr>
          <a:xfrm>
            <a:off x="4959894" y="4272206"/>
            <a:ext cx="642467" cy="642467"/>
            <a:chOff x="0" y="0"/>
            <a:chExt cx="6350000" cy="6350000"/>
          </a:xfrm>
        </p:grpSpPr>
        <p:sp>
          <p:nvSpPr>
            <p:cNvPr id="81" name="Freeform 32"/>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FFF"/>
            </a:solidFill>
          </p:spPr>
          <p:txBody>
            <a:bodyPr/>
            <a:lstStyle/>
            <a:p>
              <a:endParaRPr lang="en-SA"/>
            </a:p>
          </p:txBody>
        </p:sp>
      </p:grpSp>
      <p:grpSp>
        <p:nvGrpSpPr>
          <p:cNvPr id="82" name="Group 33"/>
          <p:cNvGrpSpPr/>
          <p:nvPr/>
        </p:nvGrpSpPr>
        <p:grpSpPr>
          <a:xfrm>
            <a:off x="3333973" y="4272206"/>
            <a:ext cx="642467" cy="642467"/>
            <a:chOff x="0" y="0"/>
            <a:chExt cx="6350000" cy="6350000"/>
          </a:xfrm>
        </p:grpSpPr>
        <p:sp>
          <p:nvSpPr>
            <p:cNvPr id="83" name="Freeform 34"/>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FFF"/>
            </a:solidFill>
          </p:spPr>
          <p:txBody>
            <a:bodyPr/>
            <a:lstStyle/>
            <a:p>
              <a:endParaRPr lang="en-SA"/>
            </a:p>
          </p:txBody>
        </p:sp>
      </p:grpSp>
      <p:sp>
        <p:nvSpPr>
          <p:cNvPr id="84" name="Freeform 35"/>
          <p:cNvSpPr/>
          <p:nvPr/>
        </p:nvSpPr>
        <p:spPr>
          <a:xfrm>
            <a:off x="8373340" y="4336988"/>
            <a:ext cx="385881" cy="478612"/>
          </a:xfrm>
          <a:custGeom>
            <a:avLst/>
            <a:gdLst/>
            <a:ahLst/>
            <a:cxnLst/>
            <a:rect l="l" t="t" r="r" b="b"/>
            <a:pathLst>
              <a:path w="1107820" h="1374040">
                <a:moveTo>
                  <a:pt x="0" y="0"/>
                </a:moveTo>
                <a:lnTo>
                  <a:pt x="1107820" y="0"/>
                </a:lnTo>
                <a:lnTo>
                  <a:pt x="1107820" y="1374041"/>
                </a:lnTo>
                <a:lnTo>
                  <a:pt x="0" y="1374041"/>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p>
            <a:endParaRPr lang="en-SA"/>
          </a:p>
        </p:txBody>
      </p:sp>
      <p:sp>
        <p:nvSpPr>
          <p:cNvPr id="85" name="Freeform 36"/>
          <p:cNvSpPr/>
          <p:nvPr/>
        </p:nvSpPr>
        <p:spPr>
          <a:xfrm>
            <a:off x="6679044" y="4395018"/>
            <a:ext cx="425923" cy="378007"/>
          </a:xfrm>
          <a:custGeom>
            <a:avLst/>
            <a:gdLst/>
            <a:ahLst/>
            <a:cxnLst/>
            <a:rect l="l" t="t" r="r" b="b"/>
            <a:pathLst>
              <a:path w="1222775" h="1085213">
                <a:moveTo>
                  <a:pt x="0" y="0"/>
                </a:moveTo>
                <a:lnTo>
                  <a:pt x="1222775" y="0"/>
                </a:lnTo>
                <a:lnTo>
                  <a:pt x="1222775" y="1085212"/>
                </a:lnTo>
                <a:lnTo>
                  <a:pt x="0" y="1085212"/>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a:ln cap="sq">
            <a:noFill/>
            <a:prstDash val="solid"/>
            <a:miter/>
          </a:ln>
        </p:spPr>
        <p:txBody>
          <a:bodyPr/>
          <a:lstStyle/>
          <a:p>
            <a:endParaRPr lang="en-SA"/>
          </a:p>
        </p:txBody>
      </p:sp>
      <p:sp>
        <p:nvSpPr>
          <p:cNvPr id="86" name="Freeform 37"/>
          <p:cNvSpPr/>
          <p:nvPr/>
        </p:nvSpPr>
        <p:spPr>
          <a:xfrm>
            <a:off x="5088062" y="4386895"/>
            <a:ext cx="386130" cy="386130"/>
          </a:xfrm>
          <a:custGeom>
            <a:avLst/>
            <a:gdLst/>
            <a:ahLst/>
            <a:cxnLst/>
            <a:rect l="l" t="t" r="r" b="b"/>
            <a:pathLst>
              <a:path w="1108533" h="1108533">
                <a:moveTo>
                  <a:pt x="0" y="0"/>
                </a:moveTo>
                <a:lnTo>
                  <a:pt x="1108533" y="0"/>
                </a:lnTo>
                <a:lnTo>
                  <a:pt x="1108533" y="1108532"/>
                </a:lnTo>
                <a:lnTo>
                  <a:pt x="0" y="1108532"/>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a:ln cap="sq">
            <a:noFill/>
            <a:prstDash val="solid"/>
            <a:miter/>
          </a:ln>
        </p:spPr>
        <p:txBody>
          <a:bodyPr/>
          <a:lstStyle/>
          <a:p>
            <a:endParaRPr lang="en-SA"/>
          </a:p>
        </p:txBody>
      </p:sp>
      <p:sp>
        <p:nvSpPr>
          <p:cNvPr id="87" name="Freeform 38"/>
          <p:cNvSpPr/>
          <p:nvPr/>
        </p:nvSpPr>
        <p:spPr>
          <a:xfrm>
            <a:off x="3440474" y="4407034"/>
            <a:ext cx="414610" cy="353973"/>
          </a:xfrm>
          <a:custGeom>
            <a:avLst/>
            <a:gdLst/>
            <a:ahLst/>
            <a:cxnLst/>
            <a:rect l="l" t="t" r="r" b="b"/>
            <a:pathLst>
              <a:path w="1190296" h="1016215">
                <a:moveTo>
                  <a:pt x="0" y="0"/>
                </a:moveTo>
                <a:lnTo>
                  <a:pt x="1190296" y="0"/>
                </a:lnTo>
                <a:lnTo>
                  <a:pt x="1190296" y="1016215"/>
                </a:lnTo>
                <a:lnTo>
                  <a:pt x="0" y="1016215"/>
                </a:lnTo>
                <a:lnTo>
                  <a:pt x="0" y="0"/>
                </a:lnTo>
                <a:close/>
              </a:path>
            </a:pathLst>
          </a:custGeom>
          <a: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SA"/>
          </a:p>
        </p:txBody>
      </p:sp>
      <p:sp>
        <p:nvSpPr>
          <p:cNvPr id="88" name="TextBox 40"/>
          <p:cNvSpPr txBox="1"/>
          <p:nvPr/>
        </p:nvSpPr>
        <p:spPr>
          <a:xfrm>
            <a:off x="8016603" y="5081143"/>
            <a:ext cx="1099354" cy="278025"/>
          </a:xfrm>
          <a:prstGeom prst="rect">
            <a:avLst/>
          </a:prstGeom>
        </p:spPr>
        <p:txBody>
          <a:bodyPr lIns="0" tIns="0" rIns="0" bIns="0" rtlCol="0" anchor="t">
            <a:spAutoFit/>
          </a:bodyPr>
          <a:lstStyle>
            <a:defPPr>
              <a:defRPr lang="en-US"/>
            </a:defPPr>
            <a:lvl1pPr algn="just">
              <a:lnSpc>
                <a:spcPts val="2427"/>
              </a:lnSpc>
              <a:spcBef>
                <a:spcPct val="0"/>
              </a:spcBef>
              <a:defRPr sz="1600" b="1">
                <a:solidFill>
                  <a:srgbClr val="73808E"/>
                </a:solidFill>
                <a:latin typeface="SST Arabic" panose="020B0504030504020204" pitchFamily="34" charset="-78"/>
                <a:ea typeface="Effra"/>
                <a:cs typeface="SST Arabic" panose="020B0504030504020204" pitchFamily="34" charset="-78"/>
                <a:rtl/>
              </a:defRPr>
            </a:lvl1pPr>
          </a:lstStyle>
          <a:p>
            <a:pPr algn="ctr"/>
            <a:r>
              <a:rPr lang="ar-EG" dirty="0">
                <a:solidFill>
                  <a:schemeClr val="bg1"/>
                </a:solidFill>
                <a:latin typeface="SST Arabic Light" panose="020B0304030504020204" pitchFamily="34" charset="-78"/>
                <a:cs typeface="SST Arabic Light" panose="020B0304030504020204" pitchFamily="34" charset="-78"/>
                <a:sym typeface="SST Arabic Bold"/>
              </a:rPr>
              <a:t>خبرة المشروع</a:t>
            </a:r>
          </a:p>
        </p:txBody>
      </p:sp>
      <p:sp>
        <p:nvSpPr>
          <p:cNvPr id="89" name="TextBox 40"/>
          <p:cNvSpPr txBox="1"/>
          <p:nvPr/>
        </p:nvSpPr>
        <p:spPr>
          <a:xfrm>
            <a:off x="6342328" y="5081142"/>
            <a:ext cx="1099354" cy="277320"/>
          </a:xfrm>
          <a:prstGeom prst="rect">
            <a:avLst/>
          </a:prstGeom>
        </p:spPr>
        <p:txBody>
          <a:bodyPr lIns="0" tIns="0" rIns="0" bIns="0" rtlCol="0" anchor="t">
            <a:spAutoFit/>
          </a:bodyPr>
          <a:lstStyle>
            <a:defPPr>
              <a:defRPr lang="en-US"/>
            </a:defPPr>
            <a:lvl1pPr algn="just">
              <a:lnSpc>
                <a:spcPts val="2427"/>
              </a:lnSpc>
              <a:spcBef>
                <a:spcPct val="0"/>
              </a:spcBef>
              <a:defRPr sz="1600" b="1">
                <a:solidFill>
                  <a:srgbClr val="73808E"/>
                </a:solidFill>
                <a:latin typeface="SST Arabic" panose="020B0504030504020204" pitchFamily="34" charset="-78"/>
                <a:ea typeface="Effra"/>
                <a:cs typeface="SST Arabic" panose="020B0504030504020204" pitchFamily="34" charset="-78"/>
                <a:rtl/>
              </a:defRPr>
            </a:lvl1pPr>
          </a:lstStyle>
          <a:p>
            <a:pPr algn="ctr"/>
            <a:r>
              <a:rPr lang="ar-EG" dirty="0">
                <a:solidFill>
                  <a:schemeClr val="bg1"/>
                </a:solidFill>
                <a:latin typeface="SST Arabic Light" panose="020B0304030504020204" pitchFamily="34" charset="-78"/>
                <a:cs typeface="SST Arabic Light" panose="020B0304030504020204" pitchFamily="34" charset="-78"/>
                <a:sym typeface="SST Arabic Bold"/>
              </a:rPr>
              <a:t>نضج الفريق</a:t>
            </a:r>
          </a:p>
        </p:txBody>
      </p:sp>
      <p:sp>
        <p:nvSpPr>
          <p:cNvPr id="90" name="TextBox 40"/>
          <p:cNvSpPr txBox="1"/>
          <p:nvPr/>
        </p:nvSpPr>
        <p:spPr>
          <a:xfrm>
            <a:off x="4657799" y="5088635"/>
            <a:ext cx="1246656" cy="277320"/>
          </a:xfrm>
          <a:prstGeom prst="rect">
            <a:avLst/>
          </a:prstGeom>
        </p:spPr>
        <p:txBody>
          <a:bodyPr wrap="square" lIns="0" tIns="0" rIns="0" bIns="0" rtlCol="0" anchor="t">
            <a:spAutoFit/>
          </a:bodyPr>
          <a:lstStyle>
            <a:defPPr>
              <a:defRPr lang="en-US"/>
            </a:defPPr>
            <a:lvl1pPr algn="just">
              <a:lnSpc>
                <a:spcPts val="2427"/>
              </a:lnSpc>
              <a:spcBef>
                <a:spcPct val="0"/>
              </a:spcBef>
              <a:defRPr sz="1600" b="1">
                <a:solidFill>
                  <a:srgbClr val="73808E"/>
                </a:solidFill>
                <a:latin typeface="SST Arabic" panose="020B0504030504020204" pitchFamily="34" charset="-78"/>
                <a:ea typeface="Effra"/>
                <a:cs typeface="SST Arabic" panose="020B0504030504020204" pitchFamily="34" charset="-78"/>
                <a:rtl/>
              </a:defRPr>
            </a:lvl1pPr>
          </a:lstStyle>
          <a:p>
            <a:pPr algn="ctr"/>
            <a:r>
              <a:rPr lang="ar-EG" dirty="0">
                <a:solidFill>
                  <a:schemeClr val="bg1"/>
                </a:solidFill>
                <a:latin typeface="SST Arabic Light" panose="020B0304030504020204" pitchFamily="34" charset="-78"/>
                <a:cs typeface="SST Arabic Light" panose="020B0304030504020204" pitchFamily="34" charset="-78"/>
                <a:sym typeface="SST Arabic Bold"/>
              </a:rPr>
              <a:t>هيكل الحوكمة</a:t>
            </a:r>
          </a:p>
        </p:txBody>
      </p:sp>
      <p:sp>
        <p:nvSpPr>
          <p:cNvPr id="91" name="TextBox 40"/>
          <p:cNvSpPr txBox="1"/>
          <p:nvPr/>
        </p:nvSpPr>
        <p:spPr>
          <a:xfrm>
            <a:off x="3105530" y="5081039"/>
            <a:ext cx="1099354" cy="278025"/>
          </a:xfrm>
          <a:prstGeom prst="rect">
            <a:avLst/>
          </a:prstGeom>
        </p:spPr>
        <p:txBody>
          <a:bodyPr lIns="0" tIns="0" rIns="0" bIns="0" rtlCol="0" anchor="t">
            <a:spAutoFit/>
          </a:bodyPr>
          <a:lstStyle>
            <a:defPPr>
              <a:defRPr lang="en-US"/>
            </a:defPPr>
            <a:lvl1pPr algn="just">
              <a:lnSpc>
                <a:spcPts val="2427"/>
              </a:lnSpc>
              <a:spcBef>
                <a:spcPct val="0"/>
              </a:spcBef>
              <a:defRPr sz="1600" b="1">
                <a:solidFill>
                  <a:srgbClr val="73808E"/>
                </a:solidFill>
                <a:latin typeface="SST Arabic" panose="020B0504030504020204" pitchFamily="34" charset="-78"/>
                <a:ea typeface="Effra"/>
                <a:cs typeface="SST Arabic" panose="020B0504030504020204" pitchFamily="34" charset="-78"/>
                <a:rtl/>
              </a:defRPr>
            </a:lvl1pPr>
          </a:lstStyle>
          <a:p>
            <a:pPr algn="ctr"/>
            <a:r>
              <a:rPr lang="ar-EG" dirty="0">
                <a:solidFill>
                  <a:schemeClr val="bg1"/>
                </a:solidFill>
                <a:latin typeface="SST Arabic Light" panose="020B0304030504020204" pitchFamily="34" charset="-78"/>
                <a:cs typeface="SST Arabic Light" panose="020B0304030504020204" pitchFamily="34" charset="-78"/>
                <a:sym typeface="SST Arabic Bold"/>
              </a:rPr>
              <a:t>فرق موزعة</a:t>
            </a:r>
          </a:p>
        </p:txBody>
      </p:sp>
    </p:spTree>
    <p:extLst>
      <p:ext uri="{BB962C8B-B14F-4D97-AF65-F5344CB8AC3E}">
        <p14:creationId xmlns:p14="http://schemas.microsoft.com/office/powerpoint/2010/main" val="969280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06B6DF8-E8C4-4E7C-938C-470D8E897D5E}"/>
              </a:ext>
            </a:extLst>
          </p:cNvPr>
          <p:cNvSpPr/>
          <p:nvPr/>
        </p:nvSpPr>
        <p:spPr>
          <a:xfrm>
            <a:off x="3819525" y="1574412"/>
            <a:ext cx="7812663" cy="2585323"/>
          </a:xfrm>
          <a:prstGeom prst="rect">
            <a:avLst/>
          </a:prstGeom>
        </p:spPr>
        <p:txBody>
          <a:bodyPr wrap="square">
            <a:spAutoFit/>
          </a:bodyPr>
          <a:lstStyle/>
          <a:p>
            <a:pPr lvl="0" algn="justLow" rtl="1">
              <a:lnSpc>
                <a:spcPct val="150000"/>
              </a:lnSpc>
            </a:pPr>
            <a:r>
              <a:rPr kumimoji="0" lang="en-US"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.6 </a:t>
            </a:r>
            <a:r>
              <a:rPr lang="ar-EG" dirty="0">
                <a:solidFill>
                  <a:srgbClr val="03A5AD"/>
                </a:solidFill>
                <a:latin typeface="SST Arabic Medium" pitchFamily="34" charset="-78"/>
                <a:cs typeface="SST Arabic Medium" pitchFamily="34" charset="-78"/>
              </a:rPr>
              <a:t>التفاعلات مع مجالات الأداء الأخرى</a:t>
            </a:r>
          </a:p>
          <a:p>
            <a:pPr lvl="0" algn="justLow" rtl="1">
              <a:lnSpc>
                <a:spcPct val="150000"/>
              </a:lnSpc>
            </a:pPr>
            <a:endParaRPr lang="en-US" dirty="0">
              <a:solidFill>
                <a:srgbClr val="03A5AD"/>
              </a:solidFill>
              <a:latin typeface="SST Arabic Medium" pitchFamily="34" charset="-78"/>
              <a:cs typeface="SST Arabic Medium" pitchFamily="34" charset="-78"/>
            </a:endParaRPr>
          </a:p>
          <a:p>
            <a:pPr lvl="0"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يؤكد مجال أداء الفريق على المهارات التي يستخدمها مديرو المشروع وأعضاء فريق المشروع على مدار المشروع. وتتداخل</a:t>
            </a:r>
            <a:r>
              <a:rPr lang="en-US"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هذه المهارات مع جميع جوانب المشروع الأخرى كنسيج واحد. </a:t>
            </a:r>
            <a:endParaRPr lang="en-US" dirty="0">
              <a:solidFill>
                <a:schemeClr val="tx1">
                  <a:lumMod val="50000"/>
                  <a:lumOff val="50000"/>
                </a:schemeClr>
              </a:solidFill>
              <a:latin typeface="SST Arabic Medium" pitchFamily="34" charset="-78"/>
              <a:cs typeface="SST Arabic Medium" pitchFamily="34" charset="-78"/>
            </a:endParaRPr>
          </a:p>
        </p:txBody>
      </p:sp>
      <p:sp>
        <p:nvSpPr>
          <p:cNvPr id="4" name="TextBox 3">
            <a:extLst>
              <a:ext uri="{FF2B5EF4-FFF2-40B4-BE49-F238E27FC236}">
                <a16:creationId xmlns:a16="http://schemas.microsoft.com/office/drawing/2014/main" id="{8249948D-BBDB-4E76-9400-2D1FA5AEDA87}"/>
              </a:ext>
            </a:extLst>
          </p:cNvPr>
          <p:cNvSpPr txBox="1"/>
          <p:nvPr/>
        </p:nvSpPr>
        <p:spPr>
          <a:xfrm>
            <a:off x="5812848"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الفريق</a:t>
            </a:r>
          </a:p>
        </p:txBody>
      </p:sp>
    </p:spTree>
    <p:extLst>
      <p:ext uri="{BB962C8B-B14F-4D97-AF65-F5344CB8AC3E}">
        <p14:creationId xmlns:p14="http://schemas.microsoft.com/office/powerpoint/2010/main" val="1939840517"/>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06B6DF8-E8C4-4E7C-938C-470D8E897D5E}"/>
              </a:ext>
            </a:extLst>
          </p:cNvPr>
          <p:cNvSpPr/>
          <p:nvPr/>
        </p:nvSpPr>
        <p:spPr>
          <a:xfrm>
            <a:off x="5666509" y="1393444"/>
            <a:ext cx="6091382" cy="369332"/>
          </a:xfrm>
          <a:prstGeom prst="rect">
            <a:avLst/>
          </a:prstGeom>
        </p:spPr>
        <p:txBody>
          <a:bodyPr wrap="square">
            <a:spAutoFit/>
          </a:bodyPr>
          <a:lstStyle/>
          <a:p>
            <a:pPr lvl="0" algn="r" rtl="1"/>
            <a:r>
              <a:rPr kumimoji="0" lang="en-US"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.7 </a:t>
            </a:r>
            <a:r>
              <a:rPr lang="ar-EG" dirty="0">
                <a:solidFill>
                  <a:srgbClr val="03A5AD"/>
                </a:solidFill>
                <a:latin typeface="SST Arabic Medium" pitchFamily="34" charset="-78"/>
                <a:cs typeface="SST Arabic Medium" pitchFamily="34" charset="-78"/>
              </a:rPr>
              <a:t>فحص النتائج</a:t>
            </a:r>
            <a:endParaRPr lang="en-US" dirty="0">
              <a:solidFill>
                <a:srgbClr val="03A5AD"/>
              </a:solidFill>
              <a:latin typeface="SST Arabic Medium" pitchFamily="34" charset="-78"/>
              <a:cs typeface="SST Arabic Medium" pitchFamily="34" charset="-78"/>
            </a:endParaRPr>
          </a:p>
        </p:txBody>
      </p:sp>
      <p:sp>
        <p:nvSpPr>
          <p:cNvPr id="5" name="TextBox 4"/>
          <p:cNvSpPr txBox="1"/>
          <p:nvPr/>
        </p:nvSpPr>
        <p:spPr>
          <a:xfrm>
            <a:off x="4034766" y="5892513"/>
            <a:ext cx="4122469" cy="338554"/>
          </a:xfrm>
          <a:prstGeom prst="rect">
            <a:avLst/>
          </a:prstGeom>
          <a:noFill/>
        </p:spPr>
        <p:txBody>
          <a:bodyPr wrap="square" rtlCol="0">
            <a:spAutoFit/>
          </a:bodyPr>
          <a:lstStyle/>
          <a:p>
            <a:pPr lvl="0" algn="ctr" rtl="1">
              <a:defRPr/>
            </a:pPr>
            <a:r>
              <a:rPr lang="ar-EG" sz="1600" dirty="0">
                <a:solidFill>
                  <a:schemeClr val="tx1">
                    <a:lumMod val="50000"/>
                    <a:lumOff val="50000"/>
                  </a:schemeClr>
                </a:solidFill>
                <a:latin typeface="SST Arabic Medium" pitchFamily="34" charset="-78"/>
                <a:cs typeface="SST Arabic Medium" pitchFamily="34" charset="-78"/>
              </a:rPr>
              <a:t>الجدول 2-3 فحص النتائج – مجال أداؤ الفريق</a:t>
            </a:r>
          </a:p>
        </p:txBody>
      </p:sp>
      <p:graphicFrame>
        <p:nvGraphicFramePr>
          <p:cNvPr id="3" name="Table 2"/>
          <p:cNvGraphicFramePr>
            <a:graphicFrameLocks noGrp="1"/>
          </p:cNvGraphicFramePr>
          <p:nvPr/>
        </p:nvGraphicFramePr>
        <p:xfrm>
          <a:off x="2032000" y="2531213"/>
          <a:ext cx="8128000" cy="2138680"/>
        </p:xfrm>
        <a:graphic>
          <a:graphicData uri="http://schemas.openxmlformats.org/drawingml/2006/table">
            <a:tbl>
              <a:tblPr firstRow="1" bandRow="1">
                <a:tableStyleId>{5C22544A-7EE6-4342-B048-85BDC9FD1C3A}</a:tableStyleId>
              </a:tblPr>
              <a:tblGrid>
                <a:gridCol w="5645509">
                  <a:extLst>
                    <a:ext uri="{9D8B030D-6E8A-4147-A177-3AD203B41FA5}">
                      <a16:colId xmlns:a16="http://schemas.microsoft.com/office/drawing/2014/main" val="20000"/>
                    </a:ext>
                  </a:extLst>
                </a:gridCol>
                <a:gridCol w="2482491">
                  <a:extLst>
                    <a:ext uri="{9D8B030D-6E8A-4147-A177-3AD203B41FA5}">
                      <a16:colId xmlns:a16="http://schemas.microsoft.com/office/drawing/2014/main" val="20001"/>
                    </a:ext>
                  </a:extLst>
                </a:gridCol>
              </a:tblGrid>
              <a:tr h="370840">
                <a:tc>
                  <a:txBody>
                    <a:bodyPr/>
                    <a:lstStyle/>
                    <a:p>
                      <a:pPr algn="ctr" rtl="1"/>
                      <a:r>
                        <a:rPr lang="ar-EG" sz="1400" b="0" i="0" u="none" strike="noStrike" kern="1200" dirty="0">
                          <a:solidFill>
                            <a:schemeClr val="lt1"/>
                          </a:solidFill>
                          <a:effectLst/>
                          <a:latin typeface="SST Arabic Medium" pitchFamily="34" charset="-78"/>
                          <a:ea typeface="+mn-ea"/>
                          <a:cs typeface="SST Arabic Medium" pitchFamily="34" charset="-78"/>
                        </a:rPr>
                        <a:t>الفحص</a:t>
                      </a:r>
                      <a:endParaRPr lang="en-US" sz="1400" b="0" dirty="0">
                        <a:latin typeface="SST Arabic Medium" pitchFamily="34" charset="-78"/>
                        <a:cs typeface="SST Arabic Medium" pitchFamily="34" charset="-78"/>
                      </a:endParaRPr>
                    </a:p>
                  </a:txBody>
                  <a:tcPr anchor="ctr">
                    <a:solidFill>
                      <a:srgbClr val="03A5AD"/>
                    </a:solidFill>
                  </a:tcPr>
                </a:tc>
                <a:tc>
                  <a:txBody>
                    <a:bodyPr/>
                    <a:lstStyle/>
                    <a:p>
                      <a:pPr algn="ctr" rtl="1"/>
                      <a:r>
                        <a:rPr lang="ar-EG" sz="1400" b="0" i="0" u="none" strike="noStrike" kern="1200" dirty="0">
                          <a:solidFill>
                            <a:schemeClr val="lt1"/>
                          </a:solidFill>
                          <a:effectLst/>
                          <a:latin typeface="SST Arabic Medium" pitchFamily="34" charset="-78"/>
                          <a:ea typeface="+mn-ea"/>
                          <a:cs typeface="SST Arabic Medium" pitchFamily="34" charset="-78"/>
                        </a:rPr>
                        <a:t>الناتج</a:t>
                      </a:r>
                      <a:endParaRPr lang="en-US" sz="1400" b="0" dirty="0">
                        <a:latin typeface="SST Arabic Medium" pitchFamily="34" charset="-78"/>
                        <a:cs typeface="SST Arabic Medium" pitchFamily="34" charset="-78"/>
                      </a:endParaRPr>
                    </a:p>
                  </a:txBody>
                  <a:tcPr anchor="ctr">
                    <a:solidFill>
                      <a:srgbClr val="03A5AD"/>
                    </a:solidFill>
                  </a:tcPr>
                </a:tc>
                <a:extLst>
                  <a:ext uri="{0D108BD9-81ED-4DB2-BD59-A6C34878D82A}">
                    <a16:rowId xmlns:a16="http://schemas.microsoft.com/office/drawing/2014/main" val="10000"/>
                  </a:ext>
                </a:extLst>
              </a:tr>
              <a:tr h="370840">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يعرف جميع أعضاء فريق المشروع الرؤية والأهداف يمتلك فريق المشروع تسليمات المشروع ونتائجه.</a:t>
                      </a:r>
                    </a:p>
                  </a:txBody>
                  <a:tcPr anchor="ct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الملكية المشتركة</a:t>
                      </a:r>
                    </a:p>
                  </a:txBody>
                  <a:tcPr anchor="ctr"/>
                </a:tc>
                <a:extLst>
                  <a:ext uri="{0D108BD9-81ED-4DB2-BD59-A6C34878D82A}">
                    <a16:rowId xmlns:a16="http://schemas.microsoft.com/office/drawing/2014/main" val="10001"/>
                  </a:ext>
                </a:extLst>
              </a:tr>
              <a:tr h="370840">
                <a:tc>
                  <a:txBody>
                    <a:bodyPr/>
                    <a:lstStyle/>
                    <a:p>
                      <a:pPr algn="r" rtl="1" fontAlgn="base"/>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الفريق يثق في بعضه البعض ويتعاونون الفريق يتكيف مع المواقف المتغيرة ويتمتع بالمرونة</a:t>
                      </a:r>
                      <a:r>
                        <a:rPr lang="ar-EG" sz="1400" b="0" i="0" u="none" strike="noStrike" kern="1200" baseline="0" dirty="0">
                          <a:solidFill>
                            <a:schemeClr val="tx1">
                              <a:lumMod val="50000"/>
                              <a:lumOff val="50000"/>
                            </a:schemeClr>
                          </a:solidFill>
                          <a:effectLst/>
                          <a:latin typeface="SST Arabic Medium" pitchFamily="34" charset="-78"/>
                          <a:ea typeface="+mn-ea"/>
                          <a:cs typeface="SST Arabic Medium" pitchFamily="34" charset="-78"/>
                        </a:rPr>
                        <a:t> </a:t>
                      </a:r>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في مواجهة التحديات الفريق يشعر بالتمكين ويُمكن ويقدر أعضاء الفريق.</a:t>
                      </a:r>
                      <a:endParaRPr lang="ar-EG" sz="1400" b="0" dirty="0">
                        <a:solidFill>
                          <a:schemeClr val="tx1">
                            <a:lumMod val="50000"/>
                            <a:lumOff val="50000"/>
                          </a:schemeClr>
                        </a:solidFill>
                        <a:effectLst/>
                        <a:latin typeface="SST Arabic Medium" pitchFamily="34" charset="-78"/>
                        <a:cs typeface="SST Arabic Medium" pitchFamily="34" charset="-78"/>
                      </a:endParaRPr>
                    </a:p>
                  </a:txBody>
                  <a:tcPr anchor="ct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فريق عالي الأداء</a:t>
                      </a:r>
                    </a:p>
                  </a:txBody>
                  <a:tcPr anchor="ctr"/>
                </a:tc>
                <a:extLst>
                  <a:ext uri="{0D108BD9-81ED-4DB2-BD59-A6C34878D82A}">
                    <a16:rowId xmlns:a16="http://schemas.microsoft.com/office/drawing/2014/main" val="10002"/>
                  </a:ext>
                </a:extLst>
              </a:tr>
              <a:tr h="370840">
                <a:tc>
                  <a:txBody>
                    <a:bodyPr/>
                    <a:lstStyle/>
                    <a:p>
                      <a:pPr algn="r" rtl="1"/>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يطبق أعضاء فريق المشروع التفكير النقدي والمهارات الشخصية. تعد أنماط قيادة أعضاء فريق المشروع مناسبة لسياق المشروع والبيئة.</a:t>
                      </a:r>
                      <a:endParaRPr lang="en-US" sz="1400" b="0" dirty="0">
                        <a:solidFill>
                          <a:schemeClr val="tx1">
                            <a:lumMod val="50000"/>
                            <a:lumOff val="50000"/>
                          </a:schemeClr>
                        </a:solidFill>
                        <a:latin typeface="SST Arabic Medium" pitchFamily="34" charset="-78"/>
                        <a:cs typeface="SST Arabic Medium" pitchFamily="34" charset="-78"/>
                      </a:endParaRPr>
                    </a:p>
                  </a:txBody>
                  <a:tcPr anchor="ctr"/>
                </a:tc>
                <a:tc>
                  <a:txBody>
                    <a:bodyPr/>
                    <a:lstStyle/>
                    <a:p>
                      <a:pPr algn="r" rtl="1" fontAlgn="base"/>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القيادة القابلة للتطبيق والمهارات</a:t>
                      </a:r>
                    </a:p>
                    <a:p>
                      <a:pPr algn="r" rtl="1"/>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الشخصية الأخرى يظهرها جميع أعضاء الفريق.</a:t>
                      </a:r>
                      <a:endParaRPr lang="ar-EG" sz="1400" b="0" dirty="0">
                        <a:solidFill>
                          <a:schemeClr val="tx1">
                            <a:lumMod val="50000"/>
                            <a:lumOff val="50000"/>
                          </a:schemeClr>
                        </a:solidFill>
                        <a:effectLst/>
                        <a:latin typeface="SST Arabic Medium" pitchFamily="34" charset="-78"/>
                        <a:cs typeface="SST Arabic Medium" pitchFamily="34" charset="-78"/>
                      </a:endParaRPr>
                    </a:p>
                  </a:txBody>
                  <a:tcPr anchor="ctr"/>
                </a:tc>
                <a:extLst>
                  <a:ext uri="{0D108BD9-81ED-4DB2-BD59-A6C34878D82A}">
                    <a16:rowId xmlns:a16="http://schemas.microsoft.com/office/drawing/2014/main" val="10003"/>
                  </a:ext>
                </a:extLst>
              </a:tr>
            </a:tbl>
          </a:graphicData>
        </a:graphic>
      </p:graphicFrame>
      <p:sp>
        <p:nvSpPr>
          <p:cNvPr id="6" name="TextBox 5">
            <a:extLst>
              <a:ext uri="{FF2B5EF4-FFF2-40B4-BE49-F238E27FC236}">
                <a16:creationId xmlns:a16="http://schemas.microsoft.com/office/drawing/2014/main" id="{8249948D-BBDB-4E76-9400-2D1FA5AEDA87}"/>
              </a:ext>
            </a:extLst>
          </p:cNvPr>
          <p:cNvSpPr txBox="1"/>
          <p:nvPr/>
        </p:nvSpPr>
        <p:spPr>
          <a:xfrm>
            <a:off x="5812848"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الفريق</a:t>
            </a:r>
          </a:p>
        </p:txBody>
      </p:sp>
    </p:spTree>
    <p:extLst>
      <p:ext uri="{BB962C8B-B14F-4D97-AF65-F5344CB8AC3E}">
        <p14:creationId xmlns:p14="http://schemas.microsoft.com/office/powerpoint/2010/main" val="1804239753"/>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منهج التطوير ومجال أداء دورة الحياة</a:t>
            </a:r>
          </a:p>
        </p:txBody>
      </p:sp>
      <p:sp>
        <p:nvSpPr>
          <p:cNvPr id="12" name="Rectangle 11"/>
          <p:cNvSpPr/>
          <p:nvPr/>
        </p:nvSpPr>
        <p:spPr>
          <a:xfrm>
            <a:off x="1280160" y="1933575"/>
            <a:ext cx="8382953" cy="609600"/>
          </a:xfrm>
          <a:prstGeom prst="rect">
            <a:avLst/>
          </a:prstGeom>
          <a:solidFill>
            <a:srgbClr val="0999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Connector 15"/>
          <p:cNvCxnSpPr/>
          <p:nvPr/>
        </p:nvCxnSpPr>
        <p:spPr>
          <a:xfrm>
            <a:off x="6948488" y="2749257"/>
            <a:ext cx="0" cy="2679637"/>
          </a:xfrm>
          <a:prstGeom prst="line">
            <a:avLst/>
          </a:prstGeom>
          <a:ln w="19050">
            <a:solidFill>
              <a:srgbClr val="0999C4"/>
            </a:solidFill>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BF4BD2E9-A85D-4802-B858-182A244A70C5}"/>
              </a:ext>
            </a:extLst>
          </p:cNvPr>
          <p:cNvSpPr/>
          <p:nvPr/>
        </p:nvSpPr>
        <p:spPr>
          <a:xfrm>
            <a:off x="7105650" y="2749257"/>
            <a:ext cx="2557463" cy="2180340"/>
          </a:xfrm>
          <a:prstGeom prst="rect">
            <a:avLst/>
          </a:prstGeom>
        </p:spPr>
        <p:txBody>
          <a:bodyPr wrap="square">
            <a:spAutoFit/>
          </a:bodyPr>
          <a:lstStyle/>
          <a:p>
            <a:pPr lvl="0" algn="justLow" rtl="1">
              <a:lnSpc>
                <a:spcPct val="200000"/>
              </a:lnSpc>
            </a:pPr>
            <a:r>
              <a:rPr lang="ar-EG" sz="1400" dirty="0">
                <a:solidFill>
                  <a:schemeClr val="tx1">
                    <a:lumMod val="50000"/>
                    <a:lumOff val="50000"/>
                  </a:schemeClr>
                </a:solidFill>
                <a:latin typeface="SST Arabic Medium" pitchFamily="34" charset="-78"/>
                <a:cs typeface="SST Arabic Medium" pitchFamily="34" charset="-78"/>
              </a:rPr>
              <a:t>يجمع منهج التطوير ومجال أداء دورة الحياة الأنشطة والوظائف المرتبطة بمنهج التطوير وإيقاع التسليم ومراحل دورة الحياة الخاصة بالمشروع.</a:t>
            </a:r>
          </a:p>
        </p:txBody>
      </p:sp>
      <p:sp>
        <p:nvSpPr>
          <p:cNvPr id="18" name="Rectangle 17">
            <a:extLst>
              <a:ext uri="{FF2B5EF4-FFF2-40B4-BE49-F238E27FC236}">
                <a16:creationId xmlns:a16="http://schemas.microsoft.com/office/drawing/2014/main" id="{BF4BD2E9-A85D-4802-B858-182A244A70C5}"/>
              </a:ext>
            </a:extLst>
          </p:cNvPr>
          <p:cNvSpPr/>
          <p:nvPr/>
        </p:nvSpPr>
        <p:spPr>
          <a:xfrm>
            <a:off x="1280161" y="2751238"/>
            <a:ext cx="5389580" cy="2677656"/>
          </a:xfrm>
          <a:prstGeom prst="rect">
            <a:avLst/>
          </a:prstGeom>
        </p:spPr>
        <p:txBody>
          <a:bodyPr wrap="square">
            <a:spAutoFit/>
          </a:bodyPr>
          <a:lstStyle/>
          <a:p>
            <a:pPr lvl="0" algn="r" rtl="1">
              <a:lnSpc>
                <a:spcPct val="150000"/>
              </a:lnSpc>
            </a:pPr>
            <a:r>
              <a:rPr lang="ar-EG" sz="1400" dirty="0">
                <a:solidFill>
                  <a:srgbClr val="0999C4"/>
                </a:solidFill>
                <a:latin typeface="SST Arabic Medium" pitchFamily="34" charset="-78"/>
                <a:cs typeface="SST Arabic Medium" pitchFamily="34" charset="-78"/>
              </a:rPr>
              <a:t>ينجم عن التنفيذ الفعال لمجال الأداء هذا النتائج المطلوبة التالية:</a:t>
            </a:r>
          </a:p>
          <a:p>
            <a:pPr marL="285750" lvl="0" indent="-285750" algn="r" rtl="1">
              <a:lnSpc>
                <a:spcPct val="150000"/>
              </a:lnSpc>
              <a:buClr>
                <a:schemeClr val="accent4"/>
              </a:buClr>
              <a:buSzPct val="125000"/>
              <a:buFont typeface="Al-Mohanad" panose="02060603050605020204" pitchFamily="18" charset="-78"/>
              <a:buChar char="«"/>
            </a:pPr>
            <a:r>
              <a:rPr lang="ar-EG" sz="1400" dirty="0">
                <a:solidFill>
                  <a:schemeClr val="tx1">
                    <a:lumMod val="50000"/>
                    <a:lumOff val="50000"/>
                  </a:schemeClr>
                </a:solidFill>
                <a:latin typeface="SST Arabic Medium" pitchFamily="34" charset="-78"/>
                <a:cs typeface="SST Arabic Medium" pitchFamily="34" charset="-78"/>
              </a:rPr>
              <a:t>مناهج تطوير متناسقة مع تسليمات المشروع.</a:t>
            </a:r>
          </a:p>
          <a:p>
            <a:pPr marL="285750" lvl="0" indent="-285750" algn="r" rtl="1">
              <a:lnSpc>
                <a:spcPct val="150000"/>
              </a:lnSpc>
              <a:buClr>
                <a:schemeClr val="accent4"/>
              </a:buClr>
              <a:buSzPct val="125000"/>
              <a:buFont typeface="Al-Mohanad" panose="02060603050605020204" pitchFamily="18" charset="-78"/>
              <a:buChar char="«"/>
            </a:pPr>
            <a:endParaRPr lang="ar-EG" sz="1400" dirty="0">
              <a:solidFill>
                <a:schemeClr val="tx1">
                  <a:lumMod val="50000"/>
                  <a:lumOff val="50000"/>
                </a:schemeClr>
              </a:solidFill>
              <a:latin typeface="SST Arabic Medium" pitchFamily="34" charset="-78"/>
              <a:cs typeface="SST Arabic Medium" pitchFamily="34" charset="-78"/>
            </a:endParaRPr>
          </a:p>
          <a:p>
            <a:pPr marL="285750" lvl="0" indent="-285750" algn="r" rtl="1">
              <a:lnSpc>
                <a:spcPct val="150000"/>
              </a:lnSpc>
              <a:buClr>
                <a:schemeClr val="accent4"/>
              </a:buClr>
              <a:buSzPct val="125000"/>
              <a:buFont typeface="Al-Mohanad" panose="02060603050605020204" pitchFamily="18" charset="-78"/>
              <a:buChar char="«"/>
            </a:pPr>
            <a:r>
              <a:rPr lang="ar-EG" sz="1400" dirty="0">
                <a:solidFill>
                  <a:schemeClr val="tx1">
                    <a:lumMod val="50000"/>
                    <a:lumOff val="50000"/>
                  </a:schemeClr>
                </a:solidFill>
                <a:latin typeface="SST Arabic Medium" pitchFamily="34" charset="-78"/>
                <a:cs typeface="SST Arabic Medium" pitchFamily="34" charset="-78"/>
              </a:rPr>
              <a:t>دورة حياة للمشروع تحتوي على مراحل تربط بين تنفيذ الأعمال وقيمة المعنيين من بداية المشروع إلى نهايته.</a:t>
            </a:r>
          </a:p>
          <a:p>
            <a:pPr marL="285750" lvl="0" indent="-285750" algn="r" rtl="1">
              <a:lnSpc>
                <a:spcPct val="150000"/>
              </a:lnSpc>
              <a:buClr>
                <a:schemeClr val="accent4"/>
              </a:buClr>
              <a:buSzPct val="125000"/>
              <a:buFont typeface="Al-Mohanad" panose="02060603050605020204" pitchFamily="18" charset="-78"/>
              <a:buChar char="«"/>
            </a:pPr>
            <a:endParaRPr lang="ar-EG" sz="1400" dirty="0">
              <a:solidFill>
                <a:schemeClr val="tx1">
                  <a:lumMod val="50000"/>
                  <a:lumOff val="50000"/>
                </a:schemeClr>
              </a:solidFill>
              <a:latin typeface="SST Arabic Medium" pitchFamily="34" charset="-78"/>
              <a:cs typeface="SST Arabic Medium" pitchFamily="34" charset="-78"/>
            </a:endParaRPr>
          </a:p>
          <a:p>
            <a:pPr marL="285750" lvl="0" indent="-285750" algn="r" rtl="1">
              <a:lnSpc>
                <a:spcPct val="150000"/>
              </a:lnSpc>
              <a:buClr>
                <a:schemeClr val="accent4"/>
              </a:buClr>
              <a:buSzPct val="125000"/>
              <a:buFont typeface="Al-Mohanad" panose="02060603050605020204" pitchFamily="18" charset="-78"/>
              <a:buChar char="«"/>
            </a:pPr>
            <a:r>
              <a:rPr lang="ar-EG" sz="1400" dirty="0">
                <a:solidFill>
                  <a:schemeClr val="tx1">
                    <a:lumMod val="50000"/>
                    <a:lumOff val="50000"/>
                  </a:schemeClr>
                </a:solidFill>
                <a:latin typeface="SST Arabic Medium" pitchFamily="34" charset="-78"/>
                <a:cs typeface="SST Arabic Medium" pitchFamily="34" charset="-78"/>
              </a:rPr>
              <a:t>دورة حياة المشروع تتألف من مراحل تيسر إيقاع عملية التسليم ومنهج التطوير المطلوبين لإنتاج تسليمات المشروع.</a:t>
            </a:r>
          </a:p>
        </p:txBody>
      </p:sp>
      <p:sp>
        <p:nvSpPr>
          <p:cNvPr id="20" name="Rectangle 19">
            <a:extLst>
              <a:ext uri="{FF2B5EF4-FFF2-40B4-BE49-F238E27FC236}">
                <a16:creationId xmlns:a16="http://schemas.microsoft.com/office/drawing/2014/main" id="{BF4BD2E9-A85D-4802-B858-182A244A70C5}"/>
              </a:ext>
            </a:extLst>
          </p:cNvPr>
          <p:cNvSpPr/>
          <p:nvPr/>
        </p:nvSpPr>
        <p:spPr>
          <a:xfrm>
            <a:off x="3586257" y="2038320"/>
            <a:ext cx="5919694" cy="400110"/>
          </a:xfrm>
          <a:prstGeom prst="rect">
            <a:avLst/>
          </a:prstGeom>
        </p:spPr>
        <p:txBody>
          <a:bodyPr wrap="square">
            <a:spAutoFit/>
          </a:bodyPr>
          <a:lstStyle/>
          <a:p>
            <a:pPr lvl="0" algn="just" rtl="1"/>
            <a:r>
              <a:rPr lang="ar-EG" sz="2000" b="1" dirty="0">
                <a:solidFill>
                  <a:schemeClr val="bg1"/>
                </a:solidFill>
                <a:latin typeface="SST Arabic Medium" pitchFamily="34" charset="-78"/>
                <a:cs typeface="SST Arabic Medium" pitchFamily="34" charset="-78"/>
              </a:rPr>
              <a:t>منهج التطوير ومجال أداء دورة الحياة</a:t>
            </a:r>
          </a:p>
        </p:txBody>
      </p:sp>
    </p:spTree>
    <p:extLst>
      <p:ext uri="{BB962C8B-B14F-4D97-AF65-F5344CB8AC3E}">
        <p14:creationId xmlns:p14="http://schemas.microsoft.com/office/powerpoint/2010/main" val="3565122098"/>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06B6DF8-E8C4-4E7C-938C-470D8E897D5E}"/>
              </a:ext>
            </a:extLst>
          </p:cNvPr>
          <p:cNvSpPr/>
          <p:nvPr/>
        </p:nvSpPr>
        <p:spPr>
          <a:xfrm>
            <a:off x="3819525" y="1559310"/>
            <a:ext cx="7762875" cy="2585323"/>
          </a:xfrm>
          <a:prstGeom prst="rect">
            <a:avLst/>
          </a:prstGeom>
        </p:spPr>
        <p:txBody>
          <a:bodyPr wrap="square">
            <a:spAutoFit/>
          </a:bodyPr>
          <a:lstStyle/>
          <a:p>
            <a:pPr lvl="0" algn="justLow" rtl="1">
              <a:lnSpc>
                <a:spcPct val="150000"/>
              </a:lnSpc>
            </a:pPr>
            <a:r>
              <a:rPr kumimoji="0" lang="en-US"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.1 </a:t>
            </a:r>
            <a:r>
              <a:rPr lang="ar-EG" dirty="0">
                <a:solidFill>
                  <a:srgbClr val="03A5AD"/>
                </a:solidFill>
                <a:latin typeface="SST Arabic Medium" pitchFamily="34" charset="-78"/>
                <a:cs typeface="SST Arabic Medium" pitchFamily="34" charset="-78"/>
              </a:rPr>
              <a:t>علاقة التطوير والإيقاع ودورة الحياة</a:t>
            </a:r>
          </a:p>
          <a:p>
            <a:pPr lvl="0" algn="justLow" rtl="1">
              <a:lnSpc>
                <a:spcPct val="150000"/>
              </a:lnSpc>
            </a:pPr>
            <a:endParaRPr lang="en-US" dirty="0">
              <a:solidFill>
                <a:srgbClr val="03A5AD"/>
              </a:solidFill>
              <a:latin typeface="SST Arabic Medium" pitchFamily="34" charset="-78"/>
              <a:cs typeface="SST Arabic Medium" pitchFamily="34" charset="-78"/>
            </a:endParaRPr>
          </a:p>
          <a:p>
            <a:pPr lvl="0"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يحدد نوع تسليم </a:t>
            </a:r>
            <a:r>
              <a:rPr lang="ar-EG" dirty="0">
                <a:solidFill>
                  <a:schemeClr val="tx1">
                    <a:lumMod val="50000"/>
                    <a:lumOff val="50000"/>
                  </a:schemeClr>
                </a:solidFill>
                <a:latin typeface="SST Arabic Medium" pitchFamily="34" charset="-78"/>
                <a:cs typeface="SST Arabic Medium" pitchFamily="34" charset="-78"/>
              </a:rPr>
              <a:t>(</a:t>
            </a:r>
            <a:r>
              <a:rPr lang="ar-DZ" dirty="0">
                <a:solidFill>
                  <a:schemeClr val="tx1">
                    <a:lumMod val="50000"/>
                    <a:lumOff val="50000"/>
                  </a:schemeClr>
                </a:solidFill>
                <a:latin typeface="SST Arabic Medium" pitchFamily="34" charset="-78"/>
                <a:cs typeface="SST Arabic Medium" pitchFamily="34" charset="-78"/>
              </a:rPr>
              <a:t>تسليمات</a:t>
            </a:r>
            <a:r>
              <a:rPr lang="ar-EG" dirty="0">
                <a:solidFill>
                  <a:schemeClr val="tx1">
                    <a:lumMod val="50000"/>
                    <a:lumOff val="50000"/>
                  </a:schemeClr>
                </a:solidFill>
                <a:latin typeface="SST Arabic Medium" pitchFamily="34" charset="-78"/>
                <a:cs typeface="SST Arabic Medium" pitchFamily="34" charset="-78"/>
              </a:rPr>
              <a:t>)</a:t>
            </a:r>
            <a:r>
              <a:rPr lang="ar-DZ" dirty="0">
                <a:solidFill>
                  <a:schemeClr val="tx1">
                    <a:lumMod val="50000"/>
                    <a:lumOff val="50000"/>
                  </a:schemeClr>
                </a:solidFill>
                <a:latin typeface="SST Arabic Medium" pitchFamily="34" charset="-78"/>
                <a:cs typeface="SST Arabic Medium" pitchFamily="34" charset="-78"/>
              </a:rPr>
              <a:t> المشروع كيف يمكن تطويره. يؤثر نوع التسليم </a:t>
            </a:r>
            <a:r>
              <a:rPr lang="ar-EG" dirty="0">
                <a:solidFill>
                  <a:schemeClr val="tx1">
                    <a:lumMod val="50000"/>
                    <a:lumOff val="50000"/>
                  </a:schemeClr>
                </a:solidFill>
                <a:latin typeface="SST Arabic Medium" pitchFamily="34" charset="-78"/>
                <a:cs typeface="SST Arabic Medium" pitchFamily="34" charset="-78"/>
              </a:rPr>
              <a:t>(</a:t>
            </a:r>
            <a:r>
              <a:rPr lang="ar-DZ" dirty="0">
                <a:solidFill>
                  <a:schemeClr val="tx1">
                    <a:lumMod val="50000"/>
                    <a:lumOff val="50000"/>
                  </a:schemeClr>
                </a:solidFill>
                <a:latin typeface="SST Arabic Medium" pitchFamily="34" charset="-78"/>
                <a:cs typeface="SST Arabic Medium" pitchFamily="34" charset="-78"/>
              </a:rPr>
              <a:t>التسليمات</a:t>
            </a:r>
            <a:r>
              <a:rPr lang="ar-EG" dirty="0">
                <a:solidFill>
                  <a:schemeClr val="tx1">
                    <a:lumMod val="50000"/>
                    <a:lumOff val="50000"/>
                  </a:schemeClr>
                </a:solidFill>
                <a:latin typeface="SST Arabic Medium" pitchFamily="34" charset="-78"/>
                <a:cs typeface="SST Arabic Medium" pitchFamily="34" charset="-78"/>
              </a:rPr>
              <a:t>)</a:t>
            </a:r>
            <a:r>
              <a:rPr lang="ar-DZ" dirty="0">
                <a:solidFill>
                  <a:schemeClr val="tx1">
                    <a:lumMod val="50000"/>
                    <a:lumOff val="50000"/>
                  </a:schemeClr>
                </a:solidFill>
                <a:latin typeface="SST Arabic Medium" pitchFamily="34" charset="-78"/>
                <a:cs typeface="SST Arabic Medium" pitchFamily="34" charset="-78"/>
              </a:rPr>
              <a:t> ومنهج التطوير على عدد</a:t>
            </a:r>
            <a:r>
              <a:rPr lang="en-US"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تسليمات المشروع وإيقاعها. يحدد منهج التسليمات وإيقاع التسليم المرغوب دورة حياة المشروع ومراحلها.</a:t>
            </a:r>
            <a:endParaRPr kumimoji="0" lang="en-US"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6" name="TextBox 5">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منهج التطوير ومجال أداء دورة الحياة</a:t>
            </a:r>
          </a:p>
        </p:txBody>
      </p:sp>
    </p:spTree>
    <p:extLst>
      <p:ext uri="{BB962C8B-B14F-4D97-AF65-F5344CB8AC3E}">
        <p14:creationId xmlns:p14="http://schemas.microsoft.com/office/powerpoint/2010/main" val="1729127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969479" y="1424981"/>
            <a:ext cx="5856442" cy="3877985"/>
          </a:xfrm>
          <a:prstGeom prst="rect">
            <a:avLst/>
          </a:prstGeom>
        </p:spPr>
        <p:txBody>
          <a:bodyPr wrap="square">
            <a:spAutoFit/>
          </a:bodyPr>
          <a:lstStyle/>
          <a:p>
            <a:pPr lvl="0" algn="r" rtl="1">
              <a:lnSpc>
                <a:spcPct val="150000"/>
              </a:lnSpc>
            </a:pPr>
            <a:r>
              <a:rPr lang="ar-EG" dirty="0">
                <a:solidFill>
                  <a:srgbClr val="03A5AD"/>
                </a:solidFill>
                <a:latin typeface="SST Arabic Medium" pitchFamily="34" charset="-78"/>
                <a:cs typeface="SST Arabic Medium" pitchFamily="34" charset="-78"/>
              </a:rPr>
              <a:t>المحفظة </a:t>
            </a:r>
            <a:r>
              <a:rPr lang="en-US" dirty="0">
                <a:solidFill>
                  <a:srgbClr val="03A5AD"/>
                </a:solidFill>
                <a:latin typeface="SST Arabic Medium" pitchFamily="34" charset="-78"/>
                <a:cs typeface="SST Arabic Medium" pitchFamily="34" charset="-78"/>
              </a:rPr>
              <a:t>Portfolio</a:t>
            </a:r>
            <a:endParaRPr lang="ar-EG" dirty="0">
              <a:solidFill>
                <a:srgbClr val="03A5AD"/>
              </a:solidFill>
              <a:latin typeface="SST Arabic Medium" pitchFamily="34" charset="-78"/>
              <a:cs typeface="SST Arabic Medium" pitchFamily="34" charset="-78"/>
            </a:endParaRPr>
          </a:p>
          <a:p>
            <a:pPr lvl="0" algn="r" rtl="1">
              <a:lnSpc>
                <a:spcPct val="150000"/>
              </a:lnSpc>
            </a:pPr>
            <a:endParaRPr lang="ar-EG" dirty="0">
              <a:solidFill>
                <a:srgbClr val="03A5AD"/>
              </a:solidFill>
              <a:latin typeface="SST Arabic Medium" pitchFamily="34" charset="-78"/>
              <a:cs typeface="SST Arabic Medium" pitchFamily="34" charset="-78"/>
            </a:endParaRPr>
          </a:p>
          <a:p>
            <a:pPr lvl="0" algn="r" rtl="1">
              <a:lnSpc>
                <a:spcPct val="150000"/>
              </a:lnSpc>
            </a:pPr>
            <a:r>
              <a:rPr lang="ar-EG" sz="1600" dirty="0">
                <a:solidFill>
                  <a:schemeClr val="bg1">
                    <a:lumMod val="50000"/>
                  </a:schemeClr>
                </a:solidFill>
                <a:latin typeface="SST Arabic Medium" pitchFamily="34" charset="-78"/>
                <a:cs typeface="SST Arabic Medium" pitchFamily="34" charset="-78"/>
              </a:rPr>
              <a:t>تعريف:</a:t>
            </a:r>
          </a:p>
          <a:p>
            <a:pPr lvl="0" algn="r" rtl="1">
              <a:lnSpc>
                <a:spcPct val="150000"/>
              </a:lnSpc>
            </a:pPr>
            <a:r>
              <a:rPr lang="ar-EG" sz="1600" dirty="0">
                <a:solidFill>
                  <a:schemeClr val="bg1">
                    <a:lumMod val="50000"/>
                  </a:schemeClr>
                </a:solidFill>
                <a:latin typeface="SST Arabic Medium" pitchFamily="34" charset="-78"/>
                <a:cs typeface="SST Arabic Medium" pitchFamily="34" charset="-78"/>
              </a:rPr>
              <a:t>المحفظة تتكون من برامج ومشاريع مستقلة يتم إدارتها بشكل استراتيجي لتحقيق أهداف الشركة الكبرى..</a:t>
            </a:r>
          </a:p>
          <a:p>
            <a:pPr lvl="0" algn="r" rtl="1">
              <a:lnSpc>
                <a:spcPct val="150000"/>
              </a:lnSpc>
            </a:pPr>
            <a:endParaRPr lang="en-US" sz="1600" dirty="0">
              <a:solidFill>
                <a:schemeClr val="bg1">
                  <a:lumMod val="50000"/>
                </a:schemeClr>
              </a:solidFill>
              <a:latin typeface="SST Arabic Medium" pitchFamily="34" charset="-78"/>
              <a:cs typeface="SST Arabic Medium" pitchFamily="34" charset="-78"/>
            </a:endParaRPr>
          </a:p>
          <a:p>
            <a:pPr lvl="0" algn="r" rtl="1">
              <a:lnSpc>
                <a:spcPct val="150000"/>
              </a:lnSpc>
            </a:pPr>
            <a:r>
              <a:rPr lang="ar-EG" sz="1600" dirty="0">
                <a:solidFill>
                  <a:schemeClr val="bg1">
                    <a:lumMod val="50000"/>
                  </a:schemeClr>
                </a:solidFill>
                <a:latin typeface="SST Arabic Medium" pitchFamily="34" charset="-78"/>
                <a:cs typeface="SST Arabic Medium" pitchFamily="34" charset="-78"/>
              </a:rPr>
              <a:t>خصائصها:</a:t>
            </a:r>
          </a:p>
          <a:p>
            <a:pPr lvl="0" algn="r" rtl="1">
              <a:lnSpc>
                <a:spcPct val="150000"/>
              </a:lnSpc>
            </a:pPr>
            <a:r>
              <a:rPr lang="ar-EG" sz="1600" dirty="0">
                <a:solidFill>
                  <a:schemeClr val="bg1">
                    <a:lumMod val="50000"/>
                  </a:schemeClr>
                </a:solidFill>
                <a:latin typeface="SST Arabic Medium" pitchFamily="34" charset="-78"/>
                <a:cs typeface="SST Arabic Medium" pitchFamily="34" charset="-78"/>
              </a:rPr>
              <a:t>تشمل برامج ومشاريع غير مرتبطة لكنها تدعم استراتيجية المؤسسة، تهدف إلى تحسين العائد على الاستثمار </a:t>
            </a:r>
            <a:r>
              <a:rPr lang="en-US" sz="1600" dirty="0">
                <a:solidFill>
                  <a:schemeClr val="bg1">
                    <a:lumMod val="50000"/>
                  </a:schemeClr>
                </a:solidFill>
                <a:latin typeface="SST Arabic Medium" pitchFamily="34" charset="-78"/>
                <a:cs typeface="SST Arabic Medium" pitchFamily="34" charset="-78"/>
              </a:rPr>
              <a:t>ROI</a:t>
            </a:r>
            <a:r>
              <a:rPr lang="ar-EG" sz="1600" dirty="0">
                <a:solidFill>
                  <a:schemeClr val="bg1">
                    <a:lumMod val="50000"/>
                  </a:schemeClr>
                </a:solidFill>
                <a:latin typeface="SST Arabic Medium" pitchFamily="34" charset="-78"/>
                <a:cs typeface="SST Arabic Medium" pitchFamily="34" charset="-78"/>
              </a:rPr>
              <a:t>، تركز على اتخاذ القرارات الاستثمارية </a:t>
            </a:r>
          </a:p>
        </p:txBody>
      </p:sp>
      <p:sp>
        <p:nvSpPr>
          <p:cNvPr id="7" name="TextBox 6"/>
          <p:cNvSpPr txBox="1"/>
          <p:nvPr/>
        </p:nvSpPr>
        <p:spPr>
          <a:xfrm>
            <a:off x="4321837" y="526472"/>
            <a:ext cx="7392926"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الفرق بين إدارة المشاريع، البرامج، المحافظ</a:t>
            </a:r>
            <a:endParaRPr kumimoji="0" lang="en-US" sz="2500" i="0" u="none" strike="noStrike" kern="1200" cap="none" spc="0" normalizeH="0" baseline="0" noProof="0" dirty="0">
              <a:ln>
                <a:noFill/>
              </a:ln>
              <a:solidFill>
                <a:srgbClr val="112D63"/>
              </a:solidFill>
              <a:effectLst/>
              <a:uLnTx/>
              <a:uFillTx/>
              <a:latin typeface="SST Arabic Medium" pitchFamily="34" charset="-78"/>
              <a:cs typeface="SST Arabic Medium" pitchFamily="34" charset="-78"/>
            </a:endParaRPr>
          </a:p>
        </p:txBody>
      </p:sp>
      <p:pic>
        <p:nvPicPr>
          <p:cNvPr id="8" name="صورة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40823" y="2825049"/>
            <a:ext cx="908028" cy="1283903"/>
          </a:xfrm>
          <a:prstGeom prst="rect">
            <a:avLst/>
          </a:prstGeom>
        </p:spPr>
      </p:pic>
      <p:pic>
        <p:nvPicPr>
          <p:cNvPr id="9" name="صورة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32949" y="3823727"/>
            <a:ext cx="908028" cy="1283903"/>
          </a:xfrm>
          <a:prstGeom prst="rect">
            <a:avLst/>
          </a:prstGeom>
        </p:spPr>
      </p:pic>
      <p:pic>
        <p:nvPicPr>
          <p:cNvPr id="10" name="صورة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32949" y="1769746"/>
            <a:ext cx="908028" cy="1283903"/>
          </a:xfrm>
          <a:prstGeom prst="rect">
            <a:avLst/>
          </a:prstGeom>
        </p:spPr>
      </p:pic>
      <p:sp>
        <p:nvSpPr>
          <p:cNvPr id="11" name="Rectangle 10"/>
          <p:cNvSpPr/>
          <p:nvPr/>
        </p:nvSpPr>
        <p:spPr>
          <a:xfrm>
            <a:off x="2154979" y="2129207"/>
            <a:ext cx="663969" cy="473206"/>
          </a:xfrm>
          <a:prstGeom prst="rect">
            <a:avLst/>
          </a:prstGeom>
        </p:spPr>
        <p:txBody>
          <a:bodyPr wrap="square">
            <a:spAutoFit/>
          </a:bodyPr>
          <a:lstStyle/>
          <a:p>
            <a:pPr lvl="0" algn="ctr" rtl="1">
              <a:lnSpc>
                <a:spcPct val="150000"/>
              </a:lnSpc>
            </a:pPr>
            <a:r>
              <a:rPr lang="ar-EG" dirty="0">
                <a:solidFill>
                  <a:schemeClr val="bg1"/>
                </a:solidFill>
                <a:latin typeface="SST Arabic Medium" pitchFamily="34" charset="-78"/>
                <a:cs typeface="SST Arabic Medium" pitchFamily="34" charset="-78"/>
              </a:rPr>
              <a:t>1</a:t>
            </a:r>
            <a:endParaRPr lang="en-US" sz="1600" dirty="0">
              <a:solidFill>
                <a:schemeClr val="bg1"/>
              </a:solidFill>
              <a:latin typeface="SST Arabic Medium" pitchFamily="34" charset="-78"/>
              <a:cs typeface="SST Arabic Medium" pitchFamily="34" charset="-78"/>
            </a:endParaRPr>
          </a:p>
        </p:txBody>
      </p:sp>
      <p:sp>
        <p:nvSpPr>
          <p:cNvPr id="12" name="Rectangle 11"/>
          <p:cNvSpPr/>
          <p:nvPr/>
        </p:nvSpPr>
        <p:spPr>
          <a:xfrm>
            <a:off x="2154979" y="3230398"/>
            <a:ext cx="663969" cy="473206"/>
          </a:xfrm>
          <a:prstGeom prst="rect">
            <a:avLst/>
          </a:prstGeom>
        </p:spPr>
        <p:txBody>
          <a:bodyPr wrap="square">
            <a:spAutoFit/>
          </a:bodyPr>
          <a:lstStyle/>
          <a:p>
            <a:pPr lvl="0" algn="ctr" rtl="1">
              <a:lnSpc>
                <a:spcPct val="150000"/>
              </a:lnSpc>
            </a:pPr>
            <a:r>
              <a:rPr lang="ar-EG" dirty="0">
                <a:solidFill>
                  <a:schemeClr val="bg1"/>
                </a:solidFill>
                <a:latin typeface="SST Arabic Medium" pitchFamily="34" charset="-78"/>
                <a:cs typeface="SST Arabic Medium" pitchFamily="34" charset="-78"/>
              </a:rPr>
              <a:t>2</a:t>
            </a:r>
            <a:endParaRPr lang="en-US" sz="1600" dirty="0">
              <a:solidFill>
                <a:schemeClr val="bg1"/>
              </a:solidFill>
              <a:latin typeface="SST Arabic Medium" pitchFamily="34" charset="-78"/>
              <a:cs typeface="SST Arabic Medium" pitchFamily="34" charset="-78"/>
            </a:endParaRPr>
          </a:p>
        </p:txBody>
      </p:sp>
      <p:sp>
        <p:nvSpPr>
          <p:cNvPr id="13" name="Rectangle 12"/>
          <p:cNvSpPr/>
          <p:nvPr/>
        </p:nvSpPr>
        <p:spPr>
          <a:xfrm>
            <a:off x="2154979" y="4172299"/>
            <a:ext cx="663969" cy="473206"/>
          </a:xfrm>
          <a:prstGeom prst="rect">
            <a:avLst/>
          </a:prstGeom>
        </p:spPr>
        <p:txBody>
          <a:bodyPr wrap="square">
            <a:spAutoFit/>
          </a:bodyPr>
          <a:lstStyle/>
          <a:p>
            <a:pPr lvl="0" algn="ctr" rtl="1">
              <a:lnSpc>
                <a:spcPct val="150000"/>
              </a:lnSpc>
            </a:pPr>
            <a:r>
              <a:rPr lang="ar-EG" dirty="0">
                <a:solidFill>
                  <a:schemeClr val="bg1"/>
                </a:solidFill>
                <a:latin typeface="SST Arabic Medium" pitchFamily="34" charset="-78"/>
                <a:cs typeface="SST Arabic Medium" pitchFamily="34" charset="-78"/>
              </a:rPr>
              <a:t>3</a:t>
            </a:r>
            <a:endParaRPr lang="en-US" sz="1600" dirty="0">
              <a:solidFill>
                <a:schemeClr val="bg1"/>
              </a:solidFill>
              <a:latin typeface="SST Arabic Medium" pitchFamily="34" charset="-78"/>
              <a:cs typeface="SST Arabic Medium" pitchFamily="34" charset="-78"/>
            </a:endParaRPr>
          </a:p>
        </p:txBody>
      </p:sp>
      <p:cxnSp>
        <p:nvCxnSpPr>
          <p:cNvPr id="14" name="Straight Connector 13"/>
          <p:cNvCxnSpPr/>
          <p:nvPr/>
        </p:nvCxnSpPr>
        <p:spPr>
          <a:xfrm flipH="1" flipV="1">
            <a:off x="1609725" y="2411698"/>
            <a:ext cx="413699" cy="1"/>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H="1" flipV="1">
            <a:off x="2945101" y="2411698"/>
            <a:ext cx="413699" cy="1"/>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flipV="1">
            <a:off x="1611600" y="3467001"/>
            <a:ext cx="413699" cy="1"/>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H="1" flipV="1">
            <a:off x="2946976" y="3467001"/>
            <a:ext cx="413699" cy="1"/>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flipV="1">
            <a:off x="1613475" y="4522304"/>
            <a:ext cx="413699" cy="1"/>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flipV="1">
            <a:off x="2948851" y="4522304"/>
            <a:ext cx="413699" cy="1"/>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20" name="Rectangle 19"/>
          <p:cNvSpPr/>
          <p:nvPr/>
        </p:nvSpPr>
        <p:spPr>
          <a:xfrm>
            <a:off x="522783" y="4193086"/>
            <a:ext cx="1230866" cy="461665"/>
          </a:xfrm>
          <a:prstGeom prst="rect">
            <a:avLst/>
          </a:prstGeom>
        </p:spPr>
        <p:txBody>
          <a:bodyPr wrap="square">
            <a:spAutoFit/>
          </a:bodyPr>
          <a:lstStyle/>
          <a:p>
            <a:pPr lvl="0">
              <a:lnSpc>
                <a:spcPct val="150000"/>
              </a:lnSpc>
            </a:pPr>
            <a:r>
              <a:rPr lang="en-US" sz="1600" dirty="0">
                <a:solidFill>
                  <a:schemeClr val="bg1">
                    <a:lumMod val="50000"/>
                  </a:schemeClr>
                </a:solidFill>
                <a:latin typeface="SST Arabic Medium" pitchFamily="34" charset="-78"/>
                <a:cs typeface="SST Arabic Medium" pitchFamily="34" charset="-78"/>
              </a:rPr>
              <a:t>Projects</a:t>
            </a:r>
          </a:p>
        </p:txBody>
      </p:sp>
      <p:sp>
        <p:nvSpPr>
          <p:cNvPr id="21" name="Rectangle 20"/>
          <p:cNvSpPr/>
          <p:nvPr/>
        </p:nvSpPr>
        <p:spPr>
          <a:xfrm>
            <a:off x="532308" y="3129098"/>
            <a:ext cx="1307066" cy="461665"/>
          </a:xfrm>
          <a:prstGeom prst="rect">
            <a:avLst/>
          </a:prstGeom>
        </p:spPr>
        <p:txBody>
          <a:bodyPr wrap="square">
            <a:spAutoFit/>
          </a:bodyPr>
          <a:lstStyle/>
          <a:p>
            <a:pPr lvl="0">
              <a:lnSpc>
                <a:spcPct val="150000"/>
              </a:lnSpc>
            </a:pPr>
            <a:r>
              <a:rPr lang="en-US" sz="1600" dirty="0">
                <a:solidFill>
                  <a:schemeClr val="bg1">
                    <a:lumMod val="50000"/>
                  </a:schemeClr>
                </a:solidFill>
                <a:latin typeface="SST Arabic Medium" pitchFamily="34" charset="-78"/>
                <a:cs typeface="SST Arabic Medium" pitchFamily="34" charset="-78"/>
              </a:rPr>
              <a:t>Programs</a:t>
            </a:r>
          </a:p>
        </p:txBody>
      </p:sp>
      <p:sp>
        <p:nvSpPr>
          <p:cNvPr id="22" name="Rectangle 21"/>
          <p:cNvSpPr/>
          <p:nvPr/>
        </p:nvSpPr>
        <p:spPr>
          <a:xfrm>
            <a:off x="541833" y="2072057"/>
            <a:ext cx="1307066" cy="473206"/>
          </a:xfrm>
          <a:prstGeom prst="rect">
            <a:avLst/>
          </a:prstGeom>
        </p:spPr>
        <p:txBody>
          <a:bodyPr wrap="square">
            <a:spAutoFit/>
          </a:bodyPr>
          <a:lstStyle/>
          <a:p>
            <a:pPr lvl="0">
              <a:lnSpc>
                <a:spcPct val="150000"/>
              </a:lnSpc>
            </a:pPr>
            <a:r>
              <a:rPr lang="en-US" sz="1600" dirty="0">
                <a:solidFill>
                  <a:schemeClr val="bg1">
                    <a:lumMod val="50000"/>
                  </a:schemeClr>
                </a:solidFill>
                <a:latin typeface="SST Arabic Medium" pitchFamily="34" charset="-78"/>
                <a:cs typeface="SST Arabic Medium" pitchFamily="34" charset="-78"/>
              </a:rPr>
              <a:t>Portfolio</a:t>
            </a:r>
          </a:p>
        </p:txBody>
      </p:sp>
      <p:sp>
        <p:nvSpPr>
          <p:cNvPr id="23" name="Rectangle 22"/>
          <p:cNvSpPr/>
          <p:nvPr/>
        </p:nvSpPr>
        <p:spPr>
          <a:xfrm>
            <a:off x="3446958" y="4250236"/>
            <a:ext cx="2172792" cy="430887"/>
          </a:xfrm>
          <a:prstGeom prst="rect">
            <a:avLst/>
          </a:prstGeom>
        </p:spPr>
        <p:txBody>
          <a:bodyPr wrap="square">
            <a:spAutoFit/>
          </a:bodyPr>
          <a:lstStyle/>
          <a:p>
            <a:pPr lvl="0">
              <a:lnSpc>
                <a:spcPct val="150000"/>
              </a:lnSpc>
            </a:pPr>
            <a:r>
              <a:rPr lang="en-US" sz="1600" dirty="0">
                <a:solidFill>
                  <a:schemeClr val="bg1">
                    <a:lumMod val="50000"/>
                  </a:schemeClr>
                </a:solidFill>
                <a:latin typeface="SST Arabic Medium" pitchFamily="34" charset="-78"/>
                <a:cs typeface="SST Arabic Medium" pitchFamily="34" charset="-78"/>
              </a:rPr>
              <a:t>Temporary, Unique</a:t>
            </a:r>
          </a:p>
        </p:txBody>
      </p:sp>
      <p:sp>
        <p:nvSpPr>
          <p:cNvPr id="24" name="Rectangle 23"/>
          <p:cNvSpPr/>
          <p:nvPr/>
        </p:nvSpPr>
        <p:spPr>
          <a:xfrm>
            <a:off x="3456483" y="3186248"/>
            <a:ext cx="1486992" cy="461665"/>
          </a:xfrm>
          <a:prstGeom prst="rect">
            <a:avLst/>
          </a:prstGeom>
        </p:spPr>
        <p:txBody>
          <a:bodyPr wrap="square">
            <a:spAutoFit/>
          </a:bodyPr>
          <a:lstStyle/>
          <a:p>
            <a:pPr lvl="0">
              <a:lnSpc>
                <a:spcPct val="150000"/>
              </a:lnSpc>
            </a:pPr>
            <a:r>
              <a:rPr lang="en-US" sz="1600" dirty="0">
                <a:solidFill>
                  <a:schemeClr val="bg1">
                    <a:lumMod val="50000"/>
                  </a:schemeClr>
                </a:solidFill>
                <a:latin typeface="SST Arabic Medium" pitchFamily="34" charset="-78"/>
                <a:cs typeface="SST Arabic Medium" pitchFamily="34" charset="-78"/>
              </a:rPr>
              <a:t>Relationship</a:t>
            </a:r>
          </a:p>
        </p:txBody>
      </p:sp>
      <p:sp>
        <p:nvSpPr>
          <p:cNvPr id="25" name="Rectangle 24"/>
          <p:cNvSpPr/>
          <p:nvPr/>
        </p:nvSpPr>
        <p:spPr>
          <a:xfrm>
            <a:off x="3466008" y="2129207"/>
            <a:ext cx="1307066" cy="430887"/>
          </a:xfrm>
          <a:prstGeom prst="rect">
            <a:avLst/>
          </a:prstGeom>
        </p:spPr>
        <p:txBody>
          <a:bodyPr wrap="square">
            <a:spAutoFit/>
          </a:bodyPr>
          <a:lstStyle/>
          <a:p>
            <a:pPr lvl="0">
              <a:lnSpc>
                <a:spcPct val="150000"/>
              </a:lnSpc>
            </a:pPr>
            <a:r>
              <a:rPr lang="en-US" sz="1600" dirty="0">
                <a:solidFill>
                  <a:schemeClr val="bg1">
                    <a:lumMod val="50000"/>
                  </a:schemeClr>
                </a:solidFill>
                <a:latin typeface="SST Arabic Medium" pitchFamily="34" charset="-78"/>
                <a:cs typeface="SST Arabic Medium" pitchFamily="34" charset="-78"/>
              </a:rPr>
              <a:t>Collection</a:t>
            </a:r>
          </a:p>
        </p:txBody>
      </p:sp>
    </p:spTree>
    <p:extLst>
      <p:ext uri="{BB962C8B-B14F-4D97-AF65-F5344CB8AC3E}">
        <p14:creationId xmlns:p14="http://schemas.microsoft.com/office/powerpoint/2010/main" val="342522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arn(inVertic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arn(inVertic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arn(inVertical)">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arn(inVertical)">
                                      <p:cBhvr>
                                        <p:cTn id="27" dur="500"/>
                                        <p:tgtEl>
                                          <p:spTgt spid="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11">
                                            <p:txEl>
                                              <p:pRg st="0" end="0"/>
                                            </p:txEl>
                                          </p:spTgt>
                                        </p:tgtEl>
                                        <p:attrNameLst>
                                          <p:attrName>style.visibility</p:attrName>
                                        </p:attrNameLst>
                                      </p:cBhvr>
                                      <p:to>
                                        <p:strVal val="visible"/>
                                      </p:to>
                                    </p:set>
                                    <p:animEffect transition="in" filter="barn(inVertical)">
                                      <p:cBhvr>
                                        <p:cTn id="32" dur="500"/>
                                        <p:tgtEl>
                                          <p:spTgt spid="11">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12">
                                            <p:txEl>
                                              <p:pRg st="0" end="0"/>
                                            </p:txEl>
                                          </p:spTgt>
                                        </p:tgtEl>
                                        <p:attrNameLst>
                                          <p:attrName>style.visibility</p:attrName>
                                        </p:attrNameLst>
                                      </p:cBhvr>
                                      <p:to>
                                        <p:strVal val="visible"/>
                                      </p:to>
                                    </p:set>
                                    <p:animEffect transition="in" filter="barn(inVertical)">
                                      <p:cBhvr>
                                        <p:cTn id="37" dur="500"/>
                                        <p:tgtEl>
                                          <p:spTgt spid="12">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13">
                                            <p:txEl>
                                              <p:pRg st="0" end="0"/>
                                            </p:txEl>
                                          </p:spTgt>
                                        </p:tgtEl>
                                        <p:attrNameLst>
                                          <p:attrName>style.visibility</p:attrName>
                                        </p:attrNameLst>
                                      </p:cBhvr>
                                      <p:to>
                                        <p:strVal val="visible"/>
                                      </p:to>
                                    </p:set>
                                    <p:animEffect transition="in" filter="barn(inVertical)">
                                      <p:cBhvr>
                                        <p:cTn id="42" dur="500"/>
                                        <p:tgtEl>
                                          <p:spTgt spid="13">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nodeType="clickEffect">
                                  <p:stCondLst>
                                    <p:cond delay="0"/>
                                  </p:stCondLst>
                                  <p:childTnLst>
                                    <p:set>
                                      <p:cBhvr>
                                        <p:cTn id="46" dur="1" fill="hold">
                                          <p:stCondLst>
                                            <p:cond delay="0"/>
                                          </p:stCondLst>
                                        </p:cTn>
                                        <p:tgtEl>
                                          <p:spTgt spid="20">
                                            <p:txEl>
                                              <p:pRg st="0" end="0"/>
                                            </p:txEl>
                                          </p:spTgt>
                                        </p:tgtEl>
                                        <p:attrNameLst>
                                          <p:attrName>style.visibility</p:attrName>
                                        </p:attrNameLst>
                                      </p:cBhvr>
                                      <p:to>
                                        <p:strVal val="visible"/>
                                      </p:to>
                                    </p:set>
                                    <p:animEffect transition="in" filter="barn(inVertical)">
                                      <p:cBhvr>
                                        <p:cTn id="47" dur="500"/>
                                        <p:tgtEl>
                                          <p:spTgt spid="20">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nodeType="clickEffect">
                                  <p:stCondLst>
                                    <p:cond delay="0"/>
                                  </p:stCondLst>
                                  <p:childTnLst>
                                    <p:set>
                                      <p:cBhvr>
                                        <p:cTn id="51" dur="1" fill="hold">
                                          <p:stCondLst>
                                            <p:cond delay="0"/>
                                          </p:stCondLst>
                                        </p:cTn>
                                        <p:tgtEl>
                                          <p:spTgt spid="21">
                                            <p:txEl>
                                              <p:pRg st="0" end="0"/>
                                            </p:txEl>
                                          </p:spTgt>
                                        </p:tgtEl>
                                        <p:attrNameLst>
                                          <p:attrName>style.visibility</p:attrName>
                                        </p:attrNameLst>
                                      </p:cBhvr>
                                      <p:to>
                                        <p:strVal val="visible"/>
                                      </p:to>
                                    </p:set>
                                    <p:animEffect transition="in" filter="barn(inVertical)">
                                      <p:cBhvr>
                                        <p:cTn id="52" dur="500"/>
                                        <p:tgtEl>
                                          <p:spTgt spid="21">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nodeType="clickEffect">
                                  <p:stCondLst>
                                    <p:cond delay="0"/>
                                  </p:stCondLst>
                                  <p:childTnLst>
                                    <p:set>
                                      <p:cBhvr>
                                        <p:cTn id="56" dur="1" fill="hold">
                                          <p:stCondLst>
                                            <p:cond delay="0"/>
                                          </p:stCondLst>
                                        </p:cTn>
                                        <p:tgtEl>
                                          <p:spTgt spid="22">
                                            <p:txEl>
                                              <p:pRg st="0" end="0"/>
                                            </p:txEl>
                                          </p:spTgt>
                                        </p:tgtEl>
                                        <p:attrNameLst>
                                          <p:attrName>style.visibility</p:attrName>
                                        </p:attrNameLst>
                                      </p:cBhvr>
                                      <p:to>
                                        <p:strVal val="visible"/>
                                      </p:to>
                                    </p:set>
                                    <p:animEffect transition="in" filter="barn(inVertical)">
                                      <p:cBhvr>
                                        <p:cTn id="57" dur="500"/>
                                        <p:tgtEl>
                                          <p:spTgt spid="22">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6" presetClass="entr" presetSubtype="21" fill="hold" nodeType="clickEffect">
                                  <p:stCondLst>
                                    <p:cond delay="0"/>
                                  </p:stCondLst>
                                  <p:childTnLst>
                                    <p:set>
                                      <p:cBhvr>
                                        <p:cTn id="61" dur="1" fill="hold">
                                          <p:stCondLst>
                                            <p:cond delay="0"/>
                                          </p:stCondLst>
                                        </p:cTn>
                                        <p:tgtEl>
                                          <p:spTgt spid="23">
                                            <p:txEl>
                                              <p:pRg st="0" end="0"/>
                                            </p:txEl>
                                          </p:spTgt>
                                        </p:tgtEl>
                                        <p:attrNameLst>
                                          <p:attrName>style.visibility</p:attrName>
                                        </p:attrNameLst>
                                      </p:cBhvr>
                                      <p:to>
                                        <p:strVal val="visible"/>
                                      </p:to>
                                    </p:set>
                                    <p:animEffect transition="in" filter="barn(inVertical)">
                                      <p:cBhvr>
                                        <p:cTn id="62" dur="500"/>
                                        <p:tgtEl>
                                          <p:spTgt spid="23">
                                            <p:txEl>
                                              <p:pRg st="0" end="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21" fill="hold" nodeType="clickEffect">
                                  <p:stCondLst>
                                    <p:cond delay="0"/>
                                  </p:stCondLst>
                                  <p:childTnLst>
                                    <p:set>
                                      <p:cBhvr>
                                        <p:cTn id="66" dur="1" fill="hold">
                                          <p:stCondLst>
                                            <p:cond delay="0"/>
                                          </p:stCondLst>
                                        </p:cTn>
                                        <p:tgtEl>
                                          <p:spTgt spid="24">
                                            <p:txEl>
                                              <p:pRg st="0" end="0"/>
                                            </p:txEl>
                                          </p:spTgt>
                                        </p:tgtEl>
                                        <p:attrNameLst>
                                          <p:attrName>style.visibility</p:attrName>
                                        </p:attrNameLst>
                                      </p:cBhvr>
                                      <p:to>
                                        <p:strVal val="visible"/>
                                      </p:to>
                                    </p:set>
                                    <p:animEffect transition="in" filter="barn(inVertical)">
                                      <p:cBhvr>
                                        <p:cTn id="67" dur="500"/>
                                        <p:tgtEl>
                                          <p:spTgt spid="24">
                                            <p:txEl>
                                              <p:pRg st="0" end="0"/>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6" presetClass="entr" presetSubtype="21" fill="hold" nodeType="clickEffect">
                                  <p:stCondLst>
                                    <p:cond delay="0"/>
                                  </p:stCondLst>
                                  <p:childTnLst>
                                    <p:set>
                                      <p:cBhvr>
                                        <p:cTn id="71" dur="1" fill="hold">
                                          <p:stCondLst>
                                            <p:cond delay="0"/>
                                          </p:stCondLst>
                                        </p:cTn>
                                        <p:tgtEl>
                                          <p:spTgt spid="25">
                                            <p:txEl>
                                              <p:pRg st="0" end="0"/>
                                            </p:txEl>
                                          </p:spTgt>
                                        </p:tgtEl>
                                        <p:attrNameLst>
                                          <p:attrName>style.visibility</p:attrName>
                                        </p:attrNameLst>
                                      </p:cBhvr>
                                      <p:to>
                                        <p:strVal val="visible"/>
                                      </p:to>
                                    </p:set>
                                    <p:animEffect transition="in" filter="barn(inVertical)">
                                      <p:cBhvr>
                                        <p:cTn id="72" dur="500"/>
                                        <p:tgtEl>
                                          <p:spTgt spid="2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5C4CD08-7A49-42BF-ADB3-9A8C43B41097}"/>
              </a:ext>
            </a:extLst>
          </p:cNvPr>
          <p:cNvSpPr/>
          <p:nvPr/>
        </p:nvSpPr>
        <p:spPr>
          <a:xfrm>
            <a:off x="3814191" y="1287585"/>
            <a:ext cx="7748899" cy="1615827"/>
          </a:xfrm>
          <a:prstGeom prst="rect">
            <a:avLst/>
          </a:prstGeom>
        </p:spPr>
        <p:txBody>
          <a:bodyPr wrap="square">
            <a:spAutoFit/>
          </a:bodyPr>
          <a:lstStyle/>
          <a:p>
            <a:pPr lvl="0" algn="r" rtl="1">
              <a:lnSpc>
                <a:spcPct val="150000"/>
              </a:lnSpc>
            </a:pPr>
            <a:r>
              <a:rPr kumimoji="0" lang="en-US"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.2 </a:t>
            </a:r>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إيقاع التسليم</a:t>
            </a:r>
            <a:endParaRPr lang="en-US" dirty="0">
              <a:solidFill>
                <a:srgbClr val="03A5AD"/>
              </a:solidFill>
              <a:latin typeface="SST Arabic Medium" pitchFamily="34" charset="-78"/>
              <a:cs typeface="SST Arabic Medium" pitchFamily="34" charset="-78"/>
            </a:endParaRPr>
          </a:p>
          <a:p>
            <a:pPr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يشير إيقاع التسليم إلى توقيت ووتيرة تسليمات المشروع. يمكن أن يكون للمشاريع تسليم منفرد أو تسليمات متعددة أو</a:t>
            </a:r>
            <a:r>
              <a:rPr lang="en-US"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تسليمات دورية.</a:t>
            </a:r>
            <a:endParaRPr lang="en-US" dirty="0">
              <a:solidFill>
                <a:schemeClr val="tx1">
                  <a:lumMod val="50000"/>
                  <a:lumOff val="50000"/>
                </a:schemeClr>
              </a:solidFill>
              <a:latin typeface="SST Arabic Medium" pitchFamily="34" charset="-78"/>
              <a:cs typeface="SST Arabic Medium" pitchFamily="34" charset="-78"/>
            </a:endParaRPr>
          </a:p>
        </p:txBody>
      </p:sp>
      <p:sp>
        <p:nvSpPr>
          <p:cNvPr id="8" name="TextBox 7">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منهج التطوير ومجال أداء دورة الحياة</a:t>
            </a:r>
          </a:p>
        </p:txBody>
      </p:sp>
      <p:grpSp>
        <p:nvGrpSpPr>
          <p:cNvPr id="15" name="Group 12"/>
          <p:cNvGrpSpPr/>
          <p:nvPr/>
        </p:nvGrpSpPr>
        <p:grpSpPr>
          <a:xfrm>
            <a:off x="2985746" y="3191771"/>
            <a:ext cx="1607939" cy="3040818"/>
            <a:chOff x="0" y="0"/>
            <a:chExt cx="855709" cy="1618255"/>
          </a:xfrm>
        </p:grpSpPr>
        <p:sp>
          <p:nvSpPr>
            <p:cNvPr id="56" name="Freeform 13"/>
            <p:cNvSpPr/>
            <p:nvPr/>
          </p:nvSpPr>
          <p:spPr>
            <a:xfrm>
              <a:off x="0" y="0"/>
              <a:ext cx="855709" cy="1618255"/>
            </a:xfrm>
            <a:custGeom>
              <a:avLst/>
              <a:gdLst/>
              <a:ahLst/>
              <a:cxnLst/>
              <a:rect l="l" t="t" r="r" b="b"/>
              <a:pathLst>
                <a:path w="855709" h="1618255">
                  <a:moveTo>
                    <a:pt x="192193" y="0"/>
                  </a:moveTo>
                  <a:lnTo>
                    <a:pt x="663516" y="0"/>
                  </a:lnTo>
                  <a:cubicBezTo>
                    <a:pt x="714488" y="0"/>
                    <a:pt x="763373" y="20249"/>
                    <a:pt x="799417" y="56292"/>
                  </a:cubicBezTo>
                  <a:cubicBezTo>
                    <a:pt x="835460" y="92335"/>
                    <a:pt x="855709" y="141220"/>
                    <a:pt x="855709" y="192193"/>
                  </a:cubicBezTo>
                  <a:lnTo>
                    <a:pt x="855709" y="1426062"/>
                  </a:lnTo>
                  <a:cubicBezTo>
                    <a:pt x="855709" y="1477035"/>
                    <a:pt x="835460" y="1525920"/>
                    <a:pt x="799417" y="1561963"/>
                  </a:cubicBezTo>
                  <a:cubicBezTo>
                    <a:pt x="763373" y="1598006"/>
                    <a:pt x="714488" y="1618255"/>
                    <a:pt x="663516" y="1618255"/>
                  </a:cubicBezTo>
                  <a:lnTo>
                    <a:pt x="192193" y="1618255"/>
                  </a:lnTo>
                  <a:cubicBezTo>
                    <a:pt x="141220" y="1618255"/>
                    <a:pt x="92335" y="1598006"/>
                    <a:pt x="56292" y="1561963"/>
                  </a:cubicBezTo>
                  <a:cubicBezTo>
                    <a:pt x="20249" y="1525920"/>
                    <a:pt x="0" y="1477035"/>
                    <a:pt x="0" y="1426062"/>
                  </a:cubicBezTo>
                  <a:lnTo>
                    <a:pt x="0" y="192193"/>
                  </a:lnTo>
                  <a:cubicBezTo>
                    <a:pt x="0" y="141220"/>
                    <a:pt x="20249" y="92335"/>
                    <a:pt x="56292" y="56292"/>
                  </a:cubicBezTo>
                  <a:cubicBezTo>
                    <a:pt x="92335" y="20249"/>
                    <a:pt x="141220" y="0"/>
                    <a:pt x="192193" y="0"/>
                  </a:cubicBezTo>
                  <a:close/>
                </a:path>
              </a:pathLst>
            </a:custGeom>
            <a:solidFill>
              <a:srgbClr val="1D2D82"/>
            </a:solidFill>
          </p:spPr>
          <p:txBody>
            <a:bodyPr/>
            <a:lstStyle/>
            <a:p>
              <a:endParaRPr lang="en-SA"/>
            </a:p>
          </p:txBody>
        </p:sp>
        <p:sp>
          <p:nvSpPr>
            <p:cNvPr id="57" name="TextBox 14"/>
            <p:cNvSpPr txBox="1"/>
            <p:nvPr/>
          </p:nvSpPr>
          <p:spPr>
            <a:xfrm>
              <a:off x="0" y="-47625"/>
              <a:ext cx="855709" cy="1665880"/>
            </a:xfrm>
            <a:prstGeom prst="rect">
              <a:avLst/>
            </a:prstGeom>
          </p:spPr>
          <p:txBody>
            <a:bodyPr lIns="33867" tIns="33867" rIns="33867" bIns="33867" rtlCol="0" anchor="ctr"/>
            <a:lstStyle/>
            <a:p>
              <a:pPr algn="justLow">
                <a:lnSpc>
                  <a:spcPts val="2053"/>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16" name="Group 15"/>
          <p:cNvGrpSpPr/>
          <p:nvPr/>
        </p:nvGrpSpPr>
        <p:grpSpPr>
          <a:xfrm rot="16200000">
            <a:off x="3296581" y="3083081"/>
            <a:ext cx="986268" cy="1622466"/>
            <a:chOff x="0" y="0"/>
            <a:chExt cx="524870" cy="863440"/>
          </a:xfrm>
        </p:grpSpPr>
        <p:sp>
          <p:nvSpPr>
            <p:cNvPr id="54" name="Freeform 16"/>
            <p:cNvSpPr/>
            <p:nvPr/>
          </p:nvSpPr>
          <p:spPr>
            <a:xfrm>
              <a:off x="0" y="0"/>
              <a:ext cx="524870" cy="863440"/>
            </a:xfrm>
            <a:custGeom>
              <a:avLst/>
              <a:gdLst/>
              <a:ahLst/>
              <a:cxnLst/>
              <a:rect l="l" t="t" r="r" b="b"/>
              <a:pathLst>
                <a:path w="524870" h="863440">
                  <a:moveTo>
                    <a:pt x="321670" y="0"/>
                  </a:moveTo>
                  <a:lnTo>
                    <a:pt x="0" y="0"/>
                  </a:lnTo>
                  <a:lnTo>
                    <a:pt x="203200" y="863440"/>
                  </a:lnTo>
                  <a:lnTo>
                    <a:pt x="524870" y="863440"/>
                  </a:lnTo>
                  <a:lnTo>
                    <a:pt x="321670" y="0"/>
                  </a:lnTo>
                  <a:close/>
                </a:path>
              </a:pathLst>
            </a:custGeom>
            <a:solidFill>
              <a:srgbClr val="FEFEFE"/>
            </a:solidFill>
          </p:spPr>
          <p:txBody>
            <a:bodyPr/>
            <a:lstStyle/>
            <a:p>
              <a:endParaRPr lang="en-SA"/>
            </a:p>
          </p:txBody>
        </p:sp>
        <p:sp>
          <p:nvSpPr>
            <p:cNvPr id="55" name="TextBox 17"/>
            <p:cNvSpPr txBox="1"/>
            <p:nvPr/>
          </p:nvSpPr>
          <p:spPr>
            <a:xfrm>
              <a:off x="101600" y="-47625"/>
              <a:ext cx="321670" cy="911065"/>
            </a:xfrm>
            <a:prstGeom prst="rect">
              <a:avLst/>
            </a:prstGeom>
          </p:spPr>
          <p:txBody>
            <a:bodyPr lIns="33867" tIns="33867" rIns="33867" bIns="33867" rtlCol="0" anchor="ctr"/>
            <a:lstStyle/>
            <a:p>
              <a:pPr algn="justLow">
                <a:lnSpc>
                  <a:spcPts val="2053"/>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17" name="Group 18"/>
          <p:cNvGrpSpPr/>
          <p:nvPr/>
        </p:nvGrpSpPr>
        <p:grpSpPr>
          <a:xfrm rot="16200000">
            <a:off x="3792383" y="3314545"/>
            <a:ext cx="959805" cy="1180215"/>
            <a:chOff x="0" y="0"/>
            <a:chExt cx="702189" cy="863440"/>
          </a:xfrm>
        </p:grpSpPr>
        <p:sp>
          <p:nvSpPr>
            <p:cNvPr id="52" name="Freeform 19"/>
            <p:cNvSpPr/>
            <p:nvPr/>
          </p:nvSpPr>
          <p:spPr>
            <a:xfrm>
              <a:off x="0" y="0"/>
              <a:ext cx="702189" cy="863440"/>
            </a:xfrm>
            <a:custGeom>
              <a:avLst/>
              <a:gdLst/>
              <a:ahLst/>
              <a:cxnLst/>
              <a:rect l="l" t="t" r="r" b="b"/>
              <a:pathLst>
                <a:path w="702189" h="863440">
                  <a:moveTo>
                    <a:pt x="498989" y="0"/>
                  </a:moveTo>
                  <a:lnTo>
                    <a:pt x="0" y="0"/>
                  </a:lnTo>
                  <a:lnTo>
                    <a:pt x="203200" y="863440"/>
                  </a:lnTo>
                  <a:lnTo>
                    <a:pt x="702189" y="863440"/>
                  </a:lnTo>
                  <a:lnTo>
                    <a:pt x="498989" y="0"/>
                  </a:lnTo>
                  <a:close/>
                </a:path>
              </a:pathLst>
            </a:custGeom>
            <a:solidFill>
              <a:srgbClr val="474E96"/>
            </a:solidFill>
          </p:spPr>
          <p:txBody>
            <a:bodyPr/>
            <a:lstStyle/>
            <a:p>
              <a:endParaRPr lang="en-SA"/>
            </a:p>
          </p:txBody>
        </p:sp>
        <p:sp>
          <p:nvSpPr>
            <p:cNvPr id="53" name="TextBox 20"/>
            <p:cNvSpPr txBox="1"/>
            <p:nvPr/>
          </p:nvSpPr>
          <p:spPr>
            <a:xfrm>
              <a:off x="101600" y="-47625"/>
              <a:ext cx="498989" cy="911065"/>
            </a:xfrm>
            <a:prstGeom prst="rect">
              <a:avLst/>
            </a:prstGeom>
          </p:spPr>
          <p:txBody>
            <a:bodyPr lIns="33867" tIns="33867" rIns="33867" bIns="33867" rtlCol="0" anchor="ctr"/>
            <a:lstStyle/>
            <a:p>
              <a:pPr algn="justLow">
                <a:lnSpc>
                  <a:spcPts val="2053"/>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18" name="Group 21"/>
          <p:cNvGrpSpPr/>
          <p:nvPr/>
        </p:nvGrpSpPr>
        <p:grpSpPr>
          <a:xfrm>
            <a:off x="5180867" y="3191771"/>
            <a:ext cx="1607939" cy="3040818"/>
            <a:chOff x="0" y="0"/>
            <a:chExt cx="855709" cy="1618255"/>
          </a:xfrm>
        </p:grpSpPr>
        <p:sp>
          <p:nvSpPr>
            <p:cNvPr id="50" name="Freeform 22"/>
            <p:cNvSpPr/>
            <p:nvPr/>
          </p:nvSpPr>
          <p:spPr>
            <a:xfrm>
              <a:off x="0" y="0"/>
              <a:ext cx="855709" cy="1618255"/>
            </a:xfrm>
            <a:custGeom>
              <a:avLst/>
              <a:gdLst/>
              <a:ahLst/>
              <a:cxnLst/>
              <a:rect l="l" t="t" r="r" b="b"/>
              <a:pathLst>
                <a:path w="855709" h="1618255">
                  <a:moveTo>
                    <a:pt x="192193" y="0"/>
                  </a:moveTo>
                  <a:lnTo>
                    <a:pt x="663516" y="0"/>
                  </a:lnTo>
                  <a:cubicBezTo>
                    <a:pt x="714488" y="0"/>
                    <a:pt x="763373" y="20249"/>
                    <a:pt x="799417" y="56292"/>
                  </a:cubicBezTo>
                  <a:cubicBezTo>
                    <a:pt x="835460" y="92335"/>
                    <a:pt x="855709" y="141220"/>
                    <a:pt x="855709" y="192193"/>
                  </a:cubicBezTo>
                  <a:lnTo>
                    <a:pt x="855709" y="1426062"/>
                  </a:lnTo>
                  <a:cubicBezTo>
                    <a:pt x="855709" y="1477035"/>
                    <a:pt x="835460" y="1525920"/>
                    <a:pt x="799417" y="1561963"/>
                  </a:cubicBezTo>
                  <a:cubicBezTo>
                    <a:pt x="763373" y="1598006"/>
                    <a:pt x="714488" y="1618255"/>
                    <a:pt x="663516" y="1618255"/>
                  </a:cubicBezTo>
                  <a:lnTo>
                    <a:pt x="192193" y="1618255"/>
                  </a:lnTo>
                  <a:cubicBezTo>
                    <a:pt x="141220" y="1618255"/>
                    <a:pt x="92335" y="1598006"/>
                    <a:pt x="56292" y="1561963"/>
                  </a:cubicBezTo>
                  <a:cubicBezTo>
                    <a:pt x="20249" y="1525920"/>
                    <a:pt x="0" y="1477035"/>
                    <a:pt x="0" y="1426062"/>
                  </a:cubicBezTo>
                  <a:lnTo>
                    <a:pt x="0" y="192193"/>
                  </a:lnTo>
                  <a:cubicBezTo>
                    <a:pt x="0" y="141220"/>
                    <a:pt x="20249" y="92335"/>
                    <a:pt x="56292" y="56292"/>
                  </a:cubicBezTo>
                  <a:cubicBezTo>
                    <a:pt x="92335" y="20249"/>
                    <a:pt x="141220" y="0"/>
                    <a:pt x="192193" y="0"/>
                  </a:cubicBezTo>
                  <a:close/>
                </a:path>
              </a:pathLst>
            </a:custGeom>
            <a:solidFill>
              <a:srgbClr val="02BCB7"/>
            </a:solidFill>
          </p:spPr>
          <p:txBody>
            <a:bodyPr/>
            <a:lstStyle/>
            <a:p>
              <a:endParaRPr lang="en-SA"/>
            </a:p>
          </p:txBody>
        </p:sp>
        <p:sp>
          <p:nvSpPr>
            <p:cNvPr id="51" name="TextBox 23"/>
            <p:cNvSpPr txBox="1"/>
            <p:nvPr/>
          </p:nvSpPr>
          <p:spPr>
            <a:xfrm>
              <a:off x="0" y="-47625"/>
              <a:ext cx="855709" cy="1665880"/>
            </a:xfrm>
            <a:prstGeom prst="rect">
              <a:avLst/>
            </a:prstGeom>
          </p:spPr>
          <p:txBody>
            <a:bodyPr lIns="33867" tIns="33867" rIns="33867" bIns="33867" rtlCol="0" anchor="ctr"/>
            <a:lstStyle/>
            <a:p>
              <a:pPr algn="justLow">
                <a:lnSpc>
                  <a:spcPts val="2053"/>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19" name="Group 24"/>
          <p:cNvGrpSpPr/>
          <p:nvPr/>
        </p:nvGrpSpPr>
        <p:grpSpPr>
          <a:xfrm rot="16200000">
            <a:off x="5491703" y="3083081"/>
            <a:ext cx="986268" cy="1622466"/>
            <a:chOff x="0" y="0"/>
            <a:chExt cx="524870" cy="863440"/>
          </a:xfrm>
        </p:grpSpPr>
        <p:sp>
          <p:nvSpPr>
            <p:cNvPr id="48" name="Freeform 25"/>
            <p:cNvSpPr/>
            <p:nvPr/>
          </p:nvSpPr>
          <p:spPr>
            <a:xfrm>
              <a:off x="0" y="0"/>
              <a:ext cx="524870" cy="863440"/>
            </a:xfrm>
            <a:custGeom>
              <a:avLst/>
              <a:gdLst/>
              <a:ahLst/>
              <a:cxnLst/>
              <a:rect l="l" t="t" r="r" b="b"/>
              <a:pathLst>
                <a:path w="524870" h="863440">
                  <a:moveTo>
                    <a:pt x="321670" y="0"/>
                  </a:moveTo>
                  <a:lnTo>
                    <a:pt x="0" y="0"/>
                  </a:lnTo>
                  <a:lnTo>
                    <a:pt x="203200" y="863440"/>
                  </a:lnTo>
                  <a:lnTo>
                    <a:pt x="524870" y="863440"/>
                  </a:lnTo>
                  <a:lnTo>
                    <a:pt x="321670" y="0"/>
                  </a:lnTo>
                  <a:close/>
                </a:path>
              </a:pathLst>
            </a:custGeom>
            <a:solidFill>
              <a:srgbClr val="FEFEFE"/>
            </a:solidFill>
          </p:spPr>
          <p:txBody>
            <a:bodyPr/>
            <a:lstStyle/>
            <a:p>
              <a:endParaRPr lang="en-SA"/>
            </a:p>
          </p:txBody>
        </p:sp>
        <p:sp>
          <p:nvSpPr>
            <p:cNvPr id="49" name="TextBox 26"/>
            <p:cNvSpPr txBox="1"/>
            <p:nvPr/>
          </p:nvSpPr>
          <p:spPr>
            <a:xfrm>
              <a:off x="101600" y="-47625"/>
              <a:ext cx="321670" cy="911065"/>
            </a:xfrm>
            <a:prstGeom prst="rect">
              <a:avLst/>
            </a:prstGeom>
          </p:spPr>
          <p:txBody>
            <a:bodyPr lIns="33867" tIns="33867" rIns="33867" bIns="33867" rtlCol="0" anchor="ctr"/>
            <a:lstStyle/>
            <a:p>
              <a:pPr algn="justLow">
                <a:lnSpc>
                  <a:spcPts val="2053"/>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20" name="Group 27"/>
          <p:cNvGrpSpPr/>
          <p:nvPr/>
        </p:nvGrpSpPr>
        <p:grpSpPr>
          <a:xfrm rot="16200000">
            <a:off x="5987505" y="3314545"/>
            <a:ext cx="959805" cy="1180215"/>
            <a:chOff x="0" y="0"/>
            <a:chExt cx="702189" cy="863440"/>
          </a:xfrm>
        </p:grpSpPr>
        <p:sp>
          <p:nvSpPr>
            <p:cNvPr id="46" name="Freeform 28"/>
            <p:cNvSpPr/>
            <p:nvPr/>
          </p:nvSpPr>
          <p:spPr>
            <a:xfrm>
              <a:off x="0" y="0"/>
              <a:ext cx="702189" cy="863440"/>
            </a:xfrm>
            <a:custGeom>
              <a:avLst/>
              <a:gdLst/>
              <a:ahLst/>
              <a:cxnLst/>
              <a:rect l="l" t="t" r="r" b="b"/>
              <a:pathLst>
                <a:path w="702189" h="863440">
                  <a:moveTo>
                    <a:pt x="498989" y="0"/>
                  </a:moveTo>
                  <a:lnTo>
                    <a:pt x="0" y="0"/>
                  </a:lnTo>
                  <a:lnTo>
                    <a:pt x="203200" y="863440"/>
                  </a:lnTo>
                  <a:lnTo>
                    <a:pt x="702189" y="863440"/>
                  </a:lnTo>
                  <a:lnTo>
                    <a:pt x="498989" y="0"/>
                  </a:lnTo>
                  <a:close/>
                </a:path>
              </a:pathLst>
            </a:custGeom>
            <a:solidFill>
              <a:srgbClr val="5EC7C3"/>
            </a:solidFill>
          </p:spPr>
          <p:txBody>
            <a:bodyPr/>
            <a:lstStyle/>
            <a:p>
              <a:endParaRPr lang="en-SA"/>
            </a:p>
          </p:txBody>
        </p:sp>
        <p:sp>
          <p:nvSpPr>
            <p:cNvPr id="47" name="TextBox 29"/>
            <p:cNvSpPr txBox="1"/>
            <p:nvPr/>
          </p:nvSpPr>
          <p:spPr>
            <a:xfrm>
              <a:off x="101600" y="-47625"/>
              <a:ext cx="498989" cy="911065"/>
            </a:xfrm>
            <a:prstGeom prst="rect">
              <a:avLst/>
            </a:prstGeom>
          </p:spPr>
          <p:txBody>
            <a:bodyPr lIns="33867" tIns="33867" rIns="33867" bIns="33867" rtlCol="0" anchor="ctr"/>
            <a:lstStyle/>
            <a:p>
              <a:pPr algn="justLow">
                <a:lnSpc>
                  <a:spcPts val="2053"/>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21" name="Group 30"/>
          <p:cNvGrpSpPr/>
          <p:nvPr/>
        </p:nvGrpSpPr>
        <p:grpSpPr>
          <a:xfrm>
            <a:off x="7375989" y="3191771"/>
            <a:ext cx="1607939" cy="3040818"/>
            <a:chOff x="0" y="0"/>
            <a:chExt cx="855709" cy="1618255"/>
          </a:xfrm>
        </p:grpSpPr>
        <p:sp>
          <p:nvSpPr>
            <p:cNvPr id="44" name="Freeform 31"/>
            <p:cNvSpPr/>
            <p:nvPr/>
          </p:nvSpPr>
          <p:spPr>
            <a:xfrm>
              <a:off x="0" y="0"/>
              <a:ext cx="855709" cy="1618255"/>
            </a:xfrm>
            <a:custGeom>
              <a:avLst/>
              <a:gdLst/>
              <a:ahLst/>
              <a:cxnLst/>
              <a:rect l="l" t="t" r="r" b="b"/>
              <a:pathLst>
                <a:path w="855709" h="1618255">
                  <a:moveTo>
                    <a:pt x="192193" y="0"/>
                  </a:moveTo>
                  <a:lnTo>
                    <a:pt x="663516" y="0"/>
                  </a:lnTo>
                  <a:cubicBezTo>
                    <a:pt x="714488" y="0"/>
                    <a:pt x="763373" y="20249"/>
                    <a:pt x="799417" y="56292"/>
                  </a:cubicBezTo>
                  <a:cubicBezTo>
                    <a:pt x="835460" y="92335"/>
                    <a:pt x="855709" y="141220"/>
                    <a:pt x="855709" y="192193"/>
                  </a:cubicBezTo>
                  <a:lnTo>
                    <a:pt x="855709" y="1426062"/>
                  </a:lnTo>
                  <a:cubicBezTo>
                    <a:pt x="855709" y="1477035"/>
                    <a:pt x="835460" y="1525920"/>
                    <a:pt x="799417" y="1561963"/>
                  </a:cubicBezTo>
                  <a:cubicBezTo>
                    <a:pt x="763373" y="1598006"/>
                    <a:pt x="714488" y="1618255"/>
                    <a:pt x="663516" y="1618255"/>
                  </a:cubicBezTo>
                  <a:lnTo>
                    <a:pt x="192193" y="1618255"/>
                  </a:lnTo>
                  <a:cubicBezTo>
                    <a:pt x="141220" y="1618255"/>
                    <a:pt x="92335" y="1598006"/>
                    <a:pt x="56292" y="1561963"/>
                  </a:cubicBezTo>
                  <a:cubicBezTo>
                    <a:pt x="20249" y="1525920"/>
                    <a:pt x="0" y="1477035"/>
                    <a:pt x="0" y="1426062"/>
                  </a:cubicBezTo>
                  <a:lnTo>
                    <a:pt x="0" y="192193"/>
                  </a:lnTo>
                  <a:cubicBezTo>
                    <a:pt x="0" y="141220"/>
                    <a:pt x="20249" y="92335"/>
                    <a:pt x="56292" y="56292"/>
                  </a:cubicBezTo>
                  <a:cubicBezTo>
                    <a:pt x="92335" y="20249"/>
                    <a:pt x="141220" y="0"/>
                    <a:pt x="192193" y="0"/>
                  </a:cubicBezTo>
                  <a:close/>
                </a:path>
              </a:pathLst>
            </a:custGeom>
            <a:solidFill>
              <a:srgbClr val="101C44"/>
            </a:solidFill>
          </p:spPr>
          <p:txBody>
            <a:bodyPr/>
            <a:lstStyle/>
            <a:p>
              <a:endParaRPr lang="en-SA"/>
            </a:p>
          </p:txBody>
        </p:sp>
        <p:sp>
          <p:nvSpPr>
            <p:cNvPr id="45" name="TextBox 32"/>
            <p:cNvSpPr txBox="1"/>
            <p:nvPr/>
          </p:nvSpPr>
          <p:spPr>
            <a:xfrm>
              <a:off x="0" y="-47625"/>
              <a:ext cx="855709" cy="1665880"/>
            </a:xfrm>
            <a:prstGeom prst="rect">
              <a:avLst/>
            </a:prstGeom>
          </p:spPr>
          <p:txBody>
            <a:bodyPr lIns="33867" tIns="33867" rIns="33867" bIns="33867" rtlCol="0" anchor="ctr"/>
            <a:lstStyle/>
            <a:p>
              <a:pPr algn="justLow">
                <a:lnSpc>
                  <a:spcPts val="2053"/>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22" name="Group 33"/>
          <p:cNvGrpSpPr/>
          <p:nvPr/>
        </p:nvGrpSpPr>
        <p:grpSpPr>
          <a:xfrm rot="16200000">
            <a:off x="7686824" y="3083081"/>
            <a:ext cx="986268" cy="1622466"/>
            <a:chOff x="0" y="0"/>
            <a:chExt cx="524870" cy="863440"/>
          </a:xfrm>
        </p:grpSpPr>
        <p:sp>
          <p:nvSpPr>
            <p:cNvPr id="42" name="Freeform 34"/>
            <p:cNvSpPr/>
            <p:nvPr/>
          </p:nvSpPr>
          <p:spPr>
            <a:xfrm>
              <a:off x="0" y="0"/>
              <a:ext cx="524870" cy="863440"/>
            </a:xfrm>
            <a:custGeom>
              <a:avLst/>
              <a:gdLst/>
              <a:ahLst/>
              <a:cxnLst/>
              <a:rect l="l" t="t" r="r" b="b"/>
              <a:pathLst>
                <a:path w="524870" h="863440">
                  <a:moveTo>
                    <a:pt x="321670" y="0"/>
                  </a:moveTo>
                  <a:lnTo>
                    <a:pt x="0" y="0"/>
                  </a:lnTo>
                  <a:lnTo>
                    <a:pt x="203200" y="863440"/>
                  </a:lnTo>
                  <a:lnTo>
                    <a:pt x="524870" y="863440"/>
                  </a:lnTo>
                  <a:lnTo>
                    <a:pt x="321670" y="0"/>
                  </a:lnTo>
                  <a:close/>
                </a:path>
              </a:pathLst>
            </a:custGeom>
            <a:solidFill>
              <a:srgbClr val="FEFEFE"/>
            </a:solidFill>
          </p:spPr>
          <p:txBody>
            <a:bodyPr/>
            <a:lstStyle/>
            <a:p>
              <a:endParaRPr lang="en-SA"/>
            </a:p>
          </p:txBody>
        </p:sp>
        <p:sp>
          <p:nvSpPr>
            <p:cNvPr id="43" name="TextBox 35"/>
            <p:cNvSpPr txBox="1"/>
            <p:nvPr/>
          </p:nvSpPr>
          <p:spPr>
            <a:xfrm>
              <a:off x="101600" y="-47625"/>
              <a:ext cx="321670" cy="911065"/>
            </a:xfrm>
            <a:prstGeom prst="rect">
              <a:avLst/>
            </a:prstGeom>
          </p:spPr>
          <p:txBody>
            <a:bodyPr lIns="33867" tIns="33867" rIns="33867" bIns="33867" rtlCol="0" anchor="ctr"/>
            <a:lstStyle/>
            <a:p>
              <a:pPr algn="justLow">
                <a:lnSpc>
                  <a:spcPts val="2053"/>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23" name="Group 36"/>
          <p:cNvGrpSpPr/>
          <p:nvPr/>
        </p:nvGrpSpPr>
        <p:grpSpPr>
          <a:xfrm rot="16200000">
            <a:off x="8182626" y="3314545"/>
            <a:ext cx="959805" cy="1180215"/>
            <a:chOff x="0" y="0"/>
            <a:chExt cx="702189" cy="863440"/>
          </a:xfrm>
        </p:grpSpPr>
        <p:sp>
          <p:nvSpPr>
            <p:cNvPr id="40" name="Freeform 37"/>
            <p:cNvSpPr/>
            <p:nvPr/>
          </p:nvSpPr>
          <p:spPr>
            <a:xfrm>
              <a:off x="0" y="0"/>
              <a:ext cx="702189" cy="863440"/>
            </a:xfrm>
            <a:custGeom>
              <a:avLst/>
              <a:gdLst/>
              <a:ahLst/>
              <a:cxnLst/>
              <a:rect l="l" t="t" r="r" b="b"/>
              <a:pathLst>
                <a:path w="702189" h="863440">
                  <a:moveTo>
                    <a:pt x="498989" y="0"/>
                  </a:moveTo>
                  <a:lnTo>
                    <a:pt x="0" y="0"/>
                  </a:lnTo>
                  <a:lnTo>
                    <a:pt x="203200" y="863440"/>
                  </a:lnTo>
                  <a:lnTo>
                    <a:pt x="702189" y="863440"/>
                  </a:lnTo>
                  <a:lnTo>
                    <a:pt x="498989" y="0"/>
                  </a:lnTo>
                  <a:close/>
                </a:path>
              </a:pathLst>
            </a:custGeom>
            <a:solidFill>
              <a:srgbClr val="35395C"/>
            </a:solidFill>
          </p:spPr>
          <p:txBody>
            <a:bodyPr/>
            <a:lstStyle/>
            <a:p>
              <a:endParaRPr lang="en-SA"/>
            </a:p>
          </p:txBody>
        </p:sp>
        <p:sp>
          <p:nvSpPr>
            <p:cNvPr id="41" name="TextBox 38"/>
            <p:cNvSpPr txBox="1"/>
            <p:nvPr/>
          </p:nvSpPr>
          <p:spPr>
            <a:xfrm>
              <a:off x="101600" y="-47625"/>
              <a:ext cx="498989" cy="911065"/>
            </a:xfrm>
            <a:prstGeom prst="rect">
              <a:avLst/>
            </a:prstGeom>
          </p:spPr>
          <p:txBody>
            <a:bodyPr lIns="33867" tIns="33867" rIns="33867" bIns="33867" rtlCol="0" anchor="ctr"/>
            <a:lstStyle/>
            <a:p>
              <a:pPr algn="justLow">
                <a:lnSpc>
                  <a:spcPts val="2053"/>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24" name="Freeform 39"/>
          <p:cNvSpPr/>
          <p:nvPr/>
        </p:nvSpPr>
        <p:spPr>
          <a:xfrm rot="20796980">
            <a:off x="8489882" y="3653400"/>
            <a:ext cx="398770" cy="481829"/>
          </a:xfrm>
          <a:custGeom>
            <a:avLst/>
            <a:gdLst/>
            <a:ahLst/>
            <a:cxnLst/>
            <a:rect l="l" t="t" r="r" b="b"/>
            <a:pathLst>
              <a:path w="945717" h="1142700">
                <a:moveTo>
                  <a:pt x="0" y="0"/>
                </a:moveTo>
                <a:lnTo>
                  <a:pt x="945718" y="0"/>
                </a:lnTo>
                <a:lnTo>
                  <a:pt x="945718" y="1142700"/>
                </a:lnTo>
                <a:lnTo>
                  <a:pt x="0" y="1142700"/>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n-SA"/>
          </a:p>
        </p:txBody>
      </p:sp>
      <p:sp>
        <p:nvSpPr>
          <p:cNvPr id="25" name="Freeform 40"/>
          <p:cNvSpPr/>
          <p:nvPr/>
        </p:nvSpPr>
        <p:spPr>
          <a:xfrm rot="21124824">
            <a:off x="6039431" y="3655468"/>
            <a:ext cx="773905" cy="498369"/>
          </a:xfrm>
          <a:custGeom>
            <a:avLst/>
            <a:gdLst/>
            <a:ahLst/>
            <a:cxnLst/>
            <a:rect l="l" t="t" r="r" b="b"/>
            <a:pathLst>
              <a:path w="1835381" h="1181924">
                <a:moveTo>
                  <a:pt x="0" y="0"/>
                </a:moveTo>
                <a:lnTo>
                  <a:pt x="1835381" y="0"/>
                </a:lnTo>
                <a:lnTo>
                  <a:pt x="1835381" y="1181924"/>
                </a:lnTo>
                <a:lnTo>
                  <a:pt x="0" y="1181924"/>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a:ln cap="sq">
            <a:noFill/>
            <a:prstDash val="solid"/>
            <a:miter/>
          </a:ln>
        </p:spPr>
        <p:txBody>
          <a:bodyPr/>
          <a:lstStyle/>
          <a:p>
            <a:endParaRPr lang="en-SA"/>
          </a:p>
        </p:txBody>
      </p:sp>
      <p:sp>
        <p:nvSpPr>
          <p:cNvPr id="26" name="Freeform 41"/>
          <p:cNvSpPr/>
          <p:nvPr/>
        </p:nvSpPr>
        <p:spPr>
          <a:xfrm rot="20974579">
            <a:off x="3993299" y="3638313"/>
            <a:ext cx="543726" cy="491393"/>
          </a:xfrm>
          <a:custGeom>
            <a:avLst/>
            <a:gdLst/>
            <a:ahLst/>
            <a:cxnLst/>
            <a:rect l="l" t="t" r="r" b="b"/>
            <a:pathLst>
              <a:path w="1289494" h="1165380">
                <a:moveTo>
                  <a:pt x="0" y="0"/>
                </a:moveTo>
                <a:lnTo>
                  <a:pt x="1289493" y="0"/>
                </a:lnTo>
                <a:lnTo>
                  <a:pt x="1289493" y="1165380"/>
                </a:lnTo>
                <a:lnTo>
                  <a:pt x="0" y="1165380"/>
                </a:lnTo>
                <a:lnTo>
                  <a:pt x="0" y="0"/>
                </a:lnTo>
                <a:close/>
              </a:path>
            </a:pathLst>
          </a:custGeom>
          <a:blipFill>
            <a:blip r:embed="rId6">
              <a:extLst>
                <a:ext uri="{96DAC541-7B7A-43D3-8B79-37D633B846F1}">
                  <asvg:svgBlip xmlns:asvg="http://schemas.microsoft.com/office/drawing/2016/SVG/main" r:embed="rId7"/>
                </a:ext>
              </a:extLst>
            </a:blip>
            <a:stretch>
              <a:fillRect/>
            </a:stretch>
          </a:blipFill>
          <a:ln cap="sq">
            <a:noFill/>
            <a:prstDash val="solid"/>
            <a:miter/>
          </a:ln>
        </p:spPr>
        <p:txBody>
          <a:bodyPr/>
          <a:lstStyle/>
          <a:p>
            <a:endParaRPr lang="en-SA"/>
          </a:p>
        </p:txBody>
      </p:sp>
      <p:sp>
        <p:nvSpPr>
          <p:cNvPr id="33" name="TextBox 48"/>
          <p:cNvSpPr txBox="1"/>
          <p:nvPr/>
        </p:nvSpPr>
        <p:spPr>
          <a:xfrm>
            <a:off x="3039905" y="3307802"/>
            <a:ext cx="440548" cy="324442"/>
          </a:xfrm>
          <a:prstGeom prst="rect">
            <a:avLst/>
          </a:prstGeom>
        </p:spPr>
        <p:txBody>
          <a:bodyPr lIns="0" tIns="0" rIns="0" bIns="0" rtlCol="0" anchor="t">
            <a:spAutoFit/>
          </a:bodyPr>
          <a:lstStyle/>
          <a:p>
            <a:pPr marL="0" lvl="1" algn="justLow">
              <a:lnSpc>
                <a:spcPts val="2957"/>
              </a:lnSpc>
              <a:spcBef>
                <a:spcPct val="0"/>
              </a:spcBef>
            </a:pPr>
            <a:r>
              <a:rPr lang="ar-SA" sz="2112" b="1" spc="89" dirty="0">
                <a:solidFill>
                  <a:srgbClr val="FFFFFF"/>
                </a:solidFill>
                <a:latin typeface="SST Arabic Medium" panose="020B0604030504020204" pitchFamily="34" charset="-78"/>
                <a:ea typeface="SST Arabic Bold"/>
                <a:cs typeface="SST Arabic Medium" panose="020B0604030504020204" pitchFamily="34" charset="-78"/>
                <a:sym typeface="SST Arabic Bold"/>
              </a:rPr>
              <a:t>03</a:t>
            </a:r>
            <a:endParaRPr lang="en-US" sz="2112" b="1" spc="89" dirty="0">
              <a:solidFill>
                <a:srgbClr val="FFFFFF"/>
              </a:solidFill>
              <a:latin typeface="SST Arabic Medium" panose="020B0604030504020204" pitchFamily="34" charset="-78"/>
              <a:ea typeface="SST Arabic Bold"/>
              <a:cs typeface="SST Arabic Medium" panose="020B0604030504020204" pitchFamily="34" charset="-78"/>
              <a:sym typeface="SST Arabic Bold"/>
            </a:endParaRPr>
          </a:p>
        </p:txBody>
      </p:sp>
      <p:sp>
        <p:nvSpPr>
          <p:cNvPr id="36" name="TextBox 51"/>
          <p:cNvSpPr txBox="1"/>
          <p:nvPr/>
        </p:nvSpPr>
        <p:spPr>
          <a:xfrm>
            <a:off x="5252574" y="3331442"/>
            <a:ext cx="440548" cy="324442"/>
          </a:xfrm>
          <a:prstGeom prst="rect">
            <a:avLst/>
          </a:prstGeom>
        </p:spPr>
        <p:txBody>
          <a:bodyPr lIns="0" tIns="0" rIns="0" bIns="0" rtlCol="0" anchor="t">
            <a:spAutoFit/>
          </a:bodyPr>
          <a:lstStyle/>
          <a:p>
            <a:pPr marL="0" lvl="1" algn="justLow">
              <a:lnSpc>
                <a:spcPts val="2957"/>
              </a:lnSpc>
              <a:spcBef>
                <a:spcPct val="0"/>
              </a:spcBef>
            </a:pPr>
            <a:r>
              <a:rPr lang="ar-SA" sz="2112" b="1" spc="89" dirty="0">
                <a:solidFill>
                  <a:srgbClr val="FFFFFF"/>
                </a:solidFill>
                <a:latin typeface="SST Arabic Medium" panose="020B0604030504020204" pitchFamily="34" charset="-78"/>
                <a:ea typeface="SST Arabic Bold"/>
                <a:cs typeface="SST Arabic Medium" panose="020B0604030504020204" pitchFamily="34" charset="-78"/>
                <a:sym typeface="SST Arabic Bold"/>
              </a:rPr>
              <a:t>02</a:t>
            </a:r>
            <a:endParaRPr lang="en-US" sz="2112" b="1" spc="89" dirty="0">
              <a:solidFill>
                <a:srgbClr val="FFFFFF"/>
              </a:solidFill>
              <a:latin typeface="SST Arabic Medium" panose="020B0604030504020204" pitchFamily="34" charset="-78"/>
              <a:ea typeface="SST Arabic Bold"/>
              <a:cs typeface="SST Arabic Medium" panose="020B0604030504020204" pitchFamily="34" charset="-78"/>
              <a:sym typeface="SST Arabic Bold"/>
            </a:endParaRPr>
          </a:p>
        </p:txBody>
      </p:sp>
      <p:sp>
        <p:nvSpPr>
          <p:cNvPr id="37" name="TextBox 52"/>
          <p:cNvSpPr txBox="1"/>
          <p:nvPr/>
        </p:nvSpPr>
        <p:spPr>
          <a:xfrm>
            <a:off x="7468576" y="3313301"/>
            <a:ext cx="440548" cy="324442"/>
          </a:xfrm>
          <a:prstGeom prst="rect">
            <a:avLst/>
          </a:prstGeom>
        </p:spPr>
        <p:txBody>
          <a:bodyPr lIns="0" tIns="0" rIns="0" bIns="0" rtlCol="0" anchor="t">
            <a:spAutoFit/>
          </a:bodyPr>
          <a:lstStyle/>
          <a:p>
            <a:pPr algn="justLow">
              <a:lnSpc>
                <a:spcPts val="2957"/>
              </a:lnSpc>
            </a:pPr>
            <a:r>
              <a:rPr lang="ar-SA" sz="2112" b="1" spc="89" dirty="0">
                <a:solidFill>
                  <a:srgbClr val="FFFFFF"/>
                </a:solidFill>
                <a:latin typeface="SST Arabic Medium" panose="020B0604030504020204" pitchFamily="34" charset="-78"/>
                <a:ea typeface="SST Arabic Bold"/>
                <a:cs typeface="SST Arabic Medium" panose="020B0604030504020204" pitchFamily="34" charset="-78"/>
                <a:sym typeface="SST Arabic Bold"/>
              </a:rPr>
              <a:t>01</a:t>
            </a:r>
            <a:endParaRPr lang="en-US" sz="2112" b="1" spc="89" dirty="0">
              <a:solidFill>
                <a:srgbClr val="FFFFFF"/>
              </a:solidFill>
              <a:latin typeface="SST Arabic Medium" panose="020B0604030504020204" pitchFamily="34" charset="-78"/>
              <a:ea typeface="SST Arabic Bold"/>
              <a:cs typeface="SST Arabic Medium" panose="020B0604030504020204" pitchFamily="34" charset="-78"/>
              <a:sym typeface="SST Arabic Bold"/>
            </a:endParaRPr>
          </a:p>
        </p:txBody>
      </p:sp>
      <p:sp>
        <p:nvSpPr>
          <p:cNvPr id="3" name="Rectangle 2">
            <a:extLst>
              <a:ext uri="{FF2B5EF4-FFF2-40B4-BE49-F238E27FC236}">
                <a16:creationId xmlns:a16="http://schemas.microsoft.com/office/drawing/2014/main" id="{8EAB6AA8-8FDC-47D1-A4E4-EC5BFA9528CD}"/>
              </a:ext>
            </a:extLst>
          </p:cNvPr>
          <p:cNvSpPr/>
          <p:nvPr/>
        </p:nvSpPr>
        <p:spPr>
          <a:xfrm>
            <a:off x="7399567" y="4494361"/>
            <a:ext cx="1557119" cy="10232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Low" rtl="1"/>
            <a:r>
              <a:rPr lang="ar-DZ" sz="1200" b="1" dirty="0">
                <a:solidFill>
                  <a:schemeClr val="bg1"/>
                </a:solidFill>
                <a:latin typeface="SST Arabic Medium" pitchFamily="34" charset="-78"/>
                <a:cs typeface="SST Arabic Medium" pitchFamily="34" charset="-78"/>
              </a:rPr>
              <a:t>التسليم الوحيد</a:t>
            </a:r>
            <a:r>
              <a:rPr lang="ar-EG" sz="1200" dirty="0">
                <a:solidFill>
                  <a:schemeClr val="bg1"/>
                </a:solidFill>
                <a:latin typeface="SST Arabic Medium" pitchFamily="34" charset="-78"/>
                <a:cs typeface="SST Arabic Medium" pitchFamily="34" charset="-78"/>
              </a:rPr>
              <a:t>:</a:t>
            </a:r>
            <a:r>
              <a:rPr lang="ar-DZ" sz="1200" dirty="0">
                <a:solidFill>
                  <a:schemeClr val="bg1"/>
                </a:solidFill>
                <a:latin typeface="SST Arabic Medium" pitchFamily="34" charset="-78"/>
                <a:cs typeface="SST Arabic Medium" pitchFamily="34" charset="-78"/>
              </a:rPr>
              <a:t> في المشاريع التي لديها تسليم وحيد، يتم التسليم في نهاية المشروع</a:t>
            </a:r>
            <a:endParaRPr lang="en-US" sz="1200" dirty="0">
              <a:solidFill>
                <a:schemeClr val="bg1"/>
              </a:solidFill>
              <a:latin typeface="SST Arabic Medium" pitchFamily="34" charset="-78"/>
              <a:cs typeface="SST Arabic Medium" pitchFamily="34" charset="-78"/>
            </a:endParaRPr>
          </a:p>
        </p:txBody>
      </p:sp>
      <p:sp>
        <p:nvSpPr>
          <p:cNvPr id="9" name="Rectangle 8">
            <a:extLst>
              <a:ext uri="{FF2B5EF4-FFF2-40B4-BE49-F238E27FC236}">
                <a16:creationId xmlns:a16="http://schemas.microsoft.com/office/drawing/2014/main" id="{D1B63DC2-818D-4781-84A1-5979211CCE67}"/>
              </a:ext>
            </a:extLst>
          </p:cNvPr>
          <p:cNvSpPr/>
          <p:nvPr/>
        </p:nvSpPr>
        <p:spPr>
          <a:xfrm>
            <a:off x="5209444" y="4494361"/>
            <a:ext cx="1536232" cy="15208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Low" rtl="1"/>
            <a:r>
              <a:rPr lang="ar-DZ" sz="1200" b="1" dirty="0">
                <a:solidFill>
                  <a:schemeClr val="bg1"/>
                </a:solidFill>
                <a:latin typeface="SST Arabic Medium" pitchFamily="34" charset="-78"/>
                <a:cs typeface="SST Arabic Medium" pitchFamily="34" charset="-78"/>
              </a:rPr>
              <a:t>التسليمات</a:t>
            </a:r>
            <a:r>
              <a:rPr lang="ar-EG" sz="1200" b="1" dirty="0">
                <a:solidFill>
                  <a:schemeClr val="bg1"/>
                </a:solidFill>
                <a:latin typeface="SST Arabic Medium" pitchFamily="34" charset="-78"/>
                <a:cs typeface="SST Arabic Medium" pitchFamily="34" charset="-78"/>
              </a:rPr>
              <a:t> </a:t>
            </a:r>
            <a:r>
              <a:rPr lang="ar-DZ" sz="1200" b="1" dirty="0">
                <a:solidFill>
                  <a:schemeClr val="bg1"/>
                </a:solidFill>
                <a:latin typeface="SST Arabic Medium" pitchFamily="34" charset="-78"/>
                <a:cs typeface="SST Arabic Medium" pitchFamily="34" charset="-78"/>
              </a:rPr>
              <a:t>المتعددة</a:t>
            </a:r>
            <a:r>
              <a:rPr lang="ar-EG" sz="1200" b="1" dirty="0">
                <a:solidFill>
                  <a:schemeClr val="bg1"/>
                </a:solidFill>
                <a:latin typeface="SST Arabic Medium" pitchFamily="34" charset="-78"/>
                <a:cs typeface="SST Arabic Medium" pitchFamily="34" charset="-78"/>
              </a:rPr>
              <a:t>:</a:t>
            </a:r>
            <a:r>
              <a:rPr lang="ar-DZ" sz="1200" b="1" dirty="0">
                <a:solidFill>
                  <a:schemeClr val="bg1"/>
                </a:solidFill>
                <a:latin typeface="SST Arabic Medium" pitchFamily="34" charset="-78"/>
                <a:cs typeface="SST Arabic Medium" pitchFamily="34" charset="-78"/>
              </a:rPr>
              <a:t> </a:t>
            </a:r>
            <a:r>
              <a:rPr lang="ar-DZ" sz="1200" dirty="0">
                <a:solidFill>
                  <a:schemeClr val="bg1"/>
                </a:solidFill>
                <a:latin typeface="SST Arabic Medium" pitchFamily="34" charset="-78"/>
                <a:cs typeface="SST Arabic Medium" pitchFamily="34" charset="-78"/>
              </a:rPr>
              <a:t>بعض</a:t>
            </a:r>
            <a:r>
              <a:rPr lang="ar-EG" sz="1200" dirty="0">
                <a:solidFill>
                  <a:schemeClr val="bg1"/>
                </a:solidFill>
                <a:latin typeface="SST Arabic Medium" pitchFamily="34" charset="-78"/>
                <a:cs typeface="SST Arabic Medium" pitchFamily="34" charset="-78"/>
              </a:rPr>
              <a:t> </a:t>
            </a:r>
            <a:r>
              <a:rPr lang="ar-DZ" sz="1200" dirty="0">
                <a:solidFill>
                  <a:schemeClr val="bg1"/>
                </a:solidFill>
                <a:latin typeface="SST Arabic Medium" pitchFamily="34" charset="-78"/>
                <a:cs typeface="SST Arabic Medium" pitchFamily="34" charset="-78"/>
              </a:rPr>
              <a:t>المشاريع لديها</a:t>
            </a:r>
            <a:r>
              <a:rPr lang="ar-EG" sz="1200" dirty="0">
                <a:solidFill>
                  <a:schemeClr val="bg1"/>
                </a:solidFill>
                <a:latin typeface="SST Arabic Medium" pitchFamily="34" charset="-78"/>
                <a:cs typeface="SST Arabic Medium" pitchFamily="34" charset="-78"/>
              </a:rPr>
              <a:t> </a:t>
            </a:r>
            <a:r>
              <a:rPr lang="ar-DZ" sz="1200" dirty="0">
                <a:solidFill>
                  <a:schemeClr val="bg1"/>
                </a:solidFill>
                <a:latin typeface="SST Arabic Medium" pitchFamily="34" charset="-78"/>
                <a:cs typeface="SST Arabic Medium" pitchFamily="34" charset="-78"/>
              </a:rPr>
              <a:t>تسليمات متعددة.</a:t>
            </a:r>
            <a:r>
              <a:rPr lang="ar-EG" sz="1200" dirty="0">
                <a:solidFill>
                  <a:schemeClr val="bg1"/>
                </a:solidFill>
                <a:latin typeface="SST Arabic Medium" pitchFamily="34" charset="-78"/>
                <a:cs typeface="SST Arabic Medium" pitchFamily="34" charset="-78"/>
              </a:rPr>
              <a:t> </a:t>
            </a:r>
            <a:r>
              <a:rPr lang="ar-DZ" sz="1200" dirty="0">
                <a:solidFill>
                  <a:schemeClr val="bg1"/>
                </a:solidFill>
                <a:latin typeface="SST Arabic Medium" pitchFamily="34" charset="-78"/>
                <a:cs typeface="SST Arabic Medium" pitchFamily="34" charset="-78"/>
              </a:rPr>
              <a:t>قد يحتوي المشروع</a:t>
            </a:r>
            <a:r>
              <a:rPr lang="ar-EG" sz="1200" dirty="0">
                <a:solidFill>
                  <a:schemeClr val="bg1"/>
                </a:solidFill>
                <a:latin typeface="SST Arabic Medium" pitchFamily="34" charset="-78"/>
                <a:cs typeface="SST Arabic Medium" pitchFamily="34" charset="-78"/>
              </a:rPr>
              <a:t> </a:t>
            </a:r>
            <a:r>
              <a:rPr lang="ar-DZ" sz="1200" dirty="0">
                <a:solidFill>
                  <a:schemeClr val="bg1"/>
                </a:solidFill>
                <a:latin typeface="SST Arabic Medium" pitchFamily="34" charset="-78"/>
                <a:cs typeface="SST Arabic Medium" pitchFamily="34" charset="-78"/>
              </a:rPr>
              <a:t>على عدة مكونات</a:t>
            </a:r>
            <a:r>
              <a:rPr lang="ar-EG" sz="1200" dirty="0">
                <a:solidFill>
                  <a:schemeClr val="bg1"/>
                </a:solidFill>
                <a:latin typeface="SST Arabic Medium" pitchFamily="34" charset="-78"/>
                <a:cs typeface="SST Arabic Medium" pitchFamily="34" charset="-78"/>
              </a:rPr>
              <a:t> </a:t>
            </a:r>
            <a:r>
              <a:rPr lang="ar-DZ" sz="1200" dirty="0">
                <a:solidFill>
                  <a:schemeClr val="bg1"/>
                </a:solidFill>
                <a:latin typeface="SST Arabic Medium" pitchFamily="34" charset="-78"/>
                <a:cs typeface="SST Arabic Medium" pitchFamily="34" charset="-78"/>
              </a:rPr>
              <a:t>يتم تسليمها في أوقات مختلفة على مدار المشروع.</a:t>
            </a:r>
            <a:endParaRPr lang="en-US" sz="1200" dirty="0">
              <a:solidFill>
                <a:schemeClr val="bg1"/>
              </a:solidFill>
              <a:latin typeface="SST Arabic Medium" pitchFamily="34" charset="-78"/>
              <a:cs typeface="SST Arabic Medium" pitchFamily="34" charset="-78"/>
            </a:endParaRPr>
          </a:p>
        </p:txBody>
      </p:sp>
      <p:sp>
        <p:nvSpPr>
          <p:cNvPr id="10" name="Rectangle 9">
            <a:extLst>
              <a:ext uri="{FF2B5EF4-FFF2-40B4-BE49-F238E27FC236}">
                <a16:creationId xmlns:a16="http://schemas.microsoft.com/office/drawing/2014/main" id="{109B3F44-B9FD-4877-BF66-03FF6024A048}"/>
              </a:ext>
            </a:extLst>
          </p:cNvPr>
          <p:cNvSpPr/>
          <p:nvPr/>
        </p:nvSpPr>
        <p:spPr>
          <a:xfrm>
            <a:off x="3014026" y="4494361"/>
            <a:ext cx="1543791" cy="9838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Low" rtl="1"/>
            <a:r>
              <a:rPr lang="ar-DZ" sz="1200" b="1" dirty="0">
                <a:solidFill>
                  <a:schemeClr val="bg1"/>
                </a:solidFill>
                <a:latin typeface="SST Arabic Medium" pitchFamily="34" charset="-78"/>
                <a:cs typeface="SST Arabic Medium" pitchFamily="34" charset="-78"/>
              </a:rPr>
              <a:t>التسليمات الدورية</a:t>
            </a:r>
            <a:r>
              <a:rPr lang="ar-EG" sz="1200" b="1" dirty="0">
                <a:solidFill>
                  <a:schemeClr val="bg1"/>
                </a:solidFill>
                <a:latin typeface="SST Arabic Medium" pitchFamily="34" charset="-78"/>
                <a:cs typeface="SST Arabic Medium" pitchFamily="34" charset="-78"/>
              </a:rPr>
              <a:t>:</a:t>
            </a:r>
            <a:r>
              <a:rPr lang="ar-DZ" sz="1200" b="1" dirty="0">
                <a:solidFill>
                  <a:schemeClr val="bg1"/>
                </a:solidFill>
                <a:latin typeface="SST Arabic Medium" pitchFamily="34" charset="-78"/>
                <a:cs typeface="SST Arabic Medium" pitchFamily="34" charset="-78"/>
              </a:rPr>
              <a:t> </a:t>
            </a:r>
            <a:r>
              <a:rPr lang="ar-DZ" sz="1200" dirty="0">
                <a:solidFill>
                  <a:schemeClr val="bg1"/>
                </a:solidFill>
                <a:latin typeface="SST Arabic Medium" pitchFamily="34" charset="-78"/>
                <a:cs typeface="SST Arabic Medium" pitchFamily="34" charset="-78"/>
              </a:rPr>
              <a:t>التسليمات الدورية مثل التسليمات المتعددة، ولكنها تتم وفق جدول ثابت للتسليمات،</a:t>
            </a:r>
            <a:endParaRPr lang="en-US" sz="1200" dirty="0">
              <a:solidFill>
                <a:schemeClr val="bg1"/>
              </a:solidFill>
              <a:latin typeface="SST Arabic Medium" pitchFamily="34" charset="-78"/>
              <a:cs typeface="SST Arabic Medium" pitchFamily="34" charset="-78"/>
            </a:endParaRPr>
          </a:p>
        </p:txBody>
      </p:sp>
    </p:spTree>
    <p:extLst>
      <p:ext uri="{BB962C8B-B14F-4D97-AF65-F5344CB8AC3E}">
        <p14:creationId xmlns:p14="http://schemas.microsoft.com/office/powerpoint/2010/main" val="3829478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9" grpId="0"/>
      <p:bldP spid="10"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06B6DF8-E8C4-4E7C-938C-470D8E897D5E}"/>
              </a:ext>
            </a:extLst>
          </p:cNvPr>
          <p:cNvSpPr/>
          <p:nvPr/>
        </p:nvSpPr>
        <p:spPr>
          <a:xfrm>
            <a:off x="5860473" y="1410157"/>
            <a:ext cx="5721429" cy="3693319"/>
          </a:xfrm>
          <a:prstGeom prst="rect">
            <a:avLst/>
          </a:prstGeom>
        </p:spPr>
        <p:txBody>
          <a:bodyPr wrap="square">
            <a:spAutoFit/>
          </a:bodyPr>
          <a:lstStyle/>
          <a:p>
            <a:pPr lvl="0" algn="justLow" rtl="1">
              <a:lnSpc>
                <a:spcPct val="150000"/>
              </a:lnSpc>
            </a:pPr>
            <a:r>
              <a:rPr lang="ar-EG" dirty="0">
                <a:solidFill>
                  <a:srgbClr val="03A5AD"/>
                </a:solidFill>
                <a:latin typeface="SST Arabic Medium" pitchFamily="34" charset="-78"/>
                <a:cs typeface="SST Arabic Medium" pitchFamily="34" charset="-78"/>
              </a:rPr>
              <a:t>3. </a:t>
            </a:r>
            <a:r>
              <a:rPr lang="ar-DZ" dirty="0">
                <a:solidFill>
                  <a:srgbClr val="03A5AD"/>
                </a:solidFill>
                <a:latin typeface="SST Arabic Medium" pitchFamily="34" charset="-78"/>
                <a:cs typeface="SST Arabic Medium" pitchFamily="34" charset="-78"/>
              </a:rPr>
              <a:t>مناهج التطوير</a:t>
            </a:r>
            <a:endParaRPr lang="ar-EG" dirty="0">
              <a:solidFill>
                <a:srgbClr val="03A5AD"/>
              </a:solidFill>
              <a:latin typeface="SST Arabic Medium" pitchFamily="34" charset="-78"/>
              <a:cs typeface="SST Arabic Medium" pitchFamily="34" charset="-78"/>
            </a:endParaRPr>
          </a:p>
          <a:p>
            <a:pPr lvl="0" algn="justLow" rtl="1">
              <a:lnSpc>
                <a:spcPct val="150000"/>
              </a:lnSpc>
            </a:pPr>
            <a:endParaRPr lang="ar-DZ" dirty="0">
              <a:solidFill>
                <a:srgbClr val="03A5AD"/>
              </a:solidFill>
              <a:latin typeface="SST Arabic Medium" pitchFamily="34" charset="-78"/>
              <a:cs typeface="SST Arabic Medium" pitchFamily="34" charset="-78"/>
            </a:endParaRPr>
          </a:p>
          <a:p>
            <a:pPr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يعتبر منهج التطوير وسيلة صنع وتطوير منتج أو خدمة أو نتيجة أثناء دورة حياة المشروع. توجد مناهج تطوير مختلفة،</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وقد تستخدم الصناعات المختلفة مصطلحات مختلفة للإشارة إلى مناهج التطوير. ولكن المصطلحات الثلاثة الشائعة هي</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التنبؤية والهجينة والمتكيفة</a:t>
            </a:r>
            <a:endParaRPr lang="en-US" dirty="0">
              <a:solidFill>
                <a:schemeClr val="tx1">
                  <a:lumMod val="50000"/>
                  <a:lumOff val="50000"/>
                </a:schemeClr>
              </a:solidFill>
              <a:latin typeface="SST Arabic Medium" pitchFamily="34" charset="-78"/>
              <a:cs typeface="SST Arabic Medium" pitchFamily="34" charset="-78"/>
            </a:endParaRPr>
          </a:p>
        </p:txBody>
      </p:sp>
      <p:sp>
        <p:nvSpPr>
          <p:cNvPr id="5" name="TextBox 4">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منهج التطوير ومجال أداء دورة الحياة</a:t>
            </a:r>
          </a:p>
        </p:txBody>
      </p:sp>
      <p:sp>
        <p:nvSpPr>
          <p:cNvPr id="8" name="TextBox 7"/>
          <p:cNvSpPr txBox="1"/>
          <p:nvPr/>
        </p:nvSpPr>
        <p:spPr>
          <a:xfrm>
            <a:off x="1039440" y="5363051"/>
            <a:ext cx="4122469" cy="338554"/>
          </a:xfrm>
          <a:prstGeom prst="rect">
            <a:avLst/>
          </a:prstGeom>
          <a:noFill/>
        </p:spPr>
        <p:txBody>
          <a:bodyPr wrap="square" rtlCol="0">
            <a:spAutoFit/>
          </a:bodyPr>
          <a:lstStyle/>
          <a:p>
            <a:pPr lvl="0" algn="ctr" rtl="1">
              <a:defRPr/>
            </a:pPr>
            <a:r>
              <a:rPr lang="ar-EG" sz="1600" dirty="0">
                <a:solidFill>
                  <a:schemeClr val="tx1">
                    <a:lumMod val="50000"/>
                    <a:lumOff val="50000"/>
                  </a:schemeClr>
                </a:solidFill>
                <a:latin typeface="SST Arabic Medium" pitchFamily="34" charset="-78"/>
                <a:cs typeface="SST Arabic Medium" pitchFamily="34" charset="-78"/>
              </a:rPr>
              <a:t>الشكل 2-7 مناهج التطوير</a:t>
            </a:r>
          </a:p>
        </p:txBody>
      </p:sp>
      <p:sp>
        <p:nvSpPr>
          <p:cNvPr id="2" name="Left-Right Arrow 1"/>
          <p:cNvSpPr/>
          <p:nvPr/>
        </p:nvSpPr>
        <p:spPr>
          <a:xfrm>
            <a:off x="1024105" y="2643989"/>
            <a:ext cx="4153140" cy="733245"/>
          </a:xfrm>
          <a:prstGeom prst="leftRightArrow">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F06B6DF8-E8C4-4E7C-938C-470D8E897D5E}"/>
              </a:ext>
            </a:extLst>
          </p:cNvPr>
          <p:cNvSpPr/>
          <p:nvPr/>
        </p:nvSpPr>
        <p:spPr>
          <a:xfrm>
            <a:off x="4070082" y="2751106"/>
            <a:ext cx="854871" cy="415498"/>
          </a:xfrm>
          <a:prstGeom prst="rect">
            <a:avLst/>
          </a:prstGeom>
        </p:spPr>
        <p:txBody>
          <a:bodyPr wrap="square">
            <a:spAutoFit/>
          </a:bodyPr>
          <a:lstStyle/>
          <a:p>
            <a:pPr lvl="0" algn="r" rtl="1">
              <a:lnSpc>
                <a:spcPct val="150000"/>
              </a:lnSpc>
            </a:pPr>
            <a:r>
              <a:rPr lang="ar-EG" sz="1400" dirty="0">
                <a:solidFill>
                  <a:schemeClr val="bg1"/>
                </a:solidFill>
                <a:latin typeface="SST Arabic Medium" pitchFamily="34" charset="-78"/>
                <a:cs typeface="SST Arabic Medium" pitchFamily="34" charset="-78"/>
              </a:rPr>
              <a:t>تنبؤي</a:t>
            </a:r>
            <a:endParaRPr kumimoji="0" lang="en-US" sz="14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endParaRPr>
          </a:p>
        </p:txBody>
      </p:sp>
      <p:sp>
        <p:nvSpPr>
          <p:cNvPr id="10" name="Rectangle 9">
            <a:extLst>
              <a:ext uri="{FF2B5EF4-FFF2-40B4-BE49-F238E27FC236}">
                <a16:creationId xmlns:a16="http://schemas.microsoft.com/office/drawing/2014/main" id="{F06B6DF8-E8C4-4E7C-938C-470D8E897D5E}"/>
              </a:ext>
            </a:extLst>
          </p:cNvPr>
          <p:cNvSpPr/>
          <p:nvPr/>
        </p:nvSpPr>
        <p:spPr>
          <a:xfrm>
            <a:off x="1324007" y="2751106"/>
            <a:ext cx="854871" cy="415498"/>
          </a:xfrm>
          <a:prstGeom prst="rect">
            <a:avLst/>
          </a:prstGeom>
        </p:spPr>
        <p:txBody>
          <a:bodyPr wrap="square">
            <a:spAutoFit/>
          </a:bodyPr>
          <a:lstStyle/>
          <a:p>
            <a:pPr lvl="0" rtl="1">
              <a:lnSpc>
                <a:spcPct val="150000"/>
              </a:lnSpc>
            </a:pPr>
            <a:r>
              <a:rPr lang="ar-EG" sz="1400" dirty="0">
                <a:solidFill>
                  <a:schemeClr val="bg1"/>
                </a:solidFill>
                <a:latin typeface="SST Arabic Medium" pitchFamily="34" charset="-78"/>
                <a:cs typeface="SST Arabic Medium" pitchFamily="34" charset="-78"/>
              </a:rPr>
              <a:t>متكيف</a:t>
            </a:r>
          </a:p>
        </p:txBody>
      </p:sp>
      <p:sp>
        <p:nvSpPr>
          <p:cNvPr id="11" name="Rectangle 10">
            <a:extLst>
              <a:ext uri="{FF2B5EF4-FFF2-40B4-BE49-F238E27FC236}">
                <a16:creationId xmlns:a16="http://schemas.microsoft.com/office/drawing/2014/main" id="{F06B6DF8-E8C4-4E7C-938C-470D8E897D5E}"/>
              </a:ext>
            </a:extLst>
          </p:cNvPr>
          <p:cNvSpPr/>
          <p:nvPr/>
        </p:nvSpPr>
        <p:spPr>
          <a:xfrm>
            <a:off x="2708313" y="2751106"/>
            <a:ext cx="854871" cy="415498"/>
          </a:xfrm>
          <a:prstGeom prst="rect">
            <a:avLst/>
          </a:prstGeom>
        </p:spPr>
        <p:txBody>
          <a:bodyPr wrap="square">
            <a:spAutoFit/>
          </a:bodyPr>
          <a:lstStyle/>
          <a:p>
            <a:pPr lvl="0" algn="ctr" rtl="1">
              <a:lnSpc>
                <a:spcPct val="150000"/>
              </a:lnSpc>
            </a:pPr>
            <a:r>
              <a:rPr lang="ar-EG" sz="1400" dirty="0">
                <a:solidFill>
                  <a:schemeClr val="bg1"/>
                </a:solidFill>
                <a:latin typeface="SST Arabic Medium" pitchFamily="34" charset="-78"/>
                <a:cs typeface="SST Arabic Medium" pitchFamily="34" charset="-78"/>
              </a:rPr>
              <a:t>هجين </a:t>
            </a:r>
            <a:endParaRPr kumimoji="0" lang="en-US" sz="14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endParaRPr>
          </a:p>
        </p:txBody>
      </p:sp>
      <p:cxnSp>
        <p:nvCxnSpPr>
          <p:cNvPr id="13" name="Straight Arrow Connector 12"/>
          <p:cNvCxnSpPr/>
          <p:nvPr/>
        </p:nvCxnSpPr>
        <p:spPr>
          <a:xfrm flipV="1">
            <a:off x="1477902" y="3807318"/>
            <a:ext cx="2510287" cy="830196"/>
          </a:xfrm>
          <a:prstGeom prst="straightConnector1">
            <a:avLst/>
          </a:prstGeom>
          <a:ln w="19050">
            <a:solidFill>
              <a:srgbClr val="112D63"/>
            </a:solidFill>
            <a:tailEnd type="arrow"/>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A5C4CD08-7A49-42BF-ADB3-9A8C43B41097}"/>
              </a:ext>
            </a:extLst>
          </p:cNvPr>
          <p:cNvSpPr/>
          <p:nvPr/>
        </p:nvSpPr>
        <p:spPr>
          <a:xfrm>
            <a:off x="1811025" y="4429765"/>
            <a:ext cx="2562047" cy="415498"/>
          </a:xfrm>
          <a:prstGeom prst="rect">
            <a:avLst/>
          </a:prstGeom>
        </p:spPr>
        <p:txBody>
          <a:bodyPr wrap="square">
            <a:spAutoFit/>
          </a:bodyPr>
          <a:lstStyle/>
          <a:p>
            <a:pPr lvl="0" algn="r" rtl="1">
              <a:lnSpc>
                <a:spcPct val="150000"/>
              </a:lnSpc>
            </a:pPr>
            <a:r>
              <a:rPr lang="ar-EG" sz="1400" dirty="0">
                <a:solidFill>
                  <a:srgbClr val="03A5AD"/>
                </a:solidFill>
                <a:latin typeface="SST Arabic Medium" pitchFamily="34" charset="-78"/>
                <a:cs typeface="SST Arabic Medium" pitchFamily="34" charset="-78"/>
              </a:rPr>
              <a:t>تكراري ومتزايد على نحو تصاعدي</a:t>
            </a:r>
          </a:p>
        </p:txBody>
      </p:sp>
    </p:spTree>
    <p:extLst>
      <p:ext uri="{BB962C8B-B14F-4D97-AF65-F5344CB8AC3E}">
        <p14:creationId xmlns:p14="http://schemas.microsoft.com/office/powerpoint/2010/main" val="2977819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1000"/>
                                        <p:tgtEl>
                                          <p:spTgt spid="16"/>
                                        </p:tgtEl>
                                      </p:cBhvr>
                                    </p:animEffect>
                                    <p:anim calcmode="lin" valueType="num">
                                      <p:cBhvr>
                                        <p:cTn id="36" dur="1000" fill="hold"/>
                                        <p:tgtEl>
                                          <p:spTgt spid="16"/>
                                        </p:tgtEl>
                                        <p:attrNameLst>
                                          <p:attrName>ppt_x</p:attrName>
                                        </p:attrNameLst>
                                      </p:cBhvr>
                                      <p:tavLst>
                                        <p:tav tm="0">
                                          <p:val>
                                            <p:strVal val="#ppt_x"/>
                                          </p:val>
                                        </p:tav>
                                        <p:tav tm="100000">
                                          <p:val>
                                            <p:strVal val="#ppt_x"/>
                                          </p:val>
                                        </p:tav>
                                      </p:tavLst>
                                    </p:anim>
                                    <p:anim calcmode="lin" valueType="num">
                                      <p:cBhvr>
                                        <p:cTn id="3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1" grpId="0"/>
      <p:bldP spid="16"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06B6DF8-E8C4-4E7C-938C-470D8E897D5E}"/>
              </a:ext>
            </a:extLst>
          </p:cNvPr>
          <p:cNvSpPr/>
          <p:nvPr/>
        </p:nvSpPr>
        <p:spPr>
          <a:xfrm>
            <a:off x="3876675" y="1600460"/>
            <a:ext cx="7654151" cy="3139321"/>
          </a:xfrm>
          <a:prstGeom prst="rect">
            <a:avLst/>
          </a:prstGeom>
        </p:spPr>
        <p:txBody>
          <a:bodyPr wrap="square">
            <a:spAutoFit/>
          </a:bodyPr>
          <a:lstStyle/>
          <a:p>
            <a:pPr lvl="0" algn="r" rtl="1">
              <a:lnSpc>
                <a:spcPct val="150000"/>
              </a:lnSpc>
            </a:pPr>
            <a:r>
              <a:rPr lang="ar-EG" dirty="0">
                <a:solidFill>
                  <a:srgbClr val="03A5AD"/>
                </a:solidFill>
                <a:latin typeface="SST Arabic Medium" pitchFamily="34" charset="-78"/>
                <a:cs typeface="SST Arabic Medium" pitchFamily="34" charset="-78"/>
              </a:rPr>
              <a:t>أ. </a:t>
            </a:r>
            <a:r>
              <a:rPr lang="ar-DZ" dirty="0">
                <a:solidFill>
                  <a:srgbClr val="03A5AD"/>
                </a:solidFill>
                <a:latin typeface="SST Arabic Medium" pitchFamily="34" charset="-78"/>
                <a:cs typeface="SST Arabic Medium" pitchFamily="34" charset="-78"/>
              </a:rPr>
              <a:t>المنهج التنبؤي</a:t>
            </a:r>
            <a:endParaRPr lang="ar-EG" dirty="0">
              <a:solidFill>
                <a:srgbClr val="03A5AD"/>
              </a:solidFill>
              <a:latin typeface="SST Arabic Medium" pitchFamily="34" charset="-78"/>
              <a:cs typeface="SST Arabic Medium" pitchFamily="34" charset="-78"/>
            </a:endParaRPr>
          </a:p>
          <a:p>
            <a:pPr lvl="0" algn="r" rtl="1">
              <a:lnSpc>
                <a:spcPct val="150000"/>
              </a:lnSpc>
            </a:pPr>
            <a:endParaRPr lang="ar-EG" dirty="0">
              <a:solidFill>
                <a:srgbClr val="03A5AD"/>
              </a:solidFill>
              <a:latin typeface="SST Arabic Medium" pitchFamily="34" charset="-78"/>
              <a:cs typeface="SST Arabic Medium" pitchFamily="34" charset="-78"/>
            </a:endParaRPr>
          </a:p>
          <a:p>
            <a:pPr algn="justLow" rtl="1">
              <a:lnSpc>
                <a:spcPct val="200000"/>
              </a:lnSpc>
            </a:pPr>
            <a:r>
              <a:rPr lang="ar-EG" dirty="0">
                <a:solidFill>
                  <a:schemeClr val="tx1">
                    <a:lumMod val="50000"/>
                    <a:lumOff val="50000"/>
                  </a:schemeClr>
                </a:solidFill>
                <a:latin typeface="SST Arabic Medium" pitchFamily="34" charset="-78"/>
                <a:cs typeface="SST Arabic Medium" pitchFamily="34" charset="-78"/>
              </a:rPr>
              <a:t>يعتبر </a:t>
            </a:r>
            <a:r>
              <a:rPr lang="ar-DZ" dirty="0">
                <a:solidFill>
                  <a:schemeClr val="tx1">
                    <a:lumMod val="50000"/>
                    <a:lumOff val="50000"/>
                  </a:schemeClr>
                </a:solidFill>
                <a:latin typeface="SST Arabic Medium" pitchFamily="34" charset="-78"/>
                <a:cs typeface="SST Arabic Medium" pitchFamily="34" charset="-78"/>
              </a:rPr>
              <a:t> مفيدًا عندما يمكن تحديد وجمع وتحليل متطلبات</a:t>
            </a:r>
            <a:r>
              <a:rPr lang="ar-EG" dirty="0">
                <a:solidFill>
                  <a:schemeClr val="tx1">
                    <a:lumMod val="50000"/>
                    <a:lumOff val="50000"/>
                  </a:schemeClr>
                </a:solidFill>
                <a:latin typeface="SST Arabic Medium" pitchFamily="34" charset="-78"/>
                <a:cs typeface="SST Arabic Medium" pitchFamily="34" charset="-78"/>
              </a:rPr>
              <a:t> المشروع والمنتج في بداية المشروع</a:t>
            </a:r>
            <a:r>
              <a:rPr lang="ar-DZ" dirty="0">
                <a:solidFill>
                  <a:schemeClr val="tx1">
                    <a:lumMod val="50000"/>
                    <a:lumOff val="50000"/>
                  </a:schemeClr>
                </a:solidFill>
                <a:latin typeface="SST Arabic Medium" pitchFamily="34" charset="-78"/>
                <a:cs typeface="SST Arabic Medium" pitchFamily="34" charset="-78"/>
              </a:rPr>
              <a:t> .</a:t>
            </a:r>
            <a:r>
              <a:rPr lang="en-US"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كما يمكن الإشارة إلى ذلك أيضًا باسم منهج الشلال</a:t>
            </a:r>
            <a:r>
              <a:rPr lang="en-US" dirty="0">
                <a:solidFill>
                  <a:schemeClr val="tx1">
                    <a:lumMod val="50000"/>
                    <a:lumOff val="50000"/>
                  </a:schemeClr>
                </a:solidFill>
                <a:latin typeface="SST Arabic Medium" pitchFamily="34" charset="-78"/>
                <a:cs typeface="SST Arabic Medium" pitchFamily="34" charset="-78"/>
              </a:rPr>
              <a:t>waterfall approach </a:t>
            </a:r>
            <a:r>
              <a:rPr lang="ar-EG" dirty="0">
                <a:solidFill>
                  <a:schemeClr val="tx1">
                    <a:lumMod val="50000"/>
                    <a:lumOff val="50000"/>
                  </a:schemeClr>
                </a:solidFill>
                <a:latin typeface="SST Arabic Medium" pitchFamily="34" charset="-78"/>
                <a:cs typeface="SST Arabic Medium" pitchFamily="34" charset="-78"/>
              </a:rPr>
              <a:t> </a:t>
            </a:r>
            <a:r>
              <a:rPr lang="en-US" dirty="0">
                <a:solidFill>
                  <a:schemeClr val="tx1">
                    <a:lumMod val="50000"/>
                    <a:lumOff val="50000"/>
                  </a:schemeClr>
                </a:solidFill>
                <a:latin typeface="SST Arabic Medium" pitchFamily="34" charset="-78"/>
                <a:cs typeface="SST Arabic Medium" pitchFamily="34" charset="-78"/>
              </a:rPr>
              <a:t> </a:t>
            </a:r>
            <a:r>
              <a:rPr lang="ar-EG" dirty="0">
                <a:solidFill>
                  <a:schemeClr val="tx1">
                    <a:lumMod val="50000"/>
                    <a:lumOff val="50000"/>
                  </a:schemeClr>
                </a:solidFill>
                <a:latin typeface="SST Arabic Medium" pitchFamily="34" charset="-78"/>
                <a:cs typeface="SST Arabic Medium" pitchFamily="34" charset="-78"/>
              </a:rPr>
              <a:t>و </a:t>
            </a:r>
            <a:r>
              <a:rPr lang="ar-DZ" dirty="0">
                <a:solidFill>
                  <a:schemeClr val="tx1">
                    <a:lumMod val="50000"/>
                    <a:lumOff val="50000"/>
                  </a:schemeClr>
                </a:solidFill>
                <a:latin typeface="SST Arabic Medium" pitchFamily="34" charset="-78"/>
                <a:cs typeface="SST Arabic Medium" pitchFamily="34" charset="-78"/>
              </a:rPr>
              <a:t>يمكن استخدام هذا المنهج كذلك عند وجود استثمار كبير ومستوى مرتفع من المخاطر</a:t>
            </a:r>
            <a:endParaRPr lang="en-US" dirty="0">
              <a:solidFill>
                <a:schemeClr val="tx1">
                  <a:lumMod val="50000"/>
                  <a:lumOff val="50000"/>
                </a:schemeClr>
              </a:solidFill>
              <a:latin typeface="SST Arabic Medium" pitchFamily="34" charset="-78"/>
              <a:cs typeface="SST Arabic Medium" pitchFamily="34" charset="-78"/>
            </a:endParaRPr>
          </a:p>
        </p:txBody>
      </p:sp>
      <p:sp>
        <p:nvSpPr>
          <p:cNvPr id="6" name="TextBox 5">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منهج التطوير ومجال أداء دورة الحياة</a:t>
            </a:r>
          </a:p>
        </p:txBody>
      </p:sp>
    </p:spTree>
    <p:extLst>
      <p:ext uri="{BB962C8B-B14F-4D97-AF65-F5344CB8AC3E}">
        <p14:creationId xmlns:p14="http://schemas.microsoft.com/office/powerpoint/2010/main" val="3844184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06B6DF8-E8C4-4E7C-938C-470D8E897D5E}"/>
              </a:ext>
            </a:extLst>
          </p:cNvPr>
          <p:cNvSpPr/>
          <p:nvPr/>
        </p:nvSpPr>
        <p:spPr>
          <a:xfrm>
            <a:off x="3800476" y="1606912"/>
            <a:ext cx="7813004" cy="3139321"/>
          </a:xfrm>
          <a:prstGeom prst="rect">
            <a:avLst/>
          </a:prstGeom>
        </p:spPr>
        <p:txBody>
          <a:bodyPr wrap="square">
            <a:spAutoFit/>
          </a:bodyPr>
          <a:lstStyle/>
          <a:p>
            <a:pPr lvl="0" algn="justLow" rtl="1">
              <a:lnSpc>
                <a:spcPct val="150000"/>
              </a:lnSpc>
            </a:pPr>
            <a:r>
              <a:rPr lang="ar-EG" dirty="0">
                <a:solidFill>
                  <a:srgbClr val="03A5AD"/>
                </a:solidFill>
                <a:latin typeface="SST Arabic Medium" pitchFamily="34" charset="-78"/>
                <a:cs typeface="SST Arabic Medium" pitchFamily="34" charset="-78"/>
              </a:rPr>
              <a:t>ب. المنهج المتكيف:</a:t>
            </a:r>
          </a:p>
          <a:p>
            <a:pPr lvl="0" algn="justLow" rtl="1">
              <a:lnSpc>
                <a:spcPct val="150000"/>
              </a:lnSpc>
            </a:pPr>
            <a:endParaRPr lang="ar-EG" dirty="0">
              <a:solidFill>
                <a:srgbClr val="03A5AD"/>
              </a:solidFill>
              <a:latin typeface="SST Arabic Medium" pitchFamily="34" charset="-78"/>
              <a:cs typeface="SST Arabic Medium" pitchFamily="34" charset="-78"/>
            </a:endParaRPr>
          </a:p>
          <a:p>
            <a:pPr algn="justLow" rtl="1">
              <a:lnSpc>
                <a:spcPct val="200000"/>
              </a:lnSpc>
            </a:pPr>
            <a:r>
              <a:rPr lang="ar-EG" dirty="0">
                <a:solidFill>
                  <a:schemeClr val="tx1">
                    <a:lumMod val="50000"/>
                    <a:lumOff val="50000"/>
                  </a:schemeClr>
                </a:solidFill>
                <a:latin typeface="SST Arabic Medium" pitchFamily="34" charset="-78"/>
                <a:cs typeface="SST Arabic Medium" pitchFamily="34" charset="-78"/>
              </a:rPr>
              <a:t> تُعد المناهج المتكيفة مفيدة عندما تقترن المتطلبات بمستوى عالٍ من عدم التيقن والتقلب</a:t>
            </a:r>
            <a:r>
              <a:rPr lang="en-US" dirty="0">
                <a:solidFill>
                  <a:schemeClr val="tx1">
                    <a:lumMod val="50000"/>
                    <a:lumOff val="50000"/>
                  </a:schemeClr>
                </a:solidFill>
                <a:latin typeface="SST Arabic Medium" pitchFamily="34" charset="-78"/>
                <a:cs typeface="SST Arabic Medium" pitchFamily="34" charset="-78"/>
              </a:rPr>
              <a:t> </a:t>
            </a:r>
            <a:r>
              <a:rPr lang="ar-EG" dirty="0">
                <a:solidFill>
                  <a:schemeClr val="tx1">
                    <a:lumMod val="50000"/>
                    <a:lumOff val="50000"/>
                  </a:schemeClr>
                </a:solidFill>
                <a:latin typeface="SST Arabic Medium" pitchFamily="34" charset="-78"/>
                <a:cs typeface="SST Arabic Medium" pitchFamily="34" charset="-78"/>
              </a:rPr>
              <a:t>ويكون من المرجح تغيرها على مدار المشروع. يتم وضع رؤية واضحة في بداية المشروع، ويتم تنقيح المتطلبات المبدئية المعروفة أو تفصيلها أو تغييرها أو استبدالها وفقًا لملاحظات المستخدمين أو البيئة أو الأحداث غير المتوقعة.</a:t>
            </a:r>
          </a:p>
        </p:txBody>
      </p:sp>
      <p:sp>
        <p:nvSpPr>
          <p:cNvPr id="6" name="TextBox 5">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منهج التطوير ومجال أداء دورة الحياة</a:t>
            </a:r>
          </a:p>
        </p:txBody>
      </p:sp>
    </p:spTree>
    <p:extLst>
      <p:ext uri="{BB962C8B-B14F-4D97-AF65-F5344CB8AC3E}">
        <p14:creationId xmlns:p14="http://schemas.microsoft.com/office/powerpoint/2010/main" val="1473252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06B6DF8-E8C4-4E7C-938C-470D8E897D5E}"/>
              </a:ext>
            </a:extLst>
          </p:cNvPr>
          <p:cNvSpPr/>
          <p:nvPr/>
        </p:nvSpPr>
        <p:spPr>
          <a:xfrm>
            <a:off x="3762375" y="1613570"/>
            <a:ext cx="7847417" cy="3139321"/>
          </a:xfrm>
          <a:prstGeom prst="rect">
            <a:avLst/>
          </a:prstGeom>
        </p:spPr>
        <p:txBody>
          <a:bodyPr wrap="square">
            <a:spAutoFit/>
          </a:bodyPr>
          <a:lstStyle/>
          <a:p>
            <a:pPr lvl="0" algn="r" rtl="1">
              <a:lnSpc>
                <a:spcPct val="150000"/>
              </a:lnSpc>
            </a:pPr>
            <a:r>
              <a:rPr lang="ar-EG" dirty="0">
                <a:solidFill>
                  <a:srgbClr val="03A5AD"/>
                </a:solidFill>
                <a:latin typeface="SST Arabic Medium" pitchFamily="34" charset="-78"/>
                <a:cs typeface="SST Arabic Medium" pitchFamily="34" charset="-78"/>
              </a:rPr>
              <a:t>ج. المنهج الهجين:</a:t>
            </a:r>
          </a:p>
          <a:p>
            <a:pPr lvl="0" algn="r" rtl="1">
              <a:lnSpc>
                <a:spcPct val="150000"/>
              </a:lnSpc>
            </a:pPr>
            <a:endParaRPr lang="ar-EG" dirty="0">
              <a:solidFill>
                <a:srgbClr val="03A5AD"/>
              </a:solidFill>
              <a:latin typeface="SST Arabic Medium" pitchFamily="34" charset="-78"/>
              <a:cs typeface="SST Arabic Medium" pitchFamily="34" charset="-78"/>
            </a:endParaRPr>
          </a:p>
          <a:p>
            <a:pPr algn="justLow" rtl="1">
              <a:lnSpc>
                <a:spcPct val="200000"/>
              </a:lnSpc>
            </a:pPr>
            <a:r>
              <a:rPr lang="ar-EG" dirty="0">
                <a:solidFill>
                  <a:schemeClr val="tx1">
                    <a:lumMod val="50000"/>
                    <a:lumOff val="50000"/>
                  </a:schemeClr>
                </a:solidFill>
                <a:latin typeface="SST Arabic Medium" pitchFamily="34" charset="-78"/>
                <a:cs typeface="SST Arabic Medium" pitchFamily="34" charset="-78"/>
              </a:rPr>
              <a:t> يُعد منهج التطوير الهجين مزيجًا من المنهجين المتكيف والتنبؤي. يعني ذلك استخدام بعض</a:t>
            </a:r>
            <a:r>
              <a:rPr lang="en-US" dirty="0">
                <a:solidFill>
                  <a:schemeClr val="tx1">
                    <a:lumMod val="50000"/>
                    <a:lumOff val="50000"/>
                  </a:schemeClr>
                </a:solidFill>
                <a:latin typeface="SST Arabic Medium" pitchFamily="34" charset="-78"/>
                <a:cs typeface="SST Arabic Medium" pitchFamily="34" charset="-78"/>
              </a:rPr>
              <a:t> </a:t>
            </a:r>
            <a:r>
              <a:rPr lang="ar-EG" dirty="0">
                <a:solidFill>
                  <a:schemeClr val="tx1">
                    <a:lumMod val="50000"/>
                    <a:lumOff val="50000"/>
                  </a:schemeClr>
                </a:solidFill>
                <a:latin typeface="SST Arabic Medium" pitchFamily="34" charset="-78"/>
                <a:cs typeface="SST Arabic Medium" pitchFamily="34" charset="-78"/>
              </a:rPr>
              <a:t>العناصر من المنهج التنبؤي فضلاً عن بعض العناصر الموجودة في المنهج المتكيف. يعتبر هذا المنهج مفيدًا عندما</a:t>
            </a:r>
            <a:r>
              <a:rPr lang="en-US" dirty="0">
                <a:solidFill>
                  <a:schemeClr val="tx1">
                    <a:lumMod val="50000"/>
                    <a:lumOff val="50000"/>
                  </a:schemeClr>
                </a:solidFill>
                <a:latin typeface="SST Arabic Medium" pitchFamily="34" charset="-78"/>
                <a:cs typeface="SST Arabic Medium" pitchFamily="34" charset="-78"/>
              </a:rPr>
              <a:t> </a:t>
            </a:r>
            <a:r>
              <a:rPr lang="ar-EG" dirty="0">
                <a:solidFill>
                  <a:schemeClr val="tx1">
                    <a:lumMod val="50000"/>
                    <a:lumOff val="50000"/>
                  </a:schemeClr>
                </a:solidFill>
                <a:latin typeface="SST Arabic Medium" pitchFamily="34" charset="-78"/>
                <a:cs typeface="SST Arabic Medium" pitchFamily="34" charset="-78"/>
              </a:rPr>
              <a:t>يكون هناك عدم تيقن أو مخاطرة فيما يخص المتطلبات.</a:t>
            </a:r>
            <a:endParaRPr lang="en-US" dirty="0">
              <a:solidFill>
                <a:schemeClr val="tx1">
                  <a:lumMod val="50000"/>
                  <a:lumOff val="50000"/>
                </a:schemeClr>
              </a:solidFill>
              <a:latin typeface="SST Arabic Medium" pitchFamily="34" charset="-78"/>
              <a:cs typeface="SST Arabic Medium" pitchFamily="34" charset="-78"/>
            </a:endParaRPr>
          </a:p>
        </p:txBody>
      </p:sp>
      <p:sp>
        <p:nvSpPr>
          <p:cNvPr id="6" name="TextBox 5">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منهج التطوير ومجال أداء دورة الحياة</a:t>
            </a:r>
          </a:p>
        </p:txBody>
      </p:sp>
    </p:spTree>
    <p:extLst>
      <p:ext uri="{BB962C8B-B14F-4D97-AF65-F5344CB8AC3E}">
        <p14:creationId xmlns:p14="http://schemas.microsoft.com/office/powerpoint/2010/main" val="2938687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08EB991-2D90-42E2-98AF-A6320B8B8B58}"/>
              </a:ext>
            </a:extLst>
          </p:cNvPr>
          <p:cNvPicPr>
            <a:picLocks noChangeAspect="1"/>
          </p:cNvPicPr>
          <p:nvPr/>
        </p:nvPicPr>
        <p:blipFill>
          <a:blip r:embed="rId2">
            <a:grayscl/>
          </a:blip>
          <a:stretch>
            <a:fillRect/>
          </a:stretch>
        </p:blipFill>
        <p:spPr>
          <a:xfrm>
            <a:off x="2964293" y="1335560"/>
            <a:ext cx="6015805" cy="4420955"/>
          </a:xfrm>
          <a:prstGeom prst="rect">
            <a:avLst/>
          </a:prstGeom>
        </p:spPr>
      </p:pic>
      <p:sp>
        <p:nvSpPr>
          <p:cNvPr id="5" name="TextBox 4">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منهج التطوير ومجال أداء دورة الحياة</a:t>
            </a:r>
          </a:p>
        </p:txBody>
      </p:sp>
      <p:sp>
        <p:nvSpPr>
          <p:cNvPr id="2" name="Rectangle 1"/>
          <p:cNvSpPr/>
          <p:nvPr/>
        </p:nvSpPr>
        <p:spPr>
          <a:xfrm>
            <a:off x="4791075" y="5410200"/>
            <a:ext cx="2276475" cy="3463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4034766" y="5569641"/>
            <a:ext cx="4122469" cy="338554"/>
          </a:xfrm>
          <a:prstGeom prst="rect">
            <a:avLst/>
          </a:prstGeom>
          <a:noFill/>
        </p:spPr>
        <p:txBody>
          <a:bodyPr wrap="square" rtlCol="0">
            <a:spAutoFit/>
          </a:bodyPr>
          <a:lstStyle/>
          <a:p>
            <a:pPr lvl="0" algn="ctr" rtl="1">
              <a:defRPr/>
            </a:pPr>
            <a:r>
              <a:rPr lang="ar-EG" sz="1600" dirty="0">
                <a:solidFill>
                  <a:schemeClr val="tx1">
                    <a:lumMod val="50000"/>
                    <a:lumOff val="50000"/>
                  </a:schemeClr>
                </a:solidFill>
                <a:latin typeface="SST Arabic Medium" pitchFamily="34" charset="-78"/>
                <a:cs typeface="SST Arabic Medium" pitchFamily="34" charset="-78"/>
              </a:rPr>
              <a:t>الشكل 2- 8 التطوير التكراري والمتزايد </a:t>
            </a:r>
          </a:p>
        </p:txBody>
      </p:sp>
    </p:spTree>
    <p:extLst>
      <p:ext uri="{BB962C8B-B14F-4D97-AF65-F5344CB8AC3E}">
        <p14:creationId xmlns:p14="http://schemas.microsoft.com/office/powerpoint/2010/main" val="529687387"/>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06B6DF8-E8C4-4E7C-938C-470D8E897D5E}"/>
              </a:ext>
            </a:extLst>
          </p:cNvPr>
          <p:cNvSpPr/>
          <p:nvPr/>
        </p:nvSpPr>
        <p:spPr>
          <a:xfrm>
            <a:off x="3867150" y="1644646"/>
            <a:ext cx="7724775" cy="3000821"/>
          </a:xfrm>
          <a:prstGeom prst="rect">
            <a:avLst/>
          </a:prstGeom>
        </p:spPr>
        <p:txBody>
          <a:bodyPr wrap="square">
            <a:spAutoFit/>
          </a:bodyPr>
          <a:lstStyle/>
          <a:p>
            <a:pPr lvl="0" algn="justLow" rtl="1">
              <a:lnSpc>
                <a:spcPct val="150000"/>
              </a:lnSpc>
            </a:pPr>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4. </a:t>
            </a:r>
            <a:r>
              <a:rPr lang="ar-DZ" dirty="0">
                <a:solidFill>
                  <a:srgbClr val="03A5AD"/>
                </a:solidFill>
                <a:latin typeface="SST Arabic Medium" pitchFamily="34" charset="-78"/>
                <a:cs typeface="SST Arabic Medium" pitchFamily="34" charset="-78"/>
              </a:rPr>
              <a:t>الاعتبارات التي ينبغي مراعاتها عند اختيار منهج التطوير</a:t>
            </a:r>
            <a:endParaRPr lang="ar-EG" dirty="0">
              <a:solidFill>
                <a:srgbClr val="03A5AD"/>
              </a:solidFill>
              <a:latin typeface="SST Arabic Medium" pitchFamily="34" charset="-78"/>
              <a:cs typeface="SST Arabic Medium" pitchFamily="34" charset="-78"/>
            </a:endParaRPr>
          </a:p>
          <a:p>
            <a:pPr lvl="0" algn="justLow" rtl="1">
              <a:lnSpc>
                <a:spcPct val="150000"/>
              </a:lnSpc>
            </a:pPr>
            <a:endParaRPr kumimoji="0" lang="ar-DZ"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a:p>
            <a:pPr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هناك العديد من العوامل التي تؤثر على عملية اختيار منهج التطوير يمكن تقسيم تلك العوامل إلى فئات المنتج أو</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الخدمة أو النتيجة؛ والمشروع؛ والمنظمة. تصف الأقسام الفرعية التالية المتغيرات المرتبطة بكل فئة.</a:t>
            </a:r>
            <a:endParaRPr lang="ar-EG" dirty="0">
              <a:solidFill>
                <a:schemeClr val="tx1">
                  <a:lumMod val="50000"/>
                  <a:lumOff val="50000"/>
                </a:schemeClr>
              </a:solidFill>
              <a:latin typeface="SST Arabic Medium" pitchFamily="34" charset="-78"/>
              <a:cs typeface="SST Arabic Medium" pitchFamily="34" charset="-78"/>
            </a:endParaRPr>
          </a:p>
          <a:p>
            <a:pPr lvl="0" algn="justLow" rtl="1">
              <a:lnSpc>
                <a:spcPct val="150000"/>
              </a:lnSpc>
            </a:pPr>
            <a:endPar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p:txBody>
      </p:sp>
      <p:sp>
        <p:nvSpPr>
          <p:cNvPr id="6" name="TextBox 5">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منهج التطوير ومجال أداء دورة الحياة</a:t>
            </a:r>
          </a:p>
        </p:txBody>
      </p:sp>
    </p:spTree>
    <p:extLst>
      <p:ext uri="{BB962C8B-B14F-4D97-AF65-F5344CB8AC3E}">
        <p14:creationId xmlns:p14="http://schemas.microsoft.com/office/powerpoint/2010/main" val="3652036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06B6DF8-E8C4-4E7C-938C-470D8E897D5E}"/>
              </a:ext>
            </a:extLst>
          </p:cNvPr>
          <p:cNvSpPr/>
          <p:nvPr/>
        </p:nvSpPr>
        <p:spPr>
          <a:xfrm>
            <a:off x="3028950" y="1234387"/>
            <a:ext cx="8579905" cy="3000821"/>
          </a:xfrm>
          <a:prstGeom prst="rect">
            <a:avLst/>
          </a:prstGeom>
        </p:spPr>
        <p:txBody>
          <a:bodyPr wrap="square">
            <a:spAutoFit/>
          </a:bodyPr>
          <a:lstStyle/>
          <a:p>
            <a:pPr lvl="0" algn="justLow" rtl="1">
              <a:lnSpc>
                <a:spcPct val="150000"/>
              </a:lnSpc>
            </a:pPr>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4. </a:t>
            </a:r>
            <a:r>
              <a:rPr lang="ar-DZ" dirty="0">
                <a:solidFill>
                  <a:srgbClr val="03A5AD"/>
                </a:solidFill>
                <a:latin typeface="SST Arabic Medium" pitchFamily="34" charset="-78"/>
                <a:cs typeface="SST Arabic Medium" pitchFamily="34" charset="-78"/>
              </a:rPr>
              <a:t>الاعتبارات التي ينبغي مراعاتها عند اختيار منهج التطوير</a:t>
            </a:r>
            <a:endParaRPr kumimoji="0" lang="ar-DZ"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a:p>
            <a:pPr lvl="0" algn="justLow" rtl="1">
              <a:lnSpc>
                <a:spcPct val="150000"/>
              </a:lnSpc>
            </a:pPr>
            <a:endPar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a:p>
            <a:pPr lvl="0" algn="justLow" rtl="1">
              <a:lnSpc>
                <a:spcPct val="150000"/>
              </a:lnSpc>
            </a:pPr>
            <a:r>
              <a:rPr lang="ar-EG" dirty="0">
                <a:solidFill>
                  <a:srgbClr val="03A5AD"/>
                </a:solidFill>
                <a:latin typeface="SST Arabic Medium" pitchFamily="34" charset="-78"/>
                <a:cs typeface="SST Arabic Medium" pitchFamily="34" charset="-78"/>
              </a:rPr>
              <a:t>أ. </a:t>
            </a:r>
            <a:r>
              <a:rPr lang="ar-DZ" dirty="0">
                <a:solidFill>
                  <a:srgbClr val="03A5AD"/>
                </a:solidFill>
                <a:latin typeface="SST Arabic Medium" pitchFamily="34" charset="-78"/>
                <a:cs typeface="SST Arabic Medium" pitchFamily="34" charset="-78"/>
              </a:rPr>
              <a:t>المنتج أو الخدمة أو النتيجة</a:t>
            </a:r>
            <a:endParaRPr lang="ar-EG" dirty="0">
              <a:solidFill>
                <a:srgbClr val="03A5AD"/>
              </a:solidFill>
              <a:latin typeface="SST Arabic Medium" pitchFamily="34" charset="-78"/>
              <a:cs typeface="SST Arabic Medium" pitchFamily="34" charset="-78"/>
            </a:endParaRPr>
          </a:p>
          <a:p>
            <a:pPr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يوجد الكثير من المتغيرات المرتبط بطبيعة المنتج أو الخدمة أو النتيجة التي تؤثر بدورها على منهج التطوير. توضح</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القائمة التالية الخطوط العريضة لبعض المتغيرات التي ينبغي مراعاتها عند اختيار منهج التطوير</a:t>
            </a:r>
            <a:r>
              <a:rPr lang="ar-EG" dirty="0">
                <a:solidFill>
                  <a:schemeClr val="tx1">
                    <a:lumMod val="50000"/>
                    <a:lumOff val="50000"/>
                  </a:schemeClr>
                </a:solidFill>
                <a:latin typeface="SST Arabic Medium" pitchFamily="34" charset="-78"/>
                <a:cs typeface="SST Arabic Medium" pitchFamily="34" charset="-78"/>
              </a:rPr>
              <a:t>:</a:t>
            </a:r>
            <a:endParaRPr lang="en-US" dirty="0">
              <a:solidFill>
                <a:schemeClr val="tx1">
                  <a:lumMod val="50000"/>
                  <a:lumOff val="50000"/>
                </a:schemeClr>
              </a:solidFill>
              <a:latin typeface="SST Arabic Medium" pitchFamily="34" charset="-78"/>
              <a:cs typeface="SST Arabic Medium" pitchFamily="34" charset="-78"/>
            </a:endParaRPr>
          </a:p>
        </p:txBody>
      </p:sp>
      <p:sp>
        <p:nvSpPr>
          <p:cNvPr id="2" name="Rectangle 1">
            <a:extLst>
              <a:ext uri="{FF2B5EF4-FFF2-40B4-BE49-F238E27FC236}">
                <a16:creationId xmlns:a16="http://schemas.microsoft.com/office/drawing/2014/main" id="{31DC4A99-E08B-40F6-9D70-2490FD73776F}"/>
              </a:ext>
            </a:extLst>
          </p:cNvPr>
          <p:cNvSpPr/>
          <p:nvPr/>
        </p:nvSpPr>
        <p:spPr>
          <a:xfrm>
            <a:off x="10203676" y="5798342"/>
            <a:ext cx="1058302" cy="307777"/>
          </a:xfrm>
          <a:prstGeom prst="rect">
            <a:avLst/>
          </a:prstGeom>
          <a:noFill/>
        </p:spPr>
        <p:txBody>
          <a:bodyPr wrap="none">
            <a:spAutoFit/>
          </a:bodyPr>
          <a:lstStyle/>
          <a:p>
            <a:pPr algn="ctr" rtl="1"/>
            <a:r>
              <a:rPr lang="ar-DZ" sz="1400" dirty="0">
                <a:latin typeface="SST Arabic Medium" pitchFamily="34" charset="-78"/>
                <a:cs typeface="SST Arabic Medium" pitchFamily="34" charset="-78"/>
              </a:rPr>
              <a:t>درجة الابتكار</a:t>
            </a:r>
            <a:endParaRPr lang="en-US" sz="1400" dirty="0">
              <a:latin typeface="SST Arabic Medium" pitchFamily="34" charset="-78"/>
              <a:cs typeface="SST Arabic Medium" pitchFamily="34" charset="-78"/>
            </a:endParaRPr>
          </a:p>
        </p:txBody>
      </p:sp>
      <p:sp>
        <p:nvSpPr>
          <p:cNvPr id="6" name="Rectangle 5">
            <a:extLst>
              <a:ext uri="{FF2B5EF4-FFF2-40B4-BE49-F238E27FC236}">
                <a16:creationId xmlns:a16="http://schemas.microsoft.com/office/drawing/2014/main" id="{F962DDB1-E94E-4043-B46B-6EF191E2D909}"/>
              </a:ext>
            </a:extLst>
          </p:cNvPr>
          <p:cNvSpPr/>
          <p:nvPr/>
        </p:nvSpPr>
        <p:spPr>
          <a:xfrm>
            <a:off x="8742626" y="5798342"/>
            <a:ext cx="1390902" cy="523220"/>
          </a:xfrm>
          <a:prstGeom prst="rect">
            <a:avLst/>
          </a:prstGeom>
          <a:noFill/>
        </p:spPr>
        <p:txBody>
          <a:bodyPr wrap="square">
            <a:spAutoFit/>
          </a:bodyPr>
          <a:lstStyle/>
          <a:p>
            <a:pPr algn="ctr" rtl="1"/>
            <a:r>
              <a:rPr lang="ar-DZ" sz="1400" dirty="0">
                <a:latin typeface="SST Arabic Medium" pitchFamily="34" charset="-78"/>
                <a:cs typeface="SST Arabic Medium" pitchFamily="34" charset="-78"/>
              </a:rPr>
              <a:t>درجة التيقن من المتطلبات</a:t>
            </a:r>
            <a:endParaRPr lang="en-US" sz="1400" dirty="0">
              <a:latin typeface="SST Arabic Medium" pitchFamily="34" charset="-78"/>
              <a:cs typeface="SST Arabic Medium" pitchFamily="34" charset="-78"/>
            </a:endParaRPr>
          </a:p>
        </p:txBody>
      </p:sp>
      <p:sp>
        <p:nvSpPr>
          <p:cNvPr id="8" name="Rectangle 7">
            <a:extLst>
              <a:ext uri="{FF2B5EF4-FFF2-40B4-BE49-F238E27FC236}">
                <a16:creationId xmlns:a16="http://schemas.microsoft.com/office/drawing/2014/main" id="{A09AE034-80D6-4C22-A7FF-F4E36EBB6699}"/>
              </a:ext>
            </a:extLst>
          </p:cNvPr>
          <p:cNvSpPr/>
          <p:nvPr/>
        </p:nvSpPr>
        <p:spPr>
          <a:xfrm>
            <a:off x="7617163" y="5798342"/>
            <a:ext cx="1061508" cy="307777"/>
          </a:xfrm>
          <a:prstGeom prst="rect">
            <a:avLst/>
          </a:prstGeom>
          <a:noFill/>
        </p:spPr>
        <p:txBody>
          <a:bodyPr wrap="none">
            <a:spAutoFit/>
          </a:bodyPr>
          <a:lstStyle/>
          <a:p>
            <a:pPr algn="ctr" rtl="1"/>
            <a:r>
              <a:rPr lang="ar-DZ" sz="1400" dirty="0">
                <a:latin typeface="SST Arabic Medium" pitchFamily="34" charset="-78"/>
                <a:cs typeface="SST Arabic Medium" pitchFamily="34" charset="-78"/>
              </a:rPr>
              <a:t>ثبات النطاق</a:t>
            </a:r>
            <a:endParaRPr lang="en-US" sz="1400" dirty="0">
              <a:latin typeface="SST Arabic Medium" pitchFamily="34" charset="-78"/>
              <a:cs typeface="SST Arabic Medium" pitchFamily="34" charset="-78"/>
            </a:endParaRPr>
          </a:p>
        </p:txBody>
      </p:sp>
      <p:sp>
        <p:nvSpPr>
          <p:cNvPr id="9" name="Rectangle 8">
            <a:extLst>
              <a:ext uri="{FF2B5EF4-FFF2-40B4-BE49-F238E27FC236}">
                <a16:creationId xmlns:a16="http://schemas.microsoft.com/office/drawing/2014/main" id="{4391EC1A-4F5E-44EB-BF9D-A28792ED3223}"/>
              </a:ext>
            </a:extLst>
          </p:cNvPr>
          <p:cNvSpPr/>
          <p:nvPr/>
        </p:nvSpPr>
        <p:spPr>
          <a:xfrm>
            <a:off x="6255770" y="5798342"/>
            <a:ext cx="1184940" cy="307777"/>
          </a:xfrm>
          <a:prstGeom prst="rect">
            <a:avLst/>
          </a:prstGeom>
          <a:noFill/>
        </p:spPr>
        <p:txBody>
          <a:bodyPr wrap="none">
            <a:spAutoFit/>
          </a:bodyPr>
          <a:lstStyle/>
          <a:p>
            <a:pPr algn="ctr" rtl="1"/>
            <a:r>
              <a:rPr lang="ar-DZ" sz="1400" dirty="0">
                <a:latin typeface="SST Arabic Medium" pitchFamily="34" charset="-78"/>
                <a:cs typeface="SST Arabic Medium" pitchFamily="34" charset="-78"/>
              </a:rPr>
              <a:t>سهولة التغيير</a:t>
            </a:r>
            <a:endParaRPr lang="en-US" sz="1400" dirty="0">
              <a:latin typeface="SST Arabic Medium" pitchFamily="34" charset="-78"/>
              <a:cs typeface="SST Arabic Medium" pitchFamily="34" charset="-78"/>
            </a:endParaRPr>
          </a:p>
        </p:txBody>
      </p:sp>
      <p:sp>
        <p:nvSpPr>
          <p:cNvPr id="10" name="Rectangle 9">
            <a:extLst>
              <a:ext uri="{FF2B5EF4-FFF2-40B4-BE49-F238E27FC236}">
                <a16:creationId xmlns:a16="http://schemas.microsoft.com/office/drawing/2014/main" id="{E2D5ADE3-DA1E-445D-8888-9B0558B1976B}"/>
              </a:ext>
            </a:extLst>
          </p:cNvPr>
          <p:cNvSpPr/>
          <p:nvPr/>
        </p:nvSpPr>
        <p:spPr>
          <a:xfrm>
            <a:off x="4906634" y="5798342"/>
            <a:ext cx="1271502" cy="307777"/>
          </a:xfrm>
          <a:prstGeom prst="rect">
            <a:avLst/>
          </a:prstGeom>
          <a:noFill/>
        </p:spPr>
        <p:txBody>
          <a:bodyPr wrap="none">
            <a:spAutoFit/>
          </a:bodyPr>
          <a:lstStyle/>
          <a:p>
            <a:pPr algn="ctr" rtl="1"/>
            <a:r>
              <a:rPr lang="ar-DZ" sz="1400" dirty="0">
                <a:latin typeface="SST Arabic Medium" pitchFamily="34" charset="-78"/>
                <a:cs typeface="SST Arabic Medium" pitchFamily="34" charset="-78"/>
              </a:rPr>
              <a:t>خيارات التسليم</a:t>
            </a:r>
            <a:endParaRPr lang="en-US" sz="1400" dirty="0">
              <a:latin typeface="SST Arabic Medium" pitchFamily="34" charset="-78"/>
              <a:cs typeface="SST Arabic Medium" pitchFamily="34" charset="-78"/>
            </a:endParaRPr>
          </a:p>
        </p:txBody>
      </p:sp>
      <p:sp>
        <p:nvSpPr>
          <p:cNvPr id="11" name="Rectangle 10">
            <a:extLst>
              <a:ext uri="{FF2B5EF4-FFF2-40B4-BE49-F238E27FC236}">
                <a16:creationId xmlns:a16="http://schemas.microsoft.com/office/drawing/2014/main" id="{47FF77B5-2E2E-49D1-B5B8-AB4A4C7A310C}"/>
              </a:ext>
            </a:extLst>
          </p:cNvPr>
          <p:cNvSpPr/>
          <p:nvPr/>
        </p:nvSpPr>
        <p:spPr>
          <a:xfrm>
            <a:off x="3830097" y="5798342"/>
            <a:ext cx="841897" cy="307777"/>
          </a:xfrm>
          <a:prstGeom prst="rect">
            <a:avLst/>
          </a:prstGeom>
          <a:noFill/>
        </p:spPr>
        <p:txBody>
          <a:bodyPr wrap="none">
            <a:spAutoFit/>
          </a:bodyPr>
          <a:lstStyle/>
          <a:p>
            <a:pPr algn="ctr" rtl="1"/>
            <a:r>
              <a:rPr lang="ar-DZ" sz="1400" dirty="0">
                <a:latin typeface="SST Arabic Medium" pitchFamily="34" charset="-78"/>
                <a:cs typeface="SST Arabic Medium" pitchFamily="34" charset="-78"/>
              </a:rPr>
              <a:t>المخاطرة</a:t>
            </a:r>
            <a:endParaRPr lang="en-US" sz="1400" dirty="0">
              <a:latin typeface="SST Arabic Medium" pitchFamily="34" charset="-78"/>
              <a:cs typeface="SST Arabic Medium" pitchFamily="34" charset="-78"/>
            </a:endParaRPr>
          </a:p>
        </p:txBody>
      </p:sp>
      <p:sp>
        <p:nvSpPr>
          <p:cNvPr id="12" name="Rectangle 11">
            <a:extLst>
              <a:ext uri="{FF2B5EF4-FFF2-40B4-BE49-F238E27FC236}">
                <a16:creationId xmlns:a16="http://schemas.microsoft.com/office/drawing/2014/main" id="{B67E1D60-4A29-4B7F-AF65-470DCFCA7750}"/>
              </a:ext>
            </a:extLst>
          </p:cNvPr>
          <p:cNvSpPr/>
          <p:nvPr/>
        </p:nvSpPr>
        <p:spPr>
          <a:xfrm>
            <a:off x="2314736" y="5798342"/>
            <a:ext cx="1226153" cy="523220"/>
          </a:xfrm>
          <a:prstGeom prst="rect">
            <a:avLst/>
          </a:prstGeom>
          <a:noFill/>
        </p:spPr>
        <p:txBody>
          <a:bodyPr wrap="square">
            <a:spAutoFit/>
          </a:bodyPr>
          <a:lstStyle/>
          <a:p>
            <a:pPr algn="ctr" rtl="1"/>
            <a:r>
              <a:rPr lang="ar-DZ" sz="1400" dirty="0">
                <a:latin typeface="SST Arabic Medium" pitchFamily="34" charset="-78"/>
                <a:cs typeface="SST Arabic Medium" pitchFamily="34" charset="-78"/>
              </a:rPr>
              <a:t>متطلبات السلامة</a:t>
            </a:r>
            <a:endParaRPr lang="en-US" sz="1400" dirty="0">
              <a:latin typeface="SST Arabic Medium" pitchFamily="34" charset="-78"/>
              <a:cs typeface="SST Arabic Medium" pitchFamily="34" charset="-78"/>
            </a:endParaRPr>
          </a:p>
        </p:txBody>
      </p:sp>
      <p:sp>
        <p:nvSpPr>
          <p:cNvPr id="15" name="Rectangle 14">
            <a:extLst>
              <a:ext uri="{FF2B5EF4-FFF2-40B4-BE49-F238E27FC236}">
                <a16:creationId xmlns:a16="http://schemas.microsoft.com/office/drawing/2014/main" id="{64AA4021-76CE-432C-B7BB-5EC62772105C}"/>
              </a:ext>
            </a:extLst>
          </p:cNvPr>
          <p:cNvSpPr/>
          <p:nvPr/>
        </p:nvSpPr>
        <p:spPr>
          <a:xfrm>
            <a:off x="1292549" y="5798342"/>
            <a:ext cx="657551" cy="307777"/>
          </a:xfrm>
          <a:prstGeom prst="rect">
            <a:avLst/>
          </a:prstGeom>
          <a:noFill/>
        </p:spPr>
        <p:txBody>
          <a:bodyPr wrap="none">
            <a:spAutoFit/>
          </a:bodyPr>
          <a:lstStyle/>
          <a:p>
            <a:pPr algn="ctr" rtl="1"/>
            <a:r>
              <a:rPr lang="ar-DZ" sz="1400" dirty="0">
                <a:latin typeface="SST Arabic Medium" pitchFamily="34" charset="-78"/>
                <a:cs typeface="SST Arabic Medium" pitchFamily="34" charset="-78"/>
              </a:rPr>
              <a:t>اللوائح</a:t>
            </a:r>
            <a:endParaRPr lang="en-US" sz="1400" dirty="0">
              <a:latin typeface="SST Arabic Medium" pitchFamily="34" charset="-78"/>
              <a:cs typeface="SST Arabic Medium" pitchFamily="34" charset="-78"/>
            </a:endParaRPr>
          </a:p>
        </p:txBody>
      </p:sp>
      <p:sp>
        <p:nvSpPr>
          <p:cNvPr id="16" name="TextBox 15">
            <a:extLst>
              <a:ext uri="{FF2B5EF4-FFF2-40B4-BE49-F238E27FC236}">
                <a16:creationId xmlns:a16="http://schemas.microsoft.com/office/drawing/2014/main" id="{8249948D-BBDB-4E76-9400-2D1FA5AEDA87}"/>
              </a:ext>
            </a:extLst>
          </p:cNvPr>
          <p:cNvSpPr txBox="1"/>
          <p:nvPr/>
        </p:nvSpPr>
        <p:spPr>
          <a:xfrm>
            <a:off x="6818598" y="526472"/>
            <a:ext cx="4939294"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منهج التطوير ومجال أداء دورة الحياة</a:t>
            </a:r>
          </a:p>
        </p:txBody>
      </p:sp>
      <p:grpSp>
        <p:nvGrpSpPr>
          <p:cNvPr id="72" name="Group 3"/>
          <p:cNvGrpSpPr/>
          <p:nvPr/>
        </p:nvGrpSpPr>
        <p:grpSpPr>
          <a:xfrm>
            <a:off x="10289936" y="4768370"/>
            <a:ext cx="858259" cy="858259"/>
            <a:chOff x="0" y="0"/>
            <a:chExt cx="812800" cy="812800"/>
          </a:xfrm>
        </p:grpSpPr>
        <p:sp>
          <p:nvSpPr>
            <p:cNvPr id="181" name="Freeform 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28575" cap="sq">
              <a:solidFill>
                <a:srgbClr val="ADBCBD"/>
              </a:solidFill>
              <a:prstDash val="sysDot"/>
              <a:miter/>
            </a:ln>
          </p:spPr>
          <p:txBody>
            <a:bodyPr/>
            <a:lstStyle/>
            <a:p>
              <a:endParaRPr lang="en-SA"/>
            </a:p>
          </p:txBody>
        </p:sp>
        <p:sp>
          <p:nvSpPr>
            <p:cNvPr id="182" name="TextBox 5"/>
            <p:cNvSpPr txBox="1"/>
            <p:nvPr/>
          </p:nvSpPr>
          <p:spPr>
            <a:xfrm>
              <a:off x="76200" y="28575"/>
              <a:ext cx="660400" cy="708025"/>
            </a:xfrm>
            <a:prstGeom prst="rect">
              <a:avLst/>
            </a:prstGeom>
          </p:spPr>
          <p:txBody>
            <a:bodyPr lIns="33687" tIns="33687" rIns="33687" bIns="33687" rtlCol="0" anchor="ctr"/>
            <a:lstStyle/>
            <a:p>
              <a:pPr algn="ctr">
                <a:lnSpc>
                  <a:spcPts val="1773"/>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73" name="Group 6"/>
          <p:cNvGrpSpPr/>
          <p:nvPr/>
        </p:nvGrpSpPr>
        <p:grpSpPr>
          <a:xfrm>
            <a:off x="10403978" y="4866320"/>
            <a:ext cx="650835" cy="650835"/>
            <a:chOff x="0" y="0"/>
            <a:chExt cx="812800" cy="812800"/>
          </a:xfrm>
        </p:grpSpPr>
        <p:sp>
          <p:nvSpPr>
            <p:cNvPr id="179" name="Freeform 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5B5A7B"/>
            </a:solidFill>
          </p:spPr>
          <p:txBody>
            <a:bodyPr/>
            <a:lstStyle/>
            <a:p>
              <a:endParaRPr lang="en-SA"/>
            </a:p>
          </p:txBody>
        </p:sp>
        <p:sp>
          <p:nvSpPr>
            <p:cNvPr id="180" name="TextBox 8"/>
            <p:cNvSpPr txBox="1"/>
            <p:nvPr/>
          </p:nvSpPr>
          <p:spPr>
            <a:xfrm>
              <a:off x="76200" y="28575"/>
              <a:ext cx="660400" cy="708025"/>
            </a:xfrm>
            <a:prstGeom prst="rect">
              <a:avLst/>
            </a:prstGeom>
          </p:spPr>
          <p:txBody>
            <a:bodyPr lIns="33687" tIns="33687" rIns="33687" bIns="33687" rtlCol="0" anchor="ctr"/>
            <a:lstStyle/>
            <a:p>
              <a:pPr algn="ctr">
                <a:lnSpc>
                  <a:spcPts val="1773"/>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74" name="Group 9"/>
          <p:cNvGrpSpPr/>
          <p:nvPr/>
        </p:nvGrpSpPr>
        <p:grpSpPr>
          <a:xfrm>
            <a:off x="10650804" y="4739861"/>
            <a:ext cx="82859" cy="86073"/>
            <a:chOff x="0" y="0"/>
            <a:chExt cx="164961" cy="171359"/>
          </a:xfrm>
        </p:grpSpPr>
        <p:sp>
          <p:nvSpPr>
            <p:cNvPr id="177" name="Freeform 10"/>
            <p:cNvSpPr/>
            <p:nvPr/>
          </p:nvSpPr>
          <p:spPr>
            <a:xfrm>
              <a:off x="0" y="0"/>
              <a:ext cx="164961" cy="171359"/>
            </a:xfrm>
            <a:custGeom>
              <a:avLst/>
              <a:gdLst/>
              <a:ahLst/>
              <a:cxnLst/>
              <a:rect l="l" t="t" r="r" b="b"/>
              <a:pathLst>
                <a:path w="164961" h="171359">
                  <a:moveTo>
                    <a:pt x="0" y="0"/>
                  </a:moveTo>
                  <a:lnTo>
                    <a:pt x="164961" y="0"/>
                  </a:lnTo>
                  <a:lnTo>
                    <a:pt x="164961" y="171359"/>
                  </a:lnTo>
                  <a:lnTo>
                    <a:pt x="0" y="171359"/>
                  </a:lnTo>
                  <a:close/>
                </a:path>
              </a:pathLst>
            </a:custGeom>
            <a:solidFill>
              <a:srgbClr val="E6F0F4"/>
            </a:solidFill>
          </p:spPr>
          <p:txBody>
            <a:bodyPr/>
            <a:lstStyle/>
            <a:p>
              <a:endParaRPr lang="en-SA"/>
            </a:p>
          </p:txBody>
        </p:sp>
        <p:sp>
          <p:nvSpPr>
            <p:cNvPr id="178" name="TextBox 11"/>
            <p:cNvSpPr txBox="1"/>
            <p:nvPr/>
          </p:nvSpPr>
          <p:spPr>
            <a:xfrm>
              <a:off x="0" y="-47625"/>
              <a:ext cx="164961" cy="218984"/>
            </a:xfrm>
            <a:prstGeom prst="rect">
              <a:avLst/>
            </a:prstGeom>
          </p:spPr>
          <p:txBody>
            <a:bodyPr lIns="33687" tIns="33687" rIns="33687" bIns="33687" rtlCol="0" anchor="ctr"/>
            <a:lstStyle/>
            <a:p>
              <a:pPr algn="ctr">
                <a:lnSpc>
                  <a:spcPts val="1773"/>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75" name="Freeform 12"/>
          <p:cNvSpPr/>
          <p:nvPr/>
        </p:nvSpPr>
        <p:spPr>
          <a:xfrm>
            <a:off x="10405634" y="4866320"/>
            <a:ext cx="796457" cy="795462"/>
          </a:xfrm>
          <a:custGeom>
            <a:avLst/>
            <a:gdLst/>
            <a:ahLst/>
            <a:cxnLst/>
            <a:rect l="l" t="t" r="r" b="b"/>
            <a:pathLst>
              <a:path w="2251773" h="2248958">
                <a:moveTo>
                  <a:pt x="0" y="0"/>
                </a:moveTo>
                <a:lnTo>
                  <a:pt x="2251773" y="0"/>
                </a:lnTo>
                <a:lnTo>
                  <a:pt x="2251773" y="2248958"/>
                </a:lnTo>
                <a:lnTo>
                  <a:pt x="0" y="2248958"/>
                </a:lnTo>
                <a:lnTo>
                  <a:pt x="0" y="0"/>
                </a:lnTo>
                <a:close/>
              </a:path>
            </a:pathLst>
          </a:custGeom>
          <a:blipFill>
            <a:blip r:embed="rId2" cstate="email">
              <a:alphaModFix amt="35000"/>
              <a:extLst>
                <a:ext uri="{28A0092B-C50C-407E-A947-70E740481C1C}">
                  <a14:useLocalDpi xmlns:a14="http://schemas.microsoft.com/office/drawing/2010/main"/>
                </a:ext>
              </a:extLst>
            </a:blip>
            <a:stretch>
              <a:fillRect/>
            </a:stretch>
          </a:blipFill>
        </p:spPr>
        <p:txBody>
          <a:bodyPr/>
          <a:lstStyle/>
          <a:p>
            <a:endParaRPr lang="en-SA"/>
          </a:p>
        </p:txBody>
      </p:sp>
      <p:sp>
        <p:nvSpPr>
          <p:cNvPr id="76" name="Freeform 13"/>
          <p:cNvSpPr/>
          <p:nvPr/>
        </p:nvSpPr>
        <p:spPr>
          <a:xfrm rot="16223999">
            <a:off x="10054282" y="4972865"/>
            <a:ext cx="888083" cy="447372"/>
          </a:xfrm>
          <a:custGeom>
            <a:avLst/>
            <a:gdLst/>
            <a:ahLst/>
            <a:cxnLst/>
            <a:rect l="l" t="t" r="r" b="b"/>
            <a:pathLst>
              <a:path w="2510821" h="1264826">
                <a:moveTo>
                  <a:pt x="0" y="0"/>
                </a:moveTo>
                <a:lnTo>
                  <a:pt x="2510822" y="0"/>
                </a:lnTo>
                <a:lnTo>
                  <a:pt x="2510822" y="1264827"/>
                </a:lnTo>
                <a:lnTo>
                  <a:pt x="0" y="1264827"/>
                </a:lnTo>
                <a:lnTo>
                  <a:pt x="0" y="0"/>
                </a:lnTo>
                <a:close/>
              </a:path>
            </a:pathLst>
          </a:custGeom>
          <a: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p:spPr>
        <p:txBody>
          <a:bodyPr/>
          <a:lstStyle/>
          <a:p>
            <a:endParaRPr lang="en-SA"/>
          </a:p>
        </p:txBody>
      </p:sp>
      <p:sp>
        <p:nvSpPr>
          <p:cNvPr id="77" name="AutoShape 14"/>
          <p:cNvSpPr/>
          <p:nvPr/>
        </p:nvSpPr>
        <p:spPr>
          <a:xfrm flipV="1">
            <a:off x="10725675" y="4365908"/>
            <a:ext cx="0" cy="405876"/>
          </a:xfrm>
          <a:prstGeom prst="line">
            <a:avLst/>
          </a:prstGeom>
          <a:ln w="28575" cap="flat">
            <a:solidFill>
              <a:srgbClr val="ADBCBD"/>
            </a:solidFill>
            <a:prstDash val="sysDot"/>
            <a:headEnd type="none" w="sm" len="sm"/>
            <a:tailEnd type="oval" w="lg" len="lg"/>
          </a:ln>
        </p:spPr>
        <p:txBody>
          <a:bodyPr/>
          <a:lstStyle/>
          <a:p>
            <a:endParaRPr lang="en-SA"/>
          </a:p>
        </p:txBody>
      </p:sp>
      <p:grpSp>
        <p:nvGrpSpPr>
          <p:cNvPr id="83" name="Group 27"/>
          <p:cNvGrpSpPr/>
          <p:nvPr/>
        </p:nvGrpSpPr>
        <p:grpSpPr>
          <a:xfrm>
            <a:off x="7703326" y="4757257"/>
            <a:ext cx="858259" cy="858259"/>
            <a:chOff x="0" y="0"/>
            <a:chExt cx="812800" cy="812800"/>
          </a:xfrm>
        </p:grpSpPr>
        <p:sp>
          <p:nvSpPr>
            <p:cNvPr id="169" name="Freeform 2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28575" cap="sq">
              <a:solidFill>
                <a:srgbClr val="ADBCBD"/>
              </a:solidFill>
              <a:prstDash val="sysDot"/>
              <a:miter/>
            </a:ln>
          </p:spPr>
          <p:txBody>
            <a:bodyPr/>
            <a:lstStyle/>
            <a:p>
              <a:endParaRPr lang="en-SA"/>
            </a:p>
          </p:txBody>
        </p:sp>
        <p:sp>
          <p:nvSpPr>
            <p:cNvPr id="170" name="TextBox 29"/>
            <p:cNvSpPr txBox="1"/>
            <p:nvPr/>
          </p:nvSpPr>
          <p:spPr>
            <a:xfrm>
              <a:off x="76200" y="28575"/>
              <a:ext cx="660400" cy="708025"/>
            </a:xfrm>
            <a:prstGeom prst="rect">
              <a:avLst/>
            </a:prstGeom>
          </p:spPr>
          <p:txBody>
            <a:bodyPr lIns="34405" tIns="34405" rIns="34405" bIns="34405" rtlCol="0" anchor="ctr"/>
            <a:lstStyle/>
            <a:p>
              <a:pPr algn="ctr">
                <a:lnSpc>
                  <a:spcPts val="1773"/>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84" name="Group 30"/>
          <p:cNvGrpSpPr/>
          <p:nvPr/>
        </p:nvGrpSpPr>
        <p:grpSpPr>
          <a:xfrm>
            <a:off x="7817367" y="4855207"/>
            <a:ext cx="650835" cy="650835"/>
            <a:chOff x="0" y="0"/>
            <a:chExt cx="812800" cy="812800"/>
          </a:xfrm>
        </p:grpSpPr>
        <p:sp>
          <p:nvSpPr>
            <p:cNvPr id="167" name="Freeform 3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84186"/>
            </a:solidFill>
          </p:spPr>
          <p:txBody>
            <a:bodyPr/>
            <a:lstStyle/>
            <a:p>
              <a:endParaRPr lang="en-SA"/>
            </a:p>
          </p:txBody>
        </p:sp>
        <p:sp>
          <p:nvSpPr>
            <p:cNvPr id="168" name="TextBox 32"/>
            <p:cNvSpPr txBox="1"/>
            <p:nvPr/>
          </p:nvSpPr>
          <p:spPr>
            <a:xfrm>
              <a:off x="76200" y="28575"/>
              <a:ext cx="660400" cy="708025"/>
            </a:xfrm>
            <a:prstGeom prst="rect">
              <a:avLst/>
            </a:prstGeom>
          </p:spPr>
          <p:txBody>
            <a:bodyPr lIns="34405" tIns="34405" rIns="34405" bIns="34405" rtlCol="0" anchor="ctr"/>
            <a:lstStyle/>
            <a:p>
              <a:pPr algn="ctr">
                <a:lnSpc>
                  <a:spcPts val="1773"/>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85" name="Group 33"/>
          <p:cNvGrpSpPr/>
          <p:nvPr/>
        </p:nvGrpSpPr>
        <p:grpSpPr>
          <a:xfrm>
            <a:off x="8064194" y="4728748"/>
            <a:ext cx="82859" cy="86073"/>
            <a:chOff x="0" y="0"/>
            <a:chExt cx="164961" cy="171359"/>
          </a:xfrm>
        </p:grpSpPr>
        <p:sp>
          <p:nvSpPr>
            <p:cNvPr id="165" name="Freeform 34"/>
            <p:cNvSpPr/>
            <p:nvPr/>
          </p:nvSpPr>
          <p:spPr>
            <a:xfrm>
              <a:off x="0" y="0"/>
              <a:ext cx="164961" cy="171359"/>
            </a:xfrm>
            <a:custGeom>
              <a:avLst/>
              <a:gdLst/>
              <a:ahLst/>
              <a:cxnLst/>
              <a:rect l="l" t="t" r="r" b="b"/>
              <a:pathLst>
                <a:path w="164961" h="171359">
                  <a:moveTo>
                    <a:pt x="0" y="0"/>
                  </a:moveTo>
                  <a:lnTo>
                    <a:pt x="164961" y="0"/>
                  </a:lnTo>
                  <a:lnTo>
                    <a:pt x="164961" y="171359"/>
                  </a:lnTo>
                  <a:lnTo>
                    <a:pt x="0" y="171359"/>
                  </a:lnTo>
                  <a:close/>
                </a:path>
              </a:pathLst>
            </a:custGeom>
            <a:solidFill>
              <a:srgbClr val="E9F2F6"/>
            </a:solidFill>
          </p:spPr>
          <p:txBody>
            <a:bodyPr/>
            <a:lstStyle/>
            <a:p>
              <a:endParaRPr lang="en-SA"/>
            </a:p>
          </p:txBody>
        </p:sp>
        <p:sp>
          <p:nvSpPr>
            <p:cNvPr id="166" name="TextBox 35"/>
            <p:cNvSpPr txBox="1"/>
            <p:nvPr/>
          </p:nvSpPr>
          <p:spPr>
            <a:xfrm>
              <a:off x="0" y="-47625"/>
              <a:ext cx="164961" cy="218984"/>
            </a:xfrm>
            <a:prstGeom prst="rect">
              <a:avLst/>
            </a:prstGeom>
          </p:spPr>
          <p:txBody>
            <a:bodyPr lIns="34405" tIns="34405" rIns="34405" bIns="34405" rtlCol="0" anchor="ctr"/>
            <a:lstStyle/>
            <a:p>
              <a:pPr algn="ctr">
                <a:lnSpc>
                  <a:spcPts val="1773"/>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86" name="Freeform 36"/>
          <p:cNvSpPr/>
          <p:nvPr/>
        </p:nvSpPr>
        <p:spPr>
          <a:xfrm>
            <a:off x="7817367" y="4855207"/>
            <a:ext cx="796457" cy="795462"/>
          </a:xfrm>
          <a:custGeom>
            <a:avLst/>
            <a:gdLst/>
            <a:ahLst/>
            <a:cxnLst/>
            <a:rect l="l" t="t" r="r" b="b"/>
            <a:pathLst>
              <a:path w="2251773" h="2248958">
                <a:moveTo>
                  <a:pt x="0" y="0"/>
                </a:moveTo>
                <a:lnTo>
                  <a:pt x="2251773" y="0"/>
                </a:lnTo>
                <a:lnTo>
                  <a:pt x="2251773" y="2248958"/>
                </a:lnTo>
                <a:lnTo>
                  <a:pt x="0" y="2248958"/>
                </a:lnTo>
                <a:lnTo>
                  <a:pt x="0" y="0"/>
                </a:lnTo>
                <a:close/>
              </a:path>
            </a:pathLst>
          </a:custGeom>
          <a:blipFill>
            <a:blip r:embed="rId2" cstate="email">
              <a:alphaModFix amt="35000"/>
              <a:extLst>
                <a:ext uri="{28A0092B-C50C-407E-A947-70E740481C1C}">
                  <a14:useLocalDpi xmlns:a14="http://schemas.microsoft.com/office/drawing/2010/main"/>
                </a:ext>
              </a:extLst>
            </a:blip>
            <a:stretch>
              <a:fillRect/>
            </a:stretch>
          </a:blipFill>
        </p:spPr>
        <p:txBody>
          <a:bodyPr/>
          <a:lstStyle/>
          <a:p>
            <a:endParaRPr lang="en-SA"/>
          </a:p>
        </p:txBody>
      </p:sp>
      <p:sp>
        <p:nvSpPr>
          <p:cNvPr id="87" name="Freeform 37"/>
          <p:cNvSpPr/>
          <p:nvPr/>
        </p:nvSpPr>
        <p:spPr>
          <a:xfrm rot="16223999">
            <a:off x="7467671" y="4961752"/>
            <a:ext cx="888083" cy="447372"/>
          </a:xfrm>
          <a:custGeom>
            <a:avLst/>
            <a:gdLst/>
            <a:ahLst/>
            <a:cxnLst/>
            <a:rect l="l" t="t" r="r" b="b"/>
            <a:pathLst>
              <a:path w="2510821" h="1264826">
                <a:moveTo>
                  <a:pt x="0" y="0"/>
                </a:moveTo>
                <a:lnTo>
                  <a:pt x="2510821" y="0"/>
                </a:lnTo>
                <a:lnTo>
                  <a:pt x="2510821" y="1264827"/>
                </a:lnTo>
                <a:lnTo>
                  <a:pt x="0" y="1264827"/>
                </a:lnTo>
                <a:lnTo>
                  <a:pt x="0" y="0"/>
                </a:lnTo>
                <a:close/>
              </a:path>
            </a:pathLst>
          </a:custGeom>
          <a: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p:spPr>
        <p:txBody>
          <a:bodyPr/>
          <a:lstStyle/>
          <a:p>
            <a:endParaRPr lang="en-SA"/>
          </a:p>
        </p:txBody>
      </p:sp>
      <p:sp>
        <p:nvSpPr>
          <p:cNvPr id="88" name="AutoShape 38"/>
          <p:cNvSpPr/>
          <p:nvPr/>
        </p:nvSpPr>
        <p:spPr>
          <a:xfrm flipV="1">
            <a:off x="8128461" y="4360303"/>
            <a:ext cx="0" cy="405876"/>
          </a:xfrm>
          <a:prstGeom prst="line">
            <a:avLst/>
          </a:prstGeom>
          <a:ln w="28575" cap="flat">
            <a:solidFill>
              <a:srgbClr val="ADBCBD"/>
            </a:solidFill>
            <a:prstDash val="sysDot"/>
            <a:headEnd type="none" w="sm" len="sm"/>
            <a:tailEnd type="oval" w="lg" len="lg"/>
          </a:ln>
        </p:spPr>
        <p:txBody>
          <a:bodyPr/>
          <a:lstStyle/>
          <a:p>
            <a:endParaRPr lang="en-SA"/>
          </a:p>
        </p:txBody>
      </p:sp>
      <p:grpSp>
        <p:nvGrpSpPr>
          <p:cNvPr id="89" name="Group 39"/>
          <p:cNvGrpSpPr/>
          <p:nvPr/>
        </p:nvGrpSpPr>
        <p:grpSpPr>
          <a:xfrm>
            <a:off x="6404513" y="4757257"/>
            <a:ext cx="858259" cy="858259"/>
            <a:chOff x="0" y="0"/>
            <a:chExt cx="812800" cy="812800"/>
          </a:xfrm>
        </p:grpSpPr>
        <p:sp>
          <p:nvSpPr>
            <p:cNvPr id="163" name="Freeform 4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28575" cap="sq">
              <a:solidFill>
                <a:srgbClr val="ADBCBD"/>
              </a:solidFill>
              <a:prstDash val="sysDot"/>
              <a:miter/>
            </a:ln>
          </p:spPr>
          <p:txBody>
            <a:bodyPr/>
            <a:lstStyle/>
            <a:p>
              <a:endParaRPr lang="en-SA"/>
            </a:p>
          </p:txBody>
        </p:sp>
        <p:sp>
          <p:nvSpPr>
            <p:cNvPr id="164" name="TextBox 41"/>
            <p:cNvSpPr txBox="1"/>
            <p:nvPr/>
          </p:nvSpPr>
          <p:spPr>
            <a:xfrm>
              <a:off x="76200" y="28575"/>
              <a:ext cx="660400" cy="708025"/>
            </a:xfrm>
            <a:prstGeom prst="rect">
              <a:avLst/>
            </a:prstGeom>
          </p:spPr>
          <p:txBody>
            <a:bodyPr lIns="33687" tIns="33687" rIns="33687" bIns="33687" rtlCol="0" anchor="ctr"/>
            <a:lstStyle/>
            <a:p>
              <a:pPr algn="ctr">
                <a:lnSpc>
                  <a:spcPts val="1773"/>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90" name="Group 42"/>
          <p:cNvGrpSpPr/>
          <p:nvPr/>
        </p:nvGrpSpPr>
        <p:grpSpPr>
          <a:xfrm>
            <a:off x="6518554" y="4855207"/>
            <a:ext cx="650835" cy="650835"/>
            <a:chOff x="0" y="0"/>
            <a:chExt cx="812800" cy="812800"/>
          </a:xfrm>
        </p:grpSpPr>
        <p:sp>
          <p:nvSpPr>
            <p:cNvPr id="161" name="Freeform 4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A1A7"/>
            </a:solidFill>
          </p:spPr>
          <p:txBody>
            <a:bodyPr/>
            <a:lstStyle/>
            <a:p>
              <a:endParaRPr lang="en-SA"/>
            </a:p>
          </p:txBody>
        </p:sp>
        <p:sp>
          <p:nvSpPr>
            <p:cNvPr id="162" name="TextBox 44"/>
            <p:cNvSpPr txBox="1"/>
            <p:nvPr/>
          </p:nvSpPr>
          <p:spPr>
            <a:xfrm>
              <a:off x="76200" y="28575"/>
              <a:ext cx="660400" cy="708025"/>
            </a:xfrm>
            <a:prstGeom prst="rect">
              <a:avLst/>
            </a:prstGeom>
          </p:spPr>
          <p:txBody>
            <a:bodyPr lIns="33687" tIns="33687" rIns="33687" bIns="33687" rtlCol="0" anchor="ctr"/>
            <a:lstStyle/>
            <a:p>
              <a:pPr algn="ctr">
                <a:lnSpc>
                  <a:spcPts val="1773"/>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91" name="Group 45"/>
          <p:cNvGrpSpPr/>
          <p:nvPr/>
        </p:nvGrpSpPr>
        <p:grpSpPr>
          <a:xfrm>
            <a:off x="6765381" y="4728748"/>
            <a:ext cx="82859" cy="86073"/>
            <a:chOff x="0" y="0"/>
            <a:chExt cx="164961" cy="171359"/>
          </a:xfrm>
        </p:grpSpPr>
        <p:sp>
          <p:nvSpPr>
            <p:cNvPr id="159" name="Freeform 46"/>
            <p:cNvSpPr/>
            <p:nvPr/>
          </p:nvSpPr>
          <p:spPr>
            <a:xfrm>
              <a:off x="0" y="0"/>
              <a:ext cx="164961" cy="171359"/>
            </a:xfrm>
            <a:custGeom>
              <a:avLst/>
              <a:gdLst/>
              <a:ahLst/>
              <a:cxnLst/>
              <a:rect l="l" t="t" r="r" b="b"/>
              <a:pathLst>
                <a:path w="164961" h="171359">
                  <a:moveTo>
                    <a:pt x="0" y="0"/>
                  </a:moveTo>
                  <a:lnTo>
                    <a:pt x="164961" y="0"/>
                  </a:lnTo>
                  <a:lnTo>
                    <a:pt x="164961" y="171359"/>
                  </a:lnTo>
                  <a:lnTo>
                    <a:pt x="0" y="171359"/>
                  </a:lnTo>
                  <a:close/>
                </a:path>
              </a:pathLst>
            </a:custGeom>
            <a:solidFill>
              <a:srgbClr val="ECF4F7"/>
            </a:solidFill>
          </p:spPr>
          <p:txBody>
            <a:bodyPr/>
            <a:lstStyle/>
            <a:p>
              <a:endParaRPr lang="en-SA"/>
            </a:p>
          </p:txBody>
        </p:sp>
        <p:sp>
          <p:nvSpPr>
            <p:cNvPr id="160" name="TextBox 47"/>
            <p:cNvSpPr txBox="1"/>
            <p:nvPr/>
          </p:nvSpPr>
          <p:spPr>
            <a:xfrm>
              <a:off x="0" y="-47625"/>
              <a:ext cx="164961" cy="218984"/>
            </a:xfrm>
            <a:prstGeom prst="rect">
              <a:avLst/>
            </a:prstGeom>
          </p:spPr>
          <p:txBody>
            <a:bodyPr lIns="33687" tIns="33687" rIns="33687" bIns="33687" rtlCol="0" anchor="ctr"/>
            <a:lstStyle/>
            <a:p>
              <a:pPr algn="ctr">
                <a:lnSpc>
                  <a:spcPts val="1773"/>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92" name="Freeform 48"/>
          <p:cNvSpPr/>
          <p:nvPr/>
        </p:nvSpPr>
        <p:spPr>
          <a:xfrm>
            <a:off x="6527947" y="4868012"/>
            <a:ext cx="796457" cy="795462"/>
          </a:xfrm>
          <a:custGeom>
            <a:avLst/>
            <a:gdLst/>
            <a:ahLst/>
            <a:cxnLst/>
            <a:rect l="l" t="t" r="r" b="b"/>
            <a:pathLst>
              <a:path w="2251773" h="2248958">
                <a:moveTo>
                  <a:pt x="0" y="0"/>
                </a:moveTo>
                <a:lnTo>
                  <a:pt x="2251773" y="0"/>
                </a:lnTo>
                <a:lnTo>
                  <a:pt x="2251773" y="2248958"/>
                </a:lnTo>
                <a:lnTo>
                  <a:pt x="0" y="2248958"/>
                </a:lnTo>
                <a:lnTo>
                  <a:pt x="0" y="0"/>
                </a:lnTo>
                <a:close/>
              </a:path>
            </a:pathLst>
          </a:custGeom>
          <a:blipFill>
            <a:blip r:embed="rId2" cstate="email">
              <a:alphaModFix amt="35000"/>
              <a:extLst>
                <a:ext uri="{28A0092B-C50C-407E-A947-70E740481C1C}">
                  <a14:useLocalDpi xmlns:a14="http://schemas.microsoft.com/office/drawing/2010/main"/>
                </a:ext>
              </a:extLst>
            </a:blip>
            <a:stretch>
              <a:fillRect/>
            </a:stretch>
          </a:blipFill>
        </p:spPr>
        <p:txBody>
          <a:bodyPr/>
          <a:lstStyle/>
          <a:p>
            <a:endParaRPr lang="en-SA"/>
          </a:p>
        </p:txBody>
      </p:sp>
      <p:sp>
        <p:nvSpPr>
          <p:cNvPr id="93" name="Freeform 49"/>
          <p:cNvSpPr/>
          <p:nvPr/>
        </p:nvSpPr>
        <p:spPr>
          <a:xfrm rot="16223999">
            <a:off x="6168858" y="4961752"/>
            <a:ext cx="888083" cy="447372"/>
          </a:xfrm>
          <a:custGeom>
            <a:avLst/>
            <a:gdLst/>
            <a:ahLst/>
            <a:cxnLst/>
            <a:rect l="l" t="t" r="r" b="b"/>
            <a:pathLst>
              <a:path w="2510821" h="1264826">
                <a:moveTo>
                  <a:pt x="0" y="0"/>
                </a:moveTo>
                <a:lnTo>
                  <a:pt x="2510821" y="0"/>
                </a:lnTo>
                <a:lnTo>
                  <a:pt x="2510821" y="1264827"/>
                </a:lnTo>
                <a:lnTo>
                  <a:pt x="0" y="1264827"/>
                </a:lnTo>
                <a:lnTo>
                  <a:pt x="0" y="0"/>
                </a:lnTo>
                <a:close/>
              </a:path>
            </a:pathLst>
          </a:custGeom>
          <a: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a:blipFill>
        </p:spPr>
        <p:txBody>
          <a:bodyPr/>
          <a:lstStyle/>
          <a:p>
            <a:endParaRPr lang="en-SA"/>
          </a:p>
        </p:txBody>
      </p:sp>
      <p:sp>
        <p:nvSpPr>
          <p:cNvPr id="94" name="AutoShape 50"/>
          <p:cNvSpPr/>
          <p:nvPr/>
        </p:nvSpPr>
        <p:spPr>
          <a:xfrm flipV="1">
            <a:off x="6831692" y="4360303"/>
            <a:ext cx="0" cy="405876"/>
          </a:xfrm>
          <a:prstGeom prst="line">
            <a:avLst/>
          </a:prstGeom>
          <a:ln w="28575" cap="flat">
            <a:solidFill>
              <a:srgbClr val="ADBCBD"/>
            </a:solidFill>
            <a:prstDash val="sysDot"/>
            <a:headEnd type="none" w="sm" len="sm"/>
            <a:tailEnd type="oval" w="lg" len="lg"/>
          </a:ln>
        </p:spPr>
        <p:txBody>
          <a:bodyPr/>
          <a:lstStyle/>
          <a:p>
            <a:endParaRPr lang="en-SA"/>
          </a:p>
        </p:txBody>
      </p:sp>
      <p:grpSp>
        <p:nvGrpSpPr>
          <p:cNvPr id="95" name="Group 51"/>
          <p:cNvGrpSpPr/>
          <p:nvPr/>
        </p:nvGrpSpPr>
        <p:grpSpPr>
          <a:xfrm>
            <a:off x="5106555" y="4757257"/>
            <a:ext cx="858259" cy="858259"/>
            <a:chOff x="0" y="0"/>
            <a:chExt cx="812800" cy="812800"/>
          </a:xfrm>
        </p:grpSpPr>
        <p:sp>
          <p:nvSpPr>
            <p:cNvPr id="157" name="Freeform 5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28575" cap="sq">
              <a:solidFill>
                <a:srgbClr val="ADBCBD"/>
              </a:solidFill>
              <a:prstDash val="sysDot"/>
              <a:miter/>
            </a:ln>
          </p:spPr>
          <p:txBody>
            <a:bodyPr/>
            <a:lstStyle/>
            <a:p>
              <a:endParaRPr lang="en-SA"/>
            </a:p>
          </p:txBody>
        </p:sp>
        <p:sp>
          <p:nvSpPr>
            <p:cNvPr id="158" name="TextBox 53"/>
            <p:cNvSpPr txBox="1"/>
            <p:nvPr/>
          </p:nvSpPr>
          <p:spPr>
            <a:xfrm>
              <a:off x="76200" y="28575"/>
              <a:ext cx="660400" cy="708025"/>
            </a:xfrm>
            <a:prstGeom prst="rect">
              <a:avLst/>
            </a:prstGeom>
          </p:spPr>
          <p:txBody>
            <a:bodyPr lIns="33687" tIns="33687" rIns="33687" bIns="33687" rtlCol="0" anchor="ctr"/>
            <a:lstStyle/>
            <a:p>
              <a:pPr algn="ctr">
                <a:lnSpc>
                  <a:spcPts val="1773"/>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96" name="Freeform 54"/>
          <p:cNvSpPr/>
          <p:nvPr/>
        </p:nvSpPr>
        <p:spPr>
          <a:xfrm>
            <a:off x="5229134" y="4868012"/>
            <a:ext cx="796457" cy="795462"/>
          </a:xfrm>
          <a:custGeom>
            <a:avLst/>
            <a:gdLst/>
            <a:ahLst/>
            <a:cxnLst/>
            <a:rect l="l" t="t" r="r" b="b"/>
            <a:pathLst>
              <a:path w="2251773" h="2248958">
                <a:moveTo>
                  <a:pt x="0" y="0"/>
                </a:moveTo>
                <a:lnTo>
                  <a:pt x="2251773" y="0"/>
                </a:lnTo>
                <a:lnTo>
                  <a:pt x="2251773" y="2248958"/>
                </a:lnTo>
                <a:lnTo>
                  <a:pt x="0" y="2248958"/>
                </a:lnTo>
                <a:lnTo>
                  <a:pt x="0" y="0"/>
                </a:lnTo>
                <a:close/>
              </a:path>
            </a:pathLst>
          </a:custGeom>
          <a:blipFill>
            <a:blip r:embed="rId2" cstate="email">
              <a:alphaModFix amt="35000"/>
              <a:extLst>
                <a:ext uri="{28A0092B-C50C-407E-A947-70E740481C1C}">
                  <a14:useLocalDpi xmlns:a14="http://schemas.microsoft.com/office/drawing/2010/main"/>
                </a:ext>
              </a:extLst>
            </a:blip>
            <a:stretch>
              <a:fillRect/>
            </a:stretch>
          </a:blipFill>
        </p:spPr>
        <p:txBody>
          <a:bodyPr/>
          <a:lstStyle/>
          <a:p>
            <a:endParaRPr lang="en-SA"/>
          </a:p>
        </p:txBody>
      </p:sp>
      <p:grpSp>
        <p:nvGrpSpPr>
          <p:cNvPr id="97" name="Group 55"/>
          <p:cNvGrpSpPr/>
          <p:nvPr/>
        </p:nvGrpSpPr>
        <p:grpSpPr>
          <a:xfrm>
            <a:off x="5220597" y="4855207"/>
            <a:ext cx="650835" cy="650835"/>
            <a:chOff x="0" y="0"/>
            <a:chExt cx="812800" cy="812800"/>
          </a:xfrm>
        </p:grpSpPr>
        <p:sp>
          <p:nvSpPr>
            <p:cNvPr id="155" name="Freeform 5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878AA0"/>
            </a:solidFill>
          </p:spPr>
          <p:txBody>
            <a:bodyPr/>
            <a:lstStyle/>
            <a:p>
              <a:endParaRPr lang="en-SA"/>
            </a:p>
          </p:txBody>
        </p:sp>
        <p:sp>
          <p:nvSpPr>
            <p:cNvPr id="156" name="TextBox 57"/>
            <p:cNvSpPr txBox="1"/>
            <p:nvPr/>
          </p:nvSpPr>
          <p:spPr>
            <a:xfrm>
              <a:off x="76200" y="28575"/>
              <a:ext cx="660400" cy="708025"/>
            </a:xfrm>
            <a:prstGeom prst="rect">
              <a:avLst/>
            </a:prstGeom>
          </p:spPr>
          <p:txBody>
            <a:bodyPr lIns="33687" tIns="33687" rIns="33687" bIns="33687" rtlCol="0" anchor="ctr"/>
            <a:lstStyle/>
            <a:p>
              <a:pPr algn="ctr">
                <a:lnSpc>
                  <a:spcPts val="1773"/>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98" name="Group 58"/>
          <p:cNvGrpSpPr/>
          <p:nvPr/>
        </p:nvGrpSpPr>
        <p:grpSpPr>
          <a:xfrm>
            <a:off x="5467424" y="4728748"/>
            <a:ext cx="82859" cy="86073"/>
            <a:chOff x="0" y="0"/>
            <a:chExt cx="164961" cy="171359"/>
          </a:xfrm>
        </p:grpSpPr>
        <p:sp>
          <p:nvSpPr>
            <p:cNvPr id="153" name="Freeform 59"/>
            <p:cNvSpPr/>
            <p:nvPr/>
          </p:nvSpPr>
          <p:spPr>
            <a:xfrm>
              <a:off x="0" y="0"/>
              <a:ext cx="164961" cy="171359"/>
            </a:xfrm>
            <a:custGeom>
              <a:avLst/>
              <a:gdLst/>
              <a:ahLst/>
              <a:cxnLst/>
              <a:rect l="l" t="t" r="r" b="b"/>
              <a:pathLst>
                <a:path w="164961" h="171359">
                  <a:moveTo>
                    <a:pt x="0" y="0"/>
                  </a:moveTo>
                  <a:lnTo>
                    <a:pt x="164961" y="0"/>
                  </a:lnTo>
                  <a:lnTo>
                    <a:pt x="164961" y="171359"/>
                  </a:lnTo>
                  <a:lnTo>
                    <a:pt x="0" y="171359"/>
                  </a:lnTo>
                  <a:close/>
                </a:path>
              </a:pathLst>
            </a:custGeom>
            <a:solidFill>
              <a:srgbClr val="F1F7F9"/>
            </a:solidFill>
          </p:spPr>
          <p:txBody>
            <a:bodyPr/>
            <a:lstStyle/>
            <a:p>
              <a:endParaRPr lang="en-SA"/>
            </a:p>
          </p:txBody>
        </p:sp>
        <p:sp>
          <p:nvSpPr>
            <p:cNvPr id="154" name="TextBox 60"/>
            <p:cNvSpPr txBox="1"/>
            <p:nvPr/>
          </p:nvSpPr>
          <p:spPr>
            <a:xfrm>
              <a:off x="0" y="-47625"/>
              <a:ext cx="164961" cy="218984"/>
            </a:xfrm>
            <a:prstGeom prst="rect">
              <a:avLst/>
            </a:prstGeom>
          </p:spPr>
          <p:txBody>
            <a:bodyPr lIns="33687" tIns="33687" rIns="33687" bIns="33687" rtlCol="0" anchor="ctr"/>
            <a:lstStyle/>
            <a:p>
              <a:pPr algn="ctr">
                <a:lnSpc>
                  <a:spcPts val="1773"/>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99" name="Freeform 61"/>
          <p:cNvSpPr/>
          <p:nvPr/>
        </p:nvSpPr>
        <p:spPr>
          <a:xfrm rot="16223999">
            <a:off x="4870901" y="4961752"/>
            <a:ext cx="888083" cy="447372"/>
          </a:xfrm>
          <a:custGeom>
            <a:avLst/>
            <a:gdLst/>
            <a:ahLst/>
            <a:cxnLst/>
            <a:rect l="l" t="t" r="r" b="b"/>
            <a:pathLst>
              <a:path w="2510821" h="1264826">
                <a:moveTo>
                  <a:pt x="0" y="0"/>
                </a:moveTo>
                <a:lnTo>
                  <a:pt x="2510821" y="0"/>
                </a:lnTo>
                <a:lnTo>
                  <a:pt x="2510821" y="1264827"/>
                </a:lnTo>
                <a:lnTo>
                  <a:pt x="0" y="1264827"/>
                </a:lnTo>
                <a:lnTo>
                  <a:pt x="0" y="0"/>
                </a:lnTo>
                <a:close/>
              </a:path>
            </a:pathLst>
          </a:custGeom>
          <a: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a:blipFill>
        </p:spPr>
        <p:txBody>
          <a:bodyPr/>
          <a:lstStyle/>
          <a:p>
            <a:endParaRPr lang="en-SA"/>
          </a:p>
        </p:txBody>
      </p:sp>
      <p:sp>
        <p:nvSpPr>
          <p:cNvPr id="100" name="AutoShape 62"/>
          <p:cNvSpPr/>
          <p:nvPr/>
        </p:nvSpPr>
        <p:spPr>
          <a:xfrm flipV="1">
            <a:off x="5533735" y="4360303"/>
            <a:ext cx="0" cy="405876"/>
          </a:xfrm>
          <a:prstGeom prst="line">
            <a:avLst/>
          </a:prstGeom>
          <a:ln w="28575" cap="flat">
            <a:solidFill>
              <a:srgbClr val="ADBCBD"/>
            </a:solidFill>
            <a:prstDash val="sysDot"/>
            <a:headEnd type="none" w="sm" len="sm"/>
            <a:tailEnd type="oval" w="lg" len="lg"/>
          </a:ln>
        </p:spPr>
        <p:txBody>
          <a:bodyPr/>
          <a:lstStyle/>
          <a:p>
            <a:endParaRPr lang="en-SA"/>
          </a:p>
        </p:txBody>
      </p:sp>
      <p:grpSp>
        <p:nvGrpSpPr>
          <p:cNvPr id="101" name="Group 63"/>
          <p:cNvGrpSpPr/>
          <p:nvPr/>
        </p:nvGrpSpPr>
        <p:grpSpPr>
          <a:xfrm>
            <a:off x="3808168" y="4757257"/>
            <a:ext cx="858259" cy="858259"/>
            <a:chOff x="0" y="0"/>
            <a:chExt cx="812800" cy="812800"/>
          </a:xfrm>
        </p:grpSpPr>
        <p:sp>
          <p:nvSpPr>
            <p:cNvPr id="151" name="Freeform 6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28575" cap="sq">
              <a:solidFill>
                <a:srgbClr val="ADBCBD"/>
              </a:solidFill>
              <a:prstDash val="sysDot"/>
              <a:miter/>
            </a:ln>
          </p:spPr>
          <p:txBody>
            <a:bodyPr/>
            <a:lstStyle/>
            <a:p>
              <a:endParaRPr lang="en-SA"/>
            </a:p>
          </p:txBody>
        </p:sp>
        <p:sp>
          <p:nvSpPr>
            <p:cNvPr id="152" name="TextBox 65"/>
            <p:cNvSpPr txBox="1"/>
            <p:nvPr/>
          </p:nvSpPr>
          <p:spPr>
            <a:xfrm>
              <a:off x="76200" y="28575"/>
              <a:ext cx="660400" cy="708025"/>
            </a:xfrm>
            <a:prstGeom prst="rect">
              <a:avLst/>
            </a:prstGeom>
          </p:spPr>
          <p:txBody>
            <a:bodyPr lIns="33687" tIns="33687" rIns="33687" bIns="33687" rtlCol="0" anchor="ctr"/>
            <a:lstStyle/>
            <a:p>
              <a:pPr algn="ctr">
                <a:lnSpc>
                  <a:spcPts val="1773"/>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102" name="Group 66"/>
          <p:cNvGrpSpPr/>
          <p:nvPr/>
        </p:nvGrpSpPr>
        <p:grpSpPr>
          <a:xfrm>
            <a:off x="3922210" y="4855207"/>
            <a:ext cx="650835" cy="650835"/>
            <a:chOff x="0" y="0"/>
            <a:chExt cx="812800" cy="812800"/>
          </a:xfrm>
        </p:grpSpPr>
        <p:sp>
          <p:nvSpPr>
            <p:cNvPr id="149" name="Freeform 6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576975"/>
            </a:solidFill>
          </p:spPr>
          <p:txBody>
            <a:bodyPr/>
            <a:lstStyle/>
            <a:p>
              <a:endParaRPr lang="en-SA"/>
            </a:p>
          </p:txBody>
        </p:sp>
        <p:sp>
          <p:nvSpPr>
            <p:cNvPr id="150" name="TextBox 68"/>
            <p:cNvSpPr txBox="1"/>
            <p:nvPr/>
          </p:nvSpPr>
          <p:spPr>
            <a:xfrm>
              <a:off x="76200" y="28575"/>
              <a:ext cx="660400" cy="708025"/>
            </a:xfrm>
            <a:prstGeom prst="rect">
              <a:avLst/>
            </a:prstGeom>
          </p:spPr>
          <p:txBody>
            <a:bodyPr lIns="33687" tIns="33687" rIns="33687" bIns="33687" rtlCol="0" anchor="ctr"/>
            <a:lstStyle/>
            <a:p>
              <a:pPr algn="ctr">
                <a:lnSpc>
                  <a:spcPts val="1773"/>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103" name="Group 69"/>
          <p:cNvGrpSpPr/>
          <p:nvPr/>
        </p:nvGrpSpPr>
        <p:grpSpPr>
          <a:xfrm>
            <a:off x="4169036" y="4728748"/>
            <a:ext cx="82859" cy="86073"/>
            <a:chOff x="0" y="0"/>
            <a:chExt cx="164961" cy="171359"/>
          </a:xfrm>
        </p:grpSpPr>
        <p:sp>
          <p:nvSpPr>
            <p:cNvPr id="147" name="Freeform 70"/>
            <p:cNvSpPr/>
            <p:nvPr/>
          </p:nvSpPr>
          <p:spPr>
            <a:xfrm>
              <a:off x="0" y="0"/>
              <a:ext cx="164961" cy="171359"/>
            </a:xfrm>
            <a:custGeom>
              <a:avLst/>
              <a:gdLst/>
              <a:ahLst/>
              <a:cxnLst/>
              <a:rect l="l" t="t" r="r" b="b"/>
              <a:pathLst>
                <a:path w="164961" h="171359">
                  <a:moveTo>
                    <a:pt x="0" y="0"/>
                  </a:moveTo>
                  <a:lnTo>
                    <a:pt x="164961" y="0"/>
                  </a:lnTo>
                  <a:lnTo>
                    <a:pt x="164961" y="171359"/>
                  </a:lnTo>
                  <a:lnTo>
                    <a:pt x="0" y="171359"/>
                  </a:lnTo>
                  <a:close/>
                </a:path>
              </a:pathLst>
            </a:custGeom>
            <a:solidFill>
              <a:srgbClr val="F6F9FB"/>
            </a:solidFill>
          </p:spPr>
          <p:txBody>
            <a:bodyPr/>
            <a:lstStyle/>
            <a:p>
              <a:endParaRPr lang="en-SA"/>
            </a:p>
          </p:txBody>
        </p:sp>
        <p:sp>
          <p:nvSpPr>
            <p:cNvPr id="148" name="TextBox 71"/>
            <p:cNvSpPr txBox="1"/>
            <p:nvPr/>
          </p:nvSpPr>
          <p:spPr>
            <a:xfrm>
              <a:off x="0" y="-47625"/>
              <a:ext cx="164961" cy="218984"/>
            </a:xfrm>
            <a:prstGeom prst="rect">
              <a:avLst/>
            </a:prstGeom>
          </p:spPr>
          <p:txBody>
            <a:bodyPr lIns="33687" tIns="33687" rIns="33687" bIns="33687" rtlCol="0" anchor="ctr"/>
            <a:lstStyle/>
            <a:p>
              <a:pPr algn="ctr">
                <a:lnSpc>
                  <a:spcPts val="1773"/>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104" name="Freeform 72"/>
          <p:cNvSpPr/>
          <p:nvPr/>
        </p:nvSpPr>
        <p:spPr>
          <a:xfrm>
            <a:off x="3931177" y="4868012"/>
            <a:ext cx="796457" cy="795462"/>
          </a:xfrm>
          <a:custGeom>
            <a:avLst/>
            <a:gdLst/>
            <a:ahLst/>
            <a:cxnLst/>
            <a:rect l="l" t="t" r="r" b="b"/>
            <a:pathLst>
              <a:path w="2251773" h="2248958">
                <a:moveTo>
                  <a:pt x="0" y="0"/>
                </a:moveTo>
                <a:lnTo>
                  <a:pt x="2251773" y="0"/>
                </a:lnTo>
                <a:lnTo>
                  <a:pt x="2251773" y="2248958"/>
                </a:lnTo>
                <a:lnTo>
                  <a:pt x="0" y="2248958"/>
                </a:lnTo>
                <a:lnTo>
                  <a:pt x="0" y="0"/>
                </a:lnTo>
                <a:close/>
              </a:path>
            </a:pathLst>
          </a:custGeom>
          <a:blipFill>
            <a:blip r:embed="rId2" cstate="email">
              <a:alphaModFix amt="35000"/>
              <a:extLst>
                <a:ext uri="{28A0092B-C50C-407E-A947-70E740481C1C}">
                  <a14:useLocalDpi xmlns:a14="http://schemas.microsoft.com/office/drawing/2010/main"/>
                </a:ext>
              </a:extLst>
            </a:blip>
            <a:stretch>
              <a:fillRect/>
            </a:stretch>
          </a:blipFill>
        </p:spPr>
        <p:txBody>
          <a:bodyPr/>
          <a:lstStyle/>
          <a:p>
            <a:endParaRPr lang="en-SA"/>
          </a:p>
        </p:txBody>
      </p:sp>
      <p:sp>
        <p:nvSpPr>
          <p:cNvPr id="105" name="Freeform 73"/>
          <p:cNvSpPr/>
          <p:nvPr/>
        </p:nvSpPr>
        <p:spPr>
          <a:xfrm rot="16223999">
            <a:off x="3572514" y="4961752"/>
            <a:ext cx="888083" cy="447372"/>
          </a:xfrm>
          <a:custGeom>
            <a:avLst/>
            <a:gdLst/>
            <a:ahLst/>
            <a:cxnLst/>
            <a:rect l="l" t="t" r="r" b="b"/>
            <a:pathLst>
              <a:path w="2510821" h="1264826">
                <a:moveTo>
                  <a:pt x="0" y="0"/>
                </a:moveTo>
                <a:lnTo>
                  <a:pt x="2510821" y="0"/>
                </a:lnTo>
                <a:lnTo>
                  <a:pt x="2510821" y="1264827"/>
                </a:lnTo>
                <a:lnTo>
                  <a:pt x="0" y="1264827"/>
                </a:lnTo>
                <a:lnTo>
                  <a:pt x="0" y="0"/>
                </a:lnTo>
                <a:close/>
              </a:path>
            </a:pathLst>
          </a:custGeom>
          <a: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a:blipFill>
        </p:spPr>
        <p:txBody>
          <a:bodyPr/>
          <a:lstStyle/>
          <a:p>
            <a:endParaRPr lang="en-SA"/>
          </a:p>
        </p:txBody>
      </p:sp>
      <p:sp>
        <p:nvSpPr>
          <p:cNvPr id="106" name="AutoShape 74"/>
          <p:cNvSpPr/>
          <p:nvPr/>
        </p:nvSpPr>
        <p:spPr>
          <a:xfrm flipV="1">
            <a:off x="4247627" y="4360303"/>
            <a:ext cx="0" cy="405876"/>
          </a:xfrm>
          <a:prstGeom prst="line">
            <a:avLst/>
          </a:prstGeom>
          <a:ln w="28575" cap="flat">
            <a:solidFill>
              <a:srgbClr val="ADBCBD"/>
            </a:solidFill>
            <a:prstDash val="sysDot"/>
            <a:headEnd type="none" w="sm" len="sm"/>
            <a:tailEnd type="oval" w="lg" len="lg"/>
          </a:ln>
        </p:spPr>
        <p:txBody>
          <a:bodyPr/>
          <a:lstStyle/>
          <a:p>
            <a:endParaRPr lang="en-SA"/>
          </a:p>
        </p:txBody>
      </p:sp>
      <p:grpSp>
        <p:nvGrpSpPr>
          <p:cNvPr id="107" name="Group 75"/>
          <p:cNvGrpSpPr/>
          <p:nvPr/>
        </p:nvGrpSpPr>
        <p:grpSpPr>
          <a:xfrm>
            <a:off x="2509781" y="4743238"/>
            <a:ext cx="858259" cy="858259"/>
            <a:chOff x="0" y="0"/>
            <a:chExt cx="812800" cy="812800"/>
          </a:xfrm>
        </p:grpSpPr>
        <p:sp>
          <p:nvSpPr>
            <p:cNvPr id="145" name="Freeform 7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28575" cap="sq">
              <a:solidFill>
                <a:srgbClr val="ADBCBD"/>
              </a:solidFill>
              <a:prstDash val="sysDot"/>
              <a:miter/>
            </a:ln>
          </p:spPr>
          <p:txBody>
            <a:bodyPr/>
            <a:lstStyle/>
            <a:p>
              <a:endParaRPr lang="en-SA"/>
            </a:p>
          </p:txBody>
        </p:sp>
        <p:sp>
          <p:nvSpPr>
            <p:cNvPr id="146" name="TextBox 77"/>
            <p:cNvSpPr txBox="1"/>
            <p:nvPr/>
          </p:nvSpPr>
          <p:spPr>
            <a:xfrm>
              <a:off x="76200" y="28575"/>
              <a:ext cx="660400" cy="708025"/>
            </a:xfrm>
            <a:prstGeom prst="rect">
              <a:avLst/>
            </a:prstGeom>
          </p:spPr>
          <p:txBody>
            <a:bodyPr lIns="33687" tIns="33687" rIns="33687" bIns="33687" rtlCol="0" anchor="ctr"/>
            <a:lstStyle/>
            <a:p>
              <a:pPr algn="ctr">
                <a:lnSpc>
                  <a:spcPts val="1773"/>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108" name="Group 78"/>
          <p:cNvGrpSpPr/>
          <p:nvPr/>
        </p:nvGrpSpPr>
        <p:grpSpPr>
          <a:xfrm>
            <a:off x="2623823" y="4841188"/>
            <a:ext cx="650835" cy="650835"/>
            <a:chOff x="0" y="0"/>
            <a:chExt cx="812800" cy="812800"/>
          </a:xfrm>
        </p:grpSpPr>
        <p:sp>
          <p:nvSpPr>
            <p:cNvPr id="143" name="Freeform 7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8D96A3"/>
            </a:solidFill>
          </p:spPr>
          <p:txBody>
            <a:bodyPr/>
            <a:lstStyle/>
            <a:p>
              <a:endParaRPr lang="en-SA"/>
            </a:p>
          </p:txBody>
        </p:sp>
        <p:sp>
          <p:nvSpPr>
            <p:cNvPr id="144" name="TextBox 80"/>
            <p:cNvSpPr txBox="1"/>
            <p:nvPr/>
          </p:nvSpPr>
          <p:spPr>
            <a:xfrm>
              <a:off x="76200" y="28575"/>
              <a:ext cx="660400" cy="708025"/>
            </a:xfrm>
            <a:prstGeom prst="rect">
              <a:avLst/>
            </a:prstGeom>
          </p:spPr>
          <p:txBody>
            <a:bodyPr lIns="33687" tIns="33687" rIns="33687" bIns="33687" rtlCol="0" anchor="ctr"/>
            <a:lstStyle/>
            <a:p>
              <a:pPr algn="ctr">
                <a:lnSpc>
                  <a:spcPts val="1773"/>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109" name="Group 81"/>
          <p:cNvGrpSpPr/>
          <p:nvPr/>
        </p:nvGrpSpPr>
        <p:grpSpPr>
          <a:xfrm>
            <a:off x="2870649" y="4714728"/>
            <a:ext cx="82859" cy="86073"/>
            <a:chOff x="0" y="0"/>
            <a:chExt cx="164961" cy="171359"/>
          </a:xfrm>
        </p:grpSpPr>
        <p:sp>
          <p:nvSpPr>
            <p:cNvPr id="141" name="Freeform 82"/>
            <p:cNvSpPr/>
            <p:nvPr/>
          </p:nvSpPr>
          <p:spPr>
            <a:xfrm>
              <a:off x="0" y="0"/>
              <a:ext cx="164961" cy="171359"/>
            </a:xfrm>
            <a:custGeom>
              <a:avLst/>
              <a:gdLst/>
              <a:ahLst/>
              <a:cxnLst/>
              <a:rect l="l" t="t" r="r" b="b"/>
              <a:pathLst>
                <a:path w="164961" h="171359">
                  <a:moveTo>
                    <a:pt x="0" y="0"/>
                  </a:moveTo>
                  <a:lnTo>
                    <a:pt x="164961" y="0"/>
                  </a:lnTo>
                  <a:lnTo>
                    <a:pt x="164961" y="171359"/>
                  </a:lnTo>
                  <a:lnTo>
                    <a:pt x="0" y="171359"/>
                  </a:lnTo>
                  <a:close/>
                </a:path>
              </a:pathLst>
            </a:custGeom>
            <a:solidFill>
              <a:srgbClr val="F6F9FB"/>
            </a:solidFill>
          </p:spPr>
          <p:txBody>
            <a:bodyPr/>
            <a:lstStyle/>
            <a:p>
              <a:endParaRPr lang="en-SA"/>
            </a:p>
          </p:txBody>
        </p:sp>
        <p:sp>
          <p:nvSpPr>
            <p:cNvPr id="142" name="TextBox 83"/>
            <p:cNvSpPr txBox="1"/>
            <p:nvPr/>
          </p:nvSpPr>
          <p:spPr>
            <a:xfrm>
              <a:off x="0" y="-47625"/>
              <a:ext cx="164961" cy="218984"/>
            </a:xfrm>
            <a:prstGeom prst="rect">
              <a:avLst/>
            </a:prstGeom>
          </p:spPr>
          <p:txBody>
            <a:bodyPr lIns="33687" tIns="33687" rIns="33687" bIns="33687" rtlCol="0" anchor="ctr"/>
            <a:lstStyle/>
            <a:p>
              <a:pPr algn="ctr">
                <a:lnSpc>
                  <a:spcPts val="1773"/>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110" name="Freeform 84"/>
          <p:cNvSpPr/>
          <p:nvPr/>
        </p:nvSpPr>
        <p:spPr>
          <a:xfrm>
            <a:off x="2632790" y="4853993"/>
            <a:ext cx="796457" cy="795462"/>
          </a:xfrm>
          <a:custGeom>
            <a:avLst/>
            <a:gdLst/>
            <a:ahLst/>
            <a:cxnLst/>
            <a:rect l="l" t="t" r="r" b="b"/>
            <a:pathLst>
              <a:path w="2251773" h="2248958">
                <a:moveTo>
                  <a:pt x="0" y="0"/>
                </a:moveTo>
                <a:lnTo>
                  <a:pt x="2251773" y="0"/>
                </a:lnTo>
                <a:lnTo>
                  <a:pt x="2251773" y="2248958"/>
                </a:lnTo>
                <a:lnTo>
                  <a:pt x="0" y="2248958"/>
                </a:lnTo>
                <a:lnTo>
                  <a:pt x="0" y="0"/>
                </a:lnTo>
                <a:close/>
              </a:path>
            </a:pathLst>
          </a:custGeom>
          <a:blipFill>
            <a:blip r:embed="rId2" cstate="email">
              <a:alphaModFix amt="35000"/>
              <a:extLst>
                <a:ext uri="{28A0092B-C50C-407E-A947-70E740481C1C}">
                  <a14:useLocalDpi xmlns:a14="http://schemas.microsoft.com/office/drawing/2010/main"/>
                </a:ext>
              </a:extLst>
            </a:blip>
            <a:stretch>
              <a:fillRect/>
            </a:stretch>
          </a:blipFill>
        </p:spPr>
        <p:txBody>
          <a:bodyPr/>
          <a:lstStyle/>
          <a:p>
            <a:endParaRPr lang="en-SA"/>
          </a:p>
        </p:txBody>
      </p:sp>
      <p:sp>
        <p:nvSpPr>
          <p:cNvPr id="111" name="Freeform 85"/>
          <p:cNvSpPr/>
          <p:nvPr/>
        </p:nvSpPr>
        <p:spPr>
          <a:xfrm rot="16223999">
            <a:off x="2274127" y="4947733"/>
            <a:ext cx="888083" cy="447372"/>
          </a:xfrm>
          <a:custGeom>
            <a:avLst/>
            <a:gdLst/>
            <a:ahLst/>
            <a:cxnLst/>
            <a:rect l="l" t="t" r="r" b="b"/>
            <a:pathLst>
              <a:path w="2510821" h="1264826">
                <a:moveTo>
                  <a:pt x="0" y="0"/>
                </a:moveTo>
                <a:lnTo>
                  <a:pt x="2510821" y="0"/>
                </a:lnTo>
                <a:lnTo>
                  <a:pt x="2510821" y="1264826"/>
                </a:lnTo>
                <a:lnTo>
                  <a:pt x="0" y="1264826"/>
                </a:lnTo>
                <a:lnTo>
                  <a:pt x="0" y="0"/>
                </a:lnTo>
                <a:close/>
              </a:path>
            </a:pathLst>
          </a:custGeom>
          <a:blipFill>
            <a:blip r:embed="rId13" cstate="email">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a:blipFill>
        </p:spPr>
        <p:txBody>
          <a:bodyPr/>
          <a:lstStyle/>
          <a:p>
            <a:endParaRPr lang="en-SA"/>
          </a:p>
        </p:txBody>
      </p:sp>
      <p:sp>
        <p:nvSpPr>
          <p:cNvPr id="112" name="AutoShape 86"/>
          <p:cNvSpPr/>
          <p:nvPr/>
        </p:nvSpPr>
        <p:spPr>
          <a:xfrm flipV="1">
            <a:off x="2949240" y="4346284"/>
            <a:ext cx="0" cy="405876"/>
          </a:xfrm>
          <a:prstGeom prst="line">
            <a:avLst/>
          </a:prstGeom>
          <a:ln w="28575" cap="flat">
            <a:solidFill>
              <a:srgbClr val="ADBCBD"/>
            </a:solidFill>
            <a:prstDash val="sysDot"/>
            <a:headEnd type="none" w="sm" len="sm"/>
            <a:tailEnd type="oval" w="lg" len="lg"/>
          </a:ln>
        </p:spPr>
        <p:txBody>
          <a:bodyPr/>
          <a:lstStyle/>
          <a:p>
            <a:endParaRPr lang="en-SA"/>
          </a:p>
        </p:txBody>
      </p:sp>
      <p:grpSp>
        <p:nvGrpSpPr>
          <p:cNvPr id="78" name="Group 15"/>
          <p:cNvGrpSpPr/>
          <p:nvPr/>
        </p:nvGrpSpPr>
        <p:grpSpPr>
          <a:xfrm>
            <a:off x="9353613" y="4728748"/>
            <a:ext cx="82859" cy="86073"/>
            <a:chOff x="0" y="0"/>
            <a:chExt cx="164961" cy="171359"/>
          </a:xfrm>
        </p:grpSpPr>
        <p:sp>
          <p:nvSpPr>
            <p:cNvPr id="175" name="Freeform 16"/>
            <p:cNvSpPr/>
            <p:nvPr/>
          </p:nvSpPr>
          <p:spPr>
            <a:xfrm>
              <a:off x="0" y="0"/>
              <a:ext cx="164961" cy="171359"/>
            </a:xfrm>
            <a:custGeom>
              <a:avLst/>
              <a:gdLst/>
              <a:ahLst/>
              <a:cxnLst/>
              <a:rect l="l" t="t" r="r" b="b"/>
              <a:pathLst>
                <a:path w="164961" h="171359">
                  <a:moveTo>
                    <a:pt x="0" y="0"/>
                  </a:moveTo>
                  <a:lnTo>
                    <a:pt x="164961" y="0"/>
                  </a:lnTo>
                  <a:lnTo>
                    <a:pt x="164961" y="171359"/>
                  </a:lnTo>
                  <a:lnTo>
                    <a:pt x="0" y="171359"/>
                  </a:lnTo>
                  <a:close/>
                </a:path>
              </a:pathLst>
            </a:custGeom>
            <a:solidFill>
              <a:srgbClr val="E6F0F4"/>
            </a:solidFill>
          </p:spPr>
          <p:txBody>
            <a:bodyPr/>
            <a:lstStyle/>
            <a:p>
              <a:endParaRPr lang="en-SA"/>
            </a:p>
          </p:txBody>
        </p:sp>
        <p:sp>
          <p:nvSpPr>
            <p:cNvPr id="176" name="TextBox 17"/>
            <p:cNvSpPr txBox="1"/>
            <p:nvPr/>
          </p:nvSpPr>
          <p:spPr>
            <a:xfrm>
              <a:off x="0" y="-47625"/>
              <a:ext cx="164961" cy="218984"/>
            </a:xfrm>
            <a:prstGeom prst="rect">
              <a:avLst/>
            </a:prstGeom>
          </p:spPr>
          <p:txBody>
            <a:bodyPr lIns="33687" tIns="33687" rIns="33687" bIns="33687" rtlCol="0" anchor="ctr"/>
            <a:lstStyle/>
            <a:p>
              <a:pPr algn="ctr">
                <a:lnSpc>
                  <a:spcPts val="1773"/>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79" name="Group 18"/>
          <p:cNvGrpSpPr/>
          <p:nvPr/>
        </p:nvGrpSpPr>
        <p:grpSpPr>
          <a:xfrm>
            <a:off x="8992745" y="4757257"/>
            <a:ext cx="858259" cy="858259"/>
            <a:chOff x="0" y="0"/>
            <a:chExt cx="812800" cy="812800"/>
          </a:xfrm>
        </p:grpSpPr>
        <p:sp>
          <p:nvSpPr>
            <p:cNvPr id="173" name="Freeform 1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28575" cap="sq">
              <a:solidFill>
                <a:srgbClr val="ADBCBD"/>
              </a:solidFill>
              <a:prstDash val="sysDot"/>
              <a:miter/>
            </a:ln>
          </p:spPr>
          <p:txBody>
            <a:bodyPr/>
            <a:lstStyle/>
            <a:p>
              <a:endParaRPr lang="en-SA"/>
            </a:p>
          </p:txBody>
        </p:sp>
        <p:sp>
          <p:nvSpPr>
            <p:cNvPr id="174" name="TextBox 20"/>
            <p:cNvSpPr txBox="1"/>
            <p:nvPr/>
          </p:nvSpPr>
          <p:spPr>
            <a:xfrm>
              <a:off x="76200" y="28575"/>
              <a:ext cx="660400" cy="708025"/>
            </a:xfrm>
            <a:prstGeom prst="rect">
              <a:avLst/>
            </a:prstGeom>
          </p:spPr>
          <p:txBody>
            <a:bodyPr lIns="33687" tIns="33687" rIns="33687" bIns="33687" rtlCol="0" anchor="ctr"/>
            <a:lstStyle/>
            <a:p>
              <a:pPr algn="ctr">
                <a:lnSpc>
                  <a:spcPts val="1773"/>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80" name="Freeform 21"/>
          <p:cNvSpPr/>
          <p:nvPr/>
        </p:nvSpPr>
        <p:spPr>
          <a:xfrm rot="16223999">
            <a:off x="8757091" y="4961752"/>
            <a:ext cx="888083" cy="447372"/>
          </a:xfrm>
          <a:custGeom>
            <a:avLst/>
            <a:gdLst/>
            <a:ahLst/>
            <a:cxnLst/>
            <a:rect l="l" t="t" r="r" b="b"/>
            <a:pathLst>
              <a:path w="2510821" h="1264826">
                <a:moveTo>
                  <a:pt x="0" y="0"/>
                </a:moveTo>
                <a:lnTo>
                  <a:pt x="2510821" y="0"/>
                </a:lnTo>
                <a:lnTo>
                  <a:pt x="2510821" y="1264827"/>
                </a:lnTo>
                <a:lnTo>
                  <a:pt x="0" y="1264827"/>
                </a:lnTo>
                <a:lnTo>
                  <a:pt x="0" y="0"/>
                </a:lnTo>
                <a:close/>
              </a:path>
            </a:pathLst>
          </a:custGeom>
          <a:blipFill>
            <a:blip r:embed="rId15" cstate="email">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a:blipFill>
        </p:spPr>
        <p:txBody>
          <a:bodyPr/>
          <a:lstStyle/>
          <a:p>
            <a:endParaRPr lang="en-SA"/>
          </a:p>
        </p:txBody>
      </p:sp>
      <p:grpSp>
        <p:nvGrpSpPr>
          <p:cNvPr id="81" name="Group 22"/>
          <p:cNvGrpSpPr/>
          <p:nvPr/>
        </p:nvGrpSpPr>
        <p:grpSpPr>
          <a:xfrm>
            <a:off x="9106787" y="4855207"/>
            <a:ext cx="650835" cy="650835"/>
            <a:chOff x="0" y="0"/>
            <a:chExt cx="812800" cy="812800"/>
          </a:xfrm>
        </p:grpSpPr>
        <p:sp>
          <p:nvSpPr>
            <p:cNvPr id="171" name="Freeform 2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101C43"/>
            </a:solidFill>
          </p:spPr>
          <p:txBody>
            <a:bodyPr/>
            <a:lstStyle/>
            <a:p>
              <a:endParaRPr lang="en-SA"/>
            </a:p>
          </p:txBody>
        </p:sp>
        <p:sp>
          <p:nvSpPr>
            <p:cNvPr id="172" name="TextBox 24"/>
            <p:cNvSpPr txBox="1"/>
            <p:nvPr/>
          </p:nvSpPr>
          <p:spPr>
            <a:xfrm>
              <a:off x="76200" y="28575"/>
              <a:ext cx="660400" cy="708025"/>
            </a:xfrm>
            <a:prstGeom prst="rect">
              <a:avLst/>
            </a:prstGeom>
          </p:spPr>
          <p:txBody>
            <a:bodyPr lIns="33687" tIns="33687" rIns="33687" bIns="33687" rtlCol="0" anchor="ctr"/>
            <a:lstStyle/>
            <a:p>
              <a:pPr algn="ctr">
                <a:lnSpc>
                  <a:spcPts val="1773"/>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82" name="Freeform 25"/>
          <p:cNvSpPr/>
          <p:nvPr/>
        </p:nvSpPr>
        <p:spPr>
          <a:xfrm>
            <a:off x="9114559" y="4868012"/>
            <a:ext cx="796457" cy="795462"/>
          </a:xfrm>
          <a:custGeom>
            <a:avLst/>
            <a:gdLst/>
            <a:ahLst/>
            <a:cxnLst/>
            <a:rect l="l" t="t" r="r" b="b"/>
            <a:pathLst>
              <a:path w="2251773" h="2248958">
                <a:moveTo>
                  <a:pt x="0" y="0"/>
                </a:moveTo>
                <a:lnTo>
                  <a:pt x="2251773" y="0"/>
                </a:lnTo>
                <a:lnTo>
                  <a:pt x="2251773" y="2248958"/>
                </a:lnTo>
                <a:lnTo>
                  <a:pt x="0" y="2248958"/>
                </a:lnTo>
                <a:lnTo>
                  <a:pt x="0" y="0"/>
                </a:lnTo>
                <a:close/>
              </a:path>
            </a:pathLst>
          </a:custGeom>
          <a:blipFill>
            <a:blip r:embed="rId2" cstate="email">
              <a:alphaModFix amt="35000"/>
              <a:extLst>
                <a:ext uri="{28A0092B-C50C-407E-A947-70E740481C1C}">
                  <a14:useLocalDpi xmlns:a14="http://schemas.microsoft.com/office/drawing/2010/main"/>
                </a:ext>
              </a:extLst>
            </a:blip>
            <a:stretch>
              <a:fillRect/>
            </a:stretch>
          </a:blipFill>
        </p:spPr>
        <p:txBody>
          <a:bodyPr/>
          <a:lstStyle/>
          <a:p>
            <a:endParaRPr lang="en-SA"/>
          </a:p>
        </p:txBody>
      </p:sp>
      <p:sp>
        <p:nvSpPr>
          <p:cNvPr id="71" name="AutoShape 14"/>
          <p:cNvSpPr/>
          <p:nvPr/>
        </p:nvSpPr>
        <p:spPr>
          <a:xfrm flipV="1">
            <a:off x="9418289" y="4365908"/>
            <a:ext cx="0" cy="405876"/>
          </a:xfrm>
          <a:prstGeom prst="line">
            <a:avLst/>
          </a:prstGeom>
          <a:ln w="28575" cap="flat">
            <a:solidFill>
              <a:srgbClr val="ADBCBD"/>
            </a:solidFill>
            <a:prstDash val="sysDot"/>
            <a:headEnd type="none" w="sm" len="sm"/>
            <a:tailEnd type="oval" w="lg" len="lg"/>
          </a:ln>
        </p:spPr>
        <p:txBody>
          <a:bodyPr/>
          <a:lstStyle/>
          <a:p>
            <a:endParaRPr lang="en-SA"/>
          </a:p>
        </p:txBody>
      </p:sp>
      <p:grpSp>
        <p:nvGrpSpPr>
          <p:cNvPr id="183" name="Group 27"/>
          <p:cNvGrpSpPr/>
          <p:nvPr/>
        </p:nvGrpSpPr>
        <p:grpSpPr>
          <a:xfrm>
            <a:off x="1220362" y="4737474"/>
            <a:ext cx="858259" cy="858259"/>
            <a:chOff x="0" y="0"/>
            <a:chExt cx="812800" cy="812800"/>
          </a:xfrm>
        </p:grpSpPr>
        <p:sp>
          <p:nvSpPr>
            <p:cNvPr id="184" name="Freeform 2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28575" cap="sq">
              <a:solidFill>
                <a:srgbClr val="ADBCBD"/>
              </a:solidFill>
              <a:prstDash val="sysDot"/>
              <a:miter/>
            </a:ln>
          </p:spPr>
          <p:txBody>
            <a:bodyPr/>
            <a:lstStyle/>
            <a:p>
              <a:endParaRPr lang="en-SA"/>
            </a:p>
          </p:txBody>
        </p:sp>
        <p:sp>
          <p:nvSpPr>
            <p:cNvPr id="185" name="TextBox 29"/>
            <p:cNvSpPr txBox="1"/>
            <p:nvPr/>
          </p:nvSpPr>
          <p:spPr>
            <a:xfrm>
              <a:off x="76200" y="28575"/>
              <a:ext cx="660400" cy="708025"/>
            </a:xfrm>
            <a:prstGeom prst="rect">
              <a:avLst/>
            </a:prstGeom>
          </p:spPr>
          <p:txBody>
            <a:bodyPr lIns="34405" tIns="34405" rIns="34405" bIns="34405" rtlCol="0" anchor="ctr"/>
            <a:lstStyle/>
            <a:p>
              <a:pPr algn="ctr">
                <a:lnSpc>
                  <a:spcPts val="1773"/>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186" name="Group 30"/>
          <p:cNvGrpSpPr/>
          <p:nvPr/>
        </p:nvGrpSpPr>
        <p:grpSpPr>
          <a:xfrm>
            <a:off x="1334403" y="4835424"/>
            <a:ext cx="650835" cy="650835"/>
            <a:chOff x="0" y="0"/>
            <a:chExt cx="812800" cy="812800"/>
          </a:xfrm>
        </p:grpSpPr>
        <p:sp>
          <p:nvSpPr>
            <p:cNvPr id="187" name="Freeform 3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84186"/>
            </a:solidFill>
          </p:spPr>
          <p:txBody>
            <a:bodyPr/>
            <a:lstStyle/>
            <a:p>
              <a:endParaRPr lang="en-SA"/>
            </a:p>
          </p:txBody>
        </p:sp>
        <p:sp>
          <p:nvSpPr>
            <p:cNvPr id="188" name="TextBox 32"/>
            <p:cNvSpPr txBox="1"/>
            <p:nvPr/>
          </p:nvSpPr>
          <p:spPr>
            <a:xfrm>
              <a:off x="76200" y="28575"/>
              <a:ext cx="660400" cy="708025"/>
            </a:xfrm>
            <a:prstGeom prst="rect">
              <a:avLst/>
            </a:prstGeom>
          </p:spPr>
          <p:txBody>
            <a:bodyPr lIns="34405" tIns="34405" rIns="34405" bIns="34405" rtlCol="0" anchor="ctr"/>
            <a:lstStyle/>
            <a:p>
              <a:pPr algn="ctr">
                <a:lnSpc>
                  <a:spcPts val="1773"/>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189" name="Group 33"/>
          <p:cNvGrpSpPr/>
          <p:nvPr/>
        </p:nvGrpSpPr>
        <p:grpSpPr>
          <a:xfrm>
            <a:off x="1581230" y="4708965"/>
            <a:ext cx="82859" cy="86073"/>
            <a:chOff x="0" y="0"/>
            <a:chExt cx="164961" cy="171359"/>
          </a:xfrm>
        </p:grpSpPr>
        <p:sp>
          <p:nvSpPr>
            <p:cNvPr id="190" name="Freeform 34"/>
            <p:cNvSpPr/>
            <p:nvPr/>
          </p:nvSpPr>
          <p:spPr>
            <a:xfrm>
              <a:off x="0" y="0"/>
              <a:ext cx="164961" cy="171359"/>
            </a:xfrm>
            <a:custGeom>
              <a:avLst/>
              <a:gdLst/>
              <a:ahLst/>
              <a:cxnLst/>
              <a:rect l="l" t="t" r="r" b="b"/>
              <a:pathLst>
                <a:path w="164961" h="171359">
                  <a:moveTo>
                    <a:pt x="0" y="0"/>
                  </a:moveTo>
                  <a:lnTo>
                    <a:pt x="164961" y="0"/>
                  </a:lnTo>
                  <a:lnTo>
                    <a:pt x="164961" y="171359"/>
                  </a:lnTo>
                  <a:lnTo>
                    <a:pt x="0" y="171359"/>
                  </a:lnTo>
                  <a:close/>
                </a:path>
              </a:pathLst>
            </a:custGeom>
            <a:solidFill>
              <a:srgbClr val="E9F2F6"/>
            </a:solidFill>
          </p:spPr>
          <p:txBody>
            <a:bodyPr/>
            <a:lstStyle/>
            <a:p>
              <a:endParaRPr lang="en-SA"/>
            </a:p>
          </p:txBody>
        </p:sp>
        <p:sp>
          <p:nvSpPr>
            <p:cNvPr id="191" name="TextBox 35"/>
            <p:cNvSpPr txBox="1"/>
            <p:nvPr/>
          </p:nvSpPr>
          <p:spPr>
            <a:xfrm>
              <a:off x="0" y="-47625"/>
              <a:ext cx="164961" cy="218984"/>
            </a:xfrm>
            <a:prstGeom prst="rect">
              <a:avLst/>
            </a:prstGeom>
          </p:spPr>
          <p:txBody>
            <a:bodyPr lIns="34405" tIns="34405" rIns="34405" bIns="34405" rtlCol="0" anchor="ctr"/>
            <a:lstStyle/>
            <a:p>
              <a:pPr algn="ctr">
                <a:lnSpc>
                  <a:spcPts val="1773"/>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192" name="Freeform 36"/>
          <p:cNvSpPr/>
          <p:nvPr/>
        </p:nvSpPr>
        <p:spPr>
          <a:xfrm>
            <a:off x="1334403" y="4835424"/>
            <a:ext cx="796457" cy="795462"/>
          </a:xfrm>
          <a:custGeom>
            <a:avLst/>
            <a:gdLst/>
            <a:ahLst/>
            <a:cxnLst/>
            <a:rect l="l" t="t" r="r" b="b"/>
            <a:pathLst>
              <a:path w="2251773" h="2248958">
                <a:moveTo>
                  <a:pt x="0" y="0"/>
                </a:moveTo>
                <a:lnTo>
                  <a:pt x="2251773" y="0"/>
                </a:lnTo>
                <a:lnTo>
                  <a:pt x="2251773" y="2248958"/>
                </a:lnTo>
                <a:lnTo>
                  <a:pt x="0" y="2248958"/>
                </a:lnTo>
                <a:lnTo>
                  <a:pt x="0" y="0"/>
                </a:lnTo>
                <a:close/>
              </a:path>
            </a:pathLst>
          </a:custGeom>
          <a:blipFill>
            <a:blip r:embed="rId2" cstate="email">
              <a:alphaModFix amt="35000"/>
              <a:extLst>
                <a:ext uri="{28A0092B-C50C-407E-A947-70E740481C1C}">
                  <a14:useLocalDpi xmlns:a14="http://schemas.microsoft.com/office/drawing/2010/main"/>
                </a:ext>
              </a:extLst>
            </a:blip>
            <a:stretch>
              <a:fillRect/>
            </a:stretch>
          </a:blipFill>
        </p:spPr>
        <p:txBody>
          <a:bodyPr/>
          <a:lstStyle/>
          <a:p>
            <a:endParaRPr lang="en-SA"/>
          </a:p>
        </p:txBody>
      </p:sp>
      <p:sp>
        <p:nvSpPr>
          <p:cNvPr id="193" name="Freeform 37"/>
          <p:cNvSpPr/>
          <p:nvPr/>
        </p:nvSpPr>
        <p:spPr>
          <a:xfrm rot="16223999">
            <a:off x="984707" y="4941969"/>
            <a:ext cx="888083" cy="447372"/>
          </a:xfrm>
          <a:custGeom>
            <a:avLst/>
            <a:gdLst/>
            <a:ahLst/>
            <a:cxnLst/>
            <a:rect l="l" t="t" r="r" b="b"/>
            <a:pathLst>
              <a:path w="2510821" h="1264826">
                <a:moveTo>
                  <a:pt x="0" y="0"/>
                </a:moveTo>
                <a:lnTo>
                  <a:pt x="2510821" y="0"/>
                </a:lnTo>
                <a:lnTo>
                  <a:pt x="2510821" y="1264827"/>
                </a:lnTo>
                <a:lnTo>
                  <a:pt x="0" y="1264827"/>
                </a:lnTo>
                <a:lnTo>
                  <a:pt x="0" y="0"/>
                </a:lnTo>
                <a:close/>
              </a:path>
            </a:pathLst>
          </a:custGeom>
          <a: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p:spPr>
        <p:txBody>
          <a:bodyPr/>
          <a:lstStyle/>
          <a:p>
            <a:endParaRPr lang="en-SA"/>
          </a:p>
        </p:txBody>
      </p:sp>
      <p:sp>
        <p:nvSpPr>
          <p:cNvPr id="194" name="AutoShape 38"/>
          <p:cNvSpPr/>
          <p:nvPr/>
        </p:nvSpPr>
        <p:spPr>
          <a:xfrm flipV="1">
            <a:off x="1645497" y="4340520"/>
            <a:ext cx="0" cy="405876"/>
          </a:xfrm>
          <a:prstGeom prst="line">
            <a:avLst/>
          </a:prstGeom>
          <a:ln w="28575" cap="flat">
            <a:solidFill>
              <a:srgbClr val="ADBCBD"/>
            </a:solidFill>
            <a:prstDash val="sysDot"/>
            <a:headEnd type="none" w="sm" len="sm"/>
            <a:tailEnd type="oval" w="lg" len="lg"/>
          </a:ln>
        </p:spPr>
        <p:txBody>
          <a:bodyPr/>
          <a:lstStyle/>
          <a:p>
            <a:endParaRPr lang="en-SA"/>
          </a:p>
        </p:txBody>
      </p:sp>
      <p:sp>
        <p:nvSpPr>
          <p:cNvPr id="120" name="TextBox 94"/>
          <p:cNvSpPr txBox="1"/>
          <p:nvPr/>
        </p:nvSpPr>
        <p:spPr>
          <a:xfrm>
            <a:off x="10608718" y="4987122"/>
            <a:ext cx="195145" cy="320601"/>
          </a:xfrm>
          <a:prstGeom prst="rect">
            <a:avLst/>
          </a:prstGeom>
        </p:spPr>
        <p:txBody>
          <a:bodyPr lIns="0" tIns="0" rIns="0" bIns="0" rtlCol="0" anchor="t">
            <a:spAutoFit/>
          </a:bodyPr>
          <a:lstStyle/>
          <a:p>
            <a:pPr algn="ctr">
              <a:lnSpc>
                <a:spcPts val="2483"/>
              </a:lnSpc>
            </a:pPr>
            <a:r>
              <a:rPr lang="ar-EG" sz="1773" b="1" dirty="0">
                <a:solidFill>
                  <a:schemeClr val="bg1"/>
                </a:solidFill>
                <a:latin typeface="SST Arabic Medium" panose="020B0604030504020204" pitchFamily="34" charset="-78"/>
                <a:ea typeface="Canva Sans Bold"/>
                <a:cs typeface="SST Arabic Medium" panose="020B0604030504020204" pitchFamily="34" charset="-78"/>
                <a:sym typeface="Canva Sans Bold"/>
              </a:rPr>
              <a:t>1</a:t>
            </a:r>
            <a:endParaRPr lang="en-US" sz="1773" b="1" dirty="0">
              <a:solidFill>
                <a:schemeClr val="bg1"/>
              </a:solidFill>
              <a:latin typeface="SST Arabic Medium" panose="020B0604030504020204" pitchFamily="34" charset="-78"/>
              <a:ea typeface="Canva Sans Bold"/>
              <a:cs typeface="SST Arabic Medium" panose="020B0604030504020204" pitchFamily="34" charset="-78"/>
              <a:sym typeface="Canva Sans Bold"/>
            </a:endParaRPr>
          </a:p>
        </p:txBody>
      </p:sp>
      <p:sp>
        <p:nvSpPr>
          <p:cNvPr id="124" name="TextBox 98"/>
          <p:cNvSpPr txBox="1"/>
          <p:nvPr/>
        </p:nvSpPr>
        <p:spPr>
          <a:xfrm>
            <a:off x="8002949" y="4987122"/>
            <a:ext cx="205350" cy="320601"/>
          </a:xfrm>
          <a:prstGeom prst="rect">
            <a:avLst/>
          </a:prstGeom>
        </p:spPr>
        <p:txBody>
          <a:bodyPr lIns="0" tIns="0" rIns="0" bIns="0" rtlCol="0" anchor="t">
            <a:spAutoFit/>
          </a:bodyPr>
          <a:lstStyle/>
          <a:p>
            <a:pPr algn="ctr">
              <a:lnSpc>
                <a:spcPts val="2483"/>
              </a:lnSpc>
            </a:pPr>
            <a:r>
              <a:rPr lang="ar-EG" sz="1773" b="1" dirty="0">
                <a:solidFill>
                  <a:schemeClr val="bg1"/>
                </a:solidFill>
                <a:latin typeface="SST Arabic Medium" panose="020B0604030504020204" pitchFamily="34" charset="-78"/>
                <a:ea typeface="Canva Sans Bold"/>
                <a:cs typeface="SST Arabic Medium" panose="020B0604030504020204" pitchFamily="34" charset="-78"/>
                <a:sym typeface="Canva Sans Bold"/>
              </a:rPr>
              <a:t>3</a:t>
            </a:r>
            <a:endParaRPr lang="en-US" sz="1773" b="1" dirty="0">
              <a:solidFill>
                <a:schemeClr val="bg1"/>
              </a:solidFill>
              <a:latin typeface="SST Arabic Medium" panose="020B0604030504020204" pitchFamily="34" charset="-78"/>
              <a:ea typeface="Canva Sans Bold"/>
              <a:cs typeface="SST Arabic Medium" panose="020B0604030504020204" pitchFamily="34" charset="-78"/>
              <a:sym typeface="Canva Sans Bold"/>
            </a:endParaRPr>
          </a:p>
        </p:txBody>
      </p:sp>
      <p:sp>
        <p:nvSpPr>
          <p:cNvPr id="126" name="TextBox 100"/>
          <p:cNvSpPr txBox="1"/>
          <p:nvPr/>
        </p:nvSpPr>
        <p:spPr>
          <a:xfrm>
            <a:off x="6703106" y="4987122"/>
            <a:ext cx="210351" cy="320601"/>
          </a:xfrm>
          <a:prstGeom prst="rect">
            <a:avLst/>
          </a:prstGeom>
        </p:spPr>
        <p:txBody>
          <a:bodyPr lIns="0" tIns="0" rIns="0" bIns="0" rtlCol="0" anchor="t">
            <a:spAutoFit/>
          </a:bodyPr>
          <a:lstStyle/>
          <a:p>
            <a:pPr algn="ctr">
              <a:lnSpc>
                <a:spcPts val="2483"/>
              </a:lnSpc>
            </a:pPr>
            <a:r>
              <a:rPr lang="ar-EG" sz="1773" b="1" dirty="0">
                <a:solidFill>
                  <a:schemeClr val="bg1"/>
                </a:solidFill>
                <a:latin typeface="SST Arabic Medium" panose="020B0604030504020204" pitchFamily="34" charset="-78"/>
                <a:ea typeface="Canva Sans Bold"/>
                <a:cs typeface="SST Arabic Medium" panose="020B0604030504020204" pitchFamily="34" charset="-78"/>
                <a:sym typeface="Canva Sans Bold"/>
              </a:rPr>
              <a:t>4</a:t>
            </a:r>
            <a:endParaRPr lang="en-US" sz="1773" b="1" dirty="0">
              <a:solidFill>
                <a:schemeClr val="bg1"/>
              </a:solidFill>
              <a:latin typeface="SST Arabic Medium" panose="020B0604030504020204" pitchFamily="34" charset="-78"/>
              <a:ea typeface="Canva Sans Bold"/>
              <a:cs typeface="SST Arabic Medium" panose="020B0604030504020204" pitchFamily="34" charset="-78"/>
              <a:sym typeface="Canva Sans Bold"/>
            </a:endParaRPr>
          </a:p>
        </p:txBody>
      </p:sp>
      <p:sp>
        <p:nvSpPr>
          <p:cNvPr id="128" name="TextBox 102"/>
          <p:cNvSpPr txBox="1"/>
          <p:nvPr/>
        </p:nvSpPr>
        <p:spPr>
          <a:xfrm>
            <a:off x="5418725" y="4987122"/>
            <a:ext cx="207083" cy="320601"/>
          </a:xfrm>
          <a:prstGeom prst="rect">
            <a:avLst/>
          </a:prstGeom>
        </p:spPr>
        <p:txBody>
          <a:bodyPr lIns="0" tIns="0" rIns="0" bIns="0" rtlCol="0" anchor="t">
            <a:spAutoFit/>
          </a:bodyPr>
          <a:lstStyle/>
          <a:p>
            <a:pPr algn="ctr">
              <a:lnSpc>
                <a:spcPts val="2483"/>
              </a:lnSpc>
            </a:pPr>
            <a:r>
              <a:rPr lang="ar-EG" sz="1773" b="1" dirty="0">
                <a:solidFill>
                  <a:schemeClr val="bg1"/>
                </a:solidFill>
                <a:latin typeface="SST Arabic Medium" panose="020B0604030504020204" pitchFamily="34" charset="-78"/>
                <a:ea typeface="Canva Sans Bold"/>
                <a:cs typeface="SST Arabic Medium" panose="020B0604030504020204" pitchFamily="34" charset="-78"/>
                <a:sym typeface="Canva Sans Bold"/>
              </a:rPr>
              <a:t>5</a:t>
            </a:r>
            <a:endParaRPr lang="en-US" sz="1773" b="1" dirty="0">
              <a:solidFill>
                <a:schemeClr val="bg1"/>
              </a:solidFill>
              <a:latin typeface="SST Arabic Medium" panose="020B0604030504020204" pitchFamily="34" charset="-78"/>
              <a:ea typeface="Canva Sans Bold"/>
              <a:cs typeface="SST Arabic Medium" panose="020B0604030504020204" pitchFamily="34" charset="-78"/>
              <a:sym typeface="Canva Sans Bold"/>
            </a:endParaRPr>
          </a:p>
        </p:txBody>
      </p:sp>
      <p:sp>
        <p:nvSpPr>
          <p:cNvPr id="130" name="TextBox 104"/>
          <p:cNvSpPr txBox="1"/>
          <p:nvPr/>
        </p:nvSpPr>
        <p:spPr>
          <a:xfrm>
            <a:off x="4114976" y="4987122"/>
            <a:ext cx="214553" cy="320601"/>
          </a:xfrm>
          <a:prstGeom prst="rect">
            <a:avLst/>
          </a:prstGeom>
        </p:spPr>
        <p:txBody>
          <a:bodyPr lIns="0" tIns="0" rIns="0" bIns="0" rtlCol="0" anchor="t">
            <a:spAutoFit/>
          </a:bodyPr>
          <a:lstStyle/>
          <a:p>
            <a:pPr algn="ctr">
              <a:lnSpc>
                <a:spcPts val="2483"/>
              </a:lnSpc>
            </a:pPr>
            <a:r>
              <a:rPr lang="ar-EG" sz="1773" b="1" dirty="0">
                <a:solidFill>
                  <a:schemeClr val="bg1"/>
                </a:solidFill>
                <a:latin typeface="SST Arabic Medium" panose="020B0604030504020204" pitchFamily="34" charset="-78"/>
                <a:ea typeface="Canva Sans Bold"/>
                <a:cs typeface="SST Arabic Medium" panose="020B0604030504020204" pitchFamily="34" charset="-78"/>
                <a:sym typeface="Canva Sans Bold"/>
              </a:rPr>
              <a:t>6</a:t>
            </a:r>
            <a:endParaRPr lang="en-US" sz="1773" b="1" dirty="0">
              <a:solidFill>
                <a:schemeClr val="bg1"/>
              </a:solidFill>
              <a:latin typeface="SST Arabic Medium" panose="020B0604030504020204" pitchFamily="34" charset="-78"/>
              <a:ea typeface="Canva Sans Bold"/>
              <a:cs typeface="SST Arabic Medium" panose="020B0604030504020204" pitchFamily="34" charset="-78"/>
              <a:sym typeface="Canva Sans Bold"/>
            </a:endParaRPr>
          </a:p>
        </p:txBody>
      </p:sp>
      <p:sp>
        <p:nvSpPr>
          <p:cNvPr id="132" name="TextBox 106"/>
          <p:cNvSpPr txBox="1"/>
          <p:nvPr/>
        </p:nvSpPr>
        <p:spPr>
          <a:xfrm>
            <a:off x="2831635" y="4987122"/>
            <a:ext cx="214553" cy="249940"/>
          </a:xfrm>
          <a:prstGeom prst="rect">
            <a:avLst/>
          </a:prstGeom>
        </p:spPr>
        <p:txBody>
          <a:bodyPr lIns="0" tIns="0" rIns="0" bIns="0" rtlCol="0" anchor="t">
            <a:spAutoFit/>
          </a:bodyPr>
          <a:lstStyle/>
          <a:p>
            <a:pPr algn="ctr">
              <a:lnSpc>
                <a:spcPts val="1870"/>
              </a:lnSpc>
              <a:spcBef>
                <a:spcPct val="0"/>
              </a:spcBef>
            </a:pPr>
            <a:r>
              <a:rPr lang="ar-EG" sz="1748" b="1" dirty="0">
                <a:solidFill>
                  <a:schemeClr val="bg1"/>
                </a:solidFill>
                <a:latin typeface="SST Arabic Medium" panose="020B0604030504020204" pitchFamily="34" charset="-78"/>
                <a:ea typeface="SST Arabic Bold"/>
                <a:cs typeface="SST Arabic Medium" panose="020B0604030504020204" pitchFamily="34" charset="-78"/>
                <a:sym typeface="SST Arabic Bold"/>
              </a:rPr>
              <a:t>7</a:t>
            </a:r>
            <a:endParaRPr lang="en-US" sz="1748" b="1" dirty="0">
              <a:solidFill>
                <a:schemeClr val="bg1"/>
              </a:solidFill>
              <a:latin typeface="SST Arabic Medium" panose="020B0604030504020204" pitchFamily="34" charset="-78"/>
              <a:ea typeface="SST Arabic Bold"/>
              <a:cs typeface="SST Arabic Medium" panose="020B0604030504020204" pitchFamily="34" charset="-78"/>
              <a:sym typeface="SST Arabic Bold"/>
            </a:endParaRPr>
          </a:p>
        </p:txBody>
      </p:sp>
      <p:sp>
        <p:nvSpPr>
          <p:cNvPr id="122" name="TextBox 96"/>
          <p:cNvSpPr txBox="1"/>
          <p:nvPr/>
        </p:nvSpPr>
        <p:spPr>
          <a:xfrm>
            <a:off x="9321866" y="4987122"/>
            <a:ext cx="200014" cy="320601"/>
          </a:xfrm>
          <a:prstGeom prst="rect">
            <a:avLst/>
          </a:prstGeom>
        </p:spPr>
        <p:txBody>
          <a:bodyPr lIns="0" tIns="0" rIns="0" bIns="0" rtlCol="0" anchor="t">
            <a:spAutoFit/>
          </a:bodyPr>
          <a:lstStyle/>
          <a:p>
            <a:pPr algn="ctr">
              <a:lnSpc>
                <a:spcPts val="2483"/>
              </a:lnSpc>
            </a:pPr>
            <a:r>
              <a:rPr lang="ar-EG" sz="1773" b="1" dirty="0">
                <a:solidFill>
                  <a:schemeClr val="bg1"/>
                </a:solidFill>
                <a:latin typeface="SST Arabic Medium" panose="020B0604030504020204" pitchFamily="34" charset="-78"/>
                <a:ea typeface="Canva Sans Bold"/>
                <a:cs typeface="SST Arabic Medium" panose="020B0604030504020204" pitchFamily="34" charset="-78"/>
                <a:sym typeface="Canva Sans Bold"/>
              </a:rPr>
              <a:t>2</a:t>
            </a:r>
            <a:endParaRPr lang="en-US" sz="1773" b="1" dirty="0">
              <a:solidFill>
                <a:schemeClr val="bg1"/>
              </a:solidFill>
              <a:latin typeface="SST Arabic Medium" panose="020B0604030504020204" pitchFamily="34" charset="-78"/>
              <a:ea typeface="Canva Sans Bold"/>
              <a:cs typeface="SST Arabic Medium" panose="020B0604030504020204" pitchFamily="34" charset="-78"/>
              <a:sym typeface="Canva Sans Bold"/>
            </a:endParaRPr>
          </a:p>
        </p:txBody>
      </p:sp>
      <p:sp>
        <p:nvSpPr>
          <p:cNvPr id="196" name="TextBox 98"/>
          <p:cNvSpPr txBox="1"/>
          <p:nvPr/>
        </p:nvSpPr>
        <p:spPr>
          <a:xfrm>
            <a:off x="1519985" y="4967339"/>
            <a:ext cx="205350" cy="320601"/>
          </a:xfrm>
          <a:prstGeom prst="rect">
            <a:avLst/>
          </a:prstGeom>
        </p:spPr>
        <p:txBody>
          <a:bodyPr lIns="0" tIns="0" rIns="0" bIns="0" rtlCol="0" anchor="t">
            <a:spAutoFit/>
          </a:bodyPr>
          <a:lstStyle/>
          <a:p>
            <a:pPr algn="ctr">
              <a:lnSpc>
                <a:spcPts val="2483"/>
              </a:lnSpc>
            </a:pPr>
            <a:r>
              <a:rPr lang="ar-EG" sz="1773" b="1" dirty="0">
                <a:solidFill>
                  <a:schemeClr val="bg1"/>
                </a:solidFill>
                <a:latin typeface="SST Arabic Medium" panose="020B0604030504020204" pitchFamily="34" charset="-78"/>
                <a:ea typeface="Canva Sans Bold"/>
                <a:cs typeface="SST Arabic Medium" panose="020B0604030504020204" pitchFamily="34" charset="-78"/>
                <a:sym typeface="Canva Sans Bold"/>
              </a:rPr>
              <a:t>8</a:t>
            </a:r>
            <a:endParaRPr lang="en-US" sz="1773" b="1" dirty="0">
              <a:solidFill>
                <a:schemeClr val="bg1"/>
              </a:solidFill>
              <a:latin typeface="SST Arabic Medium" panose="020B0604030504020204" pitchFamily="34" charset="-78"/>
              <a:ea typeface="Canva Sans Bold"/>
              <a:cs typeface="SST Arabic Medium" panose="020B0604030504020204" pitchFamily="34" charset="-78"/>
              <a:sym typeface="Canva Sans Bold"/>
            </a:endParaRPr>
          </a:p>
        </p:txBody>
      </p:sp>
    </p:spTree>
    <p:extLst>
      <p:ext uri="{BB962C8B-B14F-4D97-AF65-F5344CB8AC3E}">
        <p14:creationId xmlns:p14="http://schemas.microsoft.com/office/powerpoint/2010/main" val="1821731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06B6DF8-E8C4-4E7C-938C-470D8E897D5E}"/>
              </a:ext>
            </a:extLst>
          </p:cNvPr>
          <p:cNvSpPr/>
          <p:nvPr/>
        </p:nvSpPr>
        <p:spPr>
          <a:xfrm>
            <a:off x="3886200" y="1435514"/>
            <a:ext cx="7650886" cy="2446824"/>
          </a:xfrm>
          <a:prstGeom prst="rect">
            <a:avLst/>
          </a:prstGeom>
        </p:spPr>
        <p:txBody>
          <a:bodyPr wrap="square">
            <a:spAutoFit/>
          </a:bodyPr>
          <a:lstStyle/>
          <a:p>
            <a:pPr lvl="0" algn="r" rtl="1">
              <a:lnSpc>
                <a:spcPct val="150000"/>
              </a:lnSpc>
            </a:pPr>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4. </a:t>
            </a:r>
            <a:r>
              <a:rPr lang="ar-DZ" dirty="0">
                <a:solidFill>
                  <a:srgbClr val="03A5AD"/>
                </a:solidFill>
                <a:latin typeface="SST Arabic Medium" pitchFamily="34" charset="-78"/>
                <a:cs typeface="SST Arabic Medium" pitchFamily="34" charset="-78"/>
              </a:rPr>
              <a:t>الاعتبارات التي ينبغي مراعاتها عند اختيار منهج التطوير</a:t>
            </a:r>
            <a:endParaRPr kumimoji="0" lang="ar-DZ"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a:p>
            <a:pPr lvl="0" algn="r" rtl="1">
              <a:lnSpc>
                <a:spcPct val="150000"/>
              </a:lnSpc>
            </a:pPr>
            <a:endPar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a:p>
            <a:pPr lvl="0" algn="r" rtl="1">
              <a:lnSpc>
                <a:spcPct val="150000"/>
              </a:lnSpc>
            </a:pPr>
            <a:r>
              <a:rPr lang="ar-EG" dirty="0">
                <a:solidFill>
                  <a:srgbClr val="03A5AD"/>
                </a:solidFill>
                <a:latin typeface="SST Arabic Medium" pitchFamily="34" charset="-78"/>
                <a:cs typeface="SST Arabic Medium" pitchFamily="34" charset="-78"/>
              </a:rPr>
              <a:t>ب. </a:t>
            </a:r>
            <a:r>
              <a:rPr lang="ar-DZ" dirty="0">
                <a:solidFill>
                  <a:srgbClr val="03A5AD"/>
                </a:solidFill>
                <a:latin typeface="SST Arabic Medium" pitchFamily="34" charset="-78"/>
                <a:cs typeface="SST Arabic Medium" pitchFamily="34" charset="-78"/>
              </a:rPr>
              <a:t>المشروع</a:t>
            </a:r>
            <a:endParaRPr lang="en-US" dirty="0">
              <a:solidFill>
                <a:srgbClr val="03A5AD"/>
              </a:solidFill>
              <a:latin typeface="SST Arabic Medium" pitchFamily="34" charset="-78"/>
              <a:cs typeface="SST Arabic Medium" pitchFamily="34" charset="-78"/>
            </a:endParaRPr>
          </a:p>
          <a:p>
            <a:pPr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تتمحور متغيرات المشروع التي تؤثر على منهج التطوير حول المعنيين وقيود الجدول الزمني وتوفر التمويل.</a:t>
            </a:r>
            <a:endParaRPr lang="en-US" dirty="0">
              <a:solidFill>
                <a:schemeClr val="tx1">
                  <a:lumMod val="50000"/>
                  <a:lumOff val="50000"/>
                </a:schemeClr>
              </a:solidFill>
              <a:latin typeface="SST Arabic Medium" pitchFamily="34" charset="-78"/>
              <a:cs typeface="SST Arabic Medium" pitchFamily="34" charset="-78"/>
            </a:endParaRPr>
          </a:p>
        </p:txBody>
      </p:sp>
      <p:sp>
        <p:nvSpPr>
          <p:cNvPr id="6" name="TextBox 5">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منهج التطوير ومجال أداء دورة الحياة</a:t>
            </a:r>
          </a:p>
        </p:txBody>
      </p:sp>
    </p:spTree>
    <p:extLst>
      <p:ext uri="{BB962C8B-B14F-4D97-AF65-F5344CB8AC3E}">
        <p14:creationId xmlns:p14="http://schemas.microsoft.com/office/powerpoint/2010/main" val="3119781342"/>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06B6DF8-E8C4-4E7C-938C-470D8E897D5E}"/>
              </a:ext>
            </a:extLst>
          </p:cNvPr>
          <p:cNvSpPr/>
          <p:nvPr/>
        </p:nvSpPr>
        <p:spPr>
          <a:xfrm>
            <a:off x="5562600" y="1276282"/>
            <a:ext cx="6051718" cy="2446824"/>
          </a:xfrm>
          <a:prstGeom prst="rect">
            <a:avLst/>
          </a:prstGeom>
        </p:spPr>
        <p:txBody>
          <a:bodyPr wrap="square">
            <a:spAutoFit/>
          </a:bodyPr>
          <a:lstStyle/>
          <a:p>
            <a:pPr lvl="0" algn="r" rtl="1">
              <a:lnSpc>
                <a:spcPct val="150000"/>
              </a:lnSpc>
            </a:pPr>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4. </a:t>
            </a:r>
            <a:r>
              <a:rPr lang="ar-DZ" dirty="0">
                <a:solidFill>
                  <a:srgbClr val="03A5AD"/>
                </a:solidFill>
                <a:latin typeface="SST Arabic Medium" pitchFamily="34" charset="-78"/>
                <a:cs typeface="SST Arabic Medium" pitchFamily="34" charset="-78"/>
              </a:rPr>
              <a:t>الاعتبارات التي ينبغي مراعاتها عند اختيار منهج التطوير</a:t>
            </a:r>
            <a:endParaRPr kumimoji="0" lang="ar-DZ"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a:p>
            <a:pPr lvl="0" algn="r" rtl="1">
              <a:lnSpc>
                <a:spcPct val="150000"/>
              </a:lnSpc>
            </a:pPr>
            <a:endPar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a:p>
            <a:pPr lvl="0" algn="r" rtl="1">
              <a:lnSpc>
                <a:spcPct val="150000"/>
              </a:lnSpc>
            </a:pPr>
            <a:r>
              <a:rPr lang="ar-EG" dirty="0">
                <a:solidFill>
                  <a:srgbClr val="03A5AD"/>
                </a:solidFill>
                <a:latin typeface="SST Arabic Medium" pitchFamily="34" charset="-78"/>
                <a:cs typeface="SST Arabic Medium" pitchFamily="34" charset="-78"/>
              </a:rPr>
              <a:t>ج . المنظمة</a:t>
            </a:r>
            <a:endParaRPr lang="en-US" dirty="0">
              <a:solidFill>
                <a:srgbClr val="03A5AD"/>
              </a:solidFill>
              <a:latin typeface="SST Arabic Medium" pitchFamily="34" charset="-78"/>
              <a:cs typeface="SST Arabic Medium" pitchFamily="34" charset="-78"/>
            </a:endParaRPr>
          </a:p>
          <a:p>
            <a:pPr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تؤثر المتغيرات التنظيمية مثل الهيكل والثقافة والقدرة وحجم فريق المشروع والموقع على منهج التطوير.</a:t>
            </a:r>
            <a:endParaRPr lang="en-US" dirty="0">
              <a:solidFill>
                <a:schemeClr val="tx1">
                  <a:lumMod val="50000"/>
                  <a:lumOff val="50000"/>
                </a:schemeClr>
              </a:solidFill>
              <a:latin typeface="SST Arabic Medium" pitchFamily="34" charset="-78"/>
              <a:cs typeface="SST Arabic Medium" pitchFamily="34" charset="-78"/>
            </a:endParaRPr>
          </a:p>
        </p:txBody>
      </p:sp>
      <p:sp>
        <p:nvSpPr>
          <p:cNvPr id="3" name="Rectangle 2">
            <a:extLst>
              <a:ext uri="{FF2B5EF4-FFF2-40B4-BE49-F238E27FC236}">
                <a16:creationId xmlns:a16="http://schemas.microsoft.com/office/drawing/2014/main" id="{71D56510-9EA0-4F11-996E-EACF70916DA0}"/>
              </a:ext>
            </a:extLst>
          </p:cNvPr>
          <p:cNvSpPr/>
          <p:nvPr/>
        </p:nvSpPr>
        <p:spPr>
          <a:xfrm>
            <a:off x="6516805" y="3723106"/>
            <a:ext cx="4813468" cy="1538883"/>
          </a:xfrm>
          <a:prstGeom prst="rect">
            <a:avLst/>
          </a:prstGeom>
        </p:spPr>
        <p:txBody>
          <a:bodyPr wrap="square">
            <a:spAutoFit/>
          </a:bodyPr>
          <a:lstStyle/>
          <a:p>
            <a:pPr marL="342900" indent="-342900" algn="r" rtl="1">
              <a:lnSpc>
                <a:spcPct val="150000"/>
              </a:lnSpc>
              <a:buClr>
                <a:srgbClr val="01AFB1"/>
              </a:buClr>
              <a:buFont typeface="Arial" panose="020B0604020202020204" pitchFamily="34" charset="0"/>
              <a:buChar char="•"/>
            </a:pPr>
            <a:r>
              <a:rPr lang="ar-EG" sz="1600" dirty="0">
                <a:solidFill>
                  <a:schemeClr val="tx1">
                    <a:lumMod val="50000"/>
                    <a:lumOff val="50000"/>
                  </a:schemeClr>
                </a:solidFill>
                <a:latin typeface="SST Arabic Medium" pitchFamily="34" charset="-78"/>
                <a:cs typeface="SST Arabic Medium" pitchFamily="34" charset="-78"/>
              </a:rPr>
              <a:t>الهيكل التنظيمي</a:t>
            </a:r>
          </a:p>
          <a:p>
            <a:pPr marL="342900" indent="-342900" algn="r" rtl="1">
              <a:lnSpc>
                <a:spcPct val="150000"/>
              </a:lnSpc>
              <a:buClr>
                <a:srgbClr val="01AFB1"/>
              </a:buClr>
              <a:buFont typeface="Arial" panose="020B0604020202020204" pitchFamily="34" charset="0"/>
              <a:buChar char="•"/>
            </a:pPr>
            <a:r>
              <a:rPr lang="ar-EG" sz="1600" dirty="0">
                <a:solidFill>
                  <a:schemeClr val="tx1">
                    <a:lumMod val="50000"/>
                    <a:lumOff val="50000"/>
                  </a:schemeClr>
                </a:solidFill>
                <a:latin typeface="SST Arabic Medium" pitchFamily="34" charset="-78"/>
                <a:cs typeface="SST Arabic Medium" pitchFamily="34" charset="-78"/>
              </a:rPr>
              <a:t>الثقافة</a:t>
            </a:r>
          </a:p>
          <a:p>
            <a:pPr marL="342900" indent="-342900" algn="r" rtl="1">
              <a:lnSpc>
                <a:spcPct val="150000"/>
              </a:lnSpc>
              <a:buClr>
                <a:srgbClr val="01AFB1"/>
              </a:buClr>
              <a:buFont typeface="Arial" panose="020B0604020202020204" pitchFamily="34" charset="0"/>
              <a:buChar char="•"/>
            </a:pPr>
            <a:r>
              <a:rPr lang="ar-EG" sz="1600" dirty="0">
                <a:solidFill>
                  <a:schemeClr val="tx1">
                    <a:lumMod val="50000"/>
                    <a:lumOff val="50000"/>
                  </a:schemeClr>
                </a:solidFill>
                <a:latin typeface="SST Arabic Medium" pitchFamily="34" charset="-78"/>
                <a:cs typeface="SST Arabic Medium" pitchFamily="34" charset="-78"/>
              </a:rPr>
              <a:t>قدرات المنظمة</a:t>
            </a:r>
          </a:p>
          <a:p>
            <a:pPr marL="342900" indent="-342900" algn="r" rtl="1">
              <a:lnSpc>
                <a:spcPct val="150000"/>
              </a:lnSpc>
              <a:buClr>
                <a:srgbClr val="01AFB1"/>
              </a:buClr>
              <a:buFont typeface="Arial" panose="020B0604020202020204" pitchFamily="34" charset="0"/>
              <a:buChar char="•"/>
            </a:pPr>
            <a:r>
              <a:rPr lang="ar-EG" sz="1600" dirty="0">
                <a:solidFill>
                  <a:schemeClr val="tx1">
                    <a:lumMod val="50000"/>
                    <a:lumOff val="50000"/>
                  </a:schemeClr>
                </a:solidFill>
                <a:latin typeface="SST Arabic Medium" pitchFamily="34" charset="-78"/>
                <a:cs typeface="SST Arabic Medium" pitchFamily="34" charset="-78"/>
              </a:rPr>
              <a:t>حجم وموقع فريق المشروع</a:t>
            </a:r>
            <a:endParaRPr lang="en-US" sz="1600" dirty="0">
              <a:solidFill>
                <a:schemeClr val="tx1">
                  <a:lumMod val="50000"/>
                  <a:lumOff val="50000"/>
                </a:schemeClr>
              </a:solidFill>
              <a:latin typeface="SST Arabic Medium" pitchFamily="34" charset="-78"/>
              <a:cs typeface="SST Arabic Medium" pitchFamily="34" charset="-78"/>
            </a:endParaRPr>
          </a:p>
        </p:txBody>
      </p:sp>
      <p:sp>
        <p:nvSpPr>
          <p:cNvPr id="6" name="TextBox 5">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منهج التطوير ومجال أداء دورة الحياة</a:t>
            </a:r>
          </a:p>
        </p:txBody>
      </p:sp>
      <p:cxnSp>
        <p:nvCxnSpPr>
          <p:cNvPr id="5" name="Straight Connector 4"/>
          <p:cNvCxnSpPr>
            <a:stCxn id="2" idx="2"/>
          </p:cNvCxnSpPr>
          <p:nvPr/>
        </p:nvCxnSpPr>
        <p:spPr>
          <a:xfrm flipH="1">
            <a:off x="3083309" y="2389517"/>
            <a:ext cx="4948" cy="1909528"/>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230622" y="2552131"/>
            <a:ext cx="0" cy="1057702"/>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931048" y="2552131"/>
            <a:ext cx="0" cy="1618798"/>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a:off x="4235570" y="3593992"/>
            <a:ext cx="950579"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V="1">
            <a:off x="1473848" y="4163173"/>
            <a:ext cx="457200" cy="7756"/>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1248770" y="3481391"/>
            <a:ext cx="1255484"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3088257" y="3681101"/>
            <a:ext cx="815003"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3903260" y="3681101"/>
            <a:ext cx="0" cy="160744"/>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3540509" y="4299045"/>
            <a:ext cx="0" cy="160744"/>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1464854" y="4170929"/>
            <a:ext cx="0" cy="160744"/>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1252118" y="3481391"/>
            <a:ext cx="0" cy="160744"/>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499582" y="3481391"/>
            <a:ext cx="0" cy="160744"/>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5186149" y="3593602"/>
            <a:ext cx="0" cy="87499"/>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4467600" y="3587990"/>
            <a:ext cx="0" cy="87499"/>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3083309" y="4297525"/>
            <a:ext cx="457200"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1931048" y="2546062"/>
            <a:ext cx="2299574"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2398143" y="1708030"/>
            <a:ext cx="1380227" cy="681487"/>
          </a:xfrm>
          <a:prstGeom prst="rect">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3778370" y="2626528"/>
            <a:ext cx="914400" cy="497652"/>
          </a:xfrm>
          <a:prstGeom prst="rect">
            <a:avLst/>
          </a:prstGeom>
          <a:solidFill>
            <a:srgbClr val="0999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2626109" y="2614637"/>
            <a:ext cx="914400" cy="497652"/>
          </a:xfrm>
          <a:prstGeom prst="rect">
            <a:avLst/>
          </a:prstGeom>
          <a:solidFill>
            <a:srgbClr val="0999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473848" y="2602746"/>
            <a:ext cx="914400" cy="497652"/>
          </a:xfrm>
          <a:prstGeom prst="rect">
            <a:avLst/>
          </a:prstGeom>
          <a:solidFill>
            <a:srgbClr val="0999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9" name="Straight Connector 38"/>
          <p:cNvCxnSpPr/>
          <p:nvPr/>
        </p:nvCxnSpPr>
        <p:spPr>
          <a:xfrm>
            <a:off x="4019266" y="3435608"/>
            <a:ext cx="1248770" cy="0"/>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4019266" y="4011089"/>
            <a:ext cx="1248770" cy="0"/>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5268036" y="3435608"/>
            <a:ext cx="0" cy="583227"/>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a:off x="4019266" y="3450021"/>
            <a:ext cx="0" cy="159812"/>
          </a:xfrm>
          <a:prstGeom prst="straightConnector1">
            <a:avLst/>
          </a:prstGeom>
          <a:ln w="1270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flipV="1">
            <a:off x="4019266" y="3829334"/>
            <a:ext cx="0" cy="134203"/>
          </a:xfrm>
          <a:prstGeom prst="straightConnector1">
            <a:avLst/>
          </a:prstGeom>
          <a:ln w="1270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sp>
        <p:nvSpPr>
          <p:cNvPr id="50" name="Rectangle 49">
            <a:extLst>
              <a:ext uri="{FF2B5EF4-FFF2-40B4-BE49-F238E27FC236}">
                <a16:creationId xmlns:a16="http://schemas.microsoft.com/office/drawing/2014/main" id="{F06B6DF8-E8C4-4E7C-938C-470D8E897D5E}"/>
              </a:ext>
            </a:extLst>
          </p:cNvPr>
          <p:cNvSpPr/>
          <p:nvPr/>
        </p:nvSpPr>
        <p:spPr>
          <a:xfrm>
            <a:off x="2630062" y="1775393"/>
            <a:ext cx="916389" cy="473206"/>
          </a:xfrm>
          <a:prstGeom prst="rect">
            <a:avLst/>
          </a:prstGeom>
        </p:spPr>
        <p:txBody>
          <a:bodyPr wrap="square">
            <a:spAutoFit/>
          </a:bodyPr>
          <a:lstStyle/>
          <a:p>
            <a:pPr lvl="0" algn="ctr">
              <a:lnSpc>
                <a:spcPct val="150000"/>
              </a:lnSpc>
            </a:pPr>
            <a:r>
              <a:rPr kumimoji="0" lang="en-US"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rPr>
              <a:t>CEO</a:t>
            </a:r>
          </a:p>
        </p:txBody>
      </p:sp>
      <p:sp>
        <p:nvSpPr>
          <p:cNvPr id="51" name="Rectangle 50">
            <a:extLst>
              <a:ext uri="{FF2B5EF4-FFF2-40B4-BE49-F238E27FC236}">
                <a16:creationId xmlns:a16="http://schemas.microsoft.com/office/drawing/2014/main" id="{F06B6DF8-E8C4-4E7C-938C-470D8E897D5E}"/>
              </a:ext>
            </a:extLst>
          </p:cNvPr>
          <p:cNvSpPr/>
          <p:nvPr/>
        </p:nvSpPr>
        <p:spPr>
          <a:xfrm>
            <a:off x="1463879" y="2620739"/>
            <a:ext cx="932320" cy="461665"/>
          </a:xfrm>
          <a:prstGeom prst="rect">
            <a:avLst/>
          </a:prstGeom>
        </p:spPr>
        <p:txBody>
          <a:bodyPr wrap="square">
            <a:spAutoFit/>
          </a:bodyPr>
          <a:lstStyle/>
          <a:p>
            <a:pPr lvl="0" algn="ctr"/>
            <a:r>
              <a:rPr kumimoji="0" lang="en-US" sz="12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rPr>
              <a:t>PMO</a:t>
            </a:r>
          </a:p>
          <a:p>
            <a:pPr lvl="0" algn="ctr"/>
            <a:r>
              <a:rPr lang="en-US" sz="1200" dirty="0">
                <a:solidFill>
                  <a:schemeClr val="bg1"/>
                </a:solidFill>
                <a:latin typeface="SST Arabic Medium" pitchFamily="34" charset="-78"/>
                <a:cs typeface="SST Arabic Medium" pitchFamily="34" charset="-78"/>
              </a:rPr>
              <a:t>Manager</a:t>
            </a:r>
            <a:endParaRPr kumimoji="0" lang="en-US" sz="12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endParaRPr>
          </a:p>
        </p:txBody>
      </p:sp>
      <p:sp>
        <p:nvSpPr>
          <p:cNvPr id="52" name="Rectangle 51">
            <a:extLst>
              <a:ext uri="{FF2B5EF4-FFF2-40B4-BE49-F238E27FC236}">
                <a16:creationId xmlns:a16="http://schemas.microsoft.com/office/drawing/2014/main" id="{F06B6DF8-E8C4-4E7C-938C-470D8E897D5E}"/>
              </a:ext>
            </a:extLst>
          </p:cNvPr>
          <p:cNvSpPr/>
          <p:nvPr/>
        </p:nvSpPr>
        <p:spPr>
          <a:xfrm>
            <a:off x="2626109" y="2620739"/>
            <a:ext cx="932320" cy="461665"/>
          </a:xfrm>
          <a:prstGeom prst="rect">
            <a:avLst/>
          </a:prstGeom>
        </p:spPr>
        <p:txBody>
          <a:bodyPr wrap="square">
            <a:spAutoFit/>
          </a:bodyPr>
          <a:lstStyle/>
          <a:p>
            <a:pPr lvl="0" algn="ctr"/>
            <a:r>
              <a:rPr kumimoji="0" lang="en-US" sz="12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rPr>
              <a:t>Project</a:t>
            </a:r>
          </a:p>
          <a:p>
            <a:pPr lvl="0" algn="ctr"/>
            <a:r>
              <a:rPr lang="en-US" sz="1200" dirty="0">
                <a:solidFill>
                  <a:schemeClr val="bg1"/>
                </a:solidFill>
                <a:latin typeface="SST Arabic Medium" pitchFamily="34" charset="-78"/>
                <a:cs typeface="SST Arabic Medium" pitchFamily="34" charset="-78"/>
              </a:rPr>
              <a:t>Manager</a:t>
            </a:r>
            <a:endParaRPr kumimoji="0" lang="en-US" sz="12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endParaRPr>
          </a:p>
        </p:txBody>
      </p:sp>
      <p:sp>
        <p:nvSpPr>
          <p:cNvPr id="54" name="Rectangle 53">
            <a:extLst>
              <a:ext uri="{FF2B5EF4-FFF2-40B4-BE49-F238E27FC236}">
                <a16:creationId xmlns:a16="http://schemas.microsoft.com/office/drawing/2014/main" id="{F06B6DF8-E8C4-4E7C-938C-470D8E897D5E}"/>
              </a:ext>
            </a:extLst>
          </p:cNvPr>
          <p:cNvSpPr/>
          <p:nvPr/>
        </p:nvSpPr>
        <p:spPr>
          <a:xfrm>
            <a:off x="3778539" y="2644592"/>
            <a:ext cx="932320" cy="461665"/>
          </a:xfrm>
          <a:prstGeom prst="rect">
            <a:avLst/>
          </a:prstGeom>
        </p:spPr>
        <p:txBody>
          <a:bodyPr wrap="square">
            <a:spAutoFit/>
          </a:bodyPr>
          <a:lstStyle/>
          <a:p>
            <a:pPr lvl="0" algn="ctr"/>
            <a:r>
              <a:rPr kumimoji="0" lang="en-US" sz="12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rPr>
              <a:t>Project</a:t>
            </a:r>
          </a:p>
          <a:p>
            <a:pPr lvl="0" algn="ctr"/>
            <a:r>
              <a:rPr lang="en-US" sz="1200" dirty="0">
                <a:solidFill>
                  <a:schemeClr val="bg1"/>
                </a:solidFill>
                <a:latin typeface="SST Arabic Medium" pitchFamily="34" charset="-78"/>
                <a:cs typeface="SST Arabic Medium" pitchFamily="34" charset="-78"/>
              </a:rPr>
              <a:t>Manager</a:t>
            </a:r>
            <a:endParaRPr kumimoji="0" lang="en-US" sz="12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endParaRPr>
          </a:p>
        </p:txBody>
      </p:sp>
      <p:sp>
        <p:nvSpPr>
          <p:cNvPr id="55" name="Rectangle 54">
            <a:extLst>
              <a:ext uri="{FF2B5EF4-FFF2-40B4-BE49-F238E27FC236}">
                <a16:creationId xmlns:a16="http://schemas.microsoft.com/office/drawing/2014/main" id="{F06B6DF8-E8C4-4E7C-938C-470D8E897D5E}"/>
              </a:ext>
            </a:extLst>
          </p:cNvPr>
          <p:cNvSpPr/>
          <p:nvPr/>
        </p:nvSpPr>
        <p:spPr>
          <a:xfrm>
            <a:off x="631323" y="3636305"/>
            <a:ext cx="466160" cy="276999"/>
          </a:xfrm>
          <a:prstGeom prst="rect">
            <a:avLst/>
          </a:prstGeom>
        </p:spPr>
        <p:txBody>
          <a:bodyPr wrap="square">
            <a:spAutoFit/>
          </a:bodyPr>
          <a:lstStyle/>
          <a:p>
            <a:pPr lvl="0" algn="ctr"/>
            <a:r>
              <a:rPr kumimoji="0" lang="en-US" sz="12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PM</a:t>
            </a:r>
          </a:p>
        </p:txBody>
      </p:sp>
      <p:sp>
        <p:nvSpPr>
          <p:cNvPr id="56" name="Rectangle 55">
            <a:extLst>
              <a:ext uri="{FF2B5EF4-FFF2-40B4-BE49-F238E27FC236}">
                <a16:creationId xmlns:a16="http://schemas.microsoft.com/office/drawing/2014/main" id="{F06B6DF8-E8C4-4E7C-938C-470D8E897D5E}"/>
              </a:ext>
            </a:extLst>
          </p:cNvPr>
          <p:cNvSpPr/>
          <p:nvPr/>
        </p:nvSpPr>
        <p:spPr>
          <a:xfrm>
            <a:off x="927022" y="4240917"/>
            <a:ext cx="466160" cy="276999"/>
          </a:xfrm>
          <a:prstGeom prst="rect">
            <a:avLst/>
          </a:prstGeom>
        </p:spPr>
        <p:txBody>
          <a:bodyPr wrap="square">
            <a:spAutoFit/>
          </a:bodyPr>
          <a:lstStyle/>
          <a:p>
            <a:pPr lvl="0" algn="ctr"/>
            <a:r>
              <a:rPr kumimoji="0" lang="en-US" sz="12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PM</a:t>
            </a:r>
          </a:p>
        </p:txBody>
      </p:sp>
      <p:sp>
        <p:nvSpPr>
          <p:cNvPr id="57" name="Rectangle 56">
            <a:extLst>
              <a:ext uri="{FF2B5EF4-FFF2-40B4-BE49-F238E27FC236}">
                <a16:creationId xmlns:a16="http://schemas.microsoft.com/office/drawing/2014/main" id="{F06B6DF8-E8C4-4E7C-938C-470D8E897D5E}"/>
              </a:ext>
            </a:extLst>
          </p:cNvPr>
          <p:cNvSpPr/>
          <p:nvPr/>
        </p:nvSpPr>
        <p:spPr>
          <a:xfrm>
            <a:off x="1977765" y="3636304"/>
            <a:ext cx="466160" cy="276999"/>
          </a:xfrm>
          <a:prstGeom prst="rect">
            <a:avLst/>
          </a:prstGeom>
        </p:spPr>
        <p:txBody>
          <a:bodyPr wrap="square">
            <a:spAutoFit/>
          </a:bodyPr>
          <a:lstStyle/>
          <a:p>
            <a:pPr lvl="0" algn="ctr"/>
            <a:r>
              <a:rPr kumimoji="0" lang="en-US" sz="12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PM</a:t>
            </a:r>
          </a:p>
        </p:txBody>
      </p:sp>
      <p:sp>
        <p:nvSpPr>
          <p:cNvPr id="58" name="Rectangle 57">
            <a:extLst>
              <a:ext uri="{FF2B5EF4-FFF2-40B4-BE49-F238E27FC236}">
                <a16:creationId xmlns:a16="http://schemas.microsoft.com/office/drawing/2014/main" id="{F06B6DF8-E8C4-4E7C-938C-470D8E897D5E}"/>
              </a:ext>
            </a:extLst>
          </p:cNvPr>
          <p:cNvSpPr/>
          <p:nvPr/>
        </p:nvSpPr>
        <p:spPr>
          <a:xfrm>
            <a:off x="3215734" y="3766937"/>
            <a:ext cx="560047" cy="276999"/>
          </a:xfrm>
          <a:prstGeom prst="rect">
            <a:avLst/>
          </a:prstGeom>
        </p:spPr>
        <p:txBody>
          <a:bodyPr wrap="square">
            <a:spAutoFit/>
          </a:bodyPr>
          <a:lstStyle/>
          <a:p>
            <a:pPr lvl="0" algn="ctr"/>
            <a:r>
              <a:rPr kumimoji="0" lang="en-US" sz="12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Staff</a:t>
            </a:r>
          </a:p>
        </p:txBody>
      </p:sp>
      <p:sp>
        <p:nvSpPr>
          <p:cNvPr id="59" name="Rectangle 58">
            <a:extLst>
              <a:ext uri="{FF2B5EF4-FFF2-40B4-BE49-F238E27FC236}">
                <a16:creationId xmlns:a16="http://schemas.microsoft.com/office/drawing/2014/main" id="{F06B6DF8-E8C4-4E7C-938C-470D8E897D5E}"/>
              </a:ext>
            </a:extLst>
          </p:cNvPr>
          <p:cNvSpPr/>
          <p:nvPr/>
        </p:nvSpPr>
        <p:spPr>
          <a:xfrm>
            <a:off x="2812245" y="4379417"/>
            <a:ext cx="560047" cy="276999"/>
          </a:xfrm>
          <a:prstGeom prst="rect">
            <a:avLst/>
          </a:prstGeom>
        </p:spPr>
        <p:txBody>
          <a:bodyPr wrap="square">
            <a:spAutoFit/>
          </a:bodyPr>
          <a:lstStyle/>
          <a:p>
            <a:pPr lvl="0" algn="ctr"/>
            <a:r>
              <a:rPr kumimoji="0" lang="en-US" sz="12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Staff</a:t>
            </a:r>
          </a:p>
        </p:txBody>
      </p:sp>
      <p:sp>
        <p:nvSpPr>
          <p:cNvPr id="60" name="Rectangle 59">
            <a:extLst>
              <a:ext uri="{FF2B5EF4-FFF2-40B4-BE49-F238E27FC236}">
                <a16:creationId xmlns:a16="http://schemas.microsoft.com/office/drawing/2014/main" id="{F06B6DF8-E8C4-4E7C-938C-470D8E897D5E}"/>
              </a:ext>
            </a:extLst>
          </p:cNvPr>
          <p:cNvSpPr/>
          <p:nvPr/>
        </p:nvSpPr>
        <p:spPr>
          <a:xfrm>
            <a:off x="3839920" y="3602559"/>
            <a:ext cx="560047" cy="276999"/>
          </a:xfrm>
          <a:prstGeom prst="rect">
            <a:avLst/>
          </a:prstGeom>
        </p:spPr>
        <p:txBody>
          <a:bodyPr wrap="square">
            <a:spAutoFit/>
          </a:bodyPr>
          <a:lstStyle/>
          <a:p>
            <a:pPr lvl="0" algn="ctr"/>
            <a:r>
              <a:rPr kumimoji="0" lang="en-US" sz="12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Staff</a:t>
            </a:r>
          </a:p>
        </p:txBody>
      </p:sp>
      <p:sp>
        <p:nvSpPr>
          <p:cNvPr id="61" name="Rectangle 60">
            <a:extLst>
              <a:ext uri="{FF2B5EF4-FFF2-40B4-BE49-F238E27FC236}">
                <a16:creationId xmlns:a16="http://schemas.microsoft.com/office/drawing/2014/main" id="{F06B6DF8-E8C4-4E7C-938C-470D8E897D5E}"/>
              </a:ext>
            </a:extLst>
          </p:cNvPr>
          <p:cNvSpPr/>
          <p:nvPr/>
        </p:nvSpPr>
        <p:spPr>
          <a:xfrm>
            <a:off x="4552367" y="3602559"/>
            <a:ext cx="560047" cy="276999"/>
          </a:xfrm>
          <a:prstGeom prst="rect">
            <a:avLst/>
          </a:prstGeom>
        </p:spPr>
        <p:txBody>
          <a:bodyPr wrap="square">
            <a:spAutoFit/>
          </a:bodyPr>
          <a:lstStyle/>
          <a:p>
            <a:pPr lvl="0" algn="ctr"/>
            <a:r>
              <a:rPr kumimoji="0" lang="en-US" sz="12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Staff</a:t>
            </a:r>
          </a:p>
        </p:txBody>
      </p:sp>
      <p:sp>
        <p:nvSpPr>
          <p:cNvPr id="62" name="Rectangle 61">
            <a:extLst>
              <a:ext uri="{FF2B5EF4-FFF2-40B4-BE49-F238E27FC236}">
                <a16:creationId xmlns:a16="http://schemas.microsoft.com/office/drawing/2014/main" id="{F06B6DF8-E8C4-4E7C-938C-470D8E897D5E}"/>
              </a:ext>
            </a:extLst>
          </p:cNvPr>
          <p:cNvSpPr/>
          <p:nvPr/>
        </p:nvSpPr>
        <p:spPr>
          <a:xfrm rot="16200000">
            <a:off x="4836527" y="3561011"/>
            <a:ext cx="1452145" cy="461665"/>
          </a:xfrm>
          <a:prstGeom prst="rect">
            <a:avLst/>
          </a:prstGeom>
        </p:spPr>
        <p:txBody>
          <a:bodyPr wrap="square">
            <a:spAutoFit/>
          </a:bodyPr>
          <a:lstStyle/>
          <a:p>
            <a:pPr lvl="0" algn="ctr"/>
            <a:r>
              <a:rPr kumimoji="0" lang="en-US" sz="12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Project</a:t>
            </a:r>
          </a:p>
          <a:p>
            <a:pPr lvl="0" algn="ctr"/>
            <a:r>
              <a:rPr lang="en-US" sz="1200" dirty="0">
                <a:solidFill>
                  <a:schemeClr val="tx1">
                    <a:lumMod val="50000"/>
                    <a:lumOff val="50000"/>
                  </a:schemeClr>
                </a:solidFill>
                <a:latin typeface="SST Arabic Medium" pitchFamily="34" charset="-78"/>
                <a:cs typeface="SST Arabic Medium" pitchFamily="34" charset="-78"/>
              </a:rPr>
              <a:t>Coordination</a:t>
            </a:r>
            <a:endParaRPr kumimoji="0" lang="en-US" sz="12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Tree>
    <p:extLst>
      <p:ext uri="{BB962C8B-B14F-4D97-AF65-F5344CB8AC3E}">
        <p14:creationId xmlns:p14="http://schemas.microsoft.com/office/powerpoint/2010/main" val="27029120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5"/>
          <p:cNvSpPr txBox="1"/>
          <p:nvPr/>
        </p:nvSpPr>
        <p:spPr>
          <a:xfrm>
            <a:off x="9144144" y="881894"/>
            <a:ext cx="2210849" cy="186205"/>
          </a:xfrm>
          <a:prstGeom prst="rect">
            <a:avLst/>
          </a:prstGeom>
        </p:spPr>
        <p:txBody>
          <a:bodyPr wrap="square" lIns="0" tIns="0" rIns="0" bIns="0" rtlCol="0" anchor="t">
            <a:spAutoFit/>
          </a:bodyPr>
          <a:lstStyle>
            <a:defPPr>
              <a:defRPr lang="en-US"/>
            </a:defPPr>
            <a:lvl1pPr algn="ctr">
              <a:lnSpc>
                <a:spcPts val="1231"/>
              </a:lnSpc>
              <a:defRPr sz="1866">
                <a:solidFill>
                  <a:srgbClr val="FEFEFE"/>
                </a:solidFill>
                <a:latin typeface="SST Arabic Medium" panose="020B0604030504020204" pitchFamily="34" charset="-78"/>
                <a:ea typeface="SST Arabic Bold"/>
                <a:cs typeface="SST Arabic Medium" panose="020B0604030504020204" pitchFamily="34" charset="-78"/>
                <a:rtl/>
              </a:defRPr>
            </a:lvl1pPr>
          </a:lstStyle>
          <a:p>
            <a:pPr marL="0" marR="0" lvl="0" indent="0" algn="ctr" defTabSz="914400" rtl="1" eaLnBrk="1" fontAlgn="auto" latinLnBrk="0" hangingPunct="1">
              <a:lnSpc>
                <a:spcPts val="1231"/>
              </a:lnSpc>
              <a:spcBef>
                <a:spcPts val="0"/>
              </a:spcBef>
              <a:spcAft>
                <a:spcPts val="0"/>
              </a:spcAft>
              <a:buClrTx/>
              <a:buSzTx/>
              <a:buFontTx/>
              <a:buNone/>
              <a:tabLst/>
              <a:defRPr/>
            </a:pPr>
            <a:r>
              <a:rPr kumimoji="0" lang="ar-EG" sz="2400" b="0" i="0" u="none" strike="noStrike" kern="1200" cap="none" spc="0" normalizeH="0" baseline="0" noProof="0" dirty="0">
                <a:ln>
                  <a:noFill/>
                </a:ln>
                <a:solidFill>
                  <a:srgbClr val="FEFEFE"/>
                </a:solidFill>
                <a:effectLst/>
                <a:uLnTx/>
                <a:uFillTx/>
                <a:sym typeface="SST Arabic Bold"/>
                <a:rtl/>
              </a:rPr>
              <a:t>نشاط ت</a:t>
            </a:r>
            <a:r>
              <a:rPr kumimoji="0" lang="ar-SA" sz="2400" b="0" i="0" u="none" strike="noStrike" kern="1200" cap="none" spc="0" normalizeH="0" baseline="0" noProof="0" dirty="0">
                <a:ln>
                  <a:noFill/>
                </a:ln>
                <a:solidFill>
                  <a:srgbClr val="FEFEFE"/>
                </a:solidFill>
                <a:effectLst/>
                <a:uLnTx/>
                <a:uFillTx/>
                <a:sym typeface="SST Arabic Bold"/>
                <a:rtl/>
              </a:rPr>
              <a:t>دريبي (1)</a:t>
            </a:r>
            <a:r>
              <a:rPr kumimoji="0" lang="ar-EG" sz="2400" b="0" i="0" u="none" strike="noStrike" kern="1200" cap="none" spc="0" normalizeH="0" baseline="0" noProof="0" dirty="0">
                <a:ln>
                  <a:noFill/>
                </a:ln>
                <a:solidFill>
                  <a:srgbClr val="FEFEFE"/>
                </a:solidFill>
                <a:effectLst/>
                <a:uLnTx/>
                <a:uFillTx/>
                <a:sym typeface="SST Arabic Bold"/>
                <a:rtl/>
              </a:rPr>
              <a:t> </a:t>
            </a:r>
            <a:endParaRPr kumimoji="0" lang="en-US" sz="2400" b="0" i="0" u="none" strike="noStrike" kern="1200" cap="none" spc="0" normalizeH="0" baseline="0" noProof="0" dirty="0">
              <a:ln>
                <a:noFill/>
              </a:ln>
              <a:solidFill>
                <a:srgbClr val="FEFEFE"/>
              </a:solidFill>
              <a:effectLst/>
              <a:uLnTx/>
              <a:uFillTx/>
              <a:sym typeface="SST Arabic Bold"/>
              <a:rtl/>
            </a:endParaRPr>
          </a:p>
        </p:txBody>
      </p:sp>
      <p:sp>
        <p:nvSpPr>
          <p:cNvPr id="16" name="TextBox 16"/>
          <p:cNvSpPr txBox="1"/>
          <p:nvPr/>
        </p:nvSpPr>
        <p:spPr>
          <a:xfrm>
            <a:off x="6097828" y="1463494"/>
            <a:ext cx="5143724" cy="371897"/>
          </a:xfrm>
          <a:prstGeom prst="rect">
            <a:avLst/>
          </a:prstGeom>
        </p:spPr>
        <p:txBody>
          <a:bodyPr wrap="square" lIns="0" tIns="0" rIns="0" bIns="0" rtlCol="0" anchor="t">
            <a:spAutoFit/>
          </a:bodyPr>
          <a:lstStyle/>
          <a:p>
            <a:pPr marL="0" marR="0" lvl="0" indent="0" algn="r" defTabSz="914400" rtl="1" eaLnBrk="1" fontAlgn="auto" latinLnBrk="0" hangingPunct="1">
              <a:lnSpc>
                <a:spcPts val="2899"/>
              </a:lnSpc>
              <a:spcBef>
                <a:spcPts val="0"/>
              </a:spcBef>
              <a:spcAft>
                <a:spcPts val="0"/>
              </a:spcAft>
              <a:buClrTx/>
              <a:buSzTx/>
              <a:buFontTx/>
              <a:buNone/>
              <a:tabLst/>
              <a:defRPr/>
            </a:pPr>
            <a:r>
              <a:rPr kumimoji="0" lang="ar-EG" sz="2000" b="1" i="0" u="none" strike="noStrike" kern="1200" cap="none" spc="0" normalizeH="0" baseline="0" noProof="0" dirty="0">
                <a:ln>
                  <a:noFill/>
                </a:ln>
                <a:solidFill>
                  <a:srgbClr val="00A1A7"/>
                </a:solidFill>
                <a:effectLst/>
                <a:uLnTx/>
                <a:uFillTx/>
                <a:latin typeface="SST Arabic Bold"/>
                <a:ea typeface="SST Arabic Bold"/>
                <a:cs typeface="SST Arabic Bold"/>
                <a:sym typeface="SST Arabic Bold"/>
                <a:rtl/>
              </a:rPr>
              <a:t>الســـؤال المـطلوب مـن النشـاط : </a:t>
            </a:r>
          </a:p>
        </p:txBody>
      </p:sp>
      <p:sp>
        <p:nvSpPr>
          <p:cNvPr id="17" name="TextBox 17"/>
          <p:cNvSpPr txBox="1"/>
          <p:nvPr/>
        </p:nvSpPr>
        <p:spPr>
          <a:xfrm>
            <a:off x="1053291" y="2061746"/>
            <a:ext cx="10334849" cy="474489"/>
          </a:xfrm>
          <a:prstGeom prst="rect">
            <a:avLst/>
          </a:prstGeom>
        </p:spPr>
        <p:txBody>
          <a:bodyPr wrap="square" lIns="0" tIns="0" rIns="0" bIns="0" rtlCol="0" anchor="t">
            <a:spAutoFit/>
          </a:bodyPr>
          <a:lstStyle/>
          <a:p>
            <a:pPr lvl="0" algn="r" rtl="1">
              <a:lnSpc>
                <a:spcPts val="3733"/>
              </a:lnSpc>
              <a:spcBef>
                <a:spcPct val="0"/>
              </a:spcBef>
            </a:pPr>
            <a:r>
              <a:rPr lang="ar-SA" dirty="0">
                <a:solidFill>
                  <a:srgbClr val="18337A"/>
                </a:solidFill>
                <a:latin typeface="SST Arabic Medium" pitchFamily="34" charset="-78"/>
                <a:ea typeface="Effra"/>
                <a:cs typeface="SST Arabic Medium" pitchFamily="34" charset="-78"/>
                <a:sym typeface="Effra"/>
                <a:rtl/>
              </a:rPr>
              <a:t> حدد من التالي ما هو "مشروع" و "برنامج" و "محفظة مشاريع"؟</a:t>
            </a:r>
          </a:p>
        </p:txBody>
      </p:sp>
      <p:grpSp>
        <p:nvGrpSpPr>
          <p:cNvPr id="29" name="Group 2"/>
          <p:cNvGrpSpPr/>
          <p:nvPr/>
        </p:nvGrpSpPr>
        <p:grpSpPr>
          <a:xfrm>
            <a:off x="10503376" y="5486801"/>
            <a:ext cx="1476351" cy="515451"/>
            <a:chOff x="0" y="0"/>
            <a:chExt cx="2952702" cy="1030902"/>
          </a:xfrm>
        </p:grpSpPr>
        <p:sp>
          <p:nvSpPr>
            <p:cNvPr id="30" name="Freeform 3"/>
            <p:cNvSpPr/>
            <p:nvPr/>
          </p:nvSpPr>
          <p:spPr>
            <a:xfrm>
              <a:off x="2311892" y="115883"/>
              <a:ext cx="487472" cy="799135"/>
            </a:xfrm>
            <a:custGeom>
              <a:avLst/>
              <a:gdLst/>
              <a:ahLst/>
              <a:cxnLst/>
              <a:rect l="l" t="t" r="r" b="b"/>
              <a:pathLst>
                <a:path w="487472" h="799135">
                  <a:moveTo>
                    <a:pt x="0" y="0"/>
                  </a:moveTo>
                  <a:lnTo>
                    <a:pt x="487472" y="0"/>
                  </a:lnTo>
                  <a:lnTo>
                    <a:pt x="487472" y="799135"/>
                  </a:lnTo>
                  <a:lnTo>
                    <a:pt x="0" y="799135"/>
                  </a:lnTo>
                  <a:lnTo>
                    <a:pt x="0" y="0"/>
                  </a:lnTo>
                  <a:close/>
                </a:path>
              </a:pathLst>
            </a:custGeom>
            <a: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p:spPr>
          <p:txBody>
            <a:bodyPr/>
            <a:lstStyle/>
            <a:p>
              <a:endParaRPr lang="en-SA"/>
            </a:p>
          </p:txBody>
        </p:sp>
        <p:grpSp>
          <p:nvGrpSpPr>
            <p:cNvPr id="31" name="Group 4"/>
            <p:cNvGrpSpPr/>
            <p:nvPr/>
          </p:nvGrpSpPr>
          <p:grpSpPr>
            <a:xfrm>
              <a:off x="0" y="0"/>
              <a:ext cx="2952702" cy="1030902"/>
              <a:chOff x="0" y="0"/>
              <a:chExt cx="1001064" cy="349510"/>
            </a:xfrm>
          </p:grpSpPr>
          <p:sp>
            <p:nvSpPr>
              <p:cNvPr id="33" name="Freeform 5"/>
              <p:cNvSpPr/>
              <p:nvPr/>
            </p:nvSpPr>
            <p:spPr>
              <a:xfrm>
                <a:off x="0" y="0"/>
                <a:ext cx="1001064" cy="349510"/>
              </a:xfrm>
              <a:custGeom>
                <a:avLst/>
                <a:gdLst/>
                <a:ahLst/>
                <a:cxnLst/>
                <a:rect l="l" t="t" r="r" b="b"/>
                <a:pathLst>
                  <a:path w="1001064" h="349510">
                    <a:moveTo>
                      <a:pt x="23409" y="0"/>
                    </a:moveTo>
                    <a:lnTo>
                      <a:pt x="977655" y="0"/>
                    </a:lnTo>
                    <a:cubicBezTo>
                      <a:pt x="983863" y="0"/>
                      <a:pt x="989818" y="2466"/>
                      <a:pt x="994208" y="6856"/>
                    </a:cubicBezTo>
                    <a:cubicBezTo>
                      <a:pt x="998598" y="11247"/>
                      <a:pt x="1001064" y="17201"/>
                      <a:pt x="1001064" y="23409"/>
                    </a:cubicBezTo>
                    <a:lnTo>
                      <a:pt x="1001064" y="326101"/>
                    </a:lnTo>
                    <a:cubicBezTo>
                      <a:pt x="1001064" y="332309"/>
                      <a:pt x="998598" y="338263"/>
                      <a:pt x="994208" y="342654"/>
                    </a:cubicBezTo>
                    <a:cubicBezTo>
                      <a:pt x="989818" y="347044"/>
                      <a:pt x="983863" y="349510"/>
                      <a:pt x="977655" y="349510"/>
                    </a:cubicBezTo>
                    <a:lnTo>
                      <a:pt x="23409" y="349510"/>
                    </a:lnTo>
                    <a:cubicBezTo>
                      <a:pt x="17201" y="349510"/>
                      <a:pt x="11247" y="347044"/>
                      <a:pt x="6856" y="342654"/>
                    </a:cubicBezTo>
                    <a:cubicBezTo>
                      <a:pt x="2466" y="338263"/>
                      <a:pt x="0" y="332309"/>
                      <a:pt x="0" y="326101"/>
                    </a:cubicBezTo>
                    <a:lnTo>
                      <a:pt x="0" y="23409"/>
                    </a:lnTo>
                    <a:cubicBezTo>
                      <a:pt x="0" y="17201"/>
                      <a:pt x="2466" y="11247"/>
                      <a:pt x="6856" y="6856"/>
                    </a:cubicBezTo>
                    <a:cubicBezTo>
                      <a:pt x="11247" y="2466"/>
                      <a:pt x="17201" y="0"/>
                      <a:pt x="23409" y="0"/>
                    </a:cubicBezTo>
                    <a:close/>
                  </a:path>
                </a:pathLst>
              </a:custGeom>
              <a:solidFill>
                <a:srgbClr val="000000">
                  <a:alpha val="0"/>
                </a:srgbClr>
              </a:solidFill>
              <a:ln w="19050" cap="sq">
                <a:solidFill>
                  <a:srgbClr val="18337A"/>
                </a:solidFill>
                <a:prstDash val="solid"/>
                <a:miter/>
              </a:ln>
            </p:spPr>
            <p:txBody>
              <a:bodyPr/>
              <a:lstStyle/>
              <a:p>
                <a:endParaRPr lang="en-SA"/>
              </a:p>
            </p:txBody>
          </p:sp>
          <p:sp>
            <p:nvSpPr>
              <p:cNvPr id="34" name="TextBox 6"/>
              <p:cNvSpPr txBox="1"/>
              <p:nvPr/>
            </p:nvSpPr>
            <p:spPr>
              <a:xfrm>
                <a:off x="0" y="-47625"/>
                <a:ext cx="1001064" cy="397135"/>
              </a:xfrm>
              <a:prstGeom prst="rect">
                <a:avLst/>
              </a:prstGeom>
            </p:spPr>
            <p:txBody>
              <a:bodyPr lIns="33867" tIns="33867" rIns="33867" bIns="33867" rtlCol="0" anchor="ctr"/>
              <a:lstStyle/>
              <a:p>
                <a:pPr marL="0" marR="0" lvl="0" indent="0" algn="ctr" defTabSz="914400" rtl="1" eaLnBrk="1" fontAlgn="auto" latinLnBrk="0" hangingPunct="1">
                  <a:lnSpc>
                    <a:spcPts val="2382"/>
                  </a:lnSpc>
                  <a:spcBef>
                    <a:spcPts val="0"/>
                  </a:spcBef>
                  <a:spcAft>
                    <a:spcPts val="0"/>
                  </a:spcAft>
                  <a:buClrTx/>
                  <a:buSzTx/>
                  <a:buFontTx/>
                  <a:buNone/>
                  <a:tabLst/>
                  <a:defRPr/>
                </a:pPr>
                <a:endParaRPr kumimoji="0" sz="1200" b="0" i="0" u="none" strike="noStrike" kern="1200" cap="none" spc="0" normalizeH="0" baseline="0" noProof="0" dirty="0">
                  <a:ln>
                    <a:noFill/>
                  </a:ln>
                  <a:solidFill>
                    <a:prstClr val="black"/>
                  </a:solidFill>
                  <a:effectLst/>
                  <a:uLnTx/>
                  <a:uFillTx/>
                  <a:latin typeface="SST Arabic Medium" pitchFamily="34" charset="-78"/>
                  <a:ea typeface="+mn-ea"/>
                  <a:cs typeface="+mn-cs"/>
                </a:endParaRPr>
              </a:p>
            </p:txBody>
          </p:sp>
        </p:grpSp>
        <p:sp>
          <p:nvSpPr>
            <p:cNvPr id="32" name="TextBox 7"/>
            <p:cNvSpPr txBox="1"/>
            <p:nvPr/>
          </p:nvSpPr>
          <p:spPr>
            <a:xfrm>
              <a:off x="225748" y="132886"/>
              <a:ext cx="1859262" cy="625556"/>
            </a:xfrm>
            <a:prstGeom prst="rect">
              <a:avLst/>
            </a:prstGeom>
          </p:spPr>
          <p:txBody>
            <a:bodyPr lIns="0" tIns="0" rIns="0" bIns="0" rtlCol="0" anchor="t">
              <a:spAutoFit/>
            </a:bodyPr>
            <a:lstStyle/>
            <a:p>
              <a:pPr marL="0" marR="0" lvl="0" indent="0" algn="ctr" defTabSz="914400" rtl="1" eaLnBrk="1" fontAlgn="auto" latinLnBrk="0" hangingPunct="1">
                <a:lnSpc>
                  <a:spcPts val="2659"/>
                </a:lnSpc>
                <a:spcBef>
                  <a:spcPts val="0"/>
                </a:spcBef>
                <a:spcAft>
                  <a:spcPts val="0"/>
                </a:spcAft>
                <a:buClrTx/>
                <a:buSzTx/>
                <a:buFontTx/>
                <a:buNone/>
                <a:tabLst/>
                <a:defRPr/>
              </a:pPr>
              <a:r>
                <a:rPr kumimoji="0" lang="ar-EG" sz="1800" b="0" i="0" u="none" strike="noStrike" kern="1200" cap="none" spc="0" normalizeH="0" baseline="0" noProof="0" dirty="0">
                  <a:ln>
                    <a:noFill/>
                  </a:ln>
                  <a:solidFill>
                    <a:srgbClr val="18337A"/>
                  </a:solidFill>
                  <a:effectLst/>
                  <a:uLnTx/>
                  <a:uFillTx/>
                  <a:latin typeface="SST Arabic Medium" panose="020B0604030504020204" pitchFamily="34" charset="-78"/>
                  <a:ea typeface="SST Arabic Bold"/>
                  <a:cs typeface="SST Arabic Medium" panose="020B0604030504020204" pitchFamily="34" charset="-78"/>
                  <a:sym typeface="SST Arabic Bold"/>
                </a:rPr>
                <a:t>15</a:t>
              </a:r>
              <a:r>
                <a:rPr kumimoji="0" lang="ar-EG" sz="1800" b="0" i="0" u="none" strike="noStrike" kern="1200" cap="none" spc="0" normalizeH="0" baseline="0" noProof="0" dirty="0">
                  <a:ln>
                    <a:noFill/>
                  </a:ln>
                  <a:solidFill>
                    <a:srgbClr val="18337A"/>
                  </a:solidFill>
                  <a:effectLst/>
                  <a:uLnTx/>
                  <a:uFillTx/>
                  <a:latin typeface="SST Arabic Medium" panose="020B0604030504020204" pitchFamily="34" charset="-78"/>
                  <a:ea typeface="SST Arabic Bold"/>
                  <a:cs typeface="SST Arabic Medium" panose="020B0604030504020204" pitchFamily="34" charset="-78"/>
                  <a:sym typeface="SST Arabic Bold"/>
                  <a:rtl/>
                </a:rPr>
                <a:t> </a:t>
              </a:r>
              <a:r>
                <a:rPr kumimoji="0" lang="ar-SA" sz="1800" b="0" i="0" u="none" strike="noStrike" kern="1200" cap="none" spc="0" normalizeH="0" baseline="0" noProof="0" dirty="0">
                  <a:ln>
                    <a:noFill/>
                  </a:ln>
                  <a:solidFill>
                    <a:srgbClr val="18337A"/>
                  </a:solidFill>
                  <a:effectLst/>
                  <a:uLnTx/>
                  <a:uFillTx/>
                  <a:latin typeface="SST Arabic Medium" panose="020B0604030504020204" pitchFamily="34" charset="-78"/>
                  <a:ea typeface="SST Arabic Bold"/>
                  <a:cs typeface="SST Arabic Medium" panose="020B0604030504020204" pitchFamily="34" charset="-78"/>
                  <a:sym typeface="SST Arabic Bold"/>
                  <a:rtl/>
                </a:rPr>
                <a:t>دقيقة</a:t>
              </a:r>
              <a:endParaRPr kumimoji="0" lang="ar-EG" sz="1800" b="0" i="0" u="none" strike="noStrike" kern="1200" cap="none" spc="0" normalizeH="0" baseline="0" noProof="0" dirty="0">
                <a:ln>
                  <a:noFill/>
                </a:ln>
                <a:solidFill>
                  <a:srgbClr val="18337A"/>
                </a:solidFill>
                <a:effectLst/>
                <a:uLnTx/>
                <a:uFillTx/>
                <a:latin typeface="SST Arabic Medium" panose="020B0604030504020204" pitchFamily="34" charset="-78"/>
                <a:ea typeface="SST Arabic Bold"/>
                <a:cs typeface="SST Arabic Medium" panose="020B0604030504020204" pitchFamily="34" charset="-78"/>
                <a:sym typeface="SST Arabic Bold"/>
                <a:rtl/>
              </a:endParaRPr>
            </a:p>
          </p:txBody>
        </p:sp>
      </p:grpSp>
      <p:pic>
        <p:nvPicPr>
          <p:cNvPr id="3" name="صورة 2"/>
          <p:cNvPicPr>
            <a:picLocks noChangeAspect="1"/>
          </p:cNvPicPr>
          <p:nvPr/>
        </p:nvPicPr>
        <p:blipFill rotWithShape="1">
          <a:blip r:embed="rId5" cstate="email">
            <a:extLst>
              <a:ext uri="{28A0092B-C50C-407E-A947-70E740481C1C}">
                <a14:useLocalDpi xmlns:a14="http://schemas.microsoft.com/office/drawing/2010/main"/>
              </a:ext>
            </a:extLst>
          </a:blip>
          <a:srcRect t="25690" b="26343"/>
          <a:stretch/>
        </p:blipFill>
        <p:spPr>
          <a:xfrm>
            <a:off x="85529" y="133349"/>
            <a:ext cx="1695646" cy="575238"/>
          </a:xfrm>
          <a:prstGeom prst="rect">
            <a:avLst/>
          </a:prstGeom>
        </p:spPr>
      </p:pic>
      <p:sp>
        <p:nvSpPr>
          <p:cNvPr id="18" name="Rectangle 17">
            <a:extLst>
              <a:ext uri="{FF2B5EF4-FFF2-40B4-BE49-F238E27FC236}">
                <a16:creationId xmlns:a16="http://schemas.microsoft.com/office/drawing/2014/main" id="{24AE067E-5154-45C6-A5AD-0690ACCDAC2E}"/>
              </a:ext>
            </a:extLst>
          </p:cNvPr>
          <p:cNvSpPr/>
          <p:nvPr/>
        </p:nvSpPr>
        <p:spPr>
          <a:xfrm>
            <a:off x="1053291" y="2604062"/>
            <a:ext cx="10188261" cy="2308324"/>
          </a:xfrm>
          <a:prstGeom prst="rect">
            <a:avLst/>
          </a:prstGeom>
        </p:spPr>
        <p:txBody>
          <a:bodyPr wrap="square">
            <a:spAutoFit/>
          </a:bodyPr>
          <a:lstStyle/>
          <a:p>
            <a:pPr marL="457200" indent="-457200" algn="r" rtl="1">
              <a:lnSpc>
                <a:spcPct val="150000"/>
              </a:lnSpc>
              <a:buClr>
                <a:srgbClr val="02BCB6"/>
              </a:buClr>
              <a:buFont typeface="+mj-lt"/>
              <a:buAutoNum type="arabicPeriod"/>
            </a:pPr>
            <a:r>
              <a:rPr lang="ar-DZ" sz="1600" dirty="0">
                <a:solidFill>
                  <a:schemeClr val="bg1">
                    <a:lumMod val="50000"/>
                  </a:schemeClr>
                </a:solidFill>
                <a:latin typeface="SST Arabic Medium" pitchFamily="34" charset="-78"/>
                <a:cs typeface="SST Arabic Medium" pitchFamily="34" charset="-78"/>
              </a:rPr>
              <a:t>بناء برج سكني مكون من 30 طابقًا في وسط المدينة.</a:t>
            </a:r>
            <a:endParaRPr lang="ar-EG" sz="1600" dirty="0">
              <a:solidFill>
                <a:schemeClr val="bg1">
                  <a:lumMod val="50000"/>
                </a:schemeClr>
              </a:solidFill>
              <a:latin typeface="SST Arabic Medium" pitchFamily="34" charset="-78"/>
              <a:cs typeface="SST Arabic Medium" pitchFamily="34" charset="-78"/>
            </a:endParaRPr>
          </a:p>
          <a:p>
            <a:pPr marL="457200" indent="-457200" algn="r" rtl="1">
              <a:lnSpc>
                <a:spcPct val="150000"/>
              </a:lnSpc>
              <a:buClr>
                <a:srgbClr val="02BCB6"/>
              </a:buClr>
              <a:buFont typeface="+mj-lt"/>
              <a:buAutoNum type="arabicPeriod"/>
            </a:pPr>
            <a:r>
              <a:rPr lang="ar-DZ" sz="1600" dirty="0">
                <a:solidFill>
                  <a:schemeClr val="bg1">
                    <a:lumMod val="50000"/>
                  </a:schemeClr>
                </a:solidFill>
                <a:latin typeface="SST Arabic Medium" pitchFamily="34" charset="-78"/>
                <a:cs typeface="SST Arabic Medium" pitchFamily="34" charset="-78"/>
              </a:rPr>
              <a:t>تطوير سلسلة من التطبيقات الإلكترونية لتحسين تجربة العملاء في شركة اتصالات.</a:t>
            </a:r>
            <a:endParaRPr lang="ar-EG" sz="1600" dirty="0">
              <a:solidFill>
                <a:schemeClr val="bg1">
                  <a:lumMod val="50000"/>
                </a:schemeClr>
              </a:solidFill>
              <a:latin typeface="SST Arabic Medium" pitchFamily="34" charset="-78"/>
              <a:cs typeface="SST Arabic Medium" pitchFamily="34" charset="-78"/>
            </a:endParaRPr>
          </a:p>
          <a:p>
            <a:pPr marL="457200" indent="-457200" algn="r" rtl="1">
              <a:lnSpc>
                <a:spcPct val="150000"/>
              </a:lnSpc>
              <a:buClr>
                <a:srgbClr val="02BCB6"/>
              </a:buClr>
              <a:buFont typeface="+mj-lt"/>
              <a:buAutoNum type="arabicPeriod"/>
            </a:pPr>
            <a:r>
              <a:rPr lang="ar-DZ" sz="1600" dirty="0">
                <a:solidFill>
                  <a:schemeClr val="bg1">
                    <a:lumMod val="50000"/>
                  </a:schemeClr>
                </a:solidFill>
                <a:latin typeface="SST Arabic Medium" pitchFamily="34" charset="-78"/>
                <a:cs typeface="SST Arabic Medium" pitchFamily="34" charset="-78"/>
              </a:rPr>
              <a:t>تنفيذ مبادرات متعددة لتحسين البنية التحتية للنقل في الدولة، تشمل تطوير الطرق، السكك الحديدية، والمطارات.</a:t>
            </a:r>
            <a:endParaRPr lang="ar-EG" sz="1600" dirty="0">
              <a:solidFill>
                <a:schemeClr val="bg1">
                  <a:lumMod val="50000"/>
                </a:schemeClr>
              </a:solidFill>
              <a:latin typeface="SST Arabic Medium" pitchFamily="34" charset="-78"/>
              <a:cs typeface="SST Arabic Medium" pitchFamily="34" charset="-78"/>
            </a:endParaRPr>
          </a:p>
          <a:p>
            <a:pPr marL="457200" indent="-457200" algn="r" rtl="1">
              <a:lnSpc>
                <a:spcPct val="150000"/>
              </a:lnSpc>
              <a:buClr>
                <a:srgbClr val="02BCB6"/>
              </a:buClr>
              <a:buFont typeface="+mj-lt"/>
              <a:buAutoNum type="arabicPeriod"/>
            </a:pPr>
            <a:r>
              <a:rPr lang="ar-DZ" sz="1600" dirty="0">
                <a:solidFill>
                  <a:schemeClr val="bg1">
                    <a:lumMod val="50000"/>
                  </a:schemeClr>
                </a:solidFill>
                <a:latin typeface="SST Arabic Medium" pitchFamily="34" charset="-78"/>
                <a:cs typeface="SST Arabic Medium" pitchFamily="34" charset="-78"/>
              </a:rPr>
              <a:t>إطلاق منتج جديد للسوق يشمل مراحل التصميم، الإنتاج، والتسويق.</a:t>
            </a:r>
            <a:endParaRPr lang="ar-EG" sz="1600" dirty="0">
              <a:solidFill>
                <a:schemeClr val="bg1">
                  <a:lumMod val="50000"/>
                </a:schemeClr>
              </a:solidFill>
              <a:latin typeface="SST Arabic Medium" pitchFamily="34" charset="-78"/>
              <a:cs typeface="SST Arabic Medium" pitchFamily="34" charset="-78"/>
            </a:endParaRPr>
          </a:p>
          <a:p>
            <a:pPr marL="457200" indent="-457200" algn="r" rtl="1">
              <a:lnSpc>
                <a:spcPct val="150000"/>
              </a:lnSpc>
              <a:buClr>
                <a:srgbClr val="02BCB6"/>
              </a:buClr>
              <a:buFont typeface="+mj-lt"/>
              <a:buAutoNum type="arabicPeriod"/>
            </a:pPr>
            <a:r>
              <a:rPr lang="ar-DZ" sz="1600" dirty="0">
                <a:solidFill>
                  <a:schemeClr val="bg1">
                    <a:lumMod val="50000"/>
                  </a:schemeClr>
                </a:solidFill>
                <a:latin typeface="SST Arabic Medium" pitchFamily="34" charset="-78"/>
                <a:cs typeface="SST Arabic Medium" pitchFamily="34" charset="-78"/>
              </a:rPr>
              <a:t>الإشراف على مجموعة من المشاريع الهندسية المختلفة في شركة مقاولات كبرى.</a:t>
            </a:r>
            <a:endParaRPr lang="ar-EG" sz="1600" dirty="0">
              <a:solidFill>
                <a:schemeClr val="bg1">
                  <a:lumMod val="50000"/>
                </a:schemeClr>
              </a:solidFill>
              <a:latin typeface="SST Arabic Medium" pitchFamily="34" charset="-78"/>
              <a:cs typeface="SST Arabic Medium" pitchFamily="34" charset="-78"/>
            </a:endParaRPr>
          </a:p>
          <a:p>
            <a:pPr marL="457200" indent="-457200" algn="r" rtl="1">
              <a:lnSpc>
                <a:spcPct val="150000"/>
              </a:lnSpc>
              <a:buClr>
                <a:srgbClr val="02BCB6"/>
              </a:buClr>
              <a:buFont typeface="+mj-lt"/>
              <a:buAutoNum type="arabicPeriod"/>
            </a:pPr>
            <a:r>
              <a:rPr lang="ar-EG" sz="1600" dirty="0">
                <a:solidFill>
                  <a:schemeClr val="bg1">
                    <a:lumMod val="50000"/>
                  </a:schemeClr>
                </a:solidFill>
                <a:latin typeface="SST Arabic Medium" pitchFamily="34" charset="-78"/>
                <a:cs typeface="SST Arabic Medium" pitchFamily="34" charset="-78"/>
              </a:rPr>
              <a:t>ت</a:t>
            </a:r>
            <a:r>
              <a:rPr lang="ar-DZ" sz="1600" dirty="0">
                <a:solidFill>
                  <a:schemeClr val="bg1">
                    <a:lumMod val="50000"/>
                  </a:schemeClr>
                </a:solidFill>
                <a:latin typeface="SST Arabic Medium" pitchFamily="34" charset="-78"/>
                <a:cs typeface="SST Arabic Medium" pitchFamily="34" charset="-78"/>
              </a:rPr>
              <a:t>صميم وتنفيذ حملة تسويقية متكاملة تشمل الإعلانات الرقمية، الترويج المباشر، والعلاقات العامة</a:t>
            </a:r>
            <a:endParaRPr lang="en-US" sz="1600" dirty="0">
              <a:solidFill>
                <a:schemeClr val="bg1">
                  <a:lumMod val="50000"/>
                </a:schemeClr>
              </a:solidFill>
              <a:latin typeface="SST Arabic Medium" pitchFamily="34" charset="-78"/>
              <a:cs typeface="SST Arabic Medium" pitchFamily="34" charset="-78"/>
            </a:endParaRPr>
          </a:p>
        </p:txBody>
      </p:sp>
      <p:pic>
        <p:nvPicPr>
          <p:cNvPr id="13" name="Picture 1928163400" descr="A group of chat bubbles&#10;&#10;Description automatically generated">
            <a:extLst>
              <a:ext uri="{FF2B5EF4-FFF2-40B4-BE49-F238E27FC236}">
                <a16:creationId xmlns:a16="http://schemas.microsoft.com/office/drawing/2014/main" id="{4C5B45BA-956E-407F-A9F1-1619957F4F4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219593" y="656788"/>
            <a:ext cx="514535" cy="484312"/>
          </a:xfrm>
          <a:prstGeom prst="rect">
            <a:avLst/>
          </a:prstGeom>
        </p:spPr>
      </p:pic>
    </p:spTree>
    <p:extLst>
      <p:ext uri="{BB962C8B-B14F-4D97-AF65-F5344CB8AC3E}">
        <p14:creationId xmlns:p14="http://schemas.microsoft.com/office/powerpoint/2010/main" val="336307404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06B6DF8-E8C4-4E7C-938C-470D8E897D5E}"/>
              </a:ext>
            </a:extLst>
          </p:cNvPr>
          <p:cNvSpPr/>
          <p:nvPr/>
        </p:nvSpPr>
        <p:spPr>
          <a:xfrm>
            <a:off x="2806995" y="1350195"/>
            <a:ext cx="8582187" cy="2169825"/>
          </a:xfrm>
          <a:prstGeom prst="rect">
            <a:avLst/>
          </a:prstGeom>
        </p:spPr>
        <p:txBody>
          <a:bodyPr wrap="square">
            <a:spAutoFit/>
          </a:bodyPr>
          <a:lstStyle/>
          <a:p>
            <a:pPr lvl="0" algn="justLow" rtl="1">
              <a:lnSpc>
                <a:spcPct val="150000"/>
              </a:lnSpc>
            </a:pPr>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5. </a:t>
            </a:r>
            <a:r>
              <a:rPr lang="ar-DZ" dirty="0">
                <a:solidFill>
                  <a:srgbClr val="03A5AD"/>
                </a:solidFill>
                <a:latin typeface="SST Arabic Medium" pitchFamily="34" charset="-78"/>
                <a:cs typeface="SST Arabic Medium" pitchFamily="34" charset="-78"/>
              </a:rPr>
              <a:t>تعريف المرحلة ودورة الحياة</a:t>
            </a:r>
            <a:endPar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a:p>
            <a:pPr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يعتمد نوع وعدد المراحل الخاصة بالمشروع في دورة حياته على العديد من المتغيرات، يتصدرها إيقاع التسليم ومنهج</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التطوير، كما تم توضيحه سابقًا. تشمل الأمثلة على المراحل في دورة الحياة ما يلي:</a:t>
            </a:r>
            <a:endParaRPr lang="en-US" dirty="0">
              <a:solidFill>
                <a:schemeClr val="tx1">
                  <a:lumMod val="50000"/>
                  <a:lumOff val="50000"/>
                </a:schemeClr>
              </a:solidFill>
              <a:latin typeface="SST Arabic Medium" pitchFamily="34" charset="-78"/>
              <a:cs typeface="SST Arabic Medium" pitchFamily="34" charset="-78"/>
            </a:endParaRPr>
          </a:p>
        </p:txBody>
      </p:sp>
      <p:sp>
        <p:nvSpPr>
          <p:cNvPr id="5" name="TextBox 4">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منهج التطوير ومجال أداء دورة الحياة</a:t>
            </a:r>
          </a:p>
        </p:txBody>
      </p:sp>
      <p:grpSp>
        <p:nvGrpSpPr>
          <p:cNvPr id="2" name="Group 1"/>
          <p:cNvGrpSpPr/>
          <p:nvPr/>
        </p:nvGrpSpPr>
        <p:grpSpPr>
          <a:xfrm>
            <a:off x="3449241" y="3624043"/>
            <a:ext cx="5293519" cy="2695334"/>
            <a:chOff x="3777055" y="3624043"/>
            <a:chExt cx="5293519" cy="2695334"/>
          </a:xfrm>
        </p:grpSpPr>
        <p:sp>
          <p:nvSpPr>
            <p:cNvPr id="8" name="Freeform 2"/>
            <p:cNvSpPr/>
            <p:nvPr/>
          </p:nvSpPr>
          <p:spPr>
            <a:xfrm>
              <a:off x="6984887" y="4874876"/>
              <a:ext cx="1200238" cy="923092"/>
            </a:xfrm>
            <a:custGeom>
              <a:avLst/>
              <a:gdLst/>
              <a:ahLst/>
              <a:cxnLst/>
              <a:rect l="l" t="t" r="r" b="b"/>
              <a:pathLst>
                <a:path w="2721377" h="2092986">
                  <a:moveTo>
                    <a:pt x="0" y="0"/>
                  </a:moveTo>
                  <a:lnTo>
                    <a:pt x="2721376" y="0"/>
                  </a:lnTo>
                  <a:lnTo>
                    <a:pt x="2721376" y="2092986"/>
                  </a:lnTo>
                  <a:lnTo>
                    <a:pt x="0" y="2092986"/>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p>
              <a:endParaRPr lang="en-SA"/>
            </a:p>
          </p:txBody>
        </p:sp>
        <p:sp>
          <p:nvSpPr>
            <p:cNvPr id="9" name="Freeform 3"/>
            <p:cNvSpPr/>
            <p:nvPr/>
          </p:nvSpPr>
          <p:spPr>
            <a:xfrm>
              <a:off x="4815913" y="4874876"/>
              <a:ext cx="1200238" cy="912181"/>
            </a:xfrm>
            <a:custGeom>
              <a:avLst/>
              <a:gdLst/>
              <a:ahLst/>
              <a:cxnLst/>
              <a:rect l="l" t="t" r="r" b="b"/>
              <a:pathLst>
                <a:path w="2721377" h="2068246">
                  <a:moveTo>
                    <a:pt x="0" y="0"/>
                  </a:moveTo>
                  <a:lnTo>
                    <a:pt x="2721376" y="0"/>
                  </a:lnTo>
                  <a:lnTo>
                    <a:pt x="2721376" y="2068246"/>
                  </a:lnTo>
                  <a:lnTo>
                    <a:pt x="0" y="2068246"/>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txBody>
            <a:bodyPr/>
            <a:lstStyle/>
            <a:p>
              <a:endParaRPr lang="en-SA"/>
            </a:p>
          </p:txBody>
        </p:sp>
        <p:sp>
          <p:nvSpPr>
            <p:cNvPr id="10" name="Freeform 4"/>
            <p:cNvSpPr/>
            <p:nvPr/>
          </p:nvSpPr>
          <p:spPr>
            <a:xfrm>
              <a:off x="5155136" y="4219395"/>
              <a:ext cx="1200238" cy="881630"/>
            </a:xfrm>
            <a:custGeom>
              <a:avLst/>
              <a:gdLst/>
              <a:ahLst/>
              <a:cxnLst/>
              <a:rect l="l" t="t" r="r" b="b"/>
              <a:pathLst>
                <a:path w="2721377" h="1998975">
                  <a:moveTo>
                    <a:pt x="0" y="0"/>
                  </a:moveTo>
                  <a:lnTo>
                    <a:pt x="2721377" y="0"/>
                  </a:lnTo>
                  <a:lnTo>
                    <a:pt x="2721377" y="1998975"/>
                  </a:lnTo>
                  <a:lnTo>
                    <a:pt x="0" y="1998975"/>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txBody>
            <a:bodyPr/>
            <a:lstStyle/>
            <a:p>
              <a:endParaRPr lang="en-SA"/>
            </a:p>
          </p:txBody>
        </p:sp>
        <p:sp>
          <p:nvSpPr>
            <p:cNvPr id="11" name="Freeform 5"/>
            <p:cNvSpPr/>
            <p:nvPr/>
          </p:nvSpPr>
          <p:spPr>
            <a:xfrm>
              <a:off x="4815913" y="3624043"/>
              <a:ext cx="1200238" cy="923092"/>
            </a:xfrm>
            <a:custGeom>
              <a:avLst/>
              <a:gdLst/>
              <a:ahLst/>
              <a:cxnLst/>
              <a:rect l="l" t="t" r="r" b="b"/>
              <a:pathLst>
                <a:path w="2721377" h="2092986">
                  <a:moveTo>
                    <a:pt x="0" y="0"/>
                  </a:moveTo>
                  <a:lnTo>
                    <a:pt x="2721376" y="0"/>
                  </a:lnTo>
                  <a:lnTo>
                    <a:pt x="2721376" y="2092986"/>
                  </a:lnTo>
                  <a:lnTo>
                    <a:pt x="0" y="2092986"/>
                  </a:lnTo>
                  <a:lnTo>
                    <a:pt x="0" y="0"/>
                  </a:lnTo>
                  <a:close/>
                </a:path>
              </a:pathLst>
            </a:custGeom>
            <a: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a:blipFill>
          </p:spPr>
          <p:txBody>
            <a:bodyPr/>
            <a:lstStyle/>
            <a:p>
              <a:endParaRPr lang="en-SA"/>
            </a:p>
          </p:txBody>
        </p:sp>
        <p:sp>
          <p:nvSpPr>
            <p:cNvPr id="12" name="Freeform 6"/>
            <p:cNvSpPr/>
            <p:nvPr/>
          </p:nvSpPr>
          <p:spPr>
            <a:xfrm>
              <a:off x="6563427" y="4282103"/>
              <a:ext cx="1200238" cy="881630"/>
            </a:xfrm>
            <a:custGeom>
              <a:avLst/>
              <a:gdLst/>
              <a:ahLst/>
              <a:cxnLst/>
              <a:rect l="l" t="t" r="r" b="b"/>
              <a:pathLst>
                <a:path w="2721377" h="1998975">
                  <a:moveTo>
                    <a:pt x="0" y="0"/>
                  </a:moveTo>
                  <a:lnTo>
                    <a:pt x="2721377" y="0"/>
                  </a:lnTo>
                  <a:lnTo>
                    <a:pt x="2721377" y="1998974"/>
                  </a:lnTo>
                  <a:lnTo>
                    <a:pt x="0" y="1998974"/>
                  </a:lnTo>
                  <a:lnTo>
                    <a:pt x="0" y="0"/>
                  </a:lnTo>
                  <a:close/>
                </a:path>
              </a:pathLst>
            </a:custGeom>
            <a: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a:blipFill>
          </p:spPr>
          <p:txBody>
            <a:bodyPr/>
            <a:lstStyle/>
            <a:p>
              <a:endParaRPr lang="en-SA"/>
            </a:p>
          </p:txBody>
        </p:sp>
        <p:sp>
          <p:nvSpPr>
            <p:cNvPr id="13" name="Freeform 7"/>
            <p:cNvSpPr/>
            <p:nvPr/>
          </p:nvSpPr>
          <p:spPr>
            <a:xfrm>
              <a:off x="6902651" y="3624043"/>
              <a:ext cx="1200238" cy="923092"/>
            </a:xfrm>
            <a:custGeom>
              <a:avLst/>
              <a:gdLst/>
              <a:ahLst/>
              <a:cxnLst/>
              <a:rect l="l" t="t" r="r" b="b"/>
              <a:pathLst>
                <a:path w="2721377" h="2092986">
                  <a:moveTo>
                    <a:pt x="0" y="0"/>
                  </a:moveTo>
                  <a:lnTo>
                    <a:pt x="2721376" y="0"/>
                  </a:lnTo>
                  <a:lnTo>
                    <a:pt x="2721376" y="2092986"/>
                  </a:lnTo>
                  <a:lnTo>
                    <a:pt x="0" y="2092986"/>
                  </a:lnTo>
                  <a:lnTo>
                    <a:pt x="0" y="0"/>
                  </a:lnTo>
                  <a:close/>
                </a:path>
              </a:pathLst>
            </a:custGeom>
            <a: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a:blipFill>
          </p:spPr>
          <p:txBody>
            <a:bodyPr/>
            <a:lstStyle/>
            <a:p>
              <a:endParaRPr lang="en-SA"/>
            </a:p>
          </p:txBody>
        </p:sp>
        <p:sp>
          <p:nvSpPr>
            <p:cNvPr id="20" name="Rectangle 19">
              <a:extLst>
                <a:ext uri="{FF2B5EF4-FFF2-40B4-BE49-F238E27FC236}">
                  <a16:creationId xmlns:a16="http://schemas.microsoft.com/office/drawing/2014/main" id="{31DC4A99-E08B-40F6-9D70-2490FD73776F}"/>
                </a:ext>
              </a:extLst>
            </p:cNvPr>
            <p:cNvSpPr/>
            <p:nvPr/>
          </p:nvSpPr>
          <p:spPr>
            <a:xfrm>
              <a:off x="8267148" y="3777812"/>
              <a:ext cx="713658" cy="307777"/>
            </a:xfrm>
            <a:prstGeom prst="rect">
              <a:avLst/>
            </a:prstGeom>
            <a:noFill/>
          </p:spPr>
          <p:txBody>
            <a:bodyPr wrap="none">
              <a:spAutoFit/>
            </a:bodyPr>
            <a:lstStyle/>
            <a:p>
              <a:pPr algn="r" rtl="1"/>
              <a:r>
                <a:rPr lang="ar-EG" sz="1400" dirty="0">
                  <a:latin typeface="SST Arabic Medium" pitchFamily="34" charset="-78"/>
                  <a:cs typeface="SST Arabic Medium" pitchFamily="34" charset="-78"/>
                </a:rPr>
                <a:t>الجدوى</a:t>
              </a:r>
              <a:endParaRPr lang="en-US" sz="1400" dirty="0">
                <a:latin typeface="SST Arabic Medium" pitchFamily="34" charset="-78"/>
                <a:cs typeface="SST Arabic Medium" pitchFamily="34" charset="-78"/>
              </a:endParaRPr>
            </a:p>
          </p:txBody>
        </p:sp>
        <p:sp>
          <p:nvSpPr>
            <p:cNvPr id="21" name="Rectangle 20">
              <a:extLst>
                <a:ext uri="{FF2B5EF4-FFF2-40B4-BE49-F238E27FC236}">
                  <a16:creationId xmlns:a16="http://schemas.microsoft.com/office/drawing/2014/main" id="{31DC4A99-E08B-40F6-9D70-2490FD73776F}"/>
                </a:ext>
              </a:extLst>
            </p:cNvPr>
            <p:cNvSpPr/>
            <p:nvPr/>
          </p:nvSpPr>
          <p:spPr>
            <a:xfrm>
              <a:off x="8267148" y="4569029"/>
              <a:ext cx="803426" cy="307777"/>
            </a:xfrm>
            <a:prstGeom prst="rect">
              <a:avLst/>
            </a:prstGeom>
            <a:noFill/>
          </p:spPr>
          <p:txBody>
            <a:bodyPr wrap="none">
              <a:spAutoFit/>
            </a:bodyPr>
            <a:lstStyle/>
            <a:p>
              <a:pPr algn="r" rtl="1"/>
              <a:r>
                <a:rPr lang="ar-EG" sz="1400" dirty="0">
                  <a:latin typeface="SST Arabic Medium" pitchFamily="34" charset="-78"/>
                  <a:cs typeface="SST Arabic Medium" pitchFamily="34" charset="-78"/>
                </a:rPr>
                <a:t>التصميم</a:t>
              </a:r>
              <a:endParaRPr lang="en-US" sz="1400" dirty="0">
                <a:latin typeface="SST Arabic Medium" pitchFamily="34" charset="-78"/>
                <a:cs typeface="SST Arabic Medium" pitchFamily="34" charset="-78"/>
              </a:endParaRPr>
            </a:p>
          </p:txBody>
        </p:sp>
        <p:sp>
          <p:nvSpPr>
            <p:cNvPr id="22" name="Rectangle 21">
              <a:extLst>
                <a:ext uri="{FF2B5EF4-FFF2-40B4-BE49-F238E27FC236}">
                  <a16:creationId xmlns:a16="http://schemas.microsoft.com/office/drawing/2014/main" id="{31DC4A99-E08B-40F6-9D70-2490FD73776F}"/>
                </a:ext>
              </a:extLst>
            </p:cNvPr>
            <p:cNvSpPr/>
            <p:nvPr/>
          </p:nvSpPr>
          <p:spPr>
            <a:xfrm>
              <a:off x="8267148" y="5360246"/>
              <a:ext cx="537327" cy="307777"/>
            </a:xfrm>
            <a:prstGeom prst="rect">
              <a:avLst/>
            </a:prstGeom>
            <a:noFill/>
          </p:spPr>
          <p:txBody>
            <a:bodyPr wrap="none">
              <a:spAutoFit/>
            </a:bodyPr>
            <a:lstStyle/>
            <a:p>
              <a:pPr algn="r" rtl="1"/>
              <a:r>
                <a:rPr lang="ar-EG" sz="1400" dirty="0">
                  <a:latin typeface="SST Arabic Medium" pitchFamily="34" charset="-78"/>
                  <a:cs typeface="SST Arabic Medium" pitchFamily="34" charset="-78"/>
                </a:rPr>
                <a:t>البناء</a:t>
              </a:r>
              <a:endParaRPr lang="en-US" sz="1400" dirty="0">
                <a:latin typeface="SST Arabic Medium" pitchFamily="34" charset="-78"/>
                <a:cs typeface="SST Arabic Medium" pitchFamily="34" charset="-78"/>
              </a:endParaRPr>
            </a:p>
          </p:txBody>
        </p:sp>
        <p:sp>
          <p:nvSpPr>
            <p:cNvPr id="23" name="Rectangle 22">
              <a:extLst>
                <a:ext uri="{FF2B5EF4-FFF2-40B4-BE49-F238E27FC236}">
                  <a16:creationId xmlns:a16="http://schemas.microsoft.com/office/drawing/2014/main" id="{31DC4A99-E08B-40F6-9D70-2490FD73776F}"/>
                </a:ext>
              </a:extLst>
            </p:cNvPr>
            <p:cNvSpPr/>
            <p:nvPr/>
          </p:nvSpPr>
          <p:spPr>
            <a:xfrm>
              <a:off x="4031932" y="3773976"/>
              <a:ext cx="665568" cy="307777"/>
            </a:xfrm>
            <a:prstGeom prst="rect">
              <a:avLst/>
            </a:prstGeom>
            <a:noFill/>
          </p:spPr>
          <p:txBody>
            <a:bodyPr wrap="none">
              <a:spAutoFit/>
            </a:bodyPr>
            <a:lstStyle/>
            <a:p>
              <a:pPr algn="r" rtl="1"/>
              <a:r>
                <a:rPr lang="ar-EG" sz="1400" dirty="0">
                  <a:latin typeface="SST Arabic Medium" pitchFamily="34" charset="-78"/>
                  <a:cs typeface="SST Arabic Medium" pitchFamily="34" charset="-78"/>
                </a:rPr>
                <a:t>الاختبار</a:t>
              </a:r>
              <a:endParaRPr lang="en-US" sz="1400" dirty="0">
                <a:latin typeface="SST Arabic Medium" pitchFamily="34" charset="-78"/>
                <a:cs typeface="SST Arabic Medium" pitchFamily="34" charset="-78"/>
              </a:endParaRPr>
            </a:p>
          </p:txBody>
        </p:sp>
        <p:sp>
          <p:nvSpPr>
            <p:cNvPr id="24" name="Rectangle 23">
              <a:extLst>
                <a:ext uri="{FF2B5EF4-FFF2-40B4-BE49-F238E27FC236}">
                  <a16:creationId xmlns:a16="http://schemas.microsoft.com/office/drawing/2014/main" id="{31DC4A99-E08B-40F6-9D70-2490FD73776F}"/>
                </a:ext>
              </a:extLst>
            </p:cNvPr>
            <p:cNvSpPr/>
            <p:nvPr/>
          </p:nvSpPr>
          <p:spPr>
            <a:xfrm>
              <a:off x="3777055" y="4565193"/>
              <a:ext cx="920445" cy="307777"/>
            </a:xfrm>
            <a:prstGeom prst="rect">
              <a:avLst/>
            </a:prstGeom>
            <a:noFill/>
          </p:spPr>
          <p:txBody>
            <a:bodyPr wrap="none">
              <a:spAutoFit/>
            </a:bodyPr>
            <a:lstStyle/>
            <a:p>
              <a:pPr algn="r" rtl="1"/>
              <a:r>
                <a:rPr lang="ar-EG" sz="1400" dirty="0">
                  <a:latin typeface="SST Arabic Medium" pitchFamily="34" charset="-78"/>
                  <a:cs typeface="SST Arabic Medium" pitchFamily="34" charset="-78"/>
                </a:rPr>
                <a:t>الاستخدام</a:t>
              </a:r>
              <a:endParaRPr lang="en-US" sz="1400" dirty="0">
                <a:latin typeface="SST Arabic Medium" pitchFamily="34" charset="-78"/>
                <a:cs typeface="SST Arabic Medium" pitchFamily="34" charset="-78"/>
              </a:endParaRPr>
            </a:p>
          </p:txBody>
        </p:sp>
        <p:sp>
          <p:nvSpPr>
            <p:cNvPr id="25" name="Rectangle 24">
              <a:extLst>
                <a:ext uri="{FF2B5EF4-FFF2-40B4-BE49-F238E27FC236}">
                  <a16:creationId xmlns:a16="http://schemas.microsoft.com/office/drawing/2014/main" id="{31DC4A99-E08B-40F6-9D70-2490FD73776F}"/>
                </a:ext>
              </a:extLst>
            </p:cNvPr>
            <p:cNvSpPr/>
            <p:nvPr/>
          </p:nvSpPr>
          <p:spPr>
            <a:xfrm>
              <a:off x="3996666" y="5356410"/>
              <a:ext cx="700834" cy="307777"/>
            </a:xfrm>
            <a:prstGeom prst="rect">
              <a:avLst/>
            </a:prstGeom>
            <a:noFill/>
          </p:spPr>
          <p:txBody>
            <a:bodyPr wrap="none">
              <a:spAutoFit/>
            </a:bodyPr>
            <a:lstStyle/>
            <a:p>
              <a:pPr algn="r" rtl="1"/>
              <a:r>
                <a:rPr lang="ar-EG" sz="1400" dirty="0">
                  <a:latin typeface="SST Arabic Medium" pitchFamily="34" charset="-78"/>
                  <a:cs typeface="SST Arabic Medium" pitchFamily="34" charset="-78"/>
                </a:rPr>
                <a:t>الإغلاق</a:t>
              </a:r>
              <a:endParaRPr lang="en-US" sz="1400" dirty="0">
                <a:latin typeface="SST Arabic Medium" pitchFamily="34" charset="-78"/>
                <a:cs typeface="SST Arabic Medium" pitchFamily="34" charset="-78"/>
              </a:endParaRPr>
            </a:p>
          </p:txBody>
        </p:sp>
        <p:sp>
          <p:nvSpPr>
            <p:cNvPr id="26" name="Rectangle 25">
              <a:extLst>
                <a:ext uri="{FF2B5EF4-FFF2-40B4-BE49-F238E27FC236}">
                  <a16:creationId xmlns:a16="http://schemas.microsoft.com/office/drawing/2014/main" id="{F06B6DF8-E8C4-4E7C-938C-470D8E897D5E}"/>
                </a:ext>
              </a:extLst>
            </p:cNvPr>
            <p:cNvSpPr/>
            <p:nvPr/>
          </p:nvSpPr>
          <p:spPr>
            <a:xfrm>
              <a:off x="4715540" y="5811546"/>
              <a:ext cx="2760921" cy="507831"/>
            </a:xfrm>
            <a:prstGeom prst="rect">
              <a:avLst/>
            </a:prstGeom>
          </p:spPr>
          <p:txBody>
            <a:bodyPr wrap="square">
              <a:spAutoFit/>
            </a:bodyPr>
            <a:lstStyle/>
            <a:p>
              <a:pPr lvl="0" algn="ctr" rtl="1">
                <a:lnSpc>
                  <a:spcPct val="150000"/>
                </a:lnSpc>
              </a:pPr>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نموذج دورة حياة تنبؤية</a:t>
              </a:r>
              <a:endParaRPr kumimoji="0" lang="en-US" sz="16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grpSp>
    </p:spTree>
    <p:extLst>
      <p:ext uri="{BB962C8B-B14F-4D97-AF65-F5344CB8AC3E}">
        <p14:creationId xmlns:p14="http://schemas.microsoft.com/office/powerpoint/2010/main" val="385311281"/>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06B6DF8-E8C4-4E7C-938C-470D8E897D5E}"/>
              </a:ext>
            </a:extLst>
          </p:cNvPr>
          <p:cNvSpPr/>
          <p:nvPr/>
        </p:nvSpPr>
        <p:spPr>
          <a:xfrm>
            <a:off x="6985591" y="1302445"/>
            <a:ext cx="4591326" cy="2585323"/>
          </a:xfrm>
          <a:prstGeom prst="rect">
            <a:avLst/>
          </a:prstGeom>
        </p:spPr>
        <p:txBody>
          <a:bodyPr wrap="square">
            <a:spAutoFit/>
          </a:bodyPr>
          <a:lstStyle/>
          <a:p>
            <a:pPr lvl="0" algn="justLow" rtl="1">
              <a:lnSpc>
                <a:spcPct val="150000"/>
              </a:lnSpc>
            </a:pPr>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5. </a:t>
            </a:r>
            <a:r>
              <a:rPr lang="ar-DZ" dirty="0">
                <a:solidFill>
                  <a:srgbClr val="03A5AD"/>
                </a:solidFill>
                <a:latin typeface="SST Arabic Medium" pitchFamily="34" charset="-78"/>
                <a:cs typeface="SST Arabic Medium" pitchFamily="34" charset="-78"/>
              </a:rPr>
              <a:t>تعريف المرحلة ودورة الحياة</a:t>
            </a:r>
            <a:endParaRPr lang="ar-EG" dirty="0">
              <a:solidFill>
                <a:srgbClr val="03A5AD"/>
              </a:solidFill>
              <a:latin typeface="SST Arabic Medium" pitchFamily="34" charset="-78"/>
              <a:cs typeface="SST Arabic Medium" pitchFamily="34" charset="-78"/>
            </a:endParaRPr>
          </a:p>
          <a:p>
            <a:pPr lvl="0" algn="justLow" rtl="1">
              <a:lnSpc>
                <a:spcPct val="150000"/>
              </a:lnSpc>
            </a:pPr>
            <a:endPar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a:p>
            <a:pPr lvl="0" algn="justLow" rtl="1">
              <a:lnSpc>
                <a:spcPct val="150000"/>
              </a:lnSpc>
            </a:pPr>
            <a:r>
              <a:rPr lang="ar-EG" dirty="0">
                <a:solidFill>
                  <a:schemeClr val="tx1">
                    <a:lumMod val="50000"/>
                    <a:lumOff val="50000"/>
                  </a:schemeClr>
                </a:solidFill>
                <a:latin typeface="SST Arabic Medium" pitchFamily="34" charset="-78"/>
                <a:cs typeface="SST Arabic Medium" pitchFamily="34" charset="-78"/>
              </a:rPr>
              <a:t>يبين الشكل </a:t>
            </a:r>
            <a:r>
              <a:rPr lang="ar-DZ" dirty="0">
                <a:solidFill>
                  <a:schemeClr val="tx1">
                    <a:lumMod val="50000"/>
                    <a:lumOff val="50000"/>
                  </a:schemeClr>
                </a:solidFill>
                <a:latin typeface="SST Arabic Medium" pitchFamily="34" charset="-78"/>
                <a:cs typeface="SST Arabic Medium" pitchFamily="34" charset="-78"/>
              </a:rPr>
              <a:t>دورة حياة مع منهج تطوير متزايد. يوجد ثلاثة تكرارات للخطة والتصميم والبناء مبينة في هذا المثال</a:t>
            </a:r>
            <a:r>
              <a:rPr lang="en-US"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يضيف كل بناء تالي وظيفة للبناء الأولي</a:t>
            </a:r>
            <a:r>
              <a:rPr lang="ar-DZ" sz="1600" dirty="0">
                <a:solidFill>
                  <a:schemeClr val="tx1">
                    <a:lumMod val="50000"/>
                    <a:lumOff val="50000"/>
                  </a:schemeClr>
                </a:solidFill>
                <a:latin typeface="SST Arabic Medium" pitchFamily="34" charset="-78"/>
                <a:cs typeface="SST Arabic Medium" pitchFamily="34" charset="-78"/>
              </a:rPr>
              <a:t>.</a:t>
            </a:r>
            <a:endParaRPr kumimoji="0" lang="en-US" sz="16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5" name="TextBox 4">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منهج التطوير ومجال أداء دورة الحياة</a:t>
            </a:r>
          </a:p>
        </p:txBody>
      </p:sp>
      <p:sp>
        <p:nvSpPr>
          <p:cNvPr id="6" name="Rectangle 5">
            <a:extLst>
              <a:ext uri="{FF2B5EF4-FFF2-40B4-BE49-F238E27FC236}">
                <a16:creationId xmlns:a16="http://schemas.microsoft.com/office/drawing/2014/main" id="{F06B6DF8-E8C4-4E7C-938C-470D8E897D5E}"/>
              </a:ext>
            </a:extLst>
          </p:cNvPr>
          <p:cNvSpPr/>
          <p:nvPr/>
        </p:nvSpPr>
        <p:spPr>
          <a:xfrm>
            <a:off x="1820213" y="1358134"/>
            <a:ext cx="3843671" cy="461665"/>
          </a:xfrm>
          <a:prstGeom prst="rect">
            <a:avLst/>
          </a:prstGeom>
        </p:spPr>
        <p:txBody>
          <a:bodyPr wrap="square">
            <a:spAutoFit/>
          </a:bodyPr>
          <a:lstStyle/>
          <a:p>
            <a:pPr lvl="0" algn="ctr" rtl="1">
              <a:lnSpc>
                <a:spcPct val="150000"/>
              </a:lnSpc>
            </a:pPr>
            <a:r>
              <a:rPr lang="ar-EG" sz="1600" dirty="0">
                <a:solidFill>
                  <a:srgbClr val="03A5AD"/>
                </a:solidFill>
                <a:latin typeface="SST Arabic Medium" pitchFamily="34" charset="-78"/>
                <a:cs typeface="SST Arabic Medium" pitchFamily="34" charset="-78"/>
              </a:rPr>
              <a:t> نموذج دورة حياة ذات منهج تطوير متزايد</a:t>
            </a:r>
            <a:endParaRPr kumimoji="0" lang="en-US" sz="16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8" name="TextBox 7"/>
          <p:cNvSpPr txBox="1"/>
          <p:nvPr/>
        </p:nvSpPr>
        <p:spPr>
          <a:xfrm>
            <a:off x="1680815" y="5451053"/>
            <a:ext cx="4122469" cy="338554"/>
          </a:xfrm>
          <a:prstGeom prst="rect">
            <a:avLst/>
          </a:prstGeom>
          <a:noFill/>
        </p:spPr>
        <p:txBody>
          <a:bodyPr wrap="square" rtlCol="0">
            <a:spAutoFit/>
          </a:bodyPr>
          <a:lstStyle/>
          <a:p>
            <a:pPr lvl="0" algn="ctr" rtl="1">
              <a:defRPr/>
            </a:pPr>
            <a:r>
              <a:rPr lang="ar-EG" sz="1600" dirty="0">
                <a:solidFill>
                  <a:schemeClr val="tx1">
                    <a:lumMod val="50000"/>
                    <a:lumOff val="50000"/>
                  </a:schemeClr>
                </a:solidFill>
                <a:latin typeface="SST Arabic Medium" pitchFamily="34" charset="-78"/>
                <a:cs typeface="SST Arabic Medium" pitchFamily="34" charset="-78"/>
              </a:rPr>
              <a:t>الشكل 2-10 دورة حياة ذات منهج تطوير متزايد</a:t>
            </a:r>
          </a:p>
        </p:txBody>
      </p:sp>
      <p:sp>
        <p:nvSpPr>
          <p:cNvPr id="3" name="Rectangle 2"/>
          <p:cNvSpPr/>
          <p:nvPr/>
        </p:nvSpPr>
        <p:spPr>
          <a:xfrm>
            <a:off x="5881798" y="1924493"/>
            <a:ext cx="808075" cy="393614"/>
          </a:xfrm>
          <a:prstGeom prst="rect">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728552" y="4618074"/>
            <a:ext cx="808075" cy="393614"/>
          </a:xfrm>
          <a:prstGeom prst="rect">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309573" y="2725269"/>
            <a:ext cx="808075" cy="393614"/>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4848907" y="3271283"/>
            <a:ext cx="808075" cy="393614"/>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4316985" y="3817297"/>
            <a:ext cx="837765" cy="393614"/>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3508910" y="2714333"/>
            <a:ext cx="808075" cy="393614"/>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3012616" y="3278161"/>
            <a:ext cx="850987" cy="393614"/>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2516322" y="3824175"/>
            <a:ext cx="808075" cy="393614"/>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1708247" y="2714333"/>
            <a:ext cx="808075" cy="393614"/>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1211953" y="3278161"/>
            <a:ext cx="808075" cy="393614"/>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715659" y="3824175"/>
            <a:ext cx="808075" cy="393614"/>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2" name="Straight Connector 21"/>
          <p:cNvCxnSpPr>
            <a:stCxn id="3" idx="2"/>
          </p:cNvCxnSpPr>
          <p:nvPr/>
        </p:nvCxnSpPr>
        <p:spPr>
          <a:xfrm flipH="1">
            <a:off x="6285835" y="2318107"/>
            <a:ext cx="1" cy="603969"/>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a:off x="5828022" y="3125761"/>
            <a:ext cx="2" cy="342329"/>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a:off x="5342430" y="3671775"/>
            <a:ext cx="1" cy="349207"/>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3548665" y="3671775"/>
            <a:ext cx="0" cy="355477"/>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a:off x="1754900" y="3670265"/>
            <a:ext cx="1" cy="349207"/>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2243160" y="3107947"/>
            <a:ext cx="1" cy="368569"/>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4031790" y="3118883"/>
            <a:ext cx="1" cy="356085"/>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flipH="1">
            <a:off x="6117648" y="2922076"/>
            <a:ext cx="168188" cy="0"/>
          </a:xfrm>
          <a:prstGeom prst="straightConnector1">
            <a:avLst/>
          </a:prstGeom>
          <a:ln w="1905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flipH="1">
            <a:off x="5663884" y="3464338"/>
            <a:ext cx="168188" cy="0"/>
          </a:xfrm>
          <a:prstGeom prst="straightConnector1">
            <a:avLst/>
          </a:prstGeom>
          <a:ln w="1905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flipH="1">
            <a:off x="5166729" y="4020982"/>
            <a:ext cx="168188" cy="0"/>
          </a:xfrm>
          <a:prstGeom prst="straightConnector1">
            <a:avLst/>
          </a:prstGeom>
          <a:ln w="1905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flipH="1">
            <a:off x="3863603" y="3474968"/>
            <a:ext cx="168188" cy="0"/>
          </a:xfrm>
          <a:prstGeom prst="straightConnector1">
            <a:avLst/>
          </a:prstGeom>
          <a:ln w="1905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endCxn id="15" idx="3"/>
          </p:cNvCxnSpPr>
          <p:nvPr/>
        </p:nvCxnSpPr>
        <p:spPr>
          <a:xfrm flipH="1" flipV="1">
            <a:off x="3324397" y="4020982"/>
            <a:ext cx="224269" cy="2874"/>
          </a:xfrm>
          <a:prstGeom prst="straightConnector1">
            <a:avLst/>
          </a:prstGeom>
          <a:ln w="1905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flipH="1" flipV="1">
            <a:off x="2020028" y="3477942"/>
            <a:ext cx="224269" cy="2874"/>
          </a:xfrm>
          <a:prstGeom prst="straightConnector1">
            <a:avLst/>
          </a:prstGeom>
          <a:ln w="1905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flipH="1" flipV="1">
            <a:off x="1536627" y="4018439"/>
            <a:ext cx="224269" cy="2874"/>
          </a:xfrm>
          <a:prstGeom prst="straightConnector1">
            <a:avLst/>
          </a:prstGeom>
          <a:ln w="1905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a:off x="1119696" y="4217789"/>
            <a:ext cx="0" cy="400285"/>
          </a:xfrm>
          <a:prstGeom prst="straightConnector1">
            <a:avLst/>
          </a:prstGeom>
          <a:ln w="1905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flipV="1">
            <a:off x="2380173" y="3103557"/>
            <a:ext cx="0" cy="923694"/>
          </a:xfrm>
          <a:prstGeom prst="straightConnector1">
            <a:avLst/>
          </a:prstGeom>
          <a:ln w="1905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flipH="1" flipV="1">
            <a:off x="4186444" y="3103557"/>
            <a:ext cx="1" cy="923694"/>
          </a:xfrm>
          <a:prstGeom prst="straightConnector1">
            <a:avLst/>
          </a:prstGeom>
          <a:ln w="1905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4181813" y="4027252"/>
            <a:ext cx="135172"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2381150" y="4027252"/>
            <a:ext cx="135172"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5" name="Rectangle 64">
            <a:extLst>
              <a:ext uri="{FF2B5EF4-FFF2-40B4-BE49-F238E27FC236}">
                <a16:creationId xmlns:a16="http://schemas.microsoft.com/office/drawing/2014/main" id="{31DC4A99-E08B-40F6-9D70-2490FD73776F}"/>
              </a:ext>
            </a:extLst>
          </p:cNvPr>
          <p:cNvSpPr/>
          <p:nvPr/>
        </p:nvSpPr>
        <p:spPr>
          <a:xfrm>
            <a:off x="5919389" y="1982800"/>
            <a:ext cx="732893" cy="276999"/>
          </a:xfrm>
          <a:prstGeom prst="rect">
            <a:avLst/>
          </a:prstGeom>
          <a:noFill/>
        </p:spPr>
        <p:txBody>
          <a:bodyPr wrap="none">
            <a:spAutoFit/>
          </a:bodyPr>
          <a:lstStyle/>
          <a:p>
            <a:pPr algn="r" rtl="1"/>
            <a:r>
              <a:rPr lang="ar-EG" sz="1200" dirty="0">
                <a:solidFill>
                  <a:schemeClr val="bg1"/>
                </a:solidFill>
                <a:latin typeface="SST Arabic Medium" pitchFamily="34" charset="-78"/>
                <a:cs typeface="SST Arabic Medium" pitchFamily="34" charset="-78"/>
              </a:rPr>
              <a:t>المفهوم</a:t>
            </a:r>
            <a:endParaRPr lang="en-US" sz="1200" dirty="0">
              <a:solidFill>
                <a:schemeClr val="bg1"/>
              </a:solidFill>
              <a:latin typeface="SST Arabic Medium" pitchFamily="34" charset="-78"/>
              <a:cs typeface="SST Arabic Medium" pitchFamily="34" charset="-78"/>
            </a:endParaRPr>
          </a:p>
        </p:txBody>
      </p:sp>
      <p:sp>
        <p:nvSpPr>
          <p:cNvPr id="66" name="Rectangle 65">
            <a:extLst>
              <a:ext uri="{FF2B5EF4-FFF2-40B4-BE49-F238E27FC236}">
                <a16:creationId xmlns:a16="http://schemas.microsoft.com/office/drawing/2014/main" id="{31DC4A99-E08B-40F6-9D70-2490FD73776F}"/>
              </a:ext>
            </a:extLst>
          </p:cNvPr>
          <p:cNvSpPr/>
          <p:nvPr/>
        </p:nvSpPr>
        <p:spPr>
          <a:xfrm>
            <a:off x="818582" y="4676381"/>
            <a:ext cx="628697" cy="276999"/>
          </a:xfrm>
          <a:prstGeom prst="rect">
            <a:avLst/>
          </a:prstGeom>
          <a:noFill/>
        </p:spPr>
        <p:txBody>
          <a:bodyPr wrap="none">
            <a:spAutoFit/>
          </a:bodyPr>
          <a:lstStyle/>
          <a:p>
            <a:pPr algn="r" rtl="1"/>
            <a:r>
              <a:rPr lang="ar-EG" sz="1200" dirty="0">
                <a:solidFill>
                  <a:schemeClr val="bg1"/>
                </a:solidFill>
                <a:latin typeface="SST Arabic Medium" pitchFamily="34" charset="-78"/>
                <a:cs typeface="SST Arabic Medium" pitchFamily="34" charset="-78"/>
              </a:rPr>
              <a:t>الإغلاق</a:t>
            </a:r>
            <a:endParaRPr lang="en-US" sz="1200" dirty="0">
              <a:solidFill>
                <a:schemeClr val="bg1"/>
              </a:solidFill>
              <a:latin typeface="SST Arabic Medium" pitchFamily="34" charset="-78"/>
              <a:cs typeface="SST Arabic Medium" pitchFamily="34" charset="-78"/>
            </a:endParaRPr>
          </a:p>
        </p:txBody>
      </p:sp>
      <p:sp>
        <p:nvSpPr>
          <p:cNvPr id="67" name="Rectangle 66">
            <a:extLst>
              <a:ext uri="{FF2B5EF4-FFF2-40B4-BE49-F238E27FC236}">
                <a16:creationId xmlns:a16="http://schemas.microsoft.com/office/drawing/2014/main" id="{31DC4A99-E08B-40F6-9D70-2490FD73776F}"/>
              </a:ext>
            </a:extLst>
          </p:cNvPr>
          <p:cNvSpPr/>
          <p:nvPr/>
        </p:nvSpPr>
        <p:spPr>
          <a:xfrm>
            <a:off x="5429718" y="2783576"/>
            <a:ext cx="567783" cy="276999"/>
          </a:xfrm>
          <a:prstGeom prst="rect">
            <a:avLst/>
          </a:prstGeom>
          <a:noFill/>
        </p:spPr>
        <p:txBody>
          <a:bodyPr wrap="none">
            <a:spAutoFit/>
          </a:bodyPr>
          <a:lstStyle/>
          <a:p>
            <a:pPr algn="r" rtl="1"/>
            <a:r>
              <a:rPr lang="ar-EG" sz="1200" dirty="0">
                <a:solidFill>
                  <a:schemeClr val="tx1">
                    <a:lumMod val="50000"/>
                    <a:lumOff val="50000"/>
                  </a:schemeClr>
                </a:solidFill>
                <a:latin typeface="SST Arabic Medium" pitchFamily="34" charset="-78"/>
                <a:cs typeface="SST Arabic Medium" pitchFamily="34" charset="-78"/>
              </a:rPr>
              <a:t>الخطة</a:t>
            </a:r>
            <a:endParaRPr lang="en-US" sz="1200" dirty="0">
              <a:solidFill>
                <a:schemeClr val="tx1">
                  <a:lumMod val="50000"/>
                  <a:lumOff val="50000"/>
                </a:schemeClr>
              </a:solidFill>
              <a:latin typeface="SST Arabic Medium" pitchFamily="34" charset="-78"/>
              <a:cs typeface="SST Arabic Medium" pitchFamily="34" charset="-78"/>
            </a:endParaRPr>
          </a:p>
        </p:txBody>
      </p:sp>
      <p:sp>
        <p:nvSpPr>
          <p:cNvPr id="68" name="Rectangle 67">
            <a:extLst>
              <a:ext uri="{FF2B5EF4-FFF2-40B4-BE49-F238E27FC236}">
                <a16:creationId xmlns:a16="http://schemas.microsoft.com/office/drawing/2014/main" id="{31DC4A99-E08B-40F6-9D70-2490FD73776F}"/>
              </a:ext>
            </a:extLst>
          </p:cNvPr>
          <p:cNvSpPr/>
          <p:nvPr/>
        </p:nvSpPr>
        <p:spPr>
          <a:xfrm>
            <a:off x="4893193" y="3333770"/>
            <a:ext cx="715260" cy="276999"/>
          </a:xfrm>
          <a:prstGeom prst="rect">
            <a:avLst/>
          </a:prstGeom>
          <a:noFill/>
        </p:spPr>
        <p:txBody>
          <a:bodyPr wrap="none">
            <a:spAutoFit/>
          </a:bodyPr>
          <a:lstStyle/>
          <a:p>
            <a:pPr algn="r" rtl="1"/>
            <a:r>
              <a:rPr lang="ar-EG" sz="1200" dirty="0">
                <a:solidFill>
                  <a:schemeClr val="tx1">
                    <a:lumMod val="50000"/>
                    <a:lumOff val="50000"/>
                  </a:schemeClr>
                </a:solidFill>
                <a:latin typeface="SST Arabic Medium" pitchFamily="34" charset="-78"/>
                <a:cs typeface="SST Arabic Medium" pitchFamily="34" charset="-78"/>
              </a:rPr>
              <a:t>التصميم</a:t>
            </a:r>
            <a:endParaRPr lang="en-US" sz="1200" dirty="0">
              <a:solidFill>
                <a:schemeClr val="tx1">
                  <a:lumMod val="50000"/>
                  <a:lumOff val="50000"/>
                </a:schemeClr>
              </a:solidFill>
              <a:latin typeface="SST Arabic Medium" pitchFamily="34" charset="-78"/>
              <a:cs typeface="SST Arabic Medium" pitchFamily="34" charset="-78"/>
            </a:endParaRPr>
          </a:p>
        </p:txBody>
      </p:sp>
      <p:sp>
        <p:nvSpPr>
          <p:cNvPr id="69" name="Rectangle 68">
            <a:extLst>
              <a:ext uri="{FF2B5EF4-FFF2-40B4-BE49-F238E27FC236}">
                <a16:creationId xmlns:a16="http://schemas.microsoft.com/office/drawing/2014/main" id="{31DC4A99-E08B-40F6-9D70-2490FD73776F}"/>
              </a:ext>
            </a:extLst>
          </p:cNvPr>
          <p:cNvSpPr/>
          <p:nvPr/>
        </p:nvSpPr>
        <p:spPr>
          <a:xfrm>
            <a:off x="4490447" y="3883964"/>
            <a:ext cx="490840" cy="276999"/>
          </a:xfrm>
          <a:prstGeom prst="rect">
            <a:avLst/>
          </a:prstGeom>
          <a:noFill/>
        </p:spPr>
        <p:txBody>
          <a:bodyPr wrap="none">
            <a:spAutoFit/>
          </a:bodyPr>
          <a:lstStyle/>
          <a:p>
            <a:pPr algn="r" rtl="1"/>
            <a:r>
              <a:rPr lang="ar-EG" sz="1200" dirty="0">
                <a:solidFill>
                  <a:schemeClr val="tx1">
                    <a:lumMod val="50000"/>
                    <a:lumOff val="50000"/>
                  </a:schemeClr>
                </a:solidFill>
                <a:latin typeface="SST Arabic Medium" pitchFamily="34" charset="-78"/>
                <a:cs typeface="SST Arabic Medium" pitchFamily="34" charset="-78"/>
              </a:rPr>
              <a:t>البناء</a:t>
            </a:r>
            <a:endParaRPr lang="en-US" sz="1200" dirty="0">
              <a:solidFill>
                <a:schemeClr val="tx1">
                  <a:lumMod val="50000"/>
                  <a:lumOff val="50000"/>
                </a:schemeClr>
              </a:solidFill>
              <a:latin typeface="SST Arabic Medium" pitchFamily="34" charset="-78"/>
              <a:cs typeface="SST Arabic Medium" pitchFamily="34" charset="-78"/>
            </a:endParaRPr>
          </a:p>
        </p:txBody>
      </p:sp>
      <p:sp>
        <p:nvSpPr>
          <p:cNvPr id="71" name="Rectangle 70">
            <a:extLst>
              <a:ext uri="{FF2B5EF4-FFF2-40B4-BE49-F238E27FC236}">
                <a16:creationId xmlns:a16="http://schemas.microsoft.com/office/drawing/2014/main" id="{31DC4A99-E08B-40F6-9D70-2490FD73776F}"/>
              </a:ext>
            </a:extLst>
          </p:cNvPr>
          <p:cNvSpPr/>
          <p:nvPr/>
        </p:nvSpPr>
        <p:spPr>
          <a:xfrm>
            <a:off x="3626960" y="2772609"/>
            <a:ext cx="567783" cy="276999"/>
          </a:xfrm>
          <a:prstGeom prst="rect">
            <a:avLst/>
          </a:prstGeom>
          <a:noFill/>
        </p:spPr>
        <p:txBody>
          <a:bodyPr wrap="none">
            <a:spAutoFit/>
          </a:bodyPr>
          <a:lstStyle/>
          <a:p>
            <a:pPr algn="r" rtl="1"/>
            <a:r>
              <a:rPr lang="ar-EG" sz="1200" dirty="0">
                <a:solidFill>
                  <a:schemeClr val="tx1">
                    <a:lumMod val="50000"/>
                    <a:lumOff val="50000"/>
                  </a:schemeClr>
                </a:solidFill>
                <a:latin typeface="SST Arabic Medium" pitchFamily="34" charset="-78"/>
                <a:cs typeface="SST Arabic Medium" pitchFamily="34" charset="-78"/>
              </a:rPr>
              <a:t>الخطة</a:t>
            </a:r>
            <a:endParaRPr lang="en-US" sz="1200" dirty="0">
              <a:solidFill>
                <a:schemeClr val="tx1">
                  <a:lumMod val="50000"/>
                  <a:lumOff val="50000"/>
                </a:schemeClr>
              </a:solidFill>
              <a:latin typeface="SST Arabic Medium" pitchFamily="34" charset="-78"/>
              <a:cs typeface="SST Arabic Medium" pitchFamily="34" charset="-78"/>
            </a:endParaRPr>
          </a:p>
        </p:txBody>
      </p:sp>
      <p:sp>
        <p:nvSpPr>
          <p:cNvPr id="72" name="Rectangle 71">
            <a:extLst>
              <a:ext uri="{FF2B5EF4-FFF2-40B4-BE49-F238E27FC236}">
                <a16:creationId xmlns:a16="http://schemas.microsoft.com/office/drawing/2014/main" id="{31DC4A99-E08B-40F6-9D70-2490FD73776F}"/>
              </a:ext>
            </a:extLst>
          </p:cNvPr>
          <p:cNvSpPr/>
          <p:nvPr/>
        </p:nvSpPr>
        <p:spPr>
          <a:xfrm>
            <a:off x="3081809" y="3331429"/>
            <a:ext cx="715260" cy="276999"/>
          </a:xfrm>
          <a:prstGeom prst="rect">
            <a:avLst/>
          </a:prstGeom>
          <a:noFill/>
        </p:spPr>
        <p:txBody>
          <a:bodyPr wrap="none">
            <a:spAutoFit/>
          </a:bodyPr>
          <a:lstStyle/>
          <a:p>
            <a:pPr algn="r" rtl="1"/>
            <a:r>
              <a:rPr lang="ar-EG" sz="1200" dirty="0">
                <a:solidFill>
                  <a:schemeClr val="tx1">
                    <a:lumMod val="50000"/>
                    <a:lumOff val="50000"/>
                  </a:schemeClr>
                </a:solidFill>
                <a:latin typeface="SST Arabic Medium" pitchFamily="34" charset="-78"/>
                <a:cs typeface="SST Arabic Medium" pitchFamily="34" charset="-78"/>
              </a:rPr>
              <a:t>التصميم</a:t>
            </a:r>
            <a:endParaRPr lang="en-US" sz="1200" dirty="0">
              <a:solidFill>
                <a:schemeClr val="tx1">
                  <a:lumMod val="50000"/>
                  <a:lumOff val="50000"/>
                </a:schemeClr>
              </a:solidFill>
              <a:latin typeface="SST Arabic Medium" pitchFamily="34" charset="-78"/>
              <a:cs typeface="SST Arabic Medium" pitchFamily="34" charset="-78"/>
            </a:endParaRPr>
          </a:p>
        </p:txBody>
      </p:sp>
      <p:sp>
        <p:nvSpPr>
          <p:cNvPr id="73" name="Rectangle 72">
            <a:extLst>
              <a:ext uri="{FF2B5EF4-FFF2-40B4-BE49-F238E27FC236}">
                <a16:creationId xmlns:a16="http://schemas.microsoft.com/office/drawing/2014/main" id="{31DC4A99-E08B-40F6-9D70-2490FD73776F}"/>
              </a:ext>
            </a:extLst>
          </p:cNvPr>
          <p:cNvSpPr/>
          <p:nvPr/>
        </p:nvSpPr>
        <p:spPr>
          <a:xfrm>
            <a:off x="2687689" y="3898875"/>
            <a:ext cx="490840" cy="276999"/>
          </a:xfrm>
          <a:prstGeom prst="rect">
            <a:avLst/>
          </a:prstGeom>
          <a:noFill/>
        </p:spPr>
        <p:txBody>
          <a:bodyPr wrap="none">
            <a:spAutoFit/>
          </a:bodyPr>
          <a:lstStyle/>
          <a:p>
            <a:pPr algn="r" rtl="1"/>
            <a:r>
              <a:rPr lang="ar-EG" sz="1200" dirty="0">
                <a:solidFill>
                  <a:schemeClr val="tx1">
                    <a:lumMod val="50000"/>
                    <a:lumOff val="50000"/>
                  </a:schemeClr>
                </a:solidFill>
                <a:latin typeface="SST Arabic Medium" pitchFamily="34" charset="-78"/>
                <a:cs typeface="SST Arabic Medium" pitchFamily="34" charset="-78"/>
              </a:rPr>
              <a:t>البناء</a:t>
            </a:r>
            <a:endParaRPr lang="en-US" sz="1200" dirty="0">
              <a:solidFill>
                <a:schemeClr val="tx1">
                  <a:lumMod val="50000"/>
                  <a:lumOff val="50000"/>
                </a:schemeClr>
              </a:solidFill>
              <a:latin typeface="SST Arabic Medium" pitchFamily="34" charset="-78"/>
              <a:cs typeface="SST Arabic Medium" pitchFamily="34" charset="-78"/>
            </a:endParaRPr>
          </a:p>
        </p:txBody>
      </p:sp>
      <p:sp>
        <p:nvSpPr>
          <p:cNvPr id="74" name="Rectangle 73">
            <a:extLst>
              <a:ext uri="{FF2B5EF4-FFF2-40B4-BE49-F238E27FC236}">
                <a16:creationId xmlns:a16="http://schemas.microsoft.com/office/drawing/2014/main" id="{31DC4A99-E08B-40F6-9D70-2490FD73776F}"/>
              </a:ext>
            </a:extLst>
          </p:cNvPr>
          <p:cNvSpPr/>
          <p:nvPr/>
        </p:nvSpPr>
        <p:spPr>
          <a:xfrm>
            <a:off x="1831018" y="2769911"/>
            <a:ext cx="567783" cy="276999"/>
          </a:xfrm>
          <a:prstGeom prst="rect">
            <a:avLst/>
          </a:prstGeom>
          <a:noFill/>
        </p:spPr>
        <p:txBody>
          <a:bodyPr wrap="none">
            <a:spAutoFit/>
          </a:bodyPr>
          <a:lstStyle/>
          <a:p>
            <a:pPr algn="r" rtl="1"/>
            <a:r>
              <a:rPr lang="ar-EG" sz="1200" dirty="0">
                <a:solidFill>
                  <a:schemeClr val="tx1">
                    <a:lumMod val="50000"/>
                    <a:lumOff val="50000"/>
                  </a:schemeClr>
                </a:solidFill>
                <a:latin typeface="SST Arabic Medium" pitchFamily="34" charset="-78"/>
                <a:cs typeface="SST Arabic Medium" pitchFamily="34" charset="-78"/>
              </a:rPr>
              <a:t>الخطة</a:t>
            </a:r>
            <a:endParaRPr lang="en-US" sz="1200" dirty="0">
              <a:solidFill>
                <a:schemeClr val="tx1">
                  <a:lumMod val="50000"/>
                  <a:lumOff val="50000"/>
                </a:schemeClr>
              </a:solidFill>
              <a:latin typeface="SST Arabic Medium" pitchFamily="34" charset="-78"/>
              <a:cs typeface="SST Arabic Medium" pitchFamily="34" charset="-78"/>
            </a:endParaRPr>
          </a:p>
        </p:txBody>
      </p:sp>
      <p:sp>
        <p:nvSpPr>
          <p:cNvPr id="75" name="Rectangle 74">
            <a:extLst>
              <a:ext uri="{FF2B5EF4-FFF2-40B4-BE49-F238E27FC236}">
                <a16:creationId xmlns:a16="http://schemas.microsoft.com/office/drawing/2014/main" id="{31DC4A99-E08B-40F6-9D70-2490FD73776F}"/>
              </a:ext>
            </a:extLst>
          </p:cNvPr>
          <p:cNvSpPr/>
          <p:nvPr/>
        </p:nvSpPr>
        <p:spPr>
          <a:xfrm>
            <a:off x="1285867" y="3328731"/>
            <a:ext cx="715260" cy="276999"/>
          </a:xfrm>
          <a:prstGeom prst="rect">
            <a:avLst/>
          </a:prstGeom>
          <a:noFill/>
        </p:spPr>
        <p:txBody>
          <a:bodyPr wrap="none">
            <a:spAutoFit/>
          </a:bodyPr>
          <a:lstStyle/>
          <a:p>
            <a:pPr algn="r" rtl="1"/>
            <a:r>
              <a:rPr lang="ar-EG" sz="1200" dirty="0">
                <a:solidFill>
                  <a:schemeClr val="tx1">
                    <a:lumMod val="50000"/>
                    <a:lumOff val="50000"/>
                  </a:schemeClr>
                </a:solidFill>
                <a:latin typeface="SST Arabic Medium" pitchFamily="34" charset="-78"/>
                <a:cs typeface="SST Arabic Medium" pitchFamily="34" charset="-78"/>
              </a:rPr>
              <a:t>التصميم</a:t>
            </a:r>
            <a:endParaRPr lang="en-US" sz="1200" dirty="0">
              <a:solidFill>
                <a:schemeClr val="tx1">
                  <a:lumMod val="50000"/>
                  <a:lumOff val="50000"/>
                </a:schemeClr>
              </a:solidFill>
              <a:latin typeface="SST Arabic Medium" pitchFamily="34" charset="-78"/>
              <a:cs typeface="SST Arabic Medium" pitchFamily="34" charset="-78"/>
            </a:endParaRPr>
          </a:p>
        </p:txBody>
      </p:sp>
      <p:sp>
        <p:nvSpPr>
          <p:cNvPr id="76" name="Rectangle 75">
            <a:extLst>
              <a:ext uri="{FF2B5EF4-FFF2-40B4-BE49-F238E27FC236}">
                <a16:creationId xmlns:a16="http://schemas.microsoft.com/office/drawing/2014/main" id="{31DC4A99-E08B-40F6-9D70-2490FD73776F}"/>
              </a:ext>
            </a:extLst>
          </p:cNvPr>
          <p:cNvSpPr/>
          <p:nvPr/>
        </p:nvSpPr>
        <p:spPr>
          <a:xfrm>
            <a:off x="891747" y="3896177"/>
            <a:ext cx="490840" cy="276999"/>
          </a:xfrm>
          <a:prstGeom prst="rect">
            <a:avLst/>
          </a:prstGeom>
          <a:noFill/>
        </p:spPr>
        <p:txBody>
          <a:bodyPr wrap="none">
            <a:spAutoFit/>
          </a:bodyPr>
          <a:lstStyle/>
          <a:p>
            <a:pPr algn="r" rtl="1"/>
            <a:r>
              <a:rPr lang="ar-EG" sz="1200" dirty="0">
                <a:solidFill>
                  <a:schemeClr val="tx1">
                    <a:lumMod val="50000"/>
                    <a:lumOff val="50000"/>
                  </a:schemeClr>
                </a:solidFill>
                <a:latin typeface="SST Arabic Medium" pitchFamily="34" charset="-78"/>
                <a:cs typeface="SST Arabic Medium" pitchFamily="34" charset="-78"/>
              </a:rPr>
              <a:t>البناء</a:t>
            </a:r>
            <a:endParaRPr lang="en-US" sz="1200" dirty="0">
              <a:solidFill>
                <a:schemeClr val="tx1">
                  <a:lumMod val="50000"/>
                  <a:lumOff val="50000"/>
                </a:schemeClr>
              </a:solidFill>
              <a:latin typeface="SST Arabic Medium" pitchFamily="34" charset="-78"/>
              <a:cs typeface="SST Arabic Medium" pitchFamily="34" charset="-78"/>
            </a:endParaRPr>
          </a:p>
        </p:txBody>
      </p:sp>
    </p:spTree>
    <p:extLst>
      <p:ext uri="{BB962C8B-B14F-4D97-AF65-F5344CB8AC3E}">
        <p14:creationId xmlns:p14="http://schemas.microsoft.com/office/powerpoint/2010/main" val="732048539"/>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06B6DF8-E8C4-4E7C-938C-470D8E897D5E}"/>
              </a:ext>
            </a:extLst>
          </p:cNvPr>
          <p:cNvSpPr/>
          <p:nvPr/>
        </p:nvSpPr>
        <p:spPr>
          <a:xfrm>
            <a:off x="6131859" y="1340591"/>
            <a:ext cx="5444177" cy="4247317"/>
          </a:xfrm>
          <a:prstGeom prst="rect">
            <a:avLst/>
          </a:prstGeom>
        </p:spPr>
        <p:txBody>
          <a:bodyPr wrap="square">
            <a:spAutoFit/>
          </a:bodyPr>
          <a:lstStyle/>
          <a:p>
            <a:pPr lvl="0" algn="justLow" rtl="1">
              <a:lnSpc>
                <a:spcPct val="150000"/>
              </a:lnSpc>
            </a:pPr>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5. </a:t>
            </a:r>
            <a:r>
              <a:rPr lang="ar-DZ" dirty="0">
                <a:solidFill>
                  <a:srgbClr val="03A5AD"/>
                </a:solidFill>
                <a:latin typeface="SST Arabic Medium" pitchFamily="34" charset="-78"/>
                <a:cs typeface="SST Arabic Medium" pitchFamily="34" charset="-78"/>
              </a:rPr>
              <a:t>تعريف المرحلة ودورة الحياة</a:t>
            </a:r>
            <a:endParaRPr lang="ar-EG" dirty="0">
              <a:solidFill>
                <a:srgbClr val="03A5AD"/>
              </a:solidFill>
              <a:latin typeface="SST Arabic Medium" pitchFamily="34" charset="-78"/>
              <a:cs typeface="SST Arabic Medium" pitchFamily="34" charset="-78"/>
            </a:endParaRPr>
          </a:p>
          <a:p>
            <a:pPr lvl="0" algn="justLow" rtl="1">
              <a:lnSpc>
                <a:spcPct val="150000"/>
              </a:lnSpc>
            </a:pPr>
            <a:endPar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a:p>
            <a:pPr algn="justLow" rtl="1">
              <a:lnSpc>
                <a:spcPct val="200000"/>
              </a:lnSpc>
            </a:pPr>
            <a:r>
              <a:rPr lang="ar-EG" dirty="0">
                <a:solidFill>
                  <a:schemeClr val="tx1">
                    <a:lumMod val="50000"/>
                    <a:lumOff val="50000"/>
                  </a:schemeClr>
                </a:solidFill>
                <a:latin typeface="SST Arabic Medium" pitchFamily="34" charset="-78"/>
                <a:cs typeface="SST Arabic Medium" pitchFamily="34" charset="-78"/>
              </a:rPr>
              <a:t>يبين الشكل دورة حياة باستخدام منهج تطوير متكيف. في نهاية كل تكرار (المعروف في بعض الأحيان باسم – الإطلاق)، يقوم العميل بمراجعة تسليم بعض الوظائف. أثناء المراجعة، يقدم المعنيون ملاحظاتهم، ويقوم فريق المشروع بتحديث سجل أعمال المشروع بالميزات و الوظائف لكي يتم تحديد أولويات التكرار التالي.</a:t>
            </a:r>
            <a:endParaRPr lang="en-US" dirty="0">
              <a:solidFill>
                <a:schemeClr val="tx1">
                  <a:lumMod val="50000"/>
                  <a:lumOff val="50000"/>
                </a:schemeClr>
              </a:solidFill>
              <a:latin typeface="SST Arabic Medium" pitchFamily="34" charset="-78"/>
              <a:cs typeface="SST Arabic Medium" pitchFamily="34" charset="-78"/>
            </a:endParaRPr>
          </a:p>
        </p:txBody>
      </p:sp>
      <p:sp>
        <p:nvSpPr>
          <p:cNvPr id="5" name="TextBox 4">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منهج التطوير ومجال أداء دورة الحياة</a:t>
            </a:r>
          </a:p>
        </p:txBody>
      </p:sp>
      <p:sp>
        <p:nvSpPr>
          <p:cNvPr id="6" name="Rectangle 5">
            <a:extLst>
              <a:ext uri="{FF2B5EF4-FFF2-40B4-BE49-F238E27FC236}">
                <a16:creationId xmlns:a16="http://schemas.microsoft.com/office/drawing/2014/main" id="{F06B6DF8-E8C4-4E7C-938C-470D8E897D5E}"/>
              </a:ext>
            </a:extLst>
          </p:cNvPr>
          <p:cNvSpPr/>
          <p:nvPr/>
        </p:nvSpPr>
        <p:spPr>
          <a:xfrm>
            <a:off x="1253249" y="1752873"/>
            <a:ext cx="3843671" cy="430887"/>
          </a:xfrm>
          <a:prstGeom prst="rect">
            <a:avLst/>
          </a:prstGeom>
        </p:spPr>
        <p:txBody>
          <a:bodyPr wrap="square">
            <a:spAutoFit/>
          </a:bodyPr>
          <a:lstStyle/>
          <a:p>
            <a:pPr lvl="0" algn="ctr" rtl="1">
              <a:lnSpc>
                <a:spcPct val="150000"/>
              </a:lnSpc>
            </a:pPr>
            <a:r>
              <a:rPr lang="ar-EG" sz="1600" dirty="0">
                <a:solidFill>
                  <a:srgbClr val="03A5AD"/>
                </a:solidFill>
                <a:latin typeface="SST Arabic Medium" pitchFamily="34" charset="-78"/>
                <a:cs typeface="SST Arabic Medium" pitchFamily="34" charset="-78"/>
              </a:rPr>
              <a:t>دورة حياة تستخدم منهج تطوير متكيف</a:t>
            </a:r>
            <a:endParaRPr kumimoji="0" lang="en-US" sz="16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8" name="TextBox 7"/>
          <p:cNvSpPr txBox="1"/>
          <p:nvPr/>
        </p:nvSpPr>
        <p:spPr>
          <a:xfrm>
            <a:off x="1113850" y="5680494"/>
            <a:ext cx="4122469" cy="338554"/>
          </a:xfrm>
          <a:prstGeom prst="rect">
            <a:avLst/>
          </a:prstGeom>
          <a:noFill/>
        </p:spPr>
        <p:txBody>
          <a:bodyPr wrap="square" rtlCol="0">
            <a:spAutoFit/>
          </a:bodyPr>
          <a:lstStyle/>
          <a:p>
            <a:pPr lvl="0" algn="ctr" rtl="1">
              <a:defRPr/>
            </a:pPr>
            <a:r>
              <a:rPr lang="ar-EG" sz="1600" dirty="0">
                <a:solidFill>
                  <a:schemeClr val="tx1">
                    <a:lumMod val="50000"/>
                    <a:lumOff val="50000"/>
                  </a:schemeClr>
                </a:solidFill>
                <a:latin typeface="SST Arabic Medium" pitchFamily="34" charset="-78"/>
                <a:cs typeface="SST Arabic Medium" pitchFamily="34" charset="-78"/>
              </a:rPr>
              <a:t>الشكل 2-11 دورة حياة ذات منهج تطوير متكيف</a:t>
            </a:r>
          </a:p>
        </p:txBody>
      </p:sp>
      <p:sp>
        <p:nvSpPr>
          <p:cNvPr id="12" name="Freeform 3"/>
          <p:cNvSpPr/>
          <p:nvPr/>
        </p:nvSpPr>
        <p:spPr>
          <a:xfrm>
            <a:off x="1118239" y="2976038"/>
            <a:ext cx="1046669" cy="1046669"/>
          </a:xfrm>
          <a:custGeom>
            <a:avLst/>
            <a:gdLst/>
            <a:ahLst/>
            <a:cxnLst/>
            <a:rect l="l" t="t" r="r" b="b"/>
            <a:pathLst>
              <a:path w="3587499" h="3587499">
                <a:moveTo>
                  <a:pt x="0" y="0"/>
                </a:moveTo>
                <a:lnTo>
                  <a:pt x="3587498" y="0"/>
                </a:lnTo>
                <a:lnTo>
                  <a:pt x="3587498" y="3587499"/>
                </a:lnTo>
                <a:lnTo>
                  <a:pt x="0" y="3587499"/>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p>
            <a:endParaRPr lang="en-SA"/>
          </a:p>
        </p:txBody>
      </p:sp>
      <p:sp>
        <p:nvSpPr>
          <p:cNvPr id="13" name="Freeform 4"/>
          <p:cNvSpPr/>
          <p:nvPr/>
        </p:nvSpPr>
        <p:spPr>
          <a:xfrm>
            <a:off x="4185261" y="2976038"/>
            <a:ext cx="1046669" cy="1046669"/>
          </a:xfrm>
          <a:custGeom>
            <a:avLst/>
            <a:gdLst/>
            <a:ahLst/>
            <a:cxnLst/>
            <a:rect l="l" t="t" r="r" b="b"/>
            <a:pathLst>
              <a:path w="3587499" h="3587499">
                <a:moveTo>
                  <a:pt x="0" y="0"/>
                </a:moveTo>
                <a:lnTo>
                  <a:pt x="3587499" y="0"/>
                </a:lnTo>
                <a:lnTo>
                  <a:pt x="3587499" y="3587499"/>
                </a:lnTo>
                <a:lnTo>
                  <a:pt x="0" y="3587499"/>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txBody>
          <a:bodyPr/>
          <a:lstStyle/>
          <a:p>
            <a:endParaRPr lang="en-SA"/>
          </a:p>
        </p:txBody>
      </p:sp>
      <p:sp>
        <p:nvSpPr>
          <p:cNvPr id="14" name="Freeform 5"/>
          <p:cNvSpPr/>
          <p:nvPr/>
        </p:nvSpPr>
        <p:spPr>
          <a:xfrm>
            <a:off x="2643868" y="2976038"/>
            <a:ext cx="1046669" cy="1046669"/>
          </a:xfrm>
          <a:custGeom>
            <a:avLst/>
            <a:gdLst/>
            <a:ahLst/>
            <a:cxnLst/>
            <a:rect l="l" t="t" r="r" b="b"/>
            <a:pathLst>
              <a:path w="3587499" h="3587499">
                <a:moveTo>
                  <a:pt x="0" y="0"/>
                </a:moveTo>
                <a:lnTo>
                  <a:pt x="3587499" y="0"/>
                </a:lnTo>
                <a:lnTo>
                  <a:pt x="3587499" y="3587499"/>
                </a:lnTo>
                <a:lnTo>
                  <a:pt x="0" y="3587499"/>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txBody>
          <a:bodyPr/>
          <a:lstStyle/>
          <a:p>
            <a:endParaRPr lang="en-SA"/>
          </a:p>
        </p:txBody>
      </p:sp>
      <p:sp>
        <p:nvSpPr>
          <p:cNvPr id="18" name="Rectangle 17">
            <a:extLst>
              <a:ext uri="{FF2B5EF4-FFF2-40B4-BE49-F238E27FC236}">
                <a16:creationId xmlns:a16="http://schemas.microsoft.com/office/drawing/2014/main" id="{31DC4A99-E08B-40F6-9D70-2490FD73776F}"/>
              </a:ext>
            </a:extLst>
          </p:cNvPr>
          <p:cNvSpPr/>
          <p:nvPr/>
        </p:nvSpPr>
        <p:spPr>
          <a:xfrm>
            <a:off x="4339744" y="3301284"/>
            <a:ext cx="697627" cy="276999"/>
          </a:xfrm>
          <a:prstGeom prst="rect">
            <a:avLst/>
          </a:prstGeom>
          <a:noFill/>
        </p:spPr>
        <p:txBody>
          <a:bodyPr wrap="none">
            <a:spAutoFit/>
          </a:bodyPr>
          <a:lstStyle/>
          <a:p>
            <a:pPr algn="r" rtl="1"/>
            <a:r>
              <a:rPr lang="ar-EG" sz="1200" dirty="0">
                <a:solidFill>
                  <a:schemeClr val="bg1"/>
                </a:solidFill>
                <a:latin typeface="SST Arabic Medium" pitchFamily="34" charset="-78"/>
                <a:cs typeface="SST Arabic Medium" pitchFamily="34" charset="-78"/>
              </a:rPr>
              <a:t>التكرار  1</a:t>
            </a:r>
            <a:endParaRPr lang="en-US" sz="1200" dirty="0">
              <a:solidFill>
                <a:schemeClr val="bg1"/>
              </a:solidFill>
              <a:latin typeface="SST Arabic Medium" pitchFamily="34" charset="-78"/>
              <a:cs typeface="SST Arabic Medium" pitchFamily="34" charset="-78"/>
            </a:endParaRPr>
          </a:p>
        </p:txBody>
      </p:sp>
      <p:sp>
        <p:nvSpPr>
          <p:cNvPr id="19" name="Rectangle 18">
            <a:extLst>
              <a:ext uri="{FF2B5EF4-FFF2-40B4-BE49-F238E27FC236}">
                <a16:creationId xmlns:a16="http://schemas.microsoft.com/office/drawing/2014/main" id="{31DC4A99-E08B-40F6-9D70-2490FD73776F}"/>
              </a:ext>
            </a:extLst>
          </p:cNvPr>
          <p:cNvSpPr/>
          <p:nvPr/>
        </p:nvSpPr>
        <p:spPr>
          <a:xfrm>
            <a:off x="2780718" y="3301284"/>
            <a:ext cx="715260" cy="276999"/>
          </a:xfrm>
          <a:prstGeom prst="rect">
            <a:avLst/>
          </a:prstGeom>
          <a:noFill/>
        </p:spPr>
        <p:txBody>
          <a:bodyPr wrap="none">
            <a:spAutoFit/>
          </a:bodyPr>
          <a:lstStyle/>
          <a:p>
            <a:pPr algn="r" rtl="1"/>
            <a:r>
              <a:rPr lang="ar-EG" sz="1200" dirty="0">
                <a:solidFill>
                  <a:schemeClr val="bg1"/>
                </a:solidFill>
                <a:latin typeface="SST Arabic Medium" pitchFamily="34" charset="-78"/>
                <a:cs typeface="SST Arabic Medium" pitchFamily="34" charset="-78"/>
              </a:rPr>
              <a:t>التكرار  2</a:t>
            </a:r>
            <a:endParaRPr lang="en-US" sz="1200" dirty="0">
              <a:solidFill>
                <a:schemeClr val="bg1"/>
              </a:solidFill>
              <a:latin typeface="SST Arabic Medium" pitchFamily="34" charset="-78"/>
              <a:cs typeface="SST Arabic Medium" pitchFamily="34" charset="-78"/>
            </a:endParaRPr>
          </a:p>
        </p:txBody>
      </p:sp>
      <p:sp>
        <p:nvSpPr>
          <p:cNvPr id="20" name="Rectangle 19">
            <a:extLst>
              <a:ext uri="{FF2B5EF4-FFF2-40B4-BE49-F238E27FC236}">
                <a16:creationId xmlns:a16="http://schemas.microsoft.com/office/drawing/2014/main" id="{31DC4A99-E08B-40F6-9D70-2490FD73776F}"/>
              </a:ext>
            </a:extLst>
          </p:cNvPr>
          <p:cNvSpPr/>
          <p:nvPr/>
        </p:nvSpPr>
        <p:spPr>
          <a:xfrm>
            <a:off x="1239325" y="3301284"/>
            <a:ext cx="715260" cy="276999"/>
          </a:xfrm>
          <a:prstGeom prst="rect">
            <a:avLst/>
          </a:prstGeom>
          <a:noFill/>
        </p:spPr>
        <p:txBody>
          <a:bodyPr wrap="none">
            <a:spAutoFit/>
          </a:bodyPr>
          <a:lstStyle/>
          <a:p>
            <a:pPr algn="r" rtl="1"/>
            <a:r>
              <a:rPr lang="ar-EG" sz="1200" dirty="0">
                <a:solidFill>
                  <a:schemeClr val="bg1"/>
                </a:solidFill>
                <a:latin typeface="SST Arabic Medium" pitchFamily="34" charset="-78"/>
                <a:cs typeface="SST Arabic Medium" pitchFamily="34" charset="-78"/>
              </a:rPr>
              <a:t>التكرار  3</a:t>
            </a:r>
            <a:endParaRPr lang="en-US" sz="1200" dirty="0">
              <a:solidFill>
                <a:schemeClr val="bg1"/>
              </a:solidFill>
              <a:latin typeface="SST Arabic Medium" pitchFamily="34" charset="-78"/>
              <a:cs typeface="SST Arabic Medium" pitchFamily="34" charset="-78"/>
            </a:endParaRPr>
          </a:p>
        </p:txBody>
      </p:sp>
      <p:sp>
        <p:nvSpPr>
          <p:cNvPr id="21" name="Rectangle 20">
            <a:extLst>
              <a:ext uri="{FF2B5EF4-FFF2-40B4-BE49-F238E27FC236}">
                <a16:creationId xmlns:a16="http://schemas.microsoft.com/office/drawing/2014/main" id="{F06B6DF8-E8C4-4E7C-938C-470D8E897D5E}"/>
              </a:ext>
            </a:extLst>
          </p:cNvPr>
          <p:cNvSpPr/>
          <p:nvPr/>
        </p:nvSpPr>
        <p:spPr>
          <a:xfrm>
            <a:off x="1253249" y="2298054"/>
            <a:ext cx="3843671" cy="430887"/>
          </a:xfrm>
          <a:prstGeom prst="rect">
            <a:avLst/>
          </a:prstGeom>
        </p:spPr>
        <p:txBody>
          <a:bodyPr wrap="square">
            <a:spAutoFit/>
          </a:bodyPr>
          <a:lstStyle/>
          <a:p>
            <a:pPr lvl="0" algn="ctr" rtl="1">
              <a:lnSpc>
                <a:spcPct val="150000"/>
              </a:lnSpc>
            </a:pPr>
            <a:r>
              <a:rPr lang="ar-EG" sz="1600" dirty="0">
                <a:solidFill>
                  <a:srgbClr val="0999C4"/>
                </a:solidFill>
                <a:latin typeface="SST Arabic Medium" pitchFamily="34" charset="-78"/>
                <a:cs typeface="SST Arabic Medium" pitchFamily="34" charset="-78"/>
              </a:rPr>
              <a:t>تحديد رؤية المشروع والمنتجات</a:t>
            </a:r>
            <a:endParaRPr kumimoji="0" lang="en-US" sz="1600" i="0" u="none" strike="noStrike" kern="1200" cap="none" spc="0" normalizeH="0" baseline="0" noProof="0" dirty="0">
              <a:ln>
                <a:noFill/>
              </a:ln>
              <a:solidFill>
                <a:srgbClr val="0999C4"/>
              </a:solidFill>
              <a:effectLst/>
              <a:uLnTx/>
              <a:uFillTx/>
              <a:latin typeface="SST Arabic Medium" pitchFamily="34" charset="-78"/>
              <a:cs typeface="SST Arabic Medium" pitchFamily="34" charset="-78"/>
            </a:endParaRPr>
          </a:p>
        </p:txBody>
      </p:sp>
      <p:sp>
        <p:nvSpPr>
          <p:cNvPr id="22" name="Rectangle 21">
            <a:extLst>
              <a:ext uri="{FF2B5EF4-FFF2-40B4-BE49-F238E27FC236}">
                <a16:creationId xmlns:a16="http://schemas.microsoft.com/office/drawing/2014/main" id="{F06B6DF8-E8C4-4E7C-938C-470D8E897D5E}"/>
              </a:ext>
            </a:extLst>
          </p:cNvPr>
          <p:cNvSpPr/>
          <p:nvPr/>
        </p:nvSpPr>
        <p:spPr>
          <a:xfrm>
            <a:off x="1688531" y="4218302"/>
            <a:ext cx="1427111" cy="523220"/>
          </a:xfrm>
          <a:prstGeom prst="rect">
            <a:avLst/>
          </a:prstGeom>
        </p:spPr>
        <p:txBody>
          <a:bodyPr wrap="square">
            <a:spAutoFit/>
          </a:bodyPr>
          <a:lstStyle/>
          <a:p>
            <a:pPr lvl="0" algn="ctr" rtl="1"/>
            <a:r>
              <a:rPr lang="ar-EG" sz="1400" dirty="0">
                <a:solidFill>
                  <a:srgbClr val="0999C4"/>
                </a:solidFill>
                <a:latin typeface="SST Arabic Medium" pitchFamily="34" charset="-78"/>
                <a:cs typeface="SST Arabic Medium" pitchFamily="34" charset="-78"/>
              </a:rPr>
              <a:t>سجل الأعمال</a:t>
            </a:r>
          </a:p>
          <a:p>
            <a:pPr lvl="0" algn="ctr" rtl="1"/>
            <a:r>
              <a:rPr lang="ar-EG" sz="1400" dirty="0">
                <a:solidFill>
                  <a:srgbClr val="0999C4"/>
                </a:solidFill>
                <a:latin typeface="SST Arabic Medium" pitchFamily="34" charset="-78"/>
                <a:cs typeface="SST Arabic Medium" pitchFamily="34" charset="-78"/>
              </a:rPr>
              <a:t>تحديد الأولويات</a:t>
            </a:r>
            <a:endParaRPr kumimoji="0" lang="en-US" sz="1400" i="0" u="none" strike="noStrike" kern="1200" cap="none" spc="0" normalizeH="0" baseline="0" noProof="0" dirty="0">
              <a:ln>
                <a:noFill/>
              </a:ln>
              <a:solidFill>
                <a:srgbClr val="0999C4"/>
              </a:solidFill>
              <a:effectLst/>
              <a:uLnTx/>
              <a:uFillTx/>
              <a:latin typeface="SST Arabic Medium" pitchFamily="34" charset="-78"/>
              <a:cs typeface="SST Arabic Medium" pitchFamily="34" charset="-78"/>
            </a:endParaRPr>
          </a:p>
        </p:txBody>
      </p:sp>
      <p:sp>
        <p:nvSpPr>
          <p:cNvPr id="23" name="Rectangle 22">
            <a:extLst>
              <a:ext uri="{FF2B5EF4-FFF2-40B4-BE49-F238E27FC236}">
                <a16:creationId xmlns:a16="http://schemas.microsoft.com/office/drawing/2014/main" id="{F06B6DF8-E8C4-4E7C-938C-470D8E897D5E}"/>
              </a:ext>
            </a:extLst>
          </p:cNvPr>
          <p:cNvSpPr/>
          <p:nvPr/>
        </p:nvSpPr>
        <p:spPr>
          <a:xfrm>
            <a:off x="3281484" y="4218302"/>
            <a:ext cx="1427111" cy="523220"/>
          </a:xfrm>
          <a:prstGeom prst="rect">
            <a:avLst/>
          </a:prstGeom>
        </p:spPr>
        <p:txBody>
          <a:bodyPr wrap="square">
            <a:spAutoFit/>
          </a:bodyPr>
          <a:lstStyle/>
          <a:p>
            <a:pPr lvl="0" algn="ctr" rtl="1"/>
            <a:r>
              <a:rPr lang="ar-EG" sz="1400" dirty="0">
                <a:solidFill>
                  <a:srgbClr val="0999C4"/>
                </a:solidFill>
                <a:latin typeface="SST Arabic Medium" pitchFamily="34" charset="-78"/>
                <a:cs typeface="SST Arabic Medium" pitchFamily="34" charset="-78"/>
              </a:rPr>
              <a:t>سجل الأعمال</a:t>
            </a:r>
          </a:p>
          <a:p>
            <a:pPr lvl="0" algn="ctr" rtl="1"/>
            <a:r>
              <a:rPr lang="ar-EG" sz="1400" dirty="0">
                <a:solidFill>
                  <a:srgbClr val="0999C4"/>
                </a:solidFill>
                <a:latin typeface="SST Arabic Medium" pitchFamily="34" charset="-78"/>
                <a:cs typeface="SST Arabic Medium" pitchFamily="34" charset="-78"/>
              </a:rPr>
              <a:t>تحديد الأولويات</a:t>
            </a:r>
            <a:endParaRPr kumimoji="0" lang="en-US" sz="1400" i="0" u="none" strike="noStrike" kern="1200" cap="none" spc="0" normalizeH="0" baseline="0" noProof="0" dirty="0">
              <a:ln>
                <a:noFill/>
              </a:ln>
              <a:solidFill>
                <a:srgbClr val="0999C4"/>
              </a:solidFill>
              <a:effectLst/>
              <a:uLnTx/>
              <a:uFillTx/>
              <a:latin typeface="SST Arabic Medium" pitchFamily="34" charset="-78"/>
              <a:cs typeface="SST Arabic Medium" pitchFamily="34" charset="-78"/>
            </a:endParaRPr>
          </a:p>
        </p:txBody>
      </p:sp>
    </p:spTree>
    <p:extLst>
      <p:ext uri="{BB962C8B-B14F-4D97-AF65-F5344CB8AC3E}">
        <p14:creationId xmlns:p14="http://schemas.microsoft.com/office/powerpoint/2010/main" val="1370440442"/>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06B6DF8-E8C4-4E7C-938C-470D8E897D5E}"/>
              </a:ext>
            </a:extLst>
          </p:cNvPr>
          <p:cNvSpPr/>
          <p:nvPr/>
        </p:nvSpPr>
        <p:spPr>
          <a:xfrm>
            <a:off x="3818965" y="1254461"/>
            <a:ext cx="7511224" cy="2723823"/>
          </a:xfrm>
          <a:prstGeom prst="rect">
            <a:avLst/>
          </a:prstGeom>
        </p:spPr>
        <p:txBody>
          <a:bodyPr wrap="square">
            <a:spAutoFit/>
          </a:bodyPr>
          <a:lstStyle/>
          <a:p>
            <a:pPr lvl="0" algn="justLow" rtl="1">
              <a:lnSpc>
                <a:spcPct val="150000"/>
              </a:lnSpc>
            </a:pPr>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6. </a:t>
            </a:r>
            <a:r>
              <a:rPr lang="ar-DZ" dirty="0">
                <a:solidFill>
                  <a:srgbClr val="03A5AD"/>
                </a:solidFill>
                <a:latin typeface="SST Arabic Medium" pitchFamily="34" charset="-78"/>
                <a:cs typeface="SST Arabic Medium" pitchFamily="34" charset="-78"/>
              </a:rPr>
              <a:t>مواءمة إيقاع التسليم ومنهج التطوير ودورة الحياة</a:t>
            </a:r>
            <a:endParaRPr lang="ar-EG" dirty="0">
              <a:solidFill>
                <a:srgbClr val="03A5AD"/>
              </a:solidFill>
              <a:latin typeface="SST Arabic Medium" pitchFamily="34" charset="-78"/>
              <a:cs typeface="SST Arabic Medium" pitchFamily="34" charset="-78"/>
            </a:endParaRPr>
          </a:p>
          <a:p>
            <a:pPr algn="justLow" rtl="1">
              <a:lnSpc>
                <a:spcPct val="200000"/>
              </a:lnSpc>
            </a:pPr>
            <a:r>
              <a:rPr lang="ar-EG" dirty="0">
                <a:solidFill>
                  <a:schemeClr val="tx1">
                    <a:lumMod val="50000"/>
                    <a:lumOff val="50000"/>
                  </a:schemeClr>
                </a:solidFill>
                <a:latin typeface="SST Arabic Medium" pitchFamily="34" charset="-78"/>
                <a:cs typeface="SST Arabic Medium" pitchFamily="34" charset="-78"/>
              </a:rPr>
              <a:t>في هذا المثال، يوجد أربعة منتجات وخدمات: المبنى، وتدريب دورية العمل المجتمعي</a:t>
            </a:r>
            <a:r>
              <a:rPr lang="en-US" dirty="0">
                <a:solidFill>
                  <a:schemeClr val="tx1">
                    <a:lumMod val="50000"/>
                    <a:lumOff val="50000"/>
                  </a:schemeClr>
                </a:solidFill>
                <a:latin typeface="SST Arabic Medium" pitchFamily="34" charset="-78"/>
                <a:cs typeface="SST Arabic Medium" pitchFamily="34" charset="-78"/>
              </a:rPr>
              <a:t>CAP </a:t>
            </a:r>
            <a:r>
              <a:rPr lang="ar-EG" dirty="0">
                <a:solidFill>
                  <a:schemeClr val="tx1">
                    <a:lumMod val="50000"/>
                    <a:lumOff val="50000"/>
                  </a:schemeClr>
                </a:solidFill>
                <a:latin typeface="SST Arabic Medium" pitchFamily="34" charset="-78"/>
                <a:cs typeface="SST Arabic Medium" pitchFamily="34" charset="-78"/>
              </a:rPr>
              <a:t> وخدمات كبار السن، والموقع الالكتروني، ويوضح الجدول التالي إيقاع التسليم ومنهج التطوير.</a:t>
            </a:r>
            <a:r>
              <a:rPr lang="ar-DZ" dirty="0">
                <a:solidFill>
                  <a:schemeClr val="tx1">
                    <a:lumMod val="50000"/>
                    <a:lumOff val="50000"/>
                  </a:schemeClr>
                </a:solidFill>
                <a:latin typeface="SST Arabic Medium" pitchFamily="34" charset="-78"/>
                <a:cs typeface="SST Arabic Medium" pitchFamily="34" charset="-78"/>
              </a:rPr>
              <a:t>وفقًا لهذه المعلومات قد تكون دورة الحياة المحتملة كالتالي:</a:t>
            </a:r>
            <a:endParaRPr lang="en-US" dirty="0">
              <a:solidFill>
                <a:schemeClr val="tx1">
                  <a:lumMod val="50000"/>
                  <a:lumOff val="50000"/>
                </a:schemeClr>
              </a:solidFill>
              <a:latin typeface="SST Arabic Medium" pitchFamily="34" charset="-78"/>
              <a:cs typeface="SST Arabic Medium" pitchFamily="34" charset="-78"/>
            </a:endParaRPr>
          </a:p>
        </p:txBody>
      </p:sp>
      <p:sp>
        <p:nvSpPr>
          <p:cNvPr id="5" name="TextBox 4">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منهج التطوير ومجال أداء دورة الحياة</a:t>
            </a:r>
          </a:p>
        </p:txBody>
      </p:sp>
      <p:sp>
        <p:nvSpPr>
          <p:cNvPr id="6" name="TextBox 5"/>
          <p:cNvSpPr txBox="1"/>
          <p:nvPr/>
        </p:nvSpPr>
        <p:spPr>
          <a:xfrm>
            <a:off x="3034305" y="5787118"/>
            <a:ext cx="4122469" cy="338554"/>
          </a:xfrm>
          <a:prstGeom prst="rect">
            <a:avLst/>
          </a:prstGeom>
          <a:noFill/>
        </p:spPr>
        <p:txBody>
          <a:bodyPr wrap="square" rtlCol="0">
            <a:spAutoFit/>
          </a:bodyPr>
          <a:lstStyle/>
          <a:p>
            <a:pPr lvl="0" algn="ctr" rtl="1">
              <a:defRPr/>
            </a:pPr>
            <a:r>
              <a:rPr lang="ar-EG" sz="1600" dirty="0">
                <a:solidFill>
                  <a:schemeClr val="tx1">
                    <a:lumMod val="50000"/>
                    <a:lumOff val="50000"/>
                  </a:schemeClr>
                </a:solidFill>
                <a:latin typeface="SST Arabic Medium" pitchFamily="34" charset="-78"/>
                <a:cs typeface="SST Arabic Medium" pitchFamily="34" charset="-78"/>
              </a:rPr>
              <a:t>الجدول 2-4 إيقاع التسليم ومنهج التطوير</a:t>
            </a:r>
          </a:p>
        </p:txBody>
      </p:sp>
      <p:graphicFrame>
        <p:nvGraphicFramePr>
          <p:cNvPr id="3" name="Table 2"/>
          <p:cNvGraphicFramePr>
            <a:graphicFrameLocks noGrp="1"/>
          </p:cNvGraphicFramePr>
          <p:nvPr/>
        </p:nvGraphicFramePr>
        <p:xfrm>
          <a:off x="1278965" y="3811269"/>
          <a:ext cx="8127999" cy="185420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20000"/>
                    </a:ext>
                  </a:extLst>
                </a:gridCol>
                <a:gridCol w="2709333">
                  <a:extLst>
                    <a:ext uri="{9D8B030D-6E8A-4147-A177-3AD203B41FA5}">
                      <a16:colId xmlns:a16="http://schemas.microsoft.com/office/drawing/2014/main" val="20001"/>
                    </a:ext>
                  </a:extLst>
                </a:gridCol>
                <a:gridCol w="2709333">
                  <a:extLst>
                    <a:ext uri="{9D8B030D-6E8A-4147-A177-3AD203B41FA5}">
                      <a16:colId xmlns:a16="http://schemas.microsoft.com/office/drawing/2014/main" val="20002"/>
                    </a:ext>
                  </a:extLst>
                </a:gridCol>
              </a:tblGrid>
              <a:tr h="370840">
                <a:tc>
                  <a:txBody>
                    <a:bodyPr/>
                    <a:lstStyle/>
                    <a:p>
                      <a:pPr algn="ctr" rtl="1"/>
                      <a:r>
                        <a:rPr lang="ar-EG" sz="1400" b="0" dirty="0">
                          <a:latin typeface="SST Arabic Medium" pitchFamily="34" charset="-78"/>
                          <a:cs typeface="SST Arabic Medium" pitchFamily="34" charset="-78"/>
                        </a:rPr>
                        <a:t>منهج التطوير</a:t>
                      </a:r>
                      <a:endParaRPr lang="en-US" sz="1400" b="0" dirty="0">
                        <a:latin typeface="SST Arabic Medium" pitchFamily="34" charset="-78"/>
                        <a:cs typeface="SST Arabic Medium" pitchFamily="34" charset="-78"/>
                      </a:endParaRPr>
                    </a:p>
                  </a:txBody>
                  <a:tcPr anchor="ctr">
                    <a:solidFill>
                      <a:srgbClr val="03A5AD"/>
                    </a:solidFill>
                  </a:tcPr>
                </a:tc>
                <a:tc>
                  <a:txBody>
                    <a:bodyPr/>
                    <a:lstStyle/>
                    <a:p>
                      <a:pPr algn="ctr" rtl="1"/>
                      <a:r>
                        <a:rPr lang="ar-EG" sz="1400" b="0" dirty="0">
                          <a:latin typeface="SST Arabic Medium" pitchFamily="34" charset="-78"/>
                          <a:cs typeface="SST Arabic Medium" pitchFamily="34" charset="-78"/>
                        </a:rPr>
                        <a:t>إيقاع التسليم</a:t>
                      </a:r>
                      <a:endParaRPr lang="en-US" sz="1400" b="0" dirty="0">
                        <a:latin typeface="SST Arabic Medium" pitchFamily="34" charset="-78"/>
                        <a:cs typeface="SST Arabic Medium" pitchFamily="34" charset="-78"/>
                      </a:endParaRPr>
                    </a:p>
                  </a:txBody>
                  <a:tcPr anchor="ctr">
                    <a:solidFill>
                      <a:srgbClr val="03A5AD"/>
                    </a:solidFill>
                  </a:tcPr>
                </a:tc>
                <a:tc>
                  <a:txBody>
                    <a:bodyPr/>
                    <a:lstStyle/>
                    <a:p>
                      <a:pPr algn="ctr" rtl="1"/>
                      <a:r>
                        <a:rPr lang="ar-EG" sz="1400" b="0" dirty="0">
                          <a:latin typeface="SST Arabic Medium" pitchFamily="34" charset="-78"/>
                          <a:cs typeface="SST Arabic Medium" pitchFamily="34" charset="-78"/>
                        </a:rPr>
                        <a:t>التسليمات</a:t>
                      </a:r>
                      <a:endParaRPr lang="en-US" sz="1400" b="0" dirty="0">
                        <a:latin typeface="SST Arabic Medium" pitchFamily="34" charset="-78"/>
                        <a:cs typeface="SST Arabic Medium" pitchFamily="34" charset="-78"/>
                      </a:endParaRPr>
                    </a:p>
                  </a:txBody>
                  <a:tcPr anchor="ctr">
                    <a:solidFill>
                      <a:srgbClr val="03A5AD"/>
                    </a:solidFill>
                  </a:tcPr>
                </a:tc>
                <a:extLst>
                  <a:ext uri="{0D108BD9-81ED-4DB2-BD59-A6C34878D82A}">
                    <a16:rowId xmlns:a16="http://schemas.microsoft.com/office/drawing/2014/main" val="10000"/>
                  </a:ext>
                </a:extLst>
              </a:tr>
              <a:tr h="370840">
                <a:tc>
                  <a:txBody>
                    <a:bodyPr/>
                    <a:lstStyle/>
                    <a:p>
                      <a:pPr algn="ctr" rtl="1"/>
                      <a:r>
                        <a:rPr lang="ar-EG" sz="1400" b="0" dirty="0">
                          <a:solidFill>
                            <a:schemeClr val="tx1">
                              <a:lumMod val="50000"/>
                              <a:lumOff val="50000"/>
                            </a:schemeClr>
                          </a:solidFill>
                          <a:latin typeface="SST Arabic Medium" pitchFamily="34" charset="-78"/>
                          <a:cs typeface="SST Arabic Medium" pitchFamily="34" charset="-78"/>
                        </a:rPr>
                        <a:t>تنبؤي</a:t>
                      </a:r>
                      <a:endParaRPr lang="en-US" sz="1400" b="0" dirty="0">
                        <a:solidFill>
                          <a:schemeClr val="tx1">
                            <a:lumMod val="50000"/>
                            <a:lumOff val="50000"/>
                          </a:schemeClr>
                        </a:solidFill>
                        <a:latin typeface="SST Arabic Medium" pitchFamily="34" charset="-78"/>
                        <a:cs typeface="SST Arabic Medium" pitchFamily="34" charset="-78"/>
                      </a:endParaRPr>
                    </a:p>
                  </a:txBody>
                  <a:tcPr anchor="ctr"/>
                </a:tc>
                <a:tc>
                  <a:txBody>
                    <a:bodyPr/>
                    <a:lstStyle/>
                    <a:p>
                      <a:pPr algn="ctr" rtl="1"/>
                      <a:r>
                        <a:rPr lang="ar-EG" sz="1400" b="0" dirty="0">
                          <a:solidFill>
                            <a:schemeClr val="tx1">
                              <a:lumMod val="50000"/>
                              <a:lumOff val="50000"/>
                            </a:schemeClr>
                          </a:solidFill>
                          <a:latin typeface="SST Arabic Medium" pitchFamily="34" charset="-78"/>
                          <a:cs typeface="SST Arabic Medium" pitchFamily="34" charset="-78"/>
                        </a:rPr>
                        <a:t>تسليم</a:t>
                      </a:r>
                      <a:r>
                        <a:rPr lang="ar-EG" sz="1400" b="0" baseline="0" dirty="0">
                          <a:solidFill>
                            <a:schemeClr val="tx1">
                              <a:lumMod val="50000"/>
                              <a:lumOff val="50000"/>
                            </a:schemeClr>
                          </a:solidFill>
                          <a:latin typeface="SST Arabic Medium" pitchFamily="34" charset="-78"/>
                          <a:cs typeface="SST Arabic Medium" pitchFamily="34" charset="-78"/>
                        </a:rPr>
                        <a:t> واحد فقط</a:t>
                      </a:r>
                      <a:endParaRPr lang="en-US" sz="1400" b="0" dirty="0">
                        <a:solidFill>
                          <a:schemeClr val="tx1">
                            <a:lumMod val="50000"/>
                            <a:lumOff val="50000"/>
                          </a:schemeClr>
                        </a:solidFill>
                        <a:latin typeface="SST Arabic Medium" pitchFamily="34" charset="-78"/>
                        <a:cs typeface="SST Arabic Medium" pitchFamily="34" charset="-78"/>
                      </a:endParaRPr>
                    </a:p>
                  </a:txBody>
                  <a:tcPr anchor="ctr"/>
                </a:tc>
                <a:tc>
                  <a:txBody>
                    <a:bodyPr/>
                    <a:lstStyle/>
                    <a:p>
                      <a:pPr algn="ctr" rtl="1"/>
                      <a:r>
                        <a:rPr lang="ar-EG" sz="1400" b="0" dirty="0">
                          <a:solidFill>
                            <a:schemeClr val="tx1">
                              <a:lumMod val="50000"/>
                              <a:lumOff val="50000"/>
                            </a:schemeClr>
                          </a:solidFill>
                          <a:latin typeface="SST Arabic Medium" pitchFamily="34" charset="-78"/>
                          <a:cs typeface="SST Arabic Medium" pitchFamily="34" charset="-78"/>
                        </a:rPr>
                        <a:t>البناء</a:t>
                      </a:r>
                      <a:endParaRPr lang="en-US" sz="1400" b="0" dirty="0">
                        <a:solidFill>
                          <a:schemeClr val="tx1">
                            <a:lumMod val="50000"/>
                            <a:lumOff val="50000"/>
                          </a:schemeClr>
                        </a:solidFill>
                        <a:latin typeface="SST Arabic Medium" pitchFamily="34" charset="-78"/>
                        <a:cs typeface="SST Arabic Medium" pitchFamily="34" charset="-78"/>
                      </a:endParaRPr>
                    </a:p>
                  </a:txBody>
                  <a:tcPr anchor="ctr"/>
                </a:tc>
                <a:extLst>
                  <a:ext uri="{0D108BD9-81ED-4DB2-BD59-A6C34878D82A}">
                    <a16:rowId xmlns:a16="http://schemas.microsoft.com/office/drawing/2014/main" val="10001"/>
                  </a:ext>
                </a:extLst>
              </a:tr>
              <a:tr h="370840">
                <a:tc>
                  <a:txBody>
                    <a:bodyPr/>
                    <a:lstStyle/>
                    <a:p>
                      <a:pPr algn="ctr" rtl="1"/>
                      <a:r>
                        <a:rPr lang="ar-EG" sz="1400" b="0" dirty="0">
                          <a:solidFill>
                            <a:schemeClr val="tx1">
                              <a:lumMod val="50000"/>
                              <a:lumOff val="50000"/>
                            </a:schemeClr>
                          </a:solidFill>
                          <a:latin typeface="SST Arabic Medium" pitchFamily="34" charset="-78"/>
                          <a:cs typeface="SST Arabic Medium" pitchFamily="34" charset="-78"/>
                        </a:rPr>
                        <a:t>تكراري</a:t>
                      </a:r>
                      <a:endParaRPr lang="en-US" sz="1400" b="0" dirty="0">
                        <a:solidFill>
                          <a:schemeClr val="tx1">
                            <a:lumMod val="50000"/>
                            <a:lumOff val="50000"/>
                          </a:schemeClr>
                        </a:solidFill>
                        <a:latin typeface="SST Arabic Medium" pitchFamily="34" charset="-78"/>
                        <a:cs typeface="SST Arabic Medium" pitchFamily="34" charset="-78"/>
                      </a:endParaRPr>
                    </a:p>
                  </a:txBody>
                  <a:tcPr anchor="ctr"/>
                </a:tc>
                <a:tc>
                  <a:txBody>
                    <a:bodyPr/>
                    <a:lstStyle/>
                    <a:p>
                      <a:pPr algn="ctr" rtl="1"/>
                      <a:r>
                        <a:rPr lang="ar-EG" sz="1400" b="0" dirty="0">
                          <a:solidFill>
                            <a:schemeClr val="tx1">
                              <a:lumMod val="50000"/>
                              <a:lumOff val="50000"/>
                            </a:schemeClr>
                          </a:solidFill>
                          <a:latin typeface="SST Arabic Medium" pitchFamily="34" charset="-78"/>
                          <a:cs typeface="SST Arabic Medium" pitchFamily="34" charset="-78"/>
                        </a:rPr>
                        <a:t>تسليمات متعددة</a:t>
                      </a:r>
                      <a:endParaRPr lang="en-US" sz="1400" b="0" dirty="0">
                        <a:solidFill>
                          <a:schemeClr val="tx1">
                            <a:lumMod val="50000"/>
                            <a:lumOff val="50000"/>
                          </a:schemeClr>
                        </a:solidFill>
                        <a:latin typeface="SST Arabic Medium" pitchFamily="34" charset="-78"/>
                        <a:cs typeface="SST Arabic Medium" pitchFamily="34" charset="-78"/>
                      </a:endParaRPr>
                    </a:p>
                  </a:txBody>
                  <a:tcPr anchor="ctr"/>
                </a:tc>
                <a:tc>
                  <a:txBody>
                    <a:bodyPr/>
                    <a:lstStyle/>
                    <a:p>
                      <a:pPr algn="ctr" rtl="1"/>
                      <a:r>
                        <a:rPr lang="ar-EG" sz="1400" b="0" dirty="0">
                          <a:solidFill>
                            <a:schemeClr val="tx1">
                              <a:lumMod val="50000"/>
                              <a:lumOff val="50000"/>
                            </a:schemeClr>
                          </a:solidFill>
                          <a:latin typeface="SST Arabic Medium" pitchFamily="34" charset="-78"/>
                          <a:cs typeface="SST Arabic Medium" pitchFamily="34" charset="-78"/>
                        </a:rPr>
                        <a:t>خدمات</a:t>
                      </a:r>
                      <a:r>
                        <a:rPr lang="ar-EG" sz="1400" b="0" baseline="0" dirty="0">
                          <a:solidFill>
                            <a:schemeClr val="tx1">
                              <a:lumMod val="50000"/>
                              <a:lumOff val="50000"/>
                            </a:schemeClr>
                          </a:solidFill>
                          <a:latin typeface="SST Arabic Medium" pitchFamily="34" charset="-78"/>
                          <a:cs typeface="SST Arabic Medium" pitchFamily="34" charset="-78"/>
                        </a:rPr>
                        <a:t> كبار السن</a:t>
                      </a:r>
                      <a:endParaRPr lang="en-US" sz="1400" b="0" dirty="0">
                        <a:solidFill>
                          <a:schemeClr val="tx1">
                            <a:lumMod val="50000"/>
                            <a:lumOff val="50000"/>
                          </a:schemeClr>
                        </a:solidFill>
                        <a:latin typeface="SST Arabic Medium" pitchFamily="34" charset="-78"/>
                        <a:cs typeface="SST Arabic Medium" pitchFamily="34" charset="-78"/>
                      </a:endParaRPr>
                    </a:p>
                  </a:txBody>
                  <a:tcPr anchor="ctr"/>
                </a:tc>
                <a:extLst>
                  <a:ext uri="{0D108BD9-81ED-4DB2-BD59-A6C34878D82A}">
                    <a16:rowId xmlns:a16="http://schemas.microsoft.com/office/drawing/2014/main" val="10002"/>
                  </a:ext>
                </a:extLst>
              </a:tr>
              <a:tr h="370840">
                <a:tc>
                  <a:txBody>
                    <a:bodyPr/>
                    <a:lstStyle/>
                    <a:p>
                      <a:pPr algn="ctr" rtl="1"/>
                      <a:r>
                        <a:rPr lang="ar-EG" sz="1400" b="0" dirty="0">
                          <a:solidFill>
                            <a:schemeClr val="tx1">
                              <a:lumMod val="50000"/>
                              <a:lumOff val="50000"/>
                            </a:schemeClr>
                          </a:solidFill>
                          <a:latin typeface="SST Arabic Medium" pitchFamily="34" charset="-78"/>
                          <a:cs typeface="SST Arabic Medium" pitchFamily="34" charset="-78"/>
                        </a:rPr>
                        <a:t>متكيف</a:t>
                      </a:r>
                      <a:endParaRPr lang="en-US" sz="1400" b="0" dirty="0">
                        <a:solidFill>
                          <a:schemeClr val="tx1">
                            <a:lumMod val="50000"/>
                            <a:lumOff val="50000"/>
                          </a:schemeClr>
                        </a:solidFill>
                        <a:latin typeface="SST Arabic Medium" pitchFamily="34" charset="-78"/>
                        <a:cs typeface="SST Arabic Medium" pitchFamily="34" charset="-78"/>
                      </a:endParaRPr>
                    </a:p>
                  </a:txBody>
                  <a:tcPr anchor="ctr"/>
                </a:tc>
                <a:tc>
                  <a:txBody>
                    <a:bodyPr/>
                    <a:lstStyle/>
                    <a:p>
                      <a:pPr algn="ctr" rtl="1"/>
                      <a:r>
                        <a:rPr lang="ar-EG" sz="1400" b="0" dirty="0">
                          <a:solidFill>
                            <a:schemeClr val="tx1">
                              <a:lumMod val="50000"/>
                              <a:lumOff val="50000"/>
                            </a:schemeClr>
                          </a:solidFill>
                          <a:latin typeface="SST Arabic Medium" pitchFamily="34" charset="-78"/>
                          <a:cs typeface="SST Arabic Medium" pitchFamily="34" charset="-78"/>
                        </a:rPr>
                        <a:t>تيليمات دورية</a:t>
                      </a:r>
                      <a:endParaRPr lang="en-US" sz="1400" b="0" dirty="0">
                        <a:solidFill>
                          <a:schemeClr val="tx1">
                            <a:lumMod val="50000"/>
                            <a:lumOff val="50000"/>
                          </a:schemeClr>
                        </a:solidFill>
                        <a:latin typeface="SST Arabic Medium" pitchFamily="34" charset="-78"/>
                        <a:cs typeface="SST Arabic Medium" pitchFamily="34" charset="-78"/>
                      </a:endParaRPr>
                    </a:p>
                  </a:txBody>
                  <a:tcPr anchor="ctr"/>
                </a:tc>
                <a:tc>
                  <a:txBody>
                    <a:bodyPr/>
                    <a:lstStyle/>
                    <a:p>
                      <a:pPr algn="ctr" rtl="1"/>
                      <a:r>
                        <a:rPr lang="ar-EG" sz="1400" b="0" dirty="0">
                          <a:solidFill>
                            <a:schemeClr val="tx1">
                              <a:lumMod val="50000"/>
                              <a:lumOff val="50000"/>
                            </a:schemeClr>
                          </a:solidFill>
                          <a:latin typeface="SST Arabic Medium" pitchFamily="34" charset="-78"/>
                          <a:cs typeface="SST Arabic Medium" pitchFamily="34" charset="-78"/>
                        </a:rPr>
                        <a:t>الموقع الالكتروني</a:t>
                      </a:r>
                      <a:endParaRPr lang="en-US" sz="1400" b="0" dirty="0">
                        <a:solidFill>
                          <a:schemeClr val="tx1">
                            <a:lumMod val="50000"/>
                            <a:lumOff val="50000"/>
                          </a:schemeClr>
                        </a:solidFill>
                        <a:latin typeface="SST Arabic Medium" pitchFamily="34" charset="-78"/>
                        <a:cs typeface="SST Arabic Medium" pitchFamily="34" charset="-78"/>
                      </a:endParaRPr>
                    </a:p>
                  </a:txBody>
                  <a:tcPr anchor="ctr"/>
                </a:tc>
                <a:extLst>
                  <a:ext uri="{0D108BD9-81ED-4DB2-BD59-A6C34878D82A}">
                    <a16:rowId xmlns:a16="http://schemas.microsoft.com/office/drawing/2014/main" val="10003"/>
                  </a:ext>
                </a:extLst>
              </a:tr>
              <a:tr h="370840">
                <a:tc>
                  <a:txBody>
                    <a:bodyPr/>
                    <a:lstStyle/>
                    <a:p>
                      <a:pPr algn="ctr" rtl="1"/>
                      <a:r>
                        <a:rPr lang="ar-EG" sz="1400" b="0" dirty="0">
                          <a:solidFill>
                            <a:schemeClr val="tx1">
                              <a:lumMod val="50000"/>
                              <a:lumOff val="50000"/>
                            </a:schemeClr>
                          </a:solidFill>
                          <a:latin typeface="SST Arabic Medium" pitchFamily="34" charset="-78"/>
                          <a:cs typeface="SST Arabic Medium" pitchFamily="34" charset="-78"/>
                        </a:rPr>
                        <a:t>متزايد</a:t>
                      </a:r>
                      <a:endParaRPr lang="en-US" sz="1400" b="0" dirty="0">
                        <a:solidFill>
                          <a:schemeClr val="tx1">
                            <a:lumMod val="50000"/>
                            <a:lumOff val="50000"/>
                          </a:schemeClr>
                        </a:solidFill>
                        <a:latin typeface="SST Arabic Medium" pitchFamily="34" charset="-78"/>
                        <a:cs typeface="SST Arabic Medium" pitchFamily="34" charset="-78"/>
                      </a:endParaRPr>
                    </a:p>
                  </a:txBody>
                  <a:tcPr anchor="ct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ar-EG" sz="1400" b="0" dirty="0">
                          <a:solidFill>
                            <a:schemeClr val="tx1">
                              <a:lumMod val="50000"/>
                              <a:lumOff val="50000"/>
                            </a:schemeClr>
                          </a:solidFill>
                          <a:latin typeface="SST Arabic Medium" pitchFamily="34" charset="-78"/>
                          <a:cs typeface="SST Arabic Medium" pitchFamily="34" charset="-78"/>
                        </a:rPr>
                        <a:t>تسليمات متعددة</a:t>
                      </a:r>
                      <a:endParaRPr lang="en-US" sz="1400" b="0" dirty="0">
                        <a:solidFill>
                          <a:schemeClr val="tx1">
                            <a:lumMod val="50000"/>
                            <a:lumOff val="50000"/>
                          </a:schemeClr>
                        </a:solidFill>
                        <a:latin typeface="SST Arabic Medium" pitchFamily="34" charset="-78"/>
                        <a:cs typeface="SST Arabic Medium" pitchFamily="34" charset="-78"/>
                      </a:endParaRPr>
                    </a:p>
                  </a:txBody>
                  <a:tcPr anchor="ctr"/>
                </a:tc>
                <a:tc>
                  <a:txBody>
                    <a:bodyPr/>
                    <a:lstStyle/>
                    <a:p>
                      <a:pPr algn="ctr" rtl="1"/>
                      <a:r>
                        <a:rPr lang="ar-EG" sz="1400" b="0" dirty="0">
                          <a:solidFill>
                            <a:schemeClr val="tx1">
                              <a:lumMod val="50000"/>
                              <a:lumOff val="50000"/>
                            </a:schemeClr>
                          </a:solidFill>
                          <a:latin typeface="SST Arabic Medium" pitchFamily="34" charset="-78"/>
                          <a:cs typeface="SST Arabic Medium" pitchFamily="34" charset="-78"/>
                        </a:rPr>
                        <a:t>تدريب دورية العمل المجتمعي</a:t>
                      </a:r>
                      <a:endParaRPr lang="en-US" sz="1400" b="0" dirty="0">
                        <a:solidFill>
                          <a:schemeClr val="tx1">
                            <a:lumMod val="50000"/>
                            <a:lumOff val="50000"/>
                          </a:schemeClr>
                        </a:solidFill>
                        <a:latin typeface="SST Arabic Medium" pitchFamily="34" charset="-78"/>
                        <a:cs typeface="SST Arabic Medium" pitchFamily="34" charset="-78"/>
                      </a:endParaRPr>
                    </a:p>
                  </a:txBody>
                  <a:tcPr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826182101"/>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06B6DF8-E8C4-4E7C-938C-470D8E897D5E}"/>
              </a:ext>
            </a:extLst>
          </p:cNvPr>
          <p:cNvSpPr/>
          <p:nvPr/>
        </p:nvSpPr>
        <p:spPr>
          <a:xfrm>
            <a:off x="6362700" y="1574059"/>
            <a:ext cx="5395193" cy="3693319"/>
          </a:xfrm>
          <a:prstGeom prst="rect">
            <a:avLst/>
          </a:prstGeom>
        </p:spPr>
        <p:txBody>
          <a:bodyPr wrap="square">
            <a:spAutoFit/>
          </a:bodyPr>
          <a:lstStyle/>
          <a:p>
            <a:pPr lvl="0" algn="justLow" rtl="1">
              <a:lnSpc>
                <a:spcPct val="150000"/>
              </a:lnSpc>
            </a:pPr>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6. </a:t>
            </a:r>
            <a:r>
              <a:rPr lang="ar-DZ" dirty="0">
                <a:solidFill>
                  <a:srgbClr val="03A5AD"/>
                </a:solidFill>
                <a:latin typeface="SST Arabic Medium" pitchFamily="34" charset="-78"/>
                <a:cs typeface="SST Arabic Medium" pitchFamily="34" charset="-78"/>
              </a:rPr>
              <a:t>مواءمة إيقاع التسليم ومنهج التطوير ودورة الحياة</a:t>
            </a:r>
            <a:endParaRPr lang="ar-EG" dirty="0">
              <a:solidFill>
                <a:srgbClr val="03A5AD"/>
              </a:solidFill>
              <a:latin typeface="SST Arabic Medium" pitchFamily="34" charset="-78"/>
              <a:cs typeface="SST Arabic Medium" pitchFamily="34" charset="-78"/>
            </a:endParaRPr>
          </a:p>
          <a:p>
            <a:pPr lvl="0" algn="justLow" rtl="1">
              <a:lnSpc>
                <a:spcPct val="150000"/>
              </a:lnSpc>
            </a:pPr>
            <a:endParaRPr lang="ar-EG" dirty="0">
              <a:solidFill>
                <a:srgbClr val="03A5AD"/>
              </a:solidFill>
              <a:latin typeface="SST Arabic Medium" pitchFamily="34" charset="-78"/>
              <a:cs typeface="SST Arabic Medium" pitchFamily="34" charset="-78"/>
            </a:endParaRPr>
          </a:p>
          <a:p>
            <a:pPr algn="justLow" rtl="1">
              <a:lnSpc>
                <a:spcPct val="200000"/>
              </a:lnSpc>
            </a:pPr>
            <a:r>
              <a:rPr lang="ar-EG" dirty="0">
                <a:solidFill>
                  <a:schemeClr val="tx1">
                    <a:lumMod val="50000"/>
                    <a:lumOff val="50000"/>
                  </a:schemeClr>
                </a:solidFill>
                <a:latin typeface="SST Arabic Medium" pitchFamily="34" charset="-78"/>
                <a:cs typeface="SST Arabic Medium" pitchFamily="34" charset="-78"/>
              </a:rPr>
              <a:t>يوضح الشكل دورة حياة محتملة لمشروع المركز المجتمعي. والاختبار والاستخدام، بسبب تطوير مختلف </a:t>
            </a:r>
            <a:r>
              <a:rPr lang="ar-EG" dirty="0" err="1">
                <a:solidFill>
                  <a:schemeClr val="tx1">
                    <a:lumMod val="50000"/>
                    <a:lumOff val="50000"/>
                  </a:schemeClr>
                </a:solidFill>
                <a:latin typeface="SST Arabic Medium" pitchFamily="34" charset="-78"/>
                <a:cs typeface="SST Arabic Medium" pitchFamily="34" charset="-78"/>
              </a:rPr>
              <a:t>التسليمات</a:t>
            </a:r>
            <a:r>
              <a:rPr lang="ar-EG" dirty="0">
                <a:solidFill>
                  <a:schemeClr val="tx1">
                    <a:lumMod val="50000"/>
                    <a:lumOff val="50000"/>
                  </a:schemeClr>
                </a:solidFill>
                <a:latin typeface="SST Arabic Medium" pitchFamily="34" charset="-78"/>
                <a:cs typeface="SST Arabic Medium" pitchFamily="34" charset="-78"/>
              </a:rPr>
              <a:t> واختبارها واستخدامها في أوقات مختلفة، كما أن بعض </a:t>
            </a:r>
            <a:r>
              <a:rPr lang="ar-EG" dirty="0" err="1">
                <a:solidFill>
                  <a:schemeClr val="tx1">
                    <a:lumMod val="50000"/>
                    <a:lumOff val="50000"/>
                  </a:schemeClr>
                </a:solidFill>
                <a:latin typeface="SST Arabic Medium" pitchFamily="34" charset="-78"/>
                <a:cs typeface="SST Arabic Medium" pitchFamily="34" charset="-78"/>
              </a:rPr>
              <a:t>التسليمات</a:t>
            </a:r>
            <a:r>
              <a:rPr lang="ar-EG" dirty="0">
                <a:solidFill>
                  <a:schemeClr val="tx1">
                    <a:lumMod val="50000"/>
                    <a:lumOff val="50000"/>
                  </a:schemeClr>
                </a:solidFill>
                <a:latin typeface="SST Arabic Medium" pitchFamily="34" charset="-78"/>
                <a:cs typeface="SST Arabic Medium" pitchFamily="34" charset="-78"/>
              </a:rPr>
              <a:t> يتم تسليمها على دفعات. رحلتا البداية والتخطيط متتابعتان. تتداخل مراحل - التطوير</a:t>
            </a:r>
            <a:endParaRPr lang="en-US" dirty="0">
              <a:solidFill>
                <a:schemeClr val="tx1">
                  <a:lumMod val="50000"/>
                  <a:lumOff val="50000"/>
                </a:schemeClr>
              </a:solidFill>
              <a:latin typeface="SST Arabic Medium" pitchFamily="34" charset="-78"/>
              <a:cs typeface="SST Arabic Medium" pitchFamily="34" charset="-78"/>
            </a:endParaRPr>
          </a:p>
        </p:txBody>
      </p:sp>
      <p:sp>
        <p:nvSpPr>
          <p:cNvPr id="5" name="TextBox 4">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منهج التطوير ومجال أداء دورة الحياة</a:t>
            </a:r>
          </a:p>
        </p:txBody>
      </p:sp>
      <p:sp>
        <p:nvSpPr>
          <p:cNvPr id="2" name="Rectangle 1"/>
          <p:cNvSpPr/>
          <p:nvPr/>
        </p:nvSpPr>
        <p:spPr>
          <a:xfrm>
            <a:off x="4857750" y="1704975"/>
            <a:ext cx="857250" cy="247650"/>
          </a:xfrm>
          <a:prstGeom prst="rect">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4429125" y="1990725"/>
            <a:ext cx="857250" cy="247650"/>
          </a:xfrm>
          <a:prstGeom prst="rect">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486025" y="2276475"/>
            <a:ext cx="1876425" cy="247650"/>
          </a:xfrm>
          <a:prstGeom prst="rect">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2181225" y="2609850"/>
            <a:ext cx="1333500" cy="247650"/>
          </a:xfrm>
          <a:prstGeom prst="rect">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609725" y="2905125"/>
            <a:ext cx="1333500" cy="247650"/>
          </a:xfrm>
          <a:prstGeom prst="rect">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1323975" y="3630111"/>
            <a:ext cx="1333500" cy="247650"/>
          </a:xfrm>
          <a:prstGeom prst="rect">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F06B6DF8-E8C4-4E7C-938C-470D8E897D5E}"/>
              </a:ext>
            </a:extLst>
          </p:cNvPr>
          <p:cNvSpPr/>
          <p:nvPr/>
        </p:nvSpPr>
        <p:spPr>
          <a:xfrm>
            <a:off x="4734501" y="1694676"/>
            <a:ext cx="1116447" cy="261610"/>
          </a:xfrm>
          <a:prstGeom prst="rect">
            <a:avLst/>
          </a:prstGeom>
        </p:spPr>
        <p:txBody>
          <a:bodyPr wrap="square">
            <a:spAutoFit/>
          </a:bodyPr>
          <a:lstStyle/>
          <a:p>
            <a:pPr lvl="0" algn="ctr" rtl="1"/>
            <a:r>
              <a:rPr kumimoji="0" lang="ar-EG" sz="11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rPr>
              <a:t>شركة ناشئة</a:t>
            </a:r>
            <a:endParaRPr kumimoji="0" lang="en-US" sz="11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endParaRPr>
          </a:p>
        </p:txBody>
      </p:sp>
      <p:sp>
        <p:nvSpPr>
          <p:cNvPr id="13" name="Rectangle 12">
            <a:extLst>
              <a:ext uri="{FF2B5EF4-FFF2-40B4-BE49-F238E27FC236}">
                <a16:creationId xmlns:a16="http://schemas.microsoft.com/office/drawing/2014/main" id="{F06B6DF8-E8C4-4E7C-938C-470D8E897D5E}"/>
              </a:ext>
            </a:extLst>
          </p:cNvPr>
          <p:cNvSpPr/>
          <p:nvPr/>
        </p:nvSpPr>
        <p:spPr>
          <a:xfrm>
            <a:off x="4324350" y="1985516"/>
            <a:ext cx="1116447" cy="261610"/>
          </a:xfrm>
          <a:prstGeom prst="rect">
            <a:avLst/>
          </a:prstGeom>
        </p:spPr>
        <p:txBody>
          <a:bodyPr wrap="square">
            <a:spAutoFit/>
          </a:bodyPr>
          <a:lstStyle/>
          <a:p>
            <a:pPr lvl="0" algn="ctr" rtl="1"/>
            <a:r>
              <a:rPr kumimoji="0" lang="ar-EG" sz="11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rPr>
              <a:t>الخطة</a:t>
            </a:r>
            <a:endParaRPr kumimoji="0" lang="en-US" sz="11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endParaRPr>
          </a:p>
        </p:txBody>
      </p:sp>
      <p:sp>
        <p:nvSpPr>
          <p:cNvPr id="14" name="Rectangle 13">
            <a:extLst>
              <a:ext uri="{FF2B5EF4-FFF2-40B4-BE49-F238E27FC236}">
                <a16:creationId xmlns:a16="http://schemas.microsoft.com/office/drawing/2014/main" id="{F06B6DF8-E8C4-4E7C-938C-470D8E897D5E}"/>
              </a:ext>
            </a:extLst>
          </p:cNvPr>
          <p:cNvSpPr/>
          <p:nvPr/>
        </p:nvSpPr>
        <p:spPr>
          <a:xfrm>
            <a:off x="2956501" y="2276356"/>
            <a:ext cx="1116447" cy="261610"/>
          </a:xfrm>
          <a:prstGeom prst="rect">
            <a:avLst/>
          </a:prstGeom>
        </p:spPr>
        <p:txBody>
          <a:bodyPr wrap="square">
            <a:spAutoFit/>
          </a:bodyPr>
          <a:lstStyle/>
          <a:p>
            <a:pPr lvl="0" algn="ctr" rtl="1"/>
            <a:r>
              <a:rPr kumimoji="0" lang="ar-EG" sz="11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rPr>
              <a:t>التطوير</a:t>
            </a:r>
            <a:endParaRPr kumimoji="0" lang="en-US" sz="11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endParaRPr>
          </a:p>
        </p:txBody>
      </p:sp>
      <p:sp>
        <p:nvSpPr>
          <p:cNvPr id="15" name="Rectangle 14">
            <a:extLst>
              <a:ext uri="{FF2B5EF4-FFF2-40B4-BE49-F238E27FC236}">
                <a16:creationId xmlns:a16="http://schemas.microsoft.com/office/drawing/2014/main" id="{F06B6DF8-E8C4-4E7C-938C-470D8E897D5E}"/>
              </a:ext>
            </a:extLst>
          </p:cNvPr>
          <p:cNvSpPr/>
          <p:nvPr/>
        </p:nvSpPr>
        <p:spPr>
          <a:xfrm>
            <a:off x="2289751" y="2605296"/>
            <a:ext cx="1116447" cy="261610"/>
          </a:xfrm>
          <a:prstGeom prst="rect">
            <a:avLst/>
          </a:prstGeom>
        </p:spPr>
        <p:txBody>
          <a:bodyPr wrap="square">
            <a:spAutoFit/>
          </a:bodyPr>
          <a:lstStyle/>
          <a:p>
            <a:pPr lvl="0" algn="ctr" rtl="1"/>
            <a:r>
              <a:rPr kumimoji="0" lang="ar-EG" sz="11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rPr>
              <a:t>الاختبارات</a:t>
            </a:r>
            <a:endParaRPr kumimoji="0" lang="en-US" sz="11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endParaRPr>
          </a:p>
        </p:txBody>
      </p:sp>
      <p:sp>
        <p:nvSpPr>
          <p:cNvPr id="16" name="Rectangle 15">
            <a:extLst>
              <a:ext uri="{FF2B5EF4-FFF2-40B4-BE49-F238E27FC236}">
                <a16:creationId xmlns:a16="http://schemas.microsoft.com/office/drawing/2014/main" id="{F06B6DF8-E8C4-4E7C-938C-470D8E897D5E}"/>
              </a:ext>
            </a:extLst>
          </p:cNvPr>
          <p:cNvSpPr/>
          <p:nvPr/>
        </p:nvSpPr>
        <p:spPr>
          <a:xfrm>
            <a:off x="1727776" y="2896136"/>
            <a:ext cx="1116447" cy="261610"/>
          </a:xfrm>
          <a:prstGeom prst="rect">
            <a:avLst/>
          </a:prstGeom>
        </p:spPr>
        <p:txBody>
          <a:bodyPr wrap="square">
            <a:spAutoFit/>
          </a:bodyPr>
          <a:lstStyle/>
          <a:p>
            <a:pPr lvl="0" algn="ctr" rtl="1"/>
            <a:r>
              <a:rPr kumimoji="0" lang="ar-EG" sz="11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rPr>
              <a:t>الاستخدام</a:t>
            </a:r>
            <a:endParaRPr kumimoji="0" lang="en-US" sz="11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endParaRPr>
          </a:p>
        </p:txBody>
      </p:sp>
      <p:sp>
        <p:nvSpPr>
          <p:cNvPr id="17" name="Rectangle 16">
            <a:extLst>
              <a:ext uri="{FF2B5EF4-FFF2-40B4-BE49-F238E27FC236}">
                <a16:creationId xmlns:a16="http://schemas.microsoft.com/office/drawing/2014/main" id="{F06B6DF8-E8C4-4E7C-938C-470D8E897D5E}"/>
              </a:ext>
            </a:extLst>
          </p:cNvPr>
          <p:cNvSpPr/>
          <p:nvPr/>
        </p:nvSpPr>
        <p:spPr>
          <a:xfrm>
            <a:off x="1432501" y="3623131"/>
            <a:ext cx="1116447" cy="261610"/>
          </a:xfrm>
          <a:prstGeom prst="rect">
            <a:avLst/>
          </a:prstGeom>
        </p:spPr>
        <p:txBody>
          <a:bodyPr wrap="square">
            <a:spAutoFit/>
          </a:bodyPr>
          <a:lstStyle/>
          <a:p>
            <a:pPr lvl="0" algn="ctr" rtl="1"/>
            <a:r>
              <a:rPr kumimoji="0" lang="ar-EG" sz="11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rPr>
              <a:t>الإغلاق</a:t>
            </a:r>
            <a:endParaRPr kumimoji="0" lang="en-US" sz="11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endParaRPr>
          </a:p>
        </p:txBody>
      </p:sp>
      <p:sp>
        <p:nvSpPr>
          <p:cNvPr id="18" name="Rectangle 17"/>
          <p:cNvSpPr/>
          <p:nvPr/>
        </p:nvSpPr>
        <p:spPr>
          <a:xfrm>
            <a:off x="2844223" y="3943350"/>
            <a:ext cx="3394369" cy="247650"/>
          </a:xfrm>
          <a:prstGeom prst="rect">
            <a:avLst/>
          </a:prstGeom>
          <a:solidFill>
            <a:srgbClr val="0999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5414245" y="4486923"/>
            <a:ext cx="828675" cy="418452"/>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4557571" y="4486923"/>
            <a:ext cx="828675" cy="418452"/>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3700897" y="4486923"/>
            <a:ext cx="828675" cy="418452"/>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2844223" y="4486923"/>
            <a:ext cx="828675" cy="418452"/>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5409917" y="5401174"/>
            <a:ext cx="828675" cy="418452"/>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4553243" y="5401174"/>
            <a:ext cx="828675" cy="418452"/>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3696569" y="5401174"/>
            <a:ext cx="828675" cy="418452"/>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2839895" y="5401174"/>
            <a:ext cx="828675" cy="418452"/>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2844223" y="5962650"/>
            <a:ext cx="3394369" cy="247650"/>
          </a:xfrm>
          <a:prstGeom prst="rect">
            <a:avLst/>
          </a:prstGeom>
          <a:solidFill>
            <a:srgbClr val="0999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p:cNvCxnSpPr>
            <a:stCxn id="8" idx="3"/>
          </p:cNvCxnSpPr>
          <p:nvPr/>
        </p:nvCxnSpPr>
        <p:spPr>
          <a:xfrm>
            <a:off x="4362450" y="2400300"/>
            <a:ext cx="495300" cy="0"/>
          </a:xfrm>
          <a:prstGeom prst="line">
            <a:avLst/>
          </a:prstGeom>
          <a:ln w="19050">
            <a:solidFill>
              <a:srgbClr val="03A5AD"/>
            </a:solidFill>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a:off x="4857750" y="2407161"/>
            <a:ext cx="0" cy="1536189"/>
          </a:xfrm>
          <a:prstGeom prst="straightConnector1">
            <a:avLst/>
          </a:prstGeom>
          <a:ln w="19050">
            <a:solidFill>
              <a:srgbClr val="03A5AD"/>
            </a:solidFill>
            <a:tailEnd type="arrow"/>
          </a:ln>
        </p:spPr>
        <p:style>
          <a:lnRef idx="1">
            <a:schemeClr val="accent1"/>
          </a:lnRef>
          <a:fillRef idx="0">
            <a:schemeClr val="accent1"/>
          </a:fillRef>
          <a:effectRef idx="0">
            <a:schemeClr val="accent1"/>
          </a:effectRef>
          <a:fontRef idx="minor">
            <a:schemeClr val="tx1"/>
          </a:fontRef>
        </p:style>
      </p:cxnSp>
      <p:sp>
        <p:nvSpPr>
          <p:cNvPr id="33" name="Rectangle 32">
            <a:extLst>
              <a:ext uri="{FF2B5EF4-FFF2-40B4-BE49-F238E27FC236}">
                <a16:creationId xmlns:a16="http://schemas.microsoft.com/office/drawing/2014/main" id="{F06B6DF8-E8C4-4E7C-938C-470D8E897D5E}"/>
              </a:ext>
            </a:extLst>
          </p:cNvPr>
          <p:cNvSpPr/>
          <p:nvPr/>
        </p:nvSpPr>
        <p:spPr>
          <a:xfrm>
            <a:off x="3728673" y="3936370"/>
            <a:ext cx="1725906" cy="261610"/>
          </a:xfrm>
          <a:prstGeom prst="rect">
            <a:avLst/>
          </a:prstGeom>
        </p:spPr>
        <p:txBody>
          <a:bodyPr wrap="square">
            <a:spAutoFit/>
          </a:bodyPr>
          <a:lstStyle/>
          <a:p>
            <a:pPr lvl="0" algn="ctr" rtl="1"/>
            <a:r>
              <a:rPr kumimoji="0" lang="ar-EG" sz="11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rPr>
              <a:t>تسليم وتطوير الصفحة </a:t>
            </a:r>
            <a:endParaRPr kumimoji="0" lang="en-US" sz="11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endParaRPr>
          </a:p>
        </p:txBody>
      </p:sp>
      <p:sp>
        <p:nvSpPr>
          <p:cNvPr id="34" name="Rectangle 33">
            <a:extLst>
              <a:ext uri="{FF2B5EF4-FFF2-40B4-BE49-F238E27FC236}">
                <a16:creationId xmlns:a16="http://schemas.microsoft.com/office/drawing/2014/main" id="{F06B6DF8-E8C4-4E7C-938C-470D8E897D5E}"/>
              </a:ext>
            </a:extLst>
          </p:cNvPr>
          <p:cNvSpPr/>
          <p:nvPr/>
        </p:nvSpPr>
        <p:spPr>
          <a:xfrm>
            <a:off x="3785823" y="5962650"/>
            <a:ext cx="1725906" cy="261610"/>
          </a:xfrm>
          <a:prstGeom prst="rect">
            <a:avLst/>
          </a:prstGeom>
        </p:spPr>
        <p:txBody>
          <a:bodyPr wrap="square">
            <a:spAutoFit/>
          </a:bodyPr>
          <a:lstStyle/>
          <a:p>
            <a:pPr lvl="0" algn="ctr" rtl="1"/>
            <a:r>
              <a:rPr kumimoji="0" lang="ar-EG" sz="11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rPr>
              <a:t>بناء المركز المجتمعي</a:t>
            </a:r>
            <a:endParaRPr kumimoji="0" lang="en-US" sz="11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endParaRPr>
          </a:p>
        </p:txBody>
      </p:sp>
      <p:sp>
        <p:nvSpPr>
          <p:cNvPr id="35" name="Rectangle 34">
            <a:extLst>
              <a:ext uri="{FF2B5EF4-FFF2-40B4-BE49-F238E27FC236}">
                <a16:creationId xmlns:a16="http://schemas.microsoft.com/office/drawing/2014/main" id="{F06B6DF8-E8C4-4E7C-938C-470D8E897D5E}"/>
              </a:ext>
            </a:extLst>
          </p:cNvPr>
          <p:cNvSpPr/>
          <p:nvPr/>
        </p:nvSpPr>
        <p:spPr>
          <a:xfrm>
            <a:off x="3785823" y="4228506"/>
            <a:ext cx="1725906" cy="261610"/>
          </a:xfrm>
          <a:prstGeom prst="rect">
            <a:avLst/>
          </a:prstGeom>
        </p:spPr>
        <p:txBody>
          <a:bodyPr wrap="square">
            <a:spAutoFit/>
          </a:bodyPr>
          <a:lstStyle/>
          <a:p>
            <a:pPr lvl="0" algn="ctr" rtl="1"/>
            <a:r>
              <a:rPr kumimoji="0" lang="ar-EG" sz="11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تكرار خجمة كبار السن</a:t>
            </a:r>
            <a:endParaRPr kumimoji="0" lang="en-US" sz="11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36" name="Rectangle 35">
            <a:extLst>
              <a:ext uri="{FF2B5EF4-FFF2-40B4-BE49-F238E27FC236}">
                <a16:creationId xmlns:a16="http://schemas.microsoft.com/office/drawing/2014/main" id="{F06B6DF8-E8C4-4E7C-938C-470D8E897D5E}"/>
              </a:ext>
            </a:extLst>
          </p:cNvPr>
          <p:cNvSpPr/>
          <p:nvPr/>
        </p:nvSpPr>
        <p:spPr>
          <a:xfrm>
            <a:off x="3374630" y="5139564"/>
            <a:ext cx="2301228" cy="261610"/>
          </a:xfrm>
          <a:prstGeom prst="rect">
            <a:avLst/>
          </a:prstGeom>
        </p:spPr>
        <p:txBody>
          <a:bodyPr wrap="square">
            <a:spAutoFit/>
          </a:bodyPr>
          <a:lstStyle/>
          <a:p>
            <a:pPr lvl="0" algn="ctr" rtl="1"/>
            <a:r>
              <a:rPr kumimoji="0" lang="ar-EG" sz="11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زيادة تدريب دورة العمل المجتمعي</a:t>
            </a:r>
            <a:endParaRPr kumimoji="0" lang="en-US" sz="11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37" name="Rectangle 36">
            <a:extLst>
              <a:ext uri="{FF2B5EF4-FFF2-40B4-BE49-F238E27FC236}">
                <a16:creationId xmlns:a16="http://schemas.microsoft.com/office/drawing/2014/main" id="{F06B6DF8-E8C4-4E7C-938C-470D8E897D5E}"/>
              </a:ext>
            </a:extLst>
          </p:cNvPr>
          <p:cNvSpPr/>
          <p:nvPr/>
        </p:nvSpPr>
        <p:spPr>
          <a:xfrm>
            <a:off x="411444" y="2474238"/>
            <a:ext cx="1725906" cy="400110"/>
          </a:xfrm>
          <a:prstGeom prst="rect">
            <a:avLst/>
          </a:prstGeom>
        </p:spPr>
        <p:txBody>
          <a:bodyPr wrap="square">
            <a:spAutoFit/>
          </a:bodyPr>
          <a:lstStyle/>
          <a:p>
            <a:pPr lvl="0" algn="ctr" rtl="1"/>
            <a:r>
              <a:rPr kumimoji="0" lang="ar-EG"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افتتاح المركز </a:t>
            </a:r>
          </a:p>
          <a:p>
            <a:pPr lvl="0" algn="ctr" rtl="1"/>
            <a:r>
              <a:rPr kumimoji="0" lang="ar-EG"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المجنمعي</a:t>
            </a:r>
            <a:endParaRPr kumimoji="0" lang="en-US"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38" name="Rectangle 37">
            <a:extLst>
              <a:ext uri="{FF2B5EF4-FFF2-40B4-BE49-F238E27FC236}">
                <a16:creationId xmlns:a16="http://schemas.microsoft.com/office/drawing/2014/main" id="{F06B6DF8-E8C4-4E7C-938C-470D8E897D5E}"/>
              </a:ext>
            </a:extLst>
          </p:cNvPr>
          <p:cNvSpPr/>
          <p:nvPr/>
        </p:nvSpPr>
        <p:spPr>
          <a:xfrm>
            <a:off x="595918" y="3278070"/>
            <a:ext cx="1247775" cy="400110"/>
          </a:xfrm>
          <a:prstGeom prst="rect">
            <a:avLst/>
          </a:prstGeom>
        </p:spPr>
        <p:txBody>
          <a:bodyPr wrap="square">
            <a:spAutoFit/>
          </a:bodyPr>
          <a:lstStyle/>
          <a:p>
            <a:pPr lvl="0" algn="ctr" rtl="1"/>
            <a:r>
              <a:rPr kumimoji="0" lang="ar-EG"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اطلاق</a:t>
            </a:r>
            <a:r>
              <a:rPr kumimoji="0" lang="ar-EG" sz="1000" i="0" u="none" strike="noStrike" kern="1200" cap="none" spc="0" normalizeH="0" noProof="0" dirty="0">
                <a:ln>
                  <a:noFill/>
                </a:ln>
                <a:solidFill>
                  <a:schemeClr val="tx1">
                    <a:lumMod val="50000"/>
                    <a:lumOff val="50000"/>
                  </a:schemeClr>
                </a:solidFill>
                <a:effectLst/>
                <a:uLnTx/>
                <a:uFillTx/>
                <a:latin typeface="SST Arabic Medium" pitchFamily="34" charset="-78"/>
                <a:cs typeface="SST Arabic Medium" pitchFamily="34" charset="-78"/>
              </a:rPr>
              <a:t> تدريب دورية العمل المجنمعي</a:t>
            </a:r>
            <a:endParaRPr kumimoji="0" lang="en-US"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39" name="Rectangle 38">
            <a:extLst>
              <a:ext uri="{FF2B5EF4-FFF2-40B4-BE49-F238E27FC236}">
                <a16:creationId xmlns:a16="http://schemas.microsoft.com/office/drawing/2014/main" id="{F06B6DF8-E8C4-4E7C-938C-470D8E897D5E}"/>
              </a:ext>
            </a:extLst>
          </p:cNvPr>
          <p:cNvSpPr/>
          <p:nvPr/>
        </p:nvSpPr>
        <p:spPr>
          <a:xfrm>
            <a:off x="2533650" y="3278070"/>
            <a:ext cx="1400175" cy="400110"/>
          </a:xfrm>
          <a:prstGeom prst="rect">
            <a:avLst/>
          </a:prstGeom>
        </p:spPr>
        <p:txBody>
          <a:bodyPr wrap="square">
            <a:spAutoFit/>
          </a:bodyPr>
          <a:lstStyle/>
          <a:p>
            <a:pPr lvl="0" algn="ctr" rtl="1"/>
            <a:r>
              <a:rPr kumimoji="0" lang="ar-EG"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اصدار</a:t>
            </a:r>
            <a:r>
              <a:rPr kumimoji="0" lang="ar-EG" sz="1000" i="0" u="none" strike="noStrike" kern="1200" cap="none" spc="0" normalizeH="0" noProof="0" dirty="0">
                <a:ln>
                  <a:noFill/>
                </a:ln>
                <a:solidFill>
                  <a:schemeClr val="tx1">
                    <a:lumMod val="50000"/>
                    <a:lumOff val="50000"/>
                  </a:schemeClr>
                </a:solidFill>
                <a:effectLst/>
                <a:uLnTx/>
                <a:uFillTx/>
                <a:latin typeface="SST Arabic Medium" pitchFamily="34" charset="-78"/>
                <a:cs typeface="SST Arabic Medium" pitchFamily="34" charset="-78"/>
              </a:rPr>
              <a:t> الموقع الالكتروني</a:t>
            </a:r>
            <a:endParaRPr kumimoji="0" lang="en-US"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40" name="Rectangle 39">
            <a:extLst>
              <a:ext uri="{FF2B5EF4-FFF2-40B4-BE49-F238E27FC236}">
                <a16:creationId xmlns:a16="http://schemas.microsoft.com/office/drawing/2014/main" id="{F06B6DF8-E8C4-4E7C-938C-470D8E897D5E}"/>
              </a:ext>
            </a:extLst>
          </p:cNvPr>
          <p:cNvSpPr/>
          <p:nvPr/>
        </p:nvSpPr>
        <p:spPr>
          <a:xfrm>
            <a:off x="1812307" y="3270934"/>
            <a:ext cx="908627" cy="400110"/>
          </a:xfrm>
          <a:prstGeom prst="rect">
            <a:avLst/>
          </a:prstGeom>
        </p:spPr>
        <p:txBody>
          <a:bodyPr wrap="square">
            <a:spAutoFit/>
          </a:bodyPr>
          <a:lstStyle/>
          <a:p>
            <a:pPr lvl="0" algn="ctr" rtl="1"/>
            <a:r>
              <a:rPr kumimoji="0" lang="ar-EG"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عروض كبار السن</a:t>
            </a:r>
            <a:endParaRPr kumimoji="0" lang="en-US"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41" name="Rectangle 40">
            <a:extLst>
              <a:ext uri="{FF2B5EF4-FFF2-40B4-BE49-F238E27FC236}">
                <a16:creationId xmlns:a16="http://schemas.microsoft.com/office/drawing/2014/main" id="{F06B6DF8-E8C4-4E7C-938C-470D8E897D5E}"/>
              </a:ext>
            </a:extLst>
          </p:cNvPr>
          <p:cNvSpPr/>
          <p:nvPr/>
        </p:nvSpPr>
        <p:spPr>
          <a:xfrm>
            <a:off x="3624262" y="1734979"/>
            <a:ext cx="1400175" cy="246221"/>
          </a:xfrm>
          <a:prstGeom prst="rect">
            <a:avLst/>
          </a:prstGeom>
        </p:spPr>
        <p:txBody>
          <a:bodyPr wrap="square">
            <a:spAutoFit/>
          </a:bodyPr>
          <a:lstStyle/>
          <a:p>
            <a:pPr lvl="0" algn="ctr" rtl="1"/>
            <a:r>
              <a:rPr kumimoji="0" lang="ar-EG"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مراجعة التخطيط</a:t>
            </a:r>
            <a:endParaRPr kumimoji="0" lang="en-US"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42" name="Rectangle 41">
            <a:extLst>
              <a:ext uri="{FF2B5EF4-FFF2-40B4-BE49-F238E27FC236}">
                <a16:creationId xmlns:a16="http://schemas.microsoft.com/office/drawing/2014/main" id="{F06B6DF8-E8C4-4E7C-938C-470D8E897D5E}"/>
              </a:ext>
            </a:extLst>
          </p:cNvPr>
          <p:cNvSpPr/>
          <p:nvPr/>
        </p:nvSpPr>
        <p:spPr>
          <a:xfrm>
            <a:off x="4324350" y="1448068"/>
            <a:ext cx="1400175" cy="246221"/>
          </a:xfrm>
          <a:prstGeom prst="rect">
            <a:avLst/>
          </a:prstGeom>
        </p:spPr>
        <p:txBody>
          <a:bodyPr wrap="square">
            <a:spAutoFit/>
          </a:bodyPr>
          <a:lstStyle/>
          <a:p>
            <a:pPr lvl="0" algn="ctr" rtl="1"/>
            <a:r>
              <a:rPr kumimoji="0" lang="ar-EG"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مراجعة النشأة</a:t>
            </a:r>
            <a:endParaRPr kumimoji="0" lang="en-US"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43" name="Rectangle 42">
            <a:extLst>
              <a:ext uri="{FF2B5EF4-FFF2-40B4-BE49-F238E27FC236}">
                <a16:creationId xmlns:a16="http://schemas.microsoft.com/office/drawing/2014/main" id="{F06B6DF8-E8C4-4E7C-938C-470D8E897D5E}"/>
              </a:ext>
            </a:extLst>
          </p:cNvPr>
          <p:cNvSpPr/>
          <p:nvPr/>
        </p:nvSpPr>
        <p:spPr>
          <a:xfrm>
            <a:off x="2884194" y="1185864"/>
            <a:ext cx="1725906" cy="276999"/>
          </a:xfrm>
          <a:prstGeom prst="rect">
            <a:avLst/>
          </a:prstGeom>
        </p:spPr>
        <p:txBody>
          <a:bodyPr wrap="square">
            <a:spAutoFit/>
          </a:bodyPr>
          <a:lstStyle/>
          <a:p>
            <a:pPr lvl="0" algn="ctr" rtl="1"/>
            <a:r>
              <a:rPr kumimoji="0" lang="ar-EG" sz="12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دورة حياة مركز مجتمعي</a:t>
            </a:r>
            <a:endParaRPr kumimoji="0" lang="en-US" sz="12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44" name="Rectangle 43">
            <a:extLst>
              <a:ext uri="{FF2B5EF4-FFF2-40B4-BE49-F238E27FC236}">
                <a16:creationId xmlns:a16="http://schemas.microsoft.com/office/drawing/2014/main" id="{F06B6DF8-E8C4-4E7C-938C-470D8E897D5E}"/>
              </a:ext>
            </a:extLst>
          </p:cNvPr>
          <p:cNvSpPr/>
          <p:nvPr/>
        </p:nvSpPr>
        <p:spPr>
          <a:xfrm>
            <a:off x="5349481" y="4512035"/>
            <a:ext cx="941357" cy="369332"/>
          </a:xfrm>
          <a:prstGeom prst="rect">
            <a:avLst/>
          </a:prstGeom>
        </p:spPr>
        <p:txBody>
          <a:bodyPr wrap="square">
            <a:spAutoFit/>
          </a:bodyPr>
          <a:lstStyle/>
          <a:p>
            <a:pPr lvl="0" algn="ctr" rtl="1"/>
            <a:r>
              <a:rPr kumimoji="0" lang="ar-EG" sz="9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اصدار خدمة كبار السن </a:t>
            </a:r>
            <a:r>
              <a:rPr kumimoji="0" lang="en-US" sz="9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 1</a:t>
            </a:r>
          </a:p>
        </p:txBody>
      </p:sp>
      <p:sp>
        <p:nvSpPr>
          <p:cNvPr id="45" name="Rectangle 44">
            <a:extLst>
              <a:ext uri="{FF2B5EF4-FFF2-40B4-BE49-F238E27FC236}">
                <a16:creationId xmlns:a16="http://schemas.microsoft.com/office/drawing/2014/main" id="{F06B6DF8-E8C4-4E7C-938C-470D8E897D5E}"/>
              </a:ext>
            </a:extLst>
          </p:cNvPr>
          <p:cNvSpPr/>
          <p:nvPr/>
        </p:nvSpPr>
        <p:spPr>
          <a:xfrm>
            <a:off x="4496901" y="4512035"/>
            <a:ext cx="941357" cy="369332"/>
          </a:xfrm>
          <a:prstGeom prst="rect">
            <a:avLst/>
          </a:prstGeom>
        </p:spPr>
        <p:txBody>
          <a:bodyPr wrap="square">
            <a:spAutoFit/>
          </a:bodyPr>
          <a:lstStyle/>
          <a:p>
            <a:pPr lvl="0" algn="ctr" rtl="1"/>
            <a:r>
              <a:rPr kumimoji="0" lang="ar-EG" sz="9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اصدار خدمة كبار السن </a:t>
            </a:r>
            <a:r>
              <a:rPr kumimoji="0" lang="en-US" sz="9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 2</a:t>
            </a:r>
            <a:r>
              <a:rPr kumimoji="0" lang="ar-EG" sz="9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 </a:t>
            </a:r>
            <a:endParaRPr kumimoji="0" lang="en-US" sz="9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47" name="Rectangle 46">
            <a:extLst>
              <a:ext uri="{FF2B5EF4-FFF2-40B4-BE49-F238E27FC236}">
                <a16:creationId xmlns:a16="http://schemas.microsoft.com/office/drawing/2014/main" id="{F06B6DF8-E8C4-4E7C-938C-470D8E897D5E}"/>
              </a:ext>
            </a:extLst>
          </p:cNvPr>
          <p:cNvSpPr/>
          <p:nvPr/>
        </p:nvSpPr>
        <p:spPr>
          <a:xfrm>
            <a:off x="3664242" y="4512035"/>
            <a:ext cx="941357" cy="369332"/>
          </a:xfrm>
          <a:prstGeom prst="rect">
            <a:avLst/>
          </a:prstGeom>
        </p:spPr>
        <p:txBody>
          <a:bodyPr wrap="square">
            <a:spAutoFit/>
          </a:bodyPr>
          <a:lstStyle/>
          <a:p>
            <a:pPr lvl="0" algn="ctr" rtl="1"/>
            <a:r>
              <a:rPr kumimoji="0" lang="ar-EG" sz="9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اصدار خدمة كبار السن</a:t>
            </a:r>
            <a:r>
              <a:rPr lang="en-US" sz="900" dirty="0">
                <a:solidFill>
                  <a:schemeClr val="tx1">
                    <a:lumMod val="50000"/>
                    <a:lumOff val="50000"/>
                  </a:schemeClr>
                </a:solidFill>
                <a:latin typeface="SST Arabic Medium" pitchFamily="34" charset="-78"/>
                <a:cs typeface="SST Arabic Medium" pitchFamily="34" charset="-78"/>
              </a:rPr>
              <a:t> 3 </a:t>
            </a:r>
            <a:endParaRPr kumimoji="0" lang="en-US" sz="9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48" name="Rectangle 47">
            <a:extLst>
              <a:ext uri="{FF2B5EF4-FFF2-40B4-BE49-F238E27FC236}">
                <a16:creationId xmlns:a16="http://schemas.microsoft.com/office/drawing/2014/main" id="{F06B6DF8-E8C4-4E7C-938C-470D8E897D5E}"/>
              </a:ext>
            </a:extLst>
          </p:cNvPr>
          <p:cNvSpPr/>
          <p:nvPr/>
        </p:nvSpPr>
        <p:spPr>
          <a:xfrm>
            <a:off x="2831583" y="4512035"/>
            <a:ext cx="941357" cy="369332"/>
          </a:xfrm>
          <a:prstGeom prst="rect">
            <a:avLst/>
          </a:prstGeom>
        </p:spPr>
        <p:txBody>
          <a:bodyPr wrap="square">
            <a:spAutoFit/>
          </a:bodyPr>
          <a:lstStyle/>
          <a:p>
            <a:pPr lvl="0" algn="ctr" rtl="1"/>
            <a:r>
              <a:rPr kumimoji="0" lang="ar-EG" sz="9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اصدار خدمة كبار السن</a:t>
            </a:r>
            <a:r>
              <a:rPr lang="en-US" sz="900" dirty="0">
                <a:solidFill>
                  <a:schemeClr val="tx1">
                    <a:lumMod val="50000"/>
                    <a:lumOff val="50000"/>
                  </a:schemeClr>
                </a:solidFill>
                <a:latin typeface="SST Arabic Medium" pitchFamily="34" charset="-78"/>
                <a:cs typeface="SST Arabic Medium" pitchFamily="34" charset="-78"/>
              </a:rPr>
              <a:t>  4</a:t>
            </a:r>
            <a:endParaRPr kumimoji="0" lang="en-US" sz="9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49" name="Rectangle 48">
            <a:extLst>
              <a:ext uri="{FF2B5EF4-FFF2-40B4-BE49-F238E27FC236}">
                <a16:creationId xmlns:a16="http://schemas.microsoft.com/office/drawing/2014/main" id="{F06B6DF8-E8C4-4E7C-938C-470D8E897D5E}"/>
              </a:ext>
            </a:extLst>
          </p:cNvPr>
          <p:cNvSpPr/>
          <p:nvPr/>
        </p:nvSpPr>
        <p:spPr>
          <a:xfrm>
            <a:off x="5330138" y="5431244"/>
            <a:ext cx="989275" cy="369332"/>
          </a:xfrm>
          <a:prstGeom prst="rect">
            <a:avLst/>
          </a:prstGeom>
        </p:spPr>
        <p:txBody>
          <a:bodyPr wrap="square">
            <a:spAutoFit/>
          </a:bodyPr>
          <a:lstStyle/>
          <a:p>
            <a:pPr lvl="0" algn="ctr" rtl="1"/>
            <a:r>
              <a:rPr kumimoji="0" lang="ar-EG" sz="9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وحدة 1</a:t>
            </a:r>
          </a:p>
          <a:p>
            <a:pPr lvl="0" algn="ctr" rtl="1"/>
            <a:r>
              <a:rPr lang="ar-EG" sz="900" dirty="0">
                <a:solidFill>
                  <a:schemeClr val="tx1">
                    <a:lumMod val="50000"/>
                    <a:lumOff val="50000"/>
                  </a:schemeClr>
                </a:solidFill>
                <a:latin typeface="SST Arabic Medium" pitchFamily="34" charset="-78"/>
                <a:cs typeface="SST Arabic Medium" pitchFamily="34" charset="-78"/>
              </a:rPr>
              <a:t>التدريب الاساسي</a:t>
            </a:r>
            <a:endParaRPr kumimoji="0" lang="en-US" sz="9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50" name="Rectangle 49">
            <a:extLst>
              <a:ext uri="{FF2B5EF4-FFF2-40B4-BE49-F238E27FC236}">
                <a16:creationId xmlns:a16="http://schemas.microsoft.com/office/drawing/2014/main" id="{F06B6DF8-E8C4-4E7C-938C-470D8E897D5E}"/>
              </a:ext>
            </a:extLst>
          </p:cNvPr>
          <p:cNvSpPr/>
          <p:nvPr/>
        </p:nvSpPr>
        <p:spPr>
          <a:xfrm>
            <a:off x="4448983" y="5450294"/>
            <a:ext cx="941357" cy="369332"/>
          </a:xfrm>
          <a:prstGeom prst="rect">
            <a:avLst/>
          </a:prstGeom>
        </p:spPr>
        <p:txBody>
          <a:bodyPr wrap="square">
            <a:spAutoFit/>
          </a:bodyPr>
          <a:lstStyle/>
          <a:p>
            <a:pPr lvl="0" algn="ctr" rtl="1"/>
            <a:r>
              <a:rPr kumimoji="0" lang="ar-EG" sz="9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وحدة 2</a:t>
            </a:r>
          </a:p>
          <a:p>
            <a:pPr lvl="0" algn="ctr" rtl="1"/>
            <a:r>
              <a:rPr lang="ar-EG" sz="900" dirty="0">
                <a:solidFill>
                  <a:schemeClr val="tx1">
                    <a:lumMod val="50000"/>
                    <a:lumOff val="50000"/>
                  </a:schemeClr>
                </a:solidFill>
                <a:latin typeface="SST Arabic Medium" pitchFamily="34" charset="-78"/>
                <a:cs typeface="SST Arabic Medium" pitchFamily="34" charset="-78"/>
              </a:rPr>
              <a:t>على اللوجستيات</a:t>
            </a:r>
            <a:endParaRPr kumimoji="0" lang="en-US" sz="9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51" name="Rectangle 50">
            <a:extLst>
              <a:ext uri="{FF2B5EF4-FFF2-40B4-BE49-F238E27FC236}">
                <a16:creationId xmlns:a16="http://schemas.microsoft.com/office/drawing/2014/main" id="{F06B6DF8-E8C4-4E7C-938C-470D8E897D5E}"/>
              </a:ext>
            </a:extLst>
          </p:cNvPr>
          <p:cNvSpPr/>
          <p:nvPr/>
        </p:nvSpPr>
        <p:spPr>
          <a:xfrm>
            <a:off x="3616324" y="5450294"/>
            <a:ext cx="941357" cy="369332"/>
          </a:xfrm>
          <a:prstGeom prst="rect">
            <a:avLst/>
          </a:prstGeom>
        </p:spPr>
        <p:txBody>
          <a:bodyPr wrap="square">
            <a:spAutoFit/>
          </a:bodyPr>
          <a:lstStyle/>
          <a:p>
            <a:pPr lvl="0" algn="ctr" rtl="1"/>
            <a:r>
              <a:rPr kumimoji="0" lang="ar-EG" sz="9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وحدة 3</a:t>
            </a:r>
          </a:p>
          <a:p>
            <a:pPr lvl="0" algn="ctr" rtl="1"/>
            <a:r>
              <a:rPr lang="ar-EG" sz="900" dirty="0">
                <a:solidFill>
                  <a:schemeClr val="tx1">
                    <a:lumMod val="50000"/>
                    <a:lumOff val="50000"/>
                  </a:schemeClr>
                </a:solidFill>
                <a:latin typeface="SST Arabic Medium" pitchFamily="34" charset="-78"/>
                <a:cs typeface="SST Arabic Medium" pitchFamily="34" charset="-78"/>
              </a:rPr>
              <a:t>تدريب الدورية</a:t>
            </a:r>
            <a:endParaRPr kumimoji="0" lang="en-US" sz="9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52" name="Rectangle 51">
            <a:extLst>
              <a:ext uri="{FF2B5EF4-FFF2-40B4-BE49-F238E27FC236}">
                <a16:creationId xmlns:a16="http://schemas.microsoft.com/office/drawing/2014/main" id="{F06B6DF8-E8C4-4E7C-938C-470D8E897D5E}"/>
              </a:ext>
            </a:extLst>
          </p:cNvPr>
          <p:cNvSpPr/>
          <p:nvPr/>
        </p:nvSpPr>
        <p:spPr>
          <a:xfrm>
            <a:off x="2783665" y="5507444"/>
            <a:ext cx="941357" cy="230832"/>
          </a:xfrm>
          <a:prstGeom prst="rect">
            <a:avLst/>
          </a:prstGeom>
        </p:spPr>
        <p:txBody>
          <a:bodyPr wrap="square">
            <a:spAutoFit/>
          </a:bodyPr>
          <a:lstStyle/>
          <a:p>
            <a:pPr lvl="0" algn="ctr" rtl="1"/>
            <a:r>
              <a:rPr kumimoji="0" lang="ar-EG" sz="9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التكامل</a:t>
            </a:r>
            <a:endParaRPr kumimoji="0" lang="en-US" sz="9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53" name="Flowchart: Sort 52"/>
          <p:cNvSpPr/>
          <p:nvPr/>
        </p:nvSpPr>
        <p:spPr>
          <a:xfrm>
            <a:off x="4814960" y="1617151"/>
            <a:ext cx="86663" cy="173325"/>
          </a:xfrm>
          <a:prstGeom prst="flowChartSor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Flowchart: Sort 53"/>
          <p:cNvSpPr/>
          <p:nvPr/>
        </p:nvSpPr>
        <p:spPr>
          <a:xfrm>
            <a:off x="4405651" y="1904062"/>
            <a:ext cx="86663" cy="173325"/>
          </a:xfrm>
          <a:prstGeom prst="flowChartSor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lowchart: Sort 54"/>
          <p:cNvSpPr/>
          <p:nvPr/>
        </p:nvSpPr>
        <p:spPr>
          <a:xfrm>
            <a:off x="1566393" y="2809473"/>
            <a:ext cx="86663" cy="173325"/>
          </a:xfrm>
          <a:prstGeom prst="flowChartSor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Flowchart: Merge 55"/>
          <p:cNvSpPr/>
          <p:nvPr/>
        </p:nvSpPr>
        <p:spPr>
          <a:xfrm rot="10800000">
            <a:off x="1534660" y="3138149"/>
            <a:ext cx="162006" cy="162006"/>
          </a:xfrm>
          <a:prstGeom prst="flowChartMerge">
            <a:avLst/>
          </a:prstGeom>
          <a:solidFill>
            <a:srgbClr val="0999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Flowchart: Merge 56"/>
          <p:cNvSpPr/>
          <p:nvPr/>
        </p:nvSpPr>
        <p:spPr>
          <a:xfrm rot="10800000">
            <a:off x="2056347" y="3138148"/>
            <a:ext cx="162006" cy="162006"/>
          </a:xfrm>
          <a:prstGeom prst="flowChartMerge">
            <a:avLst/>
          </a:prstGeom>
          <a:solidFill>
            <a:srgbClr val="0999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lowchart: Merge 57"/>
          <p:cNvSpPr/>
          <p:nvPr/>
        </p:nvSpPr>
        <p:spPr>
          <a:xfrm rot="10800000">
            <a:off x="2862222" y="3138148"/>
            <a:ext cx="162006" cy="162006"/>
          </a:xfrm>
          <a:prstGeom prst="flowChartMerge">
            <a:avLst/>
          </a:prstGeom>
          <a:solidFill>
            <a:srgbClr val="0999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lowchart: Merge 58"/>
          <p:cNvSpPr/>
          <p:nvPr/>
        </p:nvSpPr>
        <p:spPr>
          <a:xfrm rot="10800000">
            <a:off x="2204996" y="3138148"/>
            <a:ext cx="162006" cy="162006"/>
          </a:xfrm>
          <a:prstGeom prst="flowChartMerge">
            <a:avLst/>
          </a:prstGeom>
          <a:solidFill>
            <a:srgbClr val="0999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Flowchart: Merge 59"/>
          <p:cNvSpPr/>
          <p:nvPr/>
        </p:nvSpPr>
        <p:spPr>
          <a:xfrm rot="10800000">
            <a:off x="2353645" y="3138148"/>
            <a:ext cx="162006" cy="162006"/>
          </a:xfrm>
          <a:prstGeom prst="flowChartMerge">
            <a:avLst/>
          </a:prstGeom>
          <a:solidFill>
            <a:srgbClr val="0999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Flowchart: Sort 60"/>
          <p:cNvSpPr/>
          <p:nvPr/>
        </p:nvSpPr>
        <p:spPr>
          <a:xfrm>
            <a:off x="2007241" y="4812474"/>
            <a:ext cx="86663" cy="173325"/>
          </a:xfrm>
          <a:prstGeom prst="flowChartSor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Flowchart: Merge 61"/>
          <p:cNvSpPr/>
          <p:nvPr/>
        </p:nvSpPr>
        <p:spPr>
          <a:xfrm rot="10800000">
            <a:off x="1969569" y="5108363"/>
            <a:ext cx="162006" cy="162006"/>
          </a:xfrm>
          <a:prstGeom prst="flowChartMerge">
            <a:avLst/>
          </a:prstGeom>
          <a:solidFill>
            <a:srgbClr val="0999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a:extLst>
              <a:ext uri="{FF2B5EF4-FFF2-40B4-BE49-F238E27FC236}">
                <a16:creationId xmlns:a16="http://schemas.microsoft.com/office/drawing/2014/main" id="{F06B6DF8-E8C4-4E7C-938C-470D8E897D5E}"/>
              </a:ext>
            </a:extLst>
          </p:cNvPr>
          <p:cNvSpPr/>
          <p:nvPr/>
        </p:nvSpPr>
        <p:spPr>
          <a:xfrm>
            <a:off x="700087" y="4792450"/>
            <a:ext cx="1247775" cy="246221"/>
          </a:xfrm>
          <a:prstGeom prst="rect">
            <a:avLst/>
          </a:prstGeom>
        </p:spPr>
        <p:txBody>
          <a:bodyPr wrap="square">
            <a:spAutoFit/>
          </a:bodyPr>
          <a:lstStyle/>
          <a:p>
            <a:pPr lvl="0" algn="r" rtl="1"/>
            <a:r>
              <a:rPr kumimoji="0" lang="ar-EG"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معلم</a:t>
            </a:r>
            <a:endParaRPr kumimoji="0" lang="en-US"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64" name="Rectangle 63">
            <a:extLst>
              <a:ext uri="{FF2B5EF4-FFF2-40B4-BE49-F238E27FC236}">
                <a16:creationId xmlns:a16="http://schemas.microsoft.com/office/drawing/2014/main" id="{F06B6DF8-E8C4-4E7C-938C-470D8E897D5E}"/>
              </a:ext>
            </a:extLst>
          </p:cNvPr>
          <p:cNvSpPr/>
          <p:nvPr/>
        </p:nvSpPr>
        <p:spPr>
          <a:xfrm>
            <a:off x="700087" y="5095592"/>
            <a:ext cx="1247775" cy="246221"/>
          </a:xfrm>
          <a:prstGeom prst="rect">
            <a:avLst/>
          </a:prstGeom>
        </p:spPr>
        <p:txBody>
          <a:bodyPr wrap="square">
            <a:spAutoFit/>
          </a:bodyPr>
          <a:lstStyle/>
          <a:p>
            <a:pPr lvl="0" algn="r" rtl="1"/>
            <a:r>
              <a:rPr kumimoji="0" lang="ar-EG"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التسليم</a:t>
            </a:r>
            <a:endParaRPr kumimoji="0" lang="en-US"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Tree>
    <p:extLst>
      <p:ext uri="{BB962C8B-B14F-4D97-AF65-F5344CB8AC3E}">
        <p14:creationId xmlns:p14="http://schemas.microsoft.com/office/powerpoint/2010/main" val="4257795465"/>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6350" y="2062163"/>
            <a:ext cx="2743200" cy="2733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a:extLst>
              <a:ext uri="{FF2B5EF4-FFF2-40B4-BE49-F238E27FC236}">
                <a16:creationId xmlns:a16="http://schemas.microsoft.com/office/drawing/2014/main" id="{F06B6DF8-E8C4-4E7C-938C-470D8E897D5E}"/>
              </a:ext>
            </a:extLst>
          </p:cNvPr>
          <p:cNvSpPr/>
          <p:nvPr/>
        </p:nvSpPr>
        <p:spPr>
          <a:xfrm>
            <a:off x="4389120" y="1500317"/>
            <a:ext cx="6896823" cy="2585323"/>
          </a:xfrm>
          <a:prstGeom prst="rect">
            <a:avLst/>
          </a:prstGeom>
        </p:spPr>
        <p:txBody>
          <a:bodyPr wrap="square">
            <a:spAutoFit/>
          </a:bodyPr>
          <a:lstStyle/>
          <a:p>
            <a:pPr lvl="0" algn="justLow" rtl="1">
              <a:lnSpc>
                <a:spcPct val="150000"/>
              </a:lnSpc>
            </a:pPr>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7. </a:t>
            </a:r>
            <a:r>
              <a:rPr lang="ar-DZ" dirty="0">
                <a:solidFill>
                  <a:srgbClr val="03A5AD"/>
                </a:solidFill>
                <a:latin typeface="SST Arabic Medium" pitchFamily="34" charset="-78"/>
                <a:cs typeface="SST Arabic Medium" pitchFamily="34" charset="-78"/>
              </a:rPr>
              <a:t>التفاعلات مع مجالات الأداء الأخرى</a:t>
            </a:r>
            <a:endParaRPr lang="ar-EG" dirty="0">
              <a:solidFill>
                <a:srgbClr val="03A5AD"/>
              </a:solidFill>
              <a:latin typeface="SST Arabic Medium" pitchFamily="34" charset="-78"/>
              <a:cs typeface="SST Arabic Medium" pitchFamily="34" charset="-78"/>
            </a:endParaRPr>
          </a:p>
          <a:p>
            <a:pPr lvl="0" algn="justLow" rtl="1">
              <a:lnSpc>
                <a:spcPct val="150000"/>
              </a:lnSpc>
            </a:pPr>
            <a:endParaRPr lang="ar-EG" dirty="0">
              <a:solidFill>
                <a:srgbClr val="03A5AD"/>
              </a:solidFill>
              <a:latin typeface="SST Arabic Medium" pitchFamily="34" charset="-78"/>
              <a:cs typeface="SST Arabic Medium" pitchFamily="34" charset="-78"/>
            </a:endParaRPr>
          </a:p>
          <a:p>
            <a:pPr algn="justLow" rtl="1">
              <a:lnSpc>
                <a:spcPct val="200000"/>
              </a:lnSpc>
            </a:pPr>
            <a:r>
              <a:rPr lang="ar-EG" dirty="0">
                <a:solidFill>
                  <a:schemeClr val="tx1">
                    <a:lumMod val="50000"/>
                    <a:lumOff val="50000"/>
                  </a:schemeClr>
                </a:solidFill>
                <a:latin typeface="SST Arabic Medium" pitchFamily="34" charset="-78"/>
                <a:cs typeface="SST Arabic Medium" pitchFamily="34" charset="-78"/>
              </a:rPr>
              <a:t>يتفاعل منهج التطوير ومجال أداء دورة الحياة مع مجالات المعنيين والتخطيط وعدم التيقن والتسليم وعمل المشروع وأداء الفريق. تؤثر دورة الحياة المختارة على الطريقة التي يتم بها التخطيط. </a:t>
            </a:r>
            <a:endParaRPr lang="en-US" dirty="0">
              <a:solidFill>
                <a:schemeClr val="tx1">
                  <a:lumMod val="50000"/>
                  <a:lumOff val="50000"/>
                </a:schemeClr>
              </a:solidFill>
              <a:latin typeface="SST Arabic Medium" pitchFamily="34" charset="-78"/>
              <a:cs typeface="SST Arabic Medium" pitchFamily="34" charset="-78"/>
            </a:endParaRPr>
          </a:p>
        </p:txBody>
      </p:sp>
      <p:sp>
        <p:nvSpPr>
          <p:cNvPr id="6" name="TextBox 5">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منهج التطوير ومجال أداء دورة الحياة</a:t>
            </a:r>
          </a:p>
        </p:txBody>
      </p:sp>
    </p:spTree>
    <p:extLst>
      <p:ext uri="{BB962C8B-B14F-4D97-AF65-F5344CB8AC3E}">
        <p14:creationId xmlns:p14="http://schemas.microsoft.com/office/powerpoint/2010/main" val="1507117586"/>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1571626" y="2305051"/>
            <a:ext cx="1214606" cy="1219199"/>
          </a:xfrm>
          <a:prstGeom prst="ellipse">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06B6DF8-E8C4-4E7C-938C-470D8E897D5E}"/>
              </a:ext>
            </a:extLst>
          </p:cNvPr>
          <p:cNvSpPr/>
          <p:nvPr/>
        </p:nvSpPr>
        <p:spPr>
          <a:xfrm>
            <a:off x="5185187" y="1426574"/>
            <a:ext cx="6399414" cy="2585323"/>
          </a:xfrm>
          <a:prstGeom prst="rect">
            <a:avLst/>
          </a:prstGeom>
        </p:spPr>
        <p:txBody>
          <a:bodyPr wrap="square">
            <a:spAutoFit/>
          </a:bodyPr>
          <a:lstStyle/>
          <a:p>
            <a:pPr lvl="0" algn="justLow" rtl="1">
              <a:lnSpc>
                <a:spcPct val="150000"/>
              </a:lnSpc>
            </a:pPr>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8. </a:t>
            </a:r>
            <a:r>
              <a:rPr lang="ar-DZ" dirty="0">
                <a:solidFill>
                  <a:srgbClr val="03A5AD"/>
                </a:solidFill>
                <a:latin typeface="SST Arabic Medium" pitchFamily="34" charset="-78"/>
                <a:cs typeface="SST Arabic Medium" pitchFamily="34" charset="-78"/>
              </a:rPr>
              <a:t>قياس النتائج</a:t>
            </a:r>
            <a:endParaRPr lang="ar-EG" dirty="0">
              <a:solidFill>
                <a:srgbClr val="03A5AD"/>
              </a:solidFill>
              <a:latin typeface="SST Arabic Medium" pitchFamily="34" charset="-78"/>
              <a:cs typeface="SST Arabic Medium" pitchFamily="34" charset="-78"/>
            </a:endParaRPr>
          </a:p>
          <a:p>
            <a:pPr lvl="0" algn="justLow" rtl="1">
              <a:lnSpc>
                <a:spcPct val="150000"/>
              </a:lnSpc>
            </a:pPr>
            <a:endParaRPr lang="ar-EG" dirty="0">
              <a:solidFill>
                <a:srgbClr val="03A5AD"/>
              </a:solidFill>
              <a:latin typeface="SST Arabic Medium" pitchFamily="34" charset="-78"/>
              <a:cs typeface="SST Arabic Medium" pitchFamily="34" charset="-78"/>
            </a:endParaRPr>
          </a:p>
          <a:p>
            <a:pPr algn="justLow" rtl="1">
              <a:lnSpc>
                <a:spcPct val="200000"/>
              </a:lnSpc>
            </a:pPr>
            <a:r>
              <a:rPr lang="ar-EG" dirty="0">
                <a:solidFill>
                  <a:schemeClr val="tx1">
                    <a:lumMod val="50000"/>
                    <a:lumOff val="50000"/>
                  </a:schemeClr>
                </a:solidFill>
                <a:latin typeface="SST Arabic Medium" pitchFamily="34" charset="-78"/>
                <a:cs typeface="SST Arabic Medium" pitchFamily="34" charset="-78"/>
              </a:rPr>
              <a:t>يتفاعل منهج التطوير ومجال أداء دورة الحياة مع مجالات المعنيين والتخطيط وعدم التيقن والتسليم وعمل المشروع وأداء الفريق. تؤثر دورة الحياة المختارة على الطريقة التي يتم بها التخطيط. </a:t>
            </a:r>
            <a:endParaRPr lang="en-US" dirty="0">
              <a:solidFill>
                <a:schemeClr val="tx1">
                  <a:lumMod val="50000"/>
                  <a:lumOff val="50000"/>
                </a:schemeClr>
              </a:solidFill>
              <a:latin typeface="SST Arabic Medium" pitchFamily="34" charset="-78"/>
              <a:cs typeface="SST Arabic Medium" pitchFamily="34" charset="-78"/>
            </a:endParaRPr>
          </a:p>
        </p:txBody>
      </p:sp>
      <p:pic>
        <p:nvPicPr>
          <p:cNvPr id="9219" name="Picture 3" descr="C:\Users\user\Desktop\business-evaluation_12489459.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15578" y="2520204"/>
            <a:ext cx="2396042" cy="2396042"/>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منهج التطوير ومجال أداء دورة الحياة</a:t>
            </a:r>
          </a:p>
        </p:txBody>
      </p:sp>
    </p:spTree>
    <p:extLst>
      <p:ext uri="{BB962C8B-B14F-4D97-AF65-F5344CB8AC3E}">
        <p14:creationId xmlns:p14="http://schemas.microsoft.com/office/powerpoint/2010/main" val="1082381425"/>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6"/>
          <p:cNvSpPr txBox="1"/>
          <p:nvPr/>
        </p:nvSpPr>
        <p:spPr>
          <a:xfrm>
            <a:off x="6792401" y="1334198"/>
            <a:ext cx="5143724" cy="337913"/>
          </a:xfrm>
          <a:prstGeom prst="rect">
            <a:avLst/>
          </a:prstGeom>
        </p:spPr>
        <p:txBody>
          <a:bodyPr wrap="square" lIns="0" tIns="0" rIns="0" bIns="0" rtlCol="0" anchor="t">
            <a:spAutoFit/>
          </a:bodyPr>
          <a:lstStyle/>
          <a:p>
            <a:pPr marL="0" marR="0" lvl="0" indent="0" algn="r" defTabSz="914400" rtl="1" eaLnBrk="1" fontAlgn="auto" latinLnBrk="0" hangingPunct="1">
              <a:lnSpc>
                <a:spcPts val="2899"/>
              </a:lnSpc>
              <a:spcBef>
                <a:spcPts val="0"/>
              </a:spcBef>
              <a:spcAft>
                <a:spcPts val="0"/>
              </a:spcAft>
              <a:buClrTx/>
              <a:buSzTx/>
              <a:buFontTx/>
              <a:buNone/>
              <a:tabLst/>
              <a:defRPr/>
            </a:pPr>
            <a:r>
              <a:rPr kumimoji="0" lang="ar-EG" sz="2000" b="1" i="0" u="none" strike="noStrike" kern="1200" cap="none" spc="0" normalizeH="0" baseline="0" noProof="0" dirty="0">
                <a:ln>
                  <a:noFill/>
                </a:ln>
                <a:solidFill>
                  <a:srgbClr val="00A1A7"/>
                </a:solidFill>
                <a:effectLst/>
                <a:uLnTx/>
                <a:uFillTx/>
                <a:latin typeface="SST Arabic Medium" pitchFamily="34" charset="-78"/>
                <a:ea typeface="SST Arabic Bold"/>
                <a:cs typeface="SST Arabic Medium" pitchFamily="34" charset="-78"/>
                <a:sym typeface="SST Arabic Bold"/>
                <a:rtl/>
              </a:rPr>
              <a:t>الســـؤال المـطلوب مـن النشـاط : </a:t>
            </a:r>
          </a:p>
        </p:txBody>
      </p:sp>
      <p:sp>
        <p:nvSpPr>
          <p:cNvPr id="17" name="TextBox 17"/>
          <p:cNvSpPr txBox="1"/>
          <p:nvPr/>
        </p:nvSpPr>
        <p:spPr>
          <a:xfrm>
            <a:off x="1591751" y="1732422"/>
            <a:ext cx="10334849" cy="425116"/>
          </a:xfrm>
          <a:prstGeom prst="rect">
            <a:avLst/>
          </a:prstGeom>
        </p:spPr>
        <p:txBody>
          <a:bodyPr wrap="square" lIns="0" tIns="0" rIns="0" bIns="0" rtlCol="0" anchor="t">
            <a:spAutoFit/>
          </a:bodyPr>
          <a:lstStyle/>
          <a:p>
            <a:pPr lvl="0" algn="r" rtl="1">
              <a:lnSpc>
                <a:spcPts val="3733"/>
              </a:lnSpc>
              <a:spcBef>
                <a:spcPct val="0"/>
              </a:spcBef>
            </a:pPr>
            <a:r>
              <a:rPr lang="ar-EG" dirty="0">
                <a:solidFill>
                  <a:srgbClr val="18337A"/>
                </a:solidFill>
                <a:latin typeface="SST Arabic Medium" pitchFamily="34" charset="-78"/>
                <a:ea typeface="Effra"/>
                <a:cs typeface="SST Arabic Medium" pitchFamily="34" charset="-78"/>
                <a:sym typeface="Effra"/>
                <a:rtl/>
              </a:rPr>
              <a:t>ورشة عمل "اختيار منهج التطوير المناسب"</a:t>
            </a:r>
            <a:endParaRPr kumimoji="0" lang="ar-EG" i="0" u="none" strike="noStrike" kern="1200" cap="none" spc="0" normalizeH="0" baseline="0" noProof="0" dirty="0">
              <a:ln>
                <a:noFill/>
              </a:ln>
              <a:solidFill>
                <a:srgbClr val="18337A"/>
              </a:solidFill>
              <a:effectLst/>
              <a:uLnTx/>
              <a:uFillTx/>
              <a:latin typeface="SST Arabic Medium" pitchFamily="34" charset="-78"/>
              <a:ea typeface="Effra"/>
              <a:cs typeface="SST Arabic Medium" pitchFamily="34" charset="-78"/>
              <a:sym typeface="Effra"/>
              <a:rtl/>
            </a:endParaRPr>
          </a:p>
        </p:txBody>
      </p:sp>
      <p:grpSp>
        <p:nvGrpSpPr>
          <p:cNvPr id="29" name="Group 2"/>
          <p:cNvGrpSpPr/>
          <p:nvPr/>
        </p:nvGrpSpPr>
        <p:grpSpPr>
          <a:xfrm>
            <a:off x="10459774" y="5431773"/>
            <a:ext cx="1476351" cy="515451"/>
            <a:chOff x="0" y="0"/>
            <a:chExt cx="2952702" cy="1030902"/>
          </a:xfrm>
        </p:grpSpPr>
        <p:sp>
          <p:nvSpPr>
            <p:cNvPr id="30" name="Freeform 3"/>
            <p:cNvSpPr/>
            <p:nvPr/>
          </p:nvSpPr>
          <p:spPr>
            <a:xfrm>
              <a:off x="2311892" y="115883"/>
              <a:ext cx="487472" cy="799135"/>
            </a:xfrm>
            <a:custGeom>
              <a:avLst/>
              <a:gdLst/>
              <a:ahLst/>
              <a:cxnLst/>
              <a:rect l="l" t="t" r="r" b="b"/>
              <a:pathLst>
                <a:path w="487472" h="799135">
                  <a:moveTo>
                    <a:pt x="0" y="0"/>
                  </a:moveTo>
                  <a:lnTo>
                    <a:pt x="487472" y="0"/>
                  </a:lnTo>
                  <a:lnTo>
                    <a:pt x="487472" y="799135"/>
                  </a:lnTo>
                  <a:lnTo>
                    <a:pt x="0" y="799135"/>
                  </a:lnTo>
                  <a:lnTo>
                    <a:pt x="0" y="0"/>
                  </a:lnTo>
                  <a:close/>
                </a:path>
              </a:pathLst>
            </a:custGeom>
            <a: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p:spPr>
          <p:txBody>
            <a:bodyPr/>
            <a:lstStyle/>
            <a:p>
              <a:endParaRPr lang="en-SA"/>
            </a:p>
          </p:txBody>
        </p:sp>
        <p:grpSp>
          <p:nvGrpSpPr>
            <p:cNvPr id="31" name="Group 4"/>
            <p:cNvGrpSpPr/>
            <p:nvPr/>
          </p:nvGrpSpPr>
          <p:grpSpPr>
            <a:xfrm>
              <a:off x="0" y="0"/>
              <a:ext cx="2952702" cy="1030902"/>
              <a:chOff x="0" y="0"/>
              <a:chExt cx="1001064" cy="349510"/>
            </a:xfrm>
          </p:grpSpPr>
          <p:sp>
            <p:nvSpPr>
              <p:cNvPr id="33" name="Freeform 5"/>
              <p:cNvSpPr/>
              <p:nvPr/>
            </p:nvSpPr>
            <p:spPr>
              <a:xfrm>
                <a:off x="0" y="0"/>
                <a:ext cx="1001064" cy="349510"/>
              </a:xfrm>
              <a:custGeom>
                <a:avLst/>
                <a:gdLst/>
                <a:ahLst/>
                <a:cxnLst/>
                <a:rect l="l" t="t" r="r" b="b"/>
                <a:pathLst>
                  <a:path w="1001064" h="349510">
                    <a:moveTo>
                      <a:pt x="23409" y="0"/>
                    </a:moveTo>
                    <a:lnTo>
                      <a:pt x="977655" y="0"/>
                    </a:lnTo>
                    <a:cubicBezTo>
                      <a:pt x="983863" y="0"/>
                      <a:pt x="989818" y="2466"/>
                      <a:pt x="994208" y="6856"/>
                    </a:cubicBezTo>
                    <a:cubicBezTo>
                      <a:pt x="998598" y="11247"/>
                      <a:pt x="1001064" y="17201"/>
                      <a:pt x="1001064" y="23409"/>
                    </a:cubicBezTo>
                    <a:lnTo>
                      <a:pt x="1001064" y="326101"/>
                    </a:lnTo>
                    <a:cubicBezTo>
                      <a:pt x="1001064" y="332309"/>
                      <a:pt x="998598" y="338263"/>
                      <a:pt x="994208" y="342654"/>
                    </a:cubicBezTo>
                    <a:cubicBezTo>
                      <a:pt x="989818" y="347044"/>
                      <a:pt x="983863" y="349510"/>
                      <a:pt x="977655" y="349510"/>
                    </a:cubicBezTo>
                    <a:lnTo>
                      <a:pt x="23409" y="349510"/>
                    </a:lnTo>
                    <a:cubicBezTo>
                      <a:pt x="17201" y="349510"/>
                      <a:pt x="11247" y="347044"/>
                      <a:pt x="6856" y="342654"/>
                    </a:cubicBezTo>
                    <a:cubicBezTo>
                      <a:pt x="2466" y="338263"/>
                      <a:pt x="0" y="332309"/>
                      <a:pt x="0" y="326101"/>
                    </a:cubicBezTo>
                    <a:lnTo>
                      <a:pt x="0" y="23409"/>
                    </a:lnTo>
                    <a:cubicBezTo>
                      <a:pt x="0" y="17201"/>
                      <a:pt x="2466" y="11247"/>
                      <a:pt x="6856" y="6856"/>
                    </a:cubicBezTo>
                    <a:cubicBezTo>
                      <a:pt x="11247" y="2466"/>
                      <a:pt x="17201" y="0"/>
                      <a:pt x="23409" y="0"/>
                    </a:cubicBezTo>
                    <a:close/>
                  </a:path>
                </a:pathLst>
              </a:custGeom>
              <a:solidFill>
                <a:srgbClr val="000000">
                  <a:alpha val="0"/>
                </a:srgbClr>
              </a:solidFill>
              <a:ln w="19050" cap="sq">
                <a:solidFill>
                  <a:srgbClr val="18337A"/>
                </a:solidFill>
                <a:prstDash val="solid"/>
                <a:miter/>
              </a:ln>
            </p:spPr>
            <p:txBody>
              <a:bodyPr/>
              <a:lstStyle/>
              <a:p>
                <a:endParaRPr lang="en-SA"/>
              </a:p>
            </p:txBody>
          </p:sp>
          <p:sp>
            <p:nvSpPr>
              <p:cNvPr id="34" name="TextBox 6"/>
              <p:cNvSpPr txBox="1"/>
              <p:nvPr/>
            </p:nvSpPr>
            <p:spPr>
              <a:xfrm>
                <a:off x="0" y="-47625"/>
                <a:ext cx="1001064" cy="397135"/>
              </a:xfrm>
              <a:prstGeom prst="rect">
                <a:avLst/>
              </a:prstGeom>
            </p:spPr>
            <p:txBody>
              <a:bodyPr lIns="33867" tIns="33867" rIns="33867" bIns="33867" rtlCol="0" anchor="ctr"/>
              <a:lstStyle/>
              <a:p>
                <a:pPr marL="0" marR="0" lvl="0" indent="0" algn="ctr" defTabSz="914400" rtl="1" eaLnBrk="1" fontAlgn="auto" latinLnBrk="0" hangingPunct="1">
                  <a:lnSpc>
                    <a:spcPts val="2382"/>
                  </a:lnSpc>
                  <a:spcBef>
                    <a:spcPts val="0"/>
                  </a:spcBef>
                  <a:spcAft>
                    <a:spcPts val="0"/>
                  </a:spcAft>
                  <a:buClrTx/>
                  <a:buSzTx/>
                  <a:buFontTx/>
                  <a:buNone/>
                  <a:tabLst/>
                  <a:defRPr/>
                </a:pPr>
                <a:endParaRPr kumimoji="0" sz="1200" b="0" i="0" u="none" strike="noStrike" kern="1200" cap="none" spc="0" normalizeH="0" baseline="0" noProof="0" dirty="0">
                  <a:ln>
                    <a:noFill/>
                  </a:ln>
                  <a:solidFill>
                    <a:prstClr val="black"/>
                  </a:solidFill>
                  <a:effectLst/>
                  <a:uLnTx/>
                  <a:uFillTx/>
                  <a:latin typeface="SST Arabic Medium" pitchFamily="34" charset="-78"/>
                  <a:ea typeface="+mn-ea"/>
                  <a:cs typeface="+mn-cs"/>
                </a:endParaRPr>
              </a:p>
            </p:txBody>
          </p:sp>
        </p:grpSp>
        <p:sp>
          <p:nvSpPr>
            <p:cNvPr id="32" name="TextBox 7"/>
            <p:cNvSpPr txBox="1"/>
            <p:nvPr/>
          </p:nvSpPr>
          <p:spPr>
            <a:xfrm>
              <a:off x="225748" y="132886"/>
              <a:ext cx="1859262" cy="625556"/>
            </a:xfrm>
            <a:prstGeom prst="rect">
              <a:avLst/>
            </a:prstGeom>
          </p:spPr>
          <p:txBody>
            <a:bodyPr lIns="0" tIns="0" rIns="0" bIns="0" rtlCol="0" anchor="t">
              <a:spAutoFit/>
            </a:bodyPr>
            <a:lstStyle/>
            <a:p>
              <a:pPr marL="0" marR="0" lvl="0" indent="0" algn="ctr" defTabSz="914400" rtl="1" eaLnBrk="1" fontAlgn="auto" latinLnBrk="0" hangingPunct="1">
                <a:lnSpc>
                  <a:spcPts val="2659"/>
                </a:lnSpc>
                <a:spcBef>
                  <a:spcPts val="0"/>
                </a:spcBef>
                <a:spcAft>
                  <a:spcPts val="0"/>
                </a:spcAft>
                <a:buClrTx/>
                <a:buSzTx/>
                <a:buFontTx/>
                <a:buNone/>
                <a:tabLst/>
                <a:defRPr/>
              </a:pPr>
              <a:r>
                <a:rPr kumimoji="0" lang="ar-EG" sz="1800" b="0" i="0" u="none" strike="noStrike" kern="1200" cap="none" spc="0" normalizeH="0" baseline="0" noProof="0" dirty="0">
                  <a:ln>
                    <a:noFill/>
                  </a:ln>
                  <a:solidFill>
                    <a:srgbClr val="18337A"/>
                  </a:solidFill>
                  <a:effectLst/>
                  <a:uLnTx/>
                  <a:uFillTx/>
                  <a:latin typeface="SST Arabic Medium" panose="020B0604030504020204" pitchFamily="34" charset="-78"/>
                  <a:ea typeface="SST Arabic Bold"/>
                  <a:cs typeface="SST Arabic Medium" panose="020B0604030504020204" pitchFamily="34" charset="-78"/>
                  <a:sym typeface="SST Arabic Bold"/>
                </a:rPr>
                <a:t>20</a:t>
              </a:r>
              <a:r>
                <a:rPr kumimoji="0" lang="ar-EG" sz="1800" b="0" i="0" u="none" strike="noStrike" kern="1200" cap="none" spc="0" normalizeH="0" baseline="0" noProof="0" dirty="0">
                  <a:ln>
                    <a:noFill/>
                  </a:ln>
                  <a:solidFill>
                    <a:srgbClr val="18337A"/>
                  </a:solidFill>
                  <a:effectLst/>
                  <a:uLnTx/>
                  <a:uFillTx/>
                  <a:latin typeface="SST Arabic Medium" panose="020B0604030504020204" pitchFamily="34" charset="-78"/>
                  <a:ea typeface="SST Arabic Bold"/>
                  <a:cs typeface="SST Arabic Medium" panose="020B0604030504020204" pitchFamily="34" charset="-78"/>
                  <a:sym typeface="SST Arabic Bold"/>
                  <a:rtl/>
                </a:rPr>
                <a:t> </a:t>
              </a:r>
              <a:r>
                <a:rPr kumimoji="0" lang="ar-SA" sz="1800" b="0" i="0" u="none" strike="noStrike" kern="1200" cap="none" spc="0" normalizeH="0" baseline="0" noProof="0" dirty="0">
                  <a:ln>
                    <a:noFill/>
                  </a:ln>
                  <a:solidFill>
                    <a:srgbClr val="18337A"/>
                  </a:solidFill>
                  <a:effectLst/>
                  <a:uLnTx/>
                  <a:uFillTx/>
                  <a:latin typeface="SST Arabic Medium" panose="020B0604030504020204" pitchFamily="34" charset="-78"/>
                  <a:ea typeface="SST Arabic Bold"/>
                  <a:cs typeface="SST Arabic Medium" panose="020B0604030504020204" pitchFamily="34" charset="-78"/>
                  <a:sym typeface="SST Arabic Bold"/>
                  <a:rtl/>
                </a:rPr>
                <a:t>دقيقة</a:t>
              </a:r>
              <a:endParaRPr kumimoji="0" lang="ar-EG" sz="1800" b="0" i="0" u="none" strike="noStrike" kern="1200" cap="none" spc="0" normalizeH="0" baseline="0" noProof="0" dirty="0">
                <a:ln>
                  <a:noFill/>
                </a:ln>
                <a:solidFill>
                  <a:srgbClr val="18337A"/>
                </a:solidFill>
                <a:effectLst/>
                <a:uLnTx/>
                <a:uFillTx/>
                <a:latin typeface="SST Arabic Medium" panose="020B0604030504020204" pitchFamily="34" charset="-78"/>
                <a:ea typeface="SST Arabic Bold"/>
                <a:cs typeface="SST Arabic Medium" panose="020B0604030504020204" pitchFamily="34" charset="-78"/>
                <a:sym typeface="SST Arabic Bold"/>
                <a:rtl/>
              </a:endParaRPr>
            </a:p>
          </p:txBody>
        </p:sp>
      </p:grpSp>
      <p:pic>
        <p:nvPicPr>
          <p:cNvPr id="3" name="صورة 2"/>
          <p:cNvPicPr>
            <a:picLocks noChangeAspect="1"/>
          </p:cNvPicPr>
          <p:nvPr/>
        </p:nvPicPr>
        <p:blipFill rotWithShape="1">
          <a:blip r:embed="rId5" cstate="email">
            <a:extLst>
              <a:ext uri="{28A0092B-C50C-407E-A947-70E740481C1C}">
                <a14:useLocalDpi xmlns:a14="http://schemas.microsoft.com/office/drawing/2010/main"/>
              </a:ext>
            </a:extLst>
          </a:blip>
          <a:srcRect t="25690" b="26343"/>
          <a:stretch/>
        </p:blipFill>
        <p:spPr>
          <a:xfrm>
            <a:off x="85529" y="133349"/>
            <a:ext cx="1695646" cy="575238"/>
          </a:xfrm>
          <a:prstGeom prst="rect">
            <a:avLst/>
          </a:prstGeom>
        </p:spPr>
      </p:pic>
      <p:sp>
        <p:nvSpPr>
          <p:cNvPr id="2" name="Rectangle 1">
            <a:extLst>
              <a:ext uri="{FF2B5EF4-FFF2-40B4-BE49-F238E27FC236}">
                <a16:creationId xmlns:a16="http://schemas.microsoft.com/office/drawing/2014/main" id="{7F531E42-4577-4EB4-B5C5-006A1AAE8AA2}"/>
              </a:ext>
            </a:extLst>
          </p:cNvPr>
          <p:cNvSpPr/>
          <p:nvPr/>
        </p:nvSpPr>
        <p:spPr>
          <a:xfrm>
            <a:off x="1591751" y="2273179"/>
            <a:ext cx="10334849" cy="3416320"/>
          </a:xfrm>
          <a:prstGeom prst="rect">
            <a:avLst/>
          </a:prstGeom>
        </p:spPr>
        <p:txBody>
          <a:bodyPr wrap="square">
            <a:spAutoFit/>
          </a:bodyPr>
          <a:lstStyle/>
          <a:p>
            <a:pPr marR="0" indent="0" algn="r" rtl="1" fontAlgn="auto">
              <a:lnSpc>
                <a:spcPct val="150000"/>
              </a:lnSpc>
              <a:spcBef>
                <a:spcPts val="0"/>
              </a:spcBef>
              <a:spcAft>
                <a:spcPts val="0"/>
              </a:spcAft>
              <a:buClrTx/>
              <a:buSzTx/>
              <a:buFontTx/>
              <a:buNone/>
              <a:tabLst/>
              <a:defRPr/>
            </a:pPr>
            <a:r>
              <a:rPr lang="ar-EG" sz="1600" dirty="0">
                <a:solidFill>
                  <a:srgbClr val="01AFB1"/>
                </a:solidFill>
                <a:latin typeface="SST Arabic Medium" pitchFamily="34" charset="-78"/>
                <a:cs typeface="SST Arabic Medium" pitchFamily="34" charset="-78"/>
              </a:rPr>
              <a:t>أمامكم السيناريوهات التالية: </a:t>
            </a:r>
          </a:p>
          <a:p>
            <a:pPr marL="342900" lvl="0" indent="-342900" algn="r" rtl="1">
              <a:lnSpc>
                <a:spcPct val="150000"/>
              </a:lnSpc>
              <a:buClr>
                <a:srgbClr val="02BCB6"/>
              </a:buClr>
              <a:buFont typeface="Arial" panose="020B0604020202020204" pitchFamily="34" charset="0"/>
              <a:buChar char="•"/>
              <a:defRPr/>
            </a:pPr>
            <a:r>
              <a:rPr lang="ar-EG" sz="1600" dirty="0">
                <a:solidFill>
                  <a:schemeClr val="tx1">
                    <a:lumMod val="50000"/>
                    <a:lumOff val="50000"/>
                  </a:schemeClr>
                </a:solidFill>
                <a:latin typeface="SST Arabic Medium" pitchFamily="34" charset="-78"/>
                <a:cs typeface="SST Arabic Medium" pitchFamily="34" charset="-78"/>
              </a:rPr>
              <a:t>بناء برج سكني ضخم بمتطلبات ثابتة وجدول زمني صارم.تطوير</a:t>
            </a:r>
          </a:p>
          <a:p>
            <a:pPr marL="342900" lvl="0" indent="-342900" algn="r" rtl="1">
              <a:lnSpc>
                <a:spcPct val="150000"/>
              </a:lnSpc>
              <a:buClr>
                <a:srgbClr val="02BCB6"/>
              </a:buClr>
              <a:buFont typeface="Arial" panose="020B0604020202020204" pitchFamily="34" charset="0"/>
              <a:buChar char="•"/>
              <a:defRPr/>
            </a:pPr>
            <a:r>
              <a:rPr lang="ar-EG" sz="1600" dirty="0">
                <a:solidFill>
                  <a:schemeClr val="tx1">
                    <a:lumMod val="50000"/>
                    <a:lumOff val="50000"/>
                  </a:schemeClr>
                </a:solidFill>
                <a:latin typeface="SST Arabic Medium" pitchFamily="34" charset="-78"/>
                <a:cs typeface="SST Arabic Medium" pitchFamily="34" charset="-78"/>
              </a:rPr>
              <a:t> تطبيق جوال مبتكر في سوق متغير يحتاج لتحديثات مستمرة.</a:t>
            </a:r>
          </a:p>
          <a:p>
            <a:pPr marL="342900" lvl="0" indent="-342900" algn="r" rtl="1">
              <a:lnSpc>
                <a:spcPct val="150000"/>
              </a:lnSpc>
              <a:buClr>
                <a:srgbClr val="02BCB6"/>
              </a:buClr>
              <a:buFont typeface="Arial" panose="020B0604020202020204" pitchFamily="34" charset="0"/>
              <a:buChar char="•"/>
              <a:defRPr/>
            </a:pPr>
            <a:r>
              <a:rPr lang="ar-EG" sz="1600" dirty="0">
                <a:solidFill>
                  <a:schemeClr val="tx1">
                    <a:lumMod val="50000"/>
                    <a:lumOff val="50000"/>
                  </a:schemeClr>
                </a:solidFill>
                <a:latin typeface="SST Arabic Medium" pitchFamily="34" charset="-78"/>
                <a:cs typeface="SST Arabic Medium" pitchFamily="34" charset="-78"/>
              </a:rPr>
              <a:t>تصميم منتج جديد لصناعة السيارات حيث تحتاج بعض الجوانب للبحث والتطوير.</a:t>
            </a:r>
          </a:p>
          <a:p>
            <a:pPr marL="342900" lvl="0" indent="-342900" algn="r" rtl="1">
              <a:lnSpc>
                <a:spcPct val="150000"/>
              </a:lnSpc>
              <a:buClr>
                <a:srgbClr val="02BCB6"/>
              </a:buClr>
              <a:buFont typeface="Arial" panose="020B0604020202020204" pitchFamily="34" charset="0"/>
              <a:buChar char="•"/>
              <a:defRPr/>
            </a:pPr>
            <a:r>
              <a:rPr lang="ar-EG" sz="1600" dirty="0">
                <a:solidFill>
                  <a:schemeClr val="tx1">
                    <a:lumMod val="50000"/>
                    <a:lumOff val="50000"/>
                  </a:schemeClr>
                </a:solidFill>
                <a:latin typeface="SST Arabic Medium" pitchFamily="34" charset="-78"/>
                <a:cs typeface="SST Arabic Medium" pitchFamily="34" charset="-78"/>
              </a:rPr>
              <a:t>إطلاق حملة تسويقية رقمية مع الحاجة لتعديلات مستمرة بناءً على تفاعل العملاء.</a:t>
            </a:r>
            <a:endParaRPr kumimoji="0" lang="ar-EG" sz="16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a:p>
            <a:pPr lvl="0" algn="r" rtl="1">
              <a:lnSpc>
                <a:spcPct val="150000"/>
              </a:lnSpc>
              <a:defRPr/>
            </a:pPr>
            <a:r>
              <a:rPr lang="ar-DZ" sz="1600" dirty="0">
                <a:solidFill>
                  <a:schemeClr val="tx1">
                    <a:lumMod val="50000"/>
                    <a:lumOff val="50000"/>
                  </a:schemeClr>
                </a:solidFill>
                <a:latin typeface="SST Arabic Medium" pitchFamily="34" charset="-78"/>
                <a:cs typeface="SST Arabic Medium" pitchFamily="34" charset="-78"/>
              </a:rPr>
              <a:t>كل مجموعة تحلل </a:t>
            </a:r>
            <a:r>
              <a:rPr lang="ar-EG" sz="1600" dirty="0">
                <a:solidFill>
                  <a:schemeClr val="tx1">
                    <a:lumMod val="50000"/>
                    <a:lumOff val="50000"/>
                  </a:schemeClr>
                </a:solidFill>
                <a:latin typeface="SST Arabic Medium" pitchFamily="34" charset="-78"/>
                <a:cs typeface="SST Arabic Medium" pitchFamily="34" charset="-78"/>
              </a:rPr>
              <a:t>كل </a:t>
            </a:r>
            <a:r>
              <a:rPr lang="ar-DZ" sz="1600" dirty="0">
                <a:solidFill>
                  <a:schemeClr val="tx1">
                    <a:lumMod val="50000"/>
                    <a:lumOff val="50000"/>
                  </a:schemeClr>
                </a:solidFill>
                <a:latin typeface="SST Arabic Medium" pitchFamily="34" charset="-78"/>
                <a:cs typeface="SST Arabic Medium" pitchFamily="34" charset="-78"/>
              </a:rPr>
              <a:t>سيناريو وتحدد أي منهج هو الأن</a:t>
            </a:r>
            <a:r>
              <a:rPr lang="ar-EG" sz="1600" dirty="0">
                <a:solidFill>
                  <a:schemeClr val="tx1">
                    <a:lumMod val="50000"/>
                    <a:lumOff val="50000"/>
                  </a:schemeClr>
                </a:solidFill>
                <a:latin typeface="SST Arabic Medium" pitchFamily="34" charset="-78"/>
                <a:cs typeface="SST Arabic Medium" pitchFamily="34" charset="-78"/>
              </a:rPr>
              <a:t>سب</a:t>
            </a:r>
          </a:p>
          <a:p>
            <a:pPr lvl="0" algn="r" rtl="1">
              <a:lnSpc>
                <a:spcPct val="150000"/>
              </a:lnSpc>
              <a:defRPr/>
            </a:pPr>
            <a:r>
              <a:rPr lang="ar-EG" sz="1600" dirty="0">
                <a:solidFill>
                  <a:schemeClr val="tx1">
                    <a:lumMod val="50000"/>
                    <a:lumOff val="50000"/>
                  </a:schemeClr>
                </a:solidFill>
                <a:latin typeface="SST Arabic Medium" pitchFamily="34" charset="-78"/>
                <a:cs typeface="SST Arabic Medium" pitchFamily="34" charset="-78"/>
              </a:rPr>
              <a:t>تبرر كل مجموعة سبب اختيارها للمنهج بناءً على خصائص المشروع.</a:t>
            </a:r>
            <a:endParaRPr kumimoji="0" lang="ar-EG" sz="16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a:p>
            <a:pPr marL="0" marR="0" lvl="0" indent="0" algn="r" defTabSz="914400" rtl="1" eaLnBrk="1" fontAlgn="auto" latinLnBrk="0" hangingPunct="1">
              <a:lnSpc>
                <a:spcPct val="150000"/>
              </a:lnSpc>
              <a:spcBef>
                <a:spcPts val="0"/>
              </a:spcBef>
              <a:spcAft>
                <a:spcPts val="0"/>
              </a:spcAft>
              <a:buClrTx/>
              <a:buSzTx/>
              <a:buFontTx/>
              <a:buNone/>
              <a:tabLst/>
              <a:defRPr/>
            </a:pPr>
            <a:endParaRPr kumimoji="0" lang="ar-EG" sz="16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a:p>
            <a:pPr marL="0" marR="0" lvl="0" indent="0" algn="r" defTabSz="914400" rtl="1" eaLnBrk="1" fontAlgn="auto" latinLnBrk="0" hangingPunct="1">
              <a:lnSpc>
                <a:spcPct val="150000"/>
              </a:lnSpc>
              <a:spcBef>
                <a:spcPts val="0"/>
              </a:spcBef>
              <a:spcAft>
                <a:spcPts val="0"/>
              </a:spcAft>
              <a:buClrTx/>
              <a:buSzTx/>
              <a:buFontTx/>
              <a:buNone/>
              <a:tabLst/>
              <a:defRPr/>
            </a:pPr>
            <a:endParaRPr kumimoji="0" lang="ar-EG" sz="16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24" name="TextBox 15"/>
          <p:cNvSpPr txBox="1"/>
          <p:nvPr/>
        </p:nvSpPr>
        <p:spPr>
          <a:xfrm>
            <a:off x="9221491" y="881894"/>
            <a:ext cx="2210849" cy="186205"/>
          </a:xfrm>
          <a:prstGeom prst="rect">
            <a:avLst/>
          </a:prstGeom>
        </p:spPr>
        <p:txBody>
          <a:bodyPr wrap="square" lIns="0" tIns="0" rIns="0" bIns="0" rtlCol="0" anchor="t">
            <a:spAutoFit/>
          </a:bodyPr>
          <a:lstStyle>
            <a:defPPr>
              <a:defRPr lang="en-US"/>
            </a:defPPr>
            <a:lvl1pPr algn="ctr">
              <a:lnSpc>
                <a:spcPts val="1231"/>
              </a:lnSpc>
              <a:defRPr sz="1866">
                <a:solidFill>
                  <a:srgbClr val="FEFEFE"/>
                </a:solidFill>
                <a:latin typeface="SST Arabic Medium" panose="020B0604030504020204" pitchFamily="34" charset="-78"/>
                <a:ea typeface="SST Arabic Bold"/>
                <a:cs typeface="SST Arabic Medium" panose="020B0604030504020204" pitchFamily="34" charset="-78"/>
                <a:rtl/>
              </a:defRPr>
            </a:lvl1pPr>
          </a:lstStyle>
          <a:p>
            <a:pPr lvl="0" rtl="1">
              <a:defRPr/>
            </a:pPr>
            <a:r>
              <a:rPr lang="ar-EG" sz="2400" dirty="0">
                <a:sym typeface="SST Arabic Bold"/>
              </a:rPr>
              <a:t>نشاط ت</a:t>
            </a:r>
            <a:r>
              <a:rPr lang="ar-SA" sz="2400" dirty="0">
                <a:sym typeface="SST Arabic Bold"/>
              </a:rPr>
              <a:t>دريبي (7)</a:t>
            </a:r>
            <a:r>
              <a:rPr lang="ar-EG" sz="2400" dirty="0">
                <a:sym typeface="SST Arabic Bold"/>
              </a:rPr>
              <a:t> </a:t>
            </a:r>
            <a:endParaRPr lang="en-US" sz="2400" dirty="0">
              <a:sym typeface="SST Arabic Bold"/>
            </a:endParaRPr>
          </a:p>
        </p:txBody>
      </p:sp>
      <p:pic>
        <p:nvPicPr>
          <p:cNvPr id="13" name="Picture 1546066134">
            <a:extLst>
              <a:ext uri="{FF2B5EF4-FFF2-40B4-BE49-F238E27FC236}">
                <a16:creationId xmlns:a16="http://schemas.microsoft.com/office/drawing/2014/main" id="{1902AAB7-53E8-4912-B209-FFB6E250B1A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294330" y="690769"/>
            <a:ext cx="469716" cy="390406"/>
          </a:xfrm>
          <a:prstGeom prst="rect">
            <a:avLst/>
          </a:prstGeom>
        </p:spPr>
      </p:pic>
    </p:spTree>
    <p:extLst>
      <p:ext uri="{BB962C8B-B14F-4D97-AF65-F5344CB8AC3E}">
        <p14:creationId xmlns:p14="http://schemas.microsoft.com/office/powerpoint/2010/main" val="58421349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مجال أداء التخطيط</a:t>
            </a:r>
          </a:p>
        </p:txBody>
      </p:sp>
      <p:sp>
        <p:nvSpPr>
          <p:cNvPr id="16" name="Rectangle 15"/>
          <p:cNvSpPr/>
          <p:nvPr/>
        </p:nvSpPr>
        <p:spPr>
          <a:xfrm>
            <a:off x="1828800" y="1933575"/>
            <a:ext cx="8279607" cy="609600"/>
          </a:xfrm>
          <a:prstGeom prst="rect">
            <a:avLst/>
          </a:prstGeom>
          <a:solidFill>
            <a:srgbClr val="0999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p:cNvCxnSpPr/>
          <p:nvPr/>
        </p:nvCxnSpPr>
        <p:spPr>
          <a:xfrm>
            <a:off x="7393781" y="2749257"/>
            <a:ext cx="0" cy="3146718"/>
          </a:xfrm>
          <a:prstGeom prst="line">
            <a:avLst/>
          </a:prstGeom>
          <a:ln w="19050">
            <a:solidFill>
              <a:srgbClr val="0999C4"/>
            </a:solidFill>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BF4BD2E9-A85D-4802-B858-182A244A70C5}"/>
              </a:ext>
            </a:extLst>
          </p:cNvPr>
          <p:cNvSpPr/>
          <p:nvPr/>
        </p:nvSpPr>
        <p:spPr>
          <a:xfrm>
            <a:off x="7393781" y="2751238"/>
            <a:ext cx="2557463" cy="2677656"/>
          </a:xfrm>
          <a:prstGeom prst="rect">
            <a:avLst/>
          </a:prstGeom>
        </p:spPr>
        <p:txBody>
          <a:bodyPr wrap="square">
            <a:spAutoFit/>
          </a:bodyPr>
          <a:lstStyle/>
          <a:p>
            <a:pPr lvl="0" algn="justLow" rtl="1">
              <a:lnSpc>
                <a:spcPct val="200000"/>
              </a:lnSpc>
            </a:pPr>
            <a:r>
              <a:rPr lang="ar-EG" sz="1400" dirty="0">
                <a:solidFill>
                  <a:schemeClr val="tx1">
                    <a:lumMod val="50000"/>
                    <a:lumOff val="50000"/>
                  </a:schemeClr>
                </a:solidFill>
                <a:latin typeface="SST Arabic Medium" pitchFamily="34" charset="-78"/>
                <a:cs typeface="SST Arabic Medium" pitchFamily="34" charset="-78"/>
              </a:rPr>
              <a:t>يجمع مجال أداء التخطيط الأنشطة والوظائف المرتبطة بكل من التنظيم والتنسيق المبدئي والمستمر والمتطور والضروري لإنتاج تسليمات المشروع وتحقيق النتائج الخاصة به.</a:t>
            </a:r>
          </a:p>
        </p:txBody>
      </p:sp>
      <p:sp>
        <p:nvSpPr>
          <p:cNvPr id="21" name="Rectangle 20">
            <a:extLst>
              <a:ext uri="{FF2B5EF4-FFF2-40B4-BE49-F238E27FC236}">
                <a16:creationId xmlns:a16="http://schemas.microsoft.com/office/drawing/2014/main" id="{BF4BD2E9-A85D-4802-B858-182A244A70C5}"/>
              </a:ext>
            </a:extLst>
          </p:cNvPr>
          <p:cNvSpPr/>
          <p:nvPr/>
        </p:nvSpPr>
        <p:spPr>
          <a:xfrm>
            <a:off x="2083592" y="2751238"/>
            <a:ext cx="5102515" cy="3108543"/>
          </a:xfrm>
          <a:prstGeom prst="rect">
            <a:avLst/>
          </a:prstGeom>
        </p:spPr>
        <p:txBody>
          <a:bodyPr wrap="square">
            <a:spAutoFit/>
          </a:bodyPr>
          <a:lstStyle/>
          <a:p>
            <a:pPr lvl="0" algn="r" rtl="1"/>
            <a:r>
              <a:rPr lang="ar-EG" sz="1400" dirty="0">
                <a:solidFill>
                  <a:srgbClr val="0999C4"/>
                </a:solidFill>
                <a:latin typeface="SST Arabic Medium" pitchFamily="34" charset="-78"/>
                <a:cs typeface="SST Arabic Medium" pitchFamily="34" charset="-78"/>
              </a:rPr>
              <a:t>ينجم عن التنفيذ الفعال لهذا المجال النتائج المطلوبة التالية:</a:t>
            </a:r>
          </a:p>
          <a:p>
            <a:pPr lvl="0" algn="r" rtl="1"/>
            <a:endParaRPr lang="ar-EG" sz="1400" dirty="0">
              <a:solidFill>
                <a:schemeClr val="tx1">
                  <a:lumMod val="50000"/>
                  <a:lumOff val="50000"/>
                </a:schemeClr>
              </a:solidFill>
              <a:latin typeface="SST Arabic Medium" pitchFamily="34" charset="-78"/>
              <a:cs typeface="SST Arabic Medium" pitchFamily="34" charset="-78"/>
            </a:endParaRPr>
          </a:p>
          <a:p>
            <a:pPr marL="285750" indent="-285750" algn="r" rtl="1">
              <a:lnSpc>
                <a:spcPct val="150000"/>
              </a:lnSpc>
              <a:buClr>
                <a:schemeClr val="accent4"/>
              </a:buClr>
              <a:buSzPct val="125000"/>
              <a:buFont typeface="Al-Mohanad" panose="02060603050605020204" pitchFamily="18" charset="-78"/>
              <a:buChar char="«"/>
            </a:pPr>
            <a:r>
              <a:rPr lang="ar-EG" sz="1400" dirty="0">
                <a:solidFill>
                  <a:schemeClr val="tx1">
                    <a:lumMod val="50000"/>
                    <a:lumOff val="50000"/>
                  </a:schemeClr>
                </a:solidFill>
                <a:latin typeface="SST Arabic Medium" pitchFamily="34" charset="-78"/>
                <a:cs typeface="SST Arabic Medium" pitchFamily="34" charset="-78"/>
              </a:rPr>
              <a:t>تقدم المشروع بطريقة منظمة ومنسقة ومتأنية.</a:t>
            </a:r>
          </a:p>
          <a:p>
            <a:pPr marL="285750" indent="-285750" algn="r" rtl="1">
              <a:lnSpc>
                <a:spcPct val="150000"/>
              </a:lnSpc>
              <a:buClr>
                <a:schemeClr val="accent4"/>
              </a:buClr>
              <a:buSzPct val="125000"/>
              <a:buFont typeface="Al-Mohanad" panose="02060603050605020204" pitchFamily="18" charset="-78"/>
              <a:buChar char="«"/>
            </a:pPr>
            <a:r>
              <a:rPr lang="ar-EG" sz="1400" dirty="0">
                <a:solidFill>
                  <a:schemeClr val="tx1">
                    <a:lumMod val="50000"/>
                    <a:lumOff val="50000"/>
                  </a:schemeClr>
                </a:solidFill>
                <a:latin typeface="SST Arabic Medium" pitchFamily="34" charset="-78"/>
                <a:cs typeface="SST Arabic Medium" pitchFamily="34" charset="-78"/>
              </a:rPr>
              <a:t>يوجد نهج شامل لتحقيق نتائج المشروع.</a:t>
            </a:r>
          </a:p>
          <a:p>
            <a:pPr marL="285750" indent="-285750" algn="r" rtl="1">
              <a:lnSpc>
                <a:spcPct val="150000"/>
              </a:lnSpc>
              <a:buClr>
                <a:schemeClr val="accent4"/>
              </a:buClr>
              <a:buSzPct val="125000"/>
              <a:buFont typeface="Al-Mohanad" panose="02060603050605020204" pitchFamily="18" charset="-78"/>
              <a:buChar char="«"/>
            </a:pPr>
            <a:r>
              <a:rPr lang="ar-EG" sz="1400" dirty="0">
                <a:solidFill>
                  <a:schemeClr val="tx1">
                    <a:lumMod val="50000"/>
                    <a:lumOff val="50000"/>
                  </a:schemeClr>
                </a:solidFill>
                <a:latin typeface="SST Arabic Medium" pitchFamily="34" charset="-78"/>
                <a:cs typeface="SST Arabic Medium" pitchFamily="34" charset="-78"/>
              </a:rPr>
              <a:t>يتم دراسة المعلومات المتطورة من أجل إنتاج التسليمات وتحقيق النتائج التي نفذ من أجلها المشروع.</a:t>
            </a:r>
          </a:p>
          <a:p>
            <a:pPr marL="285750" indent="-285750" algn="r" rtl="1">
              <a:lnSpc>
                <a:spcPct val="150000"/>
              </a:lnSpc>
              <a:buClr>
                <a:schemeClr val="accent4"/>
              </a:buClr>
              <a:buSzPct val="125000"/>
              <a:buFont typeface="Al-Mohanad" panose="02060603050605020204" pitchFamily="18" charset="-78"/>
              <a:buChar char="«"/>
            </a:pPr>
            <a:r>
              <a:rPr lang="ar-EG" sz="1400" dirty="0">
                <a:solidFill>
                  <a:schemeClr val="tx1">
                    <a:lumMod val="50000"/>
                    <a:lumOff val="50000"/>
                  </a:schemeClr>
                </a:solidFill>
                <a:latin typeface="SST Arabic Medium" pitchFamily="34" charset="-78"/>
                <a:cs typeface="SST Arabic Medium" pitchFamily="34" charset="-78"/>
              </a:rPr>
              <a:t>الوقت المنقضي في التخطيط ملائم للحالة.</a:t>
            </a:r>
          </a:p>
          <a:p>
            <a:pPr marL="285750" indent="-285750" algn="r" rtl="1">
              <a:lnSpc>
                <a:spcPct val="150000"/>
              </a:lnSpc>
              <a:buClr>
                <a:schemeClr val="accent4"/>
              </a:buClr>
              <a:buSzPct val="125000"/>
              <a:buFont typeface="Al-Mohanad" panose="02060603050605020204" pitchFamily="18" charset="-78"/>
              <a:buChar char="«"/>
            </a:pPr>
            <a:r>
              <a:rPr lang="ar-EG" sz="1400" dirty="0">
                <a:solidFill>
                  <a:schemeClr val="tx1">
                    <a:lumMod val="50000"/>
                    <a:lumOff val="50000"/>
                  </a:schemeClr>
                </a:solidFill>
                <a:latin typeface="SST Arabic Medium" pitchFamily="34" charset="-78"/>
                <a:cs typeface="SST Arabic Medium" pitchFamily="34" charset="-78"/>
              </a:rPr>
              <a:t>معلومات التخطيط كافية لتحقيق توقعات المعنيين.</a:t>
            </a:r>
          </a:p>
          <a:p>
            <a:pPr marL="285750" indent="-285750" algn="r" rtl="1">
              <a:lnSpc>
                <a:spcPct val="150000"/>
              </a:lnSpc>
              <a:buClr>
                <a:schemeClr val="accent4"/>
              </a:buClr>
              <a:buSzPct val="125000"/>
              <a:buFont typeface="Al-Mohanad" panose="02060603050605020204" pitchFamily="18" charset="-78"/>
              <a:buChar char="«"/>
            </a:pPr>
            <a:r>
              <a:rPr lang="ar-EG" sz="1400" dirty="0">
                <a:solidFill>
                  <a:schemeClr val="tx1">
                    <a:lumMod val="50000"/>
                    <a:lumOff val="50000"/>
                  </a:schemeClr>
                </a:solidFill>
                <a:latin typeface="SST Arabic Medium" pitchFamily="34" charset="-78"/>
                <a:cs typeface="SST Arabic Medium" pitchFamily="34" charset="-78"/>
              </a:rPr>
              <a:t>توجد عملية لتكييف الخطط طوال تنفيذ المشروع وفقا للاحتياجات والظروف الناشئة والمتغيرة.</a:t>
            </a:r>
          </a:p>
        </p:txBody>
      </p:sp>
      <p:sp>
        <p:nvSpPr>
          <p:cNvPr id="24" name="TextBox 23">
            <a:extLst>
              <a:ext uri="{FF2B5EF4-FFF2-40B4-BE49-F238E27FC236}">
                <a16:creationId xmlns:a16="http://schemas.microsoft.com/office/drawing/2014/main" id="{8249948D-BBDB-4E76-9400-2D1FA5AEDA87}"/>
              </a:ext>
            </a:extLst>
          </p:cNvPr>
          <p:cNvSpPr txBox="1"/>
          <p:nvPr/>
        </p:nvSpPr>
        <p:spPr>
          <a:xfrm>
            <a:off x="4031550" y="2038320"/>
            <a:ext cx="5897419" cy="400110"/>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000" i="0" u="none" strike="noStrike" kern="1200" cap="none" spc="0" normalizeH="0" baseline="0" noProof="0" dirty="0">
                <a:ln>
                  <a:noFill/>
                </a:ln>
                <a:solidFill>
                  <a:schemeClr val="bg1"/>
                </a:solidFill>
                <a:effectLst/>
                <a:uLnTx/>
                <a:uFillTx/>
                <a:latin typeface="SST Arabic Medium" pitchFamily="34" charset="-78"/>
                <a:ea typeface="+mn-ea"/>
                <a:cs typeface="SST Arabic Medium" pitchFamily="34" charset="-78"/>
              </a:rPr>
              <a:t>مجال أداء التخطيط</a:t>
            </a:r>
          </a:p>
        </p:txBody>
      </p:sp>
    </p:spTree>
    <p:extLst>
      <p:ext uri="{BB962C8B-B14F-4D97-AF65-F5344CB8AC3E}">
        <p14:creationId xmlns:p14="http://schemas.microsoft.com/office/powerpoint/2010/main" val="3426335280"/>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693A098-E24A-40CE-AF3E-30BF8E04FB04}"/>
              </a:ext>
            </a:extLst>
          </p:cNvPr>
          <p:cNvSpPr/>
          <p:nvPr/>
        </p:nvSpPr>
        <p:spPr>
          <a:xfrm>
            <a:off x="4505325" y="1337771"/>
            <a:ext cx="7077075" cy="3970318"/>
          </a:xfrm>
          <a:prstGeom prst="rect">
            <a:avLst/>
          </a:prstGeom>
        </p:spPr>
        <p:txBody>
          <a:bodyPr wrap="square">
            <a:spAutoFit/>
          </a:bodyPr>
          <a:lstStyle/>
          <a:p>
            <a:pPr lvl="0" algn="r" rtl="1">
              <a:lnSpc>
                <a:spcPct val="150000"/>
              </a:lnSpc>
            </a:pPr>
            <a:r>
              <a:rPr lang="ar-EG" dirty="0">
                <a:solidFill>
                  <a:srgbClr val="01AFB1"/>
                </a:solidFill>
                <a:latin typeface="SST Arabic Medium" pitchFamily="34" charset="-78"/>
                <a:cs typeface="SST Arabic Medium" pitchFamily="34" charset="-78"/>
              </a:rPr>
              <a:t>1. متغيرات التخطيط</a:t>
            </a:r>
          </a:p>
          <a:p>
            <a:pPr lvl="0" algn="justLow" rtl="1">
              <a:lnSpc>
                <a:spcPct val="150000"/>
              </a:lnSpc>
            </a:pPr>
            <a:r>
              <a:rPr lang="ar-DZ" dirty="0">
                <a:solidFill>
                  <a:schemeClr val="tx1">
                    <a:lumMod val="50000"/>
                    <a:lumOff val="50000"/>
                  </a:schemeClr>
                </a:solidFill>
                <a:latin typeface="SST Arabic Medium" pitchFamily="34" charset="-78"/>
                <a:cs typeface="SST Arabic Medium" pitchFamily="34" charset="-78"/>
              </a:rPr>
              <a:t>لأن كل مشروع فريد، يختلف مقدار وقت وكم ووتيرة التخطيط. المتغيرات التي تؤثر على كيفية إجراء التخطيط</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للمشروع، تشمل، على سبيل المثال لا الحصر، ما يلي:</a:t>
            </a:r>
            <a:endParaRPr lang="ar-EG" dirty="0">
              <a:solidFill>
                <a:schemeClr val="tx1">
                  <a:lumMod val="50000"/>
                  <a:lumOff val="50000"/>
                </a:schemeClr>
              </a:solidFill>
              <a:latin typeface="SST Arabic Medium" pitchFamily="34" charset="-78"/>
              <a:cs typeface="SST Arabic Medium" pitchFamily="34" charset="-78"/>
            </a:endParaRPr>
          </a:p>
          <a:p>
            <a:pPr lvl="0" algn="r" rtl="1">
              <a:lnSpc>
                <a:spcPct val="150000"/>
              </a:lnSpc>
            </a:pPr>
            <a:endParaRPr lang="ar-EG" sz="1600" dirty="0">
              <a:solidFill>
                <a:schemeClr val="tx1">
                  <a:lumMod val="50000"/>
                  <a:lumOff val="50000"/>
                </a:schemeClr>
              </a:solidFill>
              <a:latin typeface="SST Arabic Medium" pitchFamily="34" charset="-78"/>
              <a:cs typeface="SST Arabic Medium" pitchFamily="34" charset="-78"/>
            </a:endParaRPr>
          </a:p>
          <a:p>
            <a:pPr marL="401638" lvl="0" algn="r" rtl="1">
              <a:lnSpc>
                <a:spcPct val="150000"/>
              </a:lnSpc>
            </a:pPr>
            <a:r>
              <a:rPr kumimoji="0" lang="ar-EG" sz="16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أ. منهج التطوير</a:t>
            </a:r>
          </a:p>
          <a:p>
            <a:pPr marL="401638" lvl="0" algn="r" rtl="1">
              <a:lnSpc>
                <a:spcPct val="150000"/>
              </a:lnSpc>
            </a:pPr>
            <a:r>
              <a:rPr lang="ar-EG" sz="1600" dirty="0">
                <a:solidFill>
                  <a:schemeClr val="tx1">
                    <a:lumMod val="50000"/>
                    <a:lumOff val="50000"/>
                  </a:schemeClr>
                </a:solidFill>
                <a:latin typeface="SST Arabic Medium" pitchFamily="34" charset="-78"/>
                <a:cs typeface="SST Arabic Medium" pitchFamily="34" charset="-78"/>
              </a:rPr>
              <a:t>ب. تسليمات المشروع</a:t>
            </a:r>
          </a:p>
          <a:p>
            <a:pPr marL="401638" lvl="0" algn="r" rtl="1">
              <a:lnSpc>
                <a:spcPct val="150000"/>
              </a:lnSpc>
            </a:pPr>
            <a:r>
              <a:rPr lang="ar-EG" sz="1600" dirty="0">
                <a:solidFill>
                  <a:schemeClr val="tx1">
                    <a:lumMod val="50000"/>
                    <a:lumOff val="50000"/>
                  </a:schemeClr>
                </a:solidFill>
                <a:latin typeface="SST Arabic Medium" pitchFamily="34" charset="-78"/>
                <a:cs typeface="SST Arabic Medium" pitchFamily="34" charset="-78"/>
              </a:rPr>
              <a:t>ج. متطلبات المنظمة</a:t>
            </a:r>
          </a:p>
          <a:p>
            <a:pPr marL="401638" lvl="0" algn="r" rtl="1">
              <a:lnSpc>
                <a:spcPct val="150000"/>
              </a:lnSpc>
            </a:pPr>
            <a:r>
              <a:rPr kumimoji="0" lang="ar-EG" sz="16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د. ظروف السوق</a:t>
            </a:r>
          </a:p>
          <a:p>
            <a:pPr marL="401638" lvl="0" algn="r" rtl="1">
              <a:lnSpc>
                <a:spcPct val="150000"/>
              </a:lnSpc>
            </a:pPr>
            <a:r>
              <a:rPr lang="ar-EG" sz="1600" dirty="0">
                <a:solidFill>
                  <a:schemeClr val="tx1">
                    <a:lumMod val="50000"/>
                    <a:lumOff val="50000"/>
                  </a:schemeClr>
                </a:solidFill>
                <a:latin typeface="SST Arabic Medium" pitchFamily="34" charset="-78"/>
                <a:cs typeface="SST Arabic Medium" pitchFamily="34" charset="-78"/>
              </a:rPr>
              <a:t>هـ. القيود القانونية أو التنظيمية</a:t>
            </a:r>
            <a:endParaRPr kumimoji="0" lang="en-US" sz="16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5" name="Oval 4"/>
          <p:cNvSpPr/>
          <p:nvPr/>
        </p:nvSpPr>
        <p:spPr>
          <a:xfrm>
            <a:off x="1657350" y="1787303"/>
            <a:ext cx="1103244" cy="1103244"/>
          </a:xfrm>
          <a:prstGeom prst="ellipse">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2" descr="C:\Users\user\Desktop\checklist_811053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62150" y="2250421"/>
            <a:ext cx="2238375" cy="223837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مجال أداء التخطيط</a:t>
            </a:r>
          </a:p>
        </p:txBody>
      </p:sp>
    </p:spTree>
    <p:extLst>
      <p:ext uri="{BB962C8B-B14F-4D97-AF65-F5344CB8AC3E}">
        <p14:creationId xmlns:p14="http://schemas.microsoft.com/office/powerpoint/2010/main" val="34251080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220691" y="526472"/>
            <a:ext cx="5537201"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 ما هي دورة حياة المشروع؟</a:t>
            </a:r>
            <a:endParaRPr kumimoji="0" lang="en-US" sz="2500" i="0" u="none" strike="noStrike" kern="1200" cap="none" spc="0" normalizeH="0" baseline="0" noProof="0" dirty="0">
              <a:ln>
                <a:noFill/>
              </a:ln>
              <a:solidFill>
                <a:srgbClr val="112D63"/>
              </a:solidFill>
              <a:effectLst/>
              <a:uLnTx/>
              <a:uFillTx/>
              <a:latin typeface="SST Arabic Medium" pitchFamily="34" charset="-78"/>
              <a:cs typeface="SST Arabic Medium" pitchFamily="34" charset="-78"/>
            </a:endParaRPr>
          </a:p>
        </p:txBody>
      </p:sp>
      <p:sp>
        <p:nvSpPr>
          <p:cNvPr id="3" name="Rectangle 2"/>
          <p:cNvSpPr/>
          <p:nvPr/>
        </p:nvSpPr>
        <p:spPr>
          <a:xfrm>
            <a:off x="5457825" y="1743923"/>
            <a:ext cx="6300068" cy="1246495"/>
          </a:xfrm>
          <a:prstGeom prst="rect">
            <a:avLst/>
          </a:prstGeom>
        </p:spPr>
        <p:txBody>
          <a:bodyPr wrap="square">
            <a:spAutoFit/>
          </a:bodyPr>
          <a:lstStyle/>
          <a:p>
            <a:pPr lvl="0" algn="r" rtl="1">
              <a:lnSpc>
                <a:spcPct val="150000"/>
              </a:lnSpc>
            </a:pPr>
            <a:r>
              <a:rPr lang="ar-EG" dirty="0">
                <a:solidFill>
                  <a:srgbClr val="03A5AD"/>
                </a:solidFill>
                <a:latin typeface="SST Arabic Medium" pitchFamily="34" charset="-78"/>
                <a:cs typeface="SST Arabic Medium" pitchFamily="34" charset="-78"/>
              </a:rPr>
              <a:t>دورة حياة المشروع </a:t>
            </a:r>
            <a:r>
              <a:rPr lang="en-US" dirty="0">
                <a:solidFill>
                  <a:srgbClr val="03A5AD"/>
                </a:solidFill>
                <a:latin typeface="SST Arabic Medium" pitchFamily="34" charset="-78"/>
                <a:cs typeface="SST Arabic Medium" pitchFamily="34" charset="-78"/>
              </a:rPr>
              <a:t> Project Life Cycle </a:t>
            </a:r>
            <a:endParaRPr lang="ar-EG" dirty="0">
              <a:solidFill>
                <a:srgbClr val="03A5AD"/>
              </a:solidFill>
              <a:latin typeface="SST Arabic Medium" pitchFamily="34" charset="-78"/>
              <a:cs typeface="SST Arabic Medium" pitchFamily="34" charset="-78"/>
            </a:endParaRPr>
          </a:p>
          <a:p>
            <a:pPr lvl="0" algn="r" rtl="1">
              <a:lnSpc>
                <a:spcPct val="150000"/>
              </a:lnSpc>
            </a:pPr>
            <a:r>
              <a:rPr lang="ar-EG" sz="1600" dirty="0">
                <a:solidFill>
                  <a:schemeClr val="tx1">
                    <a:lumMod val="50000"/>
                    <a:lumOff val="50000"/>
                  </a:schemeClr>
                </a:solidFill>
                <a:latin typeface="SST Arabic Medium" pitchFamily="34" charset="-78"/>
                <a:cs typeface="SST Arabic Medium" pitchFamily="34" charset="-78"/>
              </a:rPr>
              <a:t>هي سلسلة من المراحل المتتابعة التي يمر بها المشروع من بدايته إلى نهايته، وتشمل العمليات اللازمة لضمان تحقيق الأهداف المطلوبة.</a:t>
            </a:r>
          </a:p>
        </p:txBody>
      </p:sp>
      <p:sp>
        <p:nvSpPr>
          <p:cNvPr id="7" name="Oval 6"/>
          <p:cNvSpPr/>
          <p:nvPr/>
        </p:nvSpPr>
        <p:spPr>
          <a:xfrm>
            <a:off x="1395648" y="2089831"/>
            <a:ext cx="1036703" cy="1036703"/>
          </a:xfrm>
          <a:prstGeom prst="ellipse">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2" descr="C:\Users\user\Desktop\gear_2579967.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00200" y="2476500"/>
            <a:ext cx="1809750" cy="1809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7997816"/>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693A098-E24A-40CE-AF3E-30BF8E04FB04}"/>
              </a:ext>
            </a:extLst>
          </p:cNvPr>
          <p:cNvSpPr/>
          <p:nvPr/>
        </p:nvSpPr>
        <p:spPr>
          <a:xfrm>
            <a:off x="3867150" y="1411513"/>
            <a:ext cx="7709693" cy="3970318"/>
          </a:xfrm>
          <a:prstGeom prst="rect">
            <a:avLst/>
          </a:prstGeom>
        </p:spPr>
        <p:txBody>
          <a:bodyPr wrap="square">
            <a:spAutoFit/>
          </a:bodyPr>
          <a:lstStyle/>
          <a:p>
            <a:pPr marL="457200" lvl="0" indent="-457200" algn="justLow" rtl="1">
              <a:lnSpc>
                <a:spcPct val="150000"/>
              </a:lnSpc>
              <a:buAutoNum type="arabicPeriod"/>
            </a:pPr>
            <a:r>
              <a:rPr lang="ar-EG" b="1" dirty="0">
                <a:solidFill>
                  <a:srgbClr val="03A5AD"/>
                </a:solidFill>
                <a:latin typeface="SST Arabic Medium" pitchFamily="34" charset="-78"/>
                <a:cs typeface="SST Arabic Medium" pitchFamily="34" charset="-78"/>
              </a:rPr>
              <a:t>متغيرات التخطيط</a:t>
            </a:r>
          </a:p>
          <a:p>
            <a:pPr marL="457200" lvl="0" indent="-457200" algn="justLow" rtl="1">
              <a:lnSpc>
                <a:spcPct val="150000"/>
              </a:lnSpc>
              <a:buAutoNum type="arabicPeriod"/>
            </a:pPr>
            <a:endParaRPr lang="ar-EG" b="1" dirty="0">
              <a:solidFill>
                <a:srgbClr val="03A5AD"/>
              </a:solidFill>
              <a:latin typeface="SST Arabic Medium" pitchFamily="34" charset="-78"/>
              <a:cs typeface="SST Arabic Medium" pitchFamily="34" charset="-78"/>
            </a:endParaRPr>
          </a:p>
          <a:p>
            <a:pPr lvl="0" algn="justLow" rtl="1">
              <a:lnSpc>
                <a:spcPct val="150000"/>
              </a:lnSpc>
            </a:pPr>
            <a:r>
              <a:rPr lang="ar-EG" b="1" dirty="0">
                <a:solidFill>
                  <a:srgbClr val="03A5AD"/>
                </a:solidFill>
                <a:latin typeface="SST Arabic Medium" pitchFamily="34" charset="-78"/>
                <a:cs typeface="SST Arabic Medium" pitchFamily="34" charset="-78"/>
              </a:rPr>
              <a:t>1.1. التسليم: </a:t>
            </a:r>
          </a:p>
          <a:p>
            <a:pPr lvl="0"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يبدأ التخطيط بفهم دراسة الأعمال ومتطلبات المعنيين ونطاق المشروع والمنتج. نطاق المنتج هو الميزات والوظائف التي</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يتميز بها منتج أو خدمة أو نتيجة. نطاق المشروع هو العمل الذي يتم أداؤه لتسليم منتج أو خدمة أو نتيجة تتوفر فيها ميزات</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ووظائف محددة.</a:t>
            </a:r>
            <a:endParaRPr lang="ar-EG" dirty="0">
              <a:solidFill>
                <a:schemeClr val="tx1">
                  <a:lumMod val="50000"/>
                  <a:lumOff val="50000"/>
                </a:schemeClr>
              </a:solidFill>
              <a:latin typeface="SST Arabic Medium" pitchFamily="34" charset="-78"/>
              <a:cs typeface="SST Arabic Medium" pitchFamily="34" charset="-78"/>
            </a:endParaRPr>
          </a:p>
          <a:p>
            <a:pPr lvl="0" algn="justLow" rtl="1">
              <a:lnSpc>
                <a:spcPct val="150000"/>
              </a:lnSpc>
            </a:pPr>
            <a:endParaRPr lang="ar-DZ" dirty="0">
              <a:solidFill>
                <a:srgbClr val="03A5AD"/>
              </a:solidFill>
              <a:latin typeface="SST Arabic Medium" pitchFamily="34" charset="-78"/>
              <a:cs typeface="SST Arabic Medium" pitchFamily="34" charset="-78"/>
            </a:endParaRPr>
          </a:p>
        </p:txBody>
      </p:sp>
      <p:sp>
        <p:nvSpPr>
          <p:cNvPr id="5" name="TextBox 4">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مجال أداء التخطيط</a:t>
            </a:r>
          </a:p>
        </p:txBody>
      </p:sp>
    </p:spTree>
    <p:extLst>
      <p:ext uri="{BB962C8B-B14F-4D97-AF65-F5344CB8AC3E}">
        <p14:creationId xmlns:p14="http://schemas.microsoft.com/office/powerpoint/2010/main" val="68231411"/>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693A098-E24A-40CE-AF3E-30BF8E04FB04}"/>
              </a:ext>
            </a:extLst>
          </p:cNvPr>
          <p:cNvSpPr/>
          <p:nvPr/>
        </p:nvSpPr>
        <p:spPr>
          <a:xfrm>
            <a:off x="5629275" y="1351508"/>
            <a:ext cx="5791785" cy="4108817"/>
          </a:xfrm>
          <a:prstGeom prst="rect">
            <a:avLst/>
          </a:prstGeom>
        </p:spPr>
        <p:txBody>
          <a:bodyPr wrap="square">
            <a:spAutoFit/>
          </a:bodyPr>
          <a:lstStyle/>
          <a:p>
            <a:pPr marL="457200" lvl="0" indent="-457200" algn="justLow" rtl="1">
              <a:lnSpc>
                <a:spcPct val="150000"/>
              </a:lnSpc>
              <a:buAutoNum type="arabicPeriod"/>
            </a:pPr>
            <a:r>
              <a:rPr lang="ar-EG" b="1" dirty="0">
                <a:solidFill>
                  <a:srgbClr val="03A5AD"/>
                </a:solidFill>
                <a:latin typeface="SST Arabic Medium" pitchFamily="34" charset="-78"/>
                <a:cs typeface="SST Arabic Medium" pitchFamily="34" charset="-78"/>
              </a:rPr>
              <a:t>متغيرات التخطيط</a:t>
            </a:r>
          </a:p>
          <a:p>
            <a:pPr marL="457200" lvl="0" indent="-457200" algn="justLow" rtl="1">
              <a:lnSpc>
                <a:spcPct val="150000"/>
              </a:lnSpc>
              <a:buAutoNum type="arabicPeriod"/>
            </a:pPr>
            <a:endParaRPr lang="ar-EG" b="1" dirty="0">
              <a:solidFill>
                <a:srgbClr val="03A5AD"/>
              </a:solidFill>
              <a:latin typeface="SST Arabic Medium" pitchFamily="34" charset="-78"/>
              <a:cs typeface="SST Arabic Medium" pitchFamily="34" charset="-78"/>
            </a:endParaRPr>
          </a:p>
          <a:p>
            <a:pPr lvl="0" algn="justLow" rtl="1">
              <a:lnSpc>
                <a:spcPct val="150000"/>
              </a:lnSpc>
            </a:pPr>
            <a:r>
              <a:rPr lang="ar-EG" b="1" dirty="0">
                <a:solidFill>
                  <a:srgbClr val="03A5AD"/>
                </a:solidFill>
                <a:latin typeface="SST Arabic Medium" pitchFamily="34" charset="-78"/>
                <a:cs typeface="SST Arabic Medium" pitchFamily="34" charset="-78"/>
              </a:rPr>
              <a:t>2.1. التقدير: </a:t>
            </a:r>
          </a:p>
          <a:p>
            <a:pPr lvl="0"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ينطوي التخطيط على وضع تقديرات لجهد العمل والمدة والتكاليف والأفراد والموارد المادية. تعتبر التقديرات تقييمًا</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كميًا للمقدار أو النتيجة المتوقعة للمتغير، مثل تكاليف المشروع أو موارده أو جهده أو مدته. ومع تطور المشروع، يمكن أن تتغير</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التقديرات وفقًا للمعلومات والظروف القائمة. </a:t>
            </a:r>
            <a:endParaRPr kumimoji="0" lang="en-US"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5" name="TextBox 4">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مجال أداء التخطيط</a:t>
            </a:r>
          </a:p>
        </p:txBody>
      </p:sp>
      <p:cxnSp>
        <p:nvCxnSpPr>
          <p:cNvPr id="4" name="Straight Connector 3"/>
          <p:cNvCxnSpPr/>
          <p:nvPr/>
        </p:nvCxnSpPr>
        <p:spPr>
          <a:xfrm>
            <a:off x="1162050" y="3402635"/>
            <a:ext cx="3228975" cy="0"/>
          </a:xfrm>
          <a:prstGeom prst="line">
            <a:avLst/>
          </a:prstGeom>
          <a:ln w="38100">
            <a:solidFill>
              <a:srgbClr val="03A5AD"/>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4105275" y="2209800"/>
            <a:ext cx="0" cy="1820875"/>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V="1">
            <a:off x="1162050" y="2085975"/>
            <a:ext cx="3228975" cy="1323975"/>
          </a:xfrm>
          <a:prstGeom prst="line">
            <a:avLst/>
          </a:prstGeom>
          <a:ln w="12700">
            <a:solidFill>
              <a:srgbClr val="03A5AD"/>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1162050" y="3409950"/>
            <a:ext cx="3228975" cy="704393"/>
          </a:xfrm>
          <a:prstGeom prst="line">
            <a:avLst/>
          </a:prstGeom>
          <a:ln w="12700">
            <a:solidFill>
              <a:srgbClr val="03A5AD"/>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902675" y="4927178"/>
            <a:ext cx="4122469" cy="338554"/>
          </a:xfrm>
          <a:prstGeom prst="rect">
            <a:avLst/>
          </a:prstGeom>
          <a:noFill/>
        </p:spPr>
        <p:txBody>
          <a:bodyPr wrap="square" rtlCol="0">
            <a:spAutoFit/>
          </a:bodyPr>
          <a:lstStyle/>
          <a:p>
            <a:pPr lvl="0" algn="ctr" rtl="1">
              <a:defRPr/>
            </a:pPr>
            <a:r>
              <a:rPr lang="ar-EG" sz="1600" dirty="0">
                <a:solidFill>
                  <a:schemeClr val="tx1">
                    <a:lumMod val="50000"/>
                    <a:lumOff val="50000"/>
                  </a:schemeClr>
                </a:solidFill>
                <a:latin typeface="SST Arabic Medium" pitchFamily="34" charset="-78"/>
                <a:cs typeface="SST Arabic Medium" pitchFamily="34" charset="-78"/>
              </a:rPr>
              <a:t>الشكل 2-14 يتناقص مدى التقدير بمرور الوقت</a:t>
            </a:r>
          </a:p>
        </p:txBody>
      </p:sp>
      <p:sp>
        <p:nvSpPr>
          <p:cNvPr id="18" name="TextBox 17"/>
          <p:cNvSpPr txBox="1"/>
          <p:nvPr/>
        </p:nvSpPr>
        <p:spPr>
          <a:xfrm>
            <a:off x="4556502" y="1902023"/>
            <a:ext cx="937284" cy="276999"/>
          </a:xfrm>
          <a:prstGeom prst="rect">
            <a:avLst/>
          </a:prstGeom>
          <a:noFill/>
        </p:spPr>
        <p:txBody>
          <a:bodyPr wrap="square" rtlCol="0">
            <a:spAutoFit/>
          </a:bodyPr>
          <a:lstStyle/>
          <a:p>
            <a:pPr lvl="0" rtl="1">
              <a:defRPr/>
            </a:pPr>
            <a:r>
              <a:rPr lang="ar-EG" sz="1200" dirty="0">
                <a:solidFill>
                  <a:schemeClr val="tx1">
                    <a:lumMod val="50000"/>
                    <a:lumOff val="50000"/>
                  </a:schemeClr>
                </a:solidFill>
                <a:latin typeface="SST Arabic Medium" pitchFamily="34" charset="-78"/>
                <a:cs typeface="SST Arabic Medium" pitchFamily="34" charset="-78"/>
              </a:rPr>
              <a:t>75%</a:t>
            </a:r>
          </a:p>
        </p:txBody>
      </p:sp>
      <p:sp>
        <p:nvSpPr>
          <p:cNvPr id="19" name="TextBox 18"/>
          <p:cNvSpPr txBox="1"/>
          <p:nvPr/>
        </p:nvSpPr>
        <p:spPr>
          <a:xfrm rot="16200000">
            <a:off x="3933971" y="2594073"/>
            <a:ext cx="937284" cy="307777"/>
          </a:xfrm>
          <a:prstGeom prst="rect">
            <a:avLst/>
          </a:prstGeom>
          <a:noFill/>
        </p:spPr>
        <p:txBody>
          <a:bodyPr wrap="square" rtlCol="0">
            <a:spAutoFit/>
          </a:bodyPr>
          <a:lstStyle/>
          <a:p>
            <a:pPr lvl="0" algn="ctr" rtl="1">
              <a:defRPr/>
            </a:pPr>
            <a:r>
              <a:rPr lang="ar-EG" sz="1400" dirty="0">
                <a:solidFill>
                  <a:schemeClr val="tx1">
                    <a:lumMod val="50000"/>
                    <a:lumOff val="50000"/>
                  </a:schemeClr>
                </a:solidFill>
                <a:latin typeface="SST Arabic Medium" pitchFamily="34" charset="-78"/>
                <a:cs typeface="SST Arabic Medium" pitchFamily="34" charset="-78"/>
              </a:rPr>
              <a:t>المدى</a:t>
            </a:r>
          </a:p>
        </p:txBody>
      </p:sp>
      <p:sp>
        <p:nvSpPr>
          <p:cNvPr id="20" name="TextBox 19"/>
          <p:cNvSpPr txBox="1"/>
          <p:nvPr/>
        </p:nvSpPr>
        <p:spPr>
          <a:xfrm>
            <a:off x="2634592" y="4288546"/>
            <a:ext cx="937284" cy="307777"/>
          </a:xfrm>
          <a:prstGeom prst="rect">
            <a:avLst/>
          </a:prstGeom>
          <a:noFill/>
        </p:spPr>
        <p:txBody>
          <a:bodyPr wrap="square" rtlCol="0">
            <a:spAutoFit/>
          </a:bodyPr>
          <a:lstStyle/>
          <a:p>
            <a:pPr lvl="0" algn="ctr" rtl="1">
              <a:defRPr/>
            </a:pPr>
            <a:r>
              <a:rPr lang="ar-EG" sz="1400" dirty="0">
                <a:solidFill>
                  <a:schemeClr val="tx1">
                    <a:lumMod val="50000"/>
                    <a:lumOff val="50000"/>
                  </a:schemeClr>
                </a:solidFill>
                <a:latin typeface="SST Arabic Medium" pitchFamily="34" charset="-78"/>
                <a:cs typeface="SST Arabic Medium" pitchFamily="34" charset="-78"/>
              </a:rPr>
              <a:t>الوقت</a:t>
            </a:r>
          </a:p>
        </p:txBody>
      </p:sp>
      <p:sp>
        <p:nvSpPr>
          <p:cNvPr id="21" name="TextBox 20"/>
          <p:cNvSpPr txBox="1"/>
          <p:nvPr/>
        </p:nvSpPr>
        <p:spPr>
          <a:xfrm>
            <a:off x="4556502" y="2405987"/>
            <a:ext cx="937284" cy="276999"/>
          </a:xfrm>
          <a:prstGeom prst="rect">
            <a:avLst/>
          </a:prstGeom>
          <a:noFill/>
        </p:spPr>
        <p:txBody>
          <a:bodyPr wrap="square" rtlCol="0">
            <a:spAutoFit/>
          </a:bodyPr>
          <a:lstStyle/>
          <a:p>
            <a:pPr lvl="0" rtl="1">
              <a:defRPr/>
            </a:pPr>
            <a:r>
              <a:rPr lang="ar-EG" sz="1200" dirty="0">
                <a:solidFill>
                  <a:schemeClr val="tx1">
                    <a:lumMod val="50000"/>
                    <a:lumOff val="50000"/>
                  </a:schemeClr>
                </a:solidFill>
                <a:latin typeface="SST Arabic Medium" pitchFamily="34" charset="-78"/>
                <a:cs typeface="SST Arabic Medium" pitchFamily="34" charset="-78"/>
              </a:rPr>
              <a:t>50%</a:t>
            </a:r>
          </a:p>
        </p:txBody>
      </p:sp>
      <p:sp>
        <p:nvSpPr>
          <p:cNvPr id="22" name="TextBox 21"/>
          <p:cNvSpPr txBox="1"/>
          <p:nvPr/>
        </p:nvSpPr>
        <p:spPr>
          <a:xfrm>
            <a:off x="4556502" y="2909951"/>
            <a:ext cx="937284" cy="276999"/>
          </a:xfrm>
          <a:prstGeom prst="rect">
            <a:avLst/>
          </a:prstGeom>
          <a:noFill/>
        </p:spPr>
        <p:txBody>
          <a:bodyPr wrap="square" rtlCol="0">
            <a:spAutoFit/>
          </a:bodyPr>
          <a:lstStyle/>
          <a:p>
            <a:pPr lvl="0" rtl="1">
              <a:defRPr/>
            </a:pPr>
            <a:r>
              <a:rPr lang="ar-EG" sz="1200" dirty="0">
                <a:solidFill>
                  <a:schemeClr val="tx1">
                    <a:lumMod val="50000"/>
                    <a:lumOff val="50000"/>
                  </a:schemeClr>
                </a:solidFill>
                <a:latin typeface="SST Arabic Medium" pitchFamily="34" charset="-78"/>
                <a:cs typeface="SST Arabic Medium" pitchFamily="34" charset="-78"/>
              </a:rPr>
              <a:t>25%</a:t>
            </a:r>
          </a:p>
        </p:txBody>
      </p:sp>
      <p:sp>
        <p:nvSpPr>
          <p:cNvPr id="23" name="TextBox 22"/>
          <p:cNvSpPr txBox="1"/>
          <p:nvPr/>
        </p:nvSpPr>
        <p:spPr>
          <a:xfrm>
            <a:off x="4556502" y="3413915"/>
            <a:ext cx="937284" cy="276999"/>
          </a:xfrm>
          <a:prstGeom prst="rect">
            <a:avLst/>
          </a:prstGeom>
          <a:noFill/>
        </p:spPr>
        <p:txBody>
          <a:bodyPr wrap="square" rtlCol="0">
            <a:spAutoFit/>
          </a:bodyPr>
          <a:lstStyle/>
          <a:p>
            <a:pPr lvl="0" rtl="1">
              <a:defRPr/>
            </a:pPr>
            <a:r>
              <a:rPr lang="ar-EG" sz="1200" dirty="0">
                <a:solidFill>
                  <a:schemeClr val="tx1">
                    <a:lumMod val="50000"/>
                    <a:lumOff val="50000"/>
                  </a:schemeClr>
                </a:solidFill>
                <a:latin typeface="SST Arabic Medium" pitchFamily="34" charset="-78"/>
                <a:cs typeface="SST Arabic Medium" pitchFamily="34" charset="-78"/>
              </a:rPr>
              <a:t>0%</a:t>
            </a:r>
          </a:p>
        </p:txBody>
      </p:sp>
      <p:sp>
        <p:nvSpPr>
          <p:cNvPr id="24" name="TextBox 23"/>
          <p:cNvSpPr txBox="1"/>
          <p:nvPr/>
        </p:nvSpPr>
        <p:spPr>
          <a:xfrm>
            <a:off x="4556502" y="3917879"/>
            <a:ext cx="937284" cy="276999"/>
          </a:xfrm>
          <a:prstGeom prst="rect">
            <a:avLst/>
          </a:prstGeom>
          <a:noFill/>
        </p:spPr>
        <p:txBody>
          <a:bodyPr wrap="square" rtlCol="0">
            <a:spAutoFit/>
          </a:bodyPr>
          <a:lstStyle/>
          <a:p>
            <a:pPr lvl="0" rtl="1">
              <a:defRPr/>
            </a:pPr>
            <a:r>
              <a:rPr lang="ar-EG" sz="1200" dirty="0">
                <a:solidFill>
                  <a:schemeClr val="tx1">
                    <a:lumMod val="50000"/>
                    <a:lumOff val="50000"/>
                  </a:schemeClr>
                </a:solidFill>
                <a:latin typeface="SST Arabic Medium" pitchFamily="34" charset="-78"/>
                <a:cs typeface="SST Arabic Medium" pitchFamily="34" charset="-78"/>
              </a:rPr>
              <a:t>-25%</a:t>
            </a:r>
          </a:p>
        </p:txBody>
      </p:sp>
    </p:spTree>
    <p:extLst>
      <p:ext uri="{BB962C8B-B14F-4D97-AF65-F5344CB8AC3E}">
        <p14:creationId xmlns:p14="http://schemas.microsoft.com/office/powerpoint/2010/main" val="331895303"/>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693A098-E24A-40CE-AF3E-30BF8E04FB04}"/>
              </a:ext>
            </a:extLst>
          </p:cNvPr>
          <p:cNvSpPr/>
          <p:nvPr/>
        </p:nvSpPr>
        <p:spPr>
          <a:xfrm>
            <a:off x="5022983" y="1455758"/>
            <a:ext cx="6532349" cy="3924151"/>
          </a:xfrm>
          <a:prstGeom prst="rect">
            <a:avLst/>
          </a:prstGeom>
        </p:spPr>
        <p:txBody>
          <a:bodyPr wrap="square">
            <a:spAutoFit/>
          </a:bodyPr>
          <a:lstStyle/>
          <a:p>
            <a:pPr lvl="0" algn="r" rtl="1">
              <a:lnSpc>
                <a:spcPct val="150000"/>
              </a:lnSpc>
            </a:pPr>
            <a:r>
              <a:rPr lang="ar-EG" b="1" dirty="0">
                <a:solidFill>
                  <a:srgbClr val="03A5AD"/>
                </a:solidFill>
                <a:latin typeface="SST Arabic Medium" pitchFamily="34" charset="-78"/>
                <a:cs typeface="SST Arabic Medium" pitchFamily="34" charset="-78"/>
              </a:rPr>
              <a:t>2.1. التقدير: </a:t>
            </a:r>
          </a:p>
          <a:p>
            <a:pPr lvl="0" algn="r" rtl="1">
              <a:lnSpc>
                <a:spcPct val="150000"/>
              </a:lnSpc>
            </a:pPr>
            <a:r>
              <a:rPr lang="ar-DZ" sz="1600" dirty="0">
                <a:solidFill>
                  <a:schemeClr val="tx1">
                    <a:lumMod val="50000"/>
                    <a:lumOff val="50000"/>
                  </a:schemeClr>
                </a:solidFill>
                <a:latin typeface="SST Arabic Medium" pitchFamily="34" charset="-78"/>
                <a:cs typeface="SST Arabic Medium" pitchFamily="34" charset="-78"/>
              </a:rPr>
              <a:t>توجد طرق مختلفة لعرض و/أو تعديل التقديرات كما يلي:</a:t>
            </a:r>
            <a:endParaRPr lang="ar-EG" sz="1600" dirty="0">
              <a:solidFill>
                <a:schemeClr val="tx1">
                  <a:lumMod val="50000"/>
                  <a:lumOff val="50000"/>
                </a:schemeClr>
              </a:solidFill>
              <a:latin typeface="SST Arabic Medium" pitchFamily="34" charset="-78"/>
              <a:cs typeface="SST Arabic Medium" pitchFamily="34" charset="-78"/>
            </a:endParaRPr>
          </a:p>
          <a:p>
            <a:pPr lvl="0" algn="r" rtl="1">
              <a:lnSpc>
                <a:spcPct val="150000"/>
              </a:lnSpc>
            </a:pPr>
            <a:endParaRPr lang="ar-EG" dirty="0">
              <a:solidFill>
                <a:srgbClr val="03A5AD"/>
              </a:solidFill>
              <a:latin typeface="SST Arabic Medium" pitchFamily="34" charset="-78"/>
              <a:cs typeface="SST Arabic Medium" pitchFamily="34" charset="-78"/>
            </a:endParaRPr>
          </a:p>
          <a:p>
            <a:pPr lvl="0" algn="r" rtl="1">
              <a:lnSpc>
                <a:spcPct val="150000"/>
              </a:lnSpc>
            </a:pPr>
            <a:r>
              <a:rPr lang="ar-EG" b="1" dirty="0">
                <a:solidFill>
                  <a:srgbClr val="03A5AD"/>
                </a:solidFill>
                <a:latin typeface="SST Arabic Medium" pitchFamily="34" charset="-78"/>
                <a:cs typeface="SST Arabic Medium" pitchFamily="34" charset="-78"/>
              </a:rPr>
              <a:t>أ. التقدير الحتمي والاحتمالي:</a:t>
            </a:r>
          </a:p>
          <a:p>
            <a:pPr lvl="0" algn="r" rtl="1">
              <a:lnSpc>
                <a:spcPct val="200000"/>
              </a:lnSpc>
            </a:pPr>
            <a:r>
              <a:rPr lang="ar-EG" dirty="0">
                <a:solidFill>
                  <a:schemeClr val="tx1">
                    <a:lumMod val="50000"/>
                    <a:lumOff val="50000"/>
                  </a:schemeClr>
                </a:solidFill>
                <a:latin typeface="SST Arabic Medium" pitchFamily="34" charset="-78"/>
                <a:cs typeface="SST Arabic Medium" pitchFamily="34" charset="-78"/>
              </a:rPr>
              <a:t>تقدم التقديرات الحتمية، المعروفة أيضًا باسم التقديرات النقطية، رقمًا أو مقداراٌ واحداً، مثل 36 شهرًا.</a:t>
            </a:r>
          </a:p>
          <a:p>
            <a:pPr lvl="0" algn="r" rtl="1">
              <a:lnSpc>
                <a:spcPct val="200000"/>
              </a:lnSpc>
            </a:pPr>
            <a:r>
              <a:rPr lang="ar-EG" dirty="0">
                <a:solidFill>
                  <a:schemeClr val="tx1">
                    <a:lumMod val="50000"/>
                    <a:lumOff val="50000"/>
                  </a:schemeClr>
                </a:solidFill>
                <a:latin typeface="SST Arabic Medium" pitchFamily="34" charset="-78"/>
                <a:cs typeface="SST Arabic Medium" pitchFamily="34" charset="-78"/>
              </a:rPr>
              <a:t>أما التقديرات الاحتمالية، فهي تشمل مدى من التقديرات إلى جانب الاحتمالات المرتبطة ضمن المدى. </a:t>
            </a:r>
            <a:endParaRPr kumimoji="0" lang="en-US"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5" name="TextBox 4">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مجال أداء التخطيط</a:t>
            </a:r>
          </a:p>
        </p:txBody>
      </p:sp>
      <p:sp>
        <p:nvSpPr>
          <p:cNvPr id="6" name="TextBox 5"/>
          <p:cNvSpPr txBox="1"/>
          <p:nvPr/>
        </p:nvSpPr>
        <p:spPr>
          <a:xfrm>
            <a:off x="879742" y="5388130"/>
            <a:ext cx="4122469" cy="338554"/>
          </a:xfrm>
          <a:prstGeom prst="rect">
            <a:avLst/>
          </a:prstGeom>
          <a:noFill/>
        </p:spPr>
        <p:txBody>
          <a:bodyPr wrap="square" rtlCol="0">
            <a:spAutoFit/>
          </a:bodyPr>
          <a:lstStyle/>
          <a:p>
            <a:pPr lvl="0" algn="ctr" rtl="1">
              <a:defRPr/>
            </a:pPr>
            <a:r>
              <a:rPr lang="ar-EG" sz="1600" dirty="0">
                <a:solidFill>
                  <a:schemeClr val="tx1">
                    <a:lumMod val="50000"/>
                    <a:lumOff val="50000"/>
                  </a:schemeClr>
                </a:solidFill>
                <a:latin typeface="SST Arabic Medium" pitchFamily="34" charset="-78"/>
                <a:cs typeface="SST Arabic Medium" pitchFamily="34" charset="-78"/>
              </a:rPr>
              <a:t>الشكل 2-15 دقة منخفضة – إحكام مرتفع</a:t>
            </a:r>
          </a:p>
        </p:txBody>
      </p:sp>
      <p:sp>
        <p:nvSpPr>
          <p:cNvPr id="2" name="Oval 1"/>
          <p:cNvSpPr/>
          <p:nvPr/>
        </p:nvSpPr>
        <p:spPr>
          <a:xfrm>
            <a:off x="1500453" y="2084459"/>
            <a:ext cx="2881048" cy="2881048"/>
          </a:xfrm>
          <a:prstGeom prst="ellipse">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1769402" y="2353408"/>
            <a:ext cx="2343150" cy="2343150"/>
          </a:xfrm>
          <a:prstGeom prst="ellipse">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2056116" y="2640122"/>
            <a:ext cx="1769722" cy="1769722"/>
          </a:xfrm>
          <a:prstGeom prst="ellipse">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2327729" y="2911735"/>
            <a:ext cx="1226497" cy="1226497"/>
          </a:xfrm>
          <a:prstGeom prst="ellipse">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2576115" y="3160121"/>
            <a:ext cx="729725" cy="729725"/>
          </a:xfrm>
          <a:prstGeom prst="ellipse">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2791487" y="3394094"/>
            <a:ext cx="298981" cy="298981"/>
          </a:xfrm>
          <a:prstGeom prst="ellipse">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4693A098-E24A-40CE-AF3E-30BF8E04FB04}"/>
              </a:ext>
            </a:extLst>
          </p:cNvPr>
          <p:cNvSpPr/>
          <p:nvPr/>
        </p:nvSpPr>
        <p:spPr>
          <a:xfrm>
            <a:off x="2697598" y="2017192"/>
            <a:ext cx="476250" cy="369332"/>
          </a:xfrm>
          <a:prstGeom prst="rect">
            <a:avLst/>
          </a:prstGeom>
        </p:spPr>
        <p:txBody>
          <a:bodyPr wrap="square">
            <a:spAutoFit/>
          </a:bodyPr>
          <a:lstStyle/>
          <a:p>
            <a:pPr lvl="0" algn="ctr" rtl="1">
              <a:lnSpc>
                <a:spcPct val="150000"/>
              </a:lnSpc>
            </a:pPr>
            <a:r>
              <a:rPr lang="ar-EG" sz="1200" b="1" dirty="0">
                <a:solidFill>
                  <a:schemeClr val="tx1">
                    <a:lumMod val="50000"/>
                    <a:lumOff val="50000"/>
                  </a:schemeClr>
                </a:solidFill>
                <a:latin typeface="SST Arabic Medium" pitchFamily="34" charset="-78"/>
                <a:cs typeface="SST Arabic Medium" pitchFamily="34" charset="-78"/>
              </a:rPr>
              <a:t>6</a:t>
            </a:r>
            <a:endParaRPr kumimoji="0" lang="en-US" sz="12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14" name="Rectangle 13">
            <a:extLst>
              <a:ext uri="{FF2B5EF4-FFF2-40B4-BE49-F238E27FC236}">
                <a16:creationId xmlns:a16="http://schemas.microsoft.com/office/drawing/2014/main" id="{4693A098-E24A-40CE-AF3E-30BF8E04FB04}"/>
              </a:ext>
            </a:extLst>
          </p:cNvPr>
          <p:cNvSpPr/>
          <p:nvPr/>
        </p:nvSpPr>
        <p:spPr>
          <a:xfrm>
            <a:off x="2697598" y="2296258"/>
            <a:ext cx="476250" cy="346249"/>
          </a:xfrm>
          <a:prstGeom prst="rect">
            <a:avLst/>
          </a:prstGeom>
        </p:spPr>
        <p:txBody>
          <a:bodyPr wrap="square">
            <a:spAutoFit/>
          </a:bodyPr>
          <a:lstStyle/>
          <a:p>
            <a:pPr lvl="0" algn="ctr" rtl="1">
              <a:lnSpc>
                <a:spcPct val="150000"/>
              </a:lnSpc>
            </a:pPr>
            <a:r>
              <a:rPr lang="ar-EG" sz="1200" b="1" dirty="0">
                <a:solidFill>
                  <a:schemeClr val="tx1">
                    <a:lumMod val="50000"/>
                    <a:lumOff val="50000"/>
                  </a:schemeClr>
                </a:solidFill>
                <a:latin typeface="SST Arabic Medium" pitchFamily="34" charset="-78"/>
                <a:cs typeface="SST Arabic Medium" pitchFamily="34" charset="-78"/>
              </a:rPr>
              <a:t>7</a:t>
            </a:r>
            <a:endParaRPr kumimoji="0" lang="en-US" sz="12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15" name="Rectangle 14">
            <a:extLst>
              <a:ext uri="{FF2B5EF4-FFF2-40B4-BE49-F238E27FC236}">
                <a16:creationId xmlns:a16="http://schemas.microsoft.com/office/drawing/2014/main" id="{4693A098-E24A-40CE-AF3E-30BF8E04FB04}"/>
              </a:ext>
            </a:extLst>
          </p:cNvPr>
          <p:cNvSpPr/>
          <p:nvPr/>
        </p:nvSpPr>
        <p:spPr>
          <a:xfrm>
            <a:off x="2697598" y="2575324"/>
            <a:ext cx="476250" cy="346249"/>
          </a:xfrm>
          <a:prstGeom prst="rect">
            <a:avLst/>
          </a:prstGeom>
        </p:spPr>
        <p:txBody>
          <a:bodyPr wrap="square">
            <a:spAutoFit/>
          </a:bodyPr>
          <a:lstStyle/>
          <a:p>
            <a:pPr lvl="0" algn="ctr" rtl="1">
              <a:lnSpc>
                <a:spcPct val="150000"/>
              </a:lnSpc>
            </a:pPr>
            <a:r>
              <a:rPr lang="ar-EG" sz="1200" b="1" dirty="0">
                <a:solidFill>
                  <a:schemeClr val="tx1">
                    <a:lumMod val="50000"/>
                    <a:lumOff val="50000"/>
                  </a:schemeClr>
                </a:solidFill>
                <a:latin typeface="SST Arabic Medium" pitchFamily="34" charset="-78"/>
                <a:cs typeface="SST Arabic Medium" pitchFamily="34" charset="-78"/>
              </a:rPr>
              <a:t>8</a:t>
            </a:r>
            <a:endParaRPr kumimoji="0" lang="en-US" sz="12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16" name="Rectangle 15">
            <a:extLst>
              <a:ext uri="{FF2B5EF4-FFF2-40B4-BE49-F238E27FC236}">
                <a16:creationId xmlns:a16="http://schemas.microsoft.com/office/drawing/2014/main" id="{4693A098-E24A-40CE-AF3E-30BF8E04FB04}"/>
              </a:ext>
            </a:extLst>
          </p:cNvPr>
          <p:cNvSpPr/>
          <p:nvPr/>
        </p:nvSpPr>
        <p:spPr>
          <a:xfrm>
            <a:off x="2697598" y="2854390"/>
            <a:ext cx="476250" cy="346249"/>
          </a:xfrm>
          <a:prstGeom prst="rect">
            <a:avLst/>
          </a:prstGeom>
        </p:spPr>
        <p:txBody>
          <a:bodyPr wrap="square">
            <a:spAutoFit/>
          </a:bodyPr>
          <a:lstStyle/>
          <a:p>
            <a:pPr lvl="0" algn="ctr" rtl="1">
              <a:lnSpc>
                <a:spcPct val="150000"/>
              </a:lnSpc>
            </a:pPr>
            <a:r>
              <a:rPr lang="ar-EG" sz="1200" b="1" dirty="0">
                <a:solidFill>
                  <a:schemeClr val="tx1">
                    <a:lumMod val="50000"/>
                    <a:lumOff val="50000"/>
                  </a:schemeClr>
                </a:solidFill>
                <a:latin typeface="SST Arabic Medium" pitchFamily="34" charset="-78"/>
                <a:cs typeface="SST Arabic Medium" pitchFamily="34" charset="-78"/>
              </a:rPr>
              <a:t>9</a:t>
            </a:r>
            <a:endParaRPr kumimoji="0" lang="en-US" sz="12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17" name="Rectangle 16">
            <a:extLst>
              <a:ext uri="{FF2B5EF4-FFF2-40B4-BE49-F238E27FC236}">
                <a16:creationId xmlns:a16="http://schemas.microsoft.com/office/drawing/2014/main" id="{4693A098-E24A-40CE-AF3E-30BF8E04FB04}"/>
              </a:ext>
            </a:extLst>
          </p:cNvPr>
          <p:cNvSpPr/>
          <p:nvPr/>
        </p:nvSpPr>
        <p:spPr>
          <a:xfrm>
            <a:off x="2697598" y="3089566"/>
            <a:ext cx="476250" cy="346249"/>
          </a:xfrm>
          <a:prstGeom prst="rect">
            <a:avLst/>
          </a:prstGeom>
        </p:spPr>
        <p:txBody>
          <a:bodyPr wrap="square">
            <a:spAutoFit/>
          </a:bodyPr>
          <a:lstStyle/>
          <a:p>
            <a:pPr lvl="0" algn="ctr" rtl="1">
              <a:lnSpc>
                <a:spcPct val="150000"/>
              </a:lnSpc>
            </a:pPr>
            <a:r>
              <a:rPr lang="ar-EG" sz="1200" b="1" dirty="0">
                <a:solidFill>
                  <a:schemeClr val="tx1">
                    <a:lumMod val="50000"/>
                    <a:lumOff val="50000"/>
                  </a:schemeClr>
                </a:solidFill>
                <a:latin typeface="SST Arabic Medium" pitchFamily="34" charset="-78"/>
                <a:cs typeface="SST Arabic Medium" pitchFamily="34" charset="-78"/>
              </a:rPr>
              <a:t>10</a:t>
            </a:r>
            <a:endParaRPr kumimoji="0" lang="en-US" sz="12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18" name="Rectangle 17">
            <a:extLst>
              <a:ext uri="{FF2B5EF4-FFF2-40B4-BE49-F238E27FC236}">
                <a16:creationId xmlns:a16="http://schemas.microsoft.com/office/drawing/2014/main" id="{4693A098-E24A-40CE-AF3E-30BF8E04FB04}"/>
              </a:ext>
            </a:extLst>
          </p:cNvPr>
          <p:cNvSpPr/>
          <p:nvPr/>
        </p:nvSpPr>
        <p:spPr>
          <a:xfrm>
            <a:off x="3985574" y="3321916"/>
            <a:ext cx="476250" cy="369332"/>
          </a:xfrm>
          <a:prstGeom prst="rect">
            <a:avLst/>
          </a:prstGeom>
        </p:spPr>
        <p:txBody>
          <a:bodyPr wrap="square">
            <a:spAutoFit/>
          </a:bodyPr>
          <a:lstStyle/>
          <a:p>
            <a:pPr lvl="0" algn="ctr" rtl="1">
              <a:lnSpc>
                <a:spcPct val="150000"/>
              </a:lnSpc>
            </a:pPr>
            <a:r>
              <a:rPr lang="ar-EG" sz="1200" b="1" dirty="0">
                <a:solidFill>
                  <a:schemeClr val="tx1">
                    <a:lumMod val="50000"/>
                    <a:lumOff val="50000"/>
                  </a:schemeClr>
                </a:solidFill>
                <a:latin typeface="SST Arabic Medium" pitchFamily="34" charset="-78"/>
                <a:cs typeface="SST Arabic Medium" pitchFamily="34" charset="-78"/>
              </a:rPr>
              <a:t>6</a:t>
            </a:r>
            <a:endParaRPr kumimoji="0" lang="en-US" sz="12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19" name="Rectangle 18">
            <a:extLst>
              <a:ext uri="{FF2B5EF4-FFF2-40B4-BE49-F238E27FC236}">
                <a16:creationId xmlns:a16="http://schemas.microsoft.com/office/drawing/2014/main" id="{4693A098-E24A-40CE-AF3E-30BF8E04FB04}"/>
              </a:ext>
            </a:extLst>
          </p:cNvPr>
          <p:cNvSpPr/>
          <p:nvPr/>
        </p:nvSpPr>
        <p:spPr>
          <a:xfrm>
            <a:off x="3747449" y="3333458"/>
            <a:ext cx="476250" cy="346249"/>
          </a:xfrm>
          <a:prstGeom prst="rect">
            <a:avLst/>
          </a:prstGeom>
        </p:spPr>
        <p:txBody>
          <a:bodyPr wrap="square">
            <a:spAutoFit/>
          </a:bodyPr>
          <a:lstStyle/>
          <a:p>
            <a:pPr lvl="0" algn="ctr" rtl="1">
              <a:lnSpc>
                <a:spcPct val="150000"/>
              </a:lnSpc>
            </a:pPr>
            <a:r>
              <a:rPr lang="ar-EG" sz="1200" b="1" dirty="0">
                <a:solidFill>
                  <a:schemeClr val="tx1">
                    <a:lumMod val="50000"/>
                    <a:lumOff val="50000"/>
                  </a:schemeClr>
                </a:solidFill>
                <a:latin typeface="SST Arabic Medium" pitchFamily="34" charset="-78"/>
                <a:cs typeface="SST Arabic Medium" pitchFamily="34" charset="-78"/>
              </a:rPr>
              <a:t>7</a:t>
            </a:r>
            <a:endParaRPr kumimoji="0" lang="en-US" sz="12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20" name="Rectangle 19">
            <a:extLst>
              <a:ext uri="{FF2B5EF4-FFF2-40B4-BE49-F238E27FC236}">
                <a16:creationId xmlns:a16="http://schemas.microsoft.com/office/drawing/2014/main" id="{4693A098-E24A-40CE-AF3E-30BF8E04FB04}"/>
              </a:ext>
            </a:extLst>
          </p:cNvPr>
          <p:cNvSpPr/>
          <p:nvPr/>
        </p:nvSpPr>
        <p:spPr>
          <a:xfrm>
            <a:off x="3436934" y="3333458"/>
            <a:ext cx="476250" cy="346249"/>
          </a:xfrm>
          <a:prstGeom prst="rect">
            <a:avLst/>
          </a:prstGeom>
        </p:spPr>
        <p:txBody>
          <a:bodyPr wrap="square">
            <a:spAutoFit/>
          </a:bodyPr>
          <a:lstStyle/>
          <a:p>
            <a:pPr lvl="0" algn="ctr" rtl="1">
              <a:lnSpc>
                <a:spcPct val="150000"/>
              </a:lnSpc>
            </a:pPr>
            <a:r>
              <a:rPr lang="ar-EG" sz="1200" b="1" dirty="0">
                <a:solidFill>
                  <a:schemeClr val="tx1">
                    <a:lumMod val="50000"/>
                    <a:lumOff val="50000"/>
                  </a:schemeClr>
                </a:solidFill>
                <a:latin typeface="SST Arabic Medium" pitchFamily="34" charset="-78"/>
                <a:cs typeface="SST Arabic Medium" pitchFamily="34" charset="-78"/>
              </a:rPr>
              <a:t>8</a:t>
            </a:r>
            <a:endParaRPr kumimoji="0" lang="en-US" sz="12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21" name="Rectangle 20">
            <a:extLst>
              <a:ext uri="{FF2B5EF4-FFF2-40B4-BE49-F238E27FC236}">
                <a16:creationId xmlns:a16="http://schemas.microsoft.com/office/drawing/2014/main" id="{4693A098-E24A-40CE-AF3E-30BF8E04FB04}"/>
              </a:ext>
            </a:extLst>
          </p:cNvPr>
          <p:cNvSpPr/>
          <p:nvPr/>
        </p:nvSpPr>
        <p:spPr>
          <a:xfrm>
            <a:off x="3179102" y="3333458"/>
            <a:ext cx="476250" cy="346249"/>
          </a:xfrm>
          <a:prstGeom prst="rect">
            <a:avLst/>
          </a:prstGeom>
        </p:spPr>
        <p:txBody>
          <a:bodyPr wrap="square">
            <a:spAutoFit/>
          </a:bodyPr>
          <a:lstStyle/>
          <a:p>
            <a:pPr lvl="0" algn="ctr" rtl="1">
              <a:lnSpc>
                <a:spcPct val="150000"/>
              </a:lnSpc>
            </a:pPr>
            <a:r>
              <a:rPr lang="ar-EG" sz="1200" b="1" dirty="0">
                <a:solidFill>
                  <a:schemeClr val="tx1">
                    <a:lumMod val="50000"/>
                    <a:lumOff val="50000"/>
                  </a:schemeClr>
                </a:solidFill>
                <a:latin typeface="SST Arabic Medium" pitchFamily="34" charset="-78"/>
                <a:cs typeface="SST Arabic Medium" pitchFamily="34" charset="-78"/>
              </a:rPr>
              <a:t>9</a:t>
            </a:r>
            <a:endParaRPr kumimoji="0" lang="en-US" sz="12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22" name="Rectangle 21">
            <a:extLst>
              <a:ext uri="{FF2B5EF4-FFF2-40B4-BE49-F238E27FC236}">
                <a16:creationId xmlns:a16="http://schemas.microsoft.com/office/drawing/2014/main" id="{4693A098-E24A-40CE-AF3E-30BF8E04FB04}"/>
              </a:ext>
            </a:extLst>
          </p:cNvPr>
          <p:cNvSpPr/>
          <p:nvPr/>
        </p:nvSpPr>
        <p:spPr>
          <a:xfrm>
            <a:off x="2940977" y="3333458"/>
            <a:ext cx="476250" cy="346249"/>
          </a:xfrm>
          <a:prstGeom prst="rect">
            <a:avLst/>
          </a:prstGeom>
        </p:spPr>
        <p:txBody>
          <a:bodyPr wrap="square">
            <a:spAutoFit/>
          </a:bodyPr>
          <a:lstStyle/>
          <a:p>
            <a:pPr lvl="0" algn="ctr" rtl="1">
              <a:lnSpc>
                <a:spcPct val="150000"/>
              </a:lnSpc>
            </a:pPr>
            <a:r>
              <a:rPr lang="ar-EG" sz="1200" b="1" dirty="0">
                <a:solidFill>
                  <a:schemeClr val="tx1">
                    <a:lumMod val="50000"/>
                    <a:lumOff val="50000"/>
                  </a:schemeClr>
                </a:solidFill>
                <a:latin typeface="SST Arabic Medium" pitchFamily="34" charset="-78"/>
                <a:cs typeface="SST Arabic Medium" pitchFamily="34" charset="-78"/>
              </a:rPr>
              <a:t>10</a:t>
            </a:r>
            <a:endParaRPr kumimoji="0" lang="en-US" sz="12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23" name="Rectangle 22">
            <a:extLst>
              <a:ext uri="{FF2B5EF4-FFF2-40B4-BE49-F238E27FC236}">
                <a16:creationId xmlns:a16="http://schemas.microsoft.com/office/drawing/2014/main" id="{4693A098-E24A-40CE-AF3E-30BF8E04FB04}"/>
              </a:ext>
            </a:extLst>
          </p:cNvPr>
          <p:cNvSpPr/>
          <p:nvPr/>
        </p:nvSpPr>
        <p:spPr>
          <a:xfrm>
            <a:off x="2697598" y="4654270"/>
            <a:ext cx="476250" cy="369332"/>
          </a:xfrm>
          <a:prstGeom prst="rect">
            <a:avLst/>
          </a:prstGeom>
        </p:spPr>
        <p:txBody>
          <a:bodyPr wrap="square">
            <a:spAutoFit/>
          </a:bodyPr>
          <a:lstStyle/>
          <a:p>
            <a:pPr lvl="0" algn="ctr" rtl="1">
              <a:lnSpc>
                <a:spcPct val="150000"/>
              </a:lnSpc>
            </a:pPr>
            <a:r>
              <a:rPr lang="ar-EG" sz="1200" b="1" dirty="0">
                <a:solidFill>
                  <a:schemeClr val="tx1">
                    <a:lumMod val="50000"/>
                    <a:lumOff val="50000"/>
                  </a:schemeClr>
                </a:solidFill>
                <a:latin typeface="SST Arabic Medium" pitchFamily="34" charset="-78"/>
                <a:cs typeface="SST Arabic Medium" pitchFamily="34" charset="-78"/>
              </a:rPr>
              <a:t>6</a:t>
            </a:r>
            <a:endParaRPr kumimoji="0" lang="en-US" sz="12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24" name="Rectangle 23">
            <a:extLst>
              <a:ext uri="{FF2B5EF4-FFF2-40B4-BE49-F238E27FC236}">
                <a16:creationId xmlns:a16="http://schemas.microsoft.com/office/drawing/2014/main" id="{4693A098-E24A-40CE-AF3E-30BF8E04FB04}"/>
              </a:ext>
            </a:extLst>
          </p:cNvPr>
          <p:cNvSpPr/>
          <p:nvPr/>
        </p:nvSpPr>
        <p:spPr>
          <a:xfrm>
            <a:off x="2697598" y="4372972"/>
            <a:ext cx="476250" cy="346249"/>
          </a:xfrm>
          <a:prstGeom prst="rect">
            <a:avLst/>
          </a:prstGeom>
        </p:spPr>
        <p:txBody>
          <a:bodyPr wrap="square">
            <a:spAutoFit/>
          </a:bodyPr>
          <a:lstStyle/>
          <a:p>
            <a:pPr lvl="0" algn="ctr" rtl="1">
              <a:lnSpc>
                <a:spcPct val="150000"/>
              </a:lnSpc>
            </a:pPr>
            <a:r>
              <a:rPr lang="ar-EG" sz="1200" b="1" dirty="0">
                <a:solidFill>
                  <a:schemeClr val="tx1">
                    <a:lumMod val="50000"/>
                    <a:lumOff val="50000"/>
                  </a:schemeClr>
                </a:solidFill>
                <a:latin typeface="SST Arabic Medium" pitchFamily="34" charset="-78"/>
                <a:cs typeface="SST Arabic Medium" pitchFamily="34" charset="-78"/>
              </a:rPr>
              <a:t>7</a:t>
            </a:r>
            <a:endParaRPr kumimoji="0" lang="en-US" sz="12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25" name="Rectangle 24">
            <a:extLst>
              <a:ext uri="{FF2B5EF4-FFF2-40B4-BE49-F238E27FC236}">
                <a16:creationId xmlns:a16="http://schemas.microsoft.com/office/drawing/2014/main" id="{4693A098-E24A-40CE-AF3E-30BF8E04FB04}"/>
              </a:ext>
            </a:extLst>
          </p:cNvPr>
          <p:cNvSpPr/>
          <p:nvPr/>
        </p:nvSpPr>
        <p:spPr>
          <a:xfrm>
            <a:off x="2697598" y="4079583"/>
            <a:ext cx="476250" cy="346249"/>
          </a:xfrm>
          <a:prstGeom prst="rect">
            <a:avLst/>
          </a:prstGeom>
        </p:spPr>
        <p:txBody>
          <a:bodyPr wrap="square">
            <a:spAutoFit/>
          </a:bodyPr>
          <a:lstStyle/>
          <a:p>
            <a:pPr lvl="0" algn="ctr" rtl="1">
              <a:lnSpc>
                <a:spcPct val="150000"/>
              </a:lnSpc>
            </a:pPr>
            <a:r>
              <a:rPr lang="ar-EG" sz="1200" b="1" dirty="0">
                <a:solidFill>
                  <a:schemeClr val="tx1">
                    <a:lumMod val="50000"/>
                    <a:lumOff val="50000"/>
                  </a:schemeClr>
                </a:solidFill>
                <a:latin typeface="SST Arabic Medium" pitchFamily="34" charset="-78"/>
                <a:cs typeface="SST Arabic Medium" pitchFamily="34" charset="-78"/>
              </a:rPr>
              <a:t>8</a:t>
            </a:r>
            <a:endParaRPr kumimoji="0" lang="en-US" sz="12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26" name="Rectangle 25">
            <a:extLst>
              <a:ext uri="{FF2B5EF4-FFF2-40B4-BE49-F238E27FC236}">
                <a16:creationId xmlns:a16="http://schemas.microsoft.com/office/drawing/2014/main" id="{4693A098-E24A-40CE-AF3E-30BF8E04FB04}"/>
              </a:ext>
            </a:extLst>
          </p:cNvPr>
          <p:cNvSpPr/>
          <p:nvPr/>
        </p:nvSpPr>
        <p:spPr>
          <a:xfrm>
            <a:off x="2697598" y="3820763"/>
            <a:ext cx="476250" cy="346249"/>
          </a:xfrm>
          <a:prstGeom prst="rect">
            <a:avLst/>
          </a:prstGeom>
        </p:spPr>
        <p:txBody>
          <a:bodyPr wrap="square">
            <a:spAutoFit/>
          </a:bodyPr>
          <a:lstStyle/>
          <a:p>
            <a:pPr lvl="0" algn="ctr" rtl="1">
              <a:lnSpc>
                <a:spcPct val="150000"/>
              </a:lnSpc>
            </a:pPr>
            <a:r>
              <a:rPr lang="ar-EG" sz="1200" b="1" dirty="0">
                <a:solidFill>
                  <a:schemeClr val="tx1">
                    <a:lumMod val="50000"/>
                    <a:lumOff val="50000"/>
                  </a:schemeClr>
                </a:solidFill>
                <a:latin typeface="SST Arabic Medium" pitchFamily="34" charset="-78"/>
                <a:cs typeface="SST Arabic Medium" pitchFamily="34" charset="-78"/>
              </a:rPr>
              <a:t>9</a:t>
            </a:r>
            <a:endParaRPr kumimoji="0" lang="en-US" sz="12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27" name="Rectangle 26">
            <a:extLst>
              <a:ext uri="{FF2B5EF4-FFF2-40B4-BE49-F238E27FC236}">
                <a16:creationId xmlns:a16="http://schemas.microsoft.com/office/drawing/2014/main" id="{4693A098-E24A-40CE-AF3E-30BF8E04FB04}"/>
              </a:ext>
            </a:extLst>
          </p:cNvPr>
          <p:cNvSpPr/>
          <p:nvPr/>
        </p:nvSpPr>
        <p:spPr>
          <a:xfrm>
            <a:off x="1693881" y="3321916"/>
            <a:ext cx="476250" cy="369332"/>
          </a:xfrm>
          <a:prstGeom prst="rect">
            <a:avLst/>
          </a:prstGeom>
        </p:spPr>
        <p:txBody>
          <a:bodyPr wrap="square">
            <a:spAutoFit/>
          </a:bodyPr>
          <a:lstStyle/>
          <a:p>
            <a:pPr lvl="0" algn="ctr" rtl="1">
              <a:lnSpc>
                <a:spcPct val="150000"/>
              </a:lnSpc>
            </a:pPr>
            <a:r>
              <a:rPr lang="ar-EG" sz="1200" b="1" dirty="0">
                <a:solidFill>
                  <a:schemeClr val="tx1">
                    <a:lumMod val="50000"/>
                    <a:lumOff val="50000"/>
                  </a:schemeClr>
                </a:solidFill>
                <a:latin typeface="SST Arabic Medium" pitchFamily="34" charset="-78"/>
                <a:cs typeface="SST Arabic Medium" pitchFamily="34" charset="-78"/>
              </a:rPr>
              <a:t>6</a:t>
            </a:r>
            <a:endParaRPr kumimoji="0" lang="en-US" sz="12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28" name="Rectangle 27">
            <a:extLst>
              <a:ext uri="{FF2B5EF4-FFF2-40B4-BE49-F238E27FC236}">
                <a16:creationId xmlns:a16="http://schemas.microsoft.com/office/drawing/2014/main" id="{4693A098-E24A-40CE-AF3E-30BF8E04FB04}"/>
              </a:ext>
            </a:extLst>
          </p:cNvPr>
          <p:cNvSpPr/>
          <p:nvPr/>
        </p:nvSpPr>
        <p:spPr>
          <a:xfrm>
            <a:off x="1401778" y="3333458"/>
            <a:ext cx="476250" cy="346249"/>
          </a:xfrm>
          <a:prstGeom prst="rect">
            <a:avLst/>
          </a:prstGeom>
        </p:spPr>
        <p:txBody>
          <a:bodyPr wrap="square">
            <a:spAutoFit/>
          </a:bodyPr>
          <a:lstStyle/>
          <a:p>
            <a:pPr lvl="0" algn="ctr" rtl="1">
              <a:lnSpc>
                <a:spcPct val="150000"/>
              </a:lnSpc>
            </a:pPr>
            <a:r>
              <a:rPr lang="ar-EG" sz="1200" b="1" dirty="0">
                <a:solidFill>
                  <a:schemeClr val="tx1">
                    <a:lumMod val="50000"/>
                    <a:lumOff val="50000"/>
                  </a:schemeClr>
                </a:solidFill>
                <a:latin typeface="SST Arabic Medium" pitchFamily="34" charset="-78"/>
                <a:cs typeface="SST Arabic Medium" pitchFamily="34" charset="-78"/>
              </a:rPr>
              <a:t>7</a:t>
            </a:r>
            <a:endParaRPr kumimoji="0" lang="en-US" sz="12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29" name="Rectangle 28">
            <a:extLst>
              <a:ext uri="{FF2B5EF4-FFF2-40B4-BE49-F238E27FC236}">
                <a16:creationId xmlns:a16="http://schemas.microsoft.com/office/drawing/2014/main" id="{4693A098-E24A-40CE-AF3E-30BF8E04FB04}"/>
              </a:ext>
            </a:extLst>
          </p:cNvPr>
          <p:cNvSpPr/>
          <p:nvPr/>
        </p:nvSpPr>
        <p:spPr>
          <a:xfrm>
            <a:off x="1958436" y="3333458"/>
            <a:ext cx="476250" cy="346249"/>
          </a:xfrm>
          <a:prstGeom prst="rect">
            <a:avLst/>
          </a:prstGeom>
        </p:spPr>
        <p:txBody>
          <a:bodyPr wrap="square">
            <a:spAutoFit/>
          </a:bodyPr>
          <a:lstStyle/>
          <a:p>
            <a:pPr lvl="0" algn="ctr" rtl="1">
              <a:lnSpc>
                <a:spcPct val="150000"/>
              </a:lnSpc>
            </a:pPr>
            <a:r>
              <a:rPr lang="ar-EG" sz="1200" b="1" dirty="0">
                <a:solidFill>
                  <a:schemeClr val="tx1">
                    <a:lumMod val="50000"/>
                    <a:lumOff val="50000"/>
                  </a:schemeClr>
                </a:solidFill>
                <a:latin typeface="SST Arabic Medium" pitchFamily="34" charset="-78"/>
                <a:cs typeface="SST Arabic Medium" pitchFamily="34" charset="-78"/>
              </a:rPr>
              <a:t>8</a:t>
            </a:r>
            <a:endParaRPr kumimoji="0" lang="en-US" sz="12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30" name="Rectangle 29">
            <a:extLst>
              <a:ext uri="{FF2B5EF4-FFF2-40B4-BE49-F238E27FC236}">
                <a16:creationId xmlns:a16="http://schemas.microsoft.com/office/drawing/2014/main" id="{4693A098-E24A-40CE-AF3E-30BF8E04FB04}"/>
              </a:ext>
            </a:extLst>
          </p:cNvPr>
          <p:cNvSpPr/>
          <p:nvPr/>
        </p:nvSpPr>
        <p:spPr>
          <a:xfrm>
            <a:off x="2221348" y="3333458"/>
            <a:ext cx="476250" cy="346249"/>
          </a:xfrm>
          <a:prstGeom prst="rect">
            <a:avLst/>
          </a:prstGeom>
        </p:spPr>
        <p:txBody>
          <a:bodyPr wrap="square">
            <a:spAutoFit/>
          </a:bodyPr>
          <a:lstStyle/>
          <a:p>
            <a:pPr lvl="0" algn="ctr" rtl="1">
              <a:lnSpc>
                <a:spcPct val="150000"/>
              </a:lnSpc>
            </a:pPr>
            <a:r>
              <a:rPr lang="ar-EG" sz="1200" b="1" dirty="0">
                <a:solidFill>
                  <a:schemeClr val="tx1">
                    <a:lumMod val="50000"/>
                    <a:lumOff val="50000"/>
                  </a:schemeClr>
                </a:solidFill>
                <a:latin typeface="SST Arabic Medium" pitchFamily="34" charset="-78"/>
                <a:cs typeface="SST Arabic Medium" pitchFamily="34" charset="-78"/>
              </a:rPr>
              <a:t>9</a:t>
            </a:r>
            <a:endParaRPr kumimoji="0" lang="en-US" sz="12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31" name="Rectangle 30">
            <a:extLst>
              <a:ext uri="{FF2B5EF4-FFF2-40B4-BE49-F238E27FC236}">
                <a16:creationId xmlns:a16="http://schemas.microsoft.com/office/drawing/2014/main" id="{4693A098-E24A-40CE-AF3E-30BF8E04FB04}"/>
              </a:ext>
            </a:extLst>
          </p:cNvPr>
          <p:cNvSpPr/>
          <p:nvPr/>
        </p:nvSpPr>
        <p:spPr>
          <a:xfrm>
            <a:off x="2438297" y="3333458"/>
            <a:ext cx="476250" cy="346249"/>
          </a:xfrm>
          <a:prstGeom prst="rect">
            <a:avLst/>
          </a:prstGeom>
        </p:spPr>
        <p:txBody>
          <a:bodyPr wrap="square">
            <a:spAutoFit/>
          </a:bodyPr>
          <a:lstStyle/>
          <a:p>
            <a:pPr lvl="0" algn="ctr" rtl="1">
              <a:lnSpc>
                <a:spcPct val="150000"/>
              </a:lnSpc>
            </a:pPr>
            <a:r>
              <a:rPr lang="ar-EG" sz="1200" b="1" dirty="0">
                <a:solidFill>
                  <a:schemeClr val="tx1">
                    <a:lumMod val="50000"/>
                    <a:lumOff val="50000"/>
                  </a:schemeClr>
                </a:solidFill>
                <a:latin typeface="SST Arabic Medium" pitchFamily="34" charset="-78"/>
                <a:cs typeface="SST Arabic Medium" pitchFamily="34" charset="-78"/>
              </a:rPr>
              <a:t>10</a:t>
            </a:r>
            <a:endParaRPr kumimoji="0" lang="en-US" sz="12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32" name="Rectangle 31">
            <a:extLst>
              <a:ext uri="{FF2B5EF4-FFF2-40B4-BE49-F238E27FC236}">
                <a16:creationId xmlns:a16="http://schemas.microsoft.com/office/drawing/2014/main" id="{4693A098-E24A-40CE-AF3E-30BF8E04FB04}"/>
              </a:ext>
            </a:extLst>
          </p:cNvPr>
          <p:cNvSpPr/>
          <p:nvPr/>
        </p:nvSpPr>
        <p:spPr>
          <a:xfrm>
            <a:off x="2709465" y="3593851"/>
            <a:ext cx="476250" cy="346249"/>
          </a:xfrm>
          <a:prstGeom prst="rect">
            <a:avLst/>
          </a:prstGeom>
        </p:spPr>
        <p:txBody>
          <a:bodyPr wrap="square">
            <a:spAutoFit/>
          </a:bodyPr>
          <a:lstStyle/>
          <a:p>
            <a:pPr lvl="0" algn="ctr" rtl="1">
              <a:lnSpc>
                <a:spcPct val="150000"/>
              </a:lnSpc>
            </a:pPr>
            <a:r>
              <a:rPr lang="ar-EG" sz="1200" b="1" dirty="0">
                <a:solidFill>
                  <a:schemeClr val="tx1">
                    <a:lumMod val="50000"/>
                    <a:lumOff val="50000"/>
                  </a:schemeClr>
                </a:solidFill>
                <a:latin typeface="SST Arabic Medium" pitchFamily="34" charset="-78"/>
                <a:cs typeface="SST Arabic Medium" pitchFamily="34" charset="-78"/>
              </a:rPr>
              <a:t>10</a:t>
            </a:r>
            <a:endParaRPr kumimoji="0" lang="en-US" sz="12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33" name="Rectangle 32">
            <a:extLst>
              <a:ext uri="{FF2B5EF4-FFF2-40B4-BE49-F238E27FC236}">
                <a16:creationId xmlns:a16="http://schemas.microsoft.com/office/drawing/2014/main" id="{4693A098-E24A-40CE-AF3E-30BF8E04FB04}"/>
              </a:ext>
            </a:extLst>
          </p:cNvPr>
          <p:cNvSpPr/>
          <p:nvPr/>
        </p:nvSpPr>
        <p:spPr>
          <a:xfrm>
            <a:off x="2711603" y="3342572"/>
            <a:ext cx="476250" cy="346249"/>
          </a:xfrm>
          <a:prstGeom prst="rect">
            <a:avLst/>
          </a:prstGeom>
        </p:spPr>
        <p:txBody>
          <a:bodyPr wrap="square">
            <a:spAutoFit/>
          </a:bodyPr>
          <a:lstStyle/>
          <a:p>
            <a:pPr lvl="0" algn="ctr" rtl="1">
              <a:lnSpc>
                <a:spcPct val="150000"/>
              </a:lnSpc>
            </a:pPr>
            <a:r>
              <a:rPr lang="ar-EG" sz="1200" b="1" dirty="0">
                <a:solidFill>
                  <a:schemeClr val="tx1">
                    <a:lumMod val="50000"/>
                    <a:lumOff val="50000"/>
                  </a:schemeClr>
                </a:solidFill>
                <a:latin typeface="SST Arabic Medium" pitchFamily="34" charset="-78"/>
                <a:cs typeface="SST Arabic Medium" pitchFamily="34" charset="-78"/>
              </a:rPr>
              <a:t>+</a:t>
            </a:r>
            <a:endParaRPr kumimoji="0" lang="en-US" sz="12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4" name="Flowchart: Summing Junction 3"/>
          <p:cNvSpPr/>
          <p:nvPr/>
        </p:nvSpPr>
        <p:spPr>
          <a:xfrm>
            <a:off x="2041005" y="2895960"/>
            <a:ext cx="116457" cy="116457"/>
          </a:xfrm>
          <a:prstGeom prst="flowChartSummingJunction">
            <a:avLst/>
          </a:prstGeom>
          <a:solidFill>
            <a:srgbClr val="8EE1DE"/>
          </a:solidFill>
          <a:ln w="19050">
            <a:solidFill>
              <a:srgbClr val="0999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Flowchart: Summing Junction 33"/>
          <p:cNvSpPr/>
          <p:nvPr/>
        </p:nvSpPr>
        <p:spPr>
          <a:xfrm>
            <a:off x="2193404" y="2962786"/>
            <a:ext cx="116457" cy="116457"/>
          </a:xfrm>
          <a:prstGeom prst="flowChartSummingJunction">
            <a:avLst/>
          </a:prstGeom>
          <a:solidFill>
            <a:srgbClr val="8EE1DE"/>
          </a:solidFill>
          <a:ln w="19050">
            <a:solidFill>
              <a:srgbClr val="0999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Flowchart: Summing Junction 34"/>
          <p:cNvSpPr/>
          <p:nvPr/>
        </p:nvSpPr>
        <p:spPr>
          <a:xfrm>
            <a:off x="2297113" y="2805960"/>
            <a:ext cx="116457" cy="116457"/>
          </a:xfrm>
          <a:prstGeom prst="flowChartSummingJunction">
            <a:avLst/>
          </a:prstGeom>
          <a:solidFill>
            <a:srgbClr val="8EE1DE"/>
          </a:solidFill>
          <a:ln w="19050">
            <a:solidFill>
              <a:srgbClr val="0999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Flowchart: Summing Junction 35"/>
          <p:cNvSpPr/>
          <p:nvPr/>
        </p:nvSpPr>
        <p:spPr>
          <a:xfrm>
            <a:off x="2180656" y="2695378"/>
            <a:ext cx="116457" cy="116457"/>
          </a:xfrm>
          <a:prstGeom prst="flowChartSummingJunction">
            <a:avLst/>
          </a:prstGeom>
          <a:solidFill>
            <a:srgbClr val="8EE1DE"/>
          </a:solidFill>
          <a:ln w="19050">
            <a:solidFill>
              <a:srgbClr val="0999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lowchart: Summing Junction 36"/>
          <p:cNvSpPr/>
          <p:nvPr/>
        </p:nvSpPr>
        <p:spPr>
          <a:xfrm>
            <a:off x="2064199" y="2747731"/>
            <a:ext cx="116457" cy="116457"/>
          </a:xfrm>
          <a:prstGeom prst="flowChartSummingJunction">
            <a:avLst/>
          </a:prstGeom>
          <a:solidFill>
            <a:srgbClr val="8EE1DE"/>
          </a:solidFill>
          <a:ln w="19050">
            <a:solidFill>
              <a:srgbClr val="0999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Flowchart: Summing Junction 37"/>
          <p:cNvSpPr/>
          <p:nvPr/>
        </p:nvSpPr>
        <p:spPr>
          <a:xfrm>
            <a:off x="2327729" y="2586744"/>
            <a:ext cx="116457" cy="116457"/>
          </a:xfrm>
          <a:prstGeom prst="flowChartSummingJunction">
            <a:avLst/>
          </a:prstGeom>
          <a:solidFill>
            <a:srgbClr val="8EE1DE"/>
          </a:solidFill>
          <a:ln w="19050">
            <a:solidFill>
              <a:srgbClr val="0999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33402530"/>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693A098-E24A-40CE-AF3E-30BF8E04FB04}"/>
              </a:ext>
            </a:extLst>
          </p:cNvPr>
          <p:cNvSpPr/>
          <p:nvPr/>
        </p:nvSpPr>
        <p:spPr>
          <a:xfrm>
            <a:off x="4967469" y="1451426"/>
            <a:ext cx="6468340" cy="1304203"/>
          </a:xfrm>
          <a:prstGeom prst="rect">
            <a:avLst/>
          </a:prstGeom>
        </p:spPr>
        <p:txBody>
          <a:bodyPr wrap="square">
            <a:spAutoFit/>
          </a:bodyPr>
          <a:lstStyle/>
          <a:p>
            <a:pPr lvl="0" algn="r" rtl="1">
              <a:lnSpc>
                <a:spcPct val="150000"/>
              </a:lnSpc>
            </a:pPr>
            <a:r>
              <a:rPr lang="ar-EG" dirty="0">
                <a:solidFill>
                  <a:srgbClr val="03A5AD"/>
                </a:solidFill>
                <a:latin typeface="SST Arabic Medium" pitchFamily="34" charset="-78"/>
                <a:cs typeface="SST Arabic Medium" pitchFamily="34" charset="-78"/>
              </a:rPr>
              <a:t>1. متغيرات التخطيط</a:t>
            </a:r>
          </a:p>
          <a:p>
            <a:pPr lvl="0" algn="r" rtl="1">
              <a:lnSpc>
                <a:spcPct val="150000"/>
              </a:lnSpc>
            </a:pPr>
            <a:r>
              <a:rPr lang="ar-EG" dirty="0">
                <a:solidFill>
                  <a:srgbClr val="03A5AD"/>
                </a:solidFill>
                <a:latin typeface="SST Arabic Medium" pitchFamily="34" charset="-78"/>
                <a:cs typeface="SST Arabic Medium" pitchFamily="34" charset="-78"/>
              </a:rPr>
              <a:t>2.1. التقدير: </a:t>
            </a:r>
          </a:p>
          <a:p>
            <a:pPr lvl="0" algn="r" rtl="1">
              <a:lnSpc>
                <a:spcPct val="150000"/>
              </a:lnSpc>
            </a:pPr>
            <a:endParaRPr kumimoji="0" lang="en-US"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p:txBody>
      </p:sp>
      <p:sp>
        <p:nvSpPr>
          <p:cNvPr id="5" name="TextBox 4">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مجال أداء التخطيط</a:t>
            </a:r>
          </a:p>
        </p:txBody>
      </p:sp>
      <p:sp>
        <p:nvSpPr>
          <p:cNvPr id="6" name="Rectangle 5">
            <a:extLst>
              <a:ext uri="{FF2B5EF4-FFF2-40B4-BE49-F238E27FC236}">
                <a16:creationId xmlns:a16="http://schemas.microsoft.com/office/drawing/2014/main" id="{4693A098-E24A-40CE-AF3E-30BF8E04FB04}"/>
              </a:ext>
            </a:extLst>
          </p:cNvPr>
          <p:cNvSpPr/>
          <p:nvPr/>
        </p:nvSpPr>
        <p:spPr>
          <a:xfrm>
            <a:off x="3876676" y="2541563"/>
            <a:ext cx="7559134" cy="2554545"/>
          </a:xfrm>
          <a:prstGeom prst="rect">
            <a:avLst/>
          </a:prstGeom>
        </p:spPr>
        <p:txBody>
          <a:bodyPr wrap="square">
            <a:spAutoFit/>
          </a:bodyPr>
          <a:lstStyle/>
          <a:p>
            <a:pPr lvl="0" algn="r" rtl="1">
              <a:lnSpc>
                <a:spcPct val="200000"/>
              </a:lnSpc>
            </a:pPr>
            <a:r>
              <a:rPr lang="ar-EG" sz="1600" dirty="0">
                <a:solidFill>
                  <a:schemeClr val="tx1">
                    <a:lumMod val="50000"/>
                    <a:lumOff val="50000"/>
                  </a:schemeClr>
                </a:solidFill>
                <a:latin typeface="SST Arabic Medium" pitchFamily="34" charset="-78"/>
                <a:cs typeface="SST Arabic Medium" pitchFamily="34" charset="-78"/>
              </a:rPr>
              <a:t>للتقدير الاحتمالي المستمد من المحاكاة الحاسوبية ثلاثة عوامل مرتبطة به كما يلي:</a:t>
            </a:r>
          </a:p>
          <a:p>
            <a:pPr marL="342900" lvl="0" indent="-342900" algn="r" rtl="1">
              <a:lnSpc>
                <a:spcPct val="200000"/>
              </a:lnSpc>
              <a:buClr>
                <a:srgbClr val="01AFB1"/>
              </a:buClr>
              <a:buFont typeface="+mj-lt"/>
              <a:buAutoNum type="arabicPeriod"/>
            </a:pPr>
            <a:r>
              <a:rPr lang="ar-EG" sz="1600" dirty="0">
                <a:solidFill>
                  <a:schemeClr val="tx1">
                    <a:lumMod val="50000"/>
                    <a:lumOff val="50000"/>
                  </a:schemeClr>
                </a:solidFill>
                <a:latin typeface="SST Arabic Medium" pitchFamily="34" charset="-78"/>
                <a:cs typeface="SST Arabic Medium" pitchFamily="34" charset="-78"/>
              </a:rPr>
              <a:t>تقدير النقاط مع مدى مثل 36 شهرا 3 شهور - شهر واحد</a:t>
            </a:r>
          </a:p>
          <a:p>
            <a:pPr marL="342900" lvl="0" indent="-342900" algn="r" rtl="1">
              <a:lnSpc>
                <a:spcPct val="200000"/>
              </a:lnSpc>
              <a:buClr>
                <a:srgbClr val="01AFB1"/>
              </a:buClr>
              <a:buFont typeface="+mj-lt"/>
              <a:buAutoNum type="arabicPeriod"/>
            </a:pPr>
            <a:r>
              <a:rPr lang="ar-EG" sz="1600" dirty="0">
                <a:solidFill>
                  <a:schemeClr val="tx1">
                    <a:lumMod val="50000"/>
                    <a:lumOff val="50000"/>
                  </a:schemeClr>
                </a:solidFill>
                <a:latin typeface="SST Arabic Medium" pitchFamily="34" charset="-78"/>
                <a:cs typeface="SST Arabic Medium" pitchFamily="34" charset="-78"/>
              </a:rPr>
              <a:t>بيان ثقة مثل مستوى ثقة قدره 95</a:t>
            </a:r>
          </a:p>
          <a:p>
            <a:pPr marL="342900" lvl="0" indent="-342900" algn="r" rtl="1">
              <a:lnSpc>
                <a:spcPct val="200000"/>
              </a:lnSpc>
              <a:buClr>
                <a:srgbClr val="01AFB1"/>
              </a:buClr>
              <a:buFont typeface="+mj-lt"/>
              <a:buAutoNum type="arabicPeriod"/>
            </a:pPr>
            <a:r>
              <a:rPr lang="ar-EG" sz="1600" dirty="0">
                <a:solidFill>
                  <a:schemeClr val="tx1">
                    <a:lumMod val="50000"/>
                    <a:lumOff val="50000"/>
                  </a:schemeClr>
                </a:solidFill>
                <a:latin typeface="SST Arabic Medium" pitchFamily="34" charset="-78"/>
                <a:cs typeface="SST Arabic Medium" pitchFamily="34" charset="-78"/>
              </a:rPr>
              <a:t>توزيع احتمالي يصف تشتت البيانات ضمن وحول مدى محدد.</a:t>
            </a:r>
          </a:p>
          <a:p>
            <a:pPr lvl="0" algn="r" rtl="1">
              <a:lnSpc>
                <a:spcPct val="200000"/>
              </a:lnSpc>
            </a:pPr>
            <a:r>
              <a:rPr lang="ar-EG" sz="1600" dirty="0">
                <a:solidFill>
                  <a:schemeClr val="tx1">
                    <a:lumMod val="50000"/>
                    <a:lumOff val="50000"/>
                  </a:schemeClr>
                </a:solidFill>
                <a:latin typeface="SST Arabic Medium" pitchFamily="34" charset="-78"/>
                <a:cs typeface="SST Arabic Medium" pitchFamily="34" charset="-78"/>
              </a:rPr>
              <a:t>تشكّل هذه العوامل الثلاثة مجتمعة مقياس كامل يصف التقدير الاحتمالي.</a:t>
            </a:r>
          </a:p>
        </p:txBody>
      </p:sp>
    </p:spTree>
    <p:extLst>
      <p:ext uri="{BB962C8B-B14F-4D97-AF65-F5344CB8AC3E}">
        <p14:creationId xmlns:p14="http://schemas.microsoft.com/office/powerpoint/2010/main" val="116621818"/>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693A098-E24A-40CE-AF3E-30BF8E04FB04}"/>
              </a:ext>
            </a:extLst>
          </p:cNvPr>
          <p:cNvSpPr/>
          <p:nvPr/>
        </p:nvSpPr>
        <p:spPr>
          <a:xfrm>
            <a:off x="3352801" y="1606314"/>
            <a:ext cx="8107236" cy="3000821"/>
          </a:xfrm>
          <a:prstGeom prst="rect">
            <a:avLst/>
          </a:prstGeom>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2.1. التقدير: </a:t>
            </a:r>
          </a:p>
          <a:p>
            <a:pPr marL="0" marR="0" lvl="0" indent="0" algn="r" defTabSz="914400" rtl="1" eaLnBrk="1" fontAlgn="auto" latinLnBrk="0" hangingPunct="1">
              <a:lnSpc>
                <a:spcPct val="150000"/>
              </a:lnSpc>
              <a:spcBef>
                <a:spcPts val="0"/>
              </a:spcBef>
              <a:spcAft>
                <a:spcPts val="0"/>
              </a:spcAft>
              <a:buClrTx/>
              <a:buSzTx/>
              <a:buFontTx/>
              <a:buNone/>
              <a:tabLst/>
              <a:defRPr/>
            </a:pPr>
            <a:endPar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a:p>
            <a:pPr lvl="0" algn="r" rtl="1">
              <a:lnSpc>
                <a:spcPct val="150000"/>
              </a:lnSpc>
            </a:pPr>
            <a:r>
              <a:rPr lang="ar-EG" dirty="0">
                <a:solidFill>
                  <a:srgbClr val="03A5AD"/>
                </a:solidFill>
                <a:latin typeface="SST Arabic Medium" pitchFamily="34" charset="-78"/>
                <a:cs typeface="SST Arabic Medium" pitchFamily="34" charset="-78"/>
              </a:rPr>
              <a:t>ب. التقدير المطلق والنسبي:</a:t>
            </a:r>
          </a:p>
          <a:p>
            <a:pPr lvl="0" algn="justLow" rtl="1">
              <a:lnSpc>
                <a:spcPct val="200000"/>
              </a:lnSpc>
            </a:pPr>
            <a:r>
              <a:rPr lang="ar-EG" dirty="0">
                <a:solidFill>
                  <a:srgbClr val="03A5AD"/>
                </a:solidFill>
                <a:latin typeface="SST Arabic Medium" pitchFamily="34" charset="-78"/>
                <a:cs typeface="SST Arabic Medium" pitchFamily="34" charset="-78"/>
              </a:rPr>
              <a:t> </a:t>
            </a:r>
            <a:r>
              <a:rPr lang="ar-EG" dirty="0">
                <a:solidFill>
                  <a:schemeClr val="tx1">
                    <a:lumMod val="50000"/>
                    <a:lumOff val="50000"/>
                  </a:schemeClr>
                </a:solidFill>
                <a:latin typeface="SST Arabic Medium" pitchFamily="34" charset="-78"/>
                <a:cs typeface="SST Arabic Medium" pitchFamily="34" charset="-78"/>
              </a:rPr>
              <a:t>التقديرات المطلقة هي معلومات محددة وتستخدم أرقام فعلية. قد يظهر التقدير المطلق للجهد بقيمة 120 ساعة من العمل. يستطيع شخص واحد يعمل بدوام كامل إنجاز العمل في 15 يوم عمل، على افتراض إنتاجية قدرها 8 ساعات في كل يوم عمل.</a:t>
            </a:r>
            <a:endParaRPr kumimoji="0" lang="en-US"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4" name="TextBox 3">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مجال أداء التخطيط</a:t>
            </a:r>
          </a:p>
        </p:txBody>
      </p:sp>
    </p:spTree>
    <p:extLst>
      <p:ext uri="{BB962C8B-B14F-4D97-AF65-F5344CB8AC3E}">
        <p14:creationId xmlns:p14="http://schemas.microsoft.com/office/powerpoint/2010/main" val="507327737"/>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693A098-E24A-40CE-AF3E-30BF8E04FB04}"/>
              </a:ext>
            </a:extLst>
          </p:cNvPr>
          <p:cNvSpPr/>
          <p:nvPr/>
        </p:nvSpPr>
        <p:spPr>
          <a:xfrm>
            <a:off x="3171825" y="1553466"/>
            <a:ext cx="8412083" cy="3970318"/>
          </a:xfrm>
          <a:prstGeom prst="rect">
            <a:avLst/>
          </a:prstGeom>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2.1. التقدير: </a:t>
            </a:r>
          </a:p>
          <a:p>
            <a:pPr marL="0" marR="0" lvl="0" indent="0" algn="r" defTabSz="914400" rtl="1" eaLnBrk="1" fontAlgn="auto" latinLnBrk="0" hangingPunct="1">
              <a:lnSpc>
                <a:spcPct val="150000"/>
              </a:lnSpc>
              <a:spcBef>
                <a:spcPts val="0"/>
              </a:spcBef>
              <a:spcAft>
                <a:spcPts val="0"/>
              </a:spcAft>
              <a:buClrTx/>
              <a:buSzTx/>
              <a:buFontTx/>
              <a:buNone/>
              <a:tabLst/>
              <a:defRPr/>
            </a:pPr>
            <a:endPar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a:p>
            <a:pPr lvl="0" algn="r" rtl="1">
              <a:lnSpc>
                <a:spcPct val="150000"/>
              </a:lnSpc>
            </a:pPr>
            <a:r>
              <a:rPr lang="ar-EG" dirty="0">
                <a:solidFill>
                  <a:srgbClr val="03A5AD"/>
                </a:solidFill>
                <a:latin typeface="SST Arabic Medium" pitchFamily="34" charset="-78"/>
                <a:cs typeface="SST Arabic Medium" pitchFamily="34" charset="-78"/>
              </a:rPr>
              <a:t>ج. التقدير القائم على التدفق:</a:t>
            </a:r>
          </a:p>
          <a:p>
            <a:pPr lvl="0" algn="justLow" rtl="1">
              <a:lnSpc>
                <a:spcPct val="200000"/>
              </a:lnSpc>
            </a:pPr>
            <a:r>
              <a:rPr lang="ar-EG" dirty="0">
                <a:solidFill>
                  <a:schemeClr val="tx1">
                    <a:lumMod val="50000"/>
                    <a:lumOff val="50000"/>
                  </a:schemeClr>
                </a:solidFill>
                <a:latin typeface="SST Arabic Medium" pitchFamily="34" charset="-78"/>
                <a:cs typeface="SST Arabic Medium" pitchFamily="34" charset="-78"/>
              </a:rPr>
              <a:t> توضع التقديرات القائمة على التدفق من خلال تحديد وقت الدورة وطاقتها الانتاجية. وقت الدورة هو إجمالي الوقت المنقضي منذ بداية نشاط معين أو أحد عناصر العمل حتى انجازه. أما الإنتاجية، فهي عدد البنود التي يمكن أن تؤدي لاستكمال عملية ما ضمن مقدار محدد من الوقت.</a:t>
            </a:r>
          </a:p>
          <a:p>
            <a:pPr lvl="0" algn="r" rtl="1">
              <a:lnSpc>
                <a:spcPct val="150000"/>
              </a:lnSpc>
            </a:pPr>
            <a:endParaRPr lang="ar-EG" dirty="0">
              <a:solidFill>
                <a:srgbClr val="03A5AD"/>
              </a:solidFill>
              <a:latin typeface="SST Arabic Medium" pitchFamily="34" charset="-78"/>
              <a:cs typeface="SST Arabic Medium" pitchFamily="34" charset="-78"/>
            </a:endParaRPr>
          </a:p>
        </p:txBody>
      </p:sp>
      <p:sp>
        <p:nvSpPr>
          <p:cNvPr id="4" name="TextBox 3">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مجال أداء التخطيط</a:t>
            </a:r>
          </a:p>
        </p:txBody>
      </p:sp>
    </p:spTree>
    <p:extLst>
      <p:ext uri="{BB962C8B-B14F-4D97-AF65-F5344CB8AC3E}">
        <p14:creationId xmlns:p14="http://schemas.microsoft.com/office/powerpoint/2010/main" val="4022509037"/>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a:off x="1413173" y="2514109"/>
            <a:ext cx="857250" cy="857250"/>
          </a:xfrm>
          <a:prstGeom prst="ellipse">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693A098-E24A-40CE-AF3E-30BF8E04FB04}"/>
              </a:ext>
            </a:extLst>
          </p:cNvPr>
          <p:cNvSpPr/>
          <p:nvPr/>
        </p:nvSpPr>
        <p:spPr>
          <a:xfrm>
            <a:off x="4360862" y="1492014"/>
            <a:ext cx="7201846" cy="3554819"/>
          </a:xfrm>
          <a:prstGeom prst="rect">
            <a:avLst/>
          </a:prstGeom>
        </p:spPr>
        <p:txBody>
          <a:bodyPr wrap="square">
            <a:spAutoFit/>
          </a:bodyPr>
          <a:lstStyle/>
          <a:p>
            <a:pPr lvl="0" algn="justLow" rtl="1">
              <a:lnSpc>
                <a:spcPct val="150000"/>
              </a:lnSpc>
            </a:pPr>
            <a:endParaRPr lang="ar-EG" dirty="0">
              <a:solidFill>
                <a:srgbClr val="03A5AD"/>
              </a:solidFill>
              <a:latin typeface="SST Arabic Medium" pitchFamily="34" charset="-78"/>
              <a:cs typeface="SST Arabic Medium" pitchFamily="34" charset="-78"/>
            </a:endParaRPr>
          </a:p>
          <a:p>
            <a:pPr lvl="0" algn="justLow" rtl="1">
              <a:lnSpc>
                <a:spcPct val="150000"/>
              </a:lnSpc>
            </a:pPr>
            <a:r>
              <a:rPr lang="ar-EG" dirty="0">
                <a:solidFill>
                  <a:srgbClr val="03A5AD"/>
                </a:solidFill>
                <a:latin typeface="SST Arabic Medium" pitchFamily="34" charset="-78"/>
                <a:cs typeface="SST Arabic Medium" pitchFamily="34" charset="-78"/>
              </a:rPr>
              <a:t>د. تعديل التقديرات لعدم التيقن:</a:t>
            </a:r>
          </a:p>
          <a:p>
            <a:pPr lvl="0" algn="justLow" rtl="1">
              <a:lnSpc>
                <a:spcPct val="150000"/>
              </a:lnSpc>
            </a:pPr>
            <a:endParaRPr lang="ar-EG" dirty="0">
              <a:solidFill>
                <a:srgbClr val="03A5AD"/>
              </a:solidFill>
              <a:latin typeface="SST Arabic Medium" pitchFamily="34" charset="-78"/>
              <a:cs typeface="SST Arabic Medium" pitchFamily="34" charset="-78"/>
            </a:endParaRPr>
          </a:p>
          <a:p>
            <a:pPr lvl="0" algn="justLow" rtl="1">
              <a:lnSpc>
                <a:spcPct val="200000"/>
              </a:lnSpc>
            </a:pPr>
            <a:r>
              <a:rPr lang="ar-EG" dirty="0">
                <a:solidFill>
                  <a:schemeClr val="tx1">
                    <a:lumMod val="50000"/>
                    <a:lumOff val="50000"/>
                  </a:schemeClr>
                </a:solidFill>
                <a:latin typeface="SST Arabic Medium" pitchFamily="34" charset="-78"/>
                <a:cs typeface="SST Arabic Medium" pitchFamily="34" charset="-78"/>
              </a:rPr>
              <a:t> التقديرات غير مؤكدة بطبيعتها. ويرتبط عدم التيقن بحكم تعريفه بالمخاطر. يمكن تعديل تقديرات مواعيد التسليمات الأساسية أو الموازنة، أو إضافة وقت أو تمويل للتعامل مع حالات الطوارئ، وفقًا لنتائج المحاكاة التي تم إجرائها لإنشاء مدى لعدم التيقن لهذه المتغيرات.</a:t>
            </a:r>
            <a:endParaRPr kumimoji="0" lang="en-US"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pic>
        <p:nvPicPr>
          <p:cNvPr id="12290" name="Picture 2" descr="C:\Users\user\Desktop\report_1381337.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68760" y="2809230"/>
            <a:ext cx="1801813" cy="1801813"/>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مجال أداء التخطيط</a:t>
            </a:r>
          </a:p>
        </p:txBody>
      </p:sp>
    </p:spTree>
    <p:extLst>
      <p:ext uri="{BB962C8B-B14F-4D97-AF65-F5344CB8AC3E}">
        <p14:creationId xmlns:p14="http://schemas.microsoft.com/office/powerpoint/2010/main" val="3067292153"/>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693A098-E24A-40CE-AF3E-30BF8E04FB04}"/>
              </a:ext>
            </a:extLst>
          </p:cNvPr>
          <p:cNvSpPr/>
          <p:nvPr/>
        </p:nvSpPr>
        <p:spPr>
          <a:xfrm>
            <a:off x="3676651" y="1260926"/>
            <a:ext cx="8081242" cy="2585323"/>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3.1. الجداول الزمنية: </a:t>
            </a:r>
            <a:endParaRPr kumimoji="0" lang="en-US"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a:p>
            <a:pPr marL="0" marR="0" lvl="0" indent="0" algn="justLow" defTabSz="914400" rtl="1" eaLnBrk="1" fontAlgn="auto" latinLnBrk="0" hangingPunct="1">
              <a:lnSpc>
                <a:spcPct val="150000"/>
              </a:lnSpc>
              <a:spcBef>
                <a:spcPts val="0"/>
              </a:spcBef>
              <a:spcAft>
                <a:spcPts val="0"/>
              </a:spcAft>
              <a:buClrTx/>
              <a:buSzTx/>
              <a:buFontTx/>
              <a:buNone/>
              <a:tabLst/>
              <a:defRPr/>
            </a:pPr>
            <a:endPar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a:p>
            <a:pPr algn="justLow" rtl="1">
              <a:lnSpc>
                <a:spcPct val="200000"/>
              </a:lnSpc>
              <a:defRPr/>
            </a:pPr>
            <a:r>
              <a:rPr lang="ar-DZ" dirty="0">
                <a:solidFill>
                  <a:schemeClr val="tx1">
                    <a:lumMod val="50000"/>
                    <a:lumOff val="50000"/>
                  </a:schemeClr>
                </a:solidFill>
                <a:latin typeface="SST Arabic Medium" pitchFamily="34" charset="-78"/>
                <a:cs typeface="SST Arabic Medium" pitchFamily="34" charset="-78"/>
              </a:rPr>
              <a:t>الجدول الزمني هو نموذج لتنفيذ أنشطة المشروع، يشمل المدد الزمنية والاعتمادية ومعلومات التخطيط الأخرى. يمكن أن</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يستخدم تخطيط الجدول الزمني المناهج التنبؤية أو المتكيفة.</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تتبع المناهج التنبؤية عملية تدريجية كما يلي:</a:t>
            </a:r>
            <a:endParaRPr lang="en-US" dirty="0">
              <a:solidFill>
                <a:schemeClr val="tx1">
                  <a:lumMod val="50000"/>
                  <a:lumOff val="50000"/>
                </a:schemeClr>
              </a:solidFill>
              <a:latin typeface="SST Arabic Medium" pitchFamily="34" charset="-78"/>
              <a:cs typeface="SST Arabic Medium" pitchFamily="34" charset="-78"/>
            </a:endParaRPr>
          </a:p>
        </p:txBody>
      </p:sp>
      <p:sp>
        <p:nvSpPr>
          <p:cNvPr id="5" name="TextBox 4">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مجال أداء التخطيط</a:t>
            </a:r>
          </a:p>
        </p:txBody>
      </p:sp>
    </p:spTree>
    <p:extLst>
      <p:ext uri="{BB962C8B-B14F-4D97-AF65-F5344CB8AC3E}">
        <p14:creationId xmlns:p14="http://schemas.microsoft.com/office/powerpoint/2010/main" val="3475000100"/>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693A098-E24A-40CE-AF3E-30BF8E04FB04}"/>
              </a:ext>
            </a:extLst>
          </p:cNvPr>
          <p:cNvSpPr/>
          <p:nvPr/>
        </p:nvSpPr>
        <p:spPr>
          <a:xfrm>
            <a:off x="3676651" y="1260926"/>
            <a:ext cx="8081242" cy="457048"/>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3.1. الجداول الزمنية: </a:t>
            </a:r>
          </a:p>
        </p:txBody>
      </p:sp>
      <p:sp>
        <p:nvSpPr>
          <p:cNvPr id="5" name="TextBox 4">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مجال أداء التخطيط</a:t>
            </a:r>
          </a:p>
        </p:txBody>
      </p:sp>
      <p:grpSp>
        <p:nvGrpSpPr>
          <p:cNvPr id="60" name="Group 59"/>
          <p:cNvGrpSpPr/>
          <p:nvPr/>
        </p:nvGrpSpPr>
        <p:grpSpPr>
          <a:xfrm>
            <a:off x="1891536" y="2490875"/>
            <a:ext cx="1208345" cy="1366563"/>
            <a:chOff x="1760907" y="3584889"/>
            <a:chExt cx="1208345" cy="1366563"/>
          </a:xfrm>
        </p:grpSpPr>
        <p:grpSp>
          <p:nvGrpSpPr>
            <p:cNvPr id="7" name="Group 2"/>
            <p:cNvGrpSpPr/>
            <p:nvPr/>
          </p:nvGrpSpPr>
          <p:grpSpPr>
            <a:xfrm>
              <a:off x="1760907" y="3584889"/>
              <a:ext cx="1208345" cy="1149087"/>
              <a:chOff x="0" y="0"/>
              <a:chExt cx="1038216" cy="987302"/>
            </a:xfrm>
          </p:grpSpPr>
          <p:sp>
            <p:nvSpPr>
              <p:cNvPr id="57" name="Freeform 3"/>
              <p:cNvSpPr/>
              <p:nvPr/>
            </p:nvSpPr>
            <p:spPr>
              <a:xfrm>
                <a:off x="0" y="0"/>
                <a:ext cx="1038216" cy="987302"/>
              </a:xfrm>
              <a:custGeom>
                <a:avLst/>
                <a:gdLst/>
                <a:ahLst/>
                <a:cxnLst/>
                <a:rect l="l" t="t" r="r" b="b"/>
                <a:pathLst>
                  <a:path w="1038216" h="987302">
                    <a:moveTo>
                      <a:pt x="70451" y="0"/>
                    </a:moveTo>
                    <a:lnTo>
                      <a:pt x="967766" y="0"/>
                    </a:lnTo>
                    <a:cubicBezTo>
                      <a:pt x="1006675" y="0"/>
                      <a:pt x="1038216" y="31542"/>
                      <a:pt x="1038216" y="70451"/>
                    </a:cubicBezTo>
                    <a:lnTo>
                      <a:pt x="1038216" y="916851"/>
                    </a:lnTo>
                    <a:cubicBezTo>
                      <a:pt x="1038216" y="935536"/>
                      <a:pt x="1030794" y="953455"/>
                      <a:pt x="1017582" y="966667"/>
                    </a:cubicBezTo>
                    <a:cubicBezTo>
                      <a:pt x="1004370" y="979879"/>
                      <a:pt x="986450" y="987302"/>
                      <a:pt x="967766" y="987302"/>
                    </a:cubicBezTo>
                    <a:lnTo>
                      <a:pt x="70451" y="987302"/>
                    </a:lnTo>
                    <a:cubicBezTo>
                      <a:pt x="51766" y="987302"/>
                      <a:pt x="33847" y="979879"/>
                      <a:pt x="20635" y="966667"/>
                    </a:cubicBezTo>
                    <a:cubicBezTo>
                      <a:pt x="7422" y="953455"/>
                      <a:pt x="0" y="935536"/>
                      <a:pt x="0" y="916851"/>
                    </a:cubicBezTo>
                    <a:lnTo>
                      <a:pt x="0" y="70451"/>
                    </a:lnTo>
                    <a:cubicBezTo>
                      <a:pt x="0" y="51766"/>
                      <a:pt x="7422" y="33847"/>
                      <a:pt x="20635" y="20635"/>
                    </a:cubicBezTo>
                    <a:cubicBezTo>
                      <a:pt x="33847" y="7422"/>
                      <a:pt x="51766" y="0"/>
                      <a:pt x="70451" y="0"/>
                    </a:cubicBezTo>
                    <a:close/>
                  </a:path>
                </a:pathLst>
              </a:custGeom>
              <a:solidFill>
                <a:srgbClr val="000000">
                  <a:alpha val="0"/>
                </a:srgbClr>
              </a:solidFill>
              <a:ln w="76200" cap="sq">
                <a:solidFill>
                  <a:srgbClr val="576975"/>
                </a:solidFill>
                <a:prstDash val="solid"/>
                <a:miter/>
              </a:ln>
            </p:spPr>
            <p:txBody>
              <a:bodyPr/>
              <a:lstStyle/>
              <a:p>
                <a:endParaRPr lang="en-SA"/>
              </a:p>
            </p:txBody>
          </p:sp>
          <p:sp>
            <p:nvSpPr>
              <p:cNvPr id="58" name="TextBox 4"/>
              <p:cNvSpPr txBox="1"/>
              <p:nvPr/>
            </p:nvSpPr>
            <p:spPr>
              <a:xfrm>
                <a:off x="0" y="-38100"/>
                <a:ext cx="1038216" cy="1025402"/>
              </a:xfrm>
              <a:prstGeom prst="rect">
                <a:avLst/>
              </a:prstGeom>
            </p:spPr>
            <p:txBody>
              <a:bodyPr lIns="37491" tIns="37491" rIns="37491" bIns="37491" rtlCol="0" anchor="ctr"/>
              <a:lstStyle/>
              <a:p>
                <a:pPr algn="justLow">
                  <a:lnSpc>
                    <a:spcPts val="1773"/>
                  </a:lnSpc>
                </a:pPr>
                <a:endParaRPr sz="1200" dirty="0">
                  <a:solidFill>
                    <a:prstClr val="black"/>
                  </a:solidFill>
                </a:endParaRPr>
              </a:p>
            </p:txBody>
          </p:sp>
        </p:grpSp>
        <p:sp>
          <p:nvSpPr>
            <p:cNvPr id="12" name="Freeform 14"/>
            <p:cNvSpPr/>
            <p:nvPr/>
          </p:nvSpPr>
          <p:spPr>
            <a:xfrm>
              <a:off x="2225279" y="4704005"/>
              <a:ext cx="279600" cy="247447"/>
            </a:xfrm>
            <a:custGeom>
              <a:avLst/>
              <a:gdLst/>
              <a:ahLst/>
              <a:cxnLst/>
              <a:rect l="l" t="t" r="r" b="b"/>
              <a:pathLst>
                <a:path w="508557" h="450073">
                  <a:moveTo>
                    <a:pt x="0" y="0"/>
                  </a:moveTo>
                  <a:lnTo>
                    <a:pt x="508557" y="0"/>
                  </a:lnTo>
                  <a:lnTo>
                    <a:pt x="508557" y="450073"/>
                  </a:lnTo>
                  <a:lnTo>
                    <a:pt x="0" y="450073"/>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p>
              <a:endParaRPr lang="en-SA"/>
            </a:p>
          </p:txBody>
        </p:sp>
      </p:grpSp>
      <p:grpSp>
        <p:nvGrpSpPr>
          <p:cNvPr id="4" name="Group 3"/>
          <p:cNvGrpSpPr/>
          <p:nvPr/>
        </p:nvGrpSpPr>
        <p:grpSpPr>
          <a:xfrm>
            <a:off x="3777418" y="2490875"/>
            <a:ext cx="1208345" cy="1372351"/>
            <a:chOff x="3646789" y="3584889"/>
            <a:chExt cx="1208345" cy="1372351"/>
          </a:xfrm>
        </p:grpSpPr>
        <p:grpSp>
          <p:nvGrpSpPr>
            <p:cNvPr id="9" name="Group 5"/>
            <p:cNvGrpSpPr/>
            <p:nvPr/>
          </p:nvGrpSpPr>
          <p:grpSpPr>
            <a:xfrm>
              <a:off x="3646789" y="3584889"/>
              <a:ext cx="1208345" cy="1149087"/>
              <a:chOff x="0" y="0"/>
              <a:chExt cx="1038216" cy="987302"/>
            </a:xfrm>
          </p:grpSpPr>
          <p:sp>
            <p:nvSpPr>
              <p:cNvPr id="55" name="Freeform 6"/>
              <p:cNvSpPr/>
              <p:nvPr/>
            </p:nvSpPr>
            <p:spPr>
              <a:xfrm>
                <a:off x="0" y="0"/>
                <a:ext cx="1038216" cy="987302"/>
              </a:xfrm>
              <a:custGeom>
                <a:avLst/>
                <a:gdLst/>
                <a:ahLst/>
                <a:cxnLst/>
                <a:rect l="l" t="t" r="r" b="b"/>
                <a:pathLst>
                  <a:path w="1038216" h="987302">
                    <a:moveTo>
                      <a:pt x="70451" y="0"/>
                    </a:moveTo>
                    <a:lnTo>
                      <a:pt x="967766" y="0"/>
                    </a:lnTo>
                    <a:cubicBezTo>
                      <a:pt x="1006675" y="0"/>
                      <a:pt x="1038216" y="31542"/>
                      <a:pt x="1038216" y="70451"/>
                    </a:cubicBezTo>
                    <a:lnTo>
                      <a:pt x="1038216" y="916851"/>
                    </a:lnTo>
                    <a:cubicBezTo>
                      <a:pt x="1038216" y="935536"/>
                      <a:pt x="1030794" y="953455"/>
                      <a:pt x="1017582" y="966667"/>
                    </a:cubicBezTo>
                    <a:cubicBezTo>
                      <a:pt x="1004370" y="979879"/>
                      <a:pt x="986450" y="987302"/>
                      <a:pt x="967766" y="987302"/>
                    </a:cubicBezTo>
                    <a:lnTo>
                      <a:pt x="70451" y="987302"/>
                    </a:lnTo>
                    <a:cubicBezTo>
                      <a:pt x="51766" y="987302"/>
                      <a:pt x="33847" y="979879"/>
                      <a:pt x="20635" y="966667"/>
                    </a:cubicBezTo>
                    <a:cubicBezTo>
                      <a:pt x="7422" y="953455"/>
                      <a:pt x="0" y="935536"/>
                      <a:pt x="0" y="916851"/>
                    </a:cubicBezTo>
                    <a:lnTo>
                      <a:pt x="0" y="70451"/>
                    </a:lnTo>
                    <a:cubicBezTo>
                      <a:pt x="0" y="51766"/>
                      <a:pt x="7422" y="33847"/>
                      <a:pt x="20635" y="20635"/>
                    </a:cubicBezTo>
                    <a:cubicBezTo>
                      <a:pt x="33847" y="7422"/>
                      <a:pt x="51766" y="0"/>
                      <a:pt x="70451" y="0"/>
                    </a:cubicBezTo>
                    <a:close/>
                  </a:path>
                </a:pathLst>
              </a:custGeom>
              <a:solidFill>
                <a:srgbClr val="000000">
                  <a:alpha val="0"/>
                </a:srgbClr>
              </a:solidFill>
              <a:ln w="76200" cap="sq">
                <a:solidFill>
                  <a:srgbClr val="1D2D83"/>
                </a:solidFill>
                <a:prstDash val="solid"/>
                <a:miter/>
              </a:ln>
            </p:spPr>
            <p:txBody>
              <a:bodyPr/>
              <a:lstStyle/>
              <a:p>
                <a:endParaRPr lang="en-SA"/>
              </a:p>
            </p:txBody>
          </p:sp>
          <p:sp>
            <p:nvSpPr>
              <p:cNvPr id="56" name="TextBox 7"/>
              <p:cNvSpPr txBox="1"/>
              <p:nvPr/>
            </p:nvSpPr>
            <p:spPr>
              <a:xfrm>
                <a:off x="0" y="-38100"/>
                <a:ext cx="1038216" cy="1025402"/>
              </a:xfrm>
              <a:prstGeom prst="rect">
                <a:avLst/>
              </a:prstGeom>
            </p:spPr>
            <p:txBody>
              <a:bodyPr lIns="37491" tIns="37491" rIns="37491" bIns="37491" rtlCol="0" anchor="ctr"/>
              <a:lstStyle/>
              <a:p>
                <a:pPr algn="justLow">
                  <a:lnSpc>
                    <a:spcPts val="1773"/>
                  </a:lnSpc>
                </a:pPr>
                <a:endParaRPr sz="1200" dirty="0">
                  <a:solidFill>
                    <a:prstClr val="black"/>
                  </a:solidFill>
                </a:endParaRPr>
              </a:p>
            </p:txBody>
          </p:sp>
        </p:grpSp>
        <p:sp>
          <p:nvSpPr>
            <p:cNvPr id="13" name="Freeform 15"/>
            <p:cNvSpPr/>
            <p:nvPr/>
          </p:nvSpPr>
          <p:spPr>
            <a:xfrm>
              <a:off x="4111162" y="4709793"/>
              <a:ext cx="279600" cy="247447"/>
            </a:xfrm>
            <a:custGeom>
              <a:avLst/>
              <a:gdLst/>
              <a:ahLst/>
              <a:cxnLst/>
              <a:rect l="l" t="t" r="r" b="b"/>
              <a:pathLst>
                <a:path w="508557" h="450073">
                  <a:moveTo>
                    <a:pt x="0" y="0"/>
                  </a:moveTo>
                  <a:lnTo>
                    <a:pt x="508557" y="0"/>
                  </a:lnTo>
                  <a:lnTo>
                    <a:pt x="508557" y="450073"/>
                  </a:lnTo>
                  <a:lnTo>
                    <a:pt x="0" y="450073"/>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txBody>
            <a:bodyPr/>
            <a:lstStyle/>
            <a:p>
              <a:endParaRPr lang="en-SA"/>
            </a:p>
          </p:txBody>
        </p:sp>
      </p:grpSp>
      <p:grpSp>
        <p:nvGrpSpPr>
          <p:cNvPr id="3" name="Group 2"/>
          <p:cNvGrpSpPr/>
          <p:nvPr/>
        </p:nvGrpSpPr>
        <p:grpSpPr>
          <a:xfrm>
            <a:off x="5731971" y="2490875"/>
            <a:ext cx="1208345" cy="1372351"/>
            <a:chOff x="5601342" y="3584889"/>
            <a:chExt cx="1208345" cy="1372351"/>
          </a:xfrm>
        </p:grpSpPr>
        <p:grpSp>
          <p:nvGrpSpPr>
            <p:cNvPr id="10" name="Group 8"/>
            <p:cNvGrpSpPr/>
            <p:nvPr/>
          </p:nvGrpSpPr>
          <p:grpSpPr>
            <a:xfrm>
              <a:off x="5601342" y="3584889"/>
              <a:ext cx="1208345" cy="1149087"/>
              <a:chOff x="0" y="0"/>
              <a:chExt cx="1038216" cy="987302"/>
            </a:xfrm>
          </p:grpSpPr>
          <p:sp>
            <p:nvSpPr>
              <p:cNvPr id="53" name="Freeform 9"/>
              <p:cNvSpPr/>
              <p:nvPr/>
            </p:nvSpPr>
            <p:spPr>
              <a:xfrm>
                <a:off x="0" y="0"/>
                <a:ext cx="1038216" cy="987302"/>
              </a:xfrm>
              <a:custGeom>
                <a:avLst/>
                <a:gdLst/>
                <a:ahLst/>
                <a:cxnLst/>
                <a:rect l="l" t="t" r="r" b="b"/>
                <a:pathLst>
                  <a:path w="1038216" h="987302">
                    <a:moveTo>
                      <a:pt x="70451" y="0"/>
                    </a:moveTo>
                    <a:lnTo>
                      <a:pt x="967766" y="0"/>
                    </a:lnTo>
                    <a:cubicBezTo>
                      <a:pt x="1006675" y="0"/>
                      <a:pt x="1038216" y="31542"/>
                      <a:pt x="1038216" y="70451"/>
                    </a:cubicBezTo>
                    <a:lnTo>
                      <a:pt x="1038216" y="916851"/>
                    </a:lnTo>
                    <a:cubicBezTo>
                      <a:pt x="1038216" y="935536"/>
                      <a:pt x="1030794" y="953455"/>
                      <a:pt x="1017582" y="966667"/>
                    </a:cubicBezTo>
                    <a:cubicBezTo>
                      <a:pt x="1004370" y="979879"/>
                      <a:pt x="986450" y="987302"/>
                      <a:pt x="967766" y="987302"/>
                    </a:cubicBezTo>
                    <a:lnTo>
                      <a:pt x="70451" y="987302"/>
                    </a:lnTo>
                    <a:cubicBezTo>
                      <a:pt x="51766" y="987302"/>
                      <a:pt x="33847" y="979879"/>
                      <a:pt x="20635" y="966667"/>
                    </a:cubicBezTo>
                    <a:cubicBezTo>
                      <a:pt x="7422" y="953455"/>
                      <a:pt x="0" y="935536"/>
                      <a:pt x="0" y="916851"/>
                    </a:cubicBezTo>
                    <a:lnTo>
                      <a:pt x="0" y="70451"/>
                    </a:lnTo>
                    <a:cubicBezTo>
                      <a:pt x="0" y="51766"/>
                      <a:pt x="7422" y="33847"/>
                      <a:pt x="20635" y="20635"/>
                    </a:cubicBezTo>
                    <a:cubicBezTo>
                      <a:pt x="33847" y="7422"/>
                      <a:pt x="51766" y="0"/>
                      <a:pt x="70451" y="0"/>
                    </a:cubicBezTo>
                    <a:close/>
                  </a:path>
                </a:pathLst>
              </a:custGeom>
              <a:solidFill>
                <a:srgbClr val="000000">
                  <a:alpha val="0"/>
                </a:srgbClr>
              </a:solidFill>
              <a:ln w="76200" cap="sq">
                <a:solidFill>
                  <a:srgbClr val="02BCB8"/>
                </a:solidFill>
                <a:prstDash val="solid"/>
                <a:miter/>
              </a:ln>
            </p:spPr>
            <p:txBody>
              <a:bodyPr/>
              <a:lstStyle/>
              <a:p>
                <a:endParaRPr lang="en-SA"/>
              </a:p>
            </p:txBody>
          </p:sp>
          <p:sp>
            <p:nvSpPr>
              <p:cNvPr id="54" name="TextBox 10"/>
              <p:cNvSpPr txBox="1"/>
              <p:nvPr/>
            </p:nvSpPr>
            <p:spPr>
              <a:xfrm>
                <a:off x="0" y="-38100"/>
                <a:ext cx="1038216" cy="1025402"/>
              </a:xfrm>
              <a:prstGeom prst="rect">
                <a:avLst/>
              </a:prstGeom>
            </p:spPr>
            <p:txBody>
              <a:bodyPr lIns="37491" tIns="37491" rIns="37491" bIns="37491" rtlCol="0" anchor="ctr"/>
              <a:lstStyle/>
              <a:p>
                <a:pPr algn="justLow">
                  <a:lnSpc>
                    <a:spcPts val="1773"/>
                  </a:lnSpc>
                </a:pPr>
                <a:endParaRPr sz="1200" dirty="0">
                  <a:solidFill>
                    <a:prstClr val="black"/>
                  </a:solidFill>
                </a:endParaRPr>
              </a:p>
            </p:txBody>
          </p:sp>
        </p:grpSp>
        <p:sp>
          <p:nvSpPr>
            <p:cNvPr id="14" name="Freeform 16"/>
            <p:cNvSpPr/>
            <p:nvPr/>
          </p:nvSpPr>
          <p:spPr>
            <a:xfrm>
              <a:off x="6065714" y="4709793"/>
              <a:ext cx="279600" cy="247447"/>
            </a:xfrm>
            <a:custGeom>
              <a:avLst/>
              <a:gdLst/>
              <a:ahLst/>
              <a:cxnLst/>
              <a:rect l="l" t="t" r="r" b="b"/>
              <a:pathLst>
                <a:path w="508557" h="450073">
                  <a:moveTo>
                    <a:pt x="0" y="0"/>
                  </a:moveTo>
                  <a:lnTo>
                    <a:pt x="508557" y="0"/>
                  </a:lnTo>
                  <a:lnTo>
                    <a:pt x="508557" y="450073"/>
                  </a:lnTo>
                  <a:lnTo>
                    <a:pt x="0" y="450073"/>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txBody>
            <a:bodyPr/>
            <a:lstStyle/>
            <a:p>
              <a:endParaRPr lang="en-SA"/>
            </a:p>
          </p:txBody>
        </p:sp>
      </p:grpSp>
      <p:grpSp>
        <p:nvGrpSpPr>
          <p:cNvPr id="2" name="Group 1"/>
          <p:cNvGrpSpPr/>
          <p:nvPr/>
        </p:nvGrpSpPr>
        <p:grpSpPr>
          <a:xfrm>
            <a:off x="7683936" y="2490875"/>
            <a:ext cx="1208345" cy="1372351"/>
            <a:chOff x="7553307" y="3584889"/>
            <a:chExt cx="1208345" cy="1372351"/>
          </a:xfrm>
        </p:grpSpPr>
        <p:grpSp>
          <p:nvGrpSpPr>
            <p:cNvPr id="11" name="Group 11"/>
            <p:cNvGrpSpPr/>
            <p:nvPr/>
          </p:nvGrpSpPr>
          <p:grpSpPr>
            <a:xfrm>
              <a:off x="7553307" y="3584889"/>
              <a:ext cx="1208345" cy="1149087"/>
              <a:chOff x="0" y="0"/>
              <a:chExt cx="1038216" cy="987302"/>
            </a:xfrm>
          </p:grpSpPr>
          <p:sp>
            <p:nvSpPr>
              <p:cNvPr id="51" name="Freeform 12"/>
              <p:cNvSpPr/>
              <p:nvPr/>
            </p:nvSpPr>
            <p:spPr>
              <a:xfrm>
                <a:off x="0" y="0"/>
                <a:ext cx="1038216" cy="987302"/>
              </a:xfrm>
              <a:custGeom>
                <a:avLst/>
                <a:gdLst/>
                <a:ahLst/>
                <a:cxnLst/>
                <a:rect l="l" t="t" r="r" b="b"/>
                <a:pathLst>
                  <a:path w="1038216" h="987302">
                    <a:moveTo>
                      <a:pt x="70451" y="0"/>
                    </a:moveTo>
                    <a:lnTo>
                      <a:pt x="967766" y="0"/>
                    </a:lnTo>
                    <a:cubicBezTo>
                      <a:pt x="1006675" y="0"/>
                      <a:pt x="1038216" y="31542"/>
                      <a:pt x="1038216" y="70451"/>
                    </a:cubicBezTo>
                    <a:lnTo>
                      <a:pt x="1038216" y="916851"/>
                    </a:lnTo>
                    <a:cubicBezTo>
                      <a:pt x="1038216" y="935536"/>
                      <a:pt x="1030794" y="953455"/>
                      <a:pt x="1017582" y="966667"/>
                    </a:cubicBezTo>
                    <a:cubicBezTo>
                      <a:pt x="1004370" y="979879"/>
                      <a:pt x="986450" y="987302"/>
                      <a:pt x="967766" y="987302"/>
                    </a:cubicBezTo>
                    <a:lnTo>
                      <a:pt x="70451" y="987302"/>
                    </a:lnTo>
                    <a:cubicBezTo>
                      <a:pt x="51766" y="987302"/>
                      <a:pt x="33847" y="979879"/>
                      <a:pt x="20635" y="966667"/>
                    </a:cubicBezTo>
                    <a:cubicBezTo>
                      <a:pt x="7422" y="953455"/>
                      <a:pt x="0" y="935536"/>
                      <a:pt x="0" y="916851"/>
                    </a:cubicBezTo>
                    <a:lnTo>
                      <a:pt x="0" y="70451"/>
                    </a:lnTo>
                    <a:cubicBezTo>
                      <a:pt x="0" y="51766"/>
                      <a:pt x="7422" y="33847"/>
                      <a:pt x="20635" y="20635"/>
                    </a:cubicBezTo>
                    <a:cubicBezTo>
                      <a:pt x="33847" y="7422"/>
                      <a:pt x="51766" y="0"/>
                      <a:pt x="70451" y="0"/>
                    </a:cubicBezTo>
                    <a:close/>
                  </a:path>
                </a:pathLst>
              </a:custGeom>
              <a:solidFill>
                <a:srgbClr val="000000">
                  <a:alpha val="0"/>
                </a:srgbClr>
              </a:solidFill>
              <a:ln w="76200" cap="sq">
                <a:solidFill>
                  <a:srgbClr val="5F5F7D"/>
                </a:solidFill>
                <a:prstDash val="solid"/>
                <a:miter/>
              </a:ln>
            </p:spPr>
            <p:txBody>
              <a:bodyPr/>
              <a:lstStyle/>
              <a:p>
                <a:endParaRPr lang="en-SA"/>
              </a:p>
            </p:txBody>
          </p:sp>
          <p:sp>
            <p:nvSpPr>
              <p:cNvPr id="52" name="TextBox 13"/>
              <p:cNvSpPr txBox="1"/>
              <p:nvPr/>
            </p:nvSpPr>
            <p:spPr>
              <a:xfrm>
                <a:off x="0" y="-38100"/>
                <a:ext cx="1038216" cy="1025402"/>
              </a:xfrm>
              <a:prstGeom prst="rect">
                <a:avLst/>
              </a:prstGeom>
            </p:spPr>
            <p:txBody>
              <a:bodyPr lIns="37491" tIns="37491" rIns="37491" bIns="37491" rtlCol="0" anchor="ctr"/>
              <a:lstStyle/>
              <a:p>
                <a:pPr algn="justLow">
                  <a:lnSpc>
                    <a:spcPts val="1773"/>
                  </a:lnSpc>
                </a:pPr>
                <a:endParaRPr sz="1200" dirty="0">
                  <a:solidFill>
                    <a:prstClr val="black"/>
                  </a:solidFill>
                </a:endParaRPr>
              </a:p>
            </p:txBody>
          </p:sp>
        </p:grpSp>
        <p:sp>
          <p:nvSpPr>
            <p:cNvPr id="15" name="Freeform 17"/>
            <p:cNvSpPr/>
            <p:nvPr/>
          </p:nvSpPr>
          <p:spPr>
            <a:xfrm>
              <a:off x="8017680" y="4709793"/>
              <a:ext cx="279600" cy="247447"/>
            </a:xfrm>
            <a:custGeom>
              <a:avLst/>
              <a:gdLst/>
              <a:ahLst/>
              <a:cxnLst/>
              <a:rect l="l" t="t" r="r" b="b"/>
              <a:pathLst>
                <a:path w="508557" h="450073">
                  <a:moveTo>
                    <a:pt x="0" y="0"/>
                  </a:moveTo>
                  <a:lnTo>
                    <a:pt x="508557" y="0"/>
                  </a:lnTo>
                  <a:lnTo>
                    <a:pt x="508557" y="450073"/>
                  </a:lnTo>
                  <a:lnTo>
                    <a:pt x="0" y="450073"/>
                  </a:lnTo>
                  <a:lnTo>
                    <a:pt x="0" y="0"/>
                  </a:lnTo>
                  <a:close/>
                </a:path>
              </a:pathLst>
            </a:custGeom>
            <a: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SA"/>
            </a:p>
          </p:txBody>
        </p:sp>
      </p:grpSp>
      <p:sp>
        <p:nvSpPr>
          <p:cNvPr id="16" name="AutoShape 18"/>
          <p:cNvSpPr/>
          <p:nvPr/>
        </p:nvSpPr>
        <p:spPr>
          <a:xfrm>
            <a:off x="1505123" y="4064788"/>
            <a:ext cx="9434269" cy="0"/>
          </a:xfrm>
          <a:prstGeom prst="line">
            <a:avLst/>
          </a:prstGeom>
          <a:ln w="85725" cap="flat">
            <a:solidFill>
              <a:srgbClr val="E7E7E7"/>
            </a:solidFill>
            <a:prstDash val="solid"/>
            <a:headEnd type="none" w="sm" len="sm"/>
            <a:tailEnd type="none" w="sm" len="sm"/>
          </a:ln>
        </p:spPr>
        <p:txBody>
          <a:bodyPr/>
          <a:lstStyle/>
          <a:p>
            <a:endParaRPr lang="en-SA"/>
          </a:p>
        </p:txBody>
      </p:sp>
      <p:grpSp>
        <p:nvGrpSpPr>
          <p:cNvPr id="17" name="Group 19"/>
          <p:cNvGrpSpPr/>
          <p:nvPr/>
        </p:nvGrpSpPr>
        <p:grpSpPr>
          <a:xfrm>
            <a:off x="2397683" y="3966762"/>
            <a:ext cx="196051" cy="196051"/>
            <a:chOff x="0" y="0"/>
            <a:chExt cx="812800" cy="812800"/>
          </a:xfrm>
        </p:grpSpPr>
        <p:sp>
          <p:nvSpPr>
            <p:cNvPr id="49" name="Freeform 2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576975"/>
            </a:solidFill>
            <a:ln w="47625" cap="sq">
              <a:solidFill>
                <a:srgbClr val="FFFFFF"/>
              </a:solidFill>
              <a:prstDash val="solid"/>
              <a:miter/>
            </a:ln>
          </p:spPr>
          <p:txBody>
            <a:bodyPr/>
            <a:lstStyle/>
            <a:p>
              <a:endParaRPr lang="en-SA"/>
            </a:p>
          </p:txBody>
        </p:sp>
        <p:sp>
          <p:nvSpPr>
            <p:cNvPr id="50" name="TextBox 21"/>
            <p:cNvSpPr txBox="1"/>
            <p:nvPr/>
          </p:nvSpPr>
          <p:spPr>
            <a:xfrm>
              <a:off x="76200" y="38100"/>
              <a:ext cx="660400" cy="698500"/>
            </a:xfrm>
            <a:prstGeom prst="rect">
              <a:avLst/>
            </a:prstGeom>
          </p:spPr>
          <p:txBody>
            <a:bodyPr lIns="34722" tIns="34722" rIns="34722" bIns="34722" rtlCol="0" anchor="ctr"/>
            <a:lstStyle/>
            <a:p>
              <a:pPr algn="justLow">
                <a:lnSpc>
                  <a:spcPts val="1773"/>
                </a:lnSpc>
              </a:pPr>
              <a:endParaRPr sz="1200" dirty="0">
                <a:solidFill>
                  <a:prstClr val="black"/>
                </a:solidFill>
              </a:endParaRPr>
            </a:p>
          </p:txBody>
        </p:sp>
      </p:grpSp>
      <p:grpSp>
        <p:nvGrpSpPr>
          <p:cNvPr id="18" name="Group 22"/>
          <p:cNvGrpSpPr/>
          <p:nvPr/>
        </p:nvGrpSpPr>
        <p:grpSpPr>
          <a:xfrm>
            <a:off x="4283564" y="3966762"/>
            <a:ext cx="196051" cy="196051"/>
            <a:chOff x="0" y="0"/>
            <a:chExt cx="812800" cy="812800"/>
          </a:xfrm>
        </p:grpSpPr>
        <p:sp>
          <p:nvSpPr>
            <p:cNvPr id="47" name="Freeform 2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19337C"/>
            </a:solidFill>
            <a:ln w="47625" cap="sq">
              <a:solidFill>
                <a:srgbClr val="FFFFFF"/>
              </a:solidFill>
              <a:prstDash val="solid"/>
              <a:miter/>
            </a:ln>
          </p:spPr>
          <p:txBody>
            <a:bodyPr/>
            <a:lstStyle/>
            <a:p>
              <a:endParaRPr lang="en-SA"/>
            </a:p>
          </p:txBody>
        </p:sp>
        <p:sp>
          <p:nvSpPr>
            <p:cNvPr id="48" name="TextBox 24"/>
            <p:cNvSpPr txBox="1"/>
            <p:nvPr/>
          </p:nvSpPr>
          <p:spPr>
            <a:xfrm>
              <a:off x="76200" y="38100"/>
              <a:ext cx="660400" cy="698500"/>
            </a:xfrm>
            <a:prstGeom prst="rect">
              <a:avLst/>
            </a:prstGeom>
          </p:spPr>
          <p:txBody>
            <a:bodyPr lIns="34722" tIns="34722" rIns="34722" bIns="34722" rtlCol="0" anchor="ctr"/>
            <a:lstStyle/>
            <a:p>
              <a:pPr algn="justLow">
                <a:lnSpc>
                  <a:spcPts val="1773"/>
                </a:lnSpc>
              </a:pPr>
              <a:endParaRPr sz="1200" dirty="0">
                <a:solidFill>
                  <a:prstClr val="black"/>
                </a:solidFill>
              </a:endParaRPr>
            </a:p>
          </p:txBody>
        </p:sp>
      </p:grpSp>
      <p:grpSp>
        <p:nvGrpSpPr>
          <p:cNvPr id="19" name="Group 25"/>
          <p:cNvGrpSpPr/>
          <p:nvPr/>
        </p:nvGrpSpPr>
        <p:grpSpPr>
          <a:xfrm>
            <a:off x="6238118" y="3966762"/>
            <a:ext cx="196051" cy="196051"/>
            <a:chOff x="0" y="0"/>
            <a:chExt cx="812800" cy="812800"/>
          </a:xfrm>
        </p:grpSpPr>
        <p:sp>
          <p:nvSpPr>
            <p:cNvPr id="45" name="Freeform 2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2BCB8"/>
            </a:solidFill>
            <a:ln w="47625" cap="sq">
              <a:solidFill>
                <a:srgbClr val="FFFFFF"/>
              </a:solidFill>
              <a:prstDash val="solid"/>
              <a:miter/>
            </a:ln>
          </p:spPr>
          <p:txBody>
            <a:bodyPr/>
            <a:lstStyle/>
            <a:p>
              <a:endParaRPr lang="en-SA"/>
            </a:p>
          </p:txBody>
        </p:sp>
        <p:sp>
          <p:nvSpPr>
            <p:cNvPr id="46" name="TextBox 27"/>
            <p:cNvSpPr txBox="1"/>
            <p:nvPr/>
          </p:nvSpPr>
          <p:spPr>
            <a:xfrm>
              <a:off x="76200" y="38100"/>
              <a:ext cx="660400" cy="698500"/>
            </a:xfrm>
            <a:prstGeom prst="rect">
              <a:avLst/>
            </a:prstGeom>
          </p:spPr>
          <p:txBody>
            <a:bodyPr lIns="34722" tIns="34722" rIns="34722" bIns="34722" rtlCol="0" anchor="ctr"/>
            <a:lstStyle/>
            <a:p>
              <a:pPr algn="justLow">
                <a:lnSpc>
                  <a:spcPts val="1773"/>
                </a:lnSpc>
              </a:pPr>
              <a:endParaRPr sz="1200" dirty="0">
                <a:solidFill>
                  <a:prstClr val="black"/>
                </a:solidFill>
              </a:endParaRPr>
            </a:p>
          </p:txBody>
        </p:sp>
      </p:grpSp>
      <p:grpSp>
        <p:nvGrpSpPr>
          <p:cNvPr id="20" name="Group 28"/>
          <p:cNvGrpSpPr/>
          <p:nvPr/>
        </p:nvGrpSpPr>
        <p:grpSpPr>
          <a:xfrm>
            <a:off x="8190083" y="3966762"/>
            <a:ext cx="196051" cy="196051"/>
            <a:chOff x="0" y="0"/>
            <a:chExt cx="812800" cy="812800"/>
          </a:xfrm>
        </p:grpSpPr>
        <p:sp>
          <p:nvSpPr>
            <p:cNvPr id="43" name="Freeform 2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5F5F7D"/>
            </a:solidFill>
            <a:ln w="47625" cap="sq">
              <a:solidFill>
                <a:srgbClr val="FFFFFF"/>
              </a:solidFill>
              <a:prstDash val="solid"/>
              <a:miter/>
            </a:ln>
          </p:spPr>
          <p:txBody>
            <a:bodyPr/>
            <a:lstStyle/>
            <a:p>
              <a:endParaRPr lang="en-SA"/>
            </a:p>
          </p:txBody>
        </p:sp>
        <p:sp>
          <p:nvSpPr>
            <p:cNvPr id="44" name="TextBox 30"/>
            <p:cNvSpPr txBox="1"/>
            <p:nvPr/>
          </p:nvSpPr>
          <p:spPr>
            <a:xfrm>
              <a:off x="76200" y="38100"/>
              <a:ext cx="660400" cy="698500"/>
            </a:xfrm>
            <a:prstGeom prst="rect">
              <a:avLst/>
            </a:prstGeom>
          </p:spPr>
          <p:txBody>
            <a:bodyPr lIns="34722" tIns="34722" rIns="34722" bIns="34722" rtlCol="0" anchor="ctr"/>
            <a:lstStyle/>
            <a:p>
              <a:pPr algn="justLow">
                <a:lnSpc>
                  <a:spcPts val="1773"/>
                </a:lnSpc>
              </a:pPr>
              <a:endParaRPr sz="1200" dirty="0">
                <a:solidFill>
                  <a:prstClr val="black"/>
                </a:solidFill>
              </a:endParaRPr>
            </a:p>
          </p:txBody>
        </p:sp>
      </p:grpSp>
      <p:grpSp>
        <p:nvGrpSpPr>
          <p:cNvPr id="21" name="Group 31"/>
          <p:cNvGrpSpPr/>
          <p:nvPr/>
        </p:nvGrpSpPr>
        <p:grpSpPr>
          <a:xfrm>
            <a:off x="9635902" y="2490875"/>
            <a:ext cx="1208345" cy="1149087"/>
            <a:chOff x="0" y="0"/>
            <a:chExt cx="1038216" cy="987302"/>
          </a:xfrm>
        </p:grpSpPr>
        <p:sp>
          <p:nvSpPr>
            <p:cNvPr id="41" name="Freeform 32"/>
            <p:cNvSpPr/>
            <p:nvPr/>
          </p:nvSpPr>
          <p:spPr>
            <a:xfrm>
              <a:off x="0" y="0"/>
              <a:ext cx="1038216" cy="987302"/>
            </a:xfrm>
            <a:custGeom>
              <a:avLst/>
              <a:gdLst/>
              <a:ahLst/>
              <a:cxnLst/>
              <a:rect l="l" t="t" r="r" b="b"/>
              <a:pathLst>
                <a:path w="1038216" h="987302">
                  <a:moveTo>
                    <a:pt x="70451" y="0"/>
                  </a:moveTo>
                  <a:lnTo>
                    <a:pt x="967766" y="0"/>
                  </a:lnTo>
                  <a:cubicBezTo>
                    <a:pt x="1006675" y="0"/>
                    <a:pt x="1038216" y="31542"/>
                    <a:pt x="1038216" y="70451"/>
                  </a:cubicBezTo>
                  <a:lnTo>
                    <a:pt x="1038216" y="916851"/>
                  </a:lnTo>
                  <a:cubicBezTo>
                    <a:pt x="1038216" y="935536"/>
                    <a:pt x="1030794" y="953455"/>
                    <a:pt x="1017582" y="966667"/>
                  </a:cubicBezTo>
                  <a:cubicBezTo>
                    <a:pt x="1004370" y="979879"/>
                    <a:pt x="986450" y="987302"/>
                    <a:pt x="967766" y="987302"/>
                  </a:cubicBezTo>
                  <a:lnTo>
                    <a:pt x="70451" y="987302"/>
                  </a:lnTo>
                  <a:cubicBezTo>
                    <a:pt x="51766" y="987302"/>
                    <a:pt x="33847" y="979879"/>
                    <a:pt x="20635" y="966667"/>
                  </a:cubicBezTo>
                  <a:cubicBezTo>
                    <a:pt x="7422" y="953455"/>
                    <a:pt x="0" y="935536"/>
                    <a:pt x="0" y="916851"/>
                  </a:cubicBezTo>
                  <a:lnTo>
                    <a:pt x="0" y="70451"/>
                  </a:lnTo>
                  <a:cubicBezTo>
                    <a:pt x="0" y="51766"/>
                    <a:pt x="7422" y="33847"/>
                    <a:pt x="20635" y="20635"/>
                  </a:cubicBezTo>
                  <a:cubicBezTo>
                    <a:pt x="33847" y="7422"/>
                    <a:pt x="51766" y="0"/>
                    <a:pt x="70451" y="0"/>
                  </a:cubicBezTo>
                  <a:close/>
                </a:path>
              </a:pathLst>
            </a:custGeom>
            <a:solidFill>
              <a:srgbClr val="000000">
                <a:alpha val="0"/>
              </a:srgbClr>
            </a:solidFill>
            <a:ln w="76200" cap="sq">
              <a:solidFill>
                <a:srgbClr val="101C43"/>
              </a:solidFill>
              <a:prstDash val="solid"/>
              <a:miter/>
            </a:ln>
          </p:spPr>
          <p:txBody>
            <a:bodyPr/>
            <a:lstStyle/>
            <a:p>
              <a:endParaRPr lang="en-SA"/>
            </a:p>
          </p:txBody>
        </p:sp>
        <p:sp>
          <p:nvSpPr>
            <p:cNvPr id="42" name="TextBox 33"/>
            <p:cNvSpPr txBox="1"/>
            <p:nvPr/>
          </p:nvSpPr>
          <p:spPr>
            <a:xfrm>
              <a:off x="0" y="-38100"/>
              <a:ext cx="1038216" cy="1025402"/>
            </a:xfrm>
            <a:prstGeom prst="rect">
              <a:avLst/>
            </a:prstGeom>
          </p:spPr>
          <p:txBody>
            <a:bodyPr lIns="37491" tIns="37491" rIns="37491" bIns="37491" rtlCol="0" anchor="ctr"/>
            <a:lstStyle/>
            <a:p>
              <a:pPr algn="justLow">
                <a:lnSpc>
                  <a:spcPts val="1773"/>
                </a:lnSpc>
              </a:pPr>
              <a:endParaRPr sz="1200" dirty="0">
                <a:solidFill>
                  <a:prstClr val="black"/>
                </a:solidFill>
              </a:endParaRPr>
            </a:p>
          </p:txBody>
        </p:sp>
      </p:grpSp>
      <p:sp>
        <p:nvSpPr>
          <p:cNvPr id="22" name="Freeform 34"/>
          <p:cNvSpPr/>
          <p:nvPr/>
        </p:nvSpPr>
        <p:spPr>
          <a:xfrm>
            <a:off x="10100274" y="3615779"/>
            <a:ext cx="279600" cy="247447"/>
          </a:xfrm>
          <a:custGeom>
            <a:avLst/>
            <a:gdLst/>
            <a:ahLst/>
            <a:cxnLst/>
            <a:rect l="l" t="t" r="r" b="b"/>
            <a:pathLst>
              <a:path w="508557" h="450073">
                <a:moveTo>
                  <a:pt x="0" y="0"/>
                </a:moveTo>
                <a:lnTo>
                  <a:pt x="508557" y="0"/>
                </a:lnTo>
                <a:lnTo>
                  <a:pt x="508557" y="450073"/>
                </a:lnTo>
                <a:lnTo>
                  <a:pt x="0" y="450073"/>
                </a:lnTo>
                <a:lnTo>
                  <a:pt x="0" y="0"/>
                </a:lnTo>
                <a:close/>
              </a:path>
            </a:pathLst>
          </a:custGeom>
          <a: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a:blipFill>
        </p:spPr>
        <p:txBody>
          <a:bodyPr/>
          <a:lstStyle/>
          <a:p>
            <a:endParaRPr lang="en-SA"/>
          </a:p>
        </p:txBody>
      </p:sp>
      <p:grpSp>
        <p:nvGrpSpPr>
          <p:cNvPr id="23" name="Group 35"/>
          <p:cNvGrpSpPr/>
          <p:nvPr/>
        </p:nvGrpSpPr>
        <p:grpSpPr>
          <a:xfrm>
            <a:off x="10142049" y="3966762"/>
            <a:ext cx="196051" cy="196051"/>
            <a:chOff x="0" y="0"/>
            <a:chExt cx="812800" cy="812800"/>
          </a:xfrm>
        </p:grpSpPr>
        <p:sp>
          <p:nvSpPr>
            <p:cNvPr id="39" name="Freeform 3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101C43"/>
            </a:solidFill>
            <a:ln w="47625" cap="sq">
              <a:solidFill>
                <a:srgbClr val="FFFFFF"/>
              </a:solidFill>
              <a:prstDash val="solid"/>
              <a:miter/>
            </a:ln>
          </p:spPr>
          <p:txBody>
            <a:bodyPr/>
            <a:lstStyle/>
            <a:p>
              <a:endParaRPr lang="en-SA"/>
            </a:p>
          </p:txBody>
        </p:sp>
        <p:sp>
          <p:nvSpPr>
            <p:cNvPr id="40" name="TextBox 37"/>
            <p:cNvSpPr txBox="1"/>
            <p:nvPr/>
          </p:nvSpPr>
          <p:spPr>
            <a:xfrm>
              <a:off x="76200" y="38100"/>
              <a:ext cx="660400" cy="698500"/>
            </a:xfrm>
            <a:prstGeom prst="rect">
              <a:avLst/>
            </a:prstGeom>
          </p:spPr>
          <p:txBody>
            <a:bodyPr lIns="34722" tIns="34722" rIns="34722" bIns="34722" rtlCol="0" anchor="ctr"/>
            <a:lstStyle/>
            <a:p>
              <a:pPr algn="justLow">
                <a:lnSpc>
                  <a:spcPts val="1773"/>
                </a:lnSpc>
              </a:pPr>
              <a:endParaRPr sz="1200" dirty="0">
                <a:solidFill>
                  <a:prstClr val="black"/>
                </a:solidFill>
              </a:endParaRPr>
            </a:p>
          </p:txBody>
        </p:sp>
      </p:grpSp>
      <p:sp>
        <p:nvSpPr>
          <p:cNvPr id="59" name="Rectangle 58">
            <a:extLst>
              <a:ext uri="{FF2B5EF4-FFF2-40B4-BE49-F238E27FC236}">
                <a16:creationId xmlns:a16="http://schemas.microsoft.com/office/drawing/2014/main" id="{4693A098-E24A-40CE-AF3E-30BF8E04FB04}"/>
              </a:ext>
            </a:extLst>
          </p:cNvPr>
          <p:cNvSpPr/>
          <p:nvPr/>
        </p:nvSpPr>
        <p:spPr>
          <a:xfrm>
            <a:off x="9247845" y="4321165"/>
            <a:ext cx="2003508" cy="954107"/>
          </a:xfrm>
          <a:prstGeom prst="rect">
            <a:avLst/>
          </a:prstGeom>
        </p:spPr>
        <p:txBody>
          <a:bodyPr wrap="square">
            <a:spAutoFit/>
          </a:bodyPr>
          <a:lstStyle/>
          <a:p>
            <a:pPr lvl="0" algn="justLow" rtl="1">
              <a:defRPr/>
            </a:pPr>
            <a:r>
              <a:rPr lang="ar-EG" sz="1400" dirty="0">
                <a:solidFill>
                  <a:srgbClr val="0999C4"/>
                </a:solidFill>
                <a:latin typeface="SST Arabic Medium" pitchFamily="34" charset="-78"/>
                <a:cs typeface="SST Arabic Medium" pitchFamily="34" charset="-78"/>
              </a:rPr>
              <a:t>التوصل إلى جدول</a:t>
            </a:r>
            <a:r>
              <a:rPr lang="ar-SA" sz="1400" dirty="0">
                <a:solidFill>
                  <a:srgbClr val="0999C4"/>
                </a:solidFill>
                <a:latin typeface="SST Arabic Medium" pitchFamily="34" charset="-78"/>
                <a:cs typeface="SST Arabic Medium" pitchFamily="34" charset="-78"/>
              </a:rPr>
              <a:t> </a:t>
            </a:r>
            <a:r>
              <a:rPr lang="ar-EG" sz="1400" dirty="0">
                <a:solidFill>
                  <a:srgbClr val="0999C4"/>
                </a:solidFill>
                <a:latin typeface="SST Arabic Medium" pitchFamily="34" charset="-78"/>
                <a:cs typeface="SST Arabic Medium" pitchFamily="34" charset="-78"/>
              </a:rPr>
              <a:t>زمني متفق عليه</a:t>
            </a:r>
          </a:p>
          <a:p>
            <a:pPr lvl="0" algn="justLow" rtl="1">
              <a:defRPr/>
            </a:pPr>
            <a:r>
              <a:rPr lang="ar-EG" sz="1400" dirty="0">
                <a:solidFill>
                  <a:schemeClr val="tx1">
                    <a:lumMod val="50000"/>
                    <a:lumOff val="50000"/>
                  </a:schemeClr>
                </a:solidFill>
                <a:latin typeface="SST Arabic Medium" pitchFamily="34" charset="-78"/>
                <a:cs typeface="SST Arabic Medium" pitchFamily="34" charset="-78"/>
              </a:rPr>
              <a:t> إنهاء الجدول الزمني المتفق عليه</a:t>
            </a:r>
          </a:p>
        </p:txBody>
      </p:sp>
      <p:sp>
        <p:nvSpPr>
          <p:cNvPr id="62" name="Rectangle 61">
            <a:extLst>
              <a:ext uri="{FF2B5EF4-FFF2-40B4-BE49-F238E27FC236}">
                <a16:creationId xmlns:a16="http://schemas.microsoft.com/office/drawing/2014/main" id="{4693A098-E24A-40CE-AF3E-30BF8E04FB04}"/>
              </a:ext>
            </a:extLst>
          </p:cNvPr>
          <p:cNvSpPr/>
          <p:nvPr/>
        </p:nvSpPr>
        <p:spPr>
          <a:xfrm>
            <a:off x="7307786" y="4321165"/>
            <a:ext cx="2003508" cy="738664"/>
          </a:xfrm>
          <a:prstGeom prst="rect">
            <a:avLst/>
          </a:prstGeom>
        </p:spPr>
        <p:txBody>
          <a:bodyPr wrap="square">
            <a:spAutoFit/>
          </a:bodyPr>
          <a:lstStyle/>
          <a:p>
            <a:pPr lvl="0" algn="justLow" rtl="1">
              <a:defRPr/>
            </a:pPr>
            <a:r>
              <a:rPr lang="ar-EG" sz="1400" dirty="0">
                <a:solidFill>
                  <a:srgbClr val="0999C4"/>
                </a:solidFill>
                <a:latin typeface="SST Arabic Medium" pitchFamily="34" charset="-78"/>
                <a:cs typeface="SST Arabic Medium" pitchFamily="34" charset="-78"/>
              </a:rPr>
              <a:t>تخصيص الافراد والموارد</a:t>
            </a:r>
          </a:p>
          <a:p>
            <a:pPr lvl="0" algn="justLow" rtl="1">
              <a:defRPr/>
            </a:pPr>
            <a:r>
              <a:rPr lang="ar-EG" sz="1400" dirty="0">
                <a:solidFill>
                  <a:schemeClr val="tx1">
                    <a:lumMod val="50000"/>
                    <a:lumOff val="50000"/>
                  </a:schemeClr>
                </a:solidFill>
                <a:latin typeface="SST Arabic Medium" pitchFamily="34" charset="-78"/>
                <a:cs typeface="SST Arabic Medium" pitchFamily="34" charset="-78"/>
              </a:rPr>
              <a:t>تخصيص الاشخاص والموارد للمهام</a:t>
            </a:r>
          </a:p>
        </p:txBody>
      </p:sp>
      <p:sp>
        <p:nvSpPr>
          <p:cNvPr id="63" name="Rectangle 62">
            <a:extLst>
              <a:ext uri="{FF2B5EF4-FFF2-40B4-BE49-F238E27FC236}">
                <a16:creationId xmlns:a16="http://schemas.microsoft.com/office/drawing/2014/main" id="{4693A098-E24A-40CE-AF3E-30BF8E04FB04}"/>
              </a:ext>
            </a:extLst>
          </p:cNvPr>
          <p:cNvSpPr/>
          <p:nvPr/>
        </p:nvSpPr>
        <p:spPr>
          <a:xfrm>
            <a:off x="5367726" y="4321165"/>
            <a:ext cx="2003508" cy="738664"/>
          </a:xfrm>
          <a:prstGeom prst="rect">
            <a:avLst/>
          </a:prstGeom>
        </p:spPr>
        <p:txBody>
          <a:bodyPr wrap="square">
            <a:spAutoFit/>
          </a:bodyPr>
          <a:lstStyle/>
          <a:p>
            <a:pPr lvl="0" algn="justLow" rtl="1">
              <a:defRPr/>
            </a:pPr>
            <a:r>
              <a:rPr lang="ar-EG" sz="1400" dirty="0">
                <a:solidFill>
                  <a:srgbClr val="0999C4"/>
                </a:solidFill>
                <a:latin typeface="SST Arabic Medium" pitchFamily="34" charset="-78"/>
                <a:cs typeface="SST Arabic Medium" pitchFamily="34" charset="-78"/>
              </a:rPr>
              <a:t>تقدير الجهد والموارد</a:t>
            </a:r>
          </a:p>
          <a:p>
            <a:pPr lvl="0" algn="justLow" rtl="1">
              <a:defRPr/>
            </a:pPr>
            <a:r>
              <a:rPr lang="ar-EG" sz="1400" dirty="0">
                <a:solidFill>
                  <a:schemeClr val="tx1">
                    <a:lumMod val="50000"/>
                    <a:lumOff val="50000"/>
                  </a:schemeClr>
                </a:solidFill>
                <a:latin typeface="SST Arabic Medium" pitchFamily="34" charset="-78"/>
                <a:cs typeface="SST Arabic Medium" pitchFamily="34" charset="-78"/>
              </a:rPr>
              <a:t>حساب الوقت والموارد المطلوبة</a:t>
            </a:r>
          </a:p>
        </p:txBody>
      </p:sp>
      <p:sp>
        <p:nvSpPr>
          <p:cNvPr id="64" name="Rectangle 63">
            <a:extLst>
              <a:ext uri="{FF2B5EF4-FFF2-40B4-BE49-F238E27FC236}">
                <a16:creationId xmlns:a16="http://schemas.microsoft.com/office/drawing/2014/main" id="{4693A098-E24A-40CE-AF3E-30BF8E04FB04}"/>
              </a:ext>
            </a:extLst>
          </p:cNvPr>
          <p:cNvSpPr/>
          <p:nvPr/>
        </p:nvSpPr>
        <p:spPr>
          <a:xfrm>
            <a:off x="3427666" y="4321165"/>
            <a:ext cx="2003508" cy="738664"/>
          </a:xfrm>
          <a:prstGeom prst="rect">
            <a:avLst/>
          </a:prstGeom>
        </p:spPr>
        <p:txBody>
          <a:bodyPr wrap="square">
            <a:spAutoFit/>
          </a:bodyPr>
          <a:lstStyle/>
          <a:p>
            <a:pPr lvl="0" algn="justLow" rtl="1">
              <a:defRPr/>
            </a:pPr>
            <a:r>
              <a:rPr lang="ar-EG" sz="1400" dirty="0">
                <a:solidFill>
                  <a:srgbClr val="0999C4"/>
                </a:solidFill>
                <a:latin typeface="SST Arabic Medium" pitchFamily="34" charset="-78"/>
                <a:cs typeface="SST Arabic Medium" pitchFamily="34" charset="-78"/>
              </a:rPr>
              <a:t>ترتيب الانشطة</a:t>
            </a:r>
          </a:p>
          <a:p>
            <a:pPr lvl="0" algn="justLow" rtl="1">
              <a:defRPr/>
            </a:pPr>
            <a:r>
              <a:rPr lang="ar-EG" sz="1400" dirty="0">
                <a:solidFill>
                  <a:schemeClr val="tx1">
                    <a:lumMod val="50000"/>
                    <a:lumOff val="50000"/>
                  </a:schemeClr>
                </a:solidFill>
                <a:latin typeface="SST Arabic Medium" pitchFamily="34" charset="-78"/>
                <a:cs typeface="SST Arabic Medium" pitchFamily="34" charset="-78"/>
              </a:rPr>
              <a:t>تنظيم المهام بشكل منطقي</a:t>
            </a:r>
          </a:p>
        </p:txBody>
      </p:sp>
      <p:sp>
        <p:nvSpPr>
          <p:cNvPr id="65" name="Rectangle 64">
            <a:extLst>
              <a:ext uri="{FF2B5EF4-FFF2-40B4-BE49-F238E27FC236}">
                <a16:creationId xmlns:a16="http://schemas.microsoft.com/office/drawing/2014/main" id="{4693A098-E24A-40CE-AF3E-30BF8E04FB04}"/>
              </a:ext>
            </a:extLst>
          </p:cNvPr>
          <p:cNvSpPr/>
          <p:nvPr/>
        </p:nvSpPr>
        <p:spPr>
          <a:xfrm>
            <a:off x="1455883" y="4321165"/>
            <a:ext cx="2003508" cy="738664"/>
          </a:xfrm>
          <a:prstGeom prst="rect">
            <a:avLst/>
          </a:prstGeom>
        </p:spPr>
        <p:txBody>
          <a:bodyPr wrap="square">
            <a:spAutoFit/>
          </a:bodyPr>
          <a:lstStyle/>
          <a:p>
            <a:pPr lvl="0" algn="justLow" rtl="1">
              <a:defRPr/>
            </a:pPr>
            <a:r>
              <a:rPr lang="ar-EG" sz="1400" dirty="0">
                <a:solidFill>
                  <a:srgbClr val="0999C4"/>
                </a:solidFill>
                <a:latin typeface="SST Arabic Medium" pitchFamily="34" charset="-78"/>
                <a:cs typeface="SST Arabic Medium" pitchFamily="34" charset="-78"/>
              </a:rPr>
              <a:t>تجزئة نطاق المشروع</a:t>
            </a:r>
          </a:p>
          <a:p>
            <a:pPr lvl="0" algn="justLow" rtl="1">
              <a:defRPr/>
            </a:pPr>
            <a:r>
              <a:rPr lang="ar-EG" sz="1400" dirty="0">
                <a:solidFill>
                  <a:schemeClr val="tx1">
                    <a:lumMod val="50000"/>
                    <a:lumOff val="50000"/>
                  </a:schemeClr>
                </a:solidFill>
                <a:latin typeface="SST Arabic Medium" pitchFamily="34" charset="-78"/>
                <a:cs typeface="SST Arabic Medium" pitchFamily="34" charset="-78"/>
              </a:rPr>
              <a:t>تقسيم المشروع غلى مهام محددة</a:t>
            </a:r>
          </a:p>
        </p:txBody>
      </p:sp>
      <p:sp>
        <p:nvSpPr>
          <p:cNvPr id="67" name="Rectangle 66">
            <a:extLst>
              <a:ext uri="{FF2B5EF4-FFF2-40B4-BE49-F238E27FC236}">
                <a16:creationId xmlns:a16="http://schemas.microsoft.com/office/drawing/2014/main" id="{4693A098-E24A-40CE-AF3E-30BF8E04FB04}"/>
              </a:ext>
            </a:extLst>
          </p:cNvPr>
          <p:cNvSpPr/>
          <p:nvPr/>
        </p:nvSpPr>
        <p:spPr>
          <a:xfrm>
            <a:off x="9875385" y="2766248"/>
            <a:ext cx="729377" cy="515526"/>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2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1</a:t>
            </a:r>
            <a:endParaRPr kumimoji="0" lang="en-US" sz="2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68" name="Rectangle 67">
            <a:extLst>
              <a:ext uri="{FF2B5EF4-FFF2-40B4-BE49-F238E27FC236}">
                <a16:creationId xmlns:a16="http://schemas.microsoft.com/office/drawing/2014/main" id="{4693A098-E24A-40CE-AF3E-30BF8E04FB04}"/>
              </a:ext>
            </a:extLst>
          </p:cNvPr>
          <p:cNvSpPr/>
          <p:nvPr/>
        </p:nvSpPr>
        <p:spPr>
          <a:xfrm>
            <a:off x="7923419" y="2766248"/>
            <a:ext cx="729377" cy="515526"/>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2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2</a:t>
            </a:r>
            <a:endParaRPr kumimoji="0" lang="en-US" sz="2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69" name="Rectangle 68">
            <a:extLst>
              <a:ext uri="{FF2B5EF4-FFF2-40B4-BE49-F238E27FC236}">
                <a16:creationId xmlns:a16="http://schemas.microsoft.com/office/drawing/2014/main" id="{4693A098-E24A-40CE-AF3E-30BF8E04FB04}"/>
              </a:ext>
            </a:extLst>
          </p:cNvPr>
          <p:cNvSpPr/>
          <p:nvPr/>
        </p:nvSpPr>
        <p:spPr>
          <a:xfrm>
            <a:off x="5971453" y="2766248"/>
            <a:ext cx="729377" cy="515526"/>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2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3</a:t>
            </a:r>
            <a:endParaRPr kumimoji="0" lang="en-US" sz="2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70" name="Rectangle 69">
            <a:extLst>
              <a:ext uri="{FF2B5EF4-FFF2-40B4-BE49-F238E27FC236}">
                <a16:creationId xmlns:a16="http://schemas.microsoft.com/office/drawing/2014/main" id="{4693A098-E24A-40CE-AF3E-30BF8E04FB04}"/>
              </a:ext>
            </a:extLst>
          </p:cNvPr>
          <p:cNvSpPr/>
          <p:nvPr/>
        </p:nvSpPr>
        <p:spPr>
          <a:xfrm>
            <a:off x="4064731" y="2766248"/>
            <a:ext cx="729377" cy="515526"/>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2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4</a:t>
            </a:r>
            <a:endParaRPr kumimoji="0" lang="en-US" sz="2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71" name="Rectangle 70">
            <a:extLst>
              <a:ext uri="{FF2B5EF4-FFF2-40B4-BE49-F238E27FC236}">
                <a16:creationId xmlns:a16="http://schemas.microsoft.com/office/drawing/2014/main" id="{4693A098-E24A-40CE-AF3E-30BF8E04FB04}"/>
              </a:ext>
            </a:extLst>
          </p:cNvPr>
          <p:cNvSpPr/>
          <p:nvPr/>
        </p:nvSpPr>
        <p:spPr>
          <a:xfrm>
            <a:off x="2131019" y="2766248"/>
            <a:ext cx="729377" cy="515526"/>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2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5</a:t>
            </a:r>
            <a:endParaRPr kumimoji="0" lang="en-US" sz="2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Tree>
    <p:extLst>
      <p:ext uri="{BB962C8B-B14F-4D97-AF65-F5344CB8AC3E}">
        <p14:creationId xmlns:p14="http://schemas.microsoft.com/office/powerpoint/2010/main" val="644117117"/>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693A098-E24A-40CE-AF3E-30BF8E04FB04}"/>
              </a:ext>
            </a:extLst>
          </p:cNvPr>
          <p:cNvSpPr/>
          <p:nvPr/>
        </p:nvSpPr>
        <p:spPr>
          <a:xfrm>
            <a:off x="6457950" y="1609079"/>
            <a:ext cx="5153025" cy="3139321"/>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3.1. الجداول الزمنية: </a:t>
            </a:r>
          </a:p>
          <a:p>
            <a:pPr marL="0" marR="0" lvl="0" indent="0" algn="justLow" defTabSz="914400" rtl="1" eaLnBrk="1" fontAlgn="auto" latinLnBrk="0" hangingPunct="1">
              <a:lnSpc>
                <a:spcPct val="150000"/>
              </a:lnSpc>
              <a:spcBef>
                <a:spcPts val="0"/>
              </a:spcBef>
              <a:spcAft>
                <a:spcPts val="0"/>
              </a:spcAft>
              <a:buClrTx/>
              <a:buSzTx/>
              <a:buFontTx/>
              <a:buNone/>
              <a:tabLst/>
              <a:defRPr/>
            </a:pPr>
            <a:endPar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a:p>
            <a:pPr lvl="0" algn="justLow" rtl="1">
              <a:lnSpc>
                <a:spcPct val="200000"/>
              </a:lnSpc>
              <a:defRPr/>
            </a:pPr>
            <a:r>
              <a:rPr lang="ar-DZ" dirty="0">
                <a:solidFill>
                  <a:schemeClr val="tx1">
                    <a:lumMod val="50000"/>
                    <a:lumOff val="50000"/>
                  </a:schemeClr>
                </a:solidFill>
                <a:latin typeface="SST Arabic Medium" pitchFamily="34" charset="-78"/>
                <a:cs typeface="SST Arabic Medium" pitchFamily="34" charset="-78"/>
              </a:rPr>
              <a:t>عند ضغط الجدول الزمني، من المهم تحديد طبيعة الاعتمادية بين الأنشطة. لايمكن تطبيق تسريع التتابع على بعض</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الأنشطة نظرًا لطبيعتها، بينما يمكن ذلك مع البعض الآخر. </a:t>
            </a:r>
            <a:endParaRPr kumimoji="0" lang="en-US"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5" name="TextBox 4">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مجال أداء التخطيط</a:t>
            </a:r>
          </a:p>
        </p:txBody>
      </p:sp>
      <p:cxnSp>
        <p:nvCxnSpPr>
          <p:cNvPr id="3" name="Straight Connector 2"/>
          <p:cNvCxnSpPr/>
          <p:nvPr/>
        </p:nvCxnSpPr>
        <p:spPr>
          <a:xfrm>
            <a:off x="5416091" y="2491733"/>
            <a:ext cx="0" cy="298474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215766" y="2491733"/>
            <a:ext cx="0" cy="298474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5015441" y="2491733"/>
            <a:ext cx="0" cy="298474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815116" y="2491733"/>
            <a:ext cx="0" cy="298474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614791" y="2491733"/>
            <a:ext cx="0" cy="298474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4414466" y="2491733"/>
            <a:ext cx="0" cy="298474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4214141" y="2491733"/>
            <a:ext cx="0" cy="298474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4013816" y="2491733"/>
            <a:ext cx="0" cy="298474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3813491" y="2491733"/>
            <a:ext cx="0" cy="298474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3613166" y="2491733"/>
            <a:ext cx="0" cy="298474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3412841" y="2491733"/>
            <a:ext cx="0" cy="298474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3212516" y="2491733"/>
            <a:ext cx="0" cy="298474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3012191" y="2491733"/>
            <a:ext cx="0" cy="298474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2811866" y="2491733"/>
            <a:ext cx="0" cy="298474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2611541" y="2491733"/>
            <a:ext cx="0" cy="298474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2411216" y="2491733"/>
            <a:ext cx="0" cy="298474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2210891" y="2491733"/>
            <a:ext cx="0" cy="298474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2010566" y="2491733"/>
            <a:ext cx="0" cy="298474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1810241" y="2491733"/>
            <a:ext cx="0" cy="298474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1609916" y="2491733"/>
            <a:ext cx="0" cy="298474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1409591" y="2491733"/>
            <a:ext cx="0" cy="298474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1209266" y="2491733"/>
            <a:ext cx="0" cy="298474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1008941" y="2491733"/>
            <a:ext cx="0" cy="298474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808616" y="2491733"/>
            <a:ext cx="0" cy="298474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616405" y="2491733"/>
            <a:ext cx="0" cy="298474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H="1">
            <a:off x="808617" y="2816664"/>
            <a:ext cx="4807788"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H="1">
            <a:off x="808616" y="3149140"/>
            <a:ext cx="4807788"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H="1">
            <a:off x="808615" y="3481616"/>
            <a:ext cx="4807788"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H="1">
            <a:off x="808614" y="3814092"/>
            <a:ext cx="4807788"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H="1">
            <a:off x="808613" y="4146568"/>
            <a:ext cx="4807788"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flipH="1">
            <a:off x="808612" y="4479044"/>
            <a:ext cx="4807788"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H="1">
            <a:off x="808611" y="4811520"/>
            <a:ext cx="4807788"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flipH="1">
            <a:off x="808610" y="5143996"/>
            <a:ext cx="4807788"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808609" y="5476473"/>
            <a:ext cx="4807788"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H="1">
            <a:off x="808609" y="2493330"/>
            <a:ext cx="4807788"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7" name="Rectangle 36"/>
          <p:cNvSpPr/>
          <p:nvPr/>
        </p:nvSpPr>
        <p:spPr>
          <a:xfrm>
            <a:off x="3275770" y="2606549"/>
            <a:ext cx="2340627" cy="120769"/>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8" name="Straight Connector 47"/>
          <p:cNvCxnSpPr/>
          <p:nvPr/>
        </p:nvCxnSpPr>
        <p:spPr>
          <a:xfrm flipH="1">
            <a:off x="3152364" y="2653434"/>
            <a:ext cx="123407" cy="0"/>
          </a:xfrm>
          <a:prstGeom prst="line">
            <a:avLst/>
          </a:prstGeom>
          <a:ln w="28575">
            <a:solidFill>
              <a:srgbClr val="03A5AD"/>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V="1">
            <a:off x="3152364" y="2666933"/>
            <a:ext cx="1" cy="646742"/>
          </a:xfrm>
          <a:prstGeom prst="line">
            <a:avLst/>
          </a:prstGeom>
          <a:ln w="28575">
            <a:solidFill>
              <a:srgbClr val="03A5AD"/>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flipH="1">
            <a:off x="3150799" y="3313675"/>
            <a:ext cx="123407" cy="0"/>
          </a:xfrm>
          <a:prstGeom prst="line">
            <a:avLst/>
          </a:prstGeom>
          <a:ln w="28575">
            <a:solidFill>
              <a:srgbClr val="03A5AD"/>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flipV="1">
            <a:off x="3274205" y="3313675"/>
            <a:ext cx="1" cy="646742"/>
          </a:xfrm>
          <a:prstGeom prst="line">
            <a:avLst/>
          </a:prstGeom>
          <a:ln w="28575">
            <a:solidFill>
              <a:srgbClr val="03A5AD"/>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flipH="1">
            <a:off x="2338739" y="3960417"/>
            <a:ext cx="934415" cy="0"/>
          </a:xfrm>
          <a:prstGeom prst="line">
            <a:avLst/>
          </a:prstGeom>
          <a:ln w="28575">
            <a:solidFill>
              <a:srgbClr val="03A5AD"/>
            </a:solidFill>
          </a:ln>
        </p:spPr>
        <p:style>
          <a:lnRef idx="1">
            <a:schemeClr val="accent1"/>
          </a:lnRef>
          <a:fillRef idx="0">
            <a:schemeClr val="accent1"/>
          </a:fillRef>
          <a:effectRef idx="0">
            <a:schemeClr val="accent1"/>
          </a:effectRef>
          <a:fontRef idx="minor">
            <a:schemeClr val="tx1"/>
          </a:fontRef>
        </p:style>
      </p:cxnSp>
      <p:sp>
        <p:nvSpPr>
          <p:cNvPr id="55" name="Rectangle 54"/>
          <p:cNvSpPr/>
          <p:nvPr/>
        </p:nvSpPr>
        <p:spPr>
          <a:xfrm>
            <a:off x="2442852" y="3899972"/>
            <a:ext cx="771215" cy="120769"/>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9" name="Straight Connector 58"/>
          <p:cNvCxnSpPr/>
          <p:nvPr/>
        </p:nvCxnSpPr>
        <p:spPr>
          <a:xfrm flipV="1">
            <a:off x="2338739" y="3949074"/>
            <a:ext cx="0" cy="197494"/>
          </a:xfrm>
          <a:prstGeom prst="line">
            <a:avLst/>
          </a:prstGeom>
          <a:ln w="28575">
            <a:solidFill>
              <a:srgbClr val="03A5AD"/>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flipH="1">
            <a:off x="2337986" y="4147919"/>
            <a:ext cx="104866" cy="0"/>
          </a:xfrm>
          <a:prstGeom prst="line">
            <a:avLst/>
          </a:prstGeom>
          <a:ln w="28575">
            <a:solidFill>
              <a:srgbClr val="03A5AD"/>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flipH="1">
            <a:off x="1008941" y="4332511"/>
            <a:ext cx="1433912" cy="0"/>
          </a:xfrm>
          <a:prstGeom prst="line">
            <a:avLst/>
          </a:prstGeom>
          <a:ln w="28575">
            <a:solidFill>
              <a:srgbClr val="03A5AD"/>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flipV="1">
            <a:off x="2442852" y="4146568"/>
            <a:ext cx="0" cy="197494"/>
          </a:xfrm>
          <a:prstGeom prst="line">
            <a:avLst/>
          </a:prstGeom>
          <a:ln w="28575">
            <a:solidFill>
              <a:srgbClr val="03A5AD"/>
            </a:solidFill>
          </a:ln>
        </p:spPr>
        <p:style>
          <a:lnRef idx="1">
            <a:schemeClr val="accent1"/>
          </a:lnRef>
          <a:fillRef idx="0">
            <a:schemeClr val="accent1"/>
          </a:fillRef>
          <a:effectRef idx="0">
            <a:schemeClr val="accent1"/>
          </a:effectRef>
          <a:fontRef idx="minor">
            <a:schemeClr val="tx1"/>
          </a:fontRef>
        </p:style>
      </p:cxnSp>
      <p:sp>
        <p:nvSpPr>
          <p:cNvPr id="66" name="Rectangle 65"/>
          <p:cNvSpPr/>
          <p:nvPr/>
        </p:nvSpPr>
        <p:spPr>
          <a:xfrm>
            <a:off x="1074017" y="4272126"/>
            <a:ext cx="1329265" cy="120769"/>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8" name="Straight Connector 67"/>
          <p:cNvCxnSpPr/>
          <p:nvPr/>
        </p:nvCxnSpPr>
        <p:spPr>
          <a:xfrm flipV="1">
            <a:off x="1008941" y="4331015"/>
            <a:ext cx="0" cy="480505"/>
          </a:xfrm>
          <a:prstGeom prst="line">
            <a:avLst/>
          </a:prstGeom>
          <a:ln w="28575">
            <a:solidFill>
              <a:srgbClr val="03A5AD"/>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flipH="1">
            <a:off x="1008942" y="4811520"/>
            <a:ext cx="200324" cy="0"/>
          </a:xfrm>
          <a:prstGeom prst="line">
            <a:avLst/>
          </a:prstGeom>
          <a:ln w="28575">
            <a:solidFill>
              <a:srgbClr val="03A5AD"/>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flipV="1">
            <a:off x="1201587" y="4811520"/>
            <a:ext cx="0" cy="480505"/>
          </a:xfrm>
          <a:prstGeom prst="line">
            <a:avLst/>
          </a:prstGeom>
          <a:ln w="28575">
            <a:solidFill>
              <a:srgbClr val="03A5AD"/>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flipH="1">
            <a:off x="1008941" y="5292025"/>
            <a:ext cx="200324" cy="0"/>
          </a:xfrm>
          <a:prstGeom prst="line">
            <a:avLst/>
          </a:prstGeom>
          <a:ln w="28575">
            <a:solidFill>
              <a:srgbClr val="03A5AD"/>
            </a:solidFill>
          </a:ln>
        </p:spPr>
        <p:style>
          <a:lnRef idx="1">
            <a:schemeClr val="accent1"/>
          </a:lnRef>
          <a:fillRef idx="0">
            <a:schemeClr val="accent1"/>
          </a:fillRef>
          <a:effectRef idx="0">
            <a:schemeClr val="accent1"/>
          </a:effectRef>
          <a:fontRef idx="minor">
            <a:schemeClr val="tx1"/>
          </a:fontRef>
        </p:style>
      </p:cxnSp>
      <p:sp>
        <p:nvSpPr>
          <p:cNvPr id="75" name="Rectangle 74">
            <a:extLst>
              <a:ext uri="{FF2B5EF4-FFF2-40B4-BE49-F238E27FC236}">
                <a16:creationId xmlns:a16="http://schemas.microsoft.com/office/drawing/2014/main" id="{4693A098-E24A-40CE-AF3E-30BF8E04FB04}"/>
              </a:ext>
            </a:extLst>
          </p:cNvPr>
          <p:cNvSpPr/>
          <p:nvPr/>
        </p:nvSpPr>
        <p:spPr>
          <a:xfrm>
            <a:off x="5361501" y="2168929"/>
            <a:ext cx="329537" cy="303929"/>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1</a:t>
            </a:r>
            <a:endParaRPr kumimoji="0" lang="en-US"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cxnSp>
        <p:nvCxnSpPr>
          <p:cNvPr id="81" name="Straight Connector 80"/>
          <p:cNvCxnSpPr/>
          <p:nvPr/>
        </p:nvCxnSpPr>
        <p:spPr>
          <a:xfrm flipH="1">
            <a:off x="3412843" y="3330535"/>
            <a:ext cx="1097663" cy="0"/>
          </a:xfrm>
          <a:prstGeom prst="line">
            <a:avLst/>
          </a:prstGeom>
          <a:ln w="28575">
            <a:solidFill>
              <a:srgbClr val="03A5AD"/>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a:stCxn id="77" idx="3"/>
          </p:cNvCxnSpPr>
          <p:nvPr/>
        </p:nvCxnSpPr>
        <p:spPr>
          <a:xfrm flipH="1">
            <a:off x="4486948" y="2992549"/>
            <a:ext cx="929144" cy="0"/>
          </a:xfrm>
          <a:prstGeom prst="line">
            <a:avLst/>
          </a:prstGeom>
          <a:ln w="28575">
            <a:solidFill>
              <a:srgbClr val="03A5AD"/>
            </a:solidFill>
          </a:ln>
        </p:spPr>
        <p:style>
          <a:lnRef idx="1">
            <a:schemeClr val="accent1"/>
          </a:lnRef>
          <a:fillRef idx="0">
            <a:schemeClr val="accent1"/>
          </a:fillRef>
          <a:effectRef idx="0">
            <a:schemeClr val="accent1"/>
          </a:effectRef>
          <a:fontRef idx="minor">
            <a:schemeClr val="tx1"/>
          </a:fontRef>
        </p:style>
      </p:cxnSp>
      <p:sp>
        <p:nvSpPr>
          <p:cNvPr id="78" name="Rectangle 77"/>
          <p:cNvSpPr/>
          <p:nvPr/>
        </p:nvSpPr>
        <p:spPr>
          <a:xfrm>
            <a:off x="3613165" y="3251045"/>
            <a:ext cx="600975" cy="125260"/>
          </a:xfrm>
          <a:prstGeom prst="rect">
            <a:avLst/>
          </a:pr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7" name="Straight Connector 86"/>
          <p:cNvCxnSpPr/>
          <p:nvPr/>
        </p:nvCxnSpPr>
        <p:spPr>
          <a:xfrm flipH="1">
            <a:off x="3710630" y="4637979"/>
            <a:ext cx="897337" cy="0"/>
          </a:xfrm>
          <a:prstGeom prst="line">
            <a:avLst/>
          </a:prstGeom>
          <a:ln w="28575">
            <a:solidFill>
              <a:srgbClr val="03A5AD"/>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flipH="1">
            <a:off x="3613166" y="4989142"/>
            <a:ext cx="1001625" cy="0"/>
          </a:xfrm>
          <a:prstGeom prst="line">
            <a:avLst/>
          </a:prstGeom>
          <a:ln w="28575">
            <a:solidFill>
              <a:srgbClr val="03A5AD"/>
            </a:solidFill>
          </a:ln>
        </p:spPr>
        <p:style>
          <a:lnRef idx="1">
            <a:schemeClr val="accent1"/>
          </a:lnRef>
          <a:fillRef idx="0">
            <a:schemeClr val="accent1"/>
          </a:fillRef>
          <a:effectRef idx="0">
            <a:schemeClr val="accent1"/>
          </a:effectRef>
          <a:fontRef idx="minor">
            <a:schemeClr val="tx1"/>
          </a:fontRef>
        </p:style>
      </p:cxnSp>
      <p:sp>
        <p:nvSpPr>
          <p:cNvPr id="80" name="Rectangle 79"/>
          <p:cNvSpPr/>
          <p:nvPr/>
        </p:nvSpPr>
        <p:spPr>
          <a:xfrm>
            <a:off x="4077050" y="4926512"/>
            <a:ext cx="1284451" cy="125260"/>
          </a:xfrm>
          <a:prstGeom prst="rect">
            <a:avLst/>
          </a:pr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0" name="Straight Connector 89"/>
          <p:cNvCxnSpPr/>
          <p:nvPr/>
        </p:nvCxnSpPr>
        <p:spPr>
          <a:xfrm flipV="1">
            <a:off x="5364759" y="3011495"/>
            <a:ext cx="0" cy="1915017"/>
          </a:xfrm>
          <a:prstGeom prst="line">
            <a:avLst/>
          </a:prstGeom>
          <a:ln w="28575">
            <a:solidFill>
              <a:srgbClr val="03A5AD"/>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flipV="1">
            <a:off x="4739747" y="3002848"/>
            <a:ext cx="0" cy="327687"/>
          </a:xfrm>
          <a:prstGeom prst="line">
            <a:avLst/>
          </a:prstGeom>
          <a:ln w="28575">
            <a:solidFill>
              <a:srgbClr val="03A5AD"/>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flipV="1">
            <a:off x="4493786" y="2985988"/>
            <a:ext cx="0" cy="327687"/>
          </a:xfrm>
          <a:prstGeom prst="line">
            <a:avLst/>
          </a:prstGeom>
          <a:ln w="28575">
            <a:solidFill>
              <a:srgbClr val="03A5AD"/>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flipV="1">
            <a:off x="5055889" y="3325915"/>
            <a:ext cx="0" cy="327687"/>
          </a:xfrm>
          <a:prstGeom prst="line">
            <a:avLst/>
          </a:prstGeom>
          <a:ln w="28575">
            <a:solidFill>
              <a:srgbClr val="03A5AD"/>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flipH="1">
            <a:off x="4739747" y="3334870"/>
            <a:ext cx="316142" cy="0"/>
          </a:xfrm>
          <a:prstGeom prst="line">
            <a:avLst/>
          </a:prstGeom>
          <a:ln w="28575">
            <a:solidFill>
              <a:srgbClr val="03A5AD"/>
            </a:solidFill>
          </a:ln>
        </p:spPr>
        <p:style>
          <a:lnRef idx="1">
            <a:schemeClr val="accent1"/>
          </a:lnRef>
          <a:fillRef idx="0">
            <a:schemeClr val="accent1"/>
          </a:fillRef>
          <a:effectRef idx="0">
            <a:schemeClr val="accent1"/>
          </a:effectRef>
          <a:fontRef idx="minor">
            <a:schemeClr val="tx1"/>
          </a:fontRef>
        </p:style>
      </p:cxnSp>
      <p:sp>
        <p:nvSpPr>
          <p:cNvPr id="100" name="Rectangle 99">
            <a:extLst>
              <a:ext uri="{FF2B5EF4-FFF2-40B4-BE49-F238E27FC236}">
                <a16:creationId xmlns:a16="http://schemas.microsoft.com/office/drawing/2014/main" id="{4693A098-E24A-40CE-AF3E-30BF8E04FB04}"/>
              </a:ext>
            </a:extLst>
          </p:cNvPr>
          <p:cNvSpPr/>
          <p:nvPr/>
        </p:nvSpPr>
        <p:spPr>
          <a:xfrm>
            <a:off x="5150244" y="2168929"/>
            <a:ext cx="329537" cy="303929"/>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en-US"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2</a:t>
            </a:r>
          </a:p>
        </p:txBody>
      </p:sp>
      <p:sp>
        <p:nvSpPr>
          <p:cNvPr id="101" name="Rectangle 100">
            <a:extLst>
              <a:ext uri="{FF2B5EF4-FFF2-40B4-BE49-F238E27FC236}">
                <a16:creationId xmlns:a16="http://schemas.microsoft.com/office/drawing/2014/main" id="{4693A098-E24A-40CE-AF3E-30BF8E04FB04}"/>
              </a:ext>
            </a:extLst>
          </p:cNvPr>
          <p:cNvSpPr/>
          <p:nvPr/>
        </p:nvSpPr>
        <p:spPr>
          <a:xfrm>
            <a:off x="4952635" y="2168929"/>
            <a:ext cx="329537" cy="303929"/>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en-US"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3</a:t>
            </a:r>
          </a:p>
        </p:txBody>
      </p:sp>
      <p:sp>
        <p:nvSpPr>
          <p:cNvPr id="102" name="Rectangle 101">
            <a:extLst>
              <a:ext uri="{FF2B5EF4-FFF2-40B4-BE49-F238E27FC236}">
                <a16:creationId xmlns:a16="http://schemas.microsoft.com/office/drawing/2014/main" id="{4693A098-E24A-40CE-AF3E-30BF8E04FB04}"/>
              </a:ext>
            </a:extLst>
          </p:cNvPr>
          <p:cNvSpPr/>
          <p:nvPr/>
        </p:nvSpPr>
        <p:spPr>
          <a:xfrm>
            <a:off x="4748202" y="2168929"/>
            <a:ext cx="329537" cy="303929"/>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en-US"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4</a:t>
            </a:r>
          </a:p>
        </p:txBody>
      </p:sp>
      <p:sp>
        <p:nvSpPr>
          <p:cNvPr id="103" name="Rectangle 102">
            <a:extLst>
              <a:ext uri="{FF2B5EF4-FFF2-40B4-BE49-F238E27FC236}">
                <a16:creationId xmlns:a16="http://schemas.microsoft.com/office/drawing/2014/main" id="{4693A098-E24A-40CE-AF3E-30BF8E04FB04}"/>
              </a:ext>
            </a:extLst>
          </p:cNvPr>
          <p:cNvSpPr/>
          <p:nvPr/>
        </p:nvSpPr>
        <p:spPr>
          <a:xfrm>
            <a:off x="4543769" y="2168929"/>
            <a:ext cx="329537" cy="303929"/>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en-US"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5</a:t>
            </a:r>
          </a:p>
        </p:txBody>
      </p:sp>
      <p:sp>
        <p:nvSpPr>
          <p:cNvPr id="104" name="Rectangle 103">
            <a:extLst>
              <a:ext uri="{FF2B5EF4-FFF2-40B4-BE49-F238E27FC236}">
                <a16:creationId xmlns:a16="http://schemas.microsoft.com/office/drawing/2014/main" id="{4693A098-E24A-40CE-AF3E-30BF8E04FB04}"/>
              </a:ext>
            </a:extLst>
          </p:cNvPr>
          <p:cNvSpPr/>
          <p:nvPr/>
        </p:nvSpPr>
        <p:spPr>
          <a:xfrm>
            <a:off x="4346160" y="2168929"/>
            <a:ext cx="329537" cy="303929"/>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en-US"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6</a:t>
            </a:r>
          </a:p>
        </p:txBody>
      </p:sp>
      <p:sp>
        <p:nvSpPr>
          <p:cNvPr id="105" name="Rectangle 104">
            <a:extLst>
              <a:ext uri="{FF2B5EF4-FFF2-40B4-BE49-F238E27FC236}">
                <a16:creationId xmlns:a16="http://schemas.microsoft.com/office/drawing/2014/main" id="{4693A098-E24A-40CE-AF3E-30BF8E04FB04}"/>
              </a:ext>
            </a:extLst>
          </p:cNvPr>
          <p:cNvSpPr/>
          <p:nvPr/>
        </p:nvSpPr>
        <p:spPr>
          <a:xfrm>
            <a:off x="4141727" y="2168929"/>
            <a:ext cx="329537" cy="303929"/>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en-US"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7</a:t>
            </a:r>
          </a:p>
        </p:txBody>
      </p:sp>
      <p:sp>
        <p:nvSpPr>
          <p:cNvPr id="106" name="Rectangle 105">
            <a:extLst>
              <a:ext uri="{FF2B5EF4-FFF2-40B4-BE49-F238E27FC236}">
                <a16:creationId xmlns:a16="http://schemas.microsoft.com/office/drawing/2014/main" id="{4693A098-E24A-40CE-AF3E-30BF8E04FB04}"/>
              </a:ext>
            </a:extLst>
          </p:cNvPr>
          <p:cNvSpPr/>
          <p:nvPr/>
        </p:nvSpPr>
        <p:spPr>
          <a:xfrm>
            <a:off x="3950942" y="2168929"/>
            <a:ext cx="329537" cy="303929"/>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en-US"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8</a:t>
            </a:r>
          </a:p>
        </p:txBody>
      </p:sp>
      <p:sp>
        <p:nvSpPr>
          <p:cNvPr id="107" name="Rectangle 106">
            <a:extLst>
              <a:ext uri="{FF2B5EF4-FFF2-40B4-BE49-F238E27FC236}">
                <a16:creationId xmlns:a16="http://schemas.microsoft.com/office/drawing/2014/main" id="{4693A098-E24A-40CE-AF3E-30BF8E04FB04}"/>
              </a:ext>
            </a:extLst>
          </p:cNvPr>
          <p:cNvSpPr/>
          <p:nvPr/>
        </p:nvSpPr>
        <p:spPr>
          <a:xfrm>
            <a:off x="3760157" y="2168929"/>
            <a:ext cx="329537" cy="303929"/>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en-US"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9</a:t>
            </a:r>
          </a:p>
        </p:txBody>
      </p:sp>
      <p:sp>
        <p:nvSpPr>
          <p:cNvPr id="108" name="Rectangle 107">
            <a:extLst>
              <a:ext uri="{FF2B5EF4-FFF2-40B4-BE49-F238E27FC236}">
                <a16:creationId xmlns:a16="http://schemas.microsoft.com/office/drawing/2014/main" id="{4693A098-E24A-40CE-AF3E-30BF8E04FB04}"/>
              </a:ext>
            </a:extLst>
          </p:cNvPr>
          <p:cNvSpPr/>
          <p:nvPr/>
        </p:nvSpPr>
        <p:spPr>
          <a:xfrm>
            <a:off x="3548900" y="2168929"/>
            <a:ext cx="329537" cy="303929"/>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en-US"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10</a:t>
            </a:r>
          </a:p>
        </p:txBody>
      </p:sp>
      <p:sp>
        <p:nvSpPr>
          <p:cNvPr id="109" name="Rectangle 108">
            <a:extLst>
              <a:ext uri="{FF2B5EF4-FFF2-40B4-BE49-F238E27FC236}">
                <a16:creationId xmlns:a16="http://schemas.microsoft.com/office/drawing/2014/main" id="{4693A098-E24A-40CE-AF3E-30BF8E04FB04}"/>
              </a:ext>
            </a:extLst>
          </p:cNvPr>
          <p:cNvSpPr/>
          <p:nvPr/>
        </p:nvSpPr>
        <p:spPr>
          <a:xfrm>
            <a:off x="3358115" y="2168929"/>
            <a:ext cx="329537" cy="303929"/>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en-US"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11</a:t>
            </a:r>
          </a:p>
        </p:txBody>
      </p:sp>
      <p:sp>
        <p:nvSpPr>
          <p:cNvPr id="110" name="Rectangle 109">
            <a:extLst>
              <a:ext uri="{FF2B5EF4-FFF2-40B4-BE49-F238E27FC236}">
                <a16:creationId xmlns:a16="http://schemas.microsoft.com/office/drawing/2014/main" id="{4693A098-E24A-40CE-AF3E-30BF8E04FB04}"/>
              </a:ext>
            </a:extLst>
          </p:cNvPr>
          <p:cNvSpPr/>
          <p:nvPr/>
        </p:nvSpPr>
        <p:spPr>
          <a:xfrm>
            <a:off x="3141102" y="2168929"/>
            <a:ext cx="329537" cy="303929"/>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en-US"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12</a:t>
            </a:r>
          </a:p>
        </p:txBody>
      </p:sp>
      <p:sp>
        <p:nvSpPr>
          <p:cNvPr id="111" name="Rectangle 110">
            <a:extLst>
              <a:ext uri="{FF2B5EF4-FFF2-40B4-BE49-F238E27FC236}">
                <a16:creationId xmlns:a16="http://schemas.microsoft.com/office/drawing/2014/main" id="{4693A098-E24A-40CE-AF3E-30BF8E04FB04}"/>
              </a:ext>
            </a:extLst>
          </p:cNvPr>
          <p:cNvSpPr/>
          <p:nvPr/>
        </p:nvSpPr>
        <p:spPr>
          <a:xfrm>
            <a:off x="2944561" y="2168929"/>
            <a:ext cx="329537" cy="303929"/>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en-US"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13</a:t>
            </a:r>
          </a:p>
        </p:txBody>
      </p:sp>
      <p:sp>
        <p:nvSpPr>
          <p:cNvPr id="112" name="Rectangle 111">
            <a:extLst>
              <a:ext uri="{FF2B5EF4-FFF2-40B4-BE49-F238E27FC236}">
                <a16:creationId xmlns:a16="http://schemas.microsoft.com/office/drawing/2014/main" id="{4693A098-E24A-40CE-AF3E-30BF8E04FB04}"/>
              </a:ext>
            </a:extLst>
          </p:cNvPr>
          <p:cNvSpPr/>
          <p:nvPr/>
        </p:nvSpPr>
        <p:spPr>
          <a:xfrm>
            <a:off x="2754844" y="2168929"/>
            <a:ext cx="329537" cy="303929"/>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en-US"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14</a:t>
            </a:r>
          </a:p>
        </p:txBody>
      </p:sp>
      <p:sp>
        <p:nvSpPr>
          <p:cNvPr id="113" name="Rectangle 112">
            <a:extLst>
              <a:ext uri="{FF2B5EF4-FFF2-40B4-BE49-F238E27FC236}">
                <a16:creationId xmlns:a16="http://schemas.microsoft.com/office/drawing/2014/main" id="{4693A098-E24A-40CE-AF3E-30BF8E04FB04}"/>
              </a:ext>
            </a:extLst>
          </p:cNvPr>
          <p:cNvSpPr/>
          <p:nvPr/>
        </p:nvSpPr>
        <p:spPr>
          <a:xfrm>
            <a:off x="2558303" y="2168929"/>
            <a:ext cx="329537" cy="303929"/>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en-US"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15</a:t>
            </a:r>
          </a:p>
        </p:txBody>
      </p:sp>
      <p:sp>
        <p:nvSpPr>
          <p:cNvPr id="114" name="Rectangle 113">
            <a:extLst>
              <a:ext uri="{FF2B5EF4-FFF2-40B4-BE49-F238E27FC236}">
                <a16:creationId xmlns:a16="http://schemas.microsoft.com/office/drawing/2014/main" id="{4693A098-E24A-40CE-AF3E-30BF8E04FB04}"/>
              </a:ext>
            </a:extLst>
          </p:cNvPr>
          <p:cNvSpPr/>
          <p:nvPr/>
        </p:nvSpPr>
        <p:spPr>
          <a:xfrm>
            <a:off x="2348114" y="2168929"/>
            <a:ext cx="329537" cy="303929"/>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en-US"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16</a:t>
            </a:r>
          </a:p>
        </p:txBody>
      </p:sp>
      <p:sp>
        <p:nvSpPr>
          <p:cNvPr id="115" name="Rectangle 114">
            <a:extLst>
              <a:ext uri="{FF2B5EF4-FFF2-40B4-BE49-F238E27FC236}">
                <a16:creationId xmlns:a16="http://schemas.microsoft.com/office/drawing/2014/main" id="{4693A098-E24A-40CE-AF3E-30BF8E04FB04}"/>
              </a:ext>
            </a:extLst>
          </p:cNvPr>
          <p:cNvSpPr/>
          <p:nvPr/>
        </p:nvSpPr>
        <p:spPr>
          <a:xfrm>
            <a:off x="2151573" y="2168929"/>
            <a:ext cx="329537" cy="303929"/>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en-US"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17</a:t>
            </a:r>
          </a:p>
        </p:txBody>
      </p:sp>
      <p:sp>
        <p:nvSpPr>
          <p:cNvPr id="116" name="Rectangle 115">
            <a:extLst>
              <a:ext uri="{FF2B5EF4-FFF2-40B4-BE49-F238E27FC236}">
                <a16:creationId xmlns:a16="http://schemas.microsoft.com/office/drawing/2014/main" id="{4693A098-E24A-40CE-AF3E-30BF8E04FB04}"/>
              </a:ext>
            </a:extLst>
          </p:cNvPr>
          <p:cNvSpPr/>
          <p:nvPr/>
        </p:nvSpPr>
        <p:spPr>
          <a:xfrm>
            <a:off x="1941384" y="2168929"/>
            <a:ext cx="329537" cy="303929"/>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en-US"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18</a:t>
            </a:r>
          </a:p>
        </p:txBody>
      </p:sp>
      <p:cxnSp>
        <p:nvCxnSpPr>
          <p:cNvPr id="119" name="Straight Connector 118"/>
          <p:cNvCxnSpPr/>
          <p:nvPr/>
        </p:nvCxnSpPr>
        <p:spPr>
          <a:xfrm flipV="1">
            <a:off x="3426606" y="3337367"/>
            <a:ext cx="0" cy="611707"/>
          </a:xfrm>
          <a:prstGeom prst="line">
            <a:avLst/>
          </a:prstGeom>
          <a:ln w="28575">
            <a:solidFill>
              <a:srgbClr val="03A5AD"/>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flipH="1">
            <a:off x="3206069" y="3960417"/>
            <a:ext cx="407096" cy="0"/>
          </a:xfrm>
          <a:prstGeom prst="line">
            <a:avLst/>
          </a:prstGeom>
          <a:ln w="28575">
            <a:solidFill>
              <a:srgbClr val="03A5AD"/>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flipV="1">
            <a:off x="3623362" y="3978458"/>
            <a:ext cx="0" cy="1010684"/>
          </a:xfrm>
          <a:prstGeom prst="line">
            <a:avLst/>
          </a:prstGeom>
          <a:ln w="28575">
            <a:solidFill>
              <a:srgbClr val="03A5AD"/>
            </a:solidFill>
          </a:ln>
        </p:spPr>
        <p:style>
          <a:lnRef idx="1">
            <a:schemeClr val="accent1"/>
          </a:lnRef>
          <a:fillRef idx="0">
            <a:schemeClr val="accent1"/>
          </a:fillRef>
          <a:effectRef idx="0">
            <a:schemeClr val="accent1"/>
          </a:effectRef>
          <a:fontRef idx="minor">
            <a:schemeClr val="tx1"/>
          </a:fontRef>
        </p:style>
      </p:cxnSp>
      <p:sp>
        <p:nvSpPr>
          <p:cNvPr id="77" name="Rectangle 76"/>
          <p:cNvSpPr/>
          <p:nvPr/>
        </p:nvSpPr>
        <p:spPr>
          <a:xfrm>
            <a:off x="4825132" y="2929919"/>
            <a:ext cx="590960" cy="125260"/>
          </a:xfrm>
          <a:prstGeom prst="rect">
            <a:avLst/>
          </a:pr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3845108" y="4580959"/>
            <a:ext cx="769683" cy="125260"/>
          </a:xfrm>
          <a:prstGeom prst="rect">
            <a:avLst/>
          </a:pr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6" name="Straight Connector 125"/>
          <p:cNvCxnSpPr/>
          <p:nvPr/>
        </p:nvCxnSpPr>
        <p:spPr>
          <a:xfrm flipV="1">
            <a:off x="3711714" y="4637979"/>
            <a:ext cx="0" cy="356814"/>
          </a:xfrm>
          <a:prstGeom prst="line">
            <a:avLst/>
          </a:prstGeom>
          <a:ln w="28575">
            <a:solidFill>
              <a:srgbClr val="03A5AD"/>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flipH="1">
            <a:off x="4746381" y="3637045"/>
            <a:ext cx="316142" cy="0"/>
          </a:xfrm>
          <a:prstGeom prst="line">
            <a:avLst/>
          </a:prstGeom>
          <a:ln w="28575">
            <a:solidFill>
              <a:srgbClr val="03A5AD"/>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flipH="1">
            <a:off x="3426606" y="3637045"/>
            <a:ext cx="1097663" cy="0"/>
          </a:xfrm>
          <a:prstGeom prst="line">
            <a:avLst/>
          </a:prstGeom>
          <a:ln w="28575">
            <a:solidFill>
              <a:srgbClr val="03A5AD"/>
            </a:solidFill>
          </a:ln>
        </p:spPr>
        <p:style>
          <a:lnRef idx="1">
            <a:schemeClr val="accent1"/>
          </a:lnRef>
          <a:fillRef idx="0">
            <a:schemeClr val="accent1"/>
          </a:fillRef>
          <a:effectRef idx="0">
            <a:schemeClr val="accent1"/>
          </a:effectRef>
          <a:fontRef idx="minor">
            <a:schemeClr val="tx1"/>
          </a:fontRef>
        </p:style>
      </p:cxnSp>
      <p:sp>
        <p:nvSpPr>
          <p:cNvPr id="76" name="Rectangle 75"/>
          <p:cNvSpPr/>
          <p:nvPr/>
        </p:nvSpPr>
        <p:spPr>
          <a:xfrm>
            <a:off x="3613166" y="3576661"/>
            <a:ext cx="1402275" cy="120769"/>
          </a:xfrm>
          <a:prstGeom prst="rect">
            <a:avLst/>
          </a:pr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0" name="Rectangle 129">
            <a:extLst>
              <a:ext uri="{FF2B5EF4-FFF2-40B4-BE49-F238E27FC236}">
                <a16:creationId xmlns:a16="http://schemas.microsoft.com/office/drawing/2014/main" id="{4693A098-E24A-40CE-AF3E-30BF8E04FB04}"/>
              </a:ext>
            </a:extLst>
          </p:cNvPr>
          <p:cNvSpPr/>
          <p:nvPr/>
        </p:nvSpPr>
        <p:spPr>
          <a:xfrm>
            <a:off x="1748598" y="2168929"/>
            <a:ext cx="329537" cy="303929"/>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en-US"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19</a:t>
            </a:r>
          </a:p>
        </p:txBody>
      </p:sp>
      <p:sp>
        <p:nvSpPr>
          <p:cNvPr id="131" name="Rectangle 130">
            <a:extLst>
              <a:ext uri="{FF2B5EF4-FFF2-40B4-BE49-F238E27FC236}">
                <a16:creationId xmlns:a16="http://schemas.microsoft.com/office/drawing/2014/main" id="{4693A098-E24A-40CE-AF3E-30BF8E04FB04}"/>
              </a:ext>
            </a:extLst>
          </p:cNvPr>
          <p:cNvSpPr/>
          <p:nvPr/>
        </p:nvSpPr>
        <p:spPr>
          <a:xfrm>
            <a:off x="1513360" y="2168929"/>
            <a:ext cx="380256" cy="303929"/>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en-US"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20</a:t>
            </a:r>
          </a:p>
        </p:txBody>
      </p:sp>
      <p:sp>
        <p:nvSpPr>
          <p:cNvPr id="132" name="Rectangle 131">
            <a:extLst>
              <a:ext uri="{FF2B5EF4-FFF2-40B4-BE49-F238E27FC236}">
                <a16:creationId xmlns:a16="http://schemas.microsoft.com/office/drawing/2014/main" id="{4693A098-E24A-40CE-AF3E-30BF8E04FB04}"/>
              </a:ext>
            </a:extLst>
          </p:cNvPr>
          <p:cNvSpPr/>
          <p:nvPr/>
        </p:nvSpPr>
        <p:spPr>
          <a:xfrm>
            <a:off x="1332714" y="2168929"/>
            <a:ext cx="329537" cy="303929"/>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en-US"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21</a:t>
            </a:r>
          </a:p>
        </p:txBody>
      </p:sp>
      <p:sp>
        <p:nvSpPr>
          <p:cNvPr id="133" name="Rectangle 132">
            <a:extLst>
              <a:ext uri="{FF2B5EF4-FFF2-40B4-BE49-F238E27FC236}">
                <a16:creationId xmlns:a16="http://schemas.microsoft.com/office/drawing/2014/main" id="{4693A098-E24A-40CE-AF3E-30BF8E04FB04}"/>
              </a:ext>
            </a:extLst>
          </p:cNvPr>
          <p:cNvSpPr/>
          <p:nvPr/>
        </p:nvSpPr>
        <p:spPr>
          <a:xfrm>
            <a:off x="1145244" y="2168929"/>
            <a:ext cx="329537" cy="303929"/>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en-US"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22</a:t>
            </a:r>
          </a:p>
        </p:txBody>
      </p:sp>
      <p:sp>
        <p:nvSpPr>
          <p:cNvPr id="134" name="Rectangle 133">
            <a:extLst>
              <a:ext uri="{FF2B5EF4-FFF2-40B4-BE49-F238E27FC236}">
                <a16:creationId xmlns:a16="http://schemas.microsoft.com/office/drawing/2014/main" id="{4693A098-E24A-40CE-AF3E-30BF8E04FB04}"/>
              </a:ext>
            </a:extLst>
          </p:cNvPr>
          <p:cNvSpPr/>
          <p:nvPr/>
        </p:nvSpPr>
        <p:spPr>
          <a:xfrm>
            <a:off x="937302" y="2168929"/>
            <a:ext cx="329537" cy="303929"/>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en-US"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23</a:t>
            </a:r>
          </a:p>
        </p:txBody>
      </p:sp>
      <p:sp>
        <p:nvSpPr>
          <p:cNvPr id="135" name="Rectangle 134">
            <a:extLst>
              <a:ext uri="{FF2B5EF4-FFF2-40B4-BE49-F238E27FC236}">
                <a16:creationId xmlns:a16="http://schemas.microsoft.com/office/drawing/2014/main" id="{4693A098-E24A-40CE-AF3E-30BF8E04FB04}"/>
              </a:ext>
            </a:extLst>
          </p:cNvPr>
          <p:cNvSpPr/>
          <p:nvPr/>
        </p:nvSpPr>
        <p:spPr>
          <a:xfrm>
            <a:off x="743008" y="2168929"/>
            <a:ext cx="329537" cy="303929"/>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en-US"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24</a:t>
            </a:r>
          </a:p>
        </p:txBody>
      </p:sp>
      <p:sp>
        <p:nvSpPr>
          <p:cNvPr id="136" name="Rectangle 135">
            <a:extLst>
              <a:ext uri="{FF2B5EF4-FFF2-40B4-BE49-F238E27FC236}">
                <a16:creationId xmlns:a16="http://schemas.microsoft.com/office/drawing/2014/main" id="{4693A098-E24A-40CE-AF3E-30BF8E04FB04}"/>
              </a:ext>
            </a:extLst>
          </p:cNvPr>
          <p:cNvSpPr/>
          <p:nvPr/>
        </p:nvSpPr>
        <p:spPr>
          <a:xfrm>
            <a:off x="3669741" y="4645837"/>
            <a:ext cx="527147" cy="303929"/>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en-US" sz="1000"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FF+1</a:t>
            </a:r>
          </a:p>
        </p:txBody>
      </p:sp>
      <p:sp>
        <p:nvSpPr>
          <p:cNvPr id="137" name="Rectangle 136">
            <a:extLst>
              <a:ext uri="{FF2B5EF4-FFF2-40B4-BE49-F238E27FC236}">
                <a16:creationId xmlns:a16="http://schemas.microsoft.com/office/drawing/2014/main" id="{4693A098-E24A-40CE-AF3E-30BF8E04FB04}"/>
              </a:ext>
            </a:extLst>
          </p:cNvPr>
          <p:cNvSpPr/>
          <p:nvPr/>
        </p:nvSpPr>
        <p:spPr>
          <a:xfrm>
            <a:off x="4719524" y="3038595"/>
            <a:ext cx="527147" cy="303929"/>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en-US" sz="1000"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FS+1</a:t>
            </a:r>
          </a:p>
        </p:txBody>
      </p:sp>
      <p:sp>
        <p:nvSpPr>
          <p:cNvPr id="138" name="Rectangle 137">
            <a:extLst>
              <a:ext uri="{FF2B5EF4-FFF2-40B4-BE49-F238E27FC236}">
                <a16:creationId xmlns:a16="http://schemas.microsoft.com/office/drawing/2014/main" id="{4693A098-E24A-40CE-AF3E-30BF8E04FB04}"/>
              </a:ext>
            </a:extLst>
          </p:cNvPr>
          <p:cNvSpPr/>
          <p:nvPr/>
        </p:nvSpPr>
        <p:spPr>
          <a:xfrm>
            <a:off x="2008864" y="1414795"/>
            <a:ext cx="2436693" cy="415498"/>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1400"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مشروعي</a:t>
            </a:r>
            <a:endParaRPr kumimoji="0" lang="en-US" sz="14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139" name="Rectangle 138">
            <a:extLst>
              <a:ext uri="{FF2B5EF4-FFF2-40B4-BE49-F238E27FC236}">
                <a16:creationId xmlns:a16="http://schemas.microsoft.com/office/drawing/2014/main" id="{4693A098-E24A-40CE-AF3E-30BF8E04FB04}"/>
              </a:ext>
            </a:extLst>
          </p:cNvPr>
          <p:cNvSpPr/>
          <p:nvPr/>
        </p:nvSpPr>
        <p:spPr>
          <a:xfrm>
            <a:off x="5616405" y="2493808"/>
            <a:ext cx="2436693" cy="323165"/>
          </a:xfrm>
          <a:prstGeom prst="rect">
            <a:avLst/>
          </a:prstGeom>
        </p:spPr>
        <p:txBody>
          <a:bodyPr wrap="square">
            <a:spAutoFit/>
          </a:bodyPr>
          <a:lstStyle/>
          <a:p>
            <a:pPr marL="0" marR="0" lvl="0" indent="0" defTabSz="914400" rtl="1" eaLnBrk="1" fontAlgn="auto" latinLnBrk="0" hangingPunct="1">
              <a:lnSpc>
                <a:spcPct val="150000"/>
              </a:lnSpc>
              <a:spcBef>
                <a:spcPts val="0"/>
              </a:spcBef>
              <a:spcAft>
                <a:spcPts val="0"/>
              </a:spcAft>
              <a:buClrTx/>
              <a:buSzTx/>
              <a:buFontTx/>
              <a:buNone/>
              <a:tabLst/>
              <a:defRPr/>
            </a:pPr>
            <a:r>
              <a:rPr kumimoji="0" lang="ar-EG"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النشاط 1</a:t>
            </a:r>
            <a:endParaRPr kumimoji="0" lang="en-US"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140" name="Rectangle 139">
            <a:extLst>
              <a:ext uri="{FF2B5EF4-FFF2-40B4-BE49-F238E27FC236}">
                <a16:creationId xmlns:a16="http://schemas.microsoft.com/office/drawing/2014/main" id="{4693A098-E24A-40CE-AF3E-30BF8E04FB04}"/>
              </a:ext>
            </a:extLst>
          </p:cNvPr>
          <p:cNvSpPr/>
          <p:nvPr/>
        </p:nvSpPr>
        <p:spPr>
          <a:xfrm>
            <a:off x="5616405" y="2824212"/>
            <a:ext cx="2436693" cy="303929"/>
          </a:xfrm>
          <a:prstGeom prst="rect">
            <a:avLst/>
          </a:prstGeom>
        </p:spPr>
        <p:txBody>
          <a:bodyPr wrap="square">
            <a:spAutoFit/>
          </a:bodyPr>
          <a:lstStyle/>
          <a:p>
            <a:pPr marL="0" marR="0" lvl="0" indent="0" defTabSz="914400" rtl="1" eaLnBrk="1" fontAlgn="auto" latinLnBrk="0" hangingPunct="1">
              <a:lnSpc>
                <a:spcPct val="150000"/>
              </a:lnSpc>
              <a:spcBef>
                <a:spcPts val="0"/>
              </a:spcBef>
              <a:spcAft>
                <a:spcPts val="0"/>
              </a:spcAft>
              <a:buClrTx/>
              <a:buSzTx/>
              <a:buFontTx/>
              <a:buNone/>
              <a:tabLst/>
              <a:defRPr/>
            </a:pPr>
            <a:r>
              <a:rPr kumimoji="0" lang="ar-EG"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النشاط 2</a:t>
            </a:r>
            <a:endParaRPr kumimoji="0" lang="en-US"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141" name="Rectangle 140">
            <a:extLst>
              <a:ext uri="{FF2B5EF4-FFF2-40B4-BE49-F238E27FC236}">
                <a16:creationId xmlns:a16="http://schemas.microsoft.com/office/drawing/2014/main" id="{4693A098-E24A-40CE-AF3E-30BF8E04FB04}"/>
              </a:ext>
            </a:extLst>
          </p:cNvPr>
          <p:cNvSpPr/>
          <p:nvPr/>
        </p:nvSpPr>
        <p:spPr>
          <a:xfrm>
            <a:off x="5616405" y="3154616"/>
            <a:ext cx="2436693" cy="303929"/>
          </a:xfrm>
          <a:prstGeom prst="rect">
            <a:avLst/>
          </a:prstGeom>
        </p:spPr>
        <p:txBody>
          <a:bodyPr wrap="square">
            <a:spAutoFit/>
          </a:bodyPr>
          <a:lstStyle/>
          <a:p>
            <a:pPr marL="0" marR="0" lvl="0" indent="0" defTabSz="914400" rtl="1" eaLnBrk="1" fontAlgn="auto" latinLnBrk="0" hangingPunct="1">
              <a:lnSpc>
                <a:spcPct val="150000"/>
              </a:lnSpc>
              <a:spcBef>
                <a:spcPts val="0"/>
              </a:spcBef>
              <a:spcAft>
                <a:spcPts val="0"/>
              </a:spcAft>
              <a:buClrTx/>
              <a:buSzTx/>
              <a:buFontTx/>
              <a:buNone/>
              <a:tabLst/>
              <a:defRPr/>
            </a:pPr>
            <a:r>
              <a:rPr kumimoji="0" lang="ar-EG"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النشاط 3</a:t>
            </a:r>
            <a:endParaRPr kumimoji="0" lang="en-US"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142" name="Rectangle 141">
            <a:extLst>
              <a:ext uri="{FF2B5EF4-FFF2-40B4-BE49-F238E27FC236}">
                <a16:creationId xmlns:a16="http://schemas.microsoft.com/office/drawing/2014/main" id="{4693A098-E24A-40CE-AF3E-30BF8E04FB04}"/>
              </a:ext>
            </a:extLst>
          </p:cNvPr>
          <p:cNvSpPr/>
          <p:nvPr/>
        </p:nvSpPr>
        <p:spPr>
          <a:xfrm>
            <a:off x="5616405" y="3485020"/>
            <a:ext cx="2436693" cy="303929"/>
          </a:xfrm>
          <a:prstGeom prst="rect">
            <a:avLst/>
          </a:prstGeom>
        </p:spPr>
        <p:txBody>
          <a:bodyPr wrap="square">
            <a:spAutoFit/>
          </a:bodyPr>
          <a:lstStyle/>
          <a:p>
            <a:pPr marL="0" marR="0" lvl="0" indent="0" defTabSz="914400" rtl="1" eaLnBrk="1" fontAlgn="auto" latinLnBrk="0" hangingPunct="1">
              <a:lnSpc>
                <a:spcPct val="150000"/>
              </a:lnSpc>
              <a:spcBef>
                <a:spcPts val="0"/>
              </a:spcBef>
              <a:spcAft>
                <a:spcPts val="0"/>
              </a:spcAft>
              <a:buClrTx/>
              <a:buSzTx/>
              <a:buFontTx/>
              <a:buNone/>
              <a:tabLst/>
              <a:defRPr/>
            </a:pPr>
            <a:r>
              <a:rPr kumimoji="0" lang="ar-EG"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النشاط 4</a:t>
            </a:r>
            <a:endParaRPr kumimoji="0" lang="en-US"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143" name="Rectangle 142">
            <a:extLst>
              <a:ext uri="{FF2B5EF4-FFF2-40B4-BE49-F238E27FC236}">
                <a16:creationId xmlns:a16="http://schemas.microsoft.com/office/drawing/2014/main" id="{4693A098-E24A-40CE-AF3E-30BF8E04FB04}"/>
              </a:ext>
            </a:extLst>
          </p:cNvPr>
          <p:cNvSpPr/>
          <p:nvPr/>
        </p:nvSpPr>
        <p:spPr>
          <a:xfrm>
            <a:off x="5616405" y="3815424"/>
            <a:ext cx="2436693" cy="303929"/>
          </a:xfrm>
          <a:prstGeom prst="rect">
            <a:avLst/>
          </a:prstGeom>
        </p:spPr>
        <p:txBody>
          <a:bodyPr wrap="square">
            <a:spAutoFit/>
          </a:bodyPr>
          <a:lstStyle/>
          <a:p>
            <a:pPr marL="0" marR="0" lvl="0" indent="0" defTabSz="914400" rtl="1" eaLnBrk="1" fontAlgn="auto" latinLnBrk="0" hangingPunct="1">
              <a:lnSpc>
                <a:spcPct val="150000"/>
              </a:lnSpc>
              <a:spcBef>
                <a:spcPts val="0"/>
              </a:spcBef>
              <a:spcAft>
                <a:spcPts val="0"/>
              </a:spcAft>
              <a:buClrTx/>
              <a:buSzTx/>
              <a:buFontTx/>
              <a:buNone/>
              <a:tabLst/>
              <a:defRPr/>
            </a:pPr>
            <a:r>
              <a:rPr kumimoji="0" lang="ar-EG"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النشاط 5</a:t>
            </a:r>
            <a:endParaRPr kumimoji="0" lang="en-US"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144" name="Rectangle 143">
            <a:extLst>
              <a:ext uri="{FF2B5EF4-FFF2-40B4-BE49-F238E27FC236}">
                <a16:creationId xmlns:a16="http://schemas.microsoft.com/office/drawing/2014/main" id="{4693A098-E24A-40CE-AF3E-30BF8E04FB04}"/>
              </a:ext>
            </a:extLst>
          </p:cNvPr>
          <p:cNvSpPr/>
          <p:nvPr/>
        </p:nvSpPr>
        <p:spPr>
          <a:xfrm>
            <a:off x="5616405" y="4145828"/>
            <a:ext cx="2436693" cy="303929"/>
          </a:xfrm>
          <a:prstGeom prst="rect">
            <a:avLst/>
          </a:prstGeom>
        </p:spPr>
        <p:txBody>
          <a:bodyPr wrap="square">
            <a:spAutoFit/>
          </a:bodyPr>
          <a:lstStyle/>
          <a:p>
            <a:pPr marL="0" marR="0" lvl="0" indent="0" defTabSz="914400" rtl="1" eaLnBrk="1" fontAlgn="auto" latinLnBrk="0" hangingPunct="1">
              <a:lnSpc>
                <a:spcPct val="150000"/>
              </a:lnSpc>
              <a:spcBef>
                <a:spcPts val="0"/>
              </a:spcBef>
              <a:spcAft>
                <a:spcPts val="0"/>
              </a:spcAft>
              <a:buClrTx/>
              <a:buSzTx/>
              <a:buFontTx/>
              <a:buNone/>
              <a:tabLst/>
              <a:defRPr/>
            </a:pPr>
            <a:r>
              <a:rPr kumimoji="0" lang="ar-EG"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النشاط 6</a:t>
            </a:r>
            <a:endParaRPr kumimoji="0" lang="en-US"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145" name="Rectangle 144">
            <a:extLst>
              <a:ext uri="{FF2B5EF4-FFF2-40B4-BE49-F238E27FC236}">
                <a16:creationId xmlns:a16="http://schemas.microsoft.com/office/drawing/2014/main" id="{4693A098-E24A-40CE-AF3E-30BF8E04FB04}"/>
              </a:ext>
            </a:extLst>
          </p:cNvPr>
          <p:cNvSpPr/>
          <p:nvPr/>
        </p:nvSpPr>
        <p:spPr>
          <a:xfrm>
            <a:off x="5616405" y="4476232"/>
            <a:ext cx="2436693" cy="303929"/>
          </a:xfrm>
          <a:prstGeom prst="rect">
            <a:avLst/>
          </a:prstGeom>
        </p:spPr>
        <p:txBody>
          <a:bodyPr wrap="square">
            <a:spAutoFit/>
          </a:bodyPr>
          <a:lstStyle/>
          <a:p>
            <a:pPr marL="0" marR="0" lvl="0" indent="0" defTabSz="914400" rtl="1" eaLnBrk="1" fontAlgn="auto" latinLnBrk="0" hangingPunct="1">
              <a:lnSpc>
                <a:spcPct val="150000"/>
              </a:lnSpc>
              <a:spcBef>
                <a:spcPts val="0"/>
              </a:spcBef>
              <a:spcAft>
                <a:spcPts val="0"/>
              </a:spcAft>
              <a:buClrTx/>
              <a:buSzTx/>
              <a:buFontTx/>
              <a:buNone/>
              <a:tabLst/>
              <a:defRPr/>
            </a:pPr>
            <a:r>
              <a:rPr kumimoji="0" lang="ar-EG"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النشاط 7</a:t>
            </a:r>
            <a:endParaRPr kumimoji="0" lang="en-US"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146" name="Rectangle 145">
            <a:extLst>
              <a:ext uri="{FF2B5EF4-FFF2-40B4-BE49-F238E27FC236}">
                <a16:creationId xmlns:a16="http://schemas.microsoft.com/office/drawing/2014/main" id="{4693A098-E24A-40CE-AF3E-30BF8E04FB04}"/>
              </a:ext>
            </a:extLst>
          </p:cNvPr>
          <p:cNvSpPr/>
          <p:nvPr/>
        </p:nvSpPr>
        <p:spPr>
          <a:xfrm>
            <a:off x="5616405" y="4806636"/>
            <a:ext cx="2436693" cy="303929"/>
          </a:xfrm>
          <a:prstGeom prst="rect">
            <a:avLst/>
          </a:prstGeom>
        </p:spPr>
        <p:txBody>
          <a:bodyPr wrap="square">
            <a:spAutoFit/>
          </a:bodyPr>
          <a:lstStyle/>
          <a:p>
            <a:pPr marL="0" marR="0" lvl="0" indent="0" defTabSz="914400" rtl="1" eaLnBrk="1" fontAlgn="auto" latinLnBrk="0" hangingPunct="1">
              <a:lnSpc>
                <a:spcPct val="150000"/>
              </a:lnSpc>
              <a:spcBef>
                <a:spcPts val="0"/>
              </a:spcBef>
              <a:spcAft>
                <a:spcPts val="0"/>
              </a:spcAft>
              <a:buClrTx/>
              <a:buSzTx/>
              <a:buFontTx/>
              <a:buNone/>
              <a:tabLst/>
              <a:defRPr/>
            </a:pPr>
            <a:r>
              <a:rPr kumimoji="0" lang="ar-EG"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النشاط 8</a:t>
            </a:r>
            <a:endParaRPr kumimoji="0" lang="en-US"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147" name="Rectangle 146">
            <a:extLst>
              <a:ext uri="{FF2B5EF4-FFF2-40B4-BE49-F238E27FC236}">
                <a16:creationId xmlns:a16="http://schemas.microsoft.com/office/drawing/2014/main" id="{4693A098-E24A-40CE-AF3E-30BF8E04FB04}"/>
              </a:ext>
            </a:extLst>
          </p:cNvPr>
          <p:cNvSpPr/>
          <p:nvPr/>
        </p:nvSpPr>
        <p:spPr>
          <a:xfrm>
            <a:off x="5616405" y="5137038"/>
            <a:ext cx="2436693" cy="303929"/>
          </a:xfrm>
          <a:prstGeom prst="rect">
            <a:avLst/>
          </a:prstGeom>
        </p:spPr>
        <p:txBody>
          <a:bodyPr wrap="square">
            <a:spAutoFit/>
          </a:bodyPr>
          <a:lstStyle/>
          <a:p>
            <a:pPr marL="0" marR="0" lvl="0" indent="0" defTabSz="914400" rtl="1" eaLnBrk="1" fontAlgn="auto" latinLnBrk="0" hangingPunct="1">
              <a:lnSpc>
                <a:spcPct val="150000"/>
              </a:lnSpc>
              <a:spcBef>
                <a:spcPts val="0"/>
              </a:spcBef>
              <a:spcAft>
                <a:spcPts val="0"/>
              </a:spcAft>
              <a:buClrTx/>
              <a:buSzTx/>
              <a:buFontTx/>
              <a:buNone/>
              <a:tabLst/>
              <a:defRPr/>
            </a:pPr>
            <a:r>
              <a:rPr kumimoji="0" lang="ar-EG"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النهاية</a:t>
            </a:r>
            <a:endParaRPr kumimoji="0" lang="en-US" sz="10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127" name="Flowchart: Sort 126"/>
          <p:cNvSpPr/>
          <p:nvPr/>
        </p:nvSpPr>
        <p:spPr>
          <a:xfrm>
            <a:off x="852945" y="5105676"/>
            <a:ext cx="168714" cy="337428"/>
          </a:xfrm>
          <a:prstGeom prst="flowChartSor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657825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81076" y="1743923"/>
            <a:ext cx="10776818" cy="1615827"/>
          </a:xfrm>
          <a:prstGeom prst="rect">
            <a:avLst/>
          </a:prstGeom>
        </p:spPr>
        <p:txBody>
          <a:bodyPr wrap="square">
            <a:spAutoFit/>
          </a:bodyPr>
          <a:lstStyle/>
          <a:p>
            <a:pPr lvl="0" algn="r" rtl="1">
              <a:lnSpc>
                <a:spcPct val="150000"/>
              </a:lnSpc>
            </a:pPr>
            <a:r>
              <a:rPr lang="ar-EG" dirty="0">
                <a:solidFill>
                  <a:srgbClr val="03A5AD"/>
                </a:solidFill>
                <a:latin typeface="SST Arabic Medium" pitchFamily="34" charset="-78"/>
                <a:cs typeface="SST Arabic Medium" pitchFamily="34" charset="-78"/>
              </a:rPr>
              <a:t>خصائص دورة حياة المشروع:</a:t>
            </a:r>
          </a:p>
          <a:p>
            <a:pPr marL="342900" lvl="0" indent="-342900" algn="r" rtl="1">
              <a:lnSpc>
                <a:spcPct val="150000"/>
              </a:lnSpc>
              <a:buFont typeface="Arial" panose="020B0604020202020204" pitchFamily="34" charset="0"/>
              <a:buChar char="•"/>
            </a:pPr>
            <a:r>
              <a:rPr lang="ar-EG" sz="1600" dirty="0">
                <a:solidFill>
                  <a:schemeClr val="bg1">
                    <a:lumMod val="50000"/>
                  </a:schemeClr>
                </a:solidFill>
                <a:latin typeface="SST Arabic Medium" pitchFamily="34" charset="-78"/>
                <a:cs typeface="SST Arabic Medium" pitchFamily="34" charset="-78"/>
              </a:rPr>
              <a:t> تمتد من بداية المشروع حتى الإغلاق</a:t>
            </a:r>
          </a:p>
          <a:p>
            <a:pPr marL="342900" lvl="0" indent="-342900" algn="r" rtl="1">
              <a:lnSpc>
                <a:spcPct val="150000"/>
              </a:lnSpc>
              <a:buFont typeface="Arial" panose="020B0604020202020204" pitchFamily="34" charset="0"/>
              <a:buChar char="•"/>
            </a:pPr>
            <a:r>
              <a:rPr lang="ar-EG" sz="1600" dirty="0">
                <a:solidFill>
                  <a:schemeClr val="bg1">
                    <a:lumMod val="50000"/>
                  </a:schemeClr>
                </a:solidFill>
                <a:latin typeface="SST Arabic Medium" pitchFamily="34" charset="-78"/>
                <a:cs typeface="SST Arabic Medium" pitchFamily="34" charset="-78"/>
              </a:rPr>
              <a:t> تحدد المراحل والمخرجات والمعايير التي يعتمد عليها نجاح المشروع</a:t>
            </a:r>
          </a:p>
          <a:p>
            <a:pPr marL="342900" lvl="0" indent="-342900" algn="r" rtl="1">
              <a:lnSpc>
                <a:spcPct val="150000"/>
              </a:lnSpc>
              <a:buFont typeface="Arial" panose="020B0604020202020204" pitchFamily="34" charset="0"/>
              <a:buChar char="•"/>
            </a:pPr>
            <a:r>
              <a:rPr lang="ar-EG" sz="1600" dirty="0">
                <a:solidFill>
                  <a:schemeClr val="bg1">
                    <a:lumMod val="50000"/>
                  </a:schemeClr>
                </a:solidFill>
                <a:latin typeface="SST Arabic Medium" pitchFamily="34" charset="-78"/>
                <a:cs typeface="SST Arabic Medium" pitchFamily="34" charset="-78"/>
              </a:rPr>
              <a:t> توفر إطارًا مرنًا لإدارة المشاريع وفقًا للمنهجيات المختلفة (التقليدية، الرشيقة، الهجينة)</a:t>
            </a:r>
            <a:endParaRPr kumimoji="0" lang="ar-EG" sz="1600" b="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6" name="TextBox 5"/>
          <p:cNvSpPr txBox="1"/>
          <p:nvPr/>
        </p:nvSpPr>
        <p:spPr>
          <a:xfrm>
            <a:off x="6220691" y="526472"/>
            <a:ext cx="5537201"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 ما هي دورة حياة المشروع؟</a:t>
            </a:r>
            <a:endParaRPr kumimoji="0" lang="en-US" sz="2500" i="0" u="none" strike="noStrike" kern="1200" cap="none" spc="0" normalizeH="0" baseline="0" noProof="0" dirty="0">
              <a:ln>
                <a:noFill/>
              </a:ln>
              <a:solidFill>
                <a:srgbClr val="112D63"/>
              </a:solidFill>
              <a:effectLst/>
              <a:uLnTx/>
              <a:uFillTx/>
              <a:latin typeface="SST Arabic Medium" pitchFamily="34" charset="-78"/>
              <a:cs typeface="SST Arabic Medium" pitchFamily="34" charset="-78"/>
            </a:endParaRPr>
          </a:p>
        </p:txBody>
      </p:sp>
      <p:sp>
        <p:nvSpPr>
          <p:cNvPr id="7" name="Oval 6"/>
          <p:cNvSpPr/>
          <p:nvPr/>
        </p:nvSpPr>
        <p:spPr>
          <a:xfrm>
            <a:off x="1395648" y="2089831"/>
            <a:ext cx="1036703" cy="1036703"/>
          </a:xfrm>
          <a:prstGeom prst="ellipse">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2" descr="C:\Users\user\Desktop\gear_2579967.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00200" y="2476500"/>
            <a:ext cx="1809750" cy="1809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7560098"/>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693A098-E24A-40CE-AF3E-30BF8E04FB04}"/>
              </a:ext>
            </a:extLst>
          </p:cNvPr>
          <p:cNvSpPr/>
          <p:nvPr/>
        </p:nvSpPr>
        <p:spPr>
          <a:xfrm>
            <a:off x="6538823" y="1476058"/>
            <a:ext cx="5083224" cy="3693319"/>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3.1. الجداول الزمنية: </a:t>
            </a:r>
          </a:p>
          <a:p>
            <a:pPr marL="0" marR="0" lvl="0" indent="0" algn="justLow" defTabSz="914400" rtl="1" eaLnBrk="1" fontAlgn="auto" latinLnBrk="0" hangingPunct="1">
              <a:lnSpc>
                <a:spcPct val="150000"/>
              </a:lnSpc>
              <a:spcBef>
                <a:spcPts val="0"/>
              </a:spcBef>
              <a:spcAft>
                <a:spcPts val="0"/>
              </a:spcAft>
              <a:buClrTx/>
              <a:buSzTx/>
              <a:buFontTx/>
              <a:buNone/>
              <a:tabLst/>
              <a:defRPr/>
            </a:pPr>
            <a:endPar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a:p>
            <a:pPr lvl="0" algn="justLow" rtl="1">
              <a:lnSpc>
                <a:spcPct val="200000"/>
              </a:lnSpc>
              <a:defRPr/>
            </a:pPr>
            <a:r>
              <a:rPr lang="ar-DZ" dirty="0">
                <a:solidFill>
                  <a:schemeClr val="tx1">
                    <a:lumMod val="50000"/>
                    <a:lumOff val="50000"/>
                  </a:schemeClr>
                </a:solidFill>
                <a:latin typeface="SST Arabic Medium" pitchFamily="34" charset="-78"/>
                <a:cs typeface="SST Arabic Medium" pitchFamily="34" charset="-78"/>
              </a:rPr>
              <a:t>يستخدم التخطيط للجدول الزمني المتكيف التخطيط المتزايد. وهذا المنهج في الجدولة مبنى على التكرارات </a:t>
            </a:r>
            <a:r>
              <a:rPr lang="ar-EG" dirty="0">
                <a:solidFill>
                  <a:schemeClr val="tx1">
                    <a:lumMod val="50000"/>
                    <a:lumOff val="50000"/>
                  </a:schemeClr>
                </a:solidFill>
                <a:latin typeface="SST Arabic Medium" pitchFamily="34" charset="-78"/>
                <a:cs typeface="SST Arabic Medium" pitchFamily="34" charset="-78"/>
              </a:rPr>
              <a:t>و </a:t>
            </a:r>
            <a:r>
              <a:rPr lang="ar-DZ" dirty="0">
                <a:solidFill>
                  <a:schemeClr val="tx1">
                    <a:lumMod val="50000"/>
                    <a:lumOff val="50000"/>
                  </a:schemeClr>
                </a:solidFill>
                <a:latin typeface="SST Arabic Medium" pitchFamily="34" charset="-78"/>
                <a:cs typeface="SST Arabic Medium" pitchFamily="34" charset="-78"/>
              </a:rPr>
              <a:t>الإصدارات</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و</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يتم وضع خطة إصدار عامة توضح الميزات والوظائف الأساسية التي يجب تضمينها في كل إصدار. </a:t>
            </a:r>
            <a:r>
              <a:rPr lang="ar-EG" dirty="0">
                <a:solidFill>
                  <a:schemeClr val="tx1">
                    <a:lumMod val="50000"/>
                    <a:lumOff val="50000"/>
                  </a:schemeClr>
                </a:solidFill>
                <a:latin typeface="SST Arabic Medium" pitchFamily="34" charset="-78"/>
                <a:cs typeface="SST Arabic Medium" pitchFamily="34" charset="-78"/>
              </a:rPr>
              <a:t> </a:t>
            </a:r>
            <a:endParaRPr lang="ar-DZ" dirty="0">
              <a:solidFill>
                <a:schemeClr val="tx1">
                  <a:lumMod val="50000"/>
                  <a:lumOff val="50000"/>
                </a:schemeClr>
              </a:solidFill>
              <a:latin typeface="SST Arabic Medium" pitchFamily="34" charset="-78"/>
              <a:cs typeface="SST Arabic Medium" pitchFamily="34" charset="-78"/>
            </a:endParaRPr>
          </a:p>
        </p:txBody>
      </p:sp>
      <p:sp>
        <p:nvSpPr>
          <p:cNvPr id="5" name="TextBox 4">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مجال أداء التخطيط</a:t>
            </a:r>
          </a:p>
        </p:txBody>
      </p:sp>
      <p:sp>
        <p:nvSpPr>
          <p:cNvPr id="2" name="Rectangle 1"/>
          <p:cNvSpPr/>
          <p:nvPr/>
        </p:nvSpPr>
        <p:spPr>
          <a:xfrm>
            <a:off x="1147313" y="1570016"/>
            <a:ext cx="655608" cy="327804"/>
          </a:xfrm>
          <a:prstGeom prst="rect">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2024332" y="1570016"/>
            <a:ext cx="655608" cy="327804"/>
          </a:xfrm>
          <a:prstGeom prst="rect">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2901351" y="1570016"/>
            <a:ext cx="655608" cy="327804"/>
          </a:xfrm>
          <a:prstGeom prst="rect">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ouble Brace 3"/>
          <p:cNvSpPr/>
          <p:nvPr/>
        </p:nvSpPr>
        <p:spPr>
          <a:xfrm>
            <a:off x="4701396" y="1388862"/>
            <a:ext cx="1384471" cy="733245"/>
          </a:xfrm>
          <a:prstGeom prst="bracePair">
            <a:avLst/>
          </a:prstGeom>
          <a:ln w="19050">
            <a:solidFill>
              <a:srgbClr val="03A5AD"/>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Double Brace 13"/>
          <p:cNvSpPr/>
          <p:nvPr/>
        </p:nvSpPr>
        <p:spPr>
          <a:xfrm>
            <a:off x="4701396" y="2214122"/>
            <a:ext cx="1384471" cy="733245"/>
          </a:xfrm>
          <a:prstGeom prst="bracePair">
            <a:avLst/>
          </a:prstGeom>
          <a:ln w="19050">
            <a:solidFill>
              <a:srgbClr val="03A5AD"/>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Double Brace 14"/>
          <p:cNvSpPr/>
          <p:nvPr/>
        </p:nvSpPr>
        <p:spPr>
          <a:xfrm>
            <a:off x="4701396" y="3138317"/>
            <a:ext cx="1384471" cy="1730456"/>
          </a:xfrm>
          <a:prstGeom prst="bracePair">
            <a:avLst/>
          </a:prstGeom>
          <a:ln w="19050">
            <a:solidFill>
              <a:srgbClr val="03A5AD"/>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Rectangle 15"/>
          <p:cNvSpPr/>
          <p:nvPr/>
        </p:nvSpPr>
        <p:spPr>
          <a:xfrm>
            <a:off x="3925019" y="2416842"/>
            <a:ext cx="655608" cy="32780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3188181" y="2416842"/>
            <a:ext cx="655608" cy="32780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2451343" y="2416842"/>
            <a:ext cx="655608" cy="32780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1714505" y="2416842"/>
            <a:ext cx="655608" cy="32780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977667" y="2416842"/>
            <a:ext cx="655608" cy="32780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3925019" y="3764590"/>
            <a:ext cx="655608" cy="70161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3188181" y="3764590"/>
            <a:ext cx="655608" cy="70161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2451343" y="3764590"/>
            <a:ext cx="655608" cy="70161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1714505" y="3764590"/>
            <a:ext cx="655608" cy="70161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977667" y="3764590"/>
            <a:ext cx="655608" cy="70161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1884151" y="4779633"/>
            <a:ext cx="1959638" cy="1639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1884151" y="5018297"/>
            <a:ext cx="1959638" cy="1639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1884151" y="5256961"/>
            <a:ext cx="1959638" cy="1639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1884151" y="5495625"/>
            <a:ext cx="1959638" cy="1639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4693A098-E24A-40CE-AF3E-30BF8E04FB04}"/>
              </a:ext>
            </a:extLst>
          </p:cNvPr>
          <p:cNvSpPr/>
          <p:nvPr/>
        </p:nvSpPr>
        <p:spPr>
          <a:xfrm>
            <a:off x="2822278" y="1533863"/>
            <a:ext cx="818068" cy="400110"/>
          </a:xfrm>
          <a:prstGeom prst="rect">
            <a:avLst/>
          </a:prstGeom>
        </p:spPr>
        <p:txBody>
          <a:bodyPr wrap="square">
            <a:spAutoFit/>
          </a:bodyPr>
          <a:lstStyle/>
          <a:p>
            <a:pPr lvl="0" algn="ctr" rtl="1">
              <a:defRPr/>
            </a:pPr>
            <a:r>
              <a:rPr lang="ar-EG" sz="1000" dirty="0">
                <a:solidFill>
                  <a:schemeClr val="bg1"/>
                </a:solidFill>
                <a:latin typeface="SST Arabic Medium" pitchFamily="34" charset="-78"/>
                <a:cs typeface="SST Arabic Medium" pitchFamily="34" charset="-78"/>
              </a:rPr>
              <a:t>الاصدار رقم 1</a:t>
            </a:r>
          </a:p>
        </p:txBody>
      </p:sp>
      <p:sp>
        <p:nvSpPr>
          <p:cNvPr id="36" name="Rectangle 35">
            <a:extLst>
              <a:ext uri="{FF2B5EF4-FFF2-40B4-BE49-F238E27FC236}">
                <a16:creationId xmlns:a16="http://schemas.microsoft.com/office/drawing/2014/main" id="{4693A098-E24A-40CE-AF3E-30BF8E04FB04}"/>
              </a:ext>
            </a:extLst>
          </p:cNvPr>
          <p:cNvSpPr/>
          <p:nvPr/>
        </p:nvSpPr>
        <p:spPr>
          <a:xfrm>
            <a:off x="1943827" y="1536319"/>
            <a:ext cx="818068" cy="400110"/>
          </a:xfrm>
          <a:prstGeom prst="rect">
            <a:avLst/>
          </a:prstGeom>
        </p:spPr>
        <p:txBody>
          <a:bodyPr wrap="square">
            <a:spAutoFit/>
          </a:bodyPr>
          <a:lstStyle/>
          <a:p>
            <a:pPr lvl="0" algn="ctr" rtl="1">
              <a:defRPr/>
            </a:pPr>
            <a:r>
              <a:rPr lang="ar-EG" sz="1000" dirty="0">
                <a:solidFill>
                  <a:schemeClr val="bg1"/>
                </a:solidFill>
                <a:latin typeface="SST Arabic Medium" pitchFamily="34" charset="-78"/>
                <a:cs typeface="SST Arabic Medium" pitchFamily="34" charset="-78"/>
              </a:rPr>
              <a:t>الاصدار رقم 2</a:t>
            </a:r>
          </a:p>
        </p:txBody>
      </p:sp>
      <p:sp>
        <p:nvSpPr>
          <p:cNvPr id="37" name="Rectangle 36">
            <a:extLst>
              <a:ext uri="{FF2B5EF4-FFF2-40B4-BE49-F238E27FC236}">
                <a16:creationId xmlns:a16="http://schemas.microsoft.com/office/drawing/2014/main" id="{4693A098-E24A-40CE-AF3E-30BF8E04FB04}"/>
              </a:ext>
            </a:extLst>
          </p:cNvPr>
          <p:cNvSpPr/>
          <p:nvPr/>
        </p:nvSpPr>
        <p:spPr>
          <a:xfrm>
            <a:off x="1065376" y="1538775"/>
            <a:ext cx="818068" cy="400110"/>
          </a:xfrm>
          <a:prstGeom prst="rect">
            <a:avLst/>
          </a:prstGeom>
        </p:spPr>
        <p:txBody>
          <a:bodyPr wrap="square">
            <a:spAutoFit/>
          </a:bodyPr>
          <a:lstStyle/>
          <a:p>
            <a:pPr lvl="0" algn="ctr" rtl="1">
              <a:defRPr/>
            </a:pPr>
            <a:r>
              <a:rPr lang="ar-EG" sz="1000" dirty="0">
                <a:solidFill>
                  <a:schemeClr val="bg1"/>
                </a:solidFill>
                <a:latin typeface="SST Arabic Medium" pitchFamily="34" charset="-78"/>
                <a:cs typeface="SST Arabic Medium" pitchFamily="34" charset="-78"/>
              </a:rPr>
              <a:t>الاصدار رقم 3</a:t>
            </a:r>
          </a:p>
        </p:txBody>
      </p:sp>
      <p:sp>
        <p:nvSpPr>
          <p:cNvPr id="38" name="Rectangle 37">
            <a:extLst>
              <a:ext uri="{FF2B5EF4-FFF2-40B4-BE49-F238E27FC236}">
                <a16:creationId xmlns:a16="http://schemas.microsoft.com/office/drawing/2014/main" id="{4693A098-E24A-40CE-AF3E-30BF8E04FB04}"/>
              </a:ext>
            </a:extLst>
          </p:cNvPr>
          <p:cNvSpPr/>
          <p:nvPr/>
        </p:nvSpPr>
        <p:spPr>
          <a:xfrm>
            <a:off x="3843789" y="2454761"/>
            <a:ext cx="818068" cy="246221"/>
          </a:xfrm>
          <a:prstGeom prst="rect">
            <a:avLst/>
          </a:prstGeom>
        </p:spPr>
        <p:txBody>
          <a:bodyPr wrap="square">
            <a:spAutoFit/>
          </a:bodyPr>
          <a:lstStyle/>
          <a:p>
            <a:pPr lvl="0" algn="ctr" rtl="1">
              <a:defRPr/>
            </a:pPr>
            <a:r>
              <a:rPr lang="ar-EG" sz="1000" dirty="0">
                <a:solidFill>
                  <a:schemeClr val="tx1">
                    <a:lumMod val="50000"/>
                    <a:lumOff val="50000"/>
                  </a:schemeClr>
                </a:solidFill>
                <a:latin typeface="SST Arabic Medium" pitchFamily="34" charset="-78"/>
                <a:cs typeface="SST Arabic Medium" pitchFamily="34" charset="-78"/>
              </a:rPr>
              <a:t>التكرار 5</a:t>
            </a:r>
          </a:p>
        </p:txBody>
      </p:sp>
      <p:sp>
        <p:nvSpPr>
          <p:cNvPr id="39" name="Rectangle 38">
            <a:extLst>
              <a:ext uri="{FF2B5EF4-FFF2-40B4-BE49-F238E27FC236}">
                <a16:creationId xmlns:a16="http://schemas.microsoft.com/office/drawing/2014/main" id="{4693A098-E24A-40CE-AF3E-30BF8E04FB04}"/>
              </a:ext>
            </a:extLst>
          </p:cNvPr>
          <p:cNvSpPr/>
          <p:nvPr/>
        </p:nvSpPr>
        <p:spPr>
          <a:xfrm>
            <a:off x="3106951" y="2454761"/>
            <a:ext cx="818068" cy="246221"/>
          </a:xfrm>
          <a:prstGeom prst="rect">
            <a:avLst/>
          </a:prstGeom>
        </p:spPr>
        <p:txBody>
          <a:bodyPr wrap="square">
            <a:spAutoFit/>
          </a:bodyPr>
          <a:lstStyle/>
          <a:p>
            <a:pPr lvl="0" algn="ctr" rtl="1">
              <a:defRPr/>
            </a:pPr>
            <a:r>
              <a:rPr lang="ar-EG" sz="1000" dirty="0">
                <a:solidFill>
                  <a:schemeClr val="tx1">
                    <a:lumMod val="50000"/>
                    <a:lumOff val="50000"/>
                  </a:schemeClr>
                </a:solidFill>
                <a:latin typeface="SST Arabic Medium" pitchFamily="34" charset="-78"/>
                <a:cs typeface="SST Arabic Medium" pitchFamily="34" charset="-78"/>
              </a:rPr>
              <a:t>التكرار 1</a:t>
            </a:r>
          </a:p>
        </p:txBody>
      </p:sp>
      <p:sp>
        <p:nvSpPr>
          <p:cNvPr id="40" name="Rectangle 39">
            <a:extLst>
              <a:ext uri="{FF2B5EF4-FFF2-40B4-BE49-F238E27FC236}">
                <a16:creationId xmlns:a16="http://schemas.microsoft.com/office/drawing/2014/main" id="{4693A098-E24A-40CE-AF3E-30BF8E04FB04}"/>
              </a:ext>
            </a:extLst>
          </p:cNvPr>
          <p:cNvSpPr/>
          <p:nvPr/>
        </p:nvSpPr>
        <p:spPr>
          <a:xfrm>
            <a:off x="2370113" y="2454761"/>
            <a:ext cx="818068" cy="246221"/>
          </a:xfrm>
          <a:prstGeom prst="rect">
            <a:avLst/>
          </a:prstGeom>
        </p:spPr>
        <p:txBody>
          <a:bodyPr wrap="square">
            <a:spAutoFit/>
          </a:bodyPr>
          <a:lstStyle/>
          <a:p>
            <a:pPr lvl="0" algn="ctr" rtl="1">
              <a:defRPr/>
            </a:pPr>
            <a:r>
              <a:rPr lang="ar-EG" sz="1000" dirty="0">
                <a:solidFill>
                  <a:schemeClr val="tx1">
                    <a:lumMod val="50000"/>
                    <a:lumOff val="50000"/>
                  </a:schemeClr>
                </a:solidFill>
                <a:latin typeface="SST Arabic Medium" pitchFamily="34" charset="-78"/>
                <a:cs typeface="SST Arabic Medium" pitchFamily="34" charset="-78"/>
              </a:rPr>
              <a:t>التكرار 2</a:t>
            </a:r>
          </a:p>
        </p:txBody>
      </p:sp>
      <p:sp>
        <p:nvSpPr>
          <p:cNvPr id="41" name="Rectangle 40">
            <a:extLst>
              <a:ext uri="{FF2B5EF4-FFF2-40B4-BE49-F238E27FC236}">
                <a16:creationId xmlns:a16="http://schemas.microsoft.com/office/drawing/2014/main" id="{4693A098-E24A-40CE-AF3E-30BF8E04FB04}"/>
              </a:ext>
            </a:extLst>
          </p:cNvPr>
          <p:cNvSpPr/>
          <p:nvPr/>
        </p:nvSpPr>
        <p:spPr>
          <a:xfrm>
            <a:off x="1633275" y="2454761"/>
            <a:ext cx="818068" cy="246221"/>
          </a:xfrm>
          <a:prstGeom prst="rect">
            <a:avLst/>
          </a:prstGeom>
        </p:spPr>
        <p:txBody>
          <a:bodyPr wrap="square">
            <a:spAutoFit/>
          </a:bodyPr>
          <a:lstStyle/>
          <a:p>
            <a:pPr lvl="0" algn="ctr" rtl="1">
              <a:defRPr/>
            </a:pPr>
            <a:r>
              <a:rPr lang="ar-EG" sz="1000" dirty="0">
                <a:solidFill>
                  <a:schemeClr val="tx1">
                    <a:lumMod val="50000"/>
                    <a:lumOff val="50000"/>
                  </a:schemeClr>
                </a:solidFill>
                <a:latin typeface="SST Arabic Medium" pitchFamily="34" charset="-78"/>
                <a:cs typeface="SST Arabic Medium" pitchFamily="34" charset="-78"/>
              </a:rPr>
              <a:t>التكرار 3</a:t>
            </a:r>
          </a:p>
        </p:txBody>
      </p:sp>
      <p:sp>
        <p:nvSpPr>
          <p:cNvPr id="42" name="Rectangle 41">
            <a:extLst>
              <a:ext uri="{FF2B5EF4-FFF2-40B4-BE49-F238E27FC236}">
                <a16:creationId xmlns:a16="http://schemas.microsoft.com/office/drawing/2014/main" id="{4693A098-E24A-40CE-AF3E-30BF8E04FB04}"/>
              </a:ext>
            </a:extLst>
          </p:cNvPr>
          <p:cNvSpPr/>
          <p:nvPr/>
        </p:nvSpPr>
        <p:spPr>
          <a:xfrm>
            <a:off x="896437" y="2454761"/>
            <a:ext cx="818068" cy="246221"/>
          </a:xfrm>
          <a:prstGeom prst="rect">
            <a:avLst/>
          </a:prstGeom>
        </p:spPr>
        <p:txBody>
          <a:bodyPr wrap="square">
            <a:spAutoFit/>
          </a:bodyPr>
          <a:lstStyle/>
          <a:p>
            <a:pPr lvl="0" algn="ctr" rtl="1">
              <a:defRPr/>
            </a:pPr>
            <a:r>
              <a:rPr lang="ar-EG" sz="1000" dirty="0">
                <a:solidFill>
                  <a:schemeClr val="tx1">
                    <a:lumMod val="50000"/>
                    <a:lumOff val="50000"/>
                  </a:schemeClr>
                </a:solidFill>
                <a:latin typeface="SST Arabic Medium" pitchFamily="34" charset="-78"/>
                <a:cs typeface="SST Arabic Medium" pitchFamily="34" charset="-78"/>
              </a:rPr>
              <a:t>التكرار 4</a:t>
            </a:r>
          </a:p>
        </p:txBody>
      </p:sp>
      <p:sp>
        <p:nvSpPr>
          <p:cNvPr id="43" name="Rectangle 42">
            <a:extLst>
              <a:ext uri="{FF2B5EF4-FFF2-40B4-BE49-F238E27FC236}">
                <a16:creationId xmlns:a16="http://schemas.microsoft.com/office/drawing/2014/main" id="{4693A098-E24A-40CE-AF3E-30BF8E04FB04}"/>
              </a:ext>
            </a:extLst>
          </p:cNvPr>
          <p:cNvSpPr/>
          <p:nvPr/>
        </p:nvSpPr>
        <p:spPr>
          <a:xfrm>
            <a:off x="4701396" y="1388862"/>
            <a:ext cx="1285336" cy="369332"/>
          </a:xfrm>
          <a:prstGeom prst="rect">
            <a:avLst/>
          </a:prstGeom>
        </p:spPr>
        <p:txBody>
          <a:bodyPr wrap="square">
            <a:spAutoFit/>
          </a:bodyPr>
          <a:lstStyle/>
          <a:p>
            <a:pPr lvl="0" algn="r" rtl="1">
              <a:defRPr/>
            </a:pPr>
            <a:r>
              <a:rPr lang="ar-EG" sz="900" dirty="0">
                <a:solidFill>
                  <a:schemeClr val="tx1">
                    <a:lumMod val="50000"/>
                    <a:lumOff val="50000"/>
                  </a:schemeClr>
                </a:solidFill>
                <a:latin typeface="SST Arabic Medium" pitchFamily="34" charset="-78"/>
                <a:cs typeface="SST Arabic Medium" pitchFamily="34" charset="-78"/>
              </a:rPr>
              <a:t>رؤية المنتج نقود خارطة طريق المنتجات</a:t>
            </a:r>
          </a:p>
        </p:txBody>
      </p:sp>
      <p:sp>
        <p:nvSpPr>
          <p:cNvPr id="44" name="Rectangle 43">
            <a:extLst>
              <a:ext uri="{FF2B5EF4-FFF2-40B4-BE49-F238E27FC236}">
                <a16:creationId xmlns:a16="http://schemas.microsoft.com/office/drawing/2014/main" id="{4693A098-E24A-40CE-AF3E-30BF8E04FB04}"/>
              </a:ext>
            </a:extLst>
          </p:cNvPr>
          <p:cNvSpPr/>
          <p:nvPr/>
        </p:nvSpPr>
        <p:spPr>
          <a:xfrm>
            <a:off x="4671361" y="1749307"/>
            <a:ext cx="1285336" cy="369332"/>
          </a:xfrm>
          <a:prstGeom prst="rect">
            <a:avLst/>
          </a:prstGeom>
        </p:spPr>
        <p:txBody>
          <a:bodyPr wrap="square">
            <a:spAutoFit/>
          </a:bodyPr>
          <a:lstStyle/>
          <a:p>
            <a:pPr lvl="0" algn="r" rtl="1">
              <a:defRPr/>
            </a:pPr>
            <a:r>
              <a:rPr lang="ar-EG" sz="900" dirty="0">
                <a:solidFill>
                  <a:schemeClr val="tx1">
                    <a:lumMod val="50000"/>
                    <a:lumOff val="50000"/>
                  </a:schemeClr>
                </a:solidFill>
                <a:latin typeface="SST Arabic Medium" pitchFamily="34" charset="-78"/>
                <a:cs typeface="SST Arabic Medium" pitchFamily="34" charset="-78"/>
              </a:rPr>
              <a:t>خارطة طريق المنتجات</a:t>
            </a:r>
          </a:p>
          <a:p>
            <a:pPr lvl="0" algn="r" rtl="1">
              <a:defRPr/>
            </a:pPr>
            <a:r>
              <a:rPr lang="ar-EG" sz="900" dirty="0">
                <a:solidFill>
                  <a:schemeClr val="tx1">
                    <a:lumMod val="50000"/>
                    <a:lumOff val="50000"/>
                  </a:schemeClr>
                </a:solidFill>
                <a:latin typeface="SST Arabic Medium" pitchFamily="34" charset="-78"/>
                <a:cs typeface="SST Arabic Medium" pitchFamily="34" charset="-78"/>
              </a:rPr>
              <a:t>نقود خطط الاصدار</a:t>
            </a:r>
          </a:p>
        </p:txBody>
      </p:sp>
      <p:sp>
        <p:nvSpPr>
          <p:cNvPr id="45" name="Rectangle 44">
            <a:extLst>
              <a:ext uri="{FF2B5EF4-FFF2-40B4-BE49-F238E27FC236}">
                <a16:creationId xmlns:a16="http://schemas.microsoft.com/office/drawing/2014/main" id="{4693A098-E24A-40CE-AF3E-30BF8E04FB04}"/>
              </a:ext>
            </a:extLst>
          </p:cNvPr>
          <p:cNvSpPr/>
          <p:nvPr/>
        </p:nvSpPr>
        <p:spPr>
          <a:xfrm>
            <a:off x="4750963" y="2331650"/>
            <a:ext cx="1285336" cy="369332"/>
          </a:xfrm>
          <a:prstGeom prst="rect">
            <a:avLst/>
          </a:prstGeom>
        </p:spPr>
        <p:txBody>
          <a:bodyPr wrap="square">
            <a:spAutoFit/>
          </a:bodyPr>
          <a:lstStyle/>
          <a:p>
            <a:pPr lvl="0" algn="ctr" rtl="1">
              <a:defRPr/>
            </a:pPr>
            <a:r>
              <a:rPr lang="ar-EG" sz="900" dirty="0">
                <a:solidFill>
                  <a:schemeClr val="tx1">
                    <a:lumMod val="50000"/>
                    <a:lumOff val="50000"/>
                  </a:schemeClr>
                </a:solidFill>
                <a:latin typeface="SST Arabic Medium" pitchFamily="34" charset="-78"/>
                <a:cs typeface="SST Arabic Medium" pitchFamily="34" charset="-78"/>
              </a:rPr>
              <a:t>خطة الاصدار تنشئ التكرار</a:t>
            </a:r>
          </a:p>
        </p:txBody>
      </p:sp>
      <p:sp>
        <p:nvSpPr>
          <p:cNvPr id="46" name="Rectangle 45">
            <a:extLst>
              <a:ext uri="{FF2B5EF4-FFF2-40B4-BE49-F238E27FC236}">
                <a16:creationId xmlns:a16="http://schemas.microsoft.com/office/drawing/2014/main" id="{4693A098-E24A-40CE-AF3E-30BF8E04FB04}"/>
              </a:ext>
            </a:extLst>
          </p:cNvPr>
          <p:cNvSpPr/>
          <p:nvPr/>
        </p:nvSpPr>
        <p:spPr>
          <a:xfrm>
            <a:off x="4750963" y="3137951"/>
            <a:ext cx="1285336" cy="369332"/>
          </a:xfrm>
          <a:prstGeom prst="rect">
            <a:avLst/>
          </a:prstGeom>
        </p:spPr>
        <p:txBody>
          <a:bodyPr wrap="square">
            <a:spAutoFit/>
          </a:bodyPr>
          <a:lstStyle/>
          <a:p>
            <a:pPr lvl="0" algn="ctr" rtl="1">
              <a:defRPr/>
            </a:pPr>
            <a:r>
              <a:rPr lang="ar-EG" sz="900" dirty="0">
                <a:solidFill>
                  <a:schemeClr val="tx1">
                    <a:lumMod val="50000"/>
                    <a:lumOff val="50000"/>
                  </a:schemeClr>
                </a:solidFill>
                <a:latin typeface="SST Arabic Medium" pitchFamily="34" charset="-78"/>
                <a:cs typeface="SST Arabic Medium" pitchFamily="34" charset="-78"/>
              </a:rPr>
              <a:t>خطط التكرار تجدول تطوير المزايا</a:t>
            </a:r>
          </a:p>
        </p:txBody>
      </p:sp>
      <p:sp>
        <p:nvSpPr>
          <p:cNvPr id="47" name="Rectangle 46">
            <a:extLst>
              <a:ext uri="{FF2B5EF4-FFF2-40B4-BE49-F238E27FC236}">
                <a16:creationId xmlns:a16="http://schemas.microsoft.com/office/drawing/2014/main" id="{4693A098-E24A-40CE-AF3E-30BF8E04FB04}"/>
              </a:ext>
            </a:extLst>
          </p:cNvPr>
          <p:cNvSpPr/>
          <p:nvPr/>
        </p:nvSpPr>
        <p:spPr>
          <a:xfrm>
            <a:off x="4750963" y="3527693"/>
            <a:ext cx="1285336" cy="646331"/>
          </a:xfrm>
          <a:prstGeom prst="rect">
            <a:avLst/>
          </a:prstGeom>
        </p:spPr>
        <p:txBody>
          <a:bodyPr wrap="square">
            <a:spAutoFit/>
          </a:bodyPr>
          <a:lstStyle/>
          <a:p>
            <a:pPr lvl="0" algn="ctr" rtl="1">
              <a:defRPr/>
            </a:pPr>
            <a:r>
              <a:rPr lang="ar-EG" sz="900" dirty="0">
                <a:solidFill>
                  <a:schemeClr val="tx1">
                    <a:lumMod val="50000"/>
                    <a:lumOff val="50000"/>
                  </a:schemeClr>
                </a:solidFill>
                <a:latin typeface="SST Arabic Medium" pitchFamily="34" charset="-78"/>
                <a:cs typeface="SST Arabic Medium" pitchFamily="34" charset="-78"/>
              </a:rPr>
              <a:t>المزايا ذات الاولوية التي تنتج عن قصص المستخدمين المقدرة بواسطة نقاط القصص</a:t>
            </a:r>
          </a:p>
        </p:txBody>
      </p:sp>
      <p:sp>
        <p:nvSpPr>
          <p:cNvPr id="48" name="Rectangle 47">
            <a:extLst>
              <a:ext uri="{FF2B5EF4-FFF2-40B4-BE49-F238E27FC236}">
                <a16:creationId xmlns:a16="http://schemas.microsoft.com/office/drawing/2014/main" id="{4693A098-E24A-40CE-AF3E-30BF8E04FB04}"/>
              </a:ext>
            </a:extLst>
          </p:cNvPr>
          <p:cNvSpPr/>
          <p:nvPr/>
        </p:nvSpPr>
        <p:spPr>
          <a:xfrm>
            <a:off x="4750963" y="4222442"/>
            <a:ext cx="1285336" cy="646331"/>
          </a:xfrm>
          <a:prstGeom prst="rect">
            <a:avLst/>
          </a:prstGeom>
        </p:spPr>
        <p:txBody>
          <a:bodyPr wrap="square">
            <a:spAutoFit/>
          </a:bodyPr>
          <a:lstStyle/>
          <a:p>
            <a:pPr lvl="0" algn="ctr" rtl="1">
              <a:defRPr/>
            </a:pPr>
            <a:r>
              <a:rPr lang="ar-EG" sz="900" dirty="0">
                <a:solidFill>
                  <a:schemeClr val="tx1">
                    <a:lumMod val="50000"/>
                    <a:lumOff val="50000"/>
                  </a:schemeClr>
                </a:solidFill>
                <a:latin typeface="SST Arabic Medium" pitchFamily="34" charset="-78"/>
                <a:cs typeface="SST Arabic Medium" pitchFamily="34" charset="-78"/>
              </a:rPr>
              <a:t>المهام المقدرة بالساعات التي ستؤدي لتحقيق قصص المستخدمين</a:t>
            </a:r>
          </a:p>
        </p:txBody>
      </p:sp>
      <p:sp>
        <p:nvSpPr>
          <p:cNvPr id="49" name="Rectangle 48">
            <a:extLst>
              <a:ext uri="{FF2B5EF4-FFF2-40B4-BE49-F238E27FC236}">
                <a16:creationId xmlns:a16="http://schemas.microsoft.com/office/drawing/2014/main" id="{4693A098-E24A-40CE-AF3E-30BF8E04FB04}"/>
              </a:ext>
            </a:extLst>
          </p:cNvPr>
          <p:cNvSpPr/>
          <p:nvPr/>
        </p:nvSpPr>
        <p:spPr>
          <a:xfrm>
            <a:off x="3848819" y="2122107"/>
            <a:ext cx="818068" cy="246221"/>
          </a:xfrm>
          <a:prstGeom prst="rect">
            <a:avLst/>
          </a:prstGeom>
        </p:spPr>
        <p:txBody>
          <a:bodyPr wrap="square">
            <a:spAutoFit/>
          </a:bodyPr>
          <a:lstStyle/>
          <a:p>
            <a:pPr lvl="0" algn="ctr" rtl="1">
              <a:defRPr/>
            </a:pPr>
            <a:r>
              <a:rPr lang="ar-EG" sz="1000" dirty="0">
                <a:solidFill>
                  <a:schemeClr val="tx1">
                    <a:lumMod val="50000"/>
                    <a:lumOff val="50000"/>
                  </a:schemeClr>
                </a:solidFill>
                <a:latin typeface="SST Arabic Medium" pitchFamily="34" charset="-78"/>
                <a:cs typeface="SST Arabic Medium" pitchFamily="34" charset="-78"/>
              </a:rPr>
              <a:t>خطة الاصدار</a:t>
            </a:r>
          </a:p>
        </p:txBody>
      </p:sp>
      <p:sp>
        <p:nvSpPr>
          <p:cNvPr id="50" name="Rectangle 49">
            <a:extLst>
              <a:ext uri="{FF2B5EF4-FFF2-40B4-BE49-F238E27FC236}">
                <a16:creationId xmlns:a16="http://schemas.microsoft.com/office/drawing/2014/main" id="{4693A098-E24A-40CE-AF3E-30BF8E04FB04}"/>
              </a:ext>
            </a:extLst>
          </p:cNvPr>
          <p:cNvSpPr/>
          <p:nvPr/>
        </p:nvSpPr>
        <p:spPr>
          <a:xfrm>
            <a:off x="3848819" y="3471293"/>
            <a:ext cx="818068" cy="246221"/>
          </a:xfrm>
          <a:prstGeom prst="rect">
            <a:avLst/>
          </a:prstGeom>
        </p:spPr>
        <p:txBody>
          <a:bodyPr wrap="square">
            <a:spAutoFit/>
          </a:bodyPr>
          <a:lstStyle/>
          <a:p>
            <a:pPr lvl="0" algn="ctr" rtl="1">
              <a:defRPr/>
            </a:pPr>
            <a:r>
              <a:rPr lang="ar-EG" sz="1000" dirty="0">
                <a:solidFill>
                  <a:schemeClr val="tx1">
                    <a:lumMod val="50000"/>
                    <a:lumOff val="50000"/>
                  </a:schemeClr>
                </a:solidFill>
                <a:latin typeface="SST Arabic Medium" pitchFamily="34" charset="-78"/>
                <a:cs typeface="SST Arabic Medium" pitchFamily="34" charset="-78"/>
              </a:rPr>
              <a:t>خطة التكرار</a:t>
            </a:r>
          </a:p>
        </p:txBody>
      </p:sp>
      <p:sp>
        <p:nvSpPr>
          <p:cNvPr id="52" name="Rectangle 51">
            <a:extLst>
              <a:ext uri="{FF2B5EF4-FFF2-40B4-BE49-F238E27FC236}">
                <a16:creationId xmlns:a16="http://schemas.microsoft.com/office/drawing/2014/main" id="{4693A098-E24A-40CE-AF3E-30BF8E04FB04}"/>
              </a:ext>
            </a:extLst>
          </p:cNvPr>
          <p:cNvSpPr/>
          <p:nvPr/>
        </p:nvSpPr>
        <p:spPr>
          <a:xfrm>
            <a:off x="3169091" y="3891534"/>
            <a:ext cx="718707" cy="461665"/>
          </a:xfrm>
          <a:prstGeom prst="rect">
            <a:avLst/>
          </a:prstGeom>
        </p:spPr>
        <p:txBody>
          <a:bodyPr wrap="square">
            <a:spAutoFit/>
          </a:bodyPr>
          <a:lstStyle/>
          <a:p>
            <a:pPr lvl="0" algn="ctr" rtl="1">
              <a:defRPr/>
            </a:pPr>
            <a:r>
              <a:rPr lang="ar-EG" sz="800" dirty="0">
                <a:solidFill>
                  <a:schemeClr val="tx1">
                    <a:lumMod val="50000"/>
                    <a:lumOff val="50000"/>
                  </a:schemeClr>
                </a:solidFill>
                <a:latin typeface="SST Arabic Medium" pitchFamily="34" charset="-78"/>
                <a:cs typeface="SST Arabic Medium" pitchFamily="34" charset="-78"/>
              </a:rPr>
              <a:t>الميزة أ</a:t>
            </a:r>
          </a:p>
          <a:p>
            <a:pPr lvl="0" algn="ctr" rtl="1">
              <a:defRPr/>
            </a:pPr>
            <a:r>
              <a:rPr lang="ar-EG" sz="800" dirty="0">
                <a:solidFill>
                  <a:schemeClr val="tx1">
                    <a:lumMod val="50000"/>
                    <a:lumOff val="50000"/>
                  </a:schemeClr>
                </a:solidFill>
                <a:latin typeface="SST Arabic Medium" pitchFamily="34" charset="-78"/>
                <a:cs typeface="SST Arabic Medium" pitchFamily="34" charset="-78"/>
              </a:rPr>
              <a:t>قصة المستخدم 2</a:t>
            </a:r>
          </a:p>
        </p:txBody>
      </p:sp>
      <p:sp>
        <p:nvSpPr>
          <p:cNvPr id="53" name="Rectangle 52">
            <a:extLst>
              <a:ext uri="{FF2B5EF4-FFF2-40B4-BE49-F238E27FC236}">
                <a16:creationId xmlns:a16="http://schemas.microsoft.com/office/drawing/2014/main" id="{4693A098-E24A-40CE-AF3E-30BF8E04FB04}"/>
              </a:ext>
            </a:extLst>
          </p:cNvPr>
          <p:cNvSpPr/>
          <p:nvPr/>
        </p:nvSpPr>
        <p:spPr>
          <a:xfrm>
            <a:off x="3896429" y="3891534"/>
            <a:ext cx="718707" cy="461665"/>
          </a:xfrm>
          <a:prstGeom prst="rect">
            <a:avLst/>
          </a:prstGeom>
        </p:spPr>
        <p:txBody>
          <a:bodyPr wrap="square">
            <a:spAutoFit/>
          </a:bodyPr>
          <a:lstStyle/>
          <a:p>
            <a:pPr lvl="0" algn="ctr" rtl="1">
              <a:defRPr/>
            </a:pPr>
            <a:r>
              <a:rPr lang="ar-EG" sz="800" dirty="0">
                <a:solidFill>
                  <a:schemeClr val="tx1">
                    <a:lumMod val="50000"/>
                    <a:lumOff val="50000"/>
                  </a:schemeClr>
                </a:solidFill>
                <a:latin typeface="SST Arabic Medium" pitchFamily="34" charset="-78"/>
                <a:cs typeface="SST Arabic Medium" pitchFamily="34" charset="-78"/>
              </a:rPr>
              <a:t>الميزة أ</a:t>
            </a:r>
          </a:p>
          <a:p>
            <a:pPr lvl="0" algn="ctr" rtl="1">
              <a:defRPr/>
            </a:pPr>
            <a:r>
              <a:rPr lang="ar-EG" sz="800" dirty="0">
                <a:solidFill>
                  <a:schemeClr val="tx1">
                    <a:lumMod val="50000"/>
                    <a:lumOff val="50000"/>
                  </a:schemeClr>
                </a:solidFill>
                <a:latin typeface="SST Arabic Medium" pitchFamily="34" charset="-78"/>
                <a:cs typeface="SST Arabic Medium" pitchFamily="34" charset="-78"/>
              </a:rPr>
              <a:t>قصة المستخدم 1</a:t>
            </a:r>
          </a:p>
        </p:txBody>
      </p:sp>
      <p:sp>
        <p:nvSpPr>
          <p:cNvPr id="54" name="Rectangle 53">
            <a:extLst>
              <a:ext uri="{FF2B5EF4-FFF2-40B4-BE49-F238E27FC236}">
                <a16:creationId xmlns:a16="http://schemas.microsoft.com/office/drawing/2014/main" id="{4693A098-E24A-40CE-AF3E-30BF8E04FB04}"/>
              </a:ext>
            </a:extLst>
          </p:cNvPr>
          <p:cNvSpPr/>
          <p:nvPr/>
        </p:nvSpPr>
        <p:spPr>
          <a:xfrm>
            <a:off x="2419793" y="3891534"/>
            <a:ext cx="718707" cy="461665"/>
          </a:xfrm>
          <a:prstGeom prst="rect">
            <a:avLst/>
          </a:prstGeom>
        </p:spPr>
        <p:txBody>
          <a:bodyPr wrap="square">
            <a:spAutoFit/>
          </a:bodyPr>
          <a:lstStyle/>
          <a:p>
            <a:pPr lvl="0" algn="ctr" rtl="1">
              <a:defRPr/>
            </a:pPr>
            <a:r>
              <a:rPr lang="ar-EG" sz="800" dirty="0">
                <a:solidFill>
                  <a:schemeClr val="tx1">
                    <a:lumMod val="50000"/>
                    <a:lumOff val="50000"/>
                  </a:schemeClr>
                </a:solidFill>
                <a:latin typeface="SST Arabic Medium" pitchFamily="34" charset="-78"/>
                <a:cs typeface="SST Arabic Medium" pitchFamily="34" charset="-78"/>
              </a:rPr>
              <a:t>الميزة ب</a:t>
            </a:r>
          </a:p>
          <a:p>
            <a:pPr lvl="0" algn="ctr" rtl="1">
              <a:defRPr/>
            </a:pPr>
            <a:r>
              <a:rPr lang="ar-EG" sz="800" dirty="0">
                <a:solidFill>
                  <a:schemeClr val="tx1">
                    <a:lumMod val="50000"/>
                    <a:lumOff val="50000"/>
                  </a:schemeClr>
                </a:solidFill>
                <a:latin typeface="SST Arabic Medium" pitchFamily="34" charset="-78"/>
                <a:cs typeface="SST Arabic Medium" pitchFamily="34" charset="-78"/>
              </a:rPr>
              <a:t>قصة المستخدم 3</a:t>
            </a:r>
          </a:p>
        </p:txBody>
      </p:sp>
      <p:sp>
        <p:nvSpPr>
          <p:cNvPr id="55" name="Rectangle 54">
            <a:extLst>
              <a:ext uri="{FF2B5EF4-FFF2-40B4-BE49-F238E27FC236}">
                <a16:creationId xmlns:a16="http://schemas.microsoft.com/office/drawing/2014/main" id="{4693A098-E24A-40CE-AF3E-30BF8E04FB04}"/>
              </a:ext>
            </a:extLst>
          </p:cNvPr>
          <p:cNvSpPr/>
          <p:nvPr/>
        </p:nvSpPr>
        <p:spPr>
          <a:xfrm>
            <a:off x="1670495" y="3891534"/>
            <a:ext cx="718707" cy="461665"/>
          </a:xfrm>
          <a:prstGeom prst="rect">
            <a:avLst/>
          </a:prstGeom>
        </p:spPr>
        <p:txBody>
          <a:bodyPr wrap="square">
            <a:spAutoFit/>
          </a:bodyPr>
          <a:lstStyle/>
          <a:p>
            <a:pPr lvl="0" algn="ctr" rtl="1">
              <a:defRPr/>
            </a:pPr>
            <a:r>
              <a:rPr lang="ar-EG" sz="800" dirty="0">
                <a:solidFill>
                  <a:schemeClr val="tx1">
                    <a:lumMod val="50000"/>
                    <a:lumOff val="50000"/>
                  </a:schemeClr>
                </a:solidFill>
                <a:latin typeface="SST Arabic Medium" pitchFamily="34" charset="-78"/>
                <a:cs typeface="SST Arabic Medium" pitchFamily="34" charset="-78"/>
              </a:rPr>
              <a:t>الميزة ج</a:t>
            </a:r>
          </a:p>
          <a:p>
            <a:pPr lvl="0" algn="ctr" rtl="1">
              <a:defRPr/>
            </a:pPr>
            <a:r>
              <a:rPr lang="ar-EG" sz="800" dirty="0">
                <a:solidFill>
                  <a:schemeClr val="tx1">
                    <a:lumMod val="50000"/>
                    <a:lumOff val="50000"/>
                  </a:schemeClr>
                </a:solidFill>
                <a:latin typeface="SST Arabic Medium" pitchFamily="34" charset="-78"/>
                <a:cs typeface="SST Arabic Medium" pitchFamily="34" charset="-78"/>
              </a:rPr>
              <a:t>قصة المستخدم 4</a:t>
            </a:r>
          </a:p>
        </p:txBody>
      </p:sp>
      <p:sp>
        <p:nvSpPr>
          <p:cNvPr id="56" name="Rectangle 55">
            <a:extLst>
              <a:ext uri="{FF2B5EF4-FFF2-40B4-BE49-F238E27FC236}">
                <a16:creationId xmlns:a16="http://schemas.microsoft.com/office/drawing/2014/main" id="{4693A098-E24A-40CE-AF3E-30BF8E04FB04}"/>
              </a:ext>
            </a:extLst>
          </p:cNvPr>
          <p:cNvSpPr/>
          <p:nvPr/>
        </p:nvSpPr>
        <p:spPr>
          <a:xfrm>
            <a:off x="921197" y="3891534"/>
            <a:ext cx="718707" cy="461665"/>
          </a:xfrm>
          <a:prstGeom prst="rect">
            <a:avLst/>
          </a:prstGeom>
        </p:spPr>
        <p:txBody>
          <a:bodyPr wrap="square">
            <a:spAutoFit/>
          </a:bodyPr>
          <a:lstStyle/>
          <a:p>
            <a:pPr lvl="0" algn="ctr" rtl="1">
              <a:defRPr/>
            </a:pPr>
            <a:r>
              <a:rPr lang="ar-EG" sz="800" dirty="0">
                <a:solidFill>
                  <a:schemeClr val="tx1">
                    <a:lumMod val="50000"/>
                    <a:lumOff val="50000"/>
                  </a:schemeClr>
                </a:solidFill>
                <a:latin typeface="SST Arabic Medium" pitchFamily="34" charset="-78"/>
                <a:cs typeface="SST Arabic Medium" pitchFamily="34" charset="-78"/>
              </a:rPr>
              <a:t>الميزة د</a:t>
            </a:r>
          </a:p>
          <a:p>
            <a:pPr lvl="0" algn="ctr" rtl="1">
              <a:defRPr/>
            </a:pPr>
            <a:r>
              <a:rPr lang="ar-EG" sz="800" dirty="0">
                <a:solidFill>
                  <a:schemeClr val="tx1">
                    <a:lumMod val="50000"/>
                    <a:lumOff val="50000"/>
                  </a:schemeClr>
                </a:solidFill>
                <a:latin typeface="SST Arabic Medium" pitchFamily="34" charset="-78"/>
                <a:cs typeface="SST Arabic Medium" pitchFamily="34" charset="-78"/>
              </a:rPr>
              <a:t>قصة المستخدم 5</a:t>
            </a:r>
          </a:p>
        </p:txBody>
      </p:sp>
      <p:sp>
        <p:nvSpPr>
          <p:cNvPr id="57" name="Rectangle 56">
            <a:extLst>
              <a:ext uri="{FF2B5EF4-FFF2-40B4-BE49-F238E27FC236}">
                <a16:creationId xmlns:a16="http://schemas.microsoft.com/office/drawing/2014/main" id="{4693A098-E24A-40CE-AF3E-30BF8E04FB04}"/>
              </a:ext>
            </a:extLst>
          </p:cNvPr>
          <p:cNvSpPr/>
          <p:nvPr/>
        </p:nvSpPr>
        <p:spPr>
          <a:xfrm>
            <a:off x="3131232" y="4771007"/>
            <a:ext cx="742509" cy="215444"/>
          </a:xfrm>
          <a:prstGeom prst="rect">
            <a:avLst/>
          </a:prstGeom>
        </p:spPr>
        <p:txBody>
          <a:bodyPr wrap="square">
            <a:spAutoFit/>
          </a:bodyPr>
          <a:lstStyle/>
          <a:p>
            <a:pPr lvl="0" algn="r" rtl="1">
              <a:defRPr/>
            </a:pPr>
            <a:r>
              <a:rPr lang="ar-EG" sz="800" dirty="0">
                <a:solidFill>
                  <a:schemeClr val="tx1">
                    <a:lumMod val="50000"/>
                    <a:lumOff val="50000"/>
                  </a:schemeClr>
                </a:solidFill>
                <a:latin typeface="SST Arabic Medium" pitchFamily="34" charset="-78"/>
                <a:cs typeface="SST Arabic Medium" pitchFamily="34" charset="-78"/>
              </a:rPr>
              <a:t>المهمة أ</a:t>
            </a:r>
          </a:p>
        </p:txBody>
      </p:sp>
      <p:sp>
        <p:nvSpPr>
          <p:cNvPr id="58" name="Rectangle 57">
            <a:extLst>
              <a:ext uri="{FF2B5EF4-FFF2-40B4-BE49-F238E27FC236}">
                <a16:creationId xmlns:a16="http://schemas.microsoft.com/office/drawing/2014/main" id="{4693A098-E24A-40CE-AF3E-30BF8E04FB04}"/>
              </a:ext>
            </a:extLst>
          </p:cNvPr>
          <p:cNvSpPr/>
          <p:nvPr/>
        </p:nvSpPr>
        <p:spPr>
          <a:xfrm>
            <a:off x="3131232" y="4992526"/>
            <a:ext cx="742509" cy="215444"/>
          </a:xfrm>
          <a:prstGeom prst="rect">
            <a:avLst/>
          </a:prstGeom>
        </p:spPr>
        <p:txBody>
          <a:bodyPr wrap="square">
            <a:spAutoFit/>
          </a:bodyPr>
          <a:lstStyle/>
          <a:p>
            <a:pPr lvl="0" algn="r" rtl="1">
              <a:defRPr/>
            </a:pPr>
            <a:r>
              <a:rPr lang="ar-EG" sz="800" dirty="0">
                <a:solidFill>
                  <a:schemeClr val="tx1">
                    <a:lumMod val="50000"/>
                    <a:lumOff val="50000"/>
                  </a:schemeClr>
                </a:solidFill>
                <a:latin typeface="SST Arabic Medium" pitchFamily="34" charset="-78"/>
                <a:cs typeface="SST Arabic Medium" pitchFamily="34" charset="-78"/>
              </a:rPr>
              <a:t>المهمة ب</a:t>
            </a:r>
          </a:p>
        </p:txBody>
      </p:sp>
      <p:sp>
        <p:nvSpPr>
          <p:cNvPr id="59" name="Rectangle 58">
            <a:extLst>
              <a:ext uri="{FF2B5EF4-FFF2-40B4-BE49-F238E27FC236}">
                <a16:creationId xmlns:a16="http://schemas.microsoft.com/office/drawing/2014/main" id="{4693A098-E24A-40CE-AF3E-30BF8E04FB04}"/>
              </a:ext>
            </a:extLst>
          </p:cNvPr>
          <p:cNvSpPr/>
          <p:nvPr/>
        </p:nvSpPr>
        <p:spPr>
          <a:xfrm>
            <a:off x="3131232" y="5220267"/>
            <a:ext cx="742509" cy="215444"/>
          </a:xfrm>
          <a:prstGeom prst="rect">
            <a:avLst/>
          </a:prstGeom>
        </p:spPr>
        <p:txBody>
          <a:bodyPr wrap="square">
            <a:spAutoFit/>
          </a:bodyPr>
          <a:lstStyle/>
          <a:p>
            <a:pPr lvl="0" algn="r" rtl="1">
              <a:defRPr/>
            </a:pPr>
            <a:r>
              <a:rPr lang="ar-EG" sz="800" dirty="0">
                <a:solidFill>
                  <a:schemeClr val="tx1">
                    <a:lumMod val="50000"/>
                    <a:lumOff val="50000"/>
                  </a:schemeClr>
                </a:solidFill>
                <a:latin typeface="SST Arabic Medium" pitchFamily="34" charset="-78"/>
                <a:cs typeface="SST Arabic Medium" pitchFamily="34" charset="-78"/>
              </a:rPr>
              <a:t>المهمة ج</a:t>
            </a:r>
          </a:p>
        </p:txBody>
      </p:sp>
      <p:sp>
        <p:nvSpPr>
          <p:cNvPr id="60" name="Rectangle 59">
            <a:extLst>
              <a:ext uri="{FF2B5EF4-FFF2-40B4-BE49-F238E27FC236}">
                <a16:creationId xmlns:a16="http://schemas.microsoft.com/office/drawing/2014/main" id="{4693A098-E24A-40CE-AF3E-30BF8E04FB04}"/>
              </a:ext>
            </a:extLst>
          </p:cNvPr>
          <p:cNvSpPr/>
          <p:nvPr/>
        </p:nvSpPr>
        <p:spPr>
          <a:xfrm>
            <a:off x="3131232" y="5473886"/>
            <a:ext cx="742509" cy="215444"/>
          </a:xfrm>
          <a:prstGeom prst="rect">
            <a:avLst/>
          </a:prstGeom>
        </p:spPr>
        <p:txBody>
          <a:bodyPr wrap="square">
            <a:spAutoFit/>
          </a:bodyPr>
          <a:lstStyle/>
          <a:p>
            <a:pPr lvl="0" algn="r" rtl="1">
              <a:defRPr/>
            </a:pPr>
            <a:r>
              <a:rPr lang="ar-EG" sz="800" dirty="0">
                <a:solidFill>
                  <a:schemeClr val="tx1">
                    <a:lumMod val="50000"/>
                    <a:lumOff val="50000"/>
                  </a:schemeClr>
                </a:solidFill>
                <a:latin typeface="SST Arabic Medium" pitchFamily="34" charset="-78"/>
                <a:cs typeface="SST Arabic Medium" pitchFamily="34" charset="-78"/>
              </a:rPr>
              <a:t>المهمة د</a:t>
            </a:r>
          </a:p>
        </p:txBody>
      </p:sp>
      <p:sp>
        <p:nvSpPr>
          <p:cNvPr id="62" name="Rectangle 61">
            <a:extLst>
              <a:ext uri="{FF2B5EF4-FFF2-40B4-BE49-F238E27FC236}">
                <a16:creationId xmlns:a16="http://schemas.microsoft.com/office/drawing/2014/main" id="{4693A098-E24A-40CE-AF3E-30BF8E04FB04}"/>
              </a:ext>
            </a:extLst>
          </p:cNvPr>
          <p:cNvSpPr/>
          <p:nvPr/>
        </p:nvSpPr>
        <p:spPr>
          <a:xfrm>
            <a:off x="1892778" y="4759719"/>
            <a:ext cx="742509" cy="215444"/>
          </a:xfrm>
          <a:prstGeom prst="rect">
            <a:avLst/>
          </a:prstGeom>
        </p:spPr>
        <p:txBody>
          <a:bodyPr wrap="square">
            <a:spAutoFit/>
          </a:bodyPr>
          <a:lstStyle/>
          <a:p>
            <a:pPr lvl="0" rtl="1">
              <a:defRPr/>
            </a:pPr>
            <a:r>
              <a:rPr lang="ar-EG" sz="800" dirty="0">
                <a:solidFill>
                  <a:schemeClr val="tx1">
                    <a:lumMod val="50000"/>
                    <a:lumOff val="50000"/>
                  </a:schemeClr>
                </a:solidFill>
                <a:latin typeface="SST Arabic Medium" pitchFamily="34" charset="-78"/>
                <a:cs typeface="SST Arabic Medium" pitchFamily="34" charset="-78"/>
              </a:rPr>
              <a:t>5 ساعات</a:t>
            </a:r>
          </a:p>
        </p:txBody>
      </p:sp>
      <p:sp>
        <p:nvSpPr>
          <p:cNvPr id="63" name="Rectangle 62">
            <a:extLst>
              <a:ext uri="{FF2B5EF4-FFF2-40B4-BE49-F238E27FC236}">
                <a16:creationId xmlns:a16="http://schemas.microsoft.com/office/drawing/2014/main" id="{4693A098-E24A-40CE-AF3E-30BF8E04FB04}"/>
              </a:ext>
            </a:extLst>
          </p:cNvPr>
          <p:cNvSpPr/>
          <p:nvPr/>
        </p:nvSpPr>
        <p:spPr>
          <a:xfrm>
            <a:off x="1892778" y="4981238"/>
            <a:ext cx="742509" cy="215444"/>
          </a:xfrm>
          <a:prstGeom prst="rect">
            <a:avLst/>
          </a:prstGeom>
        </p:spPr>
        <p:txBody>
          <a:bodyPr wrap="square">
            <a:spAutoFit/>
          </a:bodyPr>
          <a:lstStyle/>
          <a:p>
            <a:pPr lvl="0" rtl="1">
              <a:defRPr/>
            </a:pPr>
            <a:r>
              <a:rPr lang="ar-EG" sz="800" dirty="0">
                <a:solidFill>
                  <a:schemeClr val="tx1">
                    <a:lumMod val="50000"/>
                    <a:lumOff val="50000"/>
                  </a:schemeClr>
                </a:solidFill>
                <a:latin typeface="SST Arabic Medium" pitchFamily="34" charset="-78"/>
                <a:cs typeface="SST Arabic Medium" pitchFamily="34" charset="-78"/>
              </a:rPr>
              <a:t>8 ساعات</a:t>
            </a:r>
          </a:p>
        </p:txBody>
      </p:sp>
      <p:sp>
        <p:nvSpPr>
          <p:cNvPr id="64" name="Rectangle 63">
            <a:extLst>
              <a:ext uri="{FF2B5EF4-FFF2-40B4-BE49-F238E27FC236}">
                <a16:creationId xmlns:a16="http://schemas.microsoft.com/office/drawing/2014/main" id="{4693A098-E24A-40CE-AF3E-30BF8E04FB04}"/>
              </a:ext>
            </a:extLst>
          </p:cNvPr>
          <p:cNvSpPr/>
          <p:nvPr/>
        </p:nvSpPr>
        <p:spPr>
          <a:xfrm>
            <a:off x="1892778" y="5208979"/>
            <a:ext cx="742509" cy="215444"/>
          </a:xfrm>
          <a:prstGeom prst="rect">
            <a:avLst/>
          </a:prstGeom>
        </p:spPr>
        <p:txBody>
          <a:bodyPr wrap="square">
            <a:spAutoFit/>
          </a:bodyPr>
          <a:lstStyle/>
          <a:p>
            <a:pPr lvl="0" rtl="1">
              <a:defRPr/>
            </a:pPr>
            <a:r>
              <a:rPr lang="ar-EG" sz="800" dirty="0">
                <a:solidFill>
                  <a:schemeClr val="tx1">
                    <a:lumMod val="50000"/>
                    <a:lumOff val="50000"/>
                  </a:schemeClr>
                </a:solidFill>
                <a:latin typeface="SST Arabic Medium" pitchFamily="34" charset="-78"/>
                <a:cs typeface="SST Arabic Medium" pitchFamily="34" charset="-78"/>
              </a:rPr>
              <a:t>4 ساعات</a:t>
            </a:r>
          </a:p>
        </p:txBody>
      </p:sp>
      <p:sp>
        <p:nvSpPr>
          <p:cNvPr id="65" name="Rectangle 64">
            <a:extLst>
              <a:ext uri="{FF2B5EF4-FFF2-40B4-BE49-F238E27FC236}">
                <a16:creationId xmlns:a16="http://schemas.microsoft.com/office/drawing/2014/main" id="{4693A098-E24A-40CE-AF3E-30BF8E04FB04}"/>
              </a:ext>
            </a:extLst>
          </p:cNvPr>
          <p:cNvSpPr/>
          <p:nvPr/>
        </p:nvSpPr>
        <p:spPr>
          <a:xfrm>
            <a:off x="1892778" y="5462598"/>
            <a:ext cx="742509" cy="215444"/>
          </a:xfrm>
          <a:prstGeom prst="rect">
            <a:avLst/>
          </a:prstGeom>
        </p:spPr>
        <p:txBody>
          <a:bodyPr wrap="square">
            <a:spAutoFit/>
          </a:bodyPr>
          <a:lstStyle/>
          <a:p>
            <a:pPr lvl="0" rtl="1">
              <a:defRPr/>
            </a:pPr>
            <a:r>
              <a:rPr lang="ar-EG" sz="800" dirty="0">
                <a:solidFill>
                  <a:schemeClr val="tx1">
                    <a:lumMod val="50000"/>
                    <a:lumOff val="50000"/>
                  </a:schemeClr>
                </a:solidFill>
                <a:latin typeface="SST Arabic Medium" pitchFamily="34" charset="-78"/>
                <a:cs typeface="SST Arabic Medium" pitchFamily="34" charset="-78"/>
              </a:rPr>
              <a:t>12 ساعة</a:t>
            </a:r>
          </a:p>
        </p:txBody>
      </p:sp>
      <p:sp>
        <p:nvSpPr>
          <p:cNvPr id="66" name="TextBox 65"/>
          <p:cNvSpPr txBox="1"/>
          <p:nvPr/>
        </p:nvSpPr>
        <p:spPr>
          <a:xfrm>
            <a:off x="804956" y="5963067"/>
            <a:ext cx="4122469" cy="338554"/>
          </a:xfrm>
          <a:prstGeom prst="rect">
            <a:avLst/>
          </a:prstGeom>
          <a:noFill/>
        </p:spPr>
        <p:txBody>
          <a:bodyPr wrap="square" rtlCol="0">
            <a:spAutoFit/>
          </a:bodyPr>
          <a:lstStyle/>
          <a:p>
            <a:pPr lvl="0" algn="ctr" rtl="1">
              <a:defRPr/>
            </a:pPr>
            <a:r>
              <a:rPr lang="ar-EG" sz="1600" dirty="0">
                <a:solidFill>
                  <a:schemeClr val="tx1">
                    <a:lumMod val="50000"/>
                    <a:lumOff val="50000"/>
                  </a:schemeClr>
                </a:solidFill>
                <a:latin typeface="SST Arabic Medium" pitchFamily="34" charset="-78"/>
                <a:cs typeface="SST Arabic Medium" pitchFamily="34" charset="-78"/>
              </a:rPr>
              <a:t>الشكل 2-17 خطة الاصدار والتكرارات</a:t>
            </a:r>
          </a:p>
        </p:txBody>
      </p:sp>
    </p:spTree>
    <p:extLst>
      <p:ext uri="{BB962C8B-B14F-4D97-AF65-F5344CB8AC3E}">
        <p14:creationId xmlns:p14="http://schemas.microsoft.com/office/powerpoint/2010/main" val="1545930039"/>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693A098-E24A-40CE-AF3E-30BF8E04FB04}"/>
              </a:ext>
            </a:extLst>
          </p:cNvPr>
          <p:cNvSpPr/>
          <p:nvPr/>
        </p:nvSpPr>
        <p:spPr>
          <a:xfrm>
            <a:off x="5657850" y="1432996"/>
            <a:ext cx="5938490" cy="4247317"/>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4.1. الموازنة: </a:t>
            </a:r>
          </a:p>
          <a:p>
            <a:pPr marL="0" marR="0" lvl="0" indent="0" algn="justLow" defTabSz="914400" rtl="1" eaLnBrk="1" fontAlgn="auto" latinLnBrk="0" hangingPunct="1">
              <a:lnSpc>
                <a:spcPct val="150000"/>
              </a:lnSpc>
              <a:spcBef>
                <a:spcPts val="0"/>
              </a:spcBef>
              <a:spcAft>
                <a:spcPts val="0"/>
              </a:spcAft>
              <a:buClrTx/>
              <a:buSzTx/>
              <a:buFontTx/>
              <a:buNone/>
              <a:tabLst/>
              <a:defRPr/>
            </a:pPr>
            <a:endPar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a:p>
            <a:pPr algn="justLow" rtl="1">
              <a:lnSpc>
                <a:spcPct val="200000"/>
              </a:lnSpc>
              <a:defRPr/>
            </a:pPr>
            <a:r>
              <a:rPr lang="ar-DZ" dirty="0">
                <a:solidFill>
                  <a:schemeClr val="tx1">
                    <a:lumMod val="50000"/>
                    <a:lumOff val="50000"/>
                  </a:schemeClr>
                </a:solidFill>
                <a:latin typeface="SST Arabic Medium" pitchFamily="34" charset="-78"/>
                <a:cs typeface="SST Arabic Medium" pitchFamily="34" charset="-78"/>
              </a:rPr>
              <a:t>غالباً ما يتم توزيع</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الخط المرجعي للتكاليف عبر الجدول الزمني للمشروع لكي يعكس توقيت تكبد التكاليف. تتيح هذه الممارسة لمدراء المشاريع</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عمل توازن بين التمويل المعتمد خلال فترة موازنة محددة مع الأعمال المجدولة خلال تلك الفترة. إذا كانت هناك حدود للتمويل في</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فترة موازنة ما، قد يحتاج العمل إلى إعادة الجدولة لتلبية تلك الحدود.</a:t>
            </a:r>
          </a:p>
        </p:txBody>
      </p:sp>
      <p:sp>
        <p:nvSpPr>
          <p:cNvPr id="5" name="TextBox 4">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مجال أداء التخطيط</a:t>
            </a:r>
          </a:p>
        </p:txBody>
      </p:sp>
      <p:sp>
        <p:nvSpPr>
          <p:cNvPr id="3" name="Rectangle 2"/>
          <p:cNvSpPr/>
          <p:nvPr/>
        </p:nvSpPr>
        <p:spPr>
          <a:xfrm>
            <a:off x="1645181" y="2447570"/>
            <a:ext cx="1090456" cy="2779594"/>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2767710" y="3014178"/>
            <a:ext cx="1090456" cy="2212985"/>
          </a:xfrm>
          <a:prstGeom prst="rect">
            <a:avLst/>
          </a:prstGeom>
          <a:solidFill>
            <a:srgbClr val="0999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3890238" y="3013061"/>
            <a:ext cx="1090456" cy="2214100"/>
          </a:xfrm>
          <a:prstGeom prst="rect">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flipV="1">
            <a:off x="1645181" y="1880960"/>
            <a:ext cx="1090456" cy="523847"/>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flipV="1">
            <a:off x="2767710" y="2447570"/>
            <a:ext cx="1090456" cy="523847"/>
          </a:xfrm>
          <a:prstGeom prst="rect">
            <a:avLst/>
          </a:prstGeom>
          <a:solidFill>
            <a:srgbClr val="0999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p:cNvCxnSpPr/>
          <p:nvPr/>
        </p:nvCxnSpPr>
        <p:spPr>
          <a:xfrm flipV="1">
            <a:off x="1399294" y="1880961"/>
            <a:ext cx="0" cy="2409693"/>
          </a:xfrm>
          <a:prstGeom prst="straightConnector1">
            <a:avLst/>
          </a:prstGeom>
          <a:ln w="38100">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4693A098-E24A-40CE-AF3E-30BF8E04FB04}"/>
              </a:ext>
            </a:extLst>
          </p:cNvPr>
          <p:cNvSpPr/>
          <p:nvPr/>
        </p:nvSpPr>
        <p:spPr>
          <a:xfrm>
            <a:off x="2236612" y="2488743"/>
            <a:ext cx="2152651" cy="461665"/>
          </a:xfrm>
          <a:prstGeom prst="rect">
            <a:avLst/>
          </a:prstGeom>
        </p:spPr>
        <p:txBody>
          <a:bodyPr wrap="square">
            <a:spAutoFit/>
          </a:bodyPr>
          <a:lstStyle/>
          <a:p>
            <a:pPr marL="0" marR="0" lvl="0" indent="0" algn="ctr" defTabSz="914400" rtl="1" eaLnBrk="1" fontAlgn="auto" latinLnBrk="0" hangingPunct="1">
              <a:spcBef>
                <a:spcPts val="0"/>
              </a:spcBef>
              <a:spcAft>
                <a:spcPts val="0"/>
              </a:spcAft>
              <a:buClrTx/>
              <a:buSzTx/>
              <a:buFontTx/>
              <a:buNone/>
              <a:tabLst/>
              <a:defRPr/>
            </a:pPr>
            <a:r>
              <a:rPr kumimoji="0" lang="ar-EG" sz="12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rPr>
              <a:t>احتياطات</a:t>
            </a:r>
          </a:p>
          <a:p>
            <a:pPr marL="0" marR="0" lvl="0" indent="0" algn="ctr" defTabSz="914400" rtl="1" eaLnBrk="1" fontAlgn="auto" latinLnBrk="0" hangingPunct="1">
              <a:spcBef>
                <a:spcPts val="0"/>
              </a:spcBef>
              <a:spcAft>
                <a:spcPts val="0"/>
              </a:spcAft>
              <a:buClrTx/>
              <a:buSzTx/>
              <a:buFontTx/>
              <a:buNone/>
              <a:tabLst/>
              <a:defRPr/>
            </a:pPr>
            <a:r>
              <a:rPr kumimoji="0" lang="ar-EG" sz="12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rPr>
              <a:t>الطوارئ</a:t>
            </a:r>
            <a:endParaRPr lang="ar-DZ" sz="1200" dirty="0">
              <a:solidFill>
                <a:schemeClr val="bg1"/>
              </a:solidFill>
              <a:latin typeface="SST Arabic Medium" pitchFamily="34" charset="-78"/>
              <a:cs typeface="SST Arabic Medium" pitchFamily="34" charset="-78"/>
            </a:endParaRPr>
          </a:p>
        </p:txBody>
      </p:sp>
      <p:sp>
        <p:nvSpPr>
          <p:cNvPr id="14" name="Rectangle 13">
            <a:extLst>
              <a:ext uri="{FF2B5EF4-FFF2-40B4-BE49-F238E27FC236}">
                <a16:creationId xmlns:a16="http://schemas.microsoft.com/office/drawing/2014/main" id="{4693A098-E24A-40CE-AF3E-30BF8E04FB04}"/>
              </a:ext>
            </a:extLst>
          </p:cNvPr>
          <p:cNvSpPr/>
          <p:nvPr/>
        </p:nvSpPr>
        <p:spPr>
          <a:xfrm>
            <a:off x="1112661" y="1912050"/>
            <a:ext cx="2152651" cy="461665"/>
          </a:xfrm>
          <a:prstGeom prst="rect">
            <a:avLst/>
          </a:prstGeom>
        </p:spPr>
        <p:txBody>
          <a:bodyPr wrap="square">
            <a:spAutoFit/>
          </a:bodyPr>
          <a:lstStyle/>
          <a:p>
            <a:pPr marL="0" marR="0" lvl="0" indent="0" algn="ctr" defTabSz="914400" rtl="1" eaLnBrk="1" fontAlgn="auto" latinLnBrk="0" hangingPunct="1">
              <a:spcBef>
                <a:spcPts val="0"/>
              </a:spcBef>
              <a:spcAft>
                <a:spcPts val="0"/>
              </a:spcAft>
              <a:buClrTx/>
              <a:buSzTx/>
              <a:buFontTx/>
              <a:buNone/>
              <a:tabLst/>
              <a:defRPr/>
            </a:pPr>
            <a:r>
              <a:rPr kumimoji="0" lang="ar-EG" sz="12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rPr>
              <a:t>الاحتياطات </a:t>
            </a:r>
          </a:p>
          <a:p>
            <a:pPr marL="0" marR="0" lvl="0" indent="0" algn="ctr" defTabSz="914400" rtl="1" eaLnBrk="1" fontAlgn="auto" latinLnBrk="0" hangingPunct="1">
              <a:spcBef>
                <a:spcPts val="0"/>
              </a:spcBef>
              <a:spcAft>
                <a:spcPts val="0"/>
              </a:spcAft>
              <a:buClrTx/>
              <a:buSzTx/>
              <a:buFontTx/>
              <a:buNone/>
              <a:tabLst/>
              <a:defRPr/>
            </a:pPr>
            <a:r>
              <a:rPr kumimoji="0" lang="ar-EG" sz="12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rPr>
              <a:t>الإدارية</a:t>
            </a:r>
            <a:endParaRPr lang="ar-DZ" sz="1200" dirty="0">
              <a:solidFill>
                <a:schemeClr val="bg1"/>
              </a:solidFill>
              <a:latin typeface="SST Arabic Medium" pitchFamily="34" charset="-78"/>
              <a:cs typeface="SST Arabic Medium" pitchFamily="34" charset="-78"/>
            </a:endParaRPr>
          </a:p>
        </p:txBody>
      </p:sp>
      <p:sp>
        <p:nvSpPr>
          <p:cNvPr id="15" name="Rectangle 14">
            <a:extLst>
              <a:ext uri="{FF2B5EF4-FFF2-40B4-BE49-F238E27FC236}">
                <a16:creationId xmlns:a16="http://schemas.microsoft.com/office/drawing/2014/main" id="{4693A098-E24A-40CE-AF3E-30BF8E04FB04}"/>
              </a:ext>
            </a:extLst>
          </p:cNvPr>
          <p:cNvSpPr/>
          <p:nvPr/>
        </p:nvSpPr>
        <p:spPr>
          <a:xfrm>
            <a:off x="3743311" y="3828989"/>
            <a:ext cx="1365260" cy="461665"/>
          </a:xfrm>
          <a:prstGeom prst="rect">
            <a:avLst/>
          </a:prstGeom>
        </p:spPr>
        <p:txBody>
          <a:bodyPr wrap="square">
            <a:spAutoFit/>
          </a:bodyPr>
          <a:lstStyle/>
          <a:p>
            <a:pPr marL="0" marR="0" lvl="0" indent="0" algn="ctr" defTabSz="914400" rtl="1" eaLnBrk="1" fontAlgn="auto" latinLnBrk="0" hangingPunct="1">
              <a:spcBef>
                <a:spcPts val="0"/>
              </a:spcBef>
              <a:spcAft>
                <a:spcPts val="0"/>
              </a:spcAft>
              <a:buClrTx/>
              <a:buSzTx/>
              <a:buFontTx/>
              <a:buNone/>
              <a:tabLst/>
              <a:defRPr/>
            </a:pPr>
            <a:r>
              <a:rPr kumimoji="0" lang="ar-EG" sz="12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rPr>
              <a:t>تقديرات</a:t>
            </a:r>
          </a:p>
          <a:p>
            <a:pPr marL="0" marR="0" lvl="0" indent="0" algn="ctr" defTabSz="914400" rtl="1" eaLnBrk="1" fontAlgn="auto" latinLnBrk="0" hangingPunct="1">
              <a:spcBef>
                <a:spcPts val="0"/>
              </a:spcBef>
              <a:spcAft>
                <a:spcPts val="0"/>
              </a:spcAft>
              <a:buClrTx/>
              <a:buSzTx/>
              <a:buFontTx/>
              <a:buNone/>
              <a:tabLst/>
              <a:defRPr/>
            </a:pPr>
            <a:r>
              <a:rPr kumimoji="0" lang="ar-EG" sz="12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rPr>
              <a:t> تكاليف العمل</a:t>
            </a:r>
            <a:endParaRPr lang="ar-DZ" sz="1200" dirty="0">
              <a:solidFill>
                <a:schemeClr val="bg1"/>
              </a:solidFill>
              <a:latin typeface="SST Arabic Medium" pitchFamily="34" charset="-78"/>
              <a:cs typeface="SST Arabic Medium" pitchFamily="34" charset="-78"/>
            </a:endParaRPr>
          </a:p>
        </p:txBody>
      </p:sp>
      <p:sp>
        <p:nvSpPr>
          <p:cNvPr id="16" name="Rectangle 15">
            <a:extLst>
              <a:ext uri="{FF2B5EF4-FFF2-40B4-BE49-F238E27FC236}">
                <a16:creationId xmlns:a16="http://schemas.microsoft.com/office/drawing/2014/main" id="{4693A098-E24A-40CE-AF3E-30BF8E04FB04}"/>
              </a:ext>
            </a:extLst>
          </p:cNvPr>
          <p:cNvSpPr/>
          <p:nvPr/>
        </p:nvSpPr>
        <p:spPr>
          <a:xfrm>
            <a:off x="2573157" y="3828989"/>
            <a:ext cx="1365260" cy="461665"/>
          </a:xfrm>
          <a:prstGeom prst="rect">
            <a:avLst/>
          </a:prstGeom>
        </p:spPr>
        <p:txBody>
          <a:bodyPr wrap="square">
            <a:spAutoFit/>
          </a:bodyPr>
          <a:lstStyle/>
          <a:p>
            <a:pPr marL="0" marR="0" lvl="0" indent="0" algn="ctr" defTabSz="914400" rtl="1" eaLnBrk="1" fontAlgn="auto" latinLnBrk="0" hangingPunct="1">
              <a:spcBef>
                <a:spcPts val="0"/>
              </a:spcBef>
              <a:spcAft>
                <a:spcPts val="0"/>
              </a:spcAft>
              <a:buClrTx/>
              <a:buSzTx/>
              <a:buFontTx/>
              <a:buNone/>
              <a:tabLst/>
              <a:defRPr/>
            </a:pPr>
            <a:r>
              <a:rPr kumimoji="0" lang="ar-EG" sz="12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rPr>
              <a:t>الخط</a:t>
            </a:r>
            <a:r>
              <a:rPr kumimoji="0" lang="ar-EG" sz="1200" i="0" u="none" strike="noStrike" kern="1200" cap="none" spc="0" normalizeH="0" noProof="0" dirty="0">
                <a:ln>
                  <a:noFill/>
                </a:ln>
                <a:solidFill>
                  <a:schemeClr val="bg1"/>
                </a:solidFill>
                <a:effectLst/>
                <a:uLnTx/>
                <a:uFillTx/>
                <a:latin typeface="SST Arabic Medium" pitchFamily="34" charset="-78"/>
                <a:cs typeface="SST Arabic Medium" pitchFamily="34" charset="-78"/>
              </a:rPr>
              <a:t> المرجعي</a:t>
            </a:r>
          </a:p>
          <a:p>
            <a:pPr marL="0" marR="0" lvl="0" indent="0" algn="ctr" defTabSz="914400" rtl="1" eaLnBrk="1" fontAlgn="auto" latinLnBrk="0" hangingPunct="1">
              <a:spcBef>
                <a:spcPts val="0"/>
              </a:spcBef>
              <a:spcAft>
                <a:spcPts val="0"/>
              </a:spcAft>
              <a:buClrTx/>
              <a:buSzTx/>
              <a:buFontTx/>
              <a:buNone/>
              <a:tabLst/>
              <a:defRPr/>
            </a:pPr>
            <a:r>
              <a:rPr lang="ar-EG" sz="1200" dirty="0">
                <a:solidFill>
                  <a:schemeClr val="bg1"/>
                </a:solidFill>
                <a:latin typeface="SST Arabic Medium" pitchFamily="34" charset="-78"/>
                <a:cs typeface="SST Arabic Medium" pitchFamily="34" charset="-78"/>
              </a:rPr>
              <a:t>للتكلفة</a:t>
            </a:r>
            <a:endParaRPr lang="ar-DZ" sz="1200" dirty="0">
              <a:solidFill>
                <a:schemeClr val="bg1"/>
              </a:solidFill>
              <a:latin typeface="SST Arabic Medium" pitchFamily="34" charset="-78"/>
              <a:cs typeface="SST Arabic Medium" pitchFamily="34" charset="-78"/>
            </a:endParaRPr>
          </a:p>
        </p:txBody>
      </p:sp>
      <p:sp>
        <p:nvSpPr>
          <p:cNvPr id="17" name="Rectangle 16">
            <a:extLst>
              <a:ext uri="{FF2B5EF4-FFF2-40B4-BE49-F238E27FC236}">
                <a16:creationId xmlns:a16="http://schemas.microsoft.com/office/drawing/2014/main" id="{4693A098-E24A-40CE-AF3E-30BF8E04FB04}"/>
              </a:ext>
            </a:extLst>
          </p:cNvPr>
          <p:cNvSpPr/>
          <p:nvPr/>
        </p:nvSpPr>
        <p:spPr>
          <a:xfrm>
            <a:off x="1496831" y="3828989"/>
            <a:ext cx="1365260" cy="461665"/>
          </a:xfrm>
          <a:prstGeom prst="rect">
            <a:avLst/>
          </a:prstGeom>
        </p:spPr>
        <p:txBody>
          <a:bodyPr wrap="square">
            <a:spAutoFit/>
          </a:bodyPr>
          <a:lstStyle/>
          <a:p>
            <a:pPr marL="0" marR="0" lvl="0" indent="0" algn="ctr" defTabSz="914400" rtl="1" eaLnBrk="1" fontAlgn="auto" latinLnBrk="0" hangingPunct="1">
              <a:spcBef>
                <a:spcPts val="0"/>
              </a:spcBef>
              <a:spcAft>
                <a:spcPts val="0"/>
              </a:spcAft>
              <a:buClrTx/>
              <a:buSzTx/>
              <a:buFontTx/>
              <a:buNone/>
              <a:tabLst/>
              <a:defRPr/>
            </a:pPr>
            <a:r>
              <a:rPr lang="ar-EG" sz="1200" dirty="0">
                <a:solidFill>
                  <a:schemeClr val="bg1"/>
                </a:solidFill>
                <a:latin typeface="SST Arabic Medium" pitchFamily="34" charset="-78"/>
                <a:cs typeface="SST Arabic Medium" pitchFamily="34" charset="-78"/>
              </a:rPr>
              <a:t>موازنة </a:t>
            </a:r>
          </a:p>
          <a:p>
            <a:pPr marL="0" marR="0" lvl="0" indent="0" algn="ctr" defTabSz="914400" rtl="1" eaLnBrk="1" fontAlgn="auto" latinLnBrk="0" hangingPunct="1">
              <a:spcBef>
                <a:spcPts val="0"/>
              </a:spcBef>
              <a:spcAft>
                <a:spcPts val="0"/>
              </a:spcAft>
              <a:buClrTx/>
              <a:buSzTx/>
              <a:buFontTx/>
              <a:buNone/>
              <a:tabLst/>
              <a:defRPr/>
            </a:pPr>
            <a:r>
              <a:rPr lang="ar-EG" sz="1200" dirty="0">
                <a:solidFill>
                  <a:schemeClr val="bg1"/>
                </a:solidFill>
                <a:latin typeface="SST Arabic Medium" pitchFamily="34" charset="-78"/>
                <a:cs typeface="SST Arabic Medium" pitchFamily="34" charset="-78"/>
              </a:rPr>
              <a:t>المشروع</a:t>
            </a:r>
            <a:endParaRPr lang="ar-DZ" sz="1200" dirty="0">
              <a:solidFill>
                <a:schemeClr val="bg1"/>
              </a:solidFill>
              <a:latin typeface="SST Arabic Medium" pitchFamily="34" charset="-78"/>
              <a:cs typeface="SST Arabic Medium" pitchFamily="34" charset="-78"/>
            </a:endParaRPr>
          </a:p>
        </p:txBody>
      </p:sp>
      <p:sp>
        <p:nvSpPr>
          <p:cNvPr id="18" name="Rectangle 17">
            <a:extLst>
              <a:ext uri="{FF2B5EF4-FFF2-40B4-BE49-F238E27FC236}">
                <a16:creationId xmlns:a16="http://schemas.microsoft.com/office/drawing/2014/main" id="{4693A098-E24A-40CE-AF3E-30BF8E04FB04}"/>
              </a:ext>
            </a:extLst>
          </p:cNvPr>
          <p:cNvSpPr/>
          <p:nvPr/>
        </p:nvSpPr>
        <p:spPr>
          <a:xfrm rot="16200000">
            <a:off x="718392" y="4664241"/>
            <a:ext cx="1365260" cy="276999"/>
          </a:xfrm>
          <a:prstGeom prst="rect">
            <a:avLst/>
          </a:prstGeom>
        </p:spPr>
        <p:txBody>
          <a:bodyPr wrap="square">
            <a:spAutoFit/>
          </a:bodyPr>
          <a:lstStyle/>
          <a:p>
            <a:pPr marL="0" marR="0" lvl="0" indent="0" algn="ctr" defTabSz="914400" rtl="1" eaLnBrk="1" fontAlgn="auto" latinLnBrk="0" hangingPunct="1">
              <a:spcBef>
                <a:spcPts val="0"/>
              </a:spcBef>
              <a:spcAft>
                <a:spcPts val="0"/>
              </a:spcAft>
              <a:buClrTx/>
              <a:buSzTx/>
              <a:buFontTx/>
              <a:buNone/>
              <a:tabLst/>
              <a:defRPr/>
            </a:pPr>
            <a:r>
              <a:rPr lang="ar-EG" sz="1200" dirty="0">
                <a:solidFill>
                  <a:schemeClr val="tx1">
                    <a:lumMod val="50000"/>
                    <a:lumOff val="50000"/>
                  </a:schemeClr>
                </a:solidFill>
                <a:latin typeface="SST Arabic Medium" pitchFamily="34" charset="-78"/>
                <a:cs typeface="SST Arabic Medium" pitchFamily="34" charset="-78"/>
              </a:rPr>
              <a:t>إجمالي القيمة</a:t>
            </a:r>
            <a:endParaRPr lang="ar-DZ" sz="1200" dirty="0">
              <a:solidFill>
                <a:schemeClr val="tx1">
                  <a:lumMod val="50000"/>
                  <a:lumOff val="50000"/>
                </a:schemeClr>
              </a:solidFill>
              <a:latin typeface="SST Arabic Medium" pitchFamily="34" charset="-78"/>
              <a:cs typeface="SST Arabic Medium" pitchFamily="34" charset="-78"/>
            </a:endParaRPr>
          </a:p>
        </p:txBody>
      </p:sp>
      <p:sp>
        <p:nvSpPr>
          <p:cNvPr id="20" name="TextBox 19"/>
          <p:cNvSpPr txBox="1"/>
          <p:nvPr/>
        </p:nvSpPr>
        <p:spPr>
          <a:xfrm>
            <a:off x="986102" y="5534843"/>
            <a:ext cx="4122469" cy="338554"/>
          </a:xfrm>
          <a:prstGeom prst="rect">
            <a:avLst/>
          </a:prstGeom>
          <a:noFill/>
        </p:spPr>
        <p:txBody>
          <a:bodyPr wrap="square" rtlCol="0">
            <a:spAutoFit/>
          </a:bodyPr>
          <a:lstStyle/>
          <a:p>
            <a:pPr lvl="0" algn="ctr" rtl="1">
              <a:defRPr/>
            </a:pPr>
            <a:r>
              <a:rPr lang="ar-EG" sz="1600" dirty="0">
                <a:solidFill>
                  <a:schemeClr val="tx1">
                    <a:lumMod val="50000"/>
                    <a:lumOff val="50000"/>
                  </a:schemeClr>
                </a:solidFill>
                <a:latin typeface="SST Arabic Medium" pitchFamily="34" charset="-78"/>
                <a:cs typeface="SST Arabic Medium" pitchFamily="34" charset="-78"/>
              </a:rPr>
              <a:t>الشكل 2-18 تراكم الموازنة</a:t>
            </a:r>
          </a:p>
        </p:txBody>
      </p:sp>
    </p:spTree>
    <p:extLst>
      <p:ext uri="{BB962C8B-B14F-4D97-AF65-F5344CB8AC3E}">
        <p14:creationId xmlns:p14="http://schemas.microsoft.com/office/powerpoint/2010/main" val="2289042119"/>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693A098-E24A-40CE-AF3E-30BF8E04FB04}"/>
              </a:ext>
            </a:extLst>
          </p:cNvPr>
          <p:cNvSpPr/>
          <p:nvPr/>
        </p:nvSpPr>
        <p:spPr>
          <a:xfrm>
            <a:off x="3838576" y="1473241"/>
            <a:ext cx="7815540" cy="2585323"/>
          </a:xfrm>
          <a:prstGeom prst="rect">
            <a:avLst/>
          </a:prstGeom>
        </p:spPr>
        <p:txBody>
          <a:bodyPr wrap="square">
            <a:spAutoFit/>
          </a:bodyPr>
          <a:lstStyle/>
          <a:p>
            <a:pPr lvl="0" algn="justLow" rtl="1">
              <a:lnSpc>
                <a:spcPct val="150000"/>
              </a:lnSpc>
              <a:defRPr/>
            </a:pPr>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2</a:t>
            </a:r>
            <a:r>
              <a:rPr lang="ar-EG" dirty="0">
                <a:solidFill>
                  <a:srgbClr val="03A5AD"/>
                </a:solidFill>
                <a:latin typeface="SST Arabic Medium" pitchFamily="34" charset="-78"/>
                <a:cs typeface="SST Arabic Medium" pitchFamily="34" charset="-78"/>
              </a:rPr>
              <a:t>. تكوين وهيكل فريق المشروع: </a:t>
            </a:r>
          </a:p>
          <a:p>
            <a:pPr lvl="0" algn="justLow" rtl="1">
              <a:lnSpc>
                <a:spcPct val="150000"/>
              </a:lnSpc>
              <a:defRPr/>
            </a:pPr>
            <a:endParaRPr lang="ar-EG" dirty="0">
              <a:solidFill>
                <a:srgbClr val="03A5AD"/>
              </a:solidFill>
              <a:latin typeface="SST Arabic Medium" pitchFamily="34" charset="-78"/>
              <a:cs typeface="SST Arabic Medium" pitchFamily="34" charset="-78"/>
            </a:endParaRPr>
          </a:p>
          <a:p>
            <a:pPr lvl="0" algn="justLow" rtl="1">
              <a:lnSpc>
                <a:spcPct val="200000"/>
              </a:lnSpc>
              <a:defRPr/>
            </a:pPr>
            <a:r>
              <a:rPr lang="ar-DZ" dirty="0">
                <a:solidFill>
                  <a:schemeClr val="tx1">
                    <a:lumMod val="50000"/>
                    <a:lumOff val="50000"/>
                  </a:schemeClr>
                </a:solidFill>
                <a:latin typeface="SST Arabic Medium" pitchFamily="34" charset="-78"/>
                <a:cs typeface="SST Arabic Medium" pitchFamily="34" charset="-78"/>
              </a:rPr>
              <a:t>يبدأ التخطيط لتكوين فريق المشروع بتحديد مجموعة المهارات المطلوبة لإنجاز العمل بالمشروع. يستلزم ذلك ليس فقط</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تقييم المهارات وإنما أيضا تقييم مستوى الاحترافية و عدد سنوات الخبرة في المشاريع المشابهة.</a:t>
            </a:r>
            <a:endParaRPr lang="ar-EG" dirty="0">
              <a:solidFill>
                <a:schemeClr val="tx1">
                  <a:lumMod val="50000"/>
                  <a:lumOff val="50000"/>
                </a:schemeClr>
              </a:solidFill>
              <a:latin typeface="SST Arabic Medium" pitchFamily="34" charset="-78"/>
              <a:cs typeface="SST Arabic Medium" pitchFamily="34" charset="-78"/>
            </a:endParaRPr>
          </a:p>
        </p:txBody>
      </p:sp>
      <p:sp>
        <p:nvSpPr>
          <p:cNvPr id="6" name="TextBox 5">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مجال أداء التخطيط</a:t>
            </a:r>
          </a:p>
        </p:txBody>
      </p:sp>
    </p:spTree>
    <p:extLst>
      <p:ext uri="{BB962C8B-B14F-4D97-AF65-F5344CB8AC3E}">
        <p14:creationId xmlns:p14="http://schemas.microsoft.com/office/powerpoint/2010/main" val="2122493926"/>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693A098-E24A-40CE-AF3E-30BF8E04FB04}"/>
              </a:ext>
            </a:extLst>
          </p:cNvPr>
          <p:cNvSpPr/>
          <p:nvPr/>
        </p:nvSpPr>
        <p:spPr>
          <a:xfrm>
            <a:off x="3848100" y="1564593"/>
            <a:ext cx="7800862" cy="2585323"/>
          </a:xfrm>
          <a:prstGeom prst="rect">
            <a:avLst/>
          </a:prstGeom>
        </p:spPr>
        <p:txBody>
          <a:bodyPr wrap="square">
            <a:spAutoFit/>
          </a:bodyPr>
          <a:lstStyle/>
          <a:p>
            <a:pPr lvl="0" algn="r" rtl="1">
              <a:lnSpc>
                <a:spcPct val="150000"/>
              </a:lnSpc>
              <a:defRPr/>
            </a:pPr>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3</a:t>
            </a:r>
            <a:r>
              <a:rPr lang="ar-EG" dirty="0">
                <a:solidFill>
                  <a:srgbClr val="03A5AD"/>
                </a:solidFill>
                <a:latin typeface="SST Arabic Medium" pitchFamily="34" charset="-78"/>
                <a:cs typeface="SST Arabic Medium" pitchFamily="34" charset="-78"/>
              </a:rPr>
              <a:t>. التواصل: </a:t>
            </a:r>
          </a:p>
          <a:p>
            <a:pPr lvl="0" algn="r" rtl="1">
              <a:lnSpc>
                <a:spcPct val="150000"/>
              </a:lnSpc>
              <a:defRPr/>
            </a:pPr>
            <a:endParaRPr lang="ar-EG" dirty="0">
              <a:solidFill>
                <a:srgbClr val="03A5AD"/>
              </a:solidFill>
              <a:latin typeface="SST Arabic Medium" pitchFamily="34" charset="-78"/>
              <a:cs typeface="SST Arabic Medium" pitchFamily="34" charset="-78"/>
            </a:endParaRPr>
          </a:p>
          <a:p>
            <a:pPr algn="justLow" rtl="1">
              <a:lnSpc>
                <a:spcPct val="200000"/>
              </a:lnSpc>
              <a:defRPr/>
            </a:pPr>
            <a:r>
              <a:rPr lang="ar-DZ" dirty="0">
                <a:solidFill>
                  <a:schemeClr val="tx1">
                    <a:lumMod val="50000"/>
                    <a:lumOff val="50000"/>
                  </a:schemeClr>
                </a:solidFill>
                <a:latin typeface="SST Arabic Medium" pitchFamily="34" charset="-78"/>
                <a:cs typeface="SST Arabic Medium" pitchFamily="34" charset="-78"/>
              </a:rPr>
              <a:t>يتداخل التخطيط للتواصل مع تعريف المعنيين وتحليلهم وتحديد أولوياتهم ومشاركتهم كما هو موضح في مجال أداء</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المعنيين</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التواصل هو العامل الأهم في المشاركة مع المعنيين بفعالية. </a:t>
            </a:r>
            <a:endParaRPr lang="en-US" dirty="0">
              <a:solidFill>
                <a:schemeClr val="tx1">
                  <a:lumMod val="50000"/>
                  <a:lumOff val="50000"/>
                </a:schemeClr>
              </a:solidFill>
              <a:latin typeface="SST Arabic Medium" pitchFamily="34" charset="-78"/>
              <a:cs typeface="SST Arabic Medium" pitchFamily="34" charset="-78"/>
            </a:endParaRPr>
          </a:p>
        </p:txBody>
      </p:sp>
      <p:sp>
        <p:nvSpPr>
          <p:cNvPr id="4" name="TextBox 3">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مجال أداء التخطيط</a:t>
            </a:r>
          </a:p>
        </p:txBody>
      </p:sp>
    </p:spTree>
    <p:extLst>
      <p:ext uri="{BB962C8B-B14F-4D97-AF65-F5344CB8AC3E}">
        <p14:creationId xmlns:p14="http://schemas.microsoft.com/office/powerpoint/2010/main" val="314072789"/>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1943100" y="2600171"/>
            <a:ext cx="857250" cy="857250"/>
          </a:xfrm>
          <a:prstGeom prst="ellipse">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693A098-E24A-40CE-AF3E-30BF8E04FB04}"/>
              </a:ext>
            </a:extLst>
          </p:cNvPr>
          <p:cNvSpPr/>
          <p:nvPr/>
        </p:nvSpPr>
        <p:spPr>
          <a:xfrm>
            <a:off x="4838700" y="1630415"/>
            <a:ext cx="6758127" cy="3139321"/>
          </a:xfrm>
          <a:prstGeom prst="rect">
            <a:avLst/>
          </a:prstGeom>
        </p:spPr>
        <p:txBody>
          <a:bodyPr wrap="square">
            <a:spAutoFit/>
          </a:bodyPr>
          <a:lstStyle/>
          <a:p>
            <a:pPr lvl="0" algn="justLow" rtl="1">
              <a:lnSpc>
                <a:spcPct val="150000"/>
              </a:lnSpc>
              <a:defRPr/>
            </a:pPr>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4. الموارد المالية:</a:t>
            </a:r>
          </a:p>
          <a:p>
            <a:pPr lvl="0" algn="justLow" rtl="1">
              <a:lnSpc>
                <a:spcPct val="150000"/>
              </a:lnSpc>
              <a:defRPr/>
            </a:pPr>
            <a:endParaRPr lang="ar-EG" dirty="0">
              <a:solidFill>
                <a:srgbClr val="03A5AD"/>
              </a:solidFill>
              <a:latin typeface="SST Arabic Medium" pitchFamily="34" charset="-78"/>
              <a:cs typeface="SST Arabic Medium" pitchFamily="34" charset="-78"/>
            </a:endParaRPr>
          </a:p>
          <a:p>
            <a:pPr lvl="0" algn="justLow" rtl="1">
              <a:lnSpc>
                <a:spcPct val="200000"/>
              </a:lnSpc>
              <a:defRPr/>
            </a:pPr>
            <a:r>
              <a:rPr lang="ar-DZ" dirty="0">
                <a:solidFill>
                  <a:schemeClr val="tx1">
                    <a:lumMod val="50000"/>
                    <a:lumOff val="50000"/>
                  </a:schemeClr>
                </a:solidFill>
                <a:latin typeface="SST Arabic Medium" pitchFamily="34" charset="-78"/>
                <a:cs typeface="SST Arabic Medium" pitchFamily="34" charset="-78"/>
              </a:rPr>
              <a:t>تنطبق الموارد المادية على أي موارد بخلاف الأشخاص. يمكن أن يشمل ذلك المواد والمعدات والبرمجيات وبيئات الاختبار</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والتراخيص وما إلى ذلك. يستلزم التخطيط للموارد المادية القيام بعمليات التقدير، فضلاً</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عن سلسلة التوريد واللوجيستيات والإدارة. </a:t>
            </a:r>
            <a:endParaRPr lang="en-US" dirty="0">
              <a:solidFill>
                <a:schemeClr val="tx1">
                  <a:lumMod val="50000"/>
                  <a:lumOff val="50000"/>
                </a:schemeClr>
              </a:solidFill>
              <a:latin typeface="SST Arabic Medium" pitchFamily="34" charset="-78"/>
              <a:cs typeface="SST Arabic Medium" pitchFamily="34" charset="-78"/>
            </a:endParaRPr>
          </a:p>
        </p:txBody>
      </p:sp>
      <p:pic>
        <p:nvPicPr>
          <p:cNvPr id="14338" name="Picture 2" descr="C:\Users\user\Desktop\budget_586428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43100" y="2619375"/>
            <a:ext cx="1905000" cy="19050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مجال أداء التخطيط</a:t>
            </a:r>
          </a:p>
        </p:txBody>
      </p:sp>
    </p:spTree>
    <p:extLst>
      <p:ext uri="{BB962C8B-B14F-4D97-AF65-F5344CB8AC3E}">
        <p14:creationId xmlns:p14="http://schemas.microsoft.com/office/powerpoint/2010/main" val="1046850700"/>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693A098-E24A-40CE-AF3E-30BF8E04FB04}"/>
              </a:ext>
            </a:extLst>
          </p:cNvPr>
          <p:cNvSpPr/>
          <p:nvPr/>
        </p:nvSpPr>
        <p:spPr>
          <a:xfrm>
            <a:off x="3905250" y="1566155"/>
            <a:ext cx="7645651" cy="2585323"/>
          </a:xfrm>
          <a:prstGeom prst="rect">
            <a:avLst/>
          </a:prstGeom>
        </p:spPr>
        <p:txBody>
          <a:bodyPr wrap="square">
            <a:spAutoFit/>
          </a:bodyPr>
          <a:lstStyle/>
          <a:p>
            <a:pPr lvl="0" algn="r" rtl="1">
              <a:lnSpc>
                <a:spcPct val="150000"/>
              </a:lnSpc>
              <a:defRPr/>
            </a:pPr>
            <a:r>
              <a:rPr kumimoji="0" lang="ar-EG"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5. المشتريات:</a:t>
            </a:r>
          </a:p>
          <a:p>
            <a:pPr lvl="0" algn="r" rtl="1">
              <a:lnSpc>
                <a:spcPct val="150000"/>
              </a:lnSpc>
              <a:defRPr/>
            </a:pPr>
            <a:endParaRPr lang="ar-EG" dirty="0">
              <a:solidFill>
                <a:srgbClr val="03A5AD"/>
              </a:solidFill>
              <a:latin typeface="SST Arabic Medium" pitchFamily="34" charset="-78"/>
              <a:cs typeface="SST Arabic Medium" pitchFamily="34" charset="-78"/>
            </a:endParaRPr>
          </a:p>
          <a:p>
            <a:pPr algn="justLow" rtl="1">
              <a:lnSpc>
                <a:spcPct val="200000"/>
              </a:lnSpc>
              <a:defRPr/>
            </a:pPr>
            <a:r>
              <a:rPr lang="ar-DZ" dirty="0">
                <a:solidFill>
                  <a:schemeClr val="tx1">
                    <a:lumMod val="50000"/>
                    <a:lumOff val="50000"/>
                  </a:schemeClr>
                </a:solidFill>
                <a:latin typeface="SST Arabic Medium" pitchFamily="34" charset="-78"/>
                <a:cs typeface="SST Arabic Medium" pitchFamily="34" charset="-78"/>
              </a:rPr>
              <a:t>يمكن أن تتم المشتريات في أي وقت خلال المشروع. ومع ذلك، يساعد التخطيط المسبق في تحديد التوقعات التي تضمن</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سهولة تنفيذ عملية المشتريات. بمجرد معرفة النطاق العام للمشروع، تقوم فرق المشاريع بعمل تحليل التصنيع أم الشراء.</a:t>
            </a:r>
          </a:p>
        </p:txBody>
      </p:sp>
      <p:sp>
        <p:nvSpPr>
          <p:cNvPr id="6" name="TextBox 5">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مجال أداء التخطيط</a:t>
            </a:r>
          </a:p>
        </p:txBody>
      </p:sp>
    </p:spTree>
    <p:extLst>
      <p:ext uri="{BB962C8B-B14F-4D97-AF65-F5344CB8AC3E}">
        <p14:creationId xmlns:p14="http://schemas.microsoft.com/office/powerpoint/2010/main" val="3242779536"/>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p:cNvSpPr/>
          <p:nvPr/>
        </p:nvSpPr>
        <p:spPr>
          <a:xfrm>
            <a:off x="839320" y="2568222"/>
            <a:ext cx="857250" cy="857250"/>
          </a:xfrm>
          <a:prstGeom prst="ellipse">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693A098-E24A-40CE-AF3E-30BF8E04FB04}"/>
              </a:ext>
            </a:extLst>
          </p:cNvPr>
          <p:cNvSpPr/>
          <p:nvPr/>
        </p:nvSpPr>
        <p:spPr>
          <a:xfrm>
            <a:off x="3991088" y="1593473"/>
            <a:ext cx="7617118" cy="2585323"/>
          </a:xfrm>
          <a:prstGeom prst="rect">
            <a:avLst/>
          </a:prstGeom>
        </p:spPr>
        <p:txBody>
          <a:bodyPr wrap="square">
            <a:spAutoFit/>
          </a:bodyPr>
          <a:lstStyle/>
          <a:p>
            <a:pPr lvl="0" algn="justLow" rtl="1">
              <a:lnSpc>
                <a:spcPct val="150000"/>
              </a:lnSpc>
              <a:defRPr/>
            </a:pPr>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6. التغييرات:</a:t>
            </a:r>
          </a:p>
          <a:p>
            <a:pPr lvl="0" algn="justLow" rtl="1">
              <a:lnSpc>
                <a:spcPct val="150000"/>
              </a:lnSpc>
              <a:defRPr/>
            </a:pPr>
            <a:endParaRPr lang="ar-EG" dirty="0">
              <a:solidFill>
                <a:srgbClr val="03A5AD"/>
              </a:solidFill>
              <a:latin typeface="SST Arabic Medium" pitchFamily="34" charset="-78"/>
              <a:cs typeface="SST Arabic Medium" pitchFamily="34" charset="-78"/>
            </a:endParaRPr>
          </a:p>
          <a:p>
            <a:pPr lvl="0" algn="justLow" rtl="1">
              <a:lnSpc>
                <a:spcPct val="200000"/>
              </a:lnSpc>
              <a:defRPr/>
            </a:pPr>
            <a:r>
              <a:rPr lang="ar-DZ" dirty="0">
                <a:solidFill>
                  <a:schemeClr val="tx1">
                    <a:lumMod val="50000"/>
                    <a:lumOff val="50000"/>
                  </a:schemeClr>
                </a:solidFill>
                <a:latin typeface="SST Arabic Medium" pitchFamily="34" charset="-78"/>
                <a:cs typeface="SST Arabic Medium" pitchFamily="34" charset="-78"/>
              </a:rPr>
              <a:t>سوف توجد تغييرات على مدار المشروع. بعض التغييرات تنتج عن حدوث مخاطرة أو تغير في بيئة المشروع، وبعضها ينتج</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عن فهم أعمق للمتطلبات، في حين أن بعضها الآخر ينتج عن طلبات العميل أو أسباب أخرى.</a:t>
            </a:r>
            <a:endParaRPr lang="en-US" dirty="0">
              <a:solidFill>
                <a:schemeClr val="tx1">
                  <a:lumMod val="50000"/>
                  <a:lumOff val="50000"/>
                </a:schemeClr>
              </a:solidFill>
              <a:latin typeface="SST Arabic Medium" pitchFamily="34" charset="-78"/>
              <a:cs typeface="SST Arabic Medium" pitchFamily="34" charset="-78"/>
            </a:endParaRPr>
          </a:p>
        </p:txBody>
      </p:sp>
      <p:pic>
        <p:nvPicPr>
          <p:cNvPr id="15362" name="Picture 2" descr="C:\Users\user\Desktop\development_55503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7920" y="2508462"/>
            <a:ext cx="2185234" cy="2185234"/>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مجال أداء التخطيط</a:t>
            </a:r>
          </a:p>
        </p:txBody>
      </p:sp>
    </p:spTree>
    <p:extLst>
      <p:ext uri="{BB962C8B-B14F-4D97-AF65-F5344CB8AC3E}">
        <p14:creationId xmlns:p14="http://schemas.microsoft.com/office/powerpoint/2010/main" val="2055413194"/>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693A098-E24A-40CE-AF3E-30BF8E04FB04}"/>
              </a:ext>
            </a:extLst>
          </p:cNvPr>
          <p:cNvSpPr/>
          <p:nvPr/>
        </p:nvSpPr>
        <p:spPr>
          <a:xfrm>
            <a:off x="5095875" y="1656308"/>
            <a:ext cx="6482040" cy="3139321"/>
          </a:xfrm>
          <a:prstGeom prst="rect">
            <a:avLst/>
          </a:prstGeom>
        </p:spPr>
        <p:txBody>
          <a:bodyPr wrap="square">
            <a:spAutoFit/>
          </a:bodyPr>
          <a:lstStyle/>
          <a:p>
            <a:pPr lvl="0" algn="justLow" rtl="1">
              <a:lnSpc>
                <a:spcPct val="150000"/>
              </a:lnSpc>
              <a:defRPr/>
            </a:pPr>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7. المقاييس:</a:t>
            </a:r>
          </a:p>
          <a:p>
            <a:pPr lvl="0" algn="justLow" rtl="1">
              <a:lnSpc>
                <a:spcPct val="150000"/>
              </a:lnSpc>
              <a:defRPr/>
            </a:pPr>
            <a:endParaRPr lang="ar-EG" dirty="0">
              <a:solidFill>
                <a:srgbClr val="03A5AD"/>
              </a:solidFill>
              <a:latin typeface="SST Arabic Medium" pitchFamily="34" charset="-78"/>
              <a:cs typeface="SST Arabic Medium" pitchFamily="34" charset="-78"/>
            </a:endParaRPr>
          </a:p>
          <a:p>
            <a:pPr algn="justLow" rtl="1">
              <a:lnSpc>
                <a:spcPct val="200000"/>
              </a:lnSpc>
              <a:defRPr/>
            </a:pPr>
            <a:r>
              <a:rPr lang="ar-DZ" dirty="0">
                <a:solidFill>
                  <a:schemeClr val="tx1">
                    <a:lumMod val="50000"/>
                    <a:lumOff val="50000"/>
                  </a:schemeClr>
                </a:solidFill>
                <a:latin typeface="SST Arabic Medium" pitchFamily="34" charset="-78"/>
                <a:cs typeface="SST Arabic Medium" pitchFamily="34" charset="-78"/>
              </a:rPr>
              <a:t>يوجد رابط طبيعي بين أعمال التخطيط والتسليم والقياس. هذا الرابط هو المقاييس. يشمل إنشاء المقاييس وضع الحدود</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الفاصلة التي تدل على ما إذا كان أداء العمل يسير وفق المتوقع، أو يتجه بشكل إيجابي أو سلبي نحو الأداء المتوقع، أو إذا كان</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الأداء غير مقبولاً. </a:t>
            </a:r>
            <a:endParaRPr lang="en-US" dirty="0">
              <a:solidFill>
                <a:schemeClr val="tx1">
                  <a:lumMod val="50000"/>
                  <a:lumOff val="50000"/>
                </a:schemeClr>
              </a:solidFill>
              <a:latin typeface="SST Arabic Medium" pitchFamily="34" charset="-78"/>
              <a:cs typeface="SST Arabic Medium" pitchFamily="34" charset="-78"/>
            </a:endParaRPr>
          </a:p>
        </p:txBody>
      </p:sp>
      <p:pic>
        <p:nvPicPr>
          <p:cNvPr id="2" name="Picture 1">
            <a:extLst>
              <a:ext uri="{FF2B5EF4-FFF2-40B4-BE49-F238E27FC236}">
                <a16:creationId xmlns:a16="http://schemas.microsoft.com/office/drawing/2014/main" id="{4D5BDB59-57B7-439B-8C74-909B16A7BE05}"/>
              </a:ext>
            </a:extLst>
          </p:cNvPr>
          <p:cNvPicPr>
            <a:picLocks noChangeAspect="1"/>
          </p:cNvPicPr>
          <p:nvPr/>
        </p:nvPicPr>
        <p:blipFill>
          <a:blip r:embed="rId3"/>
          <a:stretch>
            <a:fillRect/>
          </a:stretch>
        </p:blipFill>
        <p:spPr>
          <a:xfrm>
            <a:off x="939811" y="2294602"/>
            <a:ext cx="3839837" cy="2563091"/>
          </a:xfrm>
          <a:prstGeom prst="rect">
            <a:avLst/>
          </a:prstGeom>
        </p:spPr>
      </p:pic>
      <p:sp>
        <p:nvSpPr>
          <p:cNvPr id="6" name="TextBox 5">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مجال أداء التخطيط</a:t>
            </a:r>
          </a:p>
        </p:txBody>
      </p:sp>
    </p:spTree>
    <p:extLst>
      <p:ext uri="{BB962C8B-B14F-4D97-AF65-F5344CB8AC3E}">
        <p14:creationId xmlns:p14="http://schemas.microsoft.com/office/powerpoint/2010/main" val="3110242233"/>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693A098-E24A-40CE-AF3E-30BF8E04FB04}"/>
              </a:ext>
            </a:extLst>
          </p:cNvPr>
          <p:cNvSpPr/>
          <p:nvPr/>
        </p:nvSpPr>
        <p:spPr>
          <a:xfrm>
            <a:off x="3838575" y="1555068"/>
            <a:ext cx="7721695" cy="3139321"/>
          </a:xfrm>
          <a:prstGeom prst="rect">
            <a:avLst/>
          </a:prstGeom>
        </p:spPr>
        <p:txBody>
          <a:bodyPr wrap="square">
            <a:spAutoFit/>
          </a:bodyPr>
          <a:lstStyle/>
          <a:p>
            <a:pPr lvl="0" algn="justLow" rtl="1">
              <a:lnSpc>
                <a:spcPct val="150000"/>
              </a:lnSpc>
              <a:defRPr/>
            </a:pPr>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8. التوافق:</a:t>
            </a:r>
          </a:p>
          <a:p>
            <a:pPr lvl="0" algn="justLow" rtl="1">
              <a:lnSpc>
                <a:spcPct val="150000"/>
              </a:lnSpc>
              <a:defRPr/>
            </a:pPr>
            <a:endParaRPr lang="ar-EG" dirty="0">
              <a:solidFill>
                <a:srgbClr val="03A5AD"/>
              </a:solidFill>
              <a:latin typeface="SST Arabic Medium" pitchFamily="34" charset="-78"/>
              <a:cs typeface="SST Arabic Medium" pitchFamily="34" charset="-78"/>
            </a:endParaRPr>
          </a:p>
          <a:p>
            <a:pPr lvl="0" algn="justLow" rtl="1">
              <a:lnSpc>
                <a:spcPct val="200000"/>
              </a:lnSpc>
              <a:defRPr/>
            </a:pPr>
            <a:r>
              <a:rPr lang="ar-DZ" dirty="0">
                <a:solidFill>
                  <a:schemeClr val="tx1">
                    <a:lumMod val="50000"/>
                    <a:lumOff val="50000"/>
                  </a:schemeClr>
                </a:solidFill>
                <a:latin typeface="SST Arabic Medium" pitchFamily="34" charset="-78"/>
                <a:cs typeface="SST Arabic Medium" pitchFamily="34" charset="-78"/>
              </a:rPr>
              <a:t>يجب الحفاظ على تكامل الأنشطة مع النتاجات على مدار المشروع. يعني ذلك أن يتوافق</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التخطيط للأداء فيما يخص</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النطاق ومتطلبات الجودة مع التزامات التسليم والتمويل المخصص، ونوعية ومدى توفر الموارد، وعدم التيقن الكامن في المشروع،</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بالإضافة إلى احتياجات المعنيين. </a:t>
            </a:r>
            <a:endParaRPr lang="en-US" dirty="0">
              <a:solidFill>
                <a:schemeClr val="tx1">
                  <a:lumMod val="50000"/>
                  <a:lumOff val="50000"/>
                </a:schemeClr>
              </a:solidFill>
              <a:latin typeface="SST Arabic Medium" pitchFamily="34" charset="-78"/>
              <a:cs typeface="SST Arabic Medium" pitchFamily="34" charset="-78"/>
            </a:endParaRPr>
          </a:p>
        </p:txBody>
      </p:sp>
      <p:sp>
        <p:nvSpPr>
          <p:cNvPr id="4" name="TextBox 3">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مجال أداء التخطيط</a:t>
            </a:r>
          </a:p>
        </p:txBody>
      </p:sp>
    </p:spTree>
    <p:extLst>
      <p:ext uri="{BB962C8B-B14F-4D97-AF65-F5344CB8AC3E}">
        <p14:creationId xmlns:p14="http://schemas.microsoft.com/office/powerpoint/2010/main" val="1979377715"/>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693A098-E24A-40CE-AF3E-30BF8E04FB04}"/>
              </a:ext>
            </a:extLst>
          </p:cNvPr>
          <p:cNvSpPr/>
          <p:nvPr/>
        </p:nvSpPr>
        <p:spPr>
          <a:xfrm>
            <a:off x="3705225" y="1526493"/>
            <a:ext cx="7916567" cy="3139321"/>
          </a:xfrm>
          <a:prstGeom prst="rect">
            <a:avLst/>
          </a:prstGeom>
        </p:spPr>
        <p:txBody>
          <a:bodyPr wrap="square">
            <a:spAutoFit/>
          </a:bodyPr>
          <a:lstStyle/>
          <a:p>
            <a:pPr lvl="0" algn="justLow" rtl="1">
              <a:lnSpc>
                <a:spcPct val="150000"/>
              </a:lnSpc>
              <a:defRPr/>
            </a:pPr>
            <a:r>
              <a:rPr lang="ar-EG" dirty="0">
                <a:solidFill>
                  <a:srgbClr val="03A5AD"/>
                </a:solidFill>
                <a:latin typeface="SST Arabic Medium" pitchFamily="34" charset="-78"/>
                <a:cs typeface="SST Arabic Medium" pitchFamily="34" charset="-78"/>
              </a:rPr>
              <a:t>9. التفاعلات مع مجالات الأداء الأخرى</a:t>
            </a:r>
          </a:p>
          <a:p>
            <a:pPr lvl="0" algn="justLow" rtl="1">
              <a:lnSpc>
                <a:spcPct val="150000"/>
              </a:lnSpc>
              <a:defRPr/>
            </a:pPr>
            <a:endParaRPr lang="ar-EG" dirty="0">
              <a:solidFill>
                <a:srgbClr val="03A5AD"/>
              </a:solidFill>
              <a:latin typeface="SST Arabic Medium" pitchFamily="34" charset="-78"/>
              <a:cs typeface="SST Arabic Medium" pitchFamily="34" charset="-78"/>
            </a:endParaRPr>
          </a:p>
          <a:p>
            <a:pPr algn="justLow" rtl="1">
              <a:lnSpc>
                <a:spcPct val="200000"/>
              </a:lnSpc>
              <a:defRPr/>
            </a:pPr>
            <a:r>
              <a:rPr lang="ar-DZ" dirty="0">
                <a:solidFill>
                  <a:schemeClr val="tx1">
                    <a:lumMod val="50000"/>
                    <a:lumOff val="50000"/>
                  </a:schemeClr>
                </a:solidFill>
                <a:latin typeface="SST Arabic Medium" pitchFamily="34" charset="-78"/>
                <a:cs typeface="SST Arabic Medium" pitchFamily="34" charset="-78"/>
              </a:rPr>
              <a:t>يحدث التخطيط على مدار المشروع و يتكامل مع كل مجال من مجالات الأداء. في بداية المشروع يتم تحديد النتائج</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المتوقعة بالإضافة إلى تطوير الخطط العامة. . اعتمادًا على منهج التطوير ودورة الحياة اللذان قد تم اختيارهما، قد يتم التخطيط</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المكثف بطريقة مسبقة، ثم قد يتم تعديل الخطط لاحقاً لتعكس البيئة الفعلية. </a:t>
            </a:r>
            <a:endParaRPr lang="en-US" dirty="0">
              <a:solidFill>
                <a:schemeClr val="tx1">
                  <a:lumMod val="50000"/>
                  <a:lumOff val="50000"/>
                </a:schemeClr>
              </a:solidFill>
              <a:latin typeface="SST Arabic Medium" pitchFamily="34" charset="-78"/>
              <a:cs typeface="SST Arabic Medium" pitchFamily="34" charset="-78"/>
            </a:endParaRPr>
          </a:p>
        </p:txBody>
      </p:sp>
      <p:sp>
        <p:nvSpPr>
          <p:cNvPr id="6" name="TextBox 5">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مجال أداء التخطيط</a:t>
            </a:r>
          </a:p>
        </p:txBody>
      </p:sp>
    </p:spTree>
    <p:extLst>
      <p:ext uri="{BB962C8B-B14F-4D97-AF65-F5344CB8AC3E}">
        <p14:creationId xmlns:p14="http://schemas.microsoft.com/office/powerpoint/2010/main" val="793988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220691" y="526472"/>
            <a:ext cx="5537201"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مراحل دورة حياة المشروع</a:t>
            </a:r>
            <a:endParaRPr kumimoji="0" lang="en-US" sz="2500" i="0" u="none" strike="noStrike" kern="1200" cap="none" spc="0" normalizeH="0" baseline="0" noProof="0" dirty="0">
              <a:ln>
                <a:noFill/>
              </a:ln>
              <a:solidFill>
                <a:srgbClr val="112D63"/>
              </a:solidFill>
              <a:effectLst/>
              <a:uLnTx/>
              <a:uFillTx/>
              <a:latin typeface="SST Arabic Medium" pitchFamily="34" charset="-78"/>
              <a:cs typeface="SST Arabic Medium" pitchFamily="34" charset="-78"/>
            </a:endParaRPr>
          </a:p>
        </p:txBody>
      </p:sp>
      <p:graphicFrame>
        <p:nvGraphicFramePr>
          <p:cNvPr id="2" name="Table 1">
            <a:extLst>
              <a:ext uri="{FF2B5EF4-FFF2-40B4-BE49-F238E27FC236}">
                <a16:creationId xmlns:a16="http://schemas.microsoft.com/office/drawing/2014/main" id="{0F5ABCA5-CBD4-4618-B307-EE3BAC78BB54}"/>
              </a:ext>
            </a:extLst>
          </p:cNvPr>
          <p:cNvGraphicFramePr>
            <a:graphicFrameLocks noGrp="1"/>
          </p:cNvGraphicFramePr>
          <p:nvPr/>
        </p:nvGraphicFramePr>
        <p:xfrm>
          <a:off x="767751" y="1315817"/>
          <a:ext cx="10834778" cy="3826744"/>
        </p:xfrm>
        <a:graphic>
          <a:graphicData uri="http://schemas.openxmlformats.org/drawingml/2006/table">
            <a:tbl>
              <a:tblPr firstRow="1" bandRow="1">
                <a:tableStyleId>{7DF18680-E054-41AD-8BC1-D1AEF772440D}</a:tableStyleId>
              </a:tblPr>
              <a:tblGrid>
                <a:gridCol w="2920717">
                  <a:extLst>
                    <a:ext uri="{9D8B030D-6E8A-4147-A177-3AD203B41FA5}">
                      <a16:colId xmlns:a16="http://schemas.microsoft.com/office/drawing/2014/main" val="1510599512"/>
                    </a:ext>
                  </a:extLst>
                </a:gridCol>
                <a:gridCol w="3520805">
                  <a:extLst>
                    <a:ext uri="{9D8B030D-6E8A-4147-A177-3AD203B41FA5}">
                      <a16:colId xmlns:a16="http://schemas.microsoft.com/office/drawing/2014/main" val="1794564716"/>
                    </a:ext>
                  </a:extLst>
                </a:gridCol>
                <a:gridCol w="2846084">
                  <a:extLst>
                    <a:ext uri="{9D8B030D-6E8A-4147-A177-3AD203B41FA5}">
                      <a16:colId xmlns:a16="http://schemas.microsoft.com/office/drawing/2014/main" val="2397038298"/>
                    </a:ext>
                  </a:extLst>
                </a:gridCol>
                <a:gridCol w="1547172">
                  <a:extLst>
                    <a:ext uri="{9D8B030D-6E8A-4147-A177-3AD203B41FA5}">
                      <a16:colId xmlns:a16="http://schemas.microsoft.com/office/drawing/2014/main" val="2137143108"/>
                    </a:ext>
                  </a:extLst>
                </a:gridCol>
              </a:tblGrid>
              <a:tr h="271450">
                <a:tc>
                  <a:txBody>
                    <a:bodyPr/>
                    <a:lstStyle/>
                    <a:p>
                      <a:pPr algn="ctr"/>
                      <a:r>
                        <a:rPr lang="ar-EG" sz="1800" b="0" dirty="0">
                          <a:latin typeface="SST Arabic Medium" pitchFamily="34" charset="-78"/>
                          <a:cs typeface="SST Arabic Medium" pitchFamily="34" charset="-78"/>
                        </a:rPr>
                        <a:t>المخرجات</a:t>
                      </a:r>
                      <a:endParaRPr lang="en-US" sz="1800" b="0" dirty="0">
                        <a:solidFill>
                          <a:schemeClr val="tx1">
                            <a:lumMod val="75000"/>
                            <a:lumOff val="25000"/>
                          </a:schemeClr>
                        </a:solidFill>
                        <a:latin typeface="SST Arabic Medium" pitchFamily="34" charset="-78"/>
                        <a:cs typeface="SST Arabic Medium" pitchFamily="34" charset="-78"/>
                      </a:endParaRPr>
                    </a:p>
                  </a:txBody>
                  <a:tcPr>
                    <a:solidFill>
                      <a:srgbClr val="03A5AD"/>
                    </a:solidFill>
                  </a:tcPr>
                </a:tc>
                <a:tc>
                  <a:txBody>
                    <a:bodyPr/>
                    <a:lstStyle/>
                    <a:p>
                      <a:pPr algn="ctr" rtl="1"/>
                      <a:r>
                        <a:rPr lang="ar-EG" sz="1800" b="0" dirty="0">
                          <a:latin typeface="SST Arabic Medium" pitchFamily="34" charset="-78"/>
                          <a:cs typeface="SST Arabic Medium" pitchFamily="34" charset="-78"/>
                        </a:rPr>
                        <a:t>العمليات الأساسية</a:t>
                      </a:r>
                      <a:endParaRPr lang="en-US" sz="1800" b="0" dirty="0">
                        <a:solidFill>
                          <a:schemeClr val="tx1">
                            <a:lumMod val="75000"/>
                            <a:lumOff val="25000"/>
                          </a:schemeClr>
                        </a:solidFill>
                        <a:latin typeface="SST Arabic Medium" pitchFamily="34" charset="-78"/>
                        <a:cs typeface="SST Arabic Medium" pitchFamily="34" charset="-78"/>
                      </a:endParaRPr>
                    </a:p>
                  </a:txBody>
                  <a:tcPr>
                    <a:solidFill>
                      <a:srgbClr val="03A5AD"/>
                    </a:solidFill>
                  </a:tcPr>
                </a:tc>
                <a:tc>
                  <a:txBody>
                    <a:bodyPr/>
                    <a:lstStyle/>
                    <a:p>
                      <a:pPr algn="ctr"/>
                      <a:r>
                        <a:rPr lang="ar-EG" sz="1800" b="0" dirty="0">
                          <a:latin typeface="SST Arabic Medium" pitchFamily="34" charset="-78"/>
                          <a:cs typeface="SST Arabic Medium" pitchFamily="34" charset="-78"/>
                        </a:rPr>
                        <a:t>التعريف</a:t>
                      </a:r>
                      <a:endParaRPr lang="en-US" sz="1800" b="0" dirty="0">
                        <a:solidFill>
                          <a:schemeClr val="tx1">
                            <a:lumMod val="75000"/>
                            <a:lumOff val="25000"/>
                          </a:schemeClr>
                        </a:solidFill>
                        <a:latin typeface="SST Arabic Medium" pitchFamily="34" charset="-78"/>
                        <a:cs typeface="SST Arabic Medium" pitchFamily="34" charset="-78"/>
                      </a:endParaRPr>
                    </a:p>
                  </a:txBody>
                  <a:tcPr>
                    <a:solidFill>
                      <a:srgbClr val="03A5AD"/>
                    </a:solidFill>
                  </a:tcPr>
                </a:tc>
                <a:tc>
                  <a:txBody>
                    <a:bodyPr/>
                    <a:lstStyle/>
                    <a:p>
                      <a:pPr algn="ctr"/>
                      <a:r>
                        <a:rPr lang="ar-EG" sz="1800" b="0" dirty="0">
                          <a:latin typeface="SST Arabic Medium" pitchFamily="34" charset="-78"/>
                          <a:cs typeface="SST Arabic Medium" pitchFamily="34" charset="-78"/>
                        </a:rPr>
                        <a:t>المرحلة</a:t>
                      </a:r>
                      <a:endParaRPr lang="en-US" sz="1800" b="0" dirty="0">
                        <a:solidFill>
                          <a:schemeClr val="tx1">
                            <a:lumMod val="75000"/>
                            <a:lumOff val="25000"/>
                          </a:schemeClr>
                        </a:solidFill>
                        <a:latin typeface="SST Arabic Medium" pitchFamily="34" charset="-78"/>
                        <a:cs typeface="SST Arabic Medium" pitchFamily="34" charset="-78"/>
                      </a:endParaRPr>
                    </a:p>
                  </a:txBody>
                  <a:tcPr>
                    <a:solidFill>
                      <a:srgbClr val="03A5AD"/>
                    </a:solidFill>
                  </a:tcPr>
                </a:tc>
                <a:extLst>
                  <a:ext uri="{0D108BD9-81ED-4DB2-BD59-A6C34878D82A}">
                    <a16:rowId xmlns:a16="http://schemas.microsoft.com/office/drawing/2014/main" val="4135516347"/>
                  </a:ext>
                </a:extLst>
              </a:tr>
              <a:tr h="972695">
                <a:tc>
                  <a:txBody>
                    <a:bodyPr/>
                    <a:lstStyle/>
                    <a:p>
                      <a:pPr marL="285750" indent="-285750" algn="r" rtl="1">
                        <a:buFont typeface="Arial" pitchFamily="34" charset="0"/>
                        <a:buChar char="•"/>
                      </a:pPr>
                      <a:r>
                        <a:rPr lang="ar-DZ" sz="1400" b="0" dirty="0">
                          <a:solidFill>
                            <a:schemeClr val="tx1">
                              <a:lumMod val="50000"/>
                              <a:lumOff val="50000"/>
                            </a:schemeClr>
                          </a:solidFill>
                          <a:latin typeface="SST Arabic Medium" pitchFamily="34" charset="-78"/>
                          <a:cs typeface="SST Arabic Medium" pitchFamily="34" charset="-78"/>
                        </a:rPr>
                        <a:t>ميثاق المشروع المعتمد</a:t>
                      </a:r>
                      <a:endParaRPr lang="ar-EG" sz="1400" b="0" dirty="0">
                        <a:solidFill>
                          <a:schemeClr val="tx1">
                            <a:lumMod val="50000"/>
                            <a:lumOff val="50000"/>
                          </a:schemeClr>
                        </a:solidFill>
                        <a:latin typeface="SST Arabic Medium" pitchFamily="34" charset="-78"/>
                        <a:cs typeface="SST Arabic Medium" pitchFamily="34" charset="-78"/>
                      </a:endParaRPr>
                    </a:p>
                    <a:p>
                      <a:pPr marL="285750" indent="-285750" algn="r" rtl="1">
                        <a:buFont typeface="Arial" pitchFamily="34" charset="0"/>
                        <a:buChar char="•"/>
                      </a:pPr>
                      <a:r>
                        <a:rPr lang="ar-DZ" sz="1400" b="0" dirty="0">
                          <a:solidFill>
                            <a:schemeClr val="tx1">
                              <a:lumMod val="50000"/>
                              <a:lumOff val="50000"/>
                            </a:schemeClr>
                          </a:solidFill>
                          <a:latin typeface="SST Arabic Medium" pitchFamily="34" charset="-78"/>
                          <a:cs typeface="SST Arabic Medium" pitchFamily="34" charset="-78"/>
                        </a:rPr>
                        <a:t>قائمة بأصحاب المصلحة وتأثيرهم</a:t>
                      </a:r>
                      <a:endParaRPr lang="en-US" sz="1400" b="0" dirty="0">
                        <a:solidFill>
                          <a:schemeClr val="tx1">
                            <a:lumMod val="50000"/>
                            <a:lumOff val="50000"/>
                          </a:schemeClr>
                        </a:solidFill>
                        <a:latin typeface="SST Arabic Medium" pitchFamily="34" charset="-78"/>
                        <a:cs typeface="SST Arabic Medium" pitchFamily="34" charset="-78"/>
                      </a:endParaRPr>
                    </a:p>
                  </a:txBody>
                  <a:tcPr anchor="ctr">
                    <a:solidFill>
                      <a:schemeClr val="bg1">
                        <a:lumMod val="95000"/>
                      </a:schemeClr>
                    </a:solidFill>
                  </a:tcPr>
                </a:tc>
                <a:tc>
                  <a:txBody>
                    <a:bodyPr/>
                    <a:lstStyle/>
                    <a:p>
                      <a:pPr marL="285750" indent="-285750" algn="r" rtl="1">
                        <a:buFont typeface="Arial" panose="020B0604020202020204" pitchFamily="34" charset="0"/>
                        <a:buChar char="•"/>
                      </a:pPr>
                      <a:r>
                        <a:rPr lang="ar-EG" sz="1400" b="0" dirty="0">
                          <a:solidFill>
                            <a:schemeClr val="tx1">
                              <a:lumMod val="50000"/>
                              <a:lumOff val="50000"/>
                            </a:schemeClr>
                          </a:solidFill>
                          <a:latin typeface="SST Arabic Medium" pitchFamily="34" charset="-78"/>
                          <a:cs typeface="SST Arabic Medium" pitchFamily="34" charset="-78"/>
                        </a:rPr>
                        <a:t> </a:t>
                      </a:r>
                      <a:r>
                        <a:rPr lang="ar-DZ" sz="1400" b="0" dirty="0">
                          <a:solidFill>
                            <a:schemeClr val="tx1">
                              <a:lumMod val="50000"/>
                              <a:lumOff val="50000"/>
                            </a:schemeClr>
                          </a:solidFill>
                          <a:latin typeface="SST Arabic Medium" pitchFamily="34" charset="-78"/>
                          <a:cs typeface="SST Arabic Medium" pitchFamily="34" charset="-78"/>
                        </a:rPr>
                        <a:t>تطوير ميثاق المشروع </a:t>
                      </a:r>
                      <a:r>
                        <a:rPr lang="ar-EG" sz="1400" b="0" dirty="0">
                          <a:solidFill>
                            <a:schemeClr val="tx1">
                              <a:lumMod val="50000"/>
                              <a:lumOff val="50000"/>
                            </a:schemeClr>
                          </a:solidFill>
                          <a:latin typeface="SST Arabic Medium" pitchFamily="34" charset="-78"/>
                          <a:cs typeface="SST Arabic Medium" pitchFamily="34" charset="-78"/>
                        </a:rPr>
                        <a:t> </a:t>
                      </a:r>
                      <a:r>
                        <a:rPr lang="en-US" sz="1400" b="0" dirty="0">
                          <a:solidFill>
                            <a:schemeClr val="tx1">
                              <a:lumMod val="50000"/>
                              <a:lumOff val="50000"/>
                            </a:schemeClr>
                          </a:solidFill>
                          <a:latin typeface="SST Arabic Medium" pitchFamily="34" charset="-78"/>
                          <a:cs typeface="SST Arabic Medium" pitchFamily="34" charset="-78"/>
                        </a:rPr>
                        <a:t>Project Charter</a:t>
                      </a:r>
                      <a:r>
                        <a:rPr lang="ar-EG" sz="1400" b="0" dirty="0">
                          <a:solidFill>
                            <a:schemeClr val="tx1">
                              <a:lumMod val="50000"/>
                              <a:lumOff val="50000"/>
                            </a:schemeClr>
                          </a:solidFill>
                          <a:latin typeface="SST Arabic Medium" pitchFamily="34" charset="-78"/>
                          <a:cs typeface="SST Arabic Medium" pitchFamily="34" charset="-78"/>
                        </a:rPr>
                        <a:t> </a:t>
                      </a:r>
                      <a:r>
                        <a:rPr lang="en-US" sz="1400" b="0" dirty="0">
                          <a:solidFill>
                            <a:schemeClr val="tx1">
                              <a:lumMod val="50000"/>
                              <a:lumOff val="50000"/>
                            </a:schemeClr>
                          </a:solidFill>
                          <a:latin typeface="SST Arabic Medium" pitchFamily="34" charset="-78"/>
                          <a:cs typeface="SST Arabic Medium" pitchFamily="34" charset="-78"/>
                        </a:rPr>
                        <a:t> </a:t>
                      </a:r>
                      <a:endParaRPr lang="ar-EG" sz="1400" b="0" dirty="0">
                        <a:solidFill>
                          <a:schemeClr val="tx1">
                            <a:lumMod val="50000"/>
                            <a:lumOff val="50000"/>
                          </a:schemeClr>
                        </a:solidFill>
                        <a:latin typeface="SST Arabic Medium" pitchFamily="34" charset="-78"/>
                        <a:cs typeface="SST Arabic Medium" pitchFamily="34" charset="-78"/>
                      </a:endParaRPr>
                    </a:p>
                    <a:p>
                      <a:pPr marL="285750" indent="-285750" algn="r" rtl="1">
                        <a:buFont typeface="Arial" panose="020B0604020202020204" pitchFamily="34" charset="0"/>
                        <a:buChar char="•"/>
                      </a:pPr>
                      <a:r>
                        <a:rPr lang="ar-EG" sz="1400" b="0" dirty="0">
                          <a:solidFill>
                            <a:schemeClr val="tx1">
                              <a:lumMod val="50000"/>
                              <a:lumOff val="50000"/>
                            </a:schemeClr>
                          </a:solidFill>
                          <a:latin typeface="SST Arabic Medium" pitchFamily="34" charset="-78"/>
                          <a:cs typeface="SST Arabic Medium" pitchFamily="34" charset="-78"/>
                        </a:rPr>
                        <a:t> </a:t>
                      </a:r>
                      <a:r>
                        <a:rPr lang="ar-DZ" sz="1400" b="0" dirty="0">
                          <a:solidFill>
                            <a:schemeClr val="tx1">
                              <a:lumMod val="50000"/>
                              <a:lumOff val="50000"/>
                            </a:schemeClr>
                          </a:solidFill>
                          <a:latin typeface="SST Arabic Medium" pitchFamily="34" charset="-78"/>
                          <a:cs typeface="SST Arabic Medium" pitchFamily="34" charset="-78"/>
                        </a:rPr>
                        <a:t>تحديد</a:t>
                      </a:r>
                      <a:r>
                        <a:rPr lang="ar-EG" sz="1400" b="0" dirty="0">
                          <a:solidFill>
                            <a:schemeClr val="tx1">
                              <a:lumMod val="50000"/>
                              <a:lumOff val="50000"/>
                            </a:schemeClr>
                          </a:solidFill>
                          <a:latin typeface="SST Arabic Medium" pitchFamily="34" charset="-78"/>
                          <a:cs typeface="SST Arabic Medium" pitchFamily="34" charset="-78"/>
                        </a:rPr>
                        <a:t> </a:t>
                      </a:r>
                      <a:r>
                        <a:rPr lang="ar-DZ" sz="1400" b="0" dirty="0">
                          <a:solidFill>
                            <a:schemeClr val="tx1">
                              <a:lumMod val="50000"/>
                              <a:lumOff val="50000"/>
                            </a:schemeClr>
                          </a:solidFill>
                          <a:latin typeface="SST Arabic Medium" pitchFamily="34" charset="-78"/>
                          <a:cs typeface="SST Arabic Medium" pitchFamily="34" charset="-78"/>
                        </a:rPr>
                        <a:t>أصحاب</a:t>
                      </a:r>
                      <a:r>
                        <a:rPr lang="ar-EG" sz="1400" b="0" dirty="0">
                          <a:solidFill>
                            <a:schemeClr val="tx1">
                              <a:lumMod val="50000"/>
                              <a:lumOff val="50000"/>
                            </a:schemeClr>
                          </a:solidFill>
                          <a:latin typeface="SST Arabic Medium" pitchFamily="34" charset="-78"/>
                          <a:cs typeface="SST Arabic Medium" pitchFamily="34" charset="-78"/>
                        </a:rPr>
                        <a:t> </a:t>
                      </a:r>
                      <a:r>
                        <a:rPr lang="ar-DZ" sz="1400" b="0" dirty="0">
                          <a:solidFill>
                            <a:schemeClr val="tx1">
                              <a:lumMod val="50000"/>
                              <a:lumOff val="50000"/>
                            </a:schemeClr>
                          </a:solidFill>
                          <a:latin typeface="SST Arabic Medium" pitchFamily="34" charset="-78"/>
                          <a:cs typeface="SST Arabic Medium" pitchFamily="34" charset="-78"/>
                        </a:rPr>
                        <a:t>المصلحة</a:t>
                      </a:r>
                      <a:r>
                        <a:rPr lang="ar-EG" sz="1400" b="0" dirty="0">
                          <a:solidFill>
                            <a:schemeClr val="tx1">
                              <a:lumMod val="50000"/>
                              <a:lumOff val="50000"/>
                            </a:schemeClr>
                          </a:solidFill>
                          <a:latin typeface="SST Arabic Medium" pitchFamily="34" charset="-78"/>
                          <a:cs typeface="SST Arabic Medium" pitchFamily="34" charset="-78"/>
                        </a:rPr>
                        <a:t> </a:t>
                      </a:r>
                      <a:r>
                        <a:rPr lang="en-US" sz="1400" b="0" dirty="0">
                          <a:solidFill>
                            <a:schemeClr val="tx1">
                              <a:lumMod val="50000"/>
                              <a:lumOff val="50000"/>
                            </a:schemeClr>
                          </a:solidFill>
                          <a:latin typeface="SST Arabic Medium" pitchFamily="34" charset="-78"/>
                          <a:cs typeface="SST Arabic Medium" pitchFamily="34" charset="-78"/>
                        </a:rPr>
                        <a:t>Stakeholder</a:t>
                      </a:r>
                      <a:endParaRPr lang="ar-EG" sz="1400" b="0" dirty="0">
                        <a:solidFill>
                          <a:schemeClr val="tx1">
                            <a:lumMod val="50000"/>
                            <a:lumOff val="50000"/>
                          </a:schemeClr>
                        </a:solidFill>
                        <a:latin typeface="SST Arabic Medium" pitchFamily="34" charset="-78"/>
                        <a:cs typeface="SST Arabic Medium" pitchFamily="34" charset="-78"/>
                      </a:endParaRPr>
                    </a:p>
                    <a:p>
                      <a:pPr marL="285750" indent="-285750" algn="r" rtl="1">
                        <a:buFont typeface="Arial" panose="020B0604020202020204" pitchFamily="34" charset="0"/>
                        <a:buChar char="•"/>
                      </a:pPr>
                      <a:r>
                        <a:rPr lang="ar-EG" sz="1400" b="0" dirty="0">
                          <a:solidFill>
                            <a:schemeClr val="tx1">
                              <a:lumMod val="50000"/>
                              <a:lumOff val="50000"/>
                            </a:schemeClr>
                          </a:solidFill>
                          <a:latin typeface="SST Arabic Medium" pitchFamily="34" charset="-78"/>
                          <a:cs typeface="SST Arabic Medium" pitchFamily="34" charset="-78"/>
                        </a:rPr>
                        <a:t> </a:t>
                      </a:r>
                      <a:r>
                        <a:rPr lang="ar-DZ" sz="1400" b="0" dirty="0">
                          <a:solidFill>
                            <a:schemeClr val="tx1">
                              <a:lumMod val="50000"/>
                              <a:lumOff val="50000"/>
                            </a:schemeClr>
                          </a:solidFill>
                          <a:latin typeface="SST Arabic Medium" pitchFamily="34" charset="-78"/>
                          <a:cs typeface="SST Arabic Medium" pitchFamily="34" charset="-78"/>
                        </a:rPr>
                        <a:t>تحديد المتطلبات الأولية والأهداف</a:t>
                      </a:r>
                      <a:endParaRPr lang="en-US" sz="1400" b="0" dirty="0">
                        <a:solidFill>
                          <a:schemeClr val="tx1">
                            <a:lumMod val="50000"/>
                            <a:lumOff val="50000"/>
                          </a:schemeClr>
                        </a:solidFill>
                        <a:latin typeface="SST Arabic Medium" pitchFamily="34" charset="-78"/>
                        <a:cs typeface="SST Arabic Medium" pitchFamily="34" charset="-78"/>
                      </a:endParaRPr>
                    </a:p>
                  </a:txBody>
                  <a:tcPr anchor="ctr">
                    <a:solidFill>
                      <a:schemeClr val="bg1">
                        <a:lumMod val="95000"/>
                      </a:schemeClr>
                    </a:solidFill>
                  </a:tcPr>
                </a:tc>
                <a:tc>
                  <a:txBody>
                    <a:bodyPr/>
                    <a:lstStyle/>
                    <a:p>
                      <a:pPr algn="r" rtl="1"/>
                      <a:r>
                        <a:rPr lang="ar-DZ" sz="1400" b="0" dirty="0">
                          <a:solidFill>
                            <a:schemeClr val="tx1">
                              <a:lumMod val="50000"/>
                              <a:lumOff val="50000"/>
                            </a:schemeClr>
                          </a:solidFill>
                          <a:latin typeface="SST Arabic Medium" pitchFamily="34" charset="-78"/>
                          <a:cs typeface="SST Arabic Medium" pitchFamily="34" charset="-78"/>
                        </a:rPr>
                        <a:t> هي المرحلة التي يتم فيها تحديد مبررات المشروع وأهدافه وتعيين مدير المشروع وأصحاب المصلحة الأساسيين.</a:t>
                      </a:r>
                      <a:endParaRPr lang="en-US" sz="1400" b="0" dirty="0">
                        <a:solidFill>
                          <a:schemeClr val="tx1">
                            <a:lumMod val="50000"/>
                            <a:lumOff val="50000"/>
                          </a:schemeClr>
                        </a:solidFill>
                        <a:latin typeface="SST Arabic Medium" pitchFamily="34" charset="-78"/>
                        <a:cs typeface="SST Arabic Medium" pitchFamily="34" charset="-78"/>
                      </a:endParaRPr>
                    </a:p>
                  </a:txBody>
                  <a:tcPr anchor="ctr">
                    <a:solidFill>
                      <a:schemeClr val="bg1">
                        <a:lumMod val="95000"/>
                      </a:schemeClr>
                    </a:solidFill>
                  </a:tcPr>
                </a:tc>
                <a:tc>
                  <a:txBody>
                    <a:bodyPr/>
                    <a:lstStyle/>
                    <a:p>
                      <a:pPr algn="ctr" rtl="1"/>
                      <a:r>
                        <a:rPr lang="ar-DZ" sz="1400" b="0" dirty="0">
                          <a:solidFill>
                            <a:schemeClr val="tx1">
                              <a:lumMod val="50000"/>
                              <a:lumOff val="50000"/>
                            </a:schemeClr>
                          </a:solidFill>
                          <a:latin typeface="SST Arabic Medium" pitchFamily="34" charset="-78"/>
                          <a:cs typeface="SST Arabic Medium" pitchFamily="34" charset="-78"/>
                        </a:rPr>
                        <a:t>مرحلة البدء </a:t>
                      </a:r>
                      <a:endParaRPr lang="en-US" sz="1400" b="0" dirty="0">
                        <a:solidFill>
                          <a:schemeClr val="tx1">
                            <a:lumMod val="50000"/>
                            <a:lumOff val="50000"/>
                          </a:schemeClr>
                        </a:solidFill>
                        <a:latin typeface="SST Arabic Medium" pitchFamily="34" charset="-78"/>
                        <a:cs typeface="SST Arabic Medium" pitchFamily="34" charset="-78"/>
                      </a:endParaRPr>
                    </a:p>
                  </a:txBody>
                  <a:tcPr anchor="ctr">
                    <a:solidFill>
                      <a:schemeClr val="bg1">
                        <a:lumMod val="95000"/>
                      </a:schemeClr>
                    </a:solidFill>
                  </a:tcPr>
                </a:tc>
                <a:extLst>
                  <a:ext uri="{0D108BD9-81ED-4DB2-BD59-A6C34878D82A}">
                    <a16:rowId xmlns:a16="http://schemas.microsoft.com/office/drawing/2014/main" val="4233126564"/>
                  </a:ext>
                </a:extLst>
              </a:tr>
              <a:tr h="1334628">
                <a:tc>
                  <a:txBody>
                    <a:bodyPr/>
                    <a:lstStyle/>
                    <a:p>
                      <a:pPr marL="342900" indent="-342900" algn="r" rtl="1">
                        <a:buFont typeface="Arial" pitchFamily="34" charset="0"/>
                        <a:buChar char="•"/>
                      </a:pPr>
                      <a:r>
                        <a:rPr lang="ar-DZ" sz="1400" b="0" dirty="0">
                          <a:solidFill>
                            <a:schemeClr val="tx1">
                              <a:lumMod val="50000"/>
                              <a:lumOff val="50000"/>
                            </a:schemeClr>
                          </a:solidFill>
                          <a:latin typeface="SST Arabic Medium" pitchFamily="34" charset="-78"/>
                          <a:cs typeface="SST Arabic Medium" pitchFamily="34" charset="-78"/>
                        </a:rPr>
                        <a:t>خطة إدارة المشروع الكاملة</a:t>
                      </a:r>
                      <a:endParaRPr lang="ar-EG" sz="1400" b="0" dirty="0">
                        <a:solidFill>
                          <a:schemeClr val="tx1">
                            <a:lumMod val="50000"/>
                            <a:lumOff val="50000"/>
                          </a:schemeClr>
                        </a:solidFill>
                        <a:latin typeface="SST Arabic Medium" pitchFamily="34" charset="-78"/>
                        <a:cs typeface="SST Arabic Medium" pitchFamily="34" charset="-78"/>
                      </a:endParaRPr>
                    </a:p>
                    <a:p>
                      <a:pPr marL="342900" indent="-342900" algn="r" rtl="1">
                        <a:buFont typeface="Arial" pitchFamily="34" charset="0"/>
                        <a:buChar char="•"/>
                      </a:pPr>
                      <a:r>
                        <a:rPr lang="ar-DZ" sz="1400" b="0" dirty="0">
                          <a:solidFill>
                            <a:schemeClr val="tx1">
                              <a:lumMod val="50000"/>
                              <a:lumOff val="50000"/>
                            </a:schemeClr>
                          </a:solidFill>
                          <a:latin typeface="SST Arabic Medium" pitchFamily="34" charset="-78"/>
                          <a:cs typeface="SST Arabic Medium" pitchFamily="34" charset="-78"/>
                        </a:rPr>
                        <a:t>وثيقة نطاق المشروع</a:t>
                      </a:r>
                      <a:endParaRPr lang="ar-EG" sz="1400" b="0" dirty="0">
                        <a:solidFill>
                          <a:schemeClr val="tx1">
                            <a:lumMod val="50000"/>
                            <a:lumOff val="50000"/>
                          </a:schemeClr>
                        </a:solidFill>
                        <a:latin typeface="SST Arabic Medium" pitchFamily="34" charset="-78"/>
                        <a:cs typeface="SST Arabic Medium" pitchFamily="34" charset="-78"/>
                      </a:endParaRPr>
                    </a:p>
                    <a:p>
                      <a:pPr marL="342900" indent="-342900" algn="r" rtl="1">
                        <a:buFont typeface="Arial" pitchFamily="34" charset="0"/>
                        <a:buChar char="•"/>
                      </a:pPr>
                      <a:r>
                        <a:rPr lang="ar-DZ" sz="1400" b="0" dirty="0">
                          <a:solidFill>
                            <a:schemeClr val="tx1">
                              <a:lumMod val="50000"/>
                              <a:lumOff val="50000"/>
                            </a:schemeClr>
                          </a:solidFill>
                          <a:latin typeface="SST Arabic Medium" pitchFamily="34" charset="-78"/>
                          <a:cs typeface="SST Arabic Medium" pitchFamily="34" charset="-78"/>
                        </a:rPr>
                        <a:t>الجدول الزمني وخطة المخاطر</a:t>
                      </a:r>
                      <a:endParaRPr lang="en-US" sz="1400" b="0" dirty="0">
                        <a:solidFill>
                          <a:schemeClr val="tx1">
                            <a:lumMod val="50000"/>
                            <a:lumOff val="50000"/>
                          </a:schemeClr>
                        </a:solidFill>
                        <a:latin typeface="SST Arabic Medium" pitchFamily="34" charset="-78"/>
                        <a:cs typeface="SST Arabic Medium" pitchFamily="34" charset="-78"/>
                      </a:endParaRPr>
                    </a:p>
                  </a:txBody>
                  <a:tcPr anchor="ctr">
                    <a:solidFill>
                      <a:schemeClr val="bg1">
                        <a:lumMod val="95000"/>
                      </a:schemeClr>
                    </a:solidFill>
                  </a:tcPr>
                </a:tc>
                <a:tc>
                  <a:txBody>
                    <a:bodyPr/>
                    <a:lstStyle/>
                    <a:p>
                      <a:pPr marL="342900" indent="-342900" algn="r" rtl="1">
                        <a:buFont typeface="Arial" panose="020B0604020202020204" pitchFamily="34" charset="0"/>
                        <a:buChar char="•"/>
                      </a:pPr>
                      <a:r>
                        <a:rPr lang="ar-DZ" sz="1400" b="0" dirty="0">
                          <a:solidFill>
                            <a:schemeClr val="tx1">
                              <a:lumMod val="50000"/>
                              <a:lumOff val="50000"/>
                            </a:schemeClr>
                          </a:solidFill>
                          <a:latin typeface="SST Arabic Medium" pitchFamily="34" charset="-78"/>
                          <a:cs typeface="SST Arabic Medium" pitchFamily="34" charset="-78"/>
                        </a:rPr>
                        <a:t>تحديد نطاق المشروع </a:t>
                      </a:r>
                      <a:r>
                        <a:rPr lang="en-US" sz="1400" b="0" dirty="0">
                          <a:solidFill>
                            <a:schemeClr val="tx1">
                              <a:lumMod val="50000"/>
                              <a:lumOff val="50000"/>
                            </a:schemeClr>
                          </a:solidFill>
                          <a:latin typeface="SST Arabic Medium" pitchFamily="34" charset="-78"/>
                          <a:cs typeface="SST Arabic Medium" pitchFamily="34" charset="-78"/>
                        </a:rPr>
                        <a:t>Scope Definition </a:t>
                      </a:r>
                      <a:endParaRPr lang="ar-EG" sz="1400" b="0" dirty="0">
                        <a:solidFill>
                          <a:schemeClr val="tx1">
                            <a:lumMod val="50000"/>
                            <a:lumOff val="50000"/>
                          </a:schemeClr>
                        </a:solidFill>
                        <a:latin typeface="SST Arabic Medium" pitchFamily="34" charset="-78"/>
                        <a:cs typeface="SST Arabic Medium" pitchFamily="34" charset="-78"/>
                      </a:endParaRPr>
                    </a:p>
                    <a:p>
                      <a:pPr marL="342900" indent="-342900" algn="r" rtl="1">
                        <a:buFont typeface="Arial" panose="020B0604020202020204" pitchFamily="34" charset="0"/>
                        <a:buChar char="•"/>
                      </a:pPr>
                      <a:r>
                        <a:rPr lang="ar-DZ" sz="1400" b="0" dirty="0">
                          <a:solidFill>
                            <a:schemeClr val="tx1">
                              <a:lumMod val="50000"/>
                              <a:lumOff val="50000"/>
                            </a:schemeClr>
                          </a:solidFill>
                          <a:latin typeface="SST Arabic Medium" pitchFamily="34" charset="-78"/>
                          <a:cs typeface="SST Arabic Medium" pitchFamily="34" charset="-78"/>
                        </a:rPr>
                        <a:t>وضع الجدول الزمني </a:t>
                      </a:r>
                      <a:r>
                        <a:rPr lang="en-US" sz="1400" b="0" dirty="0">
                          <a:solidFill>
                            <a:schemeClr val="tx1">
                              <a:lumMod val="50000"/>
                              <a:lumOff val="50000"/>
                            </a:schemeClr>
                          </a:solidFill>
                          <a:latin typeface="SST Arabic Medium" pitchFamily="34" charset="-78"/>
                          <a:cs typeface="SST Arabic Medium" pitchFamily="34" charset="-78"/>
                        </a:rPr>
                        <a:t>Schedule </a:t>
                      </a:r>
                    </a:p>
                    <a:p>
                      <a:pPr marL="342900" indent="-342900" algn="r" rtl="1">
                        <a:buFont typeface="Arial" panose="020B0604020202020204" pitchFamily="34" charset="0"/>
                        <a:buChar char="•"/>
                      </a:pPr>
                      <a:r>
                        <a:rPr lang="ar-DZ" sz="1400" b="0" dirty="0">
                          <a:solidFill>
                            <a:schemeClr val="tx1">
                              <a:lumMod val="50000"/>
                              <a:lumOff val="50000"/>
                            </a:schemeClr>
                          </a:solidFill>
                          <a:latin typeface="SST Arabic Medium" pitchFamily="34" charset="-78"/>
                          <a:cs typeface="SST Arabic Medium" pitchFamily="34" charset="-78"/>
                        </a:rPr>
                        <a:t>تقدير التكاليف وإعداد الميزانية</a:t>
                      </a:r>
                      <a:endParaRPr lang="en-US" sz="1400" b="0" dirty="0">
                        <a:solidFill>
                          <a:schemeClr val="tx1">
                            <a:lumMod val="50000"/>
                            <a:lumOff val="50000"/>
                          </a:schemeClr>
                        </a:solidFill>
                        <a:latin typeface="SST Arabic Medium" pitchFamily="34" charset="-78"/>
                        <a:cs typeface="SST Arabic Medium" pitchFamily="34" charset="-78"/>
                      </a:endParaRPr>
                    </a:p>
                    <a:p>
                      <a:pPr marL="342900" indent="-342900" algn="r" rtl="1">
                        <a:buFont typeface="Arial" panose="020B0604020202020204" pitchFamily="34" charset="0"/>
                        <a:buChar char="•"/>
                      </a:pPr>
                      <a:r>
                        <a:rPr lang="ar-EG" sz="1400" b="0" dirty="0">
                          <a:solidFill>
                            <a:schemeClr val="tx1">
                              <a:lumMod val="50000"/>
                              <a:lumOff val="50000"/>
                            </a:schemeClr>
                          </a:solidFill>
                          <a:latin typeface="SST Arabic Medium" pitchFamily="34" charset="-78"/>
                          <a:cs typeface="SST Arabic Medium" pitchFamily="34" charset="-78"/>
                        </a:rPr>
                        <a:t>ت</a:t>
                      </a:r>
                      <a:r>
                        <a:rPr lang="ar-DZ" sz="1400" b="0" dirty="0">
                          <a:solidFill>
                            <a:schemeClr val="tx1">
                              <a:lumMod val="50000"/>
                              <a:lumOff val="50000"/>
                            </a:schemeClr>
                          </a:solidFill>
                          <a:latin typeface="SST Arabic Medium" pitchFamily="34" charset="-78"/>
                          <a:cs typeface="SST Arabic Medium" pitchFamily="34" charset="-78"/>
                        </a:rPr>
                        <a:t>حديد استراتيجية إدارة المخاطر</a:t>
                      </a:r>
                      <a:endParaRPr lang="en-US" sz="1400" b="0" dirty="0">
                        <a:solidFill>
                          <a:schemeClr val="tx1">
                            <a:lumMod val="50000"/>
                            <a:lumOff val="50000"/>
                          </a:schemeClr>
                        </a:solidFill>
                        <a:latin typeface="SST Arabic Medium" pitchFamily="34" charset="-78"/>
                        <a:cs typeface="SST Arabic Medium" pitchFamily="34" charset="-78"/>
                      </a:endParaRPr>
                    </a:p>
                    <a:p>
                      <a:pPr marL="342900" indent="-342900" algn="r" rtl="1">
                        <a:buFont typeface="Arial" panose="020B0604020202020204" pitchFamily="34" charset="0"/>
                        <a:buChar char="•"/>
                      </a:pPr>
                      <a:r>
                        <a:rPr lang="ar-DZ" sz="1400" b="0" dirty="0">
                          <a:solidFill>
                            <a:schemeClr val="tx1">
                              <a:lumMod val="50000"/>
                              <a:lumOff val="50000"/>
                            </a:schemeClr>
                          </a:solidFill>
                          <a:latin typeface="SST Arabic Medium" pitchFamily="34" charset="-78"/>
                          <a:cs typeface="SST Arabic Medium" pitchFamily="34" charset="-78"/>
                        </a:rPr>
                        <a:t>إعداد خطة الجودة والاتصالات والتوريد</a:t>
                      </a:r>
                      <a:endParaRPr lang="en-US" sz="1400" b="0" dirty="0">
                        <a:solidFill>
                          <a:schemeClr val="tx1">
                            <a:lumMod val="50000"/>
                            <a:lumOff val="50000"/>
                          </a:schemeClr>
                        </a:solidFill>
                        <a:latin typeface="SST Arabic Medium" pitchFamily="34" charset="-78"/>
                        <a:cs typeface="SST Arabic Medium" pitchFamily="34" charset="-78"/>
                      </a:endParaRPr>
                    </a:p>
                  </a:txBody>
                  <a:tcPr anchor="ctr">
                    <a:solidFill>
                      <a:schemeClr val="bg1">
                        <a:lumMod val="95000"/>
                      </a:schemeClr>
                    </a:solidFill>
                  </a:tcPr>
                </a:tc>
                <a:tc>
                  <a:txBody>
                    <a:bodyPr/>
                    <a:lstStyle/>
                    <a:p>
                      <a:pPr algn="r" rtl="1"/>
                      <a:r>
                        <a:rPr lang="ar-DZ" sz="1400" b="0" dirty="0">
                          <a:solidFill>
                            <a:schemeClr val="tx1">
                              <a:lumMod val="50000"/>
                              <a:lumOff val="50000"/>
                            </a:schemeClr>
                          </a:solidFill>
                          <a:latin typeface="SST Arabic Medium" pitchFamily="34" charset="-78"/>
                          <a:cs typeface="SST Arabic Medium" pitchFamily="34" charset="-78"/>
                        </a:rPr>
                        <a:t>في هذه المرحلة يتم وضع خطة تفصيلية لتنفيذ المشروع، مع تحديد نطاق العمل، الميزانية، الجدول الزمني، وإدارة المخاطر.</a:t>
                      </a:r>
                      <a:endParaRPr lang="en-US" sz="1400" b="0" dirty="0">
                        <a:solidFill>
                          <a:schemeClr val="tx1">
                            <a:lumMod val="50000"/>
                            <a:lumOff val="50000"/>
                          </a:schemeClr>
                        </a:solidFill>
                        <a:latin typeface="SST Arabic Medium" pitchFamily="34" charset="-78"/>
                        <a:cs typeface="SST Arabic Medium" pitchFamily="34" charset="-78"/>
                      </a:endParaRPr>
                    </a:p>
                  </a:txBody>
                  <a:tcPr anchor="ctr">
                    <a:solidFill>
                      <a:schemeClr val="bg1">
                        <a:lumMod val="95000"/>
                      </a:schemeClr>
                    </a:solidFill>
                  </a:tcPr>
                </a:tc>
                <a:tc>
                  <a:txBody>
                    <a:bodyPr/>
                    <a:lstStyle/>
                    <a:p>
                      <a:pPr algn="ctr" rtl="1"/>
                      <a:r>
                        <a:rPr lang="ar-DZ" sz="1400" b="0" dirty="0">
                          <a:solidFill>
                            <a:schemeClr val="tx1">
                              <a:lumMod val="50000"/>
                              <a:lumOff val="50000"/>
                            </a:schemeClr>
                          </a:solidFill>
                          <a:latin typeface="SST Arabic Medium" pitchFamily="34" charset="-78"/>
                          <a:cs typeface="SST Arabic Medium" pitchFamily="34" charset="-78"/>
                        </a:rPr>
                        <a:t>مرحلة التخطيط</a:t>
                      </a:r>
                      <a:endParaRPr lang="en-US" sz="1400" b="0" dirty="0">
                        <a:solidFill>
                          <a:schemeClr val="tx1">
                            <a:lumMod val="50000"/>
                            <a:lumOff val="50000"/>
                          </a:schemeClr>
                        </a:solidFill>
                        <a:latin typeface="SST Arabic Medium" pitchFamily="34" charset="-78"/>
                        <a:cs typeface="SST Arabic Medium" pitchFamily="34" charset="-78"/>
                      </a:endParaRPr>
                    </a:p>
                  </a:txBody>
                  <a:tcPr anchor="ctr">
                    <a:solidFill>
                      <a:schemeClr val="bg1">
                        <a:lumMod val="95000"/>
                      </a:schemeClr>
                    </a:solidFill>
                  </a:tcPr>
                </a:tc>
                <a:extLst>
                  <a:ext uri="{0D108BD9-81ED-4DB2-BD59-A6C34878D82A}">
                    <a16:rowId xmlns:a16="http://schemas.microsoft.com/office/drawing/2014/main" val="2482958628"/>
                  </a:ext>
                </a:extLst>
              </a:tr>
              <a:tr h="1153661">
                <a:tc>
                  <a:txBody>
                    <a:bodyPr/>
                    <a:lstStyle/>
                    <a:p>
                      <a:pPr marL="285750" indent="-285750" algn="r" rtl="1">
                        <a:buFont typeface="Arial" pitchFamily="34" charset="0"/>
                        <a:buChar char="•"/>
                      </a:pPr>
                      <a:r>
                        <a:rPr lang="ar-DZ" sz="1400" b="0" dirty="0">
                          <a:solidFill>
                            <a:schemeClr val="tx1">
                              <a:lumMod val="50000"/>
                              <a:lumOff val="50000"/>
                            </a:schemeClr>
                          </a:solidFill>
                          <a:latin typeface="SST Arabic Medium" pitchFamily="34" charset="-78"/>
                          <a:cs typeface="SST Arabic Medium" pitchFamily="34" charset="-78"/>
                        </a:rPr>
                        <a:t>تسليمات المشروع وفقًا للخطة</a:t>
                      </a:r>
                      <a:endParaRPr lang="ar-EG" sz="1400" b="0" dirty="0">
                        <a:solidFill>
                          <a:schemeClr val="tx1">
                            <a:lumMod val="50000"/>
                            <a:lumOff val="50000"/>
                          </a:schemeClr>
                        </a:solidFill>
                        <a:latin typeface="SST Arabic Medium" pitchFamily="34" charset="-78"/>
                        <a:cs typeface="SST Arabic Medium" pitchFamily="34" charset="-78"/>
                      </a:endParaRPr>
                    </a:p>
                    <a:p>
                      <a:pPr marL="285750" indent="-285750" algn="r" rtl="1">
                        <a:buFont typeface="Arial" pitchFamily="34" charset="0"/>
                        <a:buChar char="•"/>
                      </a:pPr>
                      <a:r>
                        <a:rPr lang="ar-DZ" sz="1400" b="0" dirty="0">
                          <a:solidFill>
                            <a:schemeClr val="tx1">
                              <a:lumMod val="50000"/>
                              <a:lumOff val="50000"/>
                            </a:schemeClr>
                          </a:solidFill>
                          <a:latin typeface="SST Arabic Medium" pitchFamily="34" charset="-78"/>
                          <a:cs typeface="SST Arabic Medium" pitchFamily="34" charset="-78"/>
                        </a:rPr>
                        <a:t>تقارير الأداء والتقدم</a:t>
                      </a:r>
                      <a:endParaRPr lang="en-US" sz="1400" b="0" dirty="0">
                        <a:solidFill>
                          <a:schemeClr val="tx1">
                            <a:lumMod val="50000"/>
                            <a:lumOff val="50000"/>
                          </a:schemeClr>
                        </a:solidFill>
                        <a:latin typeface="SST Arabic Medium" pitchFamily="34" charset="-78"/>
                        <a:cs typeface="SST Arabic Medium" pitchFamily="34" charset="-78"/>
                      </a:endParaRPr>
                    </a:p>
                  </a:txBody>
                  <a:tcPr anchor="ctr">
                    <a:solidFill>
                      <a:schemeClr val="bg1">
                        <a:lumMod val="95000"/>
                      </a:schemeClr>
                    </a:solidFill>
                  </a:tcPr>
                </a:tc>
                <a:tc>
                  <a:txBody>
                    <a:bodyPr/>
                    <a:lstStyle/>
                    <a:p>
                      <a:pPr marL="342900" indent="-342900" algn="r" rtl="1">
                        <a:buFont typeface="Arial" panose="020B0604020202020204" pitchFamily="34" charset="0"/>
                        <a:buChar char="•"/>
                      </a:pPr>
                      <a:r>
                        <a:rPr lang="ar-DZ" sz="1400" b="0" dirty="0">
                          <a:solidFill>
                            <a:schemeClr val="tx1">
                              <a:lumMod val="50000"/>
                              <a:lumOff val="50000"/>
                            </a:schemeClr>
                          </a:solidFill>
                          <a:latin typeface="SST Arabic Medium" pitchFamily="34" charset="-78"/>
                          <a:cs typeface="SST Arabic Medium" pitchFamily="34" charset="-78"/>
                        </a:rPr>
                        <a:t>تنفيذ خطة إدارة المشروع</a:t>
                      </a:r>
                      <a:endParaRPr lang="ar-EG" sz="1400" b="0" dirty="0">
                        <a:solidFill>
                          <a:schemeClr val="tx1">
                            <a:lumMod val="50000"/>
                            <a:lumOff val="50000"/>
                          </a:schemeClr>
                        </a:solidFill>
                        <a:latin typeface="SST Arabic Medium" pitchFamily="34" charset="-78"/>
                        <a:cs typeface="SST Arabic Medium" pitchFamily="34" charset="-78"/>
                      </a:endParaRPr>
                    </a:p>
                    <a:p>
                      <a:pPr marL="342900" indent="-342900" algn="r" rtl="1">
                        <a:buFont typeface="Arial" panose="020B0604020202020204" pitchFamily="34" charset="0"/>
                        <a:buChar char="•"/>
                      </a:pPr>
                      <a:r>
                        <a:rPr lang="en-US" sz="1400" b="0" dirty="0">
                          <a:solidFill>
                            <a:schemeClr val="tx1">
                              <a:lumMod val="50000"/>
                              <a:lumOff val="50000"/>
                            </a:schemeClr>
                          </a:solidFill>
                          <a:latin typeface="SST Arabic Medium" pitchFamily="34" charset="-78"/>
                          <a:cs typeface="SST Arabic Medium" pitchFamily="34" charset="-78"/>
                        </a:rPr>
                        <a:t> </a:t>
                      </a:r>
                      <a:r>
                        <a:rPr lang="ar-DZ" sz="1400" b="0" dirty="0">
                          <a:solidFill>
                            <a:schemeClr val="tx1">
                              <a:lumMod val="50000"/>
                              <a:lumOff val="50000"/>
                            </a:schemeClr>
                          </a:solidFill>
                          <a:latin typeface="SST Arabic Medium" pitchFamily="34" charset="-78"/>
                          <a:cs typeface="SST Arabic Medium" pitchFamily="34" charset="-78"/>
                        </a:rPr>
                        <a:t>إدارة فريق العمل </a:t>
                      </a:r>
                      <a:r>
                        <a:rPr lang="en-US" sz="1400" b="0" dirty="0">
                          <a:solidFill>
                            <a:schemeClr val="tx1">
                              <a:lumMod val="50000"/>
                              <a:lumOff val="50000"/>
                            </a:schemeClr>
                          </a:solidFill>
                          <a:latin typeface="SST Arabic Medium" pitchFamily="34" charset="-78"/>
                          <a:cs typeface="SST Arabic Medium" pitchFamily="34" charset="-78"/>
                        </a:rPr>
                        <a:t>Team Management</a:t>
                      </a:r>
                      <a:endParaRPr lang="ar-EG" sz="1400" b="0" dirty="0">
                        <a:solidFill>
                          <a:schemeClr val="tx1">
                            <a:lumMod val="50000"/>
                            <a:lumOff val="50000"/>
                          </a:schemeClr>
                        </a:solidFill>
                        <a:latin typeface="SST Arabic Medium" pitchFamily="34" charset="-78"/>
                        <a:cs typeface="SST Arabic Medium" pitchFamily="34" charset="-78"/>
                      </a:endParaRPr>
                    </a:p>
                    <a:p>
                      <a:pPr marL="342900" indent="-342900" algn="r" rtl="1">
                        <a:buFont typeface="Arial" panose="020B0604020202020204" pitchFamily="34" charset="0"/>
                        <a:buChar char="•"/>
                      </a:pPr>
                      <a:r>
                        <a:rPr lang="en-US" sz="1400" b="0" dirty="0">
                          <a:solidFill>
                            <a:schemeClr val="tx1">
                              <a:lumMod val="50000"/>
                              <a:lumOff val="50000"/>
                            </a:schemeClr>
                          </a:solidFill>
                          <a:latin typeface="SST Arabic Medium" pitchFamily="34" charset="-78"/>
                          <a:cs typeface="SST Arabic Medium" pitchFamily="34" charset="-78"/>
                        </a:rPr>
                        <a:t> </a:t>
                      </a:r>
                      <a:r>
                        <a:rPr lang="ar-DZ" sz="1400" b="0" dirty="0">
                          <a:solidFill>
                            <a:schemeClr val="tx1">
                              <a:lumMod val="50000"/>
                              <a:lumOff val="50000"/>
                            </a:schemeClr>
                          </a:solidFill>
                          <a:latin typeface="SST Arabic Medium" pitchFamily="34" charset="-78"/>
                          <a:cs typeface="SST Arabic Medium" pitchFamily="34" charset="-78"/>
                        </a:rPr>
                        <a:t>إدارة أصحاب المصلحة والتواصل</a:t>
                      </a:r>
                      <a:endParaRPr lang="ar-EG" sz="1400" b="0" dirty="0">
                        <a:solidFill>
                          <a:schemeClr val="tx1">
                            <a:lumMod val="50000"/>
                            <a:lumOff val="50000"/>
                          </a:schemeClr>
                        </a:solidFill>
                        <a:latin typeface="SST Arabic Medium" pitchFamily="34" charset="-78"/>
                        <a:cs typeface="SST Arabic Medium" pitchFamily="34" charset="-78"/>
                      </a:endParaRPr>
                    </a:p>
                    <a:p>
                      <a:pPr marL="342900" indent="-342900" algn="r" rtl="1">
                        <a:buFont typeface="Arial" panose="020B0604020202020204" pitchFamily="34" charset="0"/>
                        <a:buChar char="•"/>
                      </a:pPr>
                      <a:r>
                        <a:rPr lang="en-US" sz="1400" b="0" dirty="0">
                          <a:solidFill>
                            <a:schemeClr val="tx1">
                              <a:lumMod val="50000"/>
                              <a:lumOff val="50000"/>
                            </a:schemeClr>
                          </a:solidFill>
                          <a:latin typeface="SST Arabic Medium" pitchFamily="34" charset="-78"/>
                          <a:cs typeface="SST Arabic Medium" pitchFamily="34" charset="-78"/>
                        </a:rPr>
                        <a:t> </a:t>
                      </a:r>
                      <a:r>
                        <a:rPr lang="ar-DZ" sz="1400" b="0" dirty="0">
                          <a:solidFill>
                            <a:schemeClr val="tx1">
                              <a:lumMod val="50000"/>
                              <a:lumOff val="50000"/>
                            </a:schemeClr>
                          </a:solidFill>
                          <a:latin typeface="SST Arabic Medium" pitchFamily="34" charset="-78"/>
                          <a:cs typeface="SST Arabic Medium" pitchFamily="34" charset="-78"/>
                        </a:rPr>
                        <a:t>تنفيذ عمليات ضمان الجودة والتحكم في الموارد</a:t>
                      </a:r>
                      <a:endParaRPr lang="en-US" sz="1400" b="0" dirty="0">
                        <a:solidFill>
                          <a:schemeClr val="tx1">
                            <a:lumMod val="50000"/>
                            <a:lumOff val="50000"/>
                          </a:schemeClr>
                        </a:solidFill>
                        <a:latin typeface="SST Arabic Medium" pitchFamily="34" charset="-78"/>
                        <a:cs typeface="SST Arabic Medium" pitchFamily="34" charset="-78"/>
                      </a:endParaRPr>
                    </a:p>
                  </a:txBody>
                  <a:tcPr anchor="ctr">
                    <a:solidFill>
                      <a:schemeClr val="bg1">
                        <a:lumMod val="95000"/>
                      </a:schemeClr>
                    </a:solidFill>
                  </a:tcPr>
                </a:tc>
                <a:tc>
                  <a:txBody>
                    <a:bodyPr/>
                    <a:lstStyle/>
                    <a:p>
                      <a:pPr algn="r" rtl="1"/>
                      <a:r>
                        <a:rPr lang="ar-DZ" sz="1400" b="0" dirty="0">
                          <a:solidFill>
                            <a:schemeClr val="tx1">
                              <a:lumMod val="50000"/>
                              <a:lumOff val="50000"/>
                            </a:schemeClr>
                          </a:solidFill>
                          <a:latin typeface="SST Arabic Medium" pitchFamily="34" charset="-78"/>
                          <a:cs typeface="SST Arabic Medium" pitchFamily="34" charset="-78"/>
                        </a:rPr>
                        <a:t>تبدأ الأنشطة الفعلية لإنجاز المشروع، حيث يتم تخصيص الموارد وتنفيذ الخطط وإدارة أصحاب المصلحة.</a:t>
                      </a:r>
                      <a:endParaRPr lang="en-US" sz="1400" b="0" dirty="0">
                        <a:solidFill>
                          <a:schemeClr val="tx1">
                            <a:lumMod val="50000"/>
                            <a:lumOff val="50000"/>
                          </a:schemeClr>
                        </a:solidFill>
                        <a:latin typeface="SST Arabic Medium" pitchFamily="34" charset="-78"/>
                        <a:cs typeface="SST Arabic Medium" pitchFamily="34" charset="-78"/>
                      </a:endParaRPr>
                    </a:p>
                  </a:txBody>
                  <a:tcPr anchor="ctr">
                    <a:solidFill>
                      <a:schemeClr val="bg1">
                        <a:lumMod val="95000"/>
                      </a:schemeClr>
                    </a:solidFill>
                  </a:tcPr>
                </a:tc>
                <a:tc>
                  <a:txBody>
                    <a:bodyPr/>
                    <a:lstStyle/>
                    <a:p>
                      <a:pPr algn="ctr" rtl="1"/>
                      <a:r>
                        <a:rPr lang="ar-DZ" sz="1400" b="0" dirty="0">
                          <a:solidFill>
                            <a:schemeClr val="tx1">
                              <a:lumMod val="50000"/>
                              <a:lumOff val="50000"/>
                            </a:schemeClr>
                          </a:solidFill>
                          <a:latin typeface="SST Arabic Medium" pitchFamily="34" charset="-78"/>
                          <a:cs typeface="SST Arabic Medium" pitchFamily="34" charset="-78"/>
                        </a:rPr>
                        <a:t>مرحلة التنفيذ </a:t>
                      </a:r>
                      <a:endParaRPr lang="en-US" sz="1400" b="0" dirty="0">
                        <a:solidFill>
                          <a:schemeClr val="tx1">
                            <a:lumMod val="50000"/>
                            <a:lumOff val="50000"/>
                          </a:schemeClr>
                        </a:solidFill>
                        <a:latin typeface="SST Arabic Medium" pitchFamily="34" charset="-78"/>
                        <a:cs typeface="SST Arabic Medium" pitchFamily="34" charset="-78"/>
                      </a:endParaRPr>
                    </a:p>
                  </a:txBody>
                  <a:tcPr anchor="ctr">
                    <a:solidFill>
                      <a:schemeClr val="bg1">
                        <a:lumMod val="95000"/>
                      </a:schemeClr>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564857035"/>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693A098-E24A-40CE-AF3E-30BF8E04FB04}"/>
              </a:ext>
            </a:extLst>
          </p:cNvPr>
          <p:cNvSpPr/>
          <p:nvPr/>
        </p:nvSpPr>
        <p:spPr>
          <a:xfrm>
            <a:off x="4837395" y="1324183"/>
            <a:ext cx="6774873" cy="369332"/>
          </a:xfrm>
          <a:prstGeom prst="rect">
            <a:avLst/>
          </a:prstGeom>
        </p:spPr>
        <p:txBody>
          <a:bodyPr wrap="square">
            <a:spAutoFit/>
          </a:bodyPr>
          <a:lstStyle/>
          <a:p>
            <a:pPr lvl="0" algn="r" rtl="1">
              <a:defRPr/>
            </a:pPr>
            <a:r>
              <a:rPr lang="ar-EG" dirty="0">
                <a:solidFill>
                  <a:srgbClr val="03A5AD"/>
                </a:solidFill>
                <a:latin typeface="SST Arabic Medium" pitchFamily="34" charset="-78"/>
                <a:cs typeface="SST Arabic Medium" pitchFamily="34" charset="-78"/>
              </a:rPr>
              <a:t>10. فحص النتائج </a:t>
            </a:r>
          </a:p>
        </p:txBody>
      </p:sp>
      <p:sp>
        <p:nvSpPr>
          <p:cNvPr id="5" name="TextBox 4">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مجال أداء التخطيط</a:t>
            </a:r>
          </a:p>
        </p:txBody>
      </p:sp>
      <p:graphicFrame>
        <p:nvGraphicFramePr>
          <p:cNvPr id="3" name="Table 2"/>
          <p:cNvGraphicFramePr>
            <a:graphicFrameLocks noGrp="1"/>
          </p:cNvGraphicFramePr>
          <p:nvPr/>
        </p:nvGraphicFramePr>
        <p:xfrm>
          <a:off x="1204823" y="2118660"/>
          <a:ext cx="9782354" cy="3393440"/>
        </p:xfrm>
        <a:graphic>
          <a:graphicData uri="http://schemas.openxmlformats.org/drawingml/2006/table">
            <a:tbl>
              <a:tblPr firstRow="1" bandRow="1">
                <a:tableStyleId>{5C22544A-7EE6-4342-B048-85BDC9FD1C3A}</a:tableStyleId>
              </a:tblPr>
              <a:tblGrid>
                <a:gridCol w="6368912">
                  <a:extLst>
                    <a:ext uri="{9D8B030D-6E8A-4147-A177-3AD203B41FA5}">
                      <a16:colId xmlns:a16="http://schemas.microsoft.com/office/drawing/2014/main" val="20000"/>
                    </a:ext>
                  </a:extLst>
                </a:gridCol>
                <a:gridCol w="3413442">
                  <a:extLst>
                    <a:ext uri="{9D8B030D-6E8A-4147-A177-3AD203B41FA5}">
                      <a16:colId xmlns:a16="http://schemas.microsoft.com/office/drawing/2014/main" val="20001"/>
                    </a:ext>
                  </a:extLst>
                </a:gridCol>
              </a:tblGrid>
              <a:tr h="370840">
                <a:tc>
                  <a:txBody>
                    <a:bodyPr/>
                    <a:lstStyle/>
                    <a:p>
                      <a:pPr algn="ctr" rtl="1"/>
                      <a:r>
                        <a:rPr lang="ar-EG" sz="1400" b="0" dirty="0">
                          <a:latin typeface="SST Arabic Medium" pitchFamily="34" charset="-78"/>
                          <a:cs typeface="SST Arabic Medium" pitchFamily="34" charset="-78"/>
                        </a:rPr>
                        <a:t>التحقق</a:t>
                      </a:r>
                      <a:endParaRPr lang="en-US" sz="1400" b="0" dirty="0">
                        <a:latin typeface="SST Arabic Medium" pitchFamily="34" charset="-78"/>
                        <a:cs typeface="SST Arabic Medium" pitchFamily="34" charset="-78"/>
                      </a:endParaRPr>
                    </a:p>
                  </a:txBody>
                  <a:tcPr anchor="ctr">
                    <a:solidFill>
                      <a:srgbClr val="03A5AD"/>
                    </a:solidFill>
                  </a:tcPr>
                </a:tc>
                <a:tc>
                  <a:txBody>
                    <a:bodyPr/>
                    <a:lstStyle/>
                    <a:p>
                      <a:pPr algn="ctr" rtl="1"/>
                      <a:r>
                        <a:rPr lang="ar-EG" sz="1400" b="0" i="0" u="none" strike="noStrike" kern="1200" dirty="0">
                          <a:solidFill>
                            <a:schemeClr val="lt1"/>
                          </a:solidFill>
                          <a:effectLst/>
                          <a:latin typeface="SST Arabic Medium" pitchFamily="34" charset="-78"/>
                          <a:ea typeface="+mn-ea"/>
                          <a:cs typeface="SST Arabic Medium" pitchFamily="34" charset="-78"/>
                        </a:rPr>
                        <a:t>النتيجة</a:t>
                      </a:r>
                      <a:endParaRPr lang="en-US" sz="1400" b="0" dirty="0">
                        <a:latin typeface="SST Arabic Medium" pitchFamily="34" charset="-78"/>
                        <a:cs typeface="SST Arabic Medium" pitchFamily="34" charset="-78"/>
                      </a:endParaRPr>
                    </a:p>
                  </a:txBody>
                  <a:tcPr anchor="ctr">
                    <a:solidFill>
                      <a:srgbClr val="03A5AD"/>
                    </a:solidFill>
                  </a:tcPr>
                </a:tc>
                <a:extLst>
                  <a:ext uri="{0D108BD9-81ED-4DB2-BD59-A6C34878D82A}">
                    <a16:rowId xmlns:a16="http://schemas.microsoft.com/office/drawing/2014/main" val="10000"/>
                  </a:ext>
                </a:extLst>
              </a:tr>
              <a:tr h="370840">
                <a:tc>
                  <a:txBody>
                    <a:bodyPr/>
                    <a:lstStyle/>
                    <a:p>
                      <a:pPr algn="r" rtl="1"/>
                      <a:r>
                        <a:rPr lang="ar-EG" sz="1200" dirty="0">
                          <a:solidFill>
                            <a:schemeClr val="tx1">
                              <a:lumMod val="50000"/>
                              <a:lumOff val="50000"/>
                            </a:schemeClr>
                          </a:solidFill>
                          <a:latin typeface="SST Arabic Medium" pitchFamily="34" charset="-78"/>
                          <a:cs typeface="SST Arabic Medium" pitchFamily="34" charset="-78"/>
                        </a:rPr>
                        <a:t>مراجعة أداء لنتائج المشروع مقابل الخطوط المرجعية للمشروع ومقاييس أخرى توضح أن</a:t>
                      </a:r>
                    </a:p>
                    <a:p>
                      <a:pPr algn="r" rtl="1"/>
                      <a:r>
                        <a:rPr lang="ar-EG" sz="1200" dirty="0">
                          <a:solidFill>
                            <a:schemeClr val="tx1">
                              <a:lumMod val="50000"/>
                              <a:lumOff val="50000"/>
                            </a:schemeClr>
                          </a:solidFill>
                          <a:latin typeface="SST Arabic Medium" pitchFamily="34" charset="-78"/>
                          <a:cs typeface="SST Arabic Medium" pitchFamily="34" charset="-78"/>
                        </a:rPr>
                        <a:t>المشروع يتقدم كما هو مخطط تباينات الأداء ضمن الحدود الفاصلة.</a:t>
                      </a:r>
                    </a:p>
                  </a:txBody>
                  <a:tcPr anchor="ctr"/>
                </a:tc>
                <a:tc>
                  <a:txBody>
                    <a:bodyPr/>
                    <a:lstStyle/>
                    <a:p>
                      <a:pPr algn="r" rtl="1"/>
                      <a:r>
                        <a:rPr lang="ar-EG" sz="1200" dirty="0">
                          <a:solidFill>
                            <a:schemeClr val="tx1">
                              <a:lumMod val="50000"/>
                              <a:lumOff val="50000"/>
                            </a:schemeClr>
                          </a:solidFill>
                          <a:latin typeface="SST Arabic Medium" pitchFamily="34" charset="-78"/>
                          <a:cs typeface="SST Arabic Medium" pitchFamily="34" charset="-78"/>
                        </a:rPr>
                        <a:t>يتقدم المشروع بطريقة منظمة ومنسقة ومتأنية.</a:t>
                      </a:r>
                    </a:p>
                  </a:txBody>
                  <a:tcPr anchor="ctr"/>
                </a:tc>
                <a:extLst>
                  <a:ext uri="{0D108BD9-81ED-4DB2-BD59-A6C34878D82A}">
                    <a16:rowId xmlns:a16="http://schemas.microsoft.com/office/drawing/2014/main" val="10001"/>
                  </a:ext>
                </a:extLst>
              </a:tr>
              <a:tr h="370840">
                <a:tc>
                  <a:txBody>
                    <a:bodyPr/>
                    <a:lstStyle/>
                    <a:p>
                      <a:pPr algn="r"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يبين جدول التسليم والتمويل والموارد المتاحة . والمشتريات، وما إلى ذلك أن المشروع مخطط</a:t>
                      </a:r>
                      <a:endParaRPr lang="ar-EG" sz="1200" b="0" dirty="0">
                        <a:solidFill>
                          <a:schemeClr val="tx1">
                            <a:lumMod val="50000"/>
                            <a:lumOff val="50000"/>
                          </a:schemeClr>
                        </a:solidFill>
                        <a:effectLst/>
                        <a:latin typeface="SST Arabic Medium" pitchFamily="34" charset="-78"/>
                        <a:cs typeface="SST Arabic Medium" pitchFamily="34" charset="-78"/>
                      </a:endParaRPr>
                    </a:p>
                    <a:p>
                      <a:pPr algn="r"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بشمولية دون فجوات أو مناطق اختلال.</a:t>
                      </a:r>
                      <a:endParaRPr lang="ar-EG" sz="1200" b="0" dirty="0">
                        <a:solidFill>
                          <a:schemeClr val="tx1">
                            <a:lumMod val="50000"/>
                            <a:lumOff val="50000"/>
                          </a:schemeClr>
                        </a:solidFill>
                        <a:effectLst/>
                        <a:latin typeface="SST Arabic Medium" pitchFamily="34" charset="-78"/>
                        <a:cs typeface="SST Arabic Medium" pitchFamily="34" charset="-78"/>
                      </a:endParaRPr>
                    </a:p>
                  </a:txBody>
                  <a:tcPr anchor="ctr"/>
                </a:tc>
                <a:tc>
                  <a:txBody>
                    <a:bodyPr/>
                    <a:lstStyle/>
                    <a:p>
                      <a:pPr algn="r" rtl="1"/>
                      <a:r>
                        <a:rPr lang="ar-EG" sz="1200" dirty="0">
                          <a:solidFill>
                            <a:schemeClr val="tx1">
                              <a:lumMod val="50000"/>
                              <a:lumOff val="50000"/>
                            </a:schemeClr>
                          </a:solidFill>
                          <a:latin typeface="SST Arabic Medium" pitchFamily="34" charset="-78"/>
                          <a:cs typeface="SST Arabic Medium" pitchFamily="34" charset="-78"/>
                        </a:rPr>
                        <a:t>يوجد منهج شامل لتسليم نتائج المشروع.</a:t>
                      </a:r>
                    </a:p>
                  </a:txBody>
                  <a:tcPr anchor="ctr"/>
                </a:tc>
                <a:extLst>
                  <a:ext uri="{0D108BD9-81ED-4DB2-BD59-A6C34878D82A}">
                    <a16:rowId xmlns:a16="http://schemas.microsoft.com/office/drawing/2014/main" val="10002"/>
                  </a:ext>
                </a:extLst>
              </a:tr>
              <a:tr h="370840">
                <a:tc>
                  <a:txBody>
                    <a:bodyPr/>
                    <a:lstStyle/>
                    <a:p>
                      <a:pPr algn="r"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المعلومات المبدئية عن التسليمات والمتطلبات مقارنةً بالمعلومات الحالية توضح الإعداد</a:t>
                      </a:r>
                      <a:endParaRPr lang="ar-EG" sz="1200" b="0" dirty="0">
                        <a:solidFill>
                          <a:schemeClr val="tx1">
                            <a:lumMod val="50000"/>
                            <a:lumOff val="50000"/>
                          </a:schemeClr>
                        </a:solidFill>
                        <a:effectLst/>
                        <a:latin typeface="SST Arabic Medium" pitchFamily="34" charset="-78"/>
                        <a:cs typeface="SST Arabic Medium" pitchFamily="34" charset="-78"/>
                      </a:endParaRPr>
                    </a:p>
                    <a:p>
                      <a:pPr algn="r"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المناسب المعلومات الحالية مقارنة مع دراسة الأعمال تبين أن المشروع سوف ينتج التسليمات</a:t>
                      </a:r>
                      <a:endParaRPr lang="ar-EG" sz="1200" b="0" dirty="0">
                        <a:solidFill>
                          <a:schemeClr val="tx1">
                            <a:lumMod val="50000"/>
                            <a:lumOff val="50000"/>
                          </a:schemeClr>
                        </a:solidFill>
                        <a:effectLst/>
                        <a:latin typeface="SST Arabic Medium" pitchFamily="34" charset="-78"/>
                        <a:cs typeface="SST Arabic Medium" pitchFamily="34" charset="-78"/>
                      </a:endParaRPr>
                    </a:p>
                    <a:p>
                      <a:pPr algn="r"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والنتائج التي نفذ من أجلها.</a:t>
                      </a:r>
                      <a:endParaRPr lang="ar-EG" sz="1200" b="0" dirty="0">
                        <a:solidFill>
                          <a:schemeClr val="tx1">
                            <a:lumMod val="50000"/>
                            <a:lumOff val="50000"/>
                          </a:schemeClr>
                        </a:solidFill>
                        <a:effectLst/>
                        <a:latin typeface="SST Arabic Medium" pitchFamily="34" charset="-78"/>
                        <a:cs typeface="SST Arabic Medium" pitchFamily="34" charset="-78"/>
                      </a:endParaRPr>
                    </a:p>
                  </a:txBody>
                  <a:tcPr anchor="ctr"/>
                </a:tc>
                <a:tc>
                  <a:txBody>
                    <a:bodyPr/>
                    <a:lstStyle/>
                    <a:p>
                      <a:pPr algn="r"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تدرس المعلومات المتطورة لإنتاج التسليمات وتحقيق النتائج التي تمت مباشرة المشروع من أجلها.</a:t>
                      </a:r>
                      <a:endParaRPr lang="ar-EG" sz="1200" b="0" dirty="0">
                        <a:solidFill>
                          <a:schemeClr val="tx1">
                            <a:lumMod val="50000"/>
                            <a:lumOff val="50000"/>
                          </a:schemeClr>
                        </a:solidFill>
                        <a:effectLst/>
                        <a:latin typeface="SST Arabic Medium" pitchFamily="34" charset="-78"/>
                        <a:cs typeface="SST Arabic Medium" pitchFamily="34" charset="-78"/>
                      </a:endParaRPr>
                    </a:p>
                  </a:txBody>
                  <a:tcPr anchor="ctr"/>
                </a:tc>
                <a:extLst>
                  <a:ext uri="{0D108BD9-81ED-4DB2-BD59-A6C34878D82A}">
                    <a16:rowId xmlns:a16="http://schemas.microsoft.com/office/drawing/2014/main" val="10003"/>
                  </a:ext>
                </a:extLst>
              </a:tr>
              <a:tr h="370840">
                <a:tc>
                  <a:txBody>
                    <a:bodyPr/>
                    <a:lstStyle/>
                    <a:p>
                      <a:pPr algn="r"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خطط المشروع ومستنداته توضح أن مستوى التخطيط مناسب للمشروع.</a:t>
                      </a:r>
                      <a:endParaRPr lang="ar-EG" sz="1200" b="0" dirty="0">
                        <a:solidFill>
                          <a:schemeClr val="tx1">
                            <a:lumMod val="50000"/>
                            <a:lumOff val="50000"/>
                          </a:schemeClr>
                        </a:solidFill>
                        <a:effectLst/>
                        <a:latin typeface="SST Arabic Medium" pitchFamily="34" charset="-78"/>
                        <a:cs typeface="SST Arabic Medium" pitchFamily="34" charset="-78"/>
                      </a:endParaRPr>
                    </a:p>
                  </a:txBody>
                  <a:tcPr anchor="ctr"/>
                </a:tc>
                <a:tc>
                  <a:txBody>
                    <a:bodyPr/>
                    <a:lstStyle/>
                    <a:p>
                      <a:pPr algn="r"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الوقت المنقضي في التخطيط ملائم للوضع.</a:t>
                      </a:r>
                      <a:endParaRPr lang="ar-EG" sz="1200" b="0" dirty="0">
                        <a:solidFill>
                          <a:schemeClr val="tx1">
                            <a:lumMod val="50000"/>
                            <a:lumOff val="50000"/>
                          </a:schemeClr>
                        </a:solidFill>
                        <a:effectLst/>
                        <a:latin typeface="SST Arabic Medium" pitchFamily="34" charset="-78"/>
                        <a:cs typeface="SST Arabic Medium" pitchFamily="34" charset="-78"/>
                      </a:endParaRPr>
                    </a:p>
                  </a:txBody>
                  <a:tcPr anchor="ctr"/>
                </a:tc>
                <a:extLst>
                  <a:ext uri="{0D108BD9-81ED-4DB2-BD59-A6C34878D82A}">
                    <a16:rowId xmlns:a16="http://schemas.microsoft.com/office/drawing/2014/main" val="10004"/>
                  </a:ext>
                </a:extLst>
              </a:tr>
              <a:tr h="370840">
                <a:tc>
                  <a:txBody>
                    <a:bodyPr/>
                    <a:lstStyle/>
                    <a:p>
                      <a:pPr algn="r"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تبين خطة إدارة التواصل ومعلومات المعنيين أن التواصل كافٍ لإدارة توقعات المعنيين </a:t>
                      </a:r>
                      <a:endParaRPr lang="ar-EG" sz="1200" b="0" dirty="0">
                        <a:solidFill>
                          <a:schemeClr val="tx1">
                            <a:lumMod val="50000"/>
                            <a:lumOff val="50000"/>
                          </a:schemeClr>
                        </a:solidFill>
                        <a:effectLst/>
                        <a:latin typeface="SST Arabic Medium" pitchFamily="34" charset="-78"/>
                        <a:cs typeface="SST Arabic Medium" pitchFamily="34" charset="-78"/>
                      </a:endParaRPr>
                    </a:p>
                  </a:txBody>
                  <a:tcPr anchor="ctr"/>
                </a:tc>
                <a:tc>
                  <a:txBody>
                    <a:bodyPr/>
                    <a:lstStyle/>
                    <a:p>
                      <a:pPr algn="r"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معلومات التخطيط كافية لإدارة توقعات تبين خطة إدارة التواصل ومعلومات المعنيين أن التواصل كاف لإدارة توقعات المعنيين.</a:t>
                      </a:r>
                      <a:endParaRPr lang="ar-EG" sz="1200" b="0" dirty="0">
                        <a:solidFill>
                          <a:schemeClr val="tx1">
                            <a:lumMod val="50000"/>
                            <a:lumOff val="50000"/>
                          </a:schemeClr>
                        </a:solidFill>
                        <a:effectLst/>
                        <a:latin typeface="SST Arabic Medium" pitchFamily="34" charset="-78"/>
                        <a:cs typeface="SST Arabic Medium" pitchFamily="34" charset="-78"/>
                      </a:endParaRPr>
                    </a:p>
                  </a:txBody>
                  <a:tcPr anchor="ctr"/>
                </a:tc>
                <a:extLst>
                  <a:ext uri="{0D108BD9-81ED-4DB2-BD59-A6C34878D82A}">
                    <a16:rowId xmlns:a16="http://schemas.microsoft.com/office/drawing/2014/main" val="10005"/>
                  </a:ext>
                </a:extLst>
              </a:tr>
              <a:tr h="370840">
                <a:tc>
                  <a:txBody>
                    <a:bodyPr/>
                    <a:lstStyle/>
                    <a:p>
                      <a:pPr algn="r"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المشروعات التي تستخدم سجل أعمال تبيّن تبني خطط التكيف طوال فترة تنفيذ المشروع</a:t>
                      </a:r>
                      <a:endParaRPr lang="ar-EG" sz="1200" b="0" dirty="0">
                        <a:solidFill>
                          <a:schemeClr val="tx1">
                            <a:lumMod val="50000"/>
                            <a:lumOff val="50000"/>
                          </a:schemeClr>
                        </a:solidFill>
                        <a:effectLst/>
                        <a:latin typeface="SST Arabic Medium" pitchFamily="34" charset="-78"/>
                        <a:cs typeface="SST Arabic Medium" pitchFamily="34" charset="-78"/>
                      </a:endParaRPr>
                    </a:p>
                    <a:p>
                      <a:pPr algn="r"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المشروعات التي تستخدم عملية التحكم في التغيير لديها سجلات ومستندات للتغيير نتجت من اجتماعات مجلس التحكم في التغيير تبين تطبيق عملية التحكم في التغيير</a:t>
                      </a:r>
                      <a:endParaRPr lang="ar-EG" sz="1200" b="0" dirty="0">
                        <a:solidFill>
                          <a:schemeClr val="tx1">
                            <a:lumMod val="50000"/>
                            <a:lumOff val="50000"/>
                          </a:schemeClr>
                        </a:solidFill>
                        <a:effectLst/>
                        <a:latin typeface="SST Arabic Medium" pitchFamily="34" charset="-78"/>
                        <a:cs typeface="SST Arabic Medium" pitchFamily="34" charset="-78"/>
                      </a:endParaRPr>
                    </a:p>
                  </a:txBody>
                  <a:tcPr anchor="ctr"/>
                </a:tc>
                <a:tc>
                  <a:txBody>
                    <a:bodyPr/>
                    <a:lstStyle/>
                    <a:p>
                      <a:pPr algn="r"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توجد عملية لتكيف الخطط طوال فترة تنفيذ المشروعات وفقًا التي تستخدم سجل أعمال تبيّن تبني خطط التكيف طوال فترة تنفيذ المشروع.</a:t>
                      </a:r>
                      <a:endParaRPr lang="en-US" sz="1200" dirty="0">
                        <a:solidFill>
                          <a:schemeClr val="tx1">
                            <a:lumMod val="50000"/>
                            <a:lumOff val="50000"/>
                          </a:schemeClr>
                        </a:solidFill>
                        <a:latin typeface="SST Arabic Medium" pitchFamily="34" charset="-78"/>
                        <a:cs typeface="SST Arabic Medium" pitchFamily="34" charset="-78"/>
                      </a:endParaRPr>
                    </a:p>
                  </a:txBody>
                  <a:tcPr anchor="ct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628405772"/>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1613648" y="1933575"/>
            <a:ext cx="8049466" cy="609600"/>
          </a:xfrm>
          <a:prstGeom prst="rect">
            <a:avLst/>
          </a:prstGeom>
          <a:solidFill>
            <a:srgbClr val="0999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8249948D-BBDB-4E76-9400-2D1FA5AEDA87}"/>
              </a:ext>
            </a:extLst>
          </p:cNvPr>
          <p:cNvSpPr txBox="1"/>
          <p:nvPr/>
        </p:nvSpPr>
        <p:spPr>
          <a:xfrm>
            <a:off x="3560908" y="2069098"/>
            <a:ext cx="5897419" cy="338554"/>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1600" b="1" i="0" u="none" strike="noStrike" kern="1200" cap="none" spc="0" normalizeH="0" baseline="0" noProof="0" dirty="0">
                <a:ln>
                  <a:noFill/>
                </a:ln>
                <a:solidFill>
                  <a:schemeClr val="bg1"/>
                </a:solidFill>
                <a:effectLst/>
                <a:uLnTx/>
                <a:uFillTx/>
                <a:latin typeface="SST Arabic Medium" pitchFamily="34" charset="-78"/>
                <a:ea typeface="+mn-ea"/>
                <a:cs typeface="SST Arabic Medium" pitchFamily="34" charset="-78"/>
              </a:rPr>
              <a:t>مجال أداء المشروع</a:t>
            </a:r>
          </a:p>
        </p:txBody>
      </p:sp>
      <p:sp>
        <p:nvSpPr>
          <p:cNvPr id="14" name="TextBox 13">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مجال أداء المشروع</a:t>
            </a:r>
          </a:p>
        </p:txBody>
      </p:sp>
      <p:cxnSp>
        <p:nvCxnSpPr>
          <p:cNvPr id="18" name="Straight Connector 17"/>
          <p:cNvCxnSpPr/>
          <p:nvPr/>
        </p:nvCxnSpPr>
        <p:spPr>
          <a:xfrm>
            <a:off x="6948488" y="2749257"/>
            <a:ext cx="0" cy="3185717"/>
          </a:xfrm>
          <a:prstGeom prst="line">
            <a:avLst/>
          </a:prstGeom>
          <a:ln w="19050">
            <a:solidFill>
              <a:srgbClr val="0999C4"/>
            </a:solidFill>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BF4BD2E9-A85D-4802-B858-182A244A70C5}"/>
              </a:ext>
            </a:extLst>
          </p:cNvPr>
          <p:cNvSpPr/>
          <p:nvPr/>
        </p:nvSpPr>
        <p:spPr>
          <a:xfrm>
            <a:off x="7153275" y="2892174"/>
            <a:ext cx="2352676" cy="2180340"/>
          </a:xfrm>
          <a:prstGeom prst="rect">
            <a:avLst/>
          </a:prstGeom>
        </p:spPr>
        <p:txBody>
          <a:bodyPr wrap="square">
            <a:spAutoFit/>
          </a:bodyPr>
          <a:lstStyle/>
          <a:p>
            <a:pPr lvl="0" algn="justLow" rtl="1">
              <a:lnSpc>
                <a:spcPct val="200000"/>
              </a:lnSpc>
            </a:pPr>
            <a:r>
              <a:rPr lang="ar-EG" sz="1400" dirty="0">
                <a:solidFill>
                  <a:schemeClr val="tx1">
                    <a:lumMod val="50000"/>
                    <a:lumOff val="50000"/>
                  </a:schemeClr>
                </a:solidFill>
                <a:latin typeface="SST Arabic Medium" pitchFamily="34" charset="-78"/>
                <a:cs typeface="SST Arabic Medium" pitchFamily="34" charset="-78"/>
              </a:rPr>
              <a:t>يتناول مجال أداء عمل المشروع الأنشطة والوظائف</a:t>
            </a:r>
          </a:p>
          <a:p>
            <a:pPr lvl="0" algn="justLow" rtl="1">
              <a:lnSpc>
                <a:spcPct val="200000"/>
              </a:lnSpc>
            </a:pPr>
            <a:r>
              <a:rPr lang="ar-EG" sz="1400" dirty="0">
                <a:solidFill>
                  <a:schemeClr val="tx1">
                    <a:lumMod val="50000"/>
                    <a:lumOff val="50000"/>
                  </a:schemeClr>
                </a:solidFill>
                <a:latin typeface="SST Arabic Medium" pitchFamily="34" charset="-78"/>
                <a:cs typeface="SST Arabic Medium" pitchFamily="34" charset="-78"/>
              </a:rPr>
              <a:t>المرتبطة بتأسيس عمليات المشروع وإدارة الموارد المادية</a:t>
            </a:r>
            <a:r>
              <a:rPr lang="en-US" sz="1400" dirty="0">
                <a:solidFill>
                  <a:schemeClr val="tx1">
                    <a:lumMod val="50000"/>
                    <a:lumOff val="50000"/>
                  </a:schemeClr>
                </a:solidFill>
                <a:latin typeface="SST Arabic Medium" pitchFamily="34" charset="-78"/>
                <a:cs typeface="SST Arabic Medium" pitchFamily="34" charset="-78"/>
              </a:rPr>
              <a:t> </a:t>
            </a:r>
            <a:r>
              <a:rPr lang="ar-EG" sz="1400" dirty="0">
                <a:solidFill>
                  <a:schemeClr val="tx1">
                    <a:lumMod val="50000"/>
                    <a:lumOff val="50000"/>
                  </a:schemeClr>
                </a:solidFill>
                <a:latin typeface="SST Arabic Medium" pitchFamily="34" charset="-78"/>
                <a:cs typeface="SST Arabic Medium" pitchFamily="34" charset="-78"/>
              </a:rPr>
              <a:t>وتعزيز بيئة التعلم.</a:t>
            </a:r>
          </a:p>
        </p:txBody>
      </p:sp>
      <p:sp>
        <p:nvSpPr>
          <p:cNvPr id="20" name="Rectangle 19">
            <a:extLst>
              <a:ext uri="{FF2B5EF4-FFF2-40B4-BE49-F238E27FC236}">
                <a16:creationId xmlns:a16="http://schemas.microsoft.com/office/drawing/2014/main" id="{BF4BD2E9-A85D-4802-B858-182A244A70C5}"/>
              </a:ext>
            </a:extLst>
          </p:cNvPr>
          <p:cNvSpPr/>
          <p:nvPr/>
        </p:nvSpPr>
        <p:spPr>
          <a:xfrm>
            <a:off x="1807285" y="2751238"/>
            <a:ext cx="4936417" cy="2462213"/>
          </a:xfrm>
          <a:prstGeom prst="rect">
            <a:avLst/>
          </a:prstGeom>
        </p:spPr>
        <p:txBody>
          <a:bodyPr wrap="square">
            <a:spAutoFit/>
          </a:bodyPr>
          <a:lstStyle/>
          <a:p>
            <a:pPr lvl="0" algn="r" rtl="1"/>
            <a:r>
              <a:rPr lang="ar-EG" sz="1400" dirty="0">
                <a:solidFill>
                  <a:srgbClr val="0999C4"/>
                </a:solidFill>
                <a:latin typeface="SST Arabic Medium" pitchFamily="34" charset="-78"/>
                <a:cs typeface="SST Arabic Medium" pitchFamily="34" charset="-78"/>
              </a:rPr>
              <a:t>ينجم عن التنفيذ الفعال لهذا المجال النتائج المطلوبة التالية:</a:t>
            </a:r>
          </a:p>
          <a:p>
            <a:pPr lvl="0" algn="r" rtl="1"/>
            <a:endParaRPr lang="ar-EG" sz="1400" dirty="0">
              <a:solidFill>
                <a:schemeClr val="tx1">
                  <a:lumMod val="50000"/>
                  <a:lumOff val="50000"/>
                </a:schemeClr>
              </a:solidFill>
              <a:latin typeface="SST Arabic Medium" pitchFamily="34" charset="-78"/>
              <a:cs typeface="SST Arabic Medium" pitchFamily="34" charset="-78"/>
            </a:endParaRPr>
          </a:p>
          <a:p>
            <a:pPr marL="285750" indent="-285750" algn="r" rtl="1">
              <a:lnSpc>
                <a:spcPct val="150000"/>
              </a:lnSpc>
              <a:buClr>
                <a:schemeClr val="accent4"/>
              </a:buClr>
              <a:buSzPct val="125000"/>
              <a:buFont typeface="Al-Mohanad" panose="02060603050605020204" pitchFamily="18" charset="-78"/>
              <a:buChar char="«"/>
            </a:pPr>
            <a:r>
              <a:rPr lang="ar-EG" sz="1400" dirty="0">
                <a:solidFill>
                  <a:schemeClr val="tx1">
                    <a:lumMod val="50000"/>
                    <a:lumOff val="50000"/>
                  </a:schemeClr>
                </a:solidFill>
                <a:latin typeface="SST Arabic Medium" pitchFamily="34" charset="-78"/>
                <a:cs typeface="SST Arabic Medium" pitchFamily="34" charset="-78"/>
              </a:rPr>
              <a:t>فعالية وكفاءة أداء المشروع.</a:t>
            </a:r>
          </a:p>
          <a:p>
            <a:pPr marL="285750" indent="-285750" algn="r" rtl="1">
              <a:lnSpc>
                <a:spcPct val="150000"/>
              </a:lnSpc>
              <a:buClr>
                <a:schemeClr val="accent4"/>
              </a:buClr>
              <a:buSzPct val="125000"/>
              <a:buFont typeface="Al-Mohanad" panose="02060603050605020204" pitchFamily="18" charset="-78"/>
              <a:buChar char="«"/>
            </a:pPr>
            <a:r>
              <a:rPr lang="ar-EG" sz="1400" dirty="0">
                <a:solidFill>
                  <a:schemeClr val="tx1">
                    <a:lumMod val="50000"/>
                    <a:lumOff val="50000"/>
                  </a:schemeClr>
                </a:solidFill>
                <a:latin typeface="SST Arabic Medium" pitchFamily="34" charset="-78"/>
                <a:cs typeface="SST Arabic Medium" pitchFamily="34" charset="-78"/>
              </a:rPr>
              <a:t>عمليات المشروع تكون ملائمة للمشروع وللبيئة.</a:t>
            </a:r>
          </a:p>
          <a:p>
            <a:pPr marL="285750" indent="-285750" algn="r" rtl="1">
              <a:lnSpc>
                <a:spcPct val="150000"/>
              </a:lnSpc>
              <a:buClr>
                <a:schemeClr val="accent4"/>
              </a:buClr>
              <a:buSzPct val="125000"/>
              <a:buFont typeface="Al-Mohanad" panose="02060603050605020204" pitchFamily="18" charset="-78"/>
              <a:buChar char="«"/>
            </a:pPr>
            <a:r>
              <a:rPr lang="ar-EG" sz="1400" dirty="0">
                <a:solidFill>
                  <a:schemeClr val="tx1">
                    <a:lumMod val="50000"/>
                    <a:lumOff val="50000"/>
                  </a:schemeClr>
                </a:solidFill>
                <a:latin typeface="SST Arabic Medium" pitchFamily="34" charset="-78"/>
                <a:cs typeface="SST Arabic Medium" pitchFamily="34" charset="-78"/>
              </a:rPr>
              <a:t>تواصل مناسب مع المعنيين.</a:t>
            </a:r>
          </a:p>
          <a:p>
            <a:pPr marL="285750" indent="-285750" algn="r" rtl="1">
              <a:lnSpc>
                <a:spcPct val="150000"/>
              </a:lnSpc>
              <a:buClr>
                <a:schemeClr val="accent4"/>
              </a:buClr>
              <a:buSzPct val="125000"/>
              <a:buFont typeface="Al-Mohanad" panose="02060603050605020204" pitchFamily="18" charset="-78"/>
              <a:buChar char="«"/>
            </a:pPr>
            <a:r>
              <a:rPr lang="ar-EG" sz="1400" dirty="0">
                <a:solidFill>
                  <a:schemeClr val="tx1">
                    <a:lumMod val="50000"/>
                    <a:lumOff val="50000"/>
                  </a:schemeClr>
                </a:solidFill>
                <a:latin typeface="SST Arabic Medium" pitchFamily="34" charset="-78"/>
                <a:cs typeface="SST Arabic Medium" pitchFamily="34" charset="-78"/>
              </a:rPr>
              <a:t>إدارة فعالة للموارد المادية.</a:t>
            </a:r>
          </a:p>
          <a:p>
            <a:pPr marL="285750" indent="-285750" algn="r" rtl="1">
              <a:lnSpc>
                <a:spcPct val="150000"/>
              </a:lnSpc>
              <a:buClr>
                <a:schemeClr val="accent4"/>
              </a:buClr>
              <a:buSzPct val="125000"/>
              <a:buFont typeface="Al-Mohanad" panose="02060603050605020204" pitchFamily="18" charset="-78"/>
              <a:buChar char="«"/>
            </a:pPr>
            <a:r>
              <a:rPr lang="ar-EG" sz="1400" dirty="0">
                <a:solidFill>
                  <a:schemeClr val="tx1">
                    <a:lumMod val="50000"/>
                    <a:lumOff val="50000"/>
                  </a:schemeClr>
                </a:solidFill>
                <a:latin typeface="SST Arabic Medium" pitchFamily="34" charset="-78"/>
                <a:cs typeface="SST Arabic Medium" pitchFamily="34" charset="-78"/>
              </a:rPr>
              <a:t>إدارة فعالة للمشتريات.</a:t>
            </a:r>
          </a:p>
          <a:p>
            <a:pPr marL="285750" indent="-285750" algn="r" rtl="1">
              <a:lnSpc>
                <a:spcPct val="150000"/>
              </a:lnSpc>
              <a:buClr>
                <a:schemeClr val="accent4"/>
              </a:buClr>
              <a:buSzPct val="125000"/>
              <a:buFont typeface="Al-Mohanad" panose="02060603050605020204" pitchFamily="18" charset="-78"/>
              <a:buChar char="«"/>
            </a:pPr>
            <a:r>
              <a:rPr lang="ar-EG" sz="1400" dirty="0">
                <a:solidFill>
                  <a:schemeClr val="tx1">
                    <a:lumMod val="50000"/>
                    <a:lumOff val="50000"/>
                  </a:schemeClr>
                </a:solidFill>
                <a:latin typeface="SST Arabic Medium" pitchFamily="34" charset="-78"/>
                <a:cs typeface="SST Arabic Medium" pitchFamily="34" charset="-78"/>
              </a:rPr>
              <a:t>تحسين قدرة الفريق بسبب التعلم المستمر وتعزيز العمليات.</a:t>
            </a:r>
          </a:p>
        </p:txBody>
      </p:sp>
    </p:spTree>
    <p:extLst>
      <p:ext uri="{BB962C8B-B14F-4D97-AF65-F5344CB8AC3E}">
        <p14:creationId xmlns:p14="http://schemas.microsoft.com/office/powerpoint/2010/main" val="2197609820"/>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مجال أداء المشروع</a:t>
            </a:r>
          </a:p>
        </p:txBody>
      </p:sp>
      <p:sp>
        <p:nvSpPr>
          <p:cNvPr id="8" name="Rectangle 7">
            <a:extLst>
              <a:ext uri="{FF2B5EF4-FFF2-40B4-BE49-F238E27FC236}">
                <a16:creationId xmlns:a16="http://schemas.microsoft.com/office/drawing/2014/main" id="{4693A098-E24A-40CE-AF3E-30BF8E04FB04}"/>
              </a:ext>
            </a:extLst>
          </p:cNvPr>
          <p:cNvSpPr/>
          <p:nvPr/>
        </p:nvSpPr>
        <p:spPr>
          <a:xfrm>
            <a:off x="5860473" y="1893281"/>
            <a:ext cx="5707458" cy="3139321"/>
          </a:xfrm>
          <a:prstGeom prst="rect">
            <a:avLst/>
          </a:prstGeom>
        </p:spPr>
        <p:txBody>
          <a:bodyPr wrap="square">
            <a:spAutoFit/>
          </a:bodyPr>
          <a:lstStyle/>
          <a:p>
            <a:pPr marL="457200" lvl="0" indent="-457200" algn="justLow" rtl="1">
              <a:lnSpc>
                <a:spcPct val="150000"/>
              </a:lnSpc>
              <a:buAutoNum type="arabicPeriod"/>
            </a:pPr>
            <a:r>
              <a:rPr lang="ar-EG" dirty="0">
                <a:solidFill>
                  <a:srgbClr val="03A5AD"/>
                </a:solidFill>
                <a:latin typeface="SST Arabic Medium" pitchFamily="34" charset="-78"/>
                <a:cs typeface="SST Arabic Medium" pitchFamily="34" charset="-78"/>
              </a:rPr>
              <a:t>عمليات المشروع:</a:t>
            </a:r>
          </a:p>
          <a:p>
            <a:pPr marL="457200" lvl="0" indent="-457200" algn="justLow" rtl="1">
              <a:lnSpc>
                <a:spcPct val="150000"/>
              </a:lnSpc>
              <a:buAutoNum type="arabicPeriod"/>
            </a:pPr>
            <a:endParaRPr lang="ar-DZ" dirty="0">
              <a:solidFill>
                <a:srgbClr val="03A5AD"/>
              </a:solidFill>
              <a:latin typeface="SST Arabic Medium" pitchFamily="34" charset="-78"/>
              <a:cs typeface="SST Arabic Medium" pitchFamily="34" charset="-78"/>
            </a:endParaRPr>
          </a:p>
          <a:p>
            <a:pPr lvl="0"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يقوم مدير وفريق المشروع بإعداد العمليات التي يستخدمها فريق المشروع لتنفيذ العمل ويقومون بمراجعتها بشكل</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دوري. ينشئ مدير المشروع وفريق المشروع العمليات التي يستخدمها فريق المشروع لتنفيذ العمل ويراجعونها دوريًا. </a:t>
            </a:r>
            <a:endParaRPr kumimoji="0" lang="en-US"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2" name="Rectangle 1">
            <a:extLst>
              <a:ext uri="{FF2B5EF4-FFF2-40B4-BE49-F238E27FC236}">
                <a16:creationId xmlns:a16="http://schemas.microsoft.com/office/drawing/2014/main" id="{9AADA0D8-B940-4720-BD40-E0BAE0765E02}"/>
              </a:ext>
            </a:extLst>
          </p:cNvPr>
          <p:cNvSpPr/>
          <p:nvPr/>
        </p:nvSpPr>
        <p:spPr>
          <a:xfrm>
            <a:off x="1554816" y="1739392"/>
            <a:ext cx="3935694" cy="307777"/>
          </a:xfrm>
          <a:prstGeom prst="rect">
            <a:avLst/>
          </a:prstGeom>
        </p:spPr>
        <p:txBody>
          <a:bodyPr wrap="none">
            <a:spAutoFit/>
          </a:bodyPr>
          <a:lstStyle/>
          <a:p>
            <a:pPr algn="r" rtl="1"/>
            <a:r>
              <a:rPr lang="ar-DZ" sz="1400" b="1" dirty="0">
                <a:solidFill>
                  <a:schemeClr val="tx1">
                    <a:lumMod val="50000"/>
                    <a:lumOff val="50000"/>
                  </a:schemeClr>
                </a:solidFill>
                <a:latin typeface="SST Arabic Medium" pitchFamily="34" charset="-78"/>
                <a:cs typeface="SST Arabic Medium" pitchFamily="34" charset="-78"/>
              </a:rPr>
              <a:t>تشمل طرق تحسين العمليات المتعلقة بالبيئة ما يلي:</a:t>
            </a:r>
            <a:endParaRPr lang="en-US" sz="1400" b="1" dirty="0">
              <a:solidFill>
                <a:schemeClr val="tx1">
                  <a:lumMod val="50000"/>
                  <a:lumOff val="50000"/>
                </a:schemeClr>
              </a:solidFill>
              <a:latin typeface="SST Arabic Medium" pitchFamily="34" charset="-78"/>
              <a:cs typeface="SST Arabic Medium" pitchFamily="34" charset="-78"/>
            </a:endParaRPr>
          </a:p>
        </p:txBody>
      </p:sp>
      <p:sp>
        <p:nvSpPr>
          <p:cNvPr id="4" name="Oval 3">
            <a:extLst>
              <a:ext uri="{FF2B5EF4-FFF2-40B4-BE49-F238E27FC236}">
                <a16:creationId xmlns:a16="http://schemas.microsoft.com/office/drawing/2014/main" id="{03527A55-31D3-4277-984F-A01A5AAAF627}"/>
              </a:ext>
            </a:extLst>
          </p:cNvPr>
          <p:cNvSpPr/>
          <p:nvPr/>
        </p:nvSpPr>
        <p:spPr>
          <a:xfrm>
            <a:off x="3323221" y="2240888"/>
            <a:ext cx="1797325" cy="1797325"/>
          </a:xfrm>
          <a:prstGeom prst="ellipse">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EG" dirty="0">
                <a:latin typeface="SST Arabic Medium" pitchFamily="34" charset="-78"/>
                <a:cs typeface="SST Arabic Medium" pitchFamily="34" charset="-78"/>
              </a:rPr>
              <a:t>طرق الانتاج المرنة</a:t>
            </a:r>
            <a:endParaRPr lang="en-US" dirty="0">
              <a:latin typeface="SST Arabic Medium" pitchFamily="34" charset="-78"/>
              <a:cs typeface="SST Arabic Medium" pitchFamily="34" charset="-78"/>
            </a:endParaRPr>
          </a:p>
        </p:txBody>
      </p:sp>
      <p:sp>
        <p:nvSpPr>
          <p:cNvPr id="9" name="Oval 8">
            <a:extLst>
              <a:ext uri="{FF2B5EF4-FFF2-40B4-BE49-F238E27FC236}">
                <a16:creationId xmlns:a16="http://schemas.microsoft.com/office/drawing/2014/main" id="{7F562DC1-7FB3-4D3F-85D7-D11AF7395822}"/>
              </a:ext>
            </a:extLst>
          </p:cNvPr>
          <p:cNvSpPr/>
          <p:nvPr/>
        </p:nvSpPr>
        <p:spPr>
          <a:xfrm>
            <a:off x="1342460" y="2240888"/>
            <a:ext cx="1797325" cy="1797325"/>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EG" dirty="0">
                <a:latin typeface="SST Arabic Medium" pitchFamily="34" charset="-78"/>
                <a:cs typeface="SST Arabic Medium" pitchFamily="34" charset="-78"/>
              </a:rPr>
              <a:t>التقييمات الرجعية والدروس المستفادة</a:t>
            </a:r>
            <a:endParaRPr lang="en-US" dirty="0">
              <a:latin typeface="SST Arabic Medium" pitchFamily="34" charset="-78"/>
              <a:cs typeface="SST Arabic Medium" pitchFamily="34" charset="-78"/>
            </a:endParaRPr>
          </a:p>
        </p:txBody>
      </p:sp>
      <p:sp>
        <p:nvSpPr>
          <p:cNvPr id="10" name="Oval 9">
            <a:extLst>
              <a:ext uri="{FF2B5EF4-FFF2-40B4-BE49-F238E27FC236}">
                <a16:creationId xmlns:a16="http://schemas.microsoft.com/office/drawing/2014/main" id="{5BB94219-3793-4B11-8D86-E23C0FF38B64}"/>
              </a:ext>
            </a:extLst>
          </p:cNvPr>
          <p:cNvSpPr/>
          <p:nvPr/>
        </p:nvSpPr>
        <p:spPr>
          <a:xfrm>
            <a:off x="2338833" y="3848015"/>
            <a:ext cx="1797325" cy="17973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EG" dirty="0">
                <a:latin typeface="SST Arabic Medium" pitchFamily="34" charset="-78"/>
                <a:cs typeface="SST Arabic Medium" pitchFamily="34" charset="-78"/>
              </a:rPr>
              <a:t>ما هي أفضل الخيارات التالية لتوجيه التمويل؟</a:t>
            </a:r>
            <a:endParaRPr lang="en-US" dirty="0">
              <a:latin typeface="SST Arabic Medium" pitchFamily="34" charset="-78"/>
              <a:cs typeface="SST Arabic Medium" pitchFamily="34" charset="-78"/>
            </a:endParaRPr>
          </a:p>
        </p:txBody>
      </p:sp>
    </p:spTree>
    <p:extLst>
      <p:ext uri="{BB962C8B-B14F-4D97-AF65-F5344CB8AC3E}">
        <p14:creationId xmlns:p14="http://schemas.microsoft.com/office/powerpoint/2010/main" val="689111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9" grpId="0" animBg="1"/>
      <p:bldP spid="10" grpId="0" animBg="1"/>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693A098-E24A-40CE-AF3E-30BF8E04FB04}"/>
              </a:ext>
            </a:extLst>
          </p:cNvPr>
          <p:cNvSpPr/>
          <p:nvPr/>
        </p:nvSpPr>
        <p:spPr>
          <a:xfrm>
            <a:off x="3743325" y="1481530"/>
            <a:ext cx="7888823" cy="3831818"/>
          </a:xfrm>
          <a:prstGeom prst="rect">
            <a:avLst/>
          </a:prstGeom>
        </p:spPr>
        <p:txBody>
          <a:bodyPr wrap="square">
            <a:spAutoFit/>
          </a:bodyPr>
          <a:lstStyle/>
          <a:p>
            <a:pPr lvl="0" algn="justLow" rtl="1">
              <a:lnSpc>
                <a:spcPct val="150000"/>
              </a:lnSpc>
            </a:pPr>
            <a:r>
              <a:rPr lang="ar-EG" dirty="0">
                <a:solidFill>
                  <a:srgbClr val="03A5AD"/>
                </a:solidFill>
                <a:latin typeface="SST Arabic Medium" pitchFamily="34" charset="-78"/>
                <a:cs typeface="SST Arabic Medium" pitchFamily="34" charset="-78"/>
              </a:rPr>
              <a:t>1. عمليات المشروع:</a:t>
            </a:r>
            <a:endParaRPr lang="ar-DZ" dirty="0">
              <a:solidFill>
                <a:srgbClr val="03A5AD"/>
              </a:solidFill>
              <a:latin typeface="SST Arabic Medium" pitchFamily="34" charset="-78"/>
              <a:cs typeface="SST Arabic Medium" pitchFamily="34" charset="-78"/>
            </a:endParaRPr>
          </a:p>
          <a:p>
            <a:pPr lvl="0" algn="justLow" rtl="1">
              <a:lnSpc>
                <a:spcPct val="150000"/>
              </a:lnSpc>
            </a:pPr>
            <a:r>
              <a:rPr lang="ar-DZ" dirty="0">
                <a:solidFill>
                  <a:schemeClr val="tx1">
                    <a:lumMod val="50000"/>
                    <a:lumOff val="50000"/>
                  </a:schemeClr>
                </a:solidFill>
                <a:latin typeface="SST Arabic Medium" pitchFamily="34" charset="-78"/>
                <a:cs typeface="SST Arabic Medium" pitchFamily="34" charset="-78"/>
              </a:rPr>
              <a:t>ينبغي أن تتسم العمليات بالكفاءة وأيضا بالفاعلية. يعني ذلك أنها يجب أن تمتثل لمتطلبات الجودة، واللوائح، والمعايير،</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وسياسات المنظمة، فضلاً عن تحقيقها للنتيجة المرغوبة. </a:t>
            </a:r>
            <a:endParaRPr lang="ar-EG" dirty="0">
              <a:solidFill>
                <a:schemeClr val="tx1">
                  <a:lumMod val="50000"/>
                  <a:lumOff val="50000"/>
                </a:schemeClr>
              </a:solidFill>
              <a:latin typeface="SST Arabic Medium" pitchFamily="34" charset="-78"/>
              <a:cs typeface="SST Arabic Medium" pitchFamily="34" charset="-78"/>
            </a:endParaRPr>
          </a:p>
          <a:p>
            <a:pPr lvl="0" algn="justLow" rtl="1">
              <a:lnSpc>
                <a:spcPct val="150000"/>
              </a:lnSpc>
            </a:pPr>
            <a:endParaRPr kumimoji="0" lang="ar-EG"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a:p>
            <a:pPr lvl="0" algn="justLow" rtl="1">
              <a:lnSpc>
                <a:spcPct val="150000"/>
              </a:lnSpc>
            </a:pPr>
            <a:r>
              <a:rPr lang="ar-EG" dirty="0">
                <a:solidFill>
                  <a:srgbClr val="0999C4"/>
                </a:solidFill>
                <a:latin typeface="SST Arabic Medium" pitchFamily="34" charset="-78"/>
                <a:cs typeface="SST Arabic Medium" pitchFamily="34" charset="-78"/>
              </a:rPr>
              <a:t>مثال</a:t>
            </a:r>
            <a:r>
              <a:rPr lang="ar-EG" dirty="0">
                <a:solidFill>
                  <a:schemeClr val="tx1">
                    <a:lumMod val="50000"/>
                    <a:lumOff val="50000"/>
                  </a:schemeClr>
                </a:solidFill>
                <a:latin typeface="SST Arabic Medium" pitchFamily="34" charset="-78"/>
                <a:cs typeface="SST Arabic Medium" pitchFamily="34" charset="-78"/>
              </a:rPr>
              <a:t> على العمل غير المضيف للقيمة. يرغب مكتب إدارة المشاريع </a:t>
            </a:r>
            <a:r>
              <a:rPr lang="en-US" dirty="0">
                <a:solidFill>
                  <a:schemeClr val="tx1">
                    <a:lumMod val="50000"/>
                    <a:lumOff val="50000"/>
                  </a:schemeClr>
                </a:solidFill>
                <a:latin typeface="SST Arabic Medium" pitchFamily="34" charset="-78"/>
                <a:cs typeface="SST Arabic Medium" pitchFamily="34" charset="-78"/>
              </a:rPr>
              <a:t>PMO </a:t>
            </a:r>
            <a:r>
              <a:rPr lang="ar-EG" dirty="0">
                <a:solidFill>
                  <a:schemeClr val="tx1">
                    <a:lumMod val="50000"/>
                    <a:lumOff val="50000"/>
                  </a:schemeClr>
                </a:solidFill>
                <a:latin typeface="SST Arabic Medium" pitchFamily="34" charset="-78"/>
                <a:cs typeface="SST Arabic Medium" pitchFamily="34" charset="-78"/>
              </a:rPr>
              <a:t>في تتبع نوع العمل الذي يؤديه أعضاء فريق المشروع فيطلب من فريق المشروع تسجيل نوع العمل الذي يؤدونه في تصنيفات محددة في جدول الدوام. يمكن اعتبار الوقت المستغرق في تصنيف وتسجيل الوقت المستخدم كعمل غير مضيف للقيمة.</a:t>
            </a:r>
            <a:endParaRPr kumimoji="0" lang="en-US"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5" name="TextBox 4">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مجال أداء المشروع</a:t>
            </a:r>
          </a:p>
        </p:txBody>
      </p:sp>
    </p:spTree>
    <p:extLst>
      <p:ext uri="{BB962C8B-B14F-4D97-AF65-F5344CB8AC3E}">
        <p14:creationId xmlns:p14="http://schemas.microsoft.com/office/powerpoint/2010/main" val="3648435050"/>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693A098-E24A-40CE-AF3E-30BF8E04FB04}"/>
              </a:ext>
            </a:extLst>
          </p:cNvPr>
          <p:cNvSpPr/>
          <p:nvPr/>
        </p:nvSpPr>
        <p:spPr>
          <a:xfrm>
            <a:off x="3943350" y="1553623"/>
            <a:ext cx="7632569" cy="3139321"/>
          </a:xfrm>
          <a:prstGeom prst="rect">
            <a:avLst/>
          </a:prstGeom>
        </p:spPr>
        <p:txBody>
          <a:bodyPr wrap="square">
            <a:spAutoFit/>
          </a:bodyPr>
          <a:lstStyle/>
          <a:p>
            <a:pPr lvl="0" algn="justLow" rtl="1">
              <a:lnSpc>
                <a:spcPct val="150000"/>
              </a:lnSpc>
            </a:pPr>
            <a:r>
              <a:rPr lang="ar-EG" dirty="0">
                <a:solidFill>
                  <a:srgbClr val="03A5AD"/>
                </a:solidFill>
                <a:latin typeface="SST Arabic Medium" pitchFamily="34" charset="-78"/>
                <a:cs typeface="SST Arabic Medium" pitchFamily="34" charset="-78"/>
              </a:rPr>
              <a:t>2. تحقيق التوازن بين القيود المتنافسة:</a:t>
            </a:r>
          </a:p>
          <a:p>
            <a:pPr lvl="0" algn="justLow" rtl="1">
              <a:lnSpc>
                <a:spcPct val="150000"/>
              </a:lnSpc>
            </a:pPr>
            <a:endParaRPr lang="ar-DZ" dirty="0">
              <a:solidFill>
                <a:srgbClr val="03A5AD"/>
              </a:solidFill>
              <a:latin typeface="SST Arabic Medium" pitchFamily="34" charset="-78"/>
              <a:cs typeface="SST Arabic Medium" pitchFamily="34" charset="-78"/>
            </a:endParaRPr>
          </a:p>
          <a:p>
            <a:pPr lvl="0"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تشمل القيادة الناجحة لأي مشروع فهم القيود المرتبطة بالعمل. يمكن أن تأخذ القيود شكل مواعيد تسليم محددة، أو</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الامتثال للقواعد التنظيمية، أو موازنة محددة مسبقًا، أو سياسات الجودة، أو اعتبارات المحصلة النهائية الثلاثية وما إلى ذلك. </a:t>
            </a:r>
            <a:endParaRPr kumimoji="0" lang="en-US"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5" name="Rectangle 4">
            <a:extLst>
              <a:ext uri="{FF2B5EF4-FFF2-40B4-BE49-F238E27FC236}">
                <a16:creationId xmlns:a16="http://schemas.microsoft.com/office/drawing/2014/main" id="{0112725F-A6F7-4463-BF75-13D9090ECAF7}"/>
              </a:ext>
            </a:extLst>
          </p:cNvPr>
          <p:cNvSpPr/>
          <p:nvPr/>
        </p:nvSpPr>
        <p:spPr>
          <a:xfrm>
            <a:off x="587506" y="1856537"/>
            <a:ext cx="4517893" cy="1870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ST Arabic Medium" pitchFamily="34" charset="-78"/>
            </a:endParaRPr>
          </a:p>
        </p:txBody>
      </p:sp>
      <p:sp>
        <p:nvSpPr>
          <p:cNvPr id="6" name="TextBox 5">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مجال أداء المشروع</a:t>
            </a:r>
          </a:p>
        </p:txBody>
      </p:sp>
    </p:spTree>
    <p:extLst>
      <p:ext uri="{BB962C8B-B14F-4D97-AF65-F5344CB8AC3E}">
        <p14:creationId xmlns:p14="http://schemas.microsoft.com/office/powerpoint/2010/main" val="4141320300"/>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693A098-E24A-40CE-AF3E-30BF8E04FB04}"/>
              </a:ext>
            </a:extLst>
          </p:cNvPr>
          <p:cNvSpPr/>
          <p:nvPr/>
        </p:nvSpPr>
        <p:spPr>
          <a:xfrm>
            <a:off x="3838576" y="1678492"/>
            <a:ext cx="7774522" cy="3000821"/>
          </a:xfrm>
          <a:prstGeom prst="rect">
            <a:avLst/>
          </a:prstGeom>
        </p:spPr>
        <p:txBody>
          <a:bodyPr wrap="square">
            <a:spAutoFit/>
          </a:bodyPr>
          <a:lstStyle/>
          <a:p>
            <a:pPr lvl="0" algn="justLow" rtl="1">
              <a:lnSpc>
                <a:spcPct val="150000"/>
              </a:lnSpc>
            </a:pPr>
            <a:r>
              <a:rPr lang="ar-EG" dirty="0">
                <a:solidFill>
                  <a:srgbClr val="03A5AD"/>
                </a:solidFill>
                <a:latin typeface="SST Arabic Medium" pitchFamily="34" charset="-78"/>
                <a:cs typeface="SST Arabic Medium" pitchFamily="34" charset="-78"/>
              </a:rPr>
              <a:t>3. الحفاظ على تركيز فريق المشروع:</a:t>
            </a:r>
            <a:endParaRPr lang="en-US" dirty="0">
              <a:solidFill>
                <a:srgbClr val="03A5AD"/>
              </a:solidFill>
              <a:latin typeface="SST Arabic Medium" pitchFamily="34" charset="-78"/>
              <a:cs typeface="SST Arabic Medium" pitchFamily="34" charset="-78"/>
            </a:endParaRPr>
          </a:p>
          <a:p>
            <a:pPr lvl="0" algn="justLow" rtl="1">
              <a:lnSpc>
                <a:spcPct val="150000"/>
              </a:lnSpc>
            </a:pPr>
            <a:endParaRPr lang="ar-DZ" dirty="0">
              <a:solidFill>
                <a:srgbClr val="03A5AD"/>
              </a:solidFill>
              <a:latin typeface="SST Arabic Medium" pitchFamily="34" charset="-78"/>
              <a:cs typeface="SST Arabic Medium" pitchFamily="34" charset="-78"/>
            </a:endParaRPr>
          </a:p>
          <a:p>
            <a:pPr lvl="0"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تقع على مدراء المشاريع مسؤولية التقييم وتحقيق التوازن لكل من تركيز واهتمام فريق المشروع. يتضمن ذلك تقييم</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توقعات تقدم العمل نحو تحقيق الأهداف على كل من المدى القصير والبعيد.</a:t>
            </a:r>
            <a:endParaRPr lang="ar-EG" dirty="0">
              <a:solidFill>
                <a:schemeClr val="tx1">
                  <a:lumMod val="50000"/>
                  <a:lumOff val="50000"/>
                </a:schemeClr>
              </a:solidFill>
              <a:latin typeface="SST Arabic Medium" pitchFamily="34" charset="-78"/>
              <a:cs typeface="SST Arabic Medium" pitchFamily="34" charset="-78"/>
            </a:endParaRPr>
          </a:p>
          <a:p>
            <a:pPr lvl="0" algn="justLow" rtl="1">
              <a:lnSpc>
                <a:spcPct val="150000"/>
              </a:lnSpc>
            </a:pPr>
            <a:endParaRPr lang="ar-DZ" dirty="0">
              <a:solidFill>
                <a:srgbClr val="03A5AD"/>
              </a:solidFill>
              <a:latin typeface="SST Arabic Medium" pitchFamily="34" charset="-78"/>
              <a:cs typeface="SST Arabic Medium" pitchFamily="34" charset="-78"/>
            </a:endParaRPr>
          </a:p>
        </p:txBody>
      </p:sp>
      <p:sp>
        <p:nvSpPr>
          <p:cNvPr id="7" name="TextBox 6">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مجال أداء المشروع</a:t>
            </a:r>
          </a:p>
        </p:txBody>
      </p:sp>
    </p:spTree>
    <p:extLst>
      <p:ext uri="{BB962C8B-B14F-4D97-AF65-F5344CB8AC3E}">
        <p14:creationId xmlns:p14="http://schemas.microsoft.com/office/powerpoint/2010/main" val="3118372415"/>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693A098-E24A-40CE-AF3E-30BF8E04FB04}"/>
              </a:ext>
            </a:extLst>
          </p:cNvPr>
          <p:cNvSpPr/>
          <p:nvPr/>
        </p:nvSpPr>
        <p:spPr>
          <a:xfrm>
            <a:off x="3838575" y="1646783"/>
            <a:ext cx="7724775" cy="3139321"/>
          </a:xfrm>
          <a:prstGeom prst="rect">
            <a:avLst/>
          </a:prstGeom>
        </p:spPr>
        <p:txBody>
          <a:bodyPr wrap="square">
            <a:spAutoFit/>
          </a:bodyPr>
          <a:lstStyle/>
          <a:p>
            <a:pPr lvl="0" algn="justLow" rtl="1">
              <a:lnSpc>
                <a:spcPct val="150000"/>
              </a:lnSpc>
            </a:pPr>
            <a:r>
              <a:rPr lang="ar-EG" dirty="0">
                <a:solidFill>
                  <a:srgbClr val="03A5AD"/>
                </a:solidFill>
                <a:latin typeface="SST Arabic Medium" pitchFamily="34" charset="-78"/>
                <a:cs typeface="SST Arabic Medium" pitchFamily="34" charset="-78"/>
              </a:rPr>
              <a:t>4. التواصل والمشاركة في المشاريع:</a:t>
            </a:r>
          </a:p>
          <a:p>
            <a:pPr lvl="0" algn="justLow" rtl="1">
              <a:lnSpc>
                <a:spcPct val="150000"/>
              </a:lnSpc>
            </a:pPr>
            <a:endParaRPr lang="ar-DZ" dirty="0">
              <a:solidFill>
                <a:srgbClr val="03A5AD"/>
              </a:solidFill>
              <a:latin typeface="SST Arabic Medium" pitchFamily="34" charset="-78"/>
              <a:cs typeface="SST Arabic Medium" pitchFamily="34" charset="-78"/>
            </a:endParaRPr>
          </a:p>
          <a:p>
            <a:pPr lvl="0"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يرتبط معظم العمل بالمشروع بالتواصل والمشاركة، لا سيما العمل المرتبط بالحفاظ على مشاركة أعضاء فريق المشروع</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وباقي المعنيين. وكما هو موضح في مجال أداء المعنيين، يشمل التواصل كلا من: التواصل الرسمي وغير الرسمي، بالإضافة</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إلى التواصل الشفهي والمكتوب. </a:t>
            </a:r>
            <a:endParaRPr kumimoji="0" lang="en-US"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7" name="TextBox 6">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مجال أداء المشروع</a:t>
            </a:r>
          </a:p>
        </p:txBody>
      </p:sp>
    </p:spTree>
    <p:extLst>
      <p:ext uri="{BB962C8B-B14F-4D97-AF65-F5344CB8AC3E}">
        <p14:creationId xmlns:p14="http://schemas.microsoft.com/office/powerpoint/2010/main" val="2403626276"/>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693A098-E24A-40CE-AF3E-30BF8E04FB04}"/>
              </a:ext>
            </a:extLst>
          </p:cNvPr>
          <p:cNvSpPr/>
          <p:nvPr/>
        </p:nvSpPr>
        <p:spPr>
          <a:xfrm>
            <a:off x="3952875" y="1560763"/>
            <a:ext cx="7635027" cy="3000821"/>
          </a:xfrm>
          <a:prstGeom prst="rect">
            <a:avLst/>
          </a:prstGeom>
        </p:spPr>
        <p:txBody>
          <a:bodyPr wrap="square">
            <a:spAutoFit/>
          </a:bodyPr>
          <a:lstStyle/>
          <a:p>
            <a:pPr lvl="0" algn="justLow" rtl="1">
              <a:lnSpc>
                <a:spcPct val="150000"/>
              </a:lnSpc>
            </a:pPr>
            <a:r>
              <a:rPr lang="ar-EG" dirty="0">
                <a:solidFill>
                  <a:srgbClr val="03A5AD"/>
                </a:solidFill>
                <a:latin typeface="SST Arabic Medium" pitchFamily="34" charset="-78"/>
                <a:cs typeface="SST Arabic Medium" pitchFamily="34" charset="-78"/>
              </a:rPr>
              <a:t>5. إدارة الموارد المادية:</a:t>
            </a:r>
            <a:endParaRPr lang="en-US" dirty="0">
              <a:solidFill>
                <a:srgbClr val="03A5AD"/>
              </a:solidFill>
              <a:latin typeface="SST Arabic Medium" pitchFamily="34" charset="-78"/>
              <a:cs typeface="SST Arabic Medium" pitchFamily="34" charset="-78"/>
            </a:endParaRPr>
          </a:p>
          <a:p>
            <a:pPr lvl="0" algn="justLow" rtl="1">
              <a:lnSpc>
                <a:spcPct val="150000"/>
              </a:lnSpc>
            </a:pPr>
            <a:endParaRPr lang="ar-DZ" dirty="0">
              <a:solidFill>
                <a:srgbClr val="03A5AD"/>
              </a:solidFill>
              <a:latin typeface="SST Arabic Medium" pitchFamily="34" charset="-78"/>
              <a:cs typeface="SST Arabic Medium" pitchFamily="34" charset="-78"/>
            </a:endParaRPr>
          </a:p>
          <a:p>
            <a:pPr lvl="0"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تتطلب بعض المشاريع الحصول على المواد والامدادات من أطراف خارجية. يمكن أن يستغرق التخطيط لهذه الموارد المادية</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وطلبها ونقلها وتخزينها وتتبعها والتحكم فيها الكثير من الوقت والجهد</a:t>
            </a:r>
            <a:endParaRPr lang="ar-EG" dirty="0">
              <a:solidFill>
                <a:schemeClr val="tx1">
                  <a:lumMod val="50000"/>
                  <a:lumOff val="50000"/>
                </a:schemeClr>
              </a:solidFill>
              <a:latin typeface="SST Arabic Medium" pitchFamily="34" charset="-78"/>
              <a:cs typeface="SST Arabic Medium" pitchFamily="34" charset="-78"/>
            </a:endParaRPr>
          </a:p>
          <a:p>
            <a:pPr lvl="0" algn="justLow" rtl="1">
              <a:lnSpc>
                <a:spcPct val="150000"/>
              </a:lnSpc>
            </a:pPr>
            <a:endPar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p:txBody>
      </p:sp>
      <p:sp>
        <p:nvSpPr>
          <p:cNvPr id="5" name="TextBox 4">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مجال أداء المشروع</a:t>
            </a:r>
          </a:p>
        </p:txBody>
      </p:sp>
    </p:spTree>
    <p:extLst>
      <p:ext uri="{BB962C8B-B14F-4D97-AF65-F5344CB8AC3E}">
        <p14:creationId xmlns:p14="http://schemas.microsoft.com/office/powerpoint/2010/main" val="288859832"/>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8"/>
          <p:cNvSpPr/>
          <p:nvPr/>
        </p:nvSpPr>
        <p:spPr>
          <a:xfrm>
            <a:off x="1962150" y="2284600"/>
            <a:ext cx="857250" cy="857250"/>
          </a:xfrm>
          <a:prstGeom prst="ellipse">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693A098-E24A-40CE-AF3E-30BF8E04FB04}"/>
              </a:ext>
            </a:extLst>
          </p:cNvPr>
          <p:cNvSpPr/>
          <p:nvPr/>
        </p:nvSpPr>
        <p:spPr>
          <a:xfrm>
            <a:off x="5153025" y="1790948"/>
            <a:ext cx="6438899" cy="2585323"/>
          </a:xfrm>
          <a:prstGeom prst="rect">
            <a:avLst/>
          </a:prstGeom>
        </p:spPr>
        <p:txBody>
          <a:bodyPr wrap="square">
            <a:spAutoFit/>
          </a:bodyPr>
          <a:lstStyle/>
          <a:p>
            <a:pPr lvl="0" algn="justLow" rtl="1">
              <a:lnSpc>
                <a:spcPct val="150000"/>
              </a:lnSpc>
            </a:pPr>
            <a:r>
              <a:rPr lang="ar-EG" dirty="0">
                <a:solidFill>
                  <a:srgbClr val="03A5AD"/>
                </a:solidFill>
                <a:latin typeface="SST Arabic Medium" pitchFamily="34" charset="-78"/>
                <a:cs typeface="SST Arabic Medium" pitchFamily="34" charset="-78"/>
              </a:rPr>
              <a:t>6. العمل مع المشتريات:</a:t>
            </a:r>
          </a:p>
          <a:p>
            <a:pPr lvl="0" algn="justLow" rtl="1">
              <a:lnSpc>
                <a:spcPct val="150000"/>
              </a:lnSpc>
            </a:pPr>
            <a:endParaRPr lang="ar-DZ" dirty="0">
              <a:solidFill>
                <a:srgbClr val="03A5AD"/>
              </a:solidFill>
              <a:latin typeface="SST Arabic Medium" pitchFamily="34" charset="-78"/>
              <a:cs typeface="SST Arabic Medium" pitchFamily="34" charset="-78"/>
            </a:endParaRPr>
          </a:p>
          <a:p>
            <a:pPr lvl="0"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ترتبط العديد من المشاريع بشكل من أشكال التعاقد أو المشتريات. يمكن أن تغطي المشتريات كل شيء بدءاً من المواد،</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والمعدات الرأسمالية، والتوريدات إلى الحلول، والعمالة، والخدمات. </a:t>
            </a:r>
            <a:endParaRPr kumimoji="0" lang="en-US"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pic>
        <p:nvPicPr>
          <p:cNvPr id="17410" name="Picture 2" descr="C:\Users\user\Desktop\evaluation_787043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6926" y="2276475"/>
            <a:ext cx="2295526" cy="2295526"/>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مجال أداء المشروع</a:t>
            </a:r>
          </a:p>
        </p:txBody>
      </p:sp>
    </p:spTree>
    <p:extLst>
      <p:ext uri="{BB962C8B-B14F-4D97-AF65-F5344CB8AC3E}">
        <p14:creationId xmlns:p14="http://schemas.microsoft.com/office/powerpoint/2010/main" val="855661405"/>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693A098-E24A-40CE-AF3E-30BF8E04FB04}"/>
              </a:ext>
            </a:extLst>
          </p:cNvPr>
          <p:cNvSpPr/>
          <p:nvPr/>
        </p:nvSpPr>
        <p:spPr>
          <a:xfrm>
            <a:off x="5105400" y="1861483"/>
            <a:ext cx="6438257" cy="2031325"/>
          </a:xfrm>
          <a:prstGeom prst="rect">
            <a:avLst/>
          </a:prstGeom>
        </p:spPr>
        <p:txBody>
          <a:bodyPr wrap="square">
            <a:spAutoFit/>
          </a:bodyPr>
          <a:lstStyle/>
          <a:p>
            <a:pPr lvl="0" algn="justLow" rtl="1">
              <a:lnSpc>
                <a:spcPct val="150000"/>
              </a:lnSpc>
            </a:pPr>
            <a:r>
              <a:rPr lang="ar-EG" dirty="0">
                <a:solidFill>
                  <a:srgbClr val="03A5AD"/>
                </a:solidFill>
                <a:latin typeface="SST Arabic Medium" pitchFamily="34" charset="-78"/>
                <a:cs typeface="SST Arabic Medium" pitchFamily="34" charset="-78"/>
              </a:rPr>
              <a:t>1.6. </a:t>
            </a:r>
            <a:r>
              <a:rPr lang="ar-DZ" dirty="0">
                <a:solidFill>
                  <a:srgbClr val="03A5AD"/>
                </a:solidFill>
                <a:latin typeface="SST Arabic Medium" pitchFamily="34" charset="-78"/>
                <a:cs typeface="SST Arabic Medium" pitchFamily="34" charset="-78"/>
              </a:rPr>
              <a:t>عملية العطاء</a:t>
            </a:r>
            <a:endParaRPr lang="ar-EG" dirty="0">
              <a:solidFill>
                <a:srgbClr val="03A5AD"/>
              </a:solidFill>
              <a:latin typeface="SST Arabic Medium" pitchFamily="34" charset="-78"/>
              <a:cs typeface="SST Arabic Medium" pitchFamily="34" charset="-78"/>
            </a:endParaRPr>
          </a:p>
          <a:p>
            <a:pPr lvl="0" algn="justLow" rtl="1">
              <a:lnSpc>
                <a:spcPct val="150000"/>
              </a:lnSpc>
            </a:pPr>
            <a:endParaRPr lang="ar-DZ" dirty="0">
              <a:solidFill>
                <a:srgbClr val="03A5AD"/>
              </a:solidFill>
              <a:latin typeface="SST Arabic Medium" pitchFamily="34" charset="-78"/>
              <a:cs typeface="SST Arabic Medium" pitchFamily="34" charset="-78"/>
            </a:endParaRPr>
          </a:p>
          <a:p>
            <a:pPr lvl="0"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تشمل عملية العطاء إعداد مستندات العطاء، والإعلان عنه، ومؤتمرات مقدمي العروض، واختيار أحد المتقدمين للعطاء.</a:t>
            </a:r>
            <a:r>
              <a:rPr lang="ar-EG" dirty="0">
                <a:solidFill>
                  <a:schemeClr val="tx1">
                    <a:lumMod val="50000"/>
                    <a:lumOff val="50000"/>
                  </a:schemeClr>
                </a:solidFill>
                <a:latin typeface="SST Arabic Medium" pitchFamily="34" charset="-78"/>
                <a:cs typeface="SST Arabic Medium" pitchFamily="34" charset="-78"/>
              </a:rPr>
              <a:t> </a:t>
            </a:r>
            <a:endParaRPr kumimoji="0" lang="en-US"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5" name="Oval 4"/>
          <p:cNvSpPr/>
          <p:nvPr/>
        </p:nvSpPr>
        <p:spPr>
          <a:xfrm>
            <a:off x="1962150" y="2284600"/>
            <a:ext cx="857250" cy="857250"/>
          </a:xfrm>
          <a:prstGeom prst="ellipse">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2" descr="C:\Users\user\Desktop\evaluation_787043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6925" y="2276474"/>
            <a:ext cx="2148569" cy="2148569"/>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مجال أداء المشروع</a:t>
            </a:r>
          </a:p>
        </p:txBody>
      </p:sp>
    </p:spTree>
    <p:extLst>
      <p:ext uri="{BB962C8B-B14F-4D97-AF65-F5344CB8AC3E}">
        <p14:creationId xmlns:p14="http://schemas.microsoft.com/office/powerpoint/2010/main" val="28110139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0F5ABCA5-CBD4-4618-B307-EE3BAC78BB54}"/>
              </a:ext>
            </a:extLst>
          </p:cNvPr>
          <p:cNvGraphicFramePr>
            <a:graphicFrameLocks noGrp="1"/>
          </p:cNvGraphicFramePr>
          <p:nvPr/>
        </p:nvGraphicFramePr>
        <p:xfrm>
          <a:off x="767751" y="1315817"/>
          <a:ext cx="10834778" cy="3256183"/>
        </p:xfrm>
        <a:graphic>
          <a:graphicData uri="http://schemas.openxmlformats.org/drawingml/2006/table">
            <a:tbl>
              <a:tblPr firstRow="1" bandRow="1">
                <a:tableStyleId>{7DF18680-E054-41AD-8BC1-D1AEF772440D}</a:tableStyleId>
              </a:tblPr>
              <a:tblGrid>
                <a:gridCol w="2920717">
                  <a:extLst>
                    <a:ext uri="{9D8B030D-6E8A-4147-A177-3AD203B41FA5}">
                      <a16:colId xmlns:a16="http://schemas.microsoft.com/office/drawing/2014/main" val="1510599512"/>
                    </a:ext>
                  </a:extLst>
                </a:gridCol>
                <a:gridCol w="3520805">
                  <a:extLst>
                    <a:ext uri="{9D8B030D-6E8A-4147-A177-3AD203B41FA5}">
                      <a16:colId xmlns:a16="http://schemas.microsoft.com/office/drawing/2014/main" val="1794564716"/>
                    </a:ext>
                  </a:extLst>
                </a:gridCol>
                <a:gridCol w="2846084">
                  <a:extLst>
                    <a:ext uri="{9D8B030D-6E8A-4147-A177-3AD203B41FA5}">
                      <a16:colId xmlns:a16="http://schemas.microsoft.com/office/drawing/2014/main" val="2397038298"/>
                    </a:ext>
                  </a:extLst>
                </a:gridCol>
                <a:gridCol w="1547172">
                  <a:extLst>
                    <a:ext uri="{9D8B030D-6E8A-4147-A177-3AD203B41FA5}">
                      <a16:colId xmlns:a16="http://schemas.microsoft.com/office/drawing/2014/main" val="2137143108"/>
                    </a:ext>
                  </a:extLst>
                </a:gridCol>
              </a:tblGrid>
              <a:tr h="398645">
                <a:tc>
                  <a:txBody>
                    <a:bodyPr/>
                    <a:lstStyle/>
                    <a:p>
                      <a:pPr algn="ctr"/>
                      <a:r>
                        <a:rPr lang="ar-EG" sz="1800" b="0" dirty="0">
                          <a:latin typeface="SST Arabic Medium" pitchFamily="34" charset="-78"/>
                          <a:cs typeface="SST Arabic Medium" pitchFamily="34" charset="-78"/>
                        </a:rPr>
                        <a:t>المخرجات</a:t>
                      </a:r>
                      <a:endParaRPr lang="en-US" sz="1800" b="0" dirty="0">
                        <a:solidFill>
                          <a:schemeClr val="tx1">
                            <a:lumMod val="75000"/>
                            <a:lumOff val="25000"/>
                          </a:schemeClr>
                        </a:solidFill>
                        <a:latin typeface="SST Arabic Medium" pitchFamily="34" charset="-78"/>
                        <a:cs typeface="SST Arabic Medium" pitchFamily="34" charset="-78"/>
                      </a:endParaRPr>
                    </a:p>
                  </a:txBody>
                  <a:tcPr>
                    <a:solidFill>
                      <a:srgbClr val="03A5AD"/>
                    </a:solidFill>
                  </a:tcPr>
                </a:tc>
                <a:tc>
                  <a:txBody>
                    <a:bodyPr/>
                    <a:lstStyle/>
                    <a:p>
                      <a:pPr algn="ctr" rtl="1"/>
                      <a:r>
                        <a:rPr lang="ar-EG" sz="1800" b="0" dirty="0">
                          <a:latin typeface="SST Arabic Medium" pitchFamily="34" charset="-78"/>
                          <a:cs typeface="SST Arabic Medium" pitchFamily="34" charset="-78"/>
                        </a:rPr>
                        <a:t>العمليات الأساسية</a:t>
                      </a:r>
                      <a:endParaRPr lang="en-US" sz="1800" b="0" dirty="0">
                        <a:solidFill>
                          <a:schemeClr val="tx1">
                            <a:lumMod val="75000"/>
                            <a:lumOff val="25000"/>
                          </a:schemeClr>
                        </a:solidFill>
                        <a:latin typeface="SST Arabic Medium" pitchFamily="34" charset="-78"/>
                        <a:cs typeface="SST Arabic Medium" pitchFamily="34" charset="-78"/>
                      </a:endParaRPr>
                    </a:p>
                  </a:txBody>
                  <a:tcPr>
                    <a:solidFill>
                      <a:srgbClr val="03A5AD"/>
                    </a:solidFill>
                  </a:tcPr>
                </a:tc>
                <a:tc>
                  <a:txBody>
                    <a:bodyPr/>
                    <a:lstStyle/>
                    <a:p>
                      <a:pPr algn="ctr"/>
                      <a:r>
                        <a:rPr lang="ar-EG" sz="1800" b="0" dirty="0">
                          <a:latin typeface="SST Arabic Medium" pitchFamily="34" charset="-78"/>
                          <a:cs typeface="SST Arabic Medium" pitchFamily="34" charset="-78"/>
                        </a:rPr>
                        <a:t>التعريف</a:t>
                      </a:r>
                      <a:endParaRPr lang="en-US" sz="1800" b="0" dirty="0">
                        <a:solidFill>
                          <a:schemeClr val="tx1">
                            <a:lumMod val="75000"/>
                            <a:lumOff val="25000"/>
                          </a:schemeClr>
                        </a:solidFill>
                        <a:latin typeface="SST Arabic Medium" pitchFamily="34" charset="-78"/>
                        <a:cs typeface="SST Arabic Medium" pitchFamily="34" charset="-78"/>
                      </a:endParaRPr>
                    </a:p>
                  </a:txBody>
                  <a:tcPr>
                    <a:solidFill>
                      <a:srgbClr val="03A5AD"/>
                    </a:solidFill>
                  </a:tcPr>
                </a:tc>
                <a:tc>
                  <a:txBody>
                    <a:bodyPr/>
                    <a:lstStyle/>
                    <a:p>
                      <a:pPr algn="ctr"/>
                      <a:r>
                        <a:rPr lang="ar-EG" sz="1800" b="0" dirty="0">
                          <a:latin typeface="SST Arabic Medium" pitchFamily="34" charset="-78"/>
                          <a:cs typeface="SST Arabic Medium" pitchFamily="34" charset="-78"/>
                        </a:rPr>
                        <a:t>المرحلة</a:t>
                      </a:r>
                      <a:endParaRPr lang="en-US" sz="1800" b="0" dirty="0">
                        <a:solidFill>
                          <a:schemeClr val="tx1">
                            <a:lumMod val="75000"/>
                            <a:lumOff val="25000"/>
                          </a:schemeClr>
                        </a:solidFill>
                        <a:latin typeface="SST Arabic Medium" pitchFamily="34" charset="-78"/>
                        <a:cs typeface="SST Arabic Medium" pitchFamily="34" charset="-78"/>
                      </a:endParaRPr>
                    </a:p>
                  </a:txBody>
                  <a:tcPr>
                    <a:solidFill>
                      <a:srgbClr val="03A5AD"/>
                    </a:solidFill>
                  </a:tcPr>
                </a:tc>
                <a:extLst>
                  <a:ext uri="{0D108BD9-81ED-4DB2-BD59-A6C34878D82A}">
                    <a16:rowId xmlns:a16="http://schemas.microsoft.com/office/drawing/2014/main" val="4135516347"/>
                  </a:ext>
                </a:extLst>
              </a:tr>
              <a:tr h="1163296">
                <a:tc>
                  <a:txBody>
                    <a:bodyPr/>
                    <a:lstStyle/>
                    <a:p>
                      <a:pPr marL="285750" indent="-285750" algn="r" rtl="1">
                        <a:buFont typeface="Arial" pitchFamily="34" charset="0"/>
                        <a:buChar char="•"/>
                      </a:pPr>
                      <a:r>
                        <a:rPr lang="ar-DZ" sz="1400" dirty="0">
                          <a:solidFill>
                            <a:schemeClr val="tx1">
                              <a:lumMod val="50000"/>
                              <a:lumOff val="50000"/>
                            </a:schemeClr>
                          </a:solidFill>
                          <a:latin typeface="SST Arabic Medium" pitchFamily="34" charset="-78"/>
                          <a:cs typeface="SST Arabic Medium" pitchFamily="34" charset="-78"/>
                        </a:rPr>
                        <a:t>تقارير الأداء</a:t>
                      </a:r>
                      <a:endParaRPr lang="ar-EG" sz="1400" dirty="0">
                        <a:solidFill>
                          <a:schemeClr val="tx1">
                            <a:lumMod val="50000"/>
                            <a:lumOff val="50000"/>
                          </a:schemeClr>
                        </a:solidFill>
                        <a:latin typeface="SST Arabic Medium" pitchFamily="34" charset="-78"/>
                        <a:cs typeface="SST Arabic Medium" pitchFamily="34" charset="-78"/>
                      </a:endParaRPr>
                    </a:p>
                    <a:p>
                      <a:pPr marL="285750" indent="-285750" algn="r" rtl="1">
                        <a:buFont typeface="Arial" pitchFamily="34" charset="0"/>
                        <a:buChar char="•"/>
                      </a:pPr>
                      <a:r>
                        <a:rPr lang="ar-DZ" sz="1400" dirty="0">
                          <a:solidFill>
                            <a:schemeClr val="tx1">
                              <a:lumMod val="50000"/>
                              <a:lumOff val="50000"/>
                            </a:schemeClr>
                          </a:solidFill>
                          <a:latin typeface="SST Arabic Medium" pitchFamily="34" charset="-78"/>
                          <a:cs typeface="SST Arabic Medium" pitchFamily="34" charset="-78"/>
                        </a:rPr>
                        <a:t>تحديثات خطة المشروع</a:t>
                      </a:r>
                      <a:endParaRPr lang="ar-EG" sz="1400" dirty="0">
                        <a:solidFill>
                          <a:schemeClr val="tx1">
                            <a:lumMod val="50000"/>
                            <a:lumOff val="50000"/>
                          </a:schemeClr>
                        </a:solidFill>
                        <a:latin typeface="SST Arabic Medium" pitchFamily="34" charset="-78"/>
                        <a:cs typeface="SST Arabic Medium" pitchFamily="34" charset="-78"/>
                      </a:endParaRPr>
                    </a:p>
                    <a:p>
                      <a:pPr marL="285750" indent="-285750" algn="r" rtl="1">
                        <a:buFont typeface="Arial" pitchFamily="34" charset="0"/>
                        <a:buChar char="•"/>
                      </a:pPr>
                      <a:r>
                        <a:rPr lang="ar-DZ" sz="1400" dirty="0">
                          <a:solidFill>
                            <a:schemeClr val="tx1">
                              <a:lumMod val="50000"/>
                              <a:lumOff val="50000"/>
                            </a:schemeClr>
                          </a:solidFill>
                          <a:latin typeface="SST Arabic Medium" pitchFamily="34" charset="-78"/>
                          <a:cs typeface="SST Arabic Medium" pitchFamily="34" charset="-78"/>
                        </a:rPr>
                        <a:t>سجل المخاطر المحدّث</a:t>
                      </a:r>
                      <a:endParaRPr lang="ar-EG" sz="1400" dirty="0">
                        <a:solidFill>
                          <a:schemeClr val="tx1">
                            <a:lumMod val="50000"/>
                            <a:lumOff val="50000"/>
                          </a:schemeClr>
                        </a:solidFill>
                        <a:latin typeface="SST Arabic Medium" pitchFamily="34" charset="-78"/>
                        <a:cs typeface="SST Arabic Medium" pitchFamily="34" charset="-78"/>
                      </a:endParaRPr>
                    </a:p>
                    <a:p>
                      <a:pPr marL="285750" indent="-285750" algn="r" rtl="1">
                        <a:buFont typeface="Arial" pitchFamily="34" charset="0"/>
                        <a:buChar char="•"/>
                      </a:pPr>
                      <a:r>
                        <a:rPr lang="ar-DZ" sz="1400" dirty="0">
                          <a:solidFill>
                            <a:schemeClr val="tx1">
                              <a:lumMod val="50000"/>
                              <a:lumOff val="50000"/>
                            </a:schemeClr>
                          </a:solidFill>
                          <a:latin typeface="SST Arabic Medium" pitchFamily="34" charset="-78"/>
                          <a:cs typeface="SST Arabic Medium" pitchFamily="34" charset="-78"/>
                        </a:rPr>
                        <a:t>تقارير الجودة</a:t>
                      </a:r>
                      <a:endParaRPr lang="en-US" sz="1400" dirty="0">
                        <a:solidFill>
                          <a:schemeClr val="tx1">
                            <a:lumMod val="50000"/>
                            <a:lumOff val="50000"/>
                          </a:schemeClr>
                        </a:solidFill>
                        <a:latin typeface="SST Arabic Medium" pitchFamily="34" charset="-78"/>
                        <a:cs typeface="SST Arabic Medium" pitchFamily="34" charset="-78"/>
                      </a:endParaRPr>
                    </a:p>
                  </a:txBody>
                  <a:tcPr anchor="ctr">
                    <a:solidFill>
                      <a:schemeClr val="bg1">
                        <a:lumMod val="95000"/>
                      </a:schemeClr>
                    </a:solidFill>
                  </a:tcPr>
                </a:tc>
                <a:tc>
                  <a:txBody>
                    <a:bodyPr/>
                    <a:lstStyle/>
                    <a:p>
                      <a:pPr marL="342900" indent="-342900" algn="r" rtl="1">
                        <a:buFont typeface="Arial" panose="020B0604020202020204" pitchFamily="34" charset="0"/>
                        <a:buChar char="•"/>
                      </a:pPr>
                      <a:r>
                        <a:rPr lang="ar-DZ" sz="1400" dirty="0">
                          <a:solidFill>
                            <a:schemeClr val="tx1">
                              <a:lumMod val="50000"/>
                              <a:lumOff val="50000"/>
                            </a:schemeClr>
                          </a:solidFill>
                          <a:latin typeface="SST Arabic Medium" pitchFamily="34" charset="-78"/>
                          <a:cs typeface="SST Arabic Medium" pitchFamily="34" charset="-78"/>
                        </a:rPr>
                        <a:t>مراقبة الأداء</a:t>
                      </a:r>
                      <a:endParaRPr lang="ar-EG" sz="1400" dirty="0">
                        <a:solidFill>
                          <a:schemeClr val="tx1">
                            <a:lumMod val="50000"/>
                            <a:lumOff val="50000"/>
                          </a:schemeClr>
                        </a:solidFill>
                        <a:latin typeface="SST Arabic Medium" pitchFamily="34" charset="-78"/>
                        <a:cs typeface="SST Arabic Medium" pitchFamily="34" charset="-78"/>
                      </a:endParaRPr>
                    </a:p>
                    <a:p>
                      <a:pPr marL="342900" indent="-342900" algn="r" rtl="1">
                        <a:buFont typeface="Arial" panose="020B0604020202020204" pitchFamily="34" charset="0"/>
                        <a:buChar char="•"/>
                      </a:pPr>
                      <a:r>
                        <a:rPr lang="ar-EG" sz="1400" dirty="0">
                          <a:solidFill>
                            <a:schemeClr val="tx1">
                              <a:lumMod val="50000"/>
                              <a:lumOff val="50000"/>
                            </a:schemeClr>
                          </a:solidFill>
                          <a:latin typeface="SST Arabic Medium" pitchFamily="34" charset="-78"/>
                          <a:cs typeface="SST Arabic Medium" pitchFamily="34" charset="-78"/>
                        </a:rPr>
                        <a:t>إدارة المخاطر</a:t>
                      </a:r>
                    </a:p>
                    <a:p>
                      <a:pPr marL="342900" indent="-342900" algn="r" rtl="1">
                        <a:buFont typeface="Arial" panose="020B0604020202020204" pitchFamily="34" charset="0"/>
                        <a:buChar char="•"/>
                      </a:pPr>
                      <a:r>
                        <a:rPr lang="ar-EG" sz="1400" dirty="0">
                          <a:solidFill>
                            <a:schemeClr val="tx1">
                              <a:lumMod val="50000"/>
                              <a:lumOff val="50000"/>
                            </a:schemeClr>
                          </a:solidFill>
                          <a:latin typeface="SST Arabic Medium" pitchFamily="34" charset="-78"/>
                          <a:cs typeface="SST Arabic Medium" pitchFamily="34" charset="-78"/>
                        </a:rPr>
                        <a:t>إدارة التغيير</a:t>
                      </a:r>
                    </a:p>
                    <a:p>
                      <a:pPr marL="342900" indent="-342900" algn="r" rtl="1">
                        <a:buFont typeface="Arial" panose="020B0604020202020204" pitchFamily="34" charset="0"/>
                        <a:buChar char="•"/>
                      </a:pPr>
                      <a:r>
                        <a:rPr lang="ar-EG" sz="1400" dirty="0">
                          <a:solidFill>
                            <a:schemeClr val="tx1">
                              <a:lumMod val="50000"/>
                              <a:lumOff val="50000"/>
                            </a:schemeClr>
                          </a:solidFill>
                          <a:latin typeface="SST Arabic Medium" pitchFamily="34" charset="-78"/>
                          <a:cs typeface="SST Arabic Medium" pitchFamily="34" charset="-78"/>
                        </a:rPr>
                        <a:t>ضمان الجودة</a:t>
                      </a:r>
                      <a:endParaRPr lang="en-US" sz="1400" dirty="0">
                        <a:solidFill>
                          <a:schemeClr val="tx1">
                            <a:lumMod val="50000"/>
                            <a:lumOff val="50000"/>
                          </a:schemeClr>
                        </a:solidFill>
                        <a:latin typeface="SST Arabic Medium" pitchFamily="34" charset="-78"/>
                        <a:cs typeface="SST Arabic Medium" pitchFamily="34" charset="-78"/>
                      </a:endParaRPr>
                    </a:p>
                  </a:txBody>
                  <a:tcPr anchor="ctr">
                    <a:solidFill>
                      <a:schemeClr val="bg1">
                        <a:lumMod val="95000"/>
                      </a:schemeClr>
                    </a:solidFill>
                  </a:tcPr>
                </a:tc>
                <a:tc>
                  <a:txBody>
                    <a:bodyPr/>
                    <a:lstStyle/>
                    <a:p>
                      <a:pPr algn="r" rtl="1"/>
                      <a:r>
                        <a:rPr lang="ar-DZ" sz="1400" dirty="0">
                          <a:solidFill>
                            <a:schemeClr val="tx1">
                              <a:lumMod val="50000"/>
                              <a:lumOff val="50000"/>
                            </a:schemeClr>
                          </a:solidFill>
                          <a:latin typeface="SST Arabic Medium" pitchFamily="34" charset="-78"/>
                          <a:cs typeface="SST Arabic Medium" pitchFamily="34" charset="-78"/>
                        </a:rPr>
                        <a:t>المرحلة التي يتم فيها تتبع أداء المشروع وضمان أنه يسير وفقًا للخطة الموضوعة، مع إجراء التعديلات اللازمة عند الحاجة. </a:t>
                      </a:r>
                      <a:endParaRPr lang="en-US" sz="1400" dirty="0">
                        <a:solidFill>
                          <a:schemeClr val="tx1">
                            <a:lumMod val="50000"/>
                            <a:lumOff val="50000"/>
                          </a:schemeClr>
                        </a:solidFill>
                        <a:latin typeface="SST Arabic Medium" pitchFamily="34" charset="-78"/>
                        <a:cs typeface="SST Arabic Medium" pitchFamily="34" charset="-78"/>
                      </a:endParaRPr>
                    </a:p>
                  </a:txBody>
                  <a:tcPr anchor="ctr">
                    <a:solidFill>
                      <a:schemeClr val="bg1">
                        <a:lumMod val="95000"/>
                      </a:schemeClr>
                    </a:solidFill>
                  </a:tcPr>
                </a:tc>
                <a:tc>
                  <a:txBody>
                    <a:bodyPr/>
                    <a:lstStyle/>
                    <a:p>
                      <a:pPr algn="r" rtl="1"/>
                      <a:r>
                        <a:rPr lang="ar-EG" sz="1400" dirty="0">
                          <a:solidFill>
                            <a:schemeClr val="tx1">
                              <a:lumMod val="50000"/>
                              <a:lumOff val="50000"/>
                            </a:schemeClr>
                          </a:solidFill>
                          <a:latin typeface="SST Arabic Medium" pitchFamily="34" charset="-78"/>
                          <a:cs typeface="SST Arabic Medium" pitchFamily="34" charset="-78"/>
                        </a:rPr>
                        <a:t>المراقبة والتحكم</a:t>
                      </a:r>
                      <a:endParaRPr lang="en-US" sz="1400" dirty="0">
                        <a:solidFill>
                          <a:schemeClr val="tx1">
                            <a:lumMod val="50000"/>
                            <a:lumOff val="50000"/>
                          </a:schemeClr>
                        </a:solidFill>
                        <a:latin typeface="SST Arabic Medium" pitchFamily="34" charset="-78"/>
                        <a:cs typeface="SST Arabic Medium" pitchFamily="34" charset="-78"/>
                      </a:endParaRPr>
                    </a:p>
                  </a:txBody>
                  <a:tcPr anchor="ctr">
                    <a:solidFill>
                      <a:schemeClr val="bg1">
                        <a:lumMod val="95000"/>
                      </a:schemeClr>
                    </a:solidFill>
                  </a:tcPr>
                </a:tc>
                <a:extLst>
                  <a:ext uri="{0D108BD9-81ED-4DB2-BD59-A6C34878D82A}">
                    <a16:rowId xmlns:a16="http://schemas.microsoft.com/office/drawing/2014/main" val="4233126564"/>
                  </a:ext>
                </a:extLst>
              </a:tr>
              <a:tr h="1694242">
                <a:tc>
                  <a:txBody>
                    <a:bodyPr/>
                    <a:lstStyle/>
                    <a:p>
                      <a:pPr marL="285750" indent="-285750" algn="r" rtl="1">
                        <a:buFont typeface="Arial" pitchFamily="34" charset="0"/>
                        <a:buChar char="•"/>
                      </a:pPr>
                      <a:r>
                        <a:rPr lang="ar-DZ" sz="1400" dirty="0">
                          <a:solidFill>
                            <a:schemeClr val="tx1">
                              <a:lumMod val="50000"/>
                              <a:lumOff val="50000"/>
                            </a:schemeClr>
                          </a:solidFill>
                          <a:latin typeface="SST Arabic Medium" pitchFamily="34" charset="-78"/>
                          <a:cs typeface="SST Arabic Medium" pitchFamily="34" charset="-78"/>
                        </a:rPr>
                        <a:t>تقرير الأداء النهائي</a:t>
                      </a:r>
                      <a:endParaRPr lang="ar-EG" sz="1400" dirty="0">
                        <a:solidFill>
                          <a:schemeClr val="tx1">
                            <a:lumMod val="50000"/>
                            <a:lumOff val="50000"/>
                          </a:schemeClr>
                        </a:solidFill>
                        <a:latin typeface="SST Arabic Medium" pitchFamily="34" charset="-78"/>
                        <a:cs typeface="SST Arabic Medium" pitchFamily="34" charset="-78"/>
                      </a:endParaRPr>
                    </a:p>
                    <a:p>
                      <a:pPr marL="285750" indent="-285750" algn="r" rtl="1">
                        <a:buFont typeface="Arial" pitchFamily="34" charset="0"/>
                        <a:buChar char="•"/>
                      </a:pPr>
                      <a:r>
                        <a:rPr lang="ar-DZ" sz="1400" dirty="0">
                          <a:solidFill>
                            <a:schemeClr val="tx1">
                              <a:lumMod val="50000"/>
                              <a:lumOff val="50000"/>
                            </a:schemeClr>
                          </a:solidFill>
                          <a:latin typeface="SST Arabic Medium" pitchFamily="34" charset="-78"/>
                          <a:cs typeface="SST Arabic Medium" pitchFamily="34" charset="-78"/>
                        </a:rPr>
                        <a:t>أرشيف المشروع والدروس المستفادة</a:t>
                      </a:r>
                      <a:endParaRPr lang="en-US" sz="1400" dirty="0">
                        <a:solidFill>
                          <a:schemeClr val="tx1">
                            <a:lumMod val="50000"/>
                            <a:lumOff val="50000"/>
                          </a:schemeClr>
                        </a:solidFill>
                        <a:latin typeface="SST Arabic Medium" pitchFamily="34" charset="-78"/>
                        <a:cs typeface="SST Arabic Medium" pitchFamily="34" charset="-78"/>
                      </a:endParaRPr>
                    </a:p>
                  </a:txBody>
                  <a:tcPr anchor="ctr">
                    <a:solidFill>
                      <a:schemeClr val="bg1">
                        <a:lumMod val="95000"/>
                      </a:schemeClr>
                    </a:solidFill>
                  </a:tcPr>
                </a:tc>
                <a:tc>
                  <a:txBody>
                    <a:bodyPr/>
                    <a:lstStyle/>
                    <a:p>
                      <a:pPr marL="342900" indent="-342900" algn="r" rtl="1">
                        <a:buFont typeface="Arial" panose="020B0604020202020204" pitchFamily="34" charset="0"/>
                        <a:buChar char="•"/>
                      </a:pPr>
                      <a:r>
                        <a:rPr lang="ar-DZ" sz="1400" dirty="0">
                          <a:solidFill>
                            <a:schemeClr val="tx1">
                              <a:lumMod val="50000"/>
                              <a:lumOff val="50000"/>
                            </a:schemeClr>
                          </a:solidFill>
                          <a:latin typeface="SST Arabic Medium" pitchFamily="34" charset="-78"/>
                          <a:cs typeface="SST Arabic Medium" pitchFamily="34" charset="-78"/>
                        </a:rPr>
                        <a:t>تسليم المشروع للعميل أو المستخدم النهائي</a:t>
                      </a:r>
                      <a:endParaRPr lang="ar-EG" sz="1400" dirty="0">
                        <a:solidFill>
                          <a:schemeClr val="tx1">
                            <a:lumMod val="50000"/>
                            <a:lumOff val="50000"/>
                          </a:schemeClr>
                        </a:solidFill>
                        <a:latin typeface="SST Arabic Medium" pitchFamily="34" charset="-78"/>
                        <a:cs typeface="SST Arabic Medium" pitchFamily="34" charset="-78"/>
                      </a:endParaRPr>
                    </a:p>
                    <a:p>
                      <a:pPr marL="342900" indent="-342900" algn="r" rtl="1">
                        <a:buFont typeface="Arial" panose="020B0604020202020204" pitchFamily="34" charset="0"/>
                        <a:buChar char="•"/>
                      </a:pPr>
                      <a:r>
                        <a:rPr lang="en-US" sz="1400" dirty="0">
                          <a:solidFill>
                            <a:schemeClr val="tx1">
                              <a:lumMod val="50000"/>
                              <a:lumOff val="50000"/>
                            </a:schemeClr>
                          </a:solidFill>
                          <a:latin typeface="SST Arabic Medium" pitchFamily="34" charset="-78"/>
                          <a:cs typeface="SST Arabic Medium" pitchFamily="34" charset="-78"/>
                        </a:rPr>
                        <a:t> </a:t>
                      </a:r>
                      <a:r>
                        <a:rPr lang="ar-DZ" sz="1400" dirty="0">
                          <a:solidFill>
                            <a:schemeClr val="tx1">
                              <a:lumMod val="50000"/>
                              <a:lumOff val="50000"/>
                            </a:schemeClr>
                          </a:solidFill>
                          <a:latin typeface="SST Arabic Medium" pitchFamily="34" charset="-78"/>
                          <a:cs typeface="SST Arabic Medium" pitchFamily="34" charset="-78"/>
                        </a:rPr>
                        <a:t>إغلاق العقود والمشتريات</a:t>
                      </a:r>
                      <a:endParaRPr lang="ar-EG" sz="1400" dirty="0">
                        <a:solidFill>
                          <a:schemeClr val="tx1">
                            <a:lumMod val="50000"/>
                            <a:lumOff val="50000"/>
                          </a:schemeClr>
                        </a:solidFill>
                        <a:latin typeface="SST Arabic Medium" pitchFamily="34" charset="-78"/>
                        <a:cs typeface="SST Arabic Medium" pitchFamily="34" charset="-78"/>
                      </a:endParaRPr>
                    </a:p>
                    <a:p>
                      <a:pPr marL="342900" indent="-342900" algn="r" rtl="1">
                        <a:buFont typeface="Arial" panose="020B0604020202020204" pitchFamily="34" charset="0"/>
                        <a:buChar char="•"/>
                      </a:pPr>
                      <a:r>
                        <a:rPr lang="en-US" sz="1400" dirty="0">
                          <a:solidFill>
                            <a:schemeClr val="tx1">
                              <a:lumMod val="50000"/>
                              <a:lumOff val="50000"/>
                            </a:schemeClr>
                          </a:solidFill>
                          <a:latin typeface="SST Arabic Medium" pitchFamily="34" charset="-78"/>
                          <a:cs typeface="SST Arabic Medium" pitchFamily="34" charset="-78"/>
                        </a:rPr>
                        <a:t> </a:t>
                      </a:r>
                      <a:r>
                        <a:rPr lang="ar-DZ" sz="1400" dirty="0">
                          <a:solidFill>
                            <a:schemeClr val="tx1">
                              <a:lumMod val="50000"/>
                              <a:lumOff val="50000"/>
                            </a:schemeClr>
                          </a:solidFill>
                          <a:latin typeface="SST Arabic Medium" pitchFamily="34" charset="-78"/>
                          <a:cs typeface="SST Arabic Medium" pitchFamily="34" charset="-78"/>
                        </a:rPr>
                        <a:t>توثيق الدروس المستفادة </a:t>
                      </a:r>
                      <a:r>
                        <a:rPr lang="en-US" sz="1400" dirty="0">
                          <a:solidFill>
                            <a:schemeClr val="tx1">
                              <a:lumMod val="50000"/>
                              <a:lumOff val="50000"/>
                            </a:schemeClr>
                          </a:solidFill>
                          <a:latin typeface="SST Arabic Medium" pitchFamily="34" charset="-78"/>
                          <a:cs typeface="SST Arabic Medium" pitchFamily="34" charset="-78"/>
                        </a:rPr>
                        <a:t>Lessons Learned</a:t>
                      </a:r>
                      <a:endParaRPr lang="ar-EG" sz="1400" dirty="0">
                        <a:solidFill>
                          <a:schemeClr val="tx1">
                            <a:lumMod val="50000"/>
                            <a:lumOff val="50000"/>
                          </a:schemeClr>
                        </a:solidFill>
                        <a:latin typeface="SST Arabic Medium" pitchFamily="34" charset="-78"/>
                        <a:cs typeface="SST Arabic Medium" pitchFamily="34" charset="-78"/>
                      </a:endParaRPr>
                    </a:p>
                    <a:p>
                      <a:pPr marL="342900" indent="-342900" algn="r" rtl="1">
                        <a:buFont typeface="Arial" panose="020B0604020202020204" pitchFamily="34" charset="0"/>
                        <a:buChar char="•"/>
                      </a:pPr>
                      <a:r>
                        <a:rPr lang="en-US" sz="1400" dirty="0">
                          <a:solidFill>
                            <a:schemeClr val="tx1">
                              <a:lumMod val="50000"/>
                              <a:lumOff val="50000"/>
                            </a:schemeClr>
                          </a:solidFill>
                          <a:latin typeface="SST Arabic Medium" pitchFamily="34" charset="-78"/>
                          <a:cs typeface="SST Arabic Medium" pitchFamily="34" charset="-78"/>
                        </a:rPr>
                        <a:t> </a:t>
                      </a:r>
                      <a:r>
                        <a:rPr lang="ar-DZ" sz="1400" dirty="0">
                          <a:solidFill>
                            <a:schemeClr val="tx1">
                              <a:lumMod val="50000"/>
                              <a:lumOff val="50000"/>
                            </a:schemeClr>
                          </a:solidFill>
                          <a:latin typeface="SST Arabic Medium" pitchFamily="34" charset="-78"/>
                          <a:cs typeface="SST Arabic Medium" pitchFamily="34" charset="-78"/>
                        </a:rPr>
                        <a:t>إعداد التقارير النهائية</a:t>
                      </a:r>
                      <a:endParaRPr lang="en-US" sz="1400" dirty="0">
                        <a:solidFill>
                          <a:schemeClr val="tx1">
                            <a:lumMod val="50000"/>
                            <a:lumOff val="50000"/>
                          </a:schemeClr>
                        </a:solidFill>
                        <a:latin typeface="SST Arabic Medium" pitchFamily="34" charset="-78"/>
                        <a:cs typeface="SST Arabic Medium" pitchFamily="34" charset="-78"/>
                      </a:endParaRPr>
                    </a:p>
                  </a:txBody>
                  <a:tcPr anchor="ctr">
                    <a:solidFill>
                      <a:schemeClr val="bg1">
                        <a:lumMod val="95000"/>
                      </a:schemeClr>
                    </a:solidFill>
                  </a:tcPr>
                </a:tc>
                <a:tc>
                  <a:txBody>
                    <a:bodyPr/>
                    <a:lstStyle/>
                    <a:p>
                      <a:pPr algn="r" rtl="1"/>
                      <a:r>
                        <a:rPr lang="ar-DZ" sz="1400" dirty="0">
                          <a:solidFill>
                            <a:schemeClr val="tx1">
                              <a:lumMod val="50000"/>
                              <a:lumOff val="50000"/>
                            </a:schemeClr>
                          </a:solidFill>
                          <a:latin typeface="SST Arabic Medium" pitchFamily="34" charset="-78"/>
                          <a:cs typeface="SST Arabic Medium" pitchFamily="34" charset="-78"/>
                        </a:rPr>
                        <a:t> تُركز هذه المرحلة على إكمال المشروع وتسليم النتائج النهائية وإجراء مراجعة شاملة للأداء والدروس المستفادة.</a:t>
                      </a:r>
                      <a:endParaRPr lang="en-US" sz="1400" dirty="0">
                        <a:solidFill>
                          <a:schemeClr val="tx1">
                            <a:lumMod val="50000"/>
                            <a:lumOff val="50000"/>
                          </a:schemeClr>
                        </a:solidFill>
                        <a:latin typeface="SST Arabic Medium" pitchFamily="34" charset="-78"/>
                        <a:cs typeface="SST Arabic Medium" pitchFamily="34" charset="-78"/>
                      </a:endParaRPr>
                    </a:p>
                  </a:txBody>
                  <a:tcPr anchor="ctr">
                    <a:solidFill>
                      <a:schemeClr val="bg1">
                        <a:lumMod val="95000"/>
                      </a:schemeClr>
                    </a:solidFill>
                  </a:tcPr>
                </a:tc>
                <a:tc>
                  <a:txBody>
                    <a:bodyPr/>
                    <a:lstStyle/>
                    <a:p>
                      <a:pPr algn="r" rtl="1"/>
                      <a:r>
                        <a:rPr lang="ar-DZ" sz="1400" dirty="0">
                          <a:solidFill>
                            <a:schemeClr val="tx1">
                              <a:lumMod val="50000"/>
                              <a:lumOff val="50000"/>
                            </a:schemeClr>
                          </a:solidFill>
                          <a:latin typeface="SST Arabic Medium" pitchFamily="34" charset="-78"/>
                          <a:cs typeface="SST Arabic Medium" pitchFamily="34" charset="-78"/>
                        </a:rPr>
                        <a:t>مرحلة الإغلاق</a:t>
                      </a:r>
                      <a:endParaRPr lang="en-US" sz="1400" dirty="0">
                        <a:solidFill>
                          <a:schemeClr val="tx1">
                            <a:lumMod val="50000"/>
                            <a:lumOff val="50000"/>
                          </a:schemeClr>
                        </a:solidFill>
                        <a:latin typeface="SST Arabic Medium" pitchFamily="34" charset="-78"/>
                        <a:cs typeface="SST Arabic Medium" pitchFamily="34" charset="-78"/>
                      </a:endParaRPr>
                    </a:p>
                  </a:txBody>
                  <a:tcPr anchor="ctr">
                    <a:solidFill>
                      <a:schemeClr val="bg1">
                        <a:lumMod val="95000"/>
                      </a:schemeClr>
                    </a:solidFill>
                  </a:tcPr>
                </a:tc>
                <a:extLst>
                  <a:ext uri="{0D108BD9-81ED-4DB2-BD59-A6C34878D82A}">
                    <a16:rowId xmlns:a16="http://schemas.microsoft.com/office/drawing/2014/main" val="2482958628"/>
                  </a:ext>
                </a:extLst>
              </a:tr>
            </a:tbl>
          </a:graphicData>
        </a:graphic>
      </p:graphicFrame>
      <p:sp>
        <p:nvSpPr>
          <p:cNvPr id="4" name="TextBox 3"/>
          <p:cNvSpPr txBox="1"/>
          <p:nvPr/>
        </p:nvSpPr>
        <p:spPr>
          <a:xfrm>
            <a:off x="6220691" y="526472"/>
            <a:ext cx="5537201"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مراحل دورة حياة المشروع</a:t>
            </a:r>
            <a:endParaRPr kumimoji="0" lang="en-US" sz="2500" i="0" u="none" strike="noStrike" kern="1200" cap="none" spc="0" normalizeH="0" baseline="0" noProof="0" dirty="0">
              <a:ln>
                <a:noFill/>
              </a:ln>
              <a:solidFill>
                <a:srgbClr val="112D63"/>
              </a:solidFill>
              <a:effectLst/>
              <a:uLnTx/>
              <a:uFillTx/>
              <a:latin typeface="SST Arabic Medium" pitchFamily="34" charset="-78"/>
              <a:cs typeface="SST Arabic Medium" pitchFamily="34" charset="-78"/>
            </a:endParaRPr>
          </a:p>
        </p:txBody>
      </p:sp>
    </p:spTree>
    <p:extLst>
      <p:ext uri="{BB962C8B-B14F-4D97-AF65-F5344CB8AC3E}">
        <p14:creationId xmlns:p14="http://schemas.microsoft.com/office/powerpoint/2010/main" val="4006411832"/>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693A098-E24A-40CE-AF3E-30BF8E04FB04}"/>
              </a:ext>
            </a:extLst>
          </p:cNvPr>
          <p:cNvSpPr/>
          <p:nvPr/>
        </p:nvSpPr>
        <p:spPr>
          <a:xfrm>
            <a:off x="3838575" y="1441903"/>
            <a:ext cx="7743825" cy="4247317"/>
          </a:xfrm>
          <a:prstGeom prst="rect">
            <a:avLst/>
          </a:prstGeom>
        </p:spPr>
        <p:txBody>
          <a:bodyPr wrap="square">
            <a:spAutoFit/>
          </a:bodyPr>
          <a:lstStyle/>
          <a:p>
            <a:pPr lvl="0" algn="justLow" rtl="1">
              <a:lnSpc>
                <a:spcPct val="150000"/>
              </a:lnSpc>
            </a:pPr>
            <a:r>
              <a:rPr lang="ar-EG" dirty="0">
                <a:solidFill>
                  <a:srgbClr val="03A5AD"/>
                </a:solidFill>
                <a:latin typeface="SST Arabic Medium" pitchFamily="34" charset="-78"/>
                <a:cs typeface="SST Arabic Medium" pitchFamily="34" charset="-78"/>
              </a:rPr>
              <a:t>2.6. </a:t>
            </a:r>
            <a:r>
              <a:rPr lang="ar-DZ" dirty="0">
                <a:solidFill>
                  <a:srgbClr val="03A5AD"/>
                </a:solidFill>
                <a:latin typeface="SST Arabic Medium" pitchFamily="34" charset="-78"/>
                <a:cs typeface="SST Arabic Medium" pitchFamily="34" charset="-78"/>
              </a:rPr>
              <a:t>التعاقدات</a:t>
            </a:r>
            <a:endParaRPr lang="ar-EG" dirty="0">
              <a:solidFill>
                <a:srgbClr val="03A5AD"/>
              </a:solidFill>
              <a:latin typeface="SST Arabic Medium" pitchFamily="34" charset="-78"/>
              <a:cs typeface="SST Arabic Medium" pitchFamily="34" charset="-78"/>
            </a:endParaRPr>
          </a:p>
          <a:p>
            <a:pPr lvl="0" algn="justLow" rtl="1">
              <a:lnSpc>
                <a:spcPct val="150000"/>
              </a:lnSpc>
            </a:pPr>
            <a:endParaRPr lang="ar-DZ" dirty="0">
              <a:solidFill>
                <a:srgbClr val="03A5AD"/>
              </a:solidFill>
              <a:latin typeface="SST Arabic Medium" pitchFamily="34" charset="-78"/>
              <a:cs typeface="SST Arabic Medium" pitchFamily="34" charset="-78"/>
            </a:endParaRPr>
          </a:p>
          <a:p>
            <a:pPr lvl="0"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تتوصل الأطراف في النهاية إلى اتفاق وتدخل في تعاقد. يعتمد نوع وسيلة التعاقد على حجم عملية الشراء، وثبات</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نطاق العمل وسماحية المخاطر بالمنظمة.</a:t>
            </a:r>
            <a:endParaRPr kumimoji="0" lang="ar-EG"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a:p>
            <a:pPr lvl="0" algn="justLow" rtl="1">
              <a:lnSpc>
                <a:spcPct val="200000"/>
              </a:lnSpc>
            </a:pPr>
            <a:r>
              <a:rPr lang="ar-EG" dirty="0">
                <a:solidFill>
                  <a:schemeClr val="tx1">
                    <a:lumMod val="50000"/>
                    <a:lumOff val="50000"/>
                  </a:schemeClr>
                </a:solidFill>
                <a:latin typeface="SST Arabic Medium" pitchFamily="34" charset="-78"/>
                <a:cs typeface="SST Arabic Medium" pitchFamily="34" charset="-78"/>
              </a:rPr>
              <a:t>في حالة المشاريع التي تطبق منهجًا متكيفا لبعض التسليمات ومنهجا تنبؤيا للبعض الآخر، يمكن استخدام اتفاق رئيسي يغطي كامل العقد يمكن وضع العمل المتكيف في ملحق أو تتمة للعقد. يتيح ذلك حدوث تغيرات في النطاق المتكيف دون التأثير على العقد بأكمله.</a:t>
            </a:r>
            <a:endParaRPr kumimoji="0" lang="en-US"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5" name="TextBox 4">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مجال أداء المشروع</a:t>
            </a:r>
          </a:p>
        </p:txBody>
      </p:sp>
    </p:spTree>
    <p:extLst>
      <p:ext uri="{BB962C8B-B14F-4D97-AF65-F5344CB8AC3E}">
        <p14:creationId xmlns:p14="http://schemas.microsoft.com/office/powerpoint/2010/main" val="243180125"/>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693A098-E24A-40CE-AF3E-30BF8E04FB04}"/>
              </a:ext>
            </a:extLst>
          </p:cNvPr>
          <p:cNvSpPr/>
          <p:nvPr/>
        </p:nvSpPr>
        <p:spPr>
          <a:xfrm>
            <a:off x="3848101" y="1405563"/>
            <a:ext cx="7731814" cy="3139321"/>
          </a:xfrm>
          <a:prstGeom prst="rect">
            <a:avLst/>
          </a:prstGeom>
        </p:spPr>
        <p:txBody>
          <a:bodyPr wrap="square">
            <a:spAutoFit/>
          </a:bodyPr>
          <a:lstStyle/>
          <a:p>
            <a:pPr lvl="0" algn="justLow" rtl="1">
              <a:lnSpc>
                <a:spcPct val="150000"/>
              </a:lnSpc>
            </a:pPr>
            <a:r>
              <a:rPr lang="ar-EG" dirty="0">
                <a:solidFill>
                  <a:srgbClr val="03A5AD"/>
                </a:solidFill>
                <a:latin typeface="SST Arabic Medium" pitchFamily="34" charset="-78"/>
                <a:cs typeface="SST Arabic Medium" pitchFamily="34" charset="-78"/>
              </a:rPr>
              <a:t>7. مراقبة العمل الجديد والتغييرات:</a:t>
            </a:r>
          </a:p>
          <a:p>
            <a:pPr lvl="0" algn="justLow" rtl="1">
              <a:lnSpc>
                <a:spcPct val="150000"/>
              </a:lnSpc>
            </a:pPr>
            <a:endParaRPr lang="ar-DZ" dirty="0">
              <a:solidFill>
                <a:srgbClr val="03A5AD"/>
              </a:solidFill>
              <a:latin typeface="SST Arabic Medium" pitchFamily="34" charset="-78"/>
              <a:cs typeface="SST Arabic Medium" pitchFamily="34" charset="-78"/>
            </a:endParaRPr>
          </a:p>
          <a:p>
            <a:pPr lvl="0"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فى المشاريع المتكيفة، يوجد توقع بأن العمل سوف يتطور ويتكيف. ونتيجة لذلك، يمكن إضافة أعمال جديدة لسجل</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أعمال المنتج بحسب الحاجة. ولكن، إذا كان العمل المضاف أكثر من أو يساوي العمل الذي يتم استكماله، فإن المشروع سيستمر</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بلا نهاية. </a:t>
            </a:r>
            <a:endParaRPr lang="ar-EG" dirty="0">
              <a:solidFill>
                <a:schemeClr val="tx1">
                  <a:lumMod val="50000"/>
                  <a:lumOff val="50000"/>
                </a:schemeClr>
              </a:solidFill>
              <a:latin typeface="SST Arabic Medium" pitchFamily="34" charset="-78"/>
              <a:cs typeface="SST Arabic Medium" pitchFamily="34" charset="-78"/>
            </a:endParaRPr>
          </a:p>
        </p:txBody>
      </p:sp>
      <p:sp>
        <p:nvSpPr>
          <p:cNvPr id="5" name="TextBox 4">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مجال أداء المشروع</a:t>
            </a:r>
          </a:p>
        </p:txBody>
      </p:sp>
    </p:spTree>
    <p:extLst>
      <p:ext uri="{BB962C8B-B14F-4D97-AF65-F5344CB8AC3E}">
        <p14:creationId xmlns:p14="http://schemas.microsoft.com/office/powerpoint/2010/main" val="1121889707"/>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693A098-E24A-40CE-AF3E-30BF8E04FB04}"/>
              </a:ext>
            </a:extLst>
          </p:cNvPr>
          <p:cNvSpPr/>
          <p:nvPr/>
        </p:nvSpPr>
        <p:spPr>
          <a:xfrm>
            <a:off x="3886200" y="1471399"/>
            <a:ext cx="7692793" cy="3554819"/>
          </a:xfrm>
          <a:prstGeom prst="rect">
            <a:avLst/>
          </a:prstGeom>
        </p:spPr>
        <p:txBody>
          <a:bodyPr wrap="square">
            <a:spAutoFit/>
          </a:bodyPr>
          <a:lstStyle/>
          <a:p>
            <a:pPr lvl="0" algn="r" rtl="1">
              <a:lnSpc>
                <a:spcPct val="150000"/>
              </a:lnSpc>
            </a:pPr>
            <a:r>
              <a:rPr lang="ar-EG" dirty="0">
                <a:solidFill>
                  <a:srgbClr val="03A5AD"/>
                </a:solidFill>
                <a:latin typeface="SST Arabic Medium" pitchFamily="34" charset="-78"/>
                <a:cs typeface="SST Arabic Medium" pitchFamily="34" charset="-78"/>
              </a:rPr>
              <a:t>7. مراقبة العمل الجديد والتغييرات:</a:t>
            </a:r>
          </a:p>
          <a:p>
            <a:pPr lvl="0" algn="r" rtl="1">
              <a:lnSpc>
                <a:spcPct val="150000"/>
              </a:lnSpc>
            </a:pPr>
            <a:endParaRPr lang="ar-DZ" dirty="0">
              <a:solidFill>
                <a:srgbClr val="03A5AD"/>
              </a:solidFill>
              <a:latin typeface="SST Arabic Medium" pitchFamily="34" charset="-78"/>
              <a:cs typeface="SST Arabic Medium" pitchFamily="34" charset="-78"/>
            </a:endParaRPr>
          </a:p>
          <a:p>
            <a:pPr lvl="0"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في المشاريع التنبؤية، يقوم فريق المشروع بإدارة التغييرات باهتمام للتأكد من إدراج التغييرات المعتمدة فقط ضمن الخط</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المرجعي للنطاق. . يصحب أي تغييرات في النطاق ما يناسبها من تغييرات في كل من الأفراد والموارد والجدول الزمني والموازنة.</a:t>
            </a:r>
            <a:endParaRPr lang="ar-EG" dirty="0">
              <a:solidFill>
                <a:schemeClr val="tx1">
                  <a:lumMod val="50000"/>
                  <a:lumOff val="50000"/>
                </a:schemeClr>
              </a:solidFill>
              <a:latin typeface="SST Arabic Medium" pitchFamily="34" charset="-78"/>
              <a:cs typeface="SST Arabic Medium" pitchFamily="34" charset="-78"/>
            </a:endParaRPr>
          </a:p>
          <a:p>
            <a:pPr lvl="0" algn="r" rtl="1">
              <a:lnSpc>
                <a:spcPct val="150000"/>
              </a:lnSpc>
            </a:pPr>
            <a:endParaRPr lang="ar-DZ" dirty="0">
              <a:solidFill>
                <a:srgbClr val="03A5AD"/>
              </a:solidFill>
              <a:latin typeface="SST Arabic Medium" pitchFamily="34" charset="-78"/>
              <a:cs typeface="SST Arabic Medium" pitchFamily="34" charset="-78"/>
            </a:endParaRPr>
          </a:p>
        </p:txBody>
      </p:sp>
      <p:sp>
        <p:nvSpPr>
          <p:cNvPr id="5" name="TextBox 4">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مجال أداء المشروع</a:t>
            </a:r>
          </a:p>
        </p:txBody>
      </p:sp>
    </p:spTree>
    <p:extLst>
      <p:ext uri="{BB962C8B-B14F-4D97-AF65-F5344CB8AC3E}">
        <p14:creationId xmlns:p14="http://schemas.microsoft.com/office/powerpoint/2010/main" val="152384349"/>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693A098-E24A-40CE-AF3E-30BF8E04FB04}"/>
              </a:ext>
            </a:extLst>
          </p:cNvPr>
          <p:cNvSpPr/>
          <p:nvPr/>
        </p:nvSpPr>
        <p:spPr>
          <a:xfrm>
            <a:off x="3895726" y="1585549"/>
            <a:ext cx="7686674" cy="2585323"/>
          </a:xfrm>
          <a:prstGeom prst="rect">
            <a:avLst/>
          </a:prstGeom>
        </p:spPr>
        <p:txBody>
          <a:bodyPr wrap="square">
            <a:spAutoFit/>
          </a:bodyPr>
          <a:lstStyle/>
          <a:p>
            <a:pPr lvl="0" algn="r" rtl="1">
              <a:lnSpc>
                <a:spcPct val="150000"/>
              </a:lnSpc>
            </a:pPr>
            <a:r>
              <a:rPr lang="ar-EG" dirty="0">
                <a:solidFill>
                  <a:srgbClr val="03A5AD"/>
                </a:solidFill>
                <a:latin typeface="SST Arabic Medium" pitchFamily="34" charset="-78"/>
                <a:cs typeface="SST Arabic Medium" pitchFamily="34" charset="-78"/>
              </a:rPr>
              <a:t>8. التعلم على مدار المشروع:</a:t>
            </a:r>
          </a:p>
          <a:p>
            <a:pPr lvl="0" algn="r" rtl="1">
              <a:lnSpc>
                <a:spcPct val="150000"/>
              </a:lnSpc>
            </a:pPr>
            <a:endParaRPr lang="ar-DZ" dirty="0">
              <a:solidFill>
                <a:srgbClr val="03A5AD"/>
              </a:solidFill>
              <a:latin typeface="SST Arabic Medium" pitchFamily="34" charset="-78"/>
              <a:cs typeface="SST Arabic Medium" pitchFamily="34" charset="-78"/>
            </a:endParaRPr>
          </a:p>
          <a:p>
            <a:pPr lvl="0"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يمكن أن يلتقي فريق المشروع بشكل دوري لتحديد ما يمكنهم تحسينه في المستقبل </a:t>
            </a:r>
            <a:r>
              <a:rPr lang="ar-EG" dirty="0">
                <a:solidFill>
                  <a:schemeClr val="tx1">
                    <a:lumMod val="50000"/>
                    <a:lumOff val="50000"/>
                  </a:schemeClr>
                </a:solidFill>
                <a:latin typeface="SST Arabic Medium" pitchFamily="34" charset="-78"/>
                <a:cs typeface="SST Arabic Medium" pitchFamily="34" charset="-78"/>
              </a:rPr>
              <a:t>(</a:t>
            </a:r>
            <a:r>
              <a:rPr lang="ar-DZ" dirty="0">
                <a:solidFill>
                  <a:schemeClr val="tx1">
                    <a:lumMod val="50000"/>
                    <a:lumOff val="50000"/>
                  </a:schemeClr>
                </a:solidFill>
                <a:latin typeface="SST Arabic Medium" pitchFamily="34" charset="-78"/>
                <a:cs typeface="SST Arabic Medium" pitchFamily="34" charset="-78"/>
              </a:rPr>
              <a:t>الدروس المستفادة</a:t>
            </a:r>
            <a:r>
              <a:rPr lang="ar-EG" dirty="0">
                <a:solidFill>
                  <a:schemeClr val="tx1">
                    <a:lumMod val="50000"/>
                    <a:lumOff val="50000"/>
                  </a:schemeClr>
                </a:solidFill>
                <a:latin typeface="SST Arabic Medium" pitchFamily="34" charset="-78"/>
                <a:cs typeface="SST Arabic Medium" pitchFamily="34" charset="-78"/>
              </a:rPr>
              <a:t>)</a:t>
            </a:r>
            <a:r>
              <a:rPr lang="ar-DZ" dirty="0">
                <a:solidFill>
                  <a:schemeClr val="tx1">
                    <a:lumMod val="50000"/>
                    <a:lumOff val="50000"/>
                  </a:schemeClr>
                </a:solidFill>
                <a:latin typeface="SST Arabic Medium" pitchFamily="34" charset="-78"/>
                <a:cs typeface="SST Arabic Medium" pitchFamily="34" charset="-78"/>
              </a:rPr>
              <a:t>، والتحدي</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والتحسين في التكرارات القادمة </a:t>
            </a:r>
            <a:r>
              <a:rPr lang="ar-EG" dirty="0">
                <a:solidFill>
                  <a:schemeClr val="tx1">
                    <a:lumMod val="50000"/>
                    <a:lumOff val="50000"/>
                  </a:schemeClr>
                </a:solidFill>
                <a:latin typeface="SST Arabic Medium" pitchFamily="34" charset="-78"/>
                <a:cs typeface="SST Arabic Medium" pitchFamily="34" charset="-78"/>
              </a:rPr>
              <a:t>(</a:t>
            </a:r>
            <a:r>
              <a:rPr lang="ar-DZ" dirty="0">
                <a:solidFill>
                  <a:schemeClr val="tx1">
                    <a:lumMod val="50000"/>
                    <a:lumOff val="50000"/>
                  </a:schemeClr>
                </a:solidFill>
                <a:latin typeface="SST Arabic Medium" pitchFamily="34" charset="-78"/>
                <a:cs typeface="SST Arabic Medium" pitchFamily="34" charset="-78"/>
              </a:rPr>
              <a:t>التقييم الرجعي</a:t>
            </a:r>
            <a:r>
              <a:rPr lang="ar-EG" dirty="0">
                <a:solidFill>
                  <a:schemeClr val="tx1">
                    <a:lumMod val="50000"/>
                    <a:lumOff val="50000"/>
                  </a:schemeClr>
                </a:solidFill>
                <a:latin typeface="SST Arabic Medium" pitchFamily="34" charset="-78"/>
                <a:cs typeface="SST Arabic Medium" pitchFamily="34" charset="-78"/>
              </a:rPr>
              <a:t>)</a:t>
            </a:r>
            <a:r>
              <a:rPr lang="ar-DZ" dirty="0">
                <a:solidFill>
                  <a:schemeClr val="tx1">
                    <a:lumMod val="50000"/>
                    <a:lumOff val="50000"/>
                  </a:schemeClr>
                </a:solidFill>
                <a:latin typeface="SST Arabic Medium" pitchFamily="34" charset="-78"/>
                <a:cs typeface="SST Arabic Medium" pitchFamily="34" charset="-78"/>
              </a:rPr>
              <a:t>. يمكن أن تتطور أساليب العمل لإنتاج نتائج أفضل.</a:t>
            </a:r>
            <a:endParaRPr kumimoji="0" lang="en-US"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5" name="TextBox 4">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مجال أداء المشروع</a:t>
            </a:r>
          </a:p>
        </p:txBody>
      </p:sp>
    </p:spTree>
    <p:extLst>
      <p:ext uri="{BB962C8B-B14F-4D97-AF65-F5344CB8AC3E}">
        <p14:creationId xmlns:p14="http://schemas.microsoft.com/office/powerpoint/2010/main" val="182667023"/>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693A098-E24A-40CE-AF3E-30BF8E04FB04}"/>
              </a:ext>
            </a:extLst>
          </p:cNvPr>
          <p:cNvSpPr/>
          <p:nvPr/>
        </p:nvSpPr>
        <p:spPr>
          <a:xfrm>
            <a:off x="3837214" y="1555431"/>
            <a:ext cx="7788817" cy="3139321"/>
          </a:xfrm>
          <a:prstGeom prst="rect">
            <a:avLst/>
          </a:prstGeom>
        </p:spPr>
        <p:txBody>
          <a:bodyPr wrap="square">
            <a:spAutoFit/>
          </a:bodyPr>
          <a:lstStyle/>
          <a:p>
            <a:pPr lvl="0" algn="justLow" rtl="1">
              <a:lnSpc>
                <a:spcPct val="150000"/>
              </a:lnSpc>
            </a:pPr>
            <a:r>
              <a:rPr lang="ar-EG" dirty="0">
                <a:solidFill>
                  <a:srgbClr val="03A5AD"/>
                </a:solidFill>
                <a:latin typeface="SST Arabic Medium" pitchFamily="34" charset="-78"/>
                <a:cs typeface="SST Arabic Medium" pitchFamily="34" charset="-78"/>
              </a:rPr>
              <a:t>9. التفاعلات مع مجالات الأداء الأخرى:</a:t>
            </a:r>
          </a:p>
          <a:p>
            <a:pPr lvl="0" algn="justLow" rtl="1">
              <a:lnSpc>
                <a:spcPct val="150000"/>
              </a:lnSpc>
            </a:pPr>
            <a:endParaRPr lang="ar-DZ" dirty="0">
              <a:solidFill>
                <a:srgbClr val="03A5AD"/>
              </a:solidFill>
              <a:latin typeface="SST Arabic Medium" pitchFamily="34" charset="-78"/>
              <a:cs typeface="SST Arabic Medium" pitchFamily="34" charset="-78"/>
            </a:endParaRPr>
          </a:p>
          <a:p>
            <a:pPr lvl="0"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يتفاعل مجال أداء عمل المشروع مع مجالات الأداء الأخرى في المشروع ويُ</a:t>
            </a:r>
            <a:r>
              <a:rPr lang="ar-EG" dirty="0">
                <a:solidFill>
                  <a:schemeClr val="tx1">
                    <a:lumMod val="50000"/>
                    <a:lumOff val="50000"/>
                  </a:schemeClr>
                </a:solidFill>
                <a:latin typeface="SST Arabic Medium" pitchFamily="34" charset="-78"/>
                <a:cs typeface="SST Arabic Medium" pitchFamily="34" charset="-78"/>
              </a:rPr>
              <a:t>م</a:t>
            </a:r>
            <a:r>
              <a:rPr lang="ar-DZ" dirty="0">
                <a:solidFill>
                  <a:schemeClr val="tx1">
                    <a:lumMod val="50000"/>
                    <a:lumOff val="50000"/>
                  </a:schemeClr>
                </a:solidFill>
                <a:latin typeface="SST Arabic Medium" pitchFamily="34" charset="-78"/>
                <a:cs typeface="SST Arabic Medium" pitchFamily="34" charset="-78"/>
              </a:rPr>
              <a:t>كِنها. عمل المشروع يُ</a:t>
            </a:r>
            <a:r>
              <a:rPr lang="ar-EG" dirty="0">
                <a:solidFill>
                  <a:schemeClr val="tx1">
                    <a:lumMod val="50000"/>
                    <a:lumOff val="50000"/>
                  </a:schemeClr>
                </a:solidFill>
                <a:latin typeface="SST Arabic Medium" pitchFamily="34" charset="-78"/>
                <a:cs typeface="SST Arabic Medium" pitchFamily="34" charset="-78"/>
              </a:rPr>
              <a:t>م</a:t>
            </a:r>
            <a:r>
              <a:rPr lang="ar-DZ" dirty="0">
                <a:solidFill>
                  <a:schemeClr val="tx1">
                    <a:lumMod val="50000"/>
                    <a:lumOff val="50000"/>
                  </a:schemeClr>
                </a:solidFill>
                <a:latin typeface="SST Arabic Medium" pitchFamily="34" charset="-78"/>
                <a:cs typeface="SST Arabic Medium" pitchFamily="34" charset="-78"/>
              </a:rPr>
              <a:t>كِن ويدعم التخطيط</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والتسليم والقياس الفعال ذو الكفاءة. كما يوفر البيئة لاجتماعات فريق المشروع و للتفاعلات ولكي تصبح مشاركة المعنيين</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فعالة.</a:t>
            </a:r>
            <a:endParaRPr kumimoji="0" lang="en-US"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5" name="TextBox 4">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مجال أداء المشروع</a:t>
            </a:r>
          </a:p>
        </p:txBody>
      </p:sp>
    </p:spTree>
    <p:extLst>
      <p:ext uri="{BB962C8B-B14F-4D97-AF65-F5344CB8AC3E}">
        <p14:creationId xmlns:p14="http://schemas.microsoft.com/office/powerpoint/2010/main" val="903778783"/>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693A098-E24A-40CE-AF3E-30BF8E04FB04}"/>
              </a:ext>
            </a:extLst>
          </p:cNvPr>
          <p:cNvSpPr/>
          <p:nvPr/>
        </p:nvSpPr>
        <p:spPr>
          <a:xfrm>
            <a:off x="4998839" y="1249281"/>
            <a:ext cx="6525490" cy="369332"/>
          </a:xfrm>
          <a:prstGeom prst="rect">
            <a:avLst/>
          </a:prstGeom>
        </p:spPr>
        <p:txBody>
          <a:bodyPr wrap="square">
            <a:spAutoFit/>
          </a:bodyPr>
          <a:lstStyle/>
          <a:p>
            <a:pPr lvl="0" algn="r" rtl="1"/>
            <a:r>
              <a:rPr lang="ar-EG" dirty="0">
                <a:solidFill>
                  <a:srgbClr val="03A5AD"/>
                </a:solidFill>
                <a:latin typeface="SST Arabic Medium" pitchFamily="34" charset="-78"/>
                <a:cs typeface="SST Arabic Medium" pitchFamily="34" charset="-78"/>
              </a:rPr>
              <a:t>10. فحص النتائج:</a:t>
            </a:r>
            <a:endParaRPr lang="ar-DZ" dirty="0">
              <a:solidFill>
                <a:srgbClr val="03A5AD"/>
              </a:solidFill>
              <a:latin typeface="SST Arabic Medium" pitchFamily="34" charset="-78"/>
              <a:cs typeface="SST Arabic Medium" pitchFamily="34" charset="-78"/>
            </a:endParaRPr>
          </a:p>
        </p:txBody>
      </p:sp>
      <p:sp>
        <p:nvSpPr>
          <p:cNvPr id="5" name="TextBox 4">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مجال أداء المشروع</a:t>
            </a:r>
          </a:p>
        </p:txBody>
      </p:sp>
      <p:graphicFrame>
        <p:nvGraphicFramePr>
          <p:cNvPr id="3" name="Table 2"/>
          <p:cNvGraphicFramePr>
            <a:graphicFrameLocks noGrp="1"/>
          </p:cNvGraphicFramePr>
          <p:nvPr/>
        </p:nvGraphicFramePr>
        <p:xfrm>
          <a:off x="1463675" y="1923492"/>
          <a:ext cx="9226550" cy="4033520"/>
        </p:xfrm>
        <a:graphic>
          <a:graphicData uri="http://schemas.openxmlformats.org/drawingml/2006/table">
            <a:tbl>
              <a:tblPr firstRow="1" bandRow="1">
                <a:tableStyleId>{5C22544A-7EE6-4342-B048-85BDC9FD1C3A}</a:tableStyleId>
              </a:tblPr>
              <a:tblGrid>
                <a:gridCol w="6353175">
                  <a:extLst>
                    <a:ext uri="{9D8B030D-6E8A-4147-A177-3AD203B41FA5}">
                      <a16:colId xmlns:a16="http://schemas.microsoft.com/office/drawing/2014/main" val="20000"/>
                    </a:ext>
                  </a:extLst>
                </a:gridCol>
                <a:gridCol w="2873375">
                  <a:extLst>
                    <a:ext uri="{9D8B030D-6E8A-4147-A177-3AD203B41FA5}">
                      <a16:colId xmlns:a16="http://schemas.microsoft.com/office/drawing/2014/main" val="20001"/>
                    </a:ext>
                  </a:extLst>
                </a:gridCol>
              </a:tblGrid>
              <a:tr h="370840">
                <a:tc>
                  <a:txBody>
                    <a:bodyPr/>
                    <a:lstStyle/>
                    <a:p>
                      <a:pPr algn="ctr" rtl="1"/>
                      <a:r>
                        <a:rPr lang="ar-EG" sz="1400" b="0" dirty="0">
                          <a:latin typeface="SST Arabic Medium" pitchFamily="34" charset="-78"/>
                          <a:cs typeface="SST Arabic Medium" pitchFamily="34" charset="-78"/>
                        </a:rPr>
                        <a:t>الفحص</a:t>
                      </a:r>
                      <a:endParaRPr lang="en-US" sz="1400" b="0" dirty="0">
                        <a:latin typeface="SST Arabic Medium" pitchFamily="34" charset="-78"/>
                        <a:cs typeface="SST Arabic Medium" pitchFamily="34" charset="-78"/>
                      </a:endParaRPr>
                    </a:p>
                  </a:txBody>
                  <a:tcPr anchor="ctr">
                    <a:solidFill>
                      <a:srgbClr val="03A5AD"/>
                    </a:solidFill>
                  </a:tcPr>
                </a:tc>
                <a:tc>
                  <a:txBody>
                    <a:bodyPr/>
                    <a:lstStyle/>
                    <a:p>
                      <a:pPr algn="ctr" rtl="1"/>
                      <a:r>
                        <a:rPr lang="ar-EG" sz="1400" b="0" i="0" u="none" strike="noStrike" kern="1200" dirty="0">
                          <a:solidFill>
                            <a:schemeClr val="lt1"/>
                          </a:solidFill>
                          <a:effectLst/>
                          <a:latin typeface="SST Arabic Medium" pitchFamily="34" charset="-78"/>
                          <a:ea typeface="+mn-ea"/>
                          <a:cs typeface="SST Arabic Medium" pitchFamily="34" charset="-78"/>
                        </a:rPr>
                        <a:t>النتيجة</a:t>
                      </a:r>
                      <a:endParaRPr lang="en-US" sz="1400" b="0" dirty="0">
                        <a:latin typeface="SST Arabic Medium" pitchFamily="34" charset="-78"/>
                        <a:cs typeface="SST Arabic Medium" pitchFamily="34" charset="-78"/>
                      </a:endParaRPr>
                    </a:p>
                  </a:txBody>
                  <a:tcPr anchor="ctr">
                    <a:solidFill>
                      <a:srgbClr val="03A5AD"/>
                    </a:solidFill>
                  </a:tcPr>
                </a:tc>
                <a:extLst>
                  <a:ext uri="{0D108BD9-81ED-4DB2-BD59-A6C34878D82A}">
                    <a16:rowId xmlns:a16="http://schemas.microsoft.com/office/drawing/2014/main" val="10000"/>
                  </a:ext>
                </a:extLst>
              </a:tr>
              <a:tr h="370840">
                <a:tc>
                  <a:txBody>
                    <a:bodyPr/>
                    <a:lstStyle/>
                    <a:p>
                      <a:pPr algn="r"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تظهر تقارير حالة المشروع أن عمل المشروع يتسم بالكفاءة والفعالية.</a:t>
                      </a:r>
                      <a:endParaRPr lang="ar-EG" sz="1200" b="0" dirty="0">
                        <a:solidFill>
                          <a:schemeClr val="tx1">
                            <a:lumMod val="50000"/>
                            <a:lumOff val="50000"/>
                          </a:schemeClr>
                        </a:solidFill>
                        <a:effectLst/>
                        <a:latin typeface="SST Arabic Medium" pitchFamily="34" charset="-78"/>
                        <a:cs typeface="SST Arabic Medium" pitchFamily="34" charset="-78"/>
                      </a:endParaRPr>
                    </a:p>
                  </a:txBody>
                  <a:tcPr anchor="ctr"/>
                </a:tc>
                <a:tc>
                  <a:txBody>
                    <a:bodyPr/>
                    <a:lstStyle/>
                    <a:p>
                      <a:pPr algn="r"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أداء فعّال وذو كفاءة للمشروع.</a:t>
                      </a:r>
                      <a:endParaRPr lang="ar-EG" sz="1200" b="0" dirty="0">
                        <a:solidFill>
                          <a:schemeClr val="tx1">
                            <a:lumMod val="50000"/>
                            <a:lumOff val="50000"/>
                          </a:schemeClr>
                        </a:solidFill>
                        <a:effectLst/>
                        <a:latin typeface="SST Arabic Medium" pitchFamily="34" charset="-78"/>
                        <a:cs typeface="SST Arabic Medium" pitchFamily="34" charset="-78"/>
                      </a:endParaRPr>
                    </a:p>
                  </a:txBody>
                  <a:tcPr anchor="ctr"/>
                </a:tc>
                <a:extLst>
                  <a:ext uri="{0D108BD9-81ED-4DB2-BD59-A6C34878D82A}">
                    <a16:rowId xmlns:a16="http://schemas.microsoft.com/office/drawing/2014/main" val="10001"/>
                  </a:ext>
                </a:extLst>
              </a:tr>
              <a:tr h="370840">
                <a:tc>
                  <a:txBody>
                    <a:bodyPr/>
                    <a:lstStyle/>
                    <a:p>
                      <a:pPr algn="r"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تظهر الأدلة أن عمليات المشروع قد تم تفصيلها لتلبية احتياجات المشروع والبيئة يُظهر</a:t>
                      </a:r>
                      <a:endParaRPr lang="ar-EG" sz="1200" b="0" dirty="0">
                        <a:solidFill>
                          <a:schemeClr val="tx1">
                            <a:lumMod val="50000"/>
                            <a:lumOff val="50000"/>
                          </a:schemeClr>
                        </a:solidFill>
                        <a:effectLst/>
                        <a:latin typeface="SST Arabic Medium" pitchFamily="34" charset="-78"/>
                        <a:cs typeface="SST Arabic Medium" pitchFamily="34" charset="-78"/>
                      </a:endParaRPr>
                    </a:p>
                    <a:p>
                      <a:pPr algn="r"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تدقيق العمليات وأنشطة ضمان الجودة أن العمليات ذات صلة وتستخدم بفاعلية.</a:t>
                      </a:r>
                      <a:endParaRPr lang="ar-EG" sz="1200" b="0" dirty="0">
                        <a:solidFill>
                          <a:schemeClr val="tx1">
                            <a:lumMod val="50000"/>
                            <a:lumOff val="50000"/>
                          </a:schemeClr>
                        </a:solidFill>
                        <a:effectLst/>
                        <a:latin typeface="SST Arabic Medium" pitchFamily="34" charset="-78"/>
                        <a:cs typeface="SST Arabic Medium" pitchFamily="34" charset="-78"/>
                      </a:endParaRPr>
                    </a:p>
                  </a:txBody>
                  <a:tcPr anchor="ctr"/>
                </a:tc>
                <a:tc>
                  <a:txBody>
                    <a:bodyPr/>
                    <a:lstStyle/>
                    <a:p>
                      <a:pPr algn="r"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عمليات المشروع مناسبة للمشروع.</a:t>
                      </a:r>
                      <a:endParaRPr lang="ar-EG" sz="1200" b="0" dirty="0">
                        <a:solidFill>
                          <a:schemeClr val="tx1">
                            <a:lumMod val="50000"/>
                            <a:lumOff val="50000"/>
                          </a:schemeClr>
                        </a:solidFill>
                        <a:effectLst/>
                        <a:latin typeface="SST Arabic Medium" pitchFamily="34" charset="-78"/>
                        <a:cs typeface="SST Arabic Medium" pitchFamily="34" charset="-78"/>
                      </a:endParaRPr>
                    </a:p>
                    <a:p>
                      <a:pPr algn="r"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والبيئة</a:t>
                      </a:r>
                      <a:endParaRPr lang="ar-EG" sz="1200" b="0" dirty="0">
                        <a:solidFill>
                          <a:schemeClr val="tx1">
                            <a:lumMod val="50000"/>
                            <a:lumOff val="50000"/>
                          </a:schemeClr>
                        </a:solidFill>
                        <a:effectLst/>
                        <a:latin typeface="SST Arabic Medium" pitchFamily="34" charset="-78"/>
                        <a:cs typeface="SST Arabic Medium" pitchFamily="34" charset="-78"/>
                      </a:endParaRPr>
                    </a:p>
                  </a:txBody>
                  <a:tcPr anchor="ctr"/>
                </a:tc>
                <a:extLst>
                  <a:ext uri="{0D108BD9-81ED-4DB2-BD59-A6C34878D82A}">
                    <a16:rowId xmlns:a16="http://schemas.microsoft.com/office/drawing/2014/main" val="10002"/>
                  </a:ext>
                </a:extLst>
              </a:tr>
              <a:tr h="370840">
                <a:tc>
                  <a:txBody>
                    <a:bodyPr/>
                    <a:lstStyle/>
                    <a:p>
                      <a:pPr algn="r"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توضح خطة التواصل الخاصة بالمشروع ونتاجات التواصل أن التواصل المخطط له قد نجح مع</a:t>
                      </a:r>
                      <a:endParaRPr lang="ar-EG" sz="1200" b="0" dirty="0">
                        <a:solidFill>
                          <a:schemeClr val="tx1">
                            <a:lumMod val="50000"/>
                            <a:lumOff val="50000"/>
                          </a:schemeClr>
                        </a:solidFill>
                        <a:effectLst/>
                        <a:latin typeface="SST Arabic Medium" pitchFamily="34" charset="-78"/>
                        <a:cs typeface="SST Arabic Medium" pitchFamily="34" charset="-78"/>
                      </a:endParaRPr>
                    </a:p>
                    <a:p>
                      <a:pPr algn="r"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المعنيين. هناك عدد قليل من الطلبات المخصصة للحصول على معلومات أو سوء فهم قد</a:t>
                      </a:r>
                      <a:endParaRPr lang="ar-EG" sz="1200" b="0" dirty="0">
                        <a:solidFill>
                          <a:schemeClr val="tx1">
                            <a:lumMod val="50000"/>
                            <a:lumOff val="50000"/>
                          </a:schemeClr>
                        </a:solidFill>
                        <a:effectLst/>
                        <a:latin typeface="SST Arabic Medium" pitchFamily="34" charset="-78"/>
                        <a:cs typeface="SST Arabic Medium" pitchFamily="34" charset="-78"/>
                      </a:endParaRPr>
                    </a:p>
                    <a:p>
                      <a:pPr algn="r"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يشير إلى أن أنشطة المشاركة والتواصل غير فعالة.</a:t>
                      </a:r>
                      <a:endParaRPr lang="ar-EG" sz="1200" b="0" dirty="0">
                        <a:solidFill>
                          <a:schemeClr val="tx1">
                            <a:lumMod val="50000"/>
                            <a:lumOff val="50000"/>
                          </a:schemeClr>
                        </a:solidFill>
                        <a:effectLst/>
                        <a:latin typeface="SST Arabic Medium" pitchFamily="34" charset="-78"/>
                        <a:cs typeface="SST Arabic Medium" pitchFamily="34" charset="-78"/>
                      </a:endParaRPr>
                    </a:p>
                  </a:txBody>
                  <a:tcPr anchor="ctr"/>
                </a:tc>
                <a:tc>
                  <a:txBody>
                    <a:bodyPr/>
                    <a:lstStyle/>
                    <a:p>
                      <a:pPr algn="r"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التواصل المناسب والمشاركة مع المعنيين.</a:t>
                      </a:r>
                      <a:endParaRPr lang="ar-EG" sz="1200" b="0" dirty="0">
                        <a:solidFill>
                          <a:schemeClr val="tx1">
                            <a:lumMod val="50000"/>
                            <a:lumOff val="50000"/>
                          </a:schemeClr>
                        </a:solidFill>
                        <a:effectLst/>
                        <a:latin typeface="SST Arabic Medium" pitchFamily="34" charset="-78"/>
                        <a:cs typeface="SST Arabic Medium" pitchFamily="34" charset="-78"/>
                      </a:endParaRPr>
                    </a:p>
                  </a:txBody>
                  <a:tcPr anchor="ctr"/>
                </a:tc>
                <a:extLst>
                  <a:ext uri="{0D108BD9-81ED-4DB2-BD59-A6C34878D82A}">
                    <a16:rowId xmlns:a16="http://schemas.microsoft.com/office/drawing/2014/main" val="10003"/>
                  </a:ext>
                </a:extLst>
              </a:tr>
              <a:tr h="370840">
                <a:tc>
                  <a:txBody>
                    <a:bodyPr/>
                    <a:lstStyle/>
                    <a:p>
                      <a:pPr algn="r"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تشير كمية المواد المستخدمة والمخلفات التي تم التخلص منها ومقدار إعادة العمل إلى أن</a:t>
                      </a:r>
                      <a:endParaRPr lang="ar-EG" sz="1200" b="0" dirty="0">
                        <a:solidFill>
                          <a:schemeClr val="tx1">
                            <a:lumMod val="50000"/>
                            <a:lumOff val="50000"/>
                          </a:schemeClr>
                        </a:solidFill>
                        <a:effectLst/>
                        <a:latin typeface="SST Arabic Medium" pitchFamily="34" charset="-78"/>
                        <a:cs typeface="SST Arabic Medium" pitchFamily="34" charset="-78"/>
                      </a:endParaRPr>
                    </a:p>
                    <a:p>
                      <a:pPr algn="r"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الموارد يتم استخدامها بكفاءة.</a:t>
                      </a:r>
                      <a:r>
                        <a:rPr lang="ar-EG" sz="1200" b="0" i="0" u="none" strike="noStrike" kern="1200" baseline="30000" dirty="0">
                          <a:solidFill>
                            <a:schemeClr val="tx1">
                              <a:lumMod val="50000"/>
                              <a:lumOff val="50000"/>
                            </a:schemeClr>
                          </a:solidFill>
                          <a:effectLst/>
                          <a:latin typeface="SST Arabic Medium" pitchFamily="34" charset="-78"/>
                          <a:ea typeface="+mn-ea"/>
                          <a:cs typeface="SST Arabic Medium" pitchFamily="34" charset="-78"/>
                        </a:rPr>
                        <a:t>.</a:t>
                      </a:r>
                      <a:endParaRPr lang="en-US" sz="1200" dirty="0">
                        <a:solidFill>
                          <a:schemeClr val="tx1">
                            <a:lumMod val="50000"/>
                            <a:lumOff val="50000"/>
                          </a:schemeClr>
                        </a:solidFill>
                        <a:latin typeface="SST Arabic Medium" pitchFamily="34" charset="-78"/>
                        <a:cs typeface="SST Arabic Medium" pitchFamily="34" charset="-78"/>
                      </a:endParaRPr>
                    </a:p>
                  </a:txBody>
                  <a:tcPr anchor="ctr"/>
                </a:tc>
                <a:tc>
                  <a:txBody>
                    <a:bodyPr/>
                    <a:lstStyle/>
                    <a:p>
                      <a:pPr algn="r"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إدارة فعالة للموارد المادية.</a:t>
                      </a:r>
                      <a:endParaRPr lang="en-US" sz="1200" dirty="0">
                        <a:solidFill>
                          <a:schemeClr val="tx1">
                            <a:lumMod val="50000"/>
                            <a:lumOff val="50000"/>
                          </a:schemeClr>
                        </a:solidFill>
                        <a:latin typeface="SST Arabic Medium" pitchFamily="34" charset="-78"/>
                        <a:cs typeface="SST Arabic Medium" pitchFamily="34" charset="-78"/>
                      </a:endParaRPr>
                    </a:p>
                  </a:txBody>
                  <a:tcPr anchor="ctr"/>
                </a:tc>
                <a:extLst>
                  <a:ext uri="{0D108BD9-81ED-4DB2-BD59-A6C34878D82A}">
                    <a16:rowId xmlns:a16="http://schemas.microsoft.com/office/drawing/2014/main" val="10004"/>
                  </a:ext>
                </a:extLst>
              </a:tr>
              <a:tr h="370840">
                <a:tc>
                  <a:txBody>
                    <a:bodyPr/>
                    <a:lstStyle/>
                    <a:p>
                      <a:pPr algn="r"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يوضح تدقيق المشتريات أن العمليات المناسبة المستخدمة كانت كافية للمشتريات وأن أداء</a:t>
                      </a:r>
                      <a:endParaRPr lang="ar-EG" sz="1200" b="0" dirty="0">
                        <a:solidFill>
                          <a:schemeClr val="tx1">
                            <a:lumMod val="50000"/>
                            <a:lumOff val="50000"/>
                          </a:schemeClr>
                        </a:solidFill>
                        <a:effectLst/>
                        <a:latin typeface="SST Arabic Medium" pitchFamily="34" charset="-78"/>
                        <a:cs typeface="SST Arabic Medium" pitchFamily="34" charset="-78"/>
                      </a:endParaRPr>
                    </a:p>
                    <a:p>
                      <a:pPr algn="r"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المقاول حسب المخطط.</a:t>
                      </a:r>
                      <a:endParaRPr lang="ar-EG" sz="1200" b="0" dirty="0">
                        <a:solidFill>
                          <a:schemeClr val="tx1">
                            <a:lumMod val="50000"/>
                            <a:lumOff val="50000"/>
                          </a:schemeClr>
                        </a:solidFill>
                        <a:effectLst/>
                        <a:latin typeface="SST Arabic Medium" pitchFamily="34" charset="-78"/>
                        <a:cs typeface="SST Arabic Medium" pitchFamily="34" charset="-78"/>
                      </a:endParaRPr>
                    </a:p>
                  </a:txBody>
                  <a:tcPr anchor="ctr"/>
                </a:tc>
                <a:tc>
                  <a:txBody>
                    <a:bodyPr/>
                    <a:lstStyle/>
                    <a:p>
                      <a:pPr algn="r"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الإدارة الفعالة للمشتريات.</a:t>
                      </a:r>
                      <a:endParaRPr lang="ar-EG" sz="1200" b="0" dirty="0">
                        <a:solidFill>
                          <a:schemeClr val="tx1">
                            <a:lumMod val="50000"/>
                            <a:lumOff val="50000"/>
                          </a:schemeClr>
                        </a:solidFill>
                        <a:effectLst/>
                        <a:latin typeface="SST Arabic Medium" pitchFamily="34" charset="-78"/>
                        <a:cs typeface="SST Arabic Medium" pitchFamily="34" charset="-78"/>
                      </a:endParaRPr>
                    </a:p>
                  </a:txBody>
                  <a:tcPr anchor="ctr"/>
                </a:tc>
                <a:extLst>
                  <a:ext uri="{0D108BD9-81ED-4DB2-BD59-A6C34878D82A}">
                    <a16:rowId xmlns:a16="http://schemas.microsoft.com/office/drawing/2014/main" val="10005"/>
                  </a:ext>
                </a:extLst>
              </a:tr>
              <a:tr h="370840">
                <a:tc>
                  <a:txBody>
                    <a:bodyPr/>
                    <a:lstStyle/>
                    <a:p>
                      <a:pPr algn="r"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تحتوي المشاريع التي تستخدم منهجًا تنبؤيا على سجل تغيير يوضح التغييرات التي يتم</a:t>
                      </a:r>
                      <a:endParaRPr lang="ar-EG" sz="1200" b="0" dirty="0">
                        <a:solidFill>
                          <a:schemeClr val="tx1">
                            <a:lumMod val="50000"/>
                            <a:lumOff val="50000"/>
                          </a:schemeClr>
                        </a:solidFill>
                        <a:effectLst/>
                        <a:latin typeface="SST Arabic Medium" pitchFamily="34" charset="-78"/>
                        <a:cs typeface="SST Arabic Medium" pitchFamily="34" charset="-78"/>
                      </a:endParaRPr>
                    </a:p>
                    <a:p>
                      <a:pPr algn="r"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تقييمها بشكل شامل مع مراعاة النطاق والجدول الزمني والموازنة والموارد والمعنيين، وتأثيرات</a:t>
                      </a:r>
                      <a:endParaRPr lang="ar-EG" sz="1200" b="0" dirty="0">
                        <a:solidFill>
                          <a:schemeClr val="tx1">
                            <a:lumMod val="50000"/>
                            <a:lumOff val="50000"/>
                          </a:schemeClr>
                        </a:solidFill>
                        <a:effectLst/>
                        <a:latin typeface="SST Arabic Medium" pitchFamily="34" charset="-78"/>
                        <a:cs typeface="SST Arabic Medium" pitchFamily="34" charset="-78"/>
                      </a:endParaRPr>
                    </a:p>
                    <a:p>
                      <a:pPr algn="r"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المخاطر المشاريع التي تستخدم منهجًا متكيفًا بها سجل أعمال يظهر معدل إنجاز النطاق</a:t>
                      </a:r>
                      <a:endParaRPr lang="ar-EG" sz="1200" b="0" dirty="0">
                        <a:solidFill>
                          <a:schemeClr val="tx1">
                            <a:lumMod val="50000"/>
                            <a:lumOff val="50000"/>
                          </a:schemeClr>
                        </a:solidFill>
                        <a:effectLst/>
                        <a:latin typeface="SST Arabic Medium" pitchFamily="34" charset="-78"/>
                        <a:cs typeface="SST Arabic Medium" pitchFamily="34" charset="-78"/>
                      </a:endParaRPr>
                    </a:p>
                    <a:p>
                      <a:pPr algn="r"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ومعدل إضافة نطاق جديد.</a:t>
                      </a:r>
                      <a:endParaRPr lang="ar-EG" sz="1200" b="0" dirty="0">
                        <a:solidFill>
                          <a:schemeClr val="tx1">
                            <a:lumMod val="50000"/>
                            <a:lumOff val="50000"/>
                          </a:schemeClr>
                        </a:solidFill>
                        <a:effectLst/>
                        <a:latin typeface="SST Arabic Medium" pitchFamily="34" charset="-78"/>
                        <a:cs typeface="SST Arabic Medium" pitchFamily="34" charset="-78"/>
                      </a:endParaRPr>
                    </a:p>
                  </a:txBody>
                  <a:tcPr anchor="ctr"/>
                </a:tc>
                <a:tc>
                  <a:txBody>
                    <a:bodyPr/>
                    <a:lstStyle/>
                    <a:p>
                      <a:pPr algn="r"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التعامل الفعال مع التغيير.</a:t>
                      </a:r>
                      <a:endParaRPr lang="ar-EG" sz="1200" b="0" dirty="0">
                        <a:solidFill>
                          <a:schemeClr val="tx1">
                            <a:lumMod val="50000"/>
                            <a:lumOff val="50000"/>
                          </a:schemeClr>
                        </a:solidFill>
                        <a:effectLst/>
                        <a:latin typeface="SST Arabic Medium" pitchFamily="34" charset="-78"/>
                        <a:cs typeface="SST Arabic Medium" pitchFamily="34" charset="-78"/>
                      </a:endParaRPr>
                    </a:p>
                  </a:txBody>
                  <a:tcPr anchor="ctr"/>
                </a:tc>
                <a:extLst>
                  <a:ext uri="{0D108BD9-81ED-4DB2-BD59-A6C34878D82A}">
                    <a16:rowId xmlns:a16="http://schemas.microsoft.com/office/drawing/2014/main" val="10006"/>
                  </a:ext>
                </a:extLst>
              </a:tr>
              <a:tr h="370840">
                <a:tc>
                  <a:txBody>
                    <a:bodyPr/>
                    <a:lstStyle/>
                    <a:p>
                      <a:pPr algn="r"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تعرض تقارير حالة الفريق عددا أقل من الأخطاء وإعادة العمل مع زيادة السرعة الإنتاجية.</a:t>
                      </a:r>
                      <a:endParaRPr lang="ar-EG" sz="1200" b="0" dirty="0">
                        <a:solidFill>
                          <a:schemeClr val="tx1">
                            <a:lumMod val="50000"/>
                            <a:lumOff val="50000"/>
                          </a:schemeClr>
                        </a:solidFill>
                        <a:effectLst/>
                        <a:latin typeface="SST Arabic Medium" pitchFamily="34" charset="-78"/>
                        <a:cs typeface="SST Arabic Medium" pitchFamily="34" charset="-78"/>
                      </a:endParaRPr>
                    </a:p>
                  </a:txBody>
                  <a:tcPr anchor="ctr"/>
                </a:tc>
                <a:tc>
                  <a:txBody>
                    <a:bodyPr/>
                    <a:lstStyle/>
                    <a:p>
                      <a:pPr algn="r"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تحسنت القدرة بسبب التعلم المستمر</a:t>
                      </a:r>
                      <a:endParaRPr lang="ar-EG" sz="1200" b="0" dirty="0">
                        <a:solidFill>
                          <a:schemeClr val="tx1">
                            <a:lumMod val="50000"/>
                            <a:lumOff val="50000"/>
                          </a:schemeClr>
                        </a:solidFill>
                        <a:effectLst/>
                        <a:latin typeface="SST Arabic Medium" pitchFamily="34" charset="-78"/>
                        <a:cs typeface="SST Arabic Medium" pitchFamily="34" charset="-78"/>
                      </a:endParaRPr>
                    </a:p>
                    <a:p>
                      <a:pPr algn="r"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وتحسين العملية.</a:t>
                      </a:r>
                      <a:endParaRPr lang="ar-EG" sz="1200" b="0" dirty="0">
                        <a:solidFill>
                          <a:schemeClr val="tx1">
                            <a:lumMod val="50000"/>
                            <a:lumOff val="50000"/>
                          </a:schemeClr>
                        </a:solidFill>
                        <a:effectLst/>
                        <a:latin typeface="SST Arabic Medium" pitchFamily="34" charset="-78"/>
                        <a:cs typeface="SST Arabic Medium" pitchFamily="34" charset="-78"/>
                      </a:endParaRPr>
                    </a:p>
                  </a:txBody>
                  <a:tcPr anchor="ct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076778103"/>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1516828" y="1933575"/>
            <a:ext cx="8146285" cy="609600"/>
          </a:xfrm>
          <a:prstGeom prst="rect">
            <a:avLst/>
          </a:prstGeom>
          <a:solidFill>
            <a:srgbClr val="0999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التسليم</a:t>
            </a:r>
          </a:p>
        </p:txBody>
      </p:sp>
      <p:sp>
        <p:nvSpPr>
          <p:cNvPr id="11" name="TextBox 10">
            <a:extLst>
              <a:ext uri="{FF2B5EF4-FFF2-40B4-BE49-F238E27FC236}">
                <a16:creationId xmlns:a16="http://schemas.microsoft.com/office/drawing/2014/main" id="{8249948D-BBDB-4E76-9400-2D1FA5AEDA87}"/>
              </a:ext>
            </a:extLst>
          </p:cNvPr>
          <p:cNvSpPr txBox="1"/>
          <p:nvPr/>
        </p:nvSpPr>
        <p:spPr>
          <a:xfrm>
            <a:off x="3608532" y="2053709"/>
            <a:ext cx="5897419" cy="369332"/>
          </a:xfrm>
          <a:prstGeom prst="rect">
            <a:avLst/>
          </a:prstGeom>
          <a:noFill/>
        </p:spPr>
        <p:txBody>
          <a:bodyPr wrap="square" rtlCol="0">
            <a:spAutoFit/>
          </a:bodyPr>
          <a:lstStyle/>
          <a:p>
            <a:pPr lvl="0" algn="r" rtl="1">
              <a:defRPr/>
            </a:pPr>
            <a:r>
              <a:rPr lang="ar-EG" b="1" dirty="0">
                <a:solidFill>
                  <a:schemeClr val="bg1"/>
                </a:solidFill>
                <a:latin typeface="SST Arabic Medium" pitchFamily="34" charset="-78"/>
                <a:cs typeface="SST Arabic Medium" pitchFamily="34" charset="-78"/>
              </a:rPr>
              <a:t>التسليمات</a:t>
            </a:r>
          </a:p>
        </p:txBody>
      </p:sp>
      <p:cxnSp>
        <p:nvCxnSpPr>
          <p:cNvPr id="16" name="Straight Connector 15"/>
          <p:cNvCxnSpPr/>
          <p:nvPr/>
        </p:nvCxnSpPr>
        <p:spPr>
          <a:xfrm>
            <a:off x="6948488" y="2749257"/>
            <a:ext cx="0" cy="2849546"/>
          </a:xfrm>
          <a:prstGeom prst="line">
            <a:avLst/>
          </a:prstGeom>
          <a:ln w="19050">
            <a:solidFill>
              <a:srgbClr val="0999C4"/>
            </a:solidFill>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BF4BD2E9-A85D-4802-B858-182A244A70C5}"/>
              </a:ext>
            </a:extLst>
          </p:cNvPr>
          <p:cNvSpPr/>
          <p:nvPr/>
        </p:nvSpPr>
        <p:spPr>
          <a:xfrm>
            <a:off x="7024744" y="2751238"/>
            <a:ext cx="2481207" cy="1815882"/>
          </a:xfrm>
          <a:prstGeom prst="rect">
            <a:avLst/>
          </a:prstGeom>
        </p:spPr>
        <p:txBody>
          <a:bodyPr wrap="square">
            <a:spAutoFit/>
          </a:bodyPr>
          <a:lstStyle/>
          <a:p>
            <a:pPr lvl="0" algn="justLow" rtl="1">
              <a:lnSpc>
                <a:spcPct val="200000"/>
              </a:lnSpc>
            </a:pPr>
            <a:r>
              <a:rPr lang="ar-EG" sz="1400" dirty="0">
                <a:solidFill>
                  <a:schemeClr val="tx1">
                    <a:lumMod val="50000"/>
                    <a:lumOff val="50000"/>
                  </a:schemeClr>
                </a:solidFill>
                <a:latin typeface="SST Arabic Medium" pitchFamily="34" charset="-78"/>
                <a:cs typeface="SST Arabic Medium" pitchFamily="34" charset="-78"/>
              </a:rPr>
              <a:t>يناقش مجال أداء التسليم الأنشطة والوظائف المرتبطة بتسليم النطاق والجودة التي تمت مباشرة المشروع لتحقيقها.</a:t>
            </a:r>
          </a:p>
        </p:txBody>
      </p:sp>
      <p:sp>
        <p:nvSpPr>
          <p:cNvPr id="18" name="Rectangle 17">
            <a:extLst>
              <a:ext uri="{FF2B5EF4-FFF2-40B4-BE49-F238E27FC236}">
                <a16:creationId xmlns:a16="http://schemas.microsoft.com/office/drawing/2014/main" id="{BF4BD2E9-A85D-4802-B858-182A244A70C5}"/>
              </a:ext>
            </a:extLst>
          </p:cNvPr>
          <p:cNvSpPr/>
          <p:nvPr/>
        </p:nvSpPr>
        <p:spPr>
          <a:xfrm>
            <a:off x="1643100" y="2749257"/>
            <a:ext cx="5100602" cy="2139047"/>
          </a:xfrm>
          <a:prstGeom prst="rect">
            <a:avLst/>
          </a:prstGeom>
        </p:spPr>
        <p:txBody>
          <a:bodyPr wrap="square">
            <a:spAutoFit/>
          </a:bodyPr>
          <a:lstStyle/>
          <a:p>
            <a:pPr lvl="0" algn="r" rtl="1"/>
            <a:r>
              <a:rPr lang="ar-EG" sz="1400" dirty="0">
                <a:solidFill>
                  <a:srgbClr val="0999C4"/>
                </a:solidFill>
                <a:latin typeface="SST Arabic Medium" pitchFamily="34" charset="-78"/>
                <a:cs typeface="SST Arabic Medium" pitchFamily="34" charset="-78"/>
              </a:rPr>
              <a:t>ينجم عن التنفيذ الفعال لهذا المجال النتائج المطلوبة التالية:</a:t>
            </a:r>
          </a:p>
          <a:p>
            <a:pPr lvl="0" algn="r" rtl="1"/>
            <a:endParaRPr lang="ar-EG" sz="1400" dirty="0">
              <a:solidFill>
                <a:schemeClr val="tx1">
                  <a:lumMod val="50000"/>
                  <a:lumOff val="50000"/>
                </a:schemeClr>
              </a:solidFill>
              <a:latin typeface="SST Arabic Medium" pitchFamily="34" charset="-78"/>
              <a:cs typeface="SST Arabic Medium" pitchFamily="34" charset="-78"/>
            </a:endParaRPr>
          </a:p>
          <a:p>
            <a:pPr marL="285750" lvl="0" indent="-285750" algn="r" rtl="1">
              <a:lnSpc>
                <a:spcPct val="150000"/>
              </a:lnSpc>
              <a:buClr>
                <a:schemeClr val="accent4"/>
              </a:buClr>
              <a:buSzPct val="125000"/>
              <a:buFont typeface="Al-Mohanad" panose="02060603050605020204" pitchFamily="18" charset="-78"/>
              <a:buChar char="«"/>
            </a:pPr>
            <a:r>
              <a:rPr lang="ar-EG" sz="1400" dirty="0">
                <a:solidFill>
                  <a:schemeClr val="tx1">
                    <a:lumMod val="50000"/>
                    <a:lumOff val="50000"/>
                  </a:schemeClr>
                </a:solidFill>
                <a:latin typeface="SST Arabic Medium" pitchFamily="34" charset="-78"/>
                <a:cs typeface="SST Arabic Medium" pitchFamily="34" charset="-78"/>
              </a:rPr>
              <a:t>تساهم المشاريع في تحقيق أهداف الأعمال وتقدم الاستراتيجية.</a:t>
            </a:r>
          </a:p>
          <a:p>
            <a:pPr marL="285750" lvl="0" indent="-285750" algn="r" rtl="1">
              <a:lnSpc>
                <a:spcPct val="150000"/>
              </a:lnSpc>
              <a:buClr>
                <a:schemeClr val="accent4"/>
              </a:buClr>
              <a:buSzPct val="125000"/>
              <a:buFont typeface="Al-Mohanad" panose="02060603050605020204" pitchFamily="18" charset="-78"/>
              <a:buChar char="«"/>
            </a:pPr>
            <a:r>
              <a:rPr lang="ar-EG" sz="1400" dirty="0">
                <a:solidFill>
                  <a:schemeClr val="tx1">
                    <a:lumMod val="50000"/>
                    <a:lumOff val="50000"/>
                  </a:schemeClr>
                </a:solidFill>
                <a:latin typeface="SST Arabic Medium" pitchFamily="34" charset="-78"/>
                <a:cs typeface="SST Arabic Medium" pitchFamily="34" charset="-78"/>
              </a:rPr>
              <a:t>تحقق المشاريع النتائج التي أنشئت لتسليمها.</a:t>
            </a:r>
          </a:p>
          <a:p>
            <a:pPr marL="285750" lvl="0" indent="-285750" algn="r" rtl="1">
              <a:lnSpc>
                <a:spcPct val="150000"/>
              </a:lnSpc>
              <a:buClr>
                <a:schemeClr val="accent4"/>
              </a:buClr>
              <a:buSzPct val="125000"/>
              <a:buFont typeface="Al-Mohanad" panose="02060603050605020204" pitchFamily="18" charset="-78"/>
              <a:buChar char="«"/>
            </a:pPr>
            <a:r>
              <a:rPr lang="ar-EG" sz="1400" dirty="0">
                <a:solidFill>
                  <a:schemeClr val="tx1">
                    <a:lumMod val="50000"/>
                    <a:lumOff val="50000"/>
                  </a:schemeClr>
                </a:solidFill>
                <a:latin typeface="SST Arabic Medium" pitchFamily="34" charset="-78"/>
                <a:cs typeface="SST Arabic Medium" pitchFamily="34" charset="-78"/>
              </a:rPr>
              <a:t>تحقيق فوائد المشروع ضمن الإطار الزمني المخطط.</a:t>
            </a:r>
          </a:p>
          <a:p>
            <a:pPr marL="285750" lvl="0" indent="-285750" algn="r" rtl="1">
              <a:lnSpc>
                <a:spcPct val="150000"/>
              </a:lnSpc>
              <a:buClr>
                <a:schemeClr val="accent4"/>
              </a:buClr>
              <a:buSzPct val="125000"/>
              <a:buFont typeface="Al-Mohanad" panose="02060603050605020204" pitchFamily="18" charset="-78"/>
              <a:buChar char="«"/>
            </a:pPr>
            <a:r>
              <a:rPr lang="ar-EG" sz="1400" dirty="0">
                <a:solidFill>
                  <a:schemeClr val="tx1">
                    <a:lumMod val="50000"/>
                    <a:lumOff val="50000"/>
                  </a:schemeClr>
                </a:solidFill>
                <a:latin typeface="SST Arabic Medium" pitchFamily="34" charset="-78"/>
                <a:cs typeface="SST Arabic Medium" pitchFamily="34" charset="-78"/>
              </a:rPr>
              <a:t>فهم فريق المشروع للمتطلبات فهما واضحًا.</a:t>
            </a:r>
          </a:p>
          <a:p>
            <a:pPr marL="285750" lvl="0" indent="-285750" algn="r" rtl="1">
              <a:lnSpc>
                <a:spcPct val="150000"/>
              </a:lnSpc>
              <a:buClr>
                <a:schemeClr val="accent4"/>
              </a:buClr>
              <a:buSzPct val="125000"/>
              <a:buFont typeface="Al-Mohanad" panose="02060603050605020204" pitchFamily="18" charset="-78"/>
              <a:buChar char="«"/>
            </a:pPr>
            <a:r>
              <a:rPr lang="ar-EG" sz="1400" dirty="0">
                <a:solidFill>
                  <a:schemeClr val="tx1">
                    <a:lumMod val="50000"/>
                    <a:lumOff val="50000"/>
                  </a:schemeClr>
                </a:solidFill>
                <a:latin typeface="SST Arabic Medium" pitchFamily="34" charset="-78"/>
                <a:cs typeface="SST Arabic Medium" pitchFamily="34" charset="-78"/>
              </a:rPr>
              <a:t>قبول المعنيين ورضاهم عن تسليمات المشروع.</a:t>
            </a:r>
          </a:p>
        </p:txBody>
      </p:sp>
    </p:spTree>
    <p:extLst>
      <p:ext uri="{BB962C8B-B14F-4D97-AF65-F5344CB8AC3E}">
        <p14:creationId xmlns:p14="http://schemas.microsoft.com/office/powerpoint/2010/main" val="2962971167"/>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693A098-E24A-40CE-AF3E-30BF8E04FB04}"/>
              </a:ext>
            </a:extLst>
          </p:cNvPr>
          <p:cNvSpPr/>
          <p:nvPr/>
        </p:nvSpPr>
        <p:spPr>
          <a:xfrm>
            <a:off x="3837214" y="1455758"/>
            <a:ext cx="7783872" cy="3139321"/>
          </a:xfrm>
          <a:prstGeom prst="rect">
            <a:avLst/>
          </a:prstGeom>
        </p:spPr>
        <p:txBody>
          <a:bodyPr wrap="square">
            <a:spAutoFit/>
          </a:bodyPr>
          <a:lstStyle/>
          <a:p>
            <a:pPr marL="457200" lvl="0" indent="-457200" algn="justLow" rtl="1">
              <a:lnSpc>
                <a:spcPct val="150000"/>
              </a:lnSpc>
              <a:buAutoNum type="arabicPeriod"/>
            </a:pPr>
            <a:r>
              <a:rPr lang="ar-DZ" dirty="0">
                <a:solidFill>
                  <a:srgbClr val="03A5AD"/>
                </a:solidFill>
                <a:latin typeface="SST Arabic Medium" pitchFamily="34" charset="-78"/>
                <a:cs typeface="SST Arabic Medium" pitchFamily="34" charset="-78"/>
              </a:rPr>
              <a:t>تسليم القيمة</a:t>
            </a:r>
            <a:endParaRPr lang="ar-EG" dirty="0">
              <a:solidFill>
                <a:srgbClr val="03A5AD"/>
              </a:solidFill>
              <a:latin typeface="SST Arabic Medium" pitchFamily="34" charset="-78"/>
              <a:cs typeface="SST Arabic Medium" pitchFamily="34" charset="-78"/>
            </a:endParaRPr>
          </a:p>
          <a:p>
            <a:pPr marL="457200" lvl="0" indent="-457200" algn="justLow" rtl="1">
              <a:lnSpc>
                <a:spcPct val="150000"/>
              </a:lnSpc>
              <a:buAutoNum type="arabicPeriod"/>
            </a:pPr>
            <a:endParaRPr lang="ar-EG" dirty="0">
              <a:solidFill>
                <a:srgbClr val="03A5AD"/>
              </a:solidFill>
              <a:latin typeface="SST Arabic Medium" pitchFamily="34" charset="-78"/>
              <a:cs typeface="SST Arabic Medium" pitchFamily="34" charset="-78"/>
            </a:endParaRPr>
          </a:p>
          <a:p>
            <a:pPr lvl="0"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يمكن للمشاريع التي تستخدم منهج تطوير يدعم إصدار التسليمات على مدار دورة حياة المشروع أن تبدأ في تسليم</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القيمة للأعمال أو العميل أو معنيين آخرين خلال المشروع. بينما المشاريع التي تسلم الجزء الأكبر من تسليماتها بنهاية دروة حياة</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المشروع تتبدأ في تقديم القيمة بعد الاستخدام الأولى.</a:t>
            </a:r>
            <a:endParaRPr kumimoji="0" lang="en-US"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5" name="TextBox 4">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التسليم</a:t>
            </a:r>
          </a:p>
        </p:txBody>
      </p:sp>
    </p:spTree>
    <p:extLst>
      <p:ext uri="{BB962C8B-B14F-4D97-AF65-F5344CB8AC3E}">
        <p14:creationId xmlns:p14="http://schemas.microsoft.com/office/powerpoint/2010/main" val="3733387495"/>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2021993-3CAA-4A6A-A009-9AF166EBB3F0}"/>
              </a:ext>
            </a:extLst>
          </p:cNvPr>
          <p:cNvSpPr/>
          <p:nvPr/>
        </p:nvSpPr>
        <p:spPr>
          <a:xfrm>
            <a:off x="4991100" y="1374726"/>
            <a:ext cx="6581775" cy="4108817"/>
          </a:xfrm>
          <a:prstGeom prst="rect">
            <a:avLst/>
          </a:prstGeom>
        </p:spPr>
        <p:txBody>
          <a:bodyPr wrap="square">
            <a:spAutoFit/>
          </a:bodyPr>
          <a:lstStyle/>
          <a:p>
            <a:pPr lvl="0" algn="justLow" rtl="1">
              <a:lnSpc>
                <a:spcPct val="150000"/>
              </a:lnSpc>
            </a:pPr>
            <a:r>
              <a:rPr lang="ar-EG" dirty="0">
                <a:solidFill>
                  <a:srgbClr val="03A5AD"/>
                </a:solidFill>
                <a:latin typeface="SST Arabic Medium" pitchFamily="34" charset="-78"/>
                <a:cs typeface="SST Arabic Medium" pitchFamily="34" charset="-78"/>
              </a:rPr>
              <a:t>2. التسليمات</a:t>
            </a:r>
          </a:p>
          <a:p>
            <a:pPr lvl="0" algn="justLow" rtl="1">
              <a:lnSpc>
                <a:spcPct val="150000"/>
              </a:lnSpc>
            </a:pPr>
            <a:endParaRPr lang="ar-EG" dirty="0">
              <a:solidFill>
                <a:srgbClr val="03A5AD"/>
              </a:solidFill>
              <a:latin typeface="SST Arabic Medium" pitchFamily="34" charset="-78"/>
              <a:cs typeface="SST Arabic Medium" pitchFamily="34" charset="-78"/>
            </a:endParaRPr>
          </a:p>
          <a:p>
            <a:pPr lvl="0"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يشير التسليم في هذا السياق إلى المنتج أو الخدمة أو النتائج المؤقتة أو النهائية من المشروع. تتيح التسليمات الوصول</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للنتائج التي تم مباشرة المشروع لتحقيقها. تعكس التسليمات متطلبات المعنيين والنطاق، والجودة، إلى جانب التأثيرات طويلة</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الأمد على الأرباح والأفراد وكوكب الأرض.</a:t>
            </a:r>
            <a:endParaRPr lang="ar-EG" dirty="0">
              <a:solidFill>
                <a:schemeClr val="tx1">
                  <a:lumMod val="50000"/>
                  <a:lumOff val="50000"/>
                </a:schemeClr>
              </a:solidFill>
              <a:latin typeface="SST Arabic Medium" pitchFamily="34" charset="-78"/>
              <a:cs typeface="SST Arabic Medium" pitchFamily="34" charset="-78"/>
            </a:endParaRPr>
          </a:p>
          <a:p>
            <a:pPr lvl="0" algn="justLow" rtl="1">
              <a:lnSpc>
                <a:spcPct val="150000"/>
              </a:lnSpc>
            </a:pPr>
            <a:endParaRPr kumimoji="0" lang="ar-EG"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p:txBody>
      </p:sp>
      <p:pic>
        <p:nvPicPr>
          <p:cNvPr id="3" name="Picture 2">
            <a:extLst>
              <a:ext uri="{FF2B5EF4-FFF2-40B4-BE49-F238E27FC236}">
                <a16:creationId xmlns:a16="http://schemas.microsoft.com/office/drawing/2014/main" id="{82AF183D-491B-4A41-8F49-6A03D57A3F6D}"/>
              </a:ext>
            </a:extLst>
          </p:cNvPr>
          <p:cNvPicPr>
            <a:picLocks noChangeAspect="1"/>
          </p:cNvPicPr>
          <p:nvPr/>
        </p:nvPicPr>
        <p:blipFill>
          <a:blip r:embed="rId2"/>
          <a:stretch>
            <a:fillRect/>
          </a:stretch>
        </p:blipFill>
        <p:spPr>
          <a:xfrm>
            <a:off x="1117608" y="2253398"/>
            <a:ext cx="2628034" cy="2628034"/>
          </a:xfrm>
          <a:prstGeom prst="rect">
            <a:avLst/>
          </a:prstGeom>
        </p:spPr>
      </p:pic>
      <p:sp>
        <p:nvSpPr>
          <p:cNvPr id="5" name="TextBox 4">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التسليم</a:t>
            </a:r>
          </a:p>
        </p:txBody>
      </p:sp>
    </p:spTree>
    <p:extLst>
      <p:ext uri="{BB962C8B-B14F-4D97-AF65-F5344CB8AC3E}">
        <p14:creationId xmlns:p14="http://schemas.microsoft.com/office/powerpoint/2010/main" val="1826029613"/>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2021993-3CAA-4A6A-A009-9AF166EBB3F0}"/>
              </a:ext>
            </a:extLst>
          </p:cNvPr>
          <p:cNvSpPr/>
          <p:nvPr/>
        </p:nvSpPr>
        <p:spPr>
          <a:xfrm>
            <a:off x="3788229" y="1610701"/>
            <a:ext cx="7803697" cy="4170372"/>
          </a:xfrm>
          <a:prstGeom prst="rect">
            <a:avLst/>
          </a:prstGeom>
        </p:spPr>
        <p:txBody>
          <a:bodyPr wrap="square">
            <a:spAutoFit/>
          </a:bodyPr>
          <a:lstStyle/>
          <a:p>
            <a:pPr lvl="0" algn="r" rtl="1">
              <a:lnSpc>
                <a:spcPct val="150000"/>
              </a:lnSpc>
            </a:pPr>
            <a:r>
              <a:rPr lang="ar-EG" dirty="0">
                <a:solidFill>
                  <a:srgbClr val="03A5AD"/>
                </a:solidFill>
                <a:latin typeface="SST Arabic Medium" pitchFamily="34" charset="-78"/>
                <a:cs typeface="SST Arabic Medium" pitchFamily="34" charset="-78"/>
              </a:rPr>
              <a:t>2. التسليمات</a:t>
            </a:r>
          </a:p>
          <a:p>
            <a:pPr lvl="0" algn="r" rtl="1">
              <a:lnSpc>
                <a:spcPct val="150000"/>
              </a:lnSpc>
            </a:pPr>
            <a:endPar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a:p>
            <a:pPr lvl="0" algn="r" rtl="1">
              <a:lnSpc>
                <a:spcPct val="150000"/>
              </a:lnSpc>
            </a:pPr>
            <a:r>
              <a:rPr lang="ar-EG" dirty="0">
                <a:solidFill>
                  <a:srgbClr val="03A5AD"/>
                </a:solidFill>
                <a:latin typeface="SST Arabic Medium" pitchFamily="34" charset="-78"/>
                <a:cs typeface="SST Arabic Medium" pitchFamily="34" charset="-78"/>
              </a:rPr>
              <a:t>أ. </a:t>
            </a:r>
            <a:r>
              <a:rPr lang="ar-DZ" dirty="0">
                <a:solidFill>
                  <a:srgbClr val="03A5AD"/>
                </a:solidFill>
                <a:latin typeface="SST Arabic Medium" pitchFamily="34" charset="-78"/>
                <a:cs typeface="SST Arabic Medium" pitchFamily="34" charset="-78"/>
              </a:rPr>
              <a:t>المتطلبات</a:t>
            </a:r>
            <a:r>
              <a:rPr lang="ar-EG" dirty="0">
                <a:solidFill>
                  <a:srgbClr val="03A5AD"/>
                </a:solidFill>
                <a:latin typeface="SST Arabic Medium" pitchFamily="34" charset="-78"/>
                <a:cs typeface="SST Arabic Medium" pitchFamily="34" charset="-78"/>
              </a:rPr>
              <a:t>:</a:t>
            </a:r>
          </a:p>
          <a:p>
            <a:pPr lvl="0" algn="r" rtl="1">
              <a:lnSpc>
                <a:spcPct val="200000"/>
              </a:lnSpc>
            </a:pPr>
            <a:r>
              <a:rPr lang="ar-EG" sz="2000" dirty="0">
                <a:solidFill>
                  <a:schemeClr val="tx1">
                    <a:lumMod val="50000"/>
                    <a:lumOff val="50000"/>
                  </a:schemeClr>
                </a:solidFill>
                <a:latin typeface="SST Arabic Medium" pitchFamily="34" charset="-78"/>
                <a:cs typeface="SST Arabic Medium" pitchFamily="34" charset="-78"/>
              </a:rPr>
              <a:t> </a:t>
            </a:r>
            <a:r>
              <a:rPr lang="ar-EG" dirty="0">
                <a:solidFill>
                  <a:schemeClr val="tx1">
                    <a:lumMod val="50000"/>
                    <a:lumOff val="50000"/>
                  </a:schemeClr>
                </a:solidFill>
                <a:latin typeface="SST Arabic Medium" pitchFamily="34" charset="-78"/>
                <a:cs typeface="SST Arabic Medium" pitchFamily="34" charset="-78"/>
              </a:rPr>
              <a:t>المتطلب هو شرط أو قدرة لابد من توافرها في منتج، أو خدمة، أو نتيجة لكي تلبي حاجة الأعمال.</a:t>
            </a:r>
          </a:p>
          <a:p>
            <a:pPr lvl="0" algn="r" rtl="1">
              <a:lnSpc>
                <a:spcPct val="150000"/>
              </a:lnSpc>
            </a:pPr>
            <a:endParaRPr lang="ar-EG" dirty="0">
              <a:solidFill>
                <a:schemeClr val="tx1">
                  <a:lumMod val="50000"/>
                  <a:lumOff val="50000"/>
                </a:schemeClr>
              </a:solidFill>
              <a:latin typeface="SST Arabic Medium" pitchFamily="34" charset="-78"/>
              <a:cs typeface="SST Arabic Medium" pitchFamily="34" charset="-78"/>
            </a:endParaRPr>
          </a:p>
          <a:p>
            <a:pPr marL="693738" lvl="0" indent="-342900" algn="r" rtl="1">
              <a:lnSpc>
                <a:spcPct val="150000"/>
              </a:lnSpc>
              <a:buClr>
                <a:srgbClr val="01AFB1"/>
              </a:buClr>
              <a:buFont typeface="Arial" panose="020B0604020202020204" pitchFamily="34" charset="0"/>
              <a:buChar char="•"/>
            </a:pPr>
            <a:r>
              <a:rPr lang="ar-EG" dirty="0">
                <a:solidFill>
                  <a:schemeClr val="tx1">
                    <a:lumMod val="50000"/>
                    <a:lumOff val="50000"/>
                  </a:schemeClr>
                </a:solidFill>
                <a:latin typeface="SST Arabic Medium" pitchFamily="34" charset="-78"/>
                <a:cs typeface="SST Arabic Medium" pitchFamily="34" charset="-78"/>
              </a:rPr>
              <a:t>استخلاص المتطلبات. </a:t>
            </a:r>
          </a:p>
          <a:p>
            <a:pPr marL="693738" lvl="0" indent="-342900" algn="r" rtl="1">
              <a:lnSpc>
                <a:spcPct val="150000"/>
              </a:lnSpc>
              <a:buClr>
                <a:srgbClr val="01AFB1"/>
              </a:buClr>
              <a:buFont typeface="Arial" panose="020B0604020202020204" pitchFamily="34" charset="0"/>
              <a:buChar char="•"/>
            </a:pPr>
            <a:r>
              <a:rPr lang="ar-EG" dirty="0">
                <a:solidFill>
                  <a:schemeClr val="tx1">
                    <a:lumMod val="50000"/>
                    <a:lumOff val="50000"/>
                  </a:schemeClr>
                </a:solidFill>
                <a:latin typeface="SST Arabic Medium" pitchFamily="34" charset="-78"/>
                <a:cs typeface="SST Arabic Medium" pitchFamily="34" charset="-78"/>
              </a:rPr>
              <a:t>تطور واكتشاف المتطلبات. </a:t>
            </a:r>
          </a:p>
          <a:p>
            <a:pPr marL="693738" lvl="0" indent="-342900" algn="r" rtl="1">
              <a:lnSpc>
                <a:spcPct val="150000"/>
              </a:lnSpc>
              <a:buClr>
                <a:srgbClr val="01AFB1"/>
              </a:buClr>
              <a:buFont typeface="Arial" panose="020B0604020202020204" pitchFamily="34" charset="0"/>
              <a:buChar char="•"/>
            </a:pPr>
            <a:r>
              <a:rPr lang="ar-EG" dirty="0">
                <a:solidFill>
                  <a:schemeClr val="tx1">
                    <a:lumMod val="50000"/>
                    <a:lumOff val="50000"/>
                  </a:schemeClr>
                </a:solidFill>
                <a:latin typeface="SST Arabic Medium" pitchFamily="34" charset="-78"/>
                <a:cs typeface="SST Arabic Medium" pitchFamily="34" charset="-78"/>
              </a:rPr>
              <a:t>إدارة المتطلبات. </a:t>
            </a:r>
          </a:p>
        </p:txBody>
      </p:sp>
      <p:pic>
        <p:nvPicPr>
          <p:cNvPr id="5" name="Picture 4">
            <a:extLst>
              <a:ext uri="{FF2B5EF4-FFF2-40B4-BE49-F238E27FC236}">
                <a16:creationId xmlns:a16="http://schemas.microsoft.com/office/drawing/2014/main" id="{82AF183D-491B-4A41-8F49-6A03D57A3F6D}"/>
              </a:ext>
            </a:extLst>
          </p:cNvPr>
          <p:cNvPicPr>
            <a:picLocks noChangeAspect="1"/>
          </p:cNvPicPr>
          <p:nvPr/>
        </p:nvPicPr>
        <p:blipFill>
          <a:blip r:embed="rId3"/>
          <a:stretch>
            <a:fillRect/>
          </a:stretch>
        </p:blipFill>
        <p:spPr>
          <a:xfrm>
            <a:off x="660408" y="2289537"/>
            <a:ext cx="2628034" cy="2628034"/>
          </a:xfrm>
          <a:prstGeom prst="rect">
            <a:avLst/>
          </a:prstGeom>
        </p:spPr>
      </p:pic>
      <p:sp>
        <p:nvSpPr>
          <p:cNvPr id="7" name="TextBox 6">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التسليم</a:t>
            </a:r>
          </a:p>
        </p:txBody>
      </p:sp>
    </p:spTree>
    <p:extLst>
      <p:ext uri="{BB962C8B-B14F-4D97-AF65-F5344CB8AC3E}">
        <p14:creationId xmlns:p14="http://schemas.microsoft.com/office/powerpoint/2010/main" val="36159846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1595673" y="1832656"/>
            <a:ext cx="1036703" cy="1036703"/>
          </a:xfrm>
          <a:prstGeom prst="ellipse">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6220691" y="526472"/>
            <a:ext cx="5537201"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 العلاقة بين العمليات والمراحل</a:t>
            </a:r>
            <a:endParaRPr kumimoji="0" lang="en-US" sz="2500" i="0" u="none" strike="noStrike" kern="1200" cap="none" spc="0" normalizeH="0" baseline="0" noProof="0" dirty="0">
              <a:ln>
                <a:noFill/>
              </a:ln>
              <a:solidFill>
                <a:srgbClr val="112D63"/>
              </a:solidFill>
              <a:effectLst/>
              <a:uLnTx/>
              <a:uFillTx/>
              <a:latin typeface="SST Arabic Medium" pitchFamily="34" charset="-78"/>
              <a:cs typeface="SST Arabic Medium" pitchFamily="34" charset="-78"/>
            </a:endParaRPr>
          </a:p>
        </p:txBody>
      </p:sp>
      <p:sp>
        <p:nvSpPr>
          <p:cNvPr id="3" name="Rectangle 2">
            <a:extLst>
              <a:ext uri="{FF2B5EF4-FFF2-40B4-BE49-F238E27FC236}">
                <a16:creationId xmlns:a16="http://schemas.microsoft.com/office/drawing/2014/main" id="{12E6AD46-4B17-449B-BDB1-6051B20B521F}"/>
              </a:ext>
            </a:extLst>
          </p:cNvPr>
          <p:cNvSpPr/>
          <p:nvPr/>
        </p:nvSpPr>
        <p:spPr>
          <a:xfrm>
            <a:off x="4651974" y="1531712"/>
            <a:ext cx="6970235" cy="2416046"/>
          </a:xfrm>
          <a:prstGeom prst="rect">
            <a:avLst/>
          </a:prstGeom>
        </p:spPr>
        <p:txBody>
          <a:bodyPr wrap="square">
            <a:spAutoFit/>
          </a:bodyPr>
          <a:lstStyle/>
          <a:p>
            <a:pPr algn="r" rtl="1">
              <a:lnSpc>
                <a:spcPct val="150000"/>
              </a:lnSpc>
            </a:pPr>
            <a:r>
              <a:rPr lang="ar-DZ" dirty="0">
                <a:solidFill>
                  <a:srgbClr val="03A5AD"/>
                </a:solidFill>
                <a:latin typeface="SST Arabic Medium" pitchFamily="34" charset="-78"/>
                <a:cs typeface="SST Arabic Medium" pitchFamily="34" charset="-78"/>
              </a:rPr>
              <a:t>العلاقة بين العمليات والمراحل في المشروع ليست خطية فقط، بل ديناميكية وتفاعلية:</a:t>
            </a:r>
            <a:endParaRPr lang="ar-EG" dirty="0">
              <a:solidFill>
                <a:srgbClr val="03A5AD"/>
              </a:solidFill>
              <a:latin typeface="SST Arabic Medium" pitchFamily="34" charset="-78"/>
              <a:cs typeface="SST Arabic Medium" pitchFamily="34" charset="-78"/>
            </a:endParaRPr>
          </a:p>
          <a:p>
            <a:pPr algn="r" rtl="1">
              <a:lnSpc>
                <a:spcPct val="150000"/>
              </a:lnSpc>
            </a:pPr>
            <a:br>
              <a:rPr lang="ar-DZ" dirty="0">
                <a:latin typeface="SST Arabic Medium" pitchFamily="34" charset="-78"/>
                <a:cs typeface="SST Arabic Medium" pitchFamily="34" charset="-78"/>
              </a:rPr>
            </a:br>
            <a:r>
              <a:rPr lang="ar-DZ" sz="1600" dirty="0">
                <a:solidFill>
                  <a:schemeClr val="bg1">
                    <a:lumMod val="50000"/>
                  </a:schemeClr>
                </a:solidFill>
                <a:latin typeface="SST Arabic Medium" pitchFamily="34" charset="-78"/>
                <a:cs typeface="SST Arabic Medium" pitchFamily="34" charset="-78"/>
              </a:rPr>
              <a:t>بعض العمليات يمكن أن تتكرر في أكثر من مرحلة</a:t>
            </a:r>
            <a:endParaRPr lang="ar-EG" sz="1600" dirty="0">
              <a:solidFill>
                <a:schemeClr val="bg1">
                  <a:lumMod val="50000"/>
                </a:schemeClr>
              </a:solidFill>
              <a:latin typeface="SST Arabic Medium" pitchFamily="34" charset="-78"/>
              <a:cs typeface="SST Arabic Medium" pitchFamily="34" charset="-78"/>
            </a:endParaRPr>
          </a:p>
          <a:p>
            <a:pPr algn="r" rtl="1">
              <a:lnSpc>
                <a:spcPct val="150000"/>
              </a:lnSpc>
            </a:pPr>
            <a:r>
              <a:rPr lang="ar-DZ" sz="1600" dirty="0">
                <a:solidFill>
                  <a:schemeClr val="bg1">
                    <a:lumMod val="50000"/>
                  </a:schemeClr>
                </a:solidFill>
                <a:latin typeface="SST Arabic Medium" pitchFamily="34" charset="-78"/>
                <a:cs typeface="SST Arabic Medium" pitchFamily="34" charset="-78"/>
              </a:rPr>
              <a:t>(مثل إدارة المخاطر والتواصل)</a:t>
            </a:r>
            <a:br>
              <a:rPr lang="ar-DZ" sz="1600" dirty="0">
                <a:solidFill>
                  <a:schemeClr val="bg1">
                    <a:lumMod val="50000"/>
                  </a:schemeClr>
                </a:solidFill>
                <a:latin typeface="SST Arabic Medium" pitchFamily="34" charset="-78"/>
                <a:cs typeface="SST Arabic Medium" pitchFamily="34" charset="-78"/>
              </a:rPr>
            </a:br>
            <a:r>
              <a:rPr lang="ar-DZ" sz="1600" dirty="0">
                <a:solidFill>
                  <a:schemeClr val="bg1">
                    <a:lumMod val="50000"/>
                  </a:schemeClr>
                </a:solidFill>
                <a:latin typeface="SST Arabic Medium" pitchFamily="34" charset="-78"/>
                <a:cs typeface="SST Arabic Medium" pitchFamily="34" charset="-78"/>
              </a:rPr>
              <a:t>يتم تنفيذ العمليات وفقًا لمجالات المعرفة التي حددها دليل </a:t>
            </a:r>
            <a:r>
              <a:rPr lang="en-US" sz="1600" dirty="0">
                <a:solidFill>
                  <a:schemeClr val="bg1">
                    <a:lumMod val="50000"/>
                  </a:schemeClr>
                </a:solidFill>
                <a:latin typeface="SST Arabic Medium" pitchFamily="34" charset="-78"/>
                <a:cs typeface="SST Arabic Medium" pitchFamily="34" charset="-78"/>
              </a:rPr>
              <a:t>PMBOK</a:t>
            </a:r>
          </a:p>
        </p:txBody>
      </p:sp>
      <p:pic>
        <p:nvPicPr>
          <p:cNvPr id="1026" name="Picture 2" descr="C:\Users\user\Desktop\operational-system_766391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9948" y="2121921"/>
            <a:ext cx="2653960" cy="26539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8166899"/>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2021993-3CAA-4A6A-A009-9AF166EBB3F0}"/>
              </a:ext>
            </a:extLst>
          </p:cNvPr>
          <p:cNvSpPr/>
          <p:nvPr/>
        </p:nvSpPr>
        <p:spPr>
          <a:xfrm>
            <a:off x="4819650" y="1581203"/>
            <a:ext cx="6667500" cy="3831818"/>
          </a:xfrm>
          <a:prstGeom prst="rect">
            <a:avLst/>
          </a:prstGeom>
        </p:spPr>
        <p:txBody>
          <a:bodyPr wrap="square">
            <a:spAutoFit/>
          </a:bodyPr>
          <a:lstStyle/>
          <a:p>
            <a:pPr lvl="0" algn="r" rtl="1">
              <a:lnSpc>
                <a:spcPct val="150000"/>
              </a:lnSpc>
            </a:pPr>
            <a:r>
              <a:rPr lang="ar-EG" dirty="0">
                <a:solidFill>
                  <a:srgbClr val="03A5AD"/>
                </a:solidFill>
                <a:latin typeface="SST Arabic Medium" pitchFamily="34" charset="-78"/>
                <a:cs typeface="SST Arabic Medium" pitchFamily="34" charset="-78"/>
              </a:rPr>
              <a:t>ب. تعريف النطاق:</a:t>
            </a:r>
          </a:p>
          <a:p>
            <a:pPr lvl="0" algn="r" rtl="1">
              <a:lnSpc>
                <a:spcPct val="150000"/>
              </a:lnSpc>
            </a:pPr>
            <a:endParaRPr lang="ar-EG" dirty="0">
              <a:solidFill>
                <a:srgbClr val="03A5AD"/>
              </a:solidFill>
              <a:latin typeface="SST Arabic Medium" pitchFamily="34" charset="-78"/>
              <a:cs typeface="SST Arabic Medium" pitchFamily="34" charset="-78"/>
            </a:endParaRPr>
          </a:p>
          <a:p>
            <a:pPr lvl="0"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عند تحديد المتطلبات، يتم تحديد نطاق العمل الذي سيلبي تلك المتطلبات. النطاق هو مجموع المنتجات والخدمات</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والنتائج التي سيتم توفيرها كمشروع.</a:t>
            </a:r>
            <a:endParaRPr lang="ar-EG" dirty="0">
              <a:solidFill>
                <a:schemeClr val="tx1">
                  <a:lumMod val="50000"/>
                  <a:lumOff val="50000"/>
                </a:schemeClr>
              </a:solidFill>
              <a:latin typeface="SST Arabic Medium" pitchFamily="34" charset="-78"/>
              <a:cs typeface="SST Arabic Medium" pitchFamily="34" charset="-78"/>
            </a:endParaRPr>
          </a:p>
          <a:p>
            <a:pPr lvl="0" algn="r" rtl="1">
              <a:lnSpc>
                <a:spcPct val="150000"/>
              </a:lnSpc>
            </a:pPr>
            <a:endParaRPr lang="ar-EG" dirty="0">
              <a:solidFill>
                <a:schemeClr val="tx1">
                  <a:lumMod val="50000"/>
                  <a:lumOff val="50000"/>
                </a:schemeClr>
              </a:solidFill>
              <a:latin typeface="SST Arabic Medium" pitchFamily="34" charset="-78"/>
              <a:cs typeface="SST Arabic Medium" pitchFamily="34" charset="-78"/>
            </a:endParaRPr>
          </a:p>
          <a:p>
            <a:pPr marL="693738" indent="-342900" algn="r" rtl="1">
              <a:lnSpc>
                <a:spcPct val="150000"/>
              </a:lnSpc>
              <a:buClr>
                <a:srgbClr val="01AFB1"/>
              </a:buClr>
              <a:buFont typeface="Arial" panose="020B0604020202020204" pitchFamily="34" charset="0"/>
              <a:buChar char="•"/>
            </a:pPr>
            <a:r>
              <a:rPr lang="ar-EG" dirty="0">
                <a:solidFill>
                  <a:schemeClr val="tx1">
                    <a:lumMod val="50000"/>
                    <a:lumOff val="50000"/>
                  </a:schemeClr>
                </a:solidFill>
                <a:latin typeface="SST Arabic Medium" pitchFamily="34" charset="-78"/>
                <a:cs typeface="SST Arabic Medium" pitchFamily="34" charset="-78"/>
              </a:rPr>
              <a:t>تجزئة النطاق. </a:t>
            </a:r>
          </a:p>
          <a:p>
            <a:pPr marL="693738" indent="-342900" algn="r" rtl="1">
              <a:lnSpc>
                <a:spcPct val="150000"/>
              </a:lnSpc>
              <a:buClr>
                <a:srgbClr val="01AFB1"/>
              </a:buClr>
              <a:buFont typeface="Arial" panose="020B0604020202020204" pitchFamily="34" charset="0"/>
              <a:buChar char="•"/>
            </a:pPr>
            <a:r>
              <a:rPr lang="ar-EG" dirty="0">
                <a:solidFill>
                  <a:schemeClr val="tx1">
                    <a:lumMod val="50000"/>
                    <a:lumOff val="50000"/>
                  </a:schemeClr>
                </a:solidFill>
                <a:latin typeface="SST Arabic Medium" pitchFamily="34" charset="-78"/>
                <a:cs typeface="SST Arabic Medium" pitchFamily="34" charset="-78"/>
              </a:rPr>
              <a:t>استكمال التسليمات. </a:t>
            </a:r>
          </a:p>
        </p:txBody>
      </p:sp>
      <p:sp>
        <p:nvSpPr>
          <p:cNvPr id="7" name="TextBox 6">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التسليم</a:t>
            </a:r>
          </a:p>
        </p:txBody>
      </p:sp>
      <p:pic>
        <p:nvPicPr>
          <p:cNvPr id="8" name="Picture 4">
            <a:extLst>
              <a:ext uri="{FF2B5EF4-FFF2-40B4-BE49-F238E27FC236}">
                <a16:creationId xmlns:a16="http://schemas.microsoft.com/office/drawing/2014/main" id="{82AF183D-491B-4A41-8F49-6A03D57A3F6D}"/>
              </a:ext>
            </a:extLst>
          </p:cNvPr>
          <p:cNvPicPr>
            <a:picLocks noChangeAspect="1"/>
          </p:cNvPicPr>
          <p:nvPr/>
        </p:nvPicPr>
        <p:blipFill>
          <a:blip r:embed="rId3"/>
          <a:stretch>
            <a:fillRect/>
          </a:stretch>
        </p:blipFill>
        <p:spPr>
          <a:xfrm>
            <a:off x="660408" y="2289537"/>
            <a:ext cx="2628034" cy="2628034"/>
          </a:xfrm>
          <a:prstGeom prst="rect">
            <a:avLst/>
          </a:prstGeom>
        </p:spPr>
      </p:pic>
    </p:spTree>
    <p:extLst>
      <p:ext uri="{BB962C8B-B14F-4D97-AF65-F5344CB8AC3E}">
        <p14:creationId xmlns:p14="http://schemas.microsoft.com/office/powerpoint/2010/main" val="716186320"/>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p:cNvSpPr/>
          <p:nvPr/>
        </p:nvSpPr>
        <p:spPr>
          <a:xfrm>
            <a:off x="1070882" y="2199255"/>
            <a:ext cx="857250" cy="857250"/>
          </a:xfrm>
          <a:prstGeom prst="ellipse">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D2021993-3CAA-4A6A-A009-9AF166EBB3F0}"/>
              </a:ext>
            </a:extLst>
          </p:cNvPr>
          <p:cNvSpPr/>
          <p:nvPr/>
        </p:nvSpPr>
        <p:spPr>
          <a:xfrm>
            <a:off x="3788230" y="1395753"/>
            <a:ext cx="7803696" cy="3139321"/>
          </a:xfrm>
          <a:prstGeom prst="rect">
            <a:avLst/>
          </a:prstGeom>
        </p:spPr>
        <p:txBody>
          <a:bodyPr wrap="square">
            <a:spAutoFit/>
          </a:bodyPr>
          <a:lstStyle/>
          <a:p>
            <a:pPr lvl="0" algn="justLow" rtl="1">
              <a:lnSpc>
                <a:spcPct val="150000"/>
              </a:lnSpc>
            </a:pPr>
            <a:r>
              <a:rPr lang="ar-EG" dirty="0">
                <a:solidFill>
                  <a:srgbClr val="03A5AD"/>
                </a:solidFill>
                <a:latin typeface="SST Arabic Medium" pitchFamily="34" charset="-78"/>
                <a:cs typeface="SST Arabic Medium" pitchFamily="34" charset="-78"/>
              </a:rPr>
              <a:t>ج. أهداف الاستكمال المتحركة: </a:t>
            </a:r>
          </a:p>
          <a:p>
            <a:pPr lvl="0" algn="justLow" rtl="1">
              <a:lnSpc>
                <a:spcPct val="150000"/>
              </a:lnSpc>
            </a:pPr>
            <a:endParaRPr lang="ar-EG" dirty="0">
              <a:solidFill>
                <a:srgbClr val="03A5AD"/>
              </a:solidFill>
              <a:latin typeface="SST Arabic Medium" pitchFamily="34" charset="-78"/>
              <a:cs typeface="SST Arabic Medium" pitchFamily="34" charset="-78"/>
            </a:endParaRPr>
          </a:p>
          <a:p>
            <a:pPr lvl="0" algn="justLow" rtl="1">
              <a:lnSpc>
                <a:spcPct val="200000"/>
              </a:lnSpc>
            </a:pPr>
            <a:r>
              <a:rPr lang="ar-EG" dirty="0">
                <a:solidFill>
                  <a:schemeClr val="tx1">
                    <a:lumMod val="50000"/>
                    <a:lumOff val="50000"/>
                  </a:schemeClr>
                </a:solidFill>
                <a:latin typeface="SST Arabic Medium" pitchFamily="34" charset="-78"/>
                <a:cs typeface="SST Arabic Medium" pitchFamily="34" charset="-78"/>
              </a:rPr>
              <a:t>تواجه المشاريع التي تعمل في بيئات تتسم بعدم التيقن والتغير السريع إمكانية تعرض هدف "جيد للإصدار" أو "منجز" للتغيير. ففي الأسواق التي يقوم فيها المنافسون بإصدار منتجات جديدة باستمرا، قد يتم تحديث الميزات المخططة لإصدار جديد.</a:t>
            </a:r>
          </a:p>
        </p:txBody>
      </p:sp>
      <p:pic>
        <p:nvPicPr>
          <p:cNvPr id="21506" name="Picture 2" descr="C:\Users\user\Desktop\target_106757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6582" y="2152236"/>
            <a:ext cx="2382838" cy="2382838"/>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التسليم</a:t>
            </a:r>
          </a:p>
        </p:txBody>
      </p:sp>
    </p:spTree>
    <p:extLst>
      <p:ext uri="{BB962C8B-B14F-4D97-AF65-F5344CB8AC3E}">
        <p14:creationId xmlns:p14="http://schemas.microsoft.com/office/powerpoint/2010/main" val="1352417797"/>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التسليم</a:t>
            </a:r>
          </a:p>
        </p:txBody>
      </p:sp>
      <p:sp>
        <p:nvSpPr>
          <p:cNvPr id="55" name="TextBox 54">
            <a:extLst>
              <a:ext uri="{FF2B5EF4-FFF2-40B4-BE49-F238E27FC236}">
                <a16:creationId xmlns:a16="http://schemas.microsoft.com/office/drawing/2014/main" id="{8249948D-BBDB-4E76-9400-2D1FA5AEDA87}"/>
              </a:ext>
            </a:extLst>
          </p:cNvPr>
          <p:cNvSpPr txBox="1"/>
          <p:nvPr/>
        </p:nvSpPr>
        <p:spPr>
          <a:xfrm>
            <a:off x="6622161" y="1412116"/>
            <a:ext cx="2624138" cy="338554"/>
          </a:xfrm>
          <a:prstGeom prst="rect">
            <a:avLst/>
          </a:prstGeom>
          <a:noFill/>
        </p:spPr>
        <p:txBody>
          <a:bodyPr wrap="square" rtlCol="0">
            <a:spAutoFit/>
          </a:bodyPr>
          <a:lstStyle/>
          <a:p>
            <a:pPr lvl="0" algn="r" rtl="1">
              <a:defRPr/>
            </a:pPr>
            <a:r>
              <a:rPr lang="ar-EG" sz="1600" dirty="0">
                <a:solidFill>
                  <a:srgbClr val="112D63"/>
                </a:solidFill>
                <a:latin typeface="SST Arabic Medium" pitchFamily="34" charset="-78"/>
                <a:cs typeface="SST Arabic Medium" pitchFamily="34" charset="-78"/>
              </a:rPr>
              <a:t>الجدول الزمني المبدئي</a:t>
            </a:r>
          </a:p>
        </p:txBody>
      </p:sp>
      <p:sp>
        <p:nvSpPr>
          <p:cNvPr id="56" name="TextBox 55">
            <a:extLst>
              <a:ext uri="{FF2B5EF4-FFF2-40B4-BE49-F238E27FC236}">
                <a16:creationId xmlns:a16="http://schemas.microsoft.com/office/drawing/2014/main" id="{8249948D-BBDB-4E76-9400-2D1FA5AEDA87}"/>
              </a:ext>
            </a:extLst>
          </p:cNvPr>
          <p:cNvSpPr txBox="1"/>
          <p:nvPr/>
        </p:nvSpPr>
        <p:spPr>
          <a:xfrm>
            <a:off x="5624417" y="2781119"/>
            <a:ext cx="1905000" cy="338554"/>
          </a:xfrm>
          <a:prstGeom prst="rect">
            <a:avLst/>
          </a:prstGeom>
          <a:noFill/>
        </p:spPr>
        <p:txBody>
          <a:bodyPr wrap="square" rtlCol="0">
            <a:spAutoFit/>
          </a:bodyPr>
          <a:lstStyle/>
          <a:p>
            <a:pPr lvl="0" algn="ctr" rtl="1">
              <a:defRPr/>
            </a:pPr>
            <a:r>
              <a:rPr lang="ar-EG" sz="1600" dirty="0">
                <a:solidFill>
                  <a:srgbClr val="112D63"/>
                </a:solidFill>
                <a:latin typeface="SST Arabic Medium" pitchFamily="34" charset="-78"/>
                <a:cs typeface="SST Arabic Medium" pitchFamily="34" charset="-78"/>
              </a:rPr>
              <a:t>تحديد مزايا جديدة</a:t>
            </a:r>
          </a:p>
        </p:txBody>
      </p:sp>
      <p:sp>
        <p:nvSpPr>
          <p:cNvPr id="2" name="Rectangle 1"/>
          <p:cNvSpPr/>
          <p:nvPr/>
        </p:nvSpPr>
        <p:spPr>
          <a:xfrm>
            <a:off x="8879586" y="4885699"/>
            <a:ext cx="352425" cy="352425"/>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8498586" y="4885699"/>
            <a:ext cx="352425" cy="352425"/>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8117586" y="4885699"/>
            <a:ext cx="352425" cy="352425"/>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7736586" y="4885699"/>
            <a:ext cx="352425" cy="352425"/>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355586" y="4885699"/>
            <a:ext cx="352425" cy="352425"/>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6974586" y="4885699"/>
            <a:ext cx="352425" cy="352425"/>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593586" y="4885699"/>
            <a:ext cx="352425" cy="352425"/>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212586" y="4885699"/>
            <a:ext cx="352425" cy="352425"/>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5831586" y="4885699"/>
            <a:ext cx="352425" cy="352425"/>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5450586" y="4885699"/>
            <a:ext cx="352425" cy="352425"/>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5069586" y="4885699"/>
            <a:ext cx="352425" cy="352425"/>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4688586" y="4885699"/>
            <a:ext cx="352425" cy="352425"/>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4307586" y="4885699"/>
            <a:ext cx="352425" cy="352425"/>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3926586" y="4885699"/>
            <a:ext cx="352425" cy="352425"/>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3545586" y="4885699"/>
            <a:ext cx="352425" cy="352425"/>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Isosceles Triangle 52"/>
          <p:cNvSpPr/>
          <p:nvPr/>
        </p:nvSpPr>
        <p:spPr>
          <a:xfrm rot="5400000">
            <a:off x="2889645" y="4969437"/>
            <a:ext cx="288135" cy="204596"/>
          </a:xfrm>
          <a:prstGeom prst="triangle">
            <a:avLst/>
          </a:prstGeom>
          <a:solidFill>
            <a:srgbClr val="0999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TextBox 57">
            <a:extLst>
              <a:ext uri="{FF2B5EF4-FFF2-40B4-BE49-F238E27FC236}">
                <a16:creationId xmlns:a16="http://schemas.microsoft.com/office/drawing/2014/main" id="{8249948D-BBDB-4E76-9400-2D1FA5AEDA87}"/>
              </a:ext>
            </a:extLst>
          </p:cNvPr>
          <p:cNvSpPr txBox="1"/>
          <p:nvPr/>
        </p:nvSpPr>
        <p:spPr>
          <a:xfrm>
            <a:off x="8851011" y="4908023"/>
            <a:ext cx="409575" cy="307777"/>
          </a:xfrm>
          <a:prstGeom prst="rect">
            <a:avLst/>
          </a:prstGeom>
          <a:noFill/>
        </p:spPr>
        <p:txBody>
          <a:bodyPr wrap="square" rtlCol="0">
            <a:spAutoFit/>
          </a:bodyPr>
          <a:lstStyle/>
          <a:p>
            <a:pPr lvl="0" algn="ctr" rtl="1">
              <a:defRPr/>
            </a:pPr>
            <a:r>
              <a:rPr lang="ar-EG" sz="1400" dirty="0">
                <a:solidFill>
                  <a:srgbClr val="112D63"/>
                </a:solidFill>
                <a:latin typeface="SST Arabic Medium" pitchFamily="34" charset="-78"/>
                <a:cs typeface="SST Arabic Medium" pitchFamily="34" charset="-78"/>
              </a:rPr>
              <a:t>1</a:t>
            </a:r>
          </a:p>
        </p:txBody>
      </p:sp>
      <p:sp>
        <p:nvSpPr>
          <p:cNvPr id="59" name="TextBox 58">
            <a:extLst>
              <a:ext uri="{FF2B5EF4-FFF2-40B4-BE49-F238E27FC236}">
                <a16:creationId xmlns:a16="http://schemas.microsoft.com/office/drawing/2014/main" id="{8249948D-BBDB-4E76-9400-2D1FA5AEDA87}"/>
              </a:ext>
            </a:extLst>
          </p:cNvPr>
          <p:cNvSpPr txBox="1"/>
          <p:nvPr/>
        </p:nvSpPr>
        <p:spPr>
          <a:xfrm>
            <a:off x="8470011" y="4908023"/>
            <a:ext cx="409575" cy="307777"/>
          </a:xfrm>
          <a:prstGeom prst="rect">
            <a:avLst/>
          </a:prstGeom>
          <a:noFill/>
        </p:spPr>
        <p:txBody>
          <a:bodyPr wrap="square" rtlCol="0">
            <a:spAutoFit/>
          </a:bodyPr>
          <a:lstStyle/>
          <a:p>
            <a:pPr lvl="0" algn="ctr" rtl="1">
              <a:defRPr/>
            </a:pPr>
            <a:r>
              <a:rPr lang="ar-EG" sz="1400" dirty="0">
                <a:solidFill>
                  <a:srgbClr val="112D63"/>
                </a:solidFill>
                <a:latin typeface="SST Arabic Medium" pitchFamily="34" charset="-78"/>
                <a:cs typeface="SST Arabic Medium" pitchFamily="34" charset="-78"/>
              </a:rPr>
              <a:t>2</a:t>
            </a:r>
          </a:p>
        </p:txBody>
      </p:sp>
      <p:sp>
        <p:nvSpPr>
          <p:cNvPr id="60" name="TextBox 59">
            <a:extLst>
              <a:ext uri="{FF2B5EF4-FFF2-40B4-BE49-F238E27FC236}">
                <a16:creationId xmlns:a16="http://schemas.microsoft.com/office/drawing/2014/main" id="{8249948D-BBDB-4E76-9400-2D1FA5AEDA87}"/>
              </a:ext>
            </a:extLst>
          </p:cNvPr>
          <p:cNvSpPr txBox="1"/>
          <p:nvPr/>
        </p:nvSpPr>
        <p:spPr>
          <a:xfrm>
            <a:off x="8089011" y="4908023"/>
            <a:ext cx="409575" cy="307777"/>
          </a:xfrm>
          <a:prstGeom prst="rect">
            <a:avLst/>
          </a:prstGeom>
          <a:noFill/>
        </p:spPr>
        <p:txBody>
          <a:bodyPr wrap="square" rtlCol="0">
            <a:spAutoFit/>
          </a:bodyPr>
          <a:lstStyle/>
          <a:p>
            <a:pPr lvl="0" algn="ctr" rtl="1">
              <a:defRPr/>
            </a:pPr>
            <a:r>
              <a:rPr lang="ar-EG" sz="1400" dirty="0">
                <a:solidFill>
                  <a:srgbClr val="112D63"/>
                </a:solidFill>
                <a:latin typeface="SST Arabic Medium" pitchFamily="34" charset="-78"/>
                <a:cs typeface="SST Arabic Medium" pitchFamily="34" charset="-78"/>
              </a:rPr>
              <a:t>3</a:t>
            </a:r>
          </a:p>
        </p:txBody>
      </p:sp>
      <p:sp>
        <p:nvSpPr>
          <p:cNvPr id="61" name="TextBox 60">
            <a:extLst>
              <a:ext uri="{FF2B5EF4-FFF2-40B4-BE49-F238E27FC236}">
                <a16:creationId xmlns:a16="http://schemas.microsoft.com/office/drawing/2014/main" id="{8249948D-BBDB-4E76-9400-2D1FA5AEDA87}"/>
              </a:ext>
            </a:extLst>
          </p:cNvPr>
          <p:cNvSpPr txBox="1"/>
          <p:nvPr/>
        </p:nvSpPr>
        <p:spPr>
          <a:xfrm>
            <a:off x="7708011" y="4908023"/>
            <a:ext cx="409575" cy="307777"/>
          </a:xfrm>
          <a:prstGeom prst="rect">
            <a:avLst/>
          </a:prstGeom>
          <a:noFill/>
        </p:spPr>
        <p:txBody>
          <a:bodyPr wrap="square" rtlCol="0">
            <a:spAutoFit/>
          </a:bodyPr>
          <a:lstStyle/>
          <a:p>
            <a:pPr lvl="0" algn="ctr" rtl="1">
              <a:defRPr/>
            </a:pPr>
            <a:r>
              <a:rPr lang="ar-EG" sz="1400" dirty="0">
                <a:solidFill>
                  <a:srgbClr val="112D63"/>
                </a:solidFill>
                <a:latin typeface="SST Arabic Medium" pitchFamily="34" charset="-78"/>
                <a:cs typeface="SST Arabic Medium" pitchFamily="34" charset="-78"/>
              </a:rPr>
              <a:t>4</a:t>
            </a:r>
          </a:p>
        </p:txBody>
      </p:sp>
      <p:sp>
        <p:nvSpPr>
          <p:cNvPr id="62" name="TextBox 61">
            <a:extLst>
              <a:ext uri="{FF2B5EF4-FFF2-40B4-BE49-F238E27FC236}">
                <a16:creationId xmlns:a16="http://schemas.microsoft.com/office/drawing/2014/main" id="{8249948D-BBDB-4E76-9400-2D1FA5AEDA87}"/>
              </a:ext>
            </a:extLst>
          </p:cNvPr>
          <p:cNvSpPr txBox="1"/>
          <p:nvPr/>
        </p:nvSpPr>
        <p:spPr>
          <a:xfrm>
            <a:off x="7327011" y="4908023"/>
            <a:ext cx="409575" cy="307777"/>
          </a:xfrm>
          <a:prstGeom prst="rect">
            <a:avLst/>
          </a:prstGeom>
          <a:noFill/>
        </p:spPr>
        <p:txBody>
          <a:bodyPr wrap="square" rtlCol="0">
            <a:spAutoFit/>
          </a:bodyPr>
          <a:lstStyle/>
          <a:p>
            <a:pPr lvl="0" algn="ctr" rtl="1">
              <a:defRPr/>
            </a:pPr>
            <a:r>
              <a:rPr lang="ar-EG" sz="1400" dirty="0">
                <a:solidFill>
                  <a:srgbClr val="112D63"/>
                </a:solidFill>
                <a:latin typeface="SST Arabic Medium" pitchFamily="34" charset="-78"/>
                <a:cs typeface="SST Arabic Medium" pitchFamily="34" charset="-78"/>
              </a:rPr>
              <a:t>5</a:t>
            </a:r>
          </a:p>
        </p:txBody>
      </p:sp>
      <p:sp>
        <p:nvSpPr>
          <p:cNvPr id="63" name="TextBox 62">
            <a:extLst>
              <a:ext uri="{FF2B5EF4-FFF2-40B4-BE49-F238E27FC236}">
                <a16:creationId xmlns:a16="http://schemas.microsoft.com/office/drawing/2014/main" id="{8249948D-BBDB-4E76-9400-2D1FA5AEDA87}"/>
              </a:ext>
            </a:extLst>
          </p:cNvPr>
          <p:cNvSpPr txBox="1"/>
          <p:nvPr/>
        </p:nvSpPr>
        <p:spPr>
          <a:xfrm>
            <a:off x="6946011" y="4908023"/>
            <a:ext cx="409575" cy="307777"/>
          </a:xfrm>
          <a:prstGeom prst="rect">
            <a:avLst/>
          </a:prstGeom>
          <a:noFill/>
        </p:spPr>
        <p:txBody>
          <a:bodyPr wrap="square" rtlCol="0">
            <a:spAutoFit/>
          </a:bodyPr>
          <a:lstStyle/>
          <a:p>
            <a:pPr lvl="0" algn="ctr" rtl="1">
              <a:defRPr/>
            </a:pPr>
            <a:r>
              <a:rPr lang="ar-EG" sz="1400" dirty="0">
                <a:solidFill>
                  <a:srgbClr val="112D63"/>
                </a:solidFill>
                <a:latin typeface="SST Arabic Medium" pitchFamily="34" charset="-78"/>
                <a:cs typeface="SST Arabic Medium" pitchFamily="34" charset="-78"/>
              </a:rPr>
              <a:t>6</a:t>
            </a:r>
          </a:p>
        </p:txBody>
      </p:sp>
      <p:sp>
        <p:nvSpPr>
          <p:cNvPr id="64" name="TextBox 63">
            <a:extLst>
              <a:ext uri="{FF2B5EF4-FFF2-40B4-BE49-F238E27FC236}">
                <a16:creationId xmlns:a16="http://schemas.microsoft.com/office/drawing/2014/main" id="{8249948D-BBDB-4E76-9400-2D1FA5AEDA87}"/>
              </a:ext>
            </a:extLst>
          </p:cNvPr>
          <p:cNvSpPr txBox="1"/>
          <p:nvPr/>
        </p:nvSpPr>
        <p:spPr>
          <a:xfrm>
            <a:off x="6565011" y="4908023"/>
            <a:ext cx="409575" cy="307777"/>
          </a:xfrm>
          <a:prstGeom prst="rect">
            <a:avLst/>
          </a:prstGeom>
          <a:noFill/>
        </p:spPr>
        <p:txBody>
          <a:bodyPr wrap="square" rtlCol="0">
            <a:spAutoFit/>
          </a:bodyPr>
          <a:lstStyle/>
          <a:p>
            <a:pPr lvl="0" algn="ctr" rtl="1">
              <a:defRPr/>
            </a:pPr>
            <a:r>
              <a:rPr lang="ar-EG" sz="1400" dirty="0">
                <a:solidFill>
                  <a:srgbClr val="112D63"/>
                </a:solidFill>
                <a:latin typeface="SST Arabic Medium" pitchFamily="34" charset="-78"/>
                <a:cs typeface="SST Arabic Medium" pitchFamily="34" charset="-78"/>
              </a:rPr>
              <a:t>7</a:t>
            </a:r>
          </a:p>
        </p:txBody>
      </p:sp>
      <p:sp>
        <p:nvSpPr>
          <p:cNvPr id="65" name="TextBox 64">
            <a:extLst>
              <a:ext uri="{FF2B5EF4-FFF2-40B4-BE49-F238E27FC236}">
                <a16:creationId xmlns:a16="http://schemas.microsoft.com/office/drawing/2014/main" id="{8249948D-BBDB-4E76-9400-2D1FA5AEDA87}"/>
              </a:ext>
            </a:extLst>
          </p:cNvPr>
          <p:cNvSpPr txBox="1"/>
          <p:nvPr/>
        </p:nvSpPr>
        <p:spPr>
          <a:xfrm>
            <a:off x="6184011" y="4908023"/>
            <a:ext cx="409575" cy="307777"/>
          </a:xfrm>
          <a:prstGeom prst="rect">
            <a:avLst/>
          </a:prstGeom>
          <a:noFill/>
        </p:spPr>
        <p:txBody>
          <a:bodyPr wrap="square" rtlCol="0">
            <a:spAutoFit/>
          </a:bodyPr>
          <a:lstStyle/>
          <a:p>
            <a:pPr lvl="0" algn="ctr" rtl="1">
              <a:defRPr/>
            </a:pPr>
            <a:r>
              <a:rPr lang="ar-EG" sz="1400" dirty="0">
                <a:solidFill>
                  <a:srgbClr val="112D63"/>
                </a:solidFill>
                <a:latin typeface="SST Arabic Medium" pitchFamily="34" charset="-78"/>
                <a:cs typeface="SST Arabic Medium" pitchFamily="34" charset="-78"/>
              </a:rPr>
              <a:t>8</a:t>
            </a:r>
          </a:p>
        </p:txBody>
      </p:sp>
      <p:sp>
        <p:nvSpPr>
          <p:cNvPr id="66" name="TextBox 65">
            <a:extLst>
              <a:ext uri="{FF2B5EF4-FFF2-40B4-BE49-F238E27FC236}">
                <a16:creationId xmlns:a16="http://schemas.microsoft.com/office/drawing/2014/main" id="{8249948D-BBDB-4E76-9400-2D1FA5AEDA87}"/>
              </a:ext>
            </a:extLst>
          </p:cNvPr>
          <p:cNvSpPr txBox="1"/>
          <p:nvPr/>
        </p:nvSpPr>
        <p:spPr>
          <a:xfrm>
            <a:off x="5803011" y="4908023"/>
            <a:ext cx="409575" cy="307777"/>
          </a:xfrm>
          <a:prstGeom prst="rect">
            <a:avLst/>
          </a:prstGeom>
          <a:noFill/>
        </p:spPr>
        <p:txBody>
          <a:bodyPr wrap="square" rtlCol="0">
            <a:spAutoFit/>
          </a:bodyPr>
          <a:lstStyle/>
          <a:p>
            <a:pPr lvl="0" algn="ctr" rtl="1">
              <a:defRPr/>
            </a:pPr>
            <a:r>
              <a:rPr lang="ar-EG" sz="1400" dirty="0">
                <a:solidFill>
                  <a:srgbClr val="112D63"/>
                </a:solidFill>
                <a:latin typeface="SST Arabic Medium" pitchFamily="34" charset="-78"/>
                <a:cs typeface="SST Arabic Medium" pitchFamily="34" charset="-78"/>
              </a:rPr>
              <a:t>9</a:t>
            </a:r>
          </a:p>
        </p:txBody>
      </p:sp>
      <p:sp>
        <p:nvSpPr>
          <p:cNvPr id="67" name="TextBox 66">
            <a:extLst>
              <a:ext uri="{FF2B5EF4-FFF2-40B4-BE49-F238E27FC236}">
                <a16:creationId xmlns:a16="http://schemas.microsoft.com/office/drawing/2014/main" id="{8249948D-BBDB-4E76-9400-2D1FA5AEDA87}"/>
              </a:ext>
            </a:extLst>
          </p:cNvPr>
          <p:cNvSpPr txBox="1"/>
          <p:nvPr/>
        </p:nvSpPr>
        <p:spPr>
          <a:xfrm>
            <a:off x="5422011" y="4908023"/>
            <a:ext cx="409575" cy="307777"/>
          </a:xfrm>
          <a:prstGeom prst="rect">
            <a:avLst/>
          </a:prstGeom>
          <a:noFill/>
        </p:spPr>
        <p:txBody>
          <a:bodyPr wrap="square" rtlCol="0">
            <a:spAutoFit/>
          </a:bodyPr>
          <a:lstStyle/>
          <a:p>
            <a:pPr lvl="0" algn="ctr" rtl="1">
              <a:defRPr/>
            </a:pPr>
            <a:r>
              <a:rPr lang="ar-EG" sz="1400" dirty="0">
                <a:solidFill>
                  <a:srgbClr val="112D63"/>
                </a:solidFill>
                <a:latin typeface="SST Arabic Medium" pitchFamily="34" charset="-78"/>
                <a:cs typeface="SST Arabic Medium" pitchFamily="34" charset="-78"/>
              </a:rPr>
              <a:t>10</a:t>
            </a:r>
          </a:p>
        </p:txBody>
      </p:sp>
      <p:sp>
        <p:nvSpPr>
          <p:cNvPr id="68" name="TextBox 67">
            <a:extLst>
              <a:ext uri="{FF2B5EF4-FFF2-40B4-BE49-F238E27FC236}">
                <a16:creationId xmlns:a16="http://schemas.microsoft.com/office/drawing/2014/main" id="{8249948D-BBDB-4E76-9400-2D1FA5AEDA87}"/>
              </a:ext>
            </a:extLst>
          </p:cNvPr>
          <p:cNvSpPr txBox="1"/>
          <p:nvPr/>
        </p:nvSpPr>
        <p:spPr>
          <a:xfrm>
            <a:off x="5041011" y="4908023"/>
            <a:ext cx="409575" cy="307777"/>
          </a:xfrm>
          <a:prstGeom prst="rect">
            <a:avLst/>
          </a:prstGeom>
          <a:noFill/>
        </p:spPr>
        <p:txBody>
          <a:bodyPr wrap="square" rtlCol="0">
            <a:spAutoFit/>
          </a:bodyPr>
          <a:lstStyle/>
          <a:p>
            <a:pPr lvl="0" algn="ctr" rtl="1">
              <a:defRPr/>
            </a:pPr>
            <a:r>
              <a:rPr lang="ar-EG" sz="1400" dirty="0">
                <a:solidFill>
                  <a:srgbClr val="112D63"/>
                </a:solidFill>
                <a:latin typeface="SST Arabic Medium" pitchFamily="34" charset="-78"/>
                <a:cs typeface="SST Arabic Medium" pitchFamily="34" charset="-78"/>
              </a:rPr>
              <a:t>11</a:t>
            </a:r>
          </a:p>
        </p:txBody>
      </p:sp>
      <p:sp>
        <p:nvSpPr>
          <p:cNvPr id="69" name="TextBox 68">
            <a:extLst>
              <a:ext uri="{FF2B5EF4-FFF2-40B4-BE49-F238E27FC236}">
                <a16:creationId xmlns:a16="http://schemas.microsoft.com/office/drawing/2014/main" id="{8249948D-BBDB-4E76-9400-2D1FA5AEDA87}"/>
              </a:ext>
            </a:extLst>
          </p:cNvPr>
          <p:cNvSpPr txBox="1"/>
          <p:nvPr/>
        </p:nvSpPr>
        <p:spPr>
          <a:xfrm>
            <a:off x="4660011" y="4908023"/>
            <a:ext cx="409575" cy="307777"/>
          </a:xfrm>
          <a:prstGeom prst="rect">
            <a:avLst/>
          </a:prstGeom>
          <a:noFill/>
        </p:spPr>
        <p:txBody>
          <a:bodyPr wrap="square" rtlCol="0">
            <a:spAutoFit/>
          </a:bodyPr>
          <a:lstStyle/>
          <a:p>
            <a:pPr lvl="0" algn="ctr" rtl="1">
              <a:defRPr/>
            </a:pPr>
            <a:r>
              <a:rPr lang="ar-EG" sz="1400" dirty="0">
                <a:solidFill>
                  <a:srgbClr val="112D63"/>
                </a:solidFill>
                <a:latin typeface="SST Arabic Medium" pitchFamily="34" charset="-78"/>
                <a:cs typeface="SST Arabic Medium" pitchFamily="34" charset="-78"/>
              </a:rPr>
              <a:t>12</a:t>
            </a:r>
          </a:p>
        </p:txBody>
      </p:sp>
      <p:sp>
        <p:nvSpPr>
          <p:cNvPr id="70" name="TextBox 69">
            <a:extLst>
              <a:ext uri="{FF2B5EF4-FFF2-40B4-BE49-F238E27FC236}">
                <a16:creationId xmlns:a16="http://schemas.microsoft.com/office/drawing/2014/main" id="{8249948D-BBDB-4E76-9400-2D1FA5AEDA87}"/>
              </a:ext>
            </a:extLst>
          </p:cNvPr>
          <p:cNvSpPr txBox="1"/>
          <p:nvPr/>
        </p:nvSpPr>
        <p:spPr>
          <a:xfrm>
            <a:off x="4279011" y="4908023"/>
            <a:ext cx="409575" cy="307777"/>
          </a:xfrm>
          <a:prstGeom prst="rect">
            <a:avLst/>
          </a:prstGeom>
          <a:noFill/>
        </p:spPr>
        <p:txBody>
          <a:bodyPr wrap="square" rtlCol="0">
            <a:spAutoFit/>
          </a:bodyPr>
          <a:lstStyle/>
          <a:p>
            <a:pPr lvl="0" algn="ctr" rtl="1">
              <a:defRPr/>
            </a:pPr>
            <a:r>
              <a:rPr lang="ar-EG" sz="1400" dirty="0">
                <a:solidFill>
                  <a:srgbClr val="112D63"/>
                </a:solidFill>
                <a:latin typeface="SST Arabic Medium" pitchFamily="34" charset="-78"/>
                <a:cs typeface="SST Arabic Medium" pitchFamily="34" charset="-78"/>
              </a:rPr>
              <a:t>13</a:t>
            </a:r>
          </a:p>
        </p:txBody>
      </p:sp>
      <p:sp>
        <p:nvSpPr>
          <p:cNvPr id="71" name="TextBox 70">
            <a:extLst>
              <a:ext uri="{FF2B5EF4-FFF2-40B4-BE49-F238E27FC236}">
                <a16:creationId xmlns:a16="http://schemas.microsoft.com/office/drawing/2014/main" id="{8249948D-BBDB-4E76-9400-2D1FA5AEDA87}"/>
              </a:ext>
            </a:extLst>
          </p:cNvPr>
          <p:cNvSpPr txBox="1"/>
          <p:nvPr/>
        </p:nvSpPr>
        <p:spPr>
          <a:xfrm>
            <a:off x="3898011" y="4908023"/>
            <a:ext cx="409575" cy="307777"/>
          </a:xfrm>
          <a:prstGeom prst="rect">
            <a:avLst/>
          </a:prstGeom>
          <a:noFill/>
        </p:spPr>
        <p:txBody>
          <a:bodyPr wrap="square" rtlCol="0">
            <a:spAutoFit/>
          </a:bodyPr>
          <a:lstStyle/>
          <a:p>
            <a:pPr lvl="0" algn="ctr" rtl="1">
              <a:defRPr/>
            </a:pPr>
            <a:r>
              <a:rPr lang="ar-EG" sz="1400" dirty="0">
                <a:solidFill>
                  <a:srgbClr val="112D63"/>
                </a:solidFill>
                <a:latin typeface="SST Arabic Medium" pitchFamily="34" charset="-78"/>
                <a:cs typeface="SST Arabic Medium" pitchFamily="34" charset="-78"/>
              </a:rPr>
              <a:t>14</a:t>
            </a:r>
          </a:p>
        </p:txBody>
      </p:sp>
      <p:sp>
        <p:nvSpPr>
          <p:cNvPr id="72" name="TextBox 71">
            <a:extLst>
              <a:ext uri="{FF2B5EF4-FFF2-40B4-BE49-F238E27FC236}">
                <a16:creationId xmlns:a16="http://schemas.microsoft.com/office/drawing/2014/main" id="{8249948D-BBDB-4E76-9400-2D1FA5AEDA87}"/>
              </a:ext>
            </a:extLst>
          </p:cNvPr>
          <p:cNvSpPr txBox="1"/>
          <p:nvPr/>
        </p:nvSpPr>
        <p:spPr>
          <a:xfrm>
            <a:off x="3517011" y="4908023"/>
            <a:ext cx="409575" cy="307777"/>
          </a:xfrm>
          <a:prstGeom prst="rect">
            <a:avLst/>
          </a:prstGeom>
          <a:noFill/>
        </p:spPr>
        <p:txBody>
          <a:bodyPr wrap="square" rtlCol="0">
            <a:spAutoFit/>
          </a:bodyPr>
          <a:lstStyle/>
          <a:p>
            <a:pPr lvl="0" algn="ctr" rtl="1">
              <a:defRPr/>
            </a:pPr>
            <a:r>
              <a:rPr lang="ar-EG" sz="1400" dirty="0">
                <a:solidFill>
                  <a:srgbClr val="112D63"/>
                </a:solidFill>
                <a:latin typeface="SST Arabic Medium" pitchFamily="34" charset="-78"/>
                <a:cs typeface="SST Arabic Medium" pitchFamily="34" charset="-78"/>
              </a:rPr>
              <a:t>15</a:t>
            </a:r>
          </a:p>
        </p:txBody>
      </p:sp>
      <p:sp>
        <p:nvSpPr>
          <p:cNvPr id="76" name="Rectangle 75"/>
          <p:cNvSpPr/>
          <p:nvPr/>
        </p:nvSpPr>
        <p:spPr>
          <a:xfrm>
            <a:off x="8879586" y="3435964"/>
            <a:ext cx="352425" cy="352425"/>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8498586" y="3435964"/>
            <a:ext cx="352425" cy="352425"/>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Rectangle 77"/>
          <p:cNvSpPr/>
          <p:nvPr/>
        </p:nvSpPr>
        <p:spPr>
          <a:xfrm>
            <a:off x="8117586" y="3435964"/>
            <a:ext cx="352425" cy="352425"/>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7736586" y="3435964"/>
            <a:ext cx="352425" cy="352425"/>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7355586" y="3435964"/>
            <a:ext cx="352425" cy="352425"/>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6974586" y="3435964"/>
            <a:ext cx="352425" cy="352425"/>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6593586" y="3435964"/>
            <a:ext cx="352425" cy="352425"/>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6212586" y="3435964"/>
            <a:ext cx="352425" cy="352425"/>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ectangle 83"/>
          <p:cNvSpPr/>
          <p:nvPr/>
        </p:nvSpPr>
        <p:spPr>
          <a:xfrm>
            <a:off x="5831586" y="3435964"/>
            <a:ext cx="352425" cy="352425"/>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5450586" y="3435964"/>
            <a:ext cx="352425" cy="352425"/>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5069586" y="3435964"/>
            <a:ext cx="352425" cy="352425"/>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Rectangle 86"/>
          <p:cNvSpPr/>
          <p:nvPr/>
        </p:nvSpPr>
        <p:spPr>
          <a:xfrm>
            <a:off x="4688586" y="3435964"/>
            <a:ext cx="352425" cy="352425"/>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87"/>
          <p:cNvSpPr/>
          <p:nvPr/>
        </p:nvSpPr>
        <p:spPr>
          <a:xfrm>
            <a:off x="4307586" y="3435964"/>
            <a:ext cx="352425" cy="352425"/>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Isosceles Triangle 91"/>
          <p:cNvSpPr/>
          <p:nvPr/>
        </p:nvSpPr>
        <p:spPr>
          <a:xfrm rot="5400000">
            <a:off x="3642120" y="3519702"/>
            <a:ext cx="288135" cy="204596"/>
          </a:xfrm>
          <a:prstGeom prst="triangle">
            <a:avLst/>
          </a:prstGeom>
          <a:solidFill>
            <a:srgbClr val="0999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TextBox 92">
            <a:extLst>
              <a:ext uri="{FF2B5EF4-FFF2-40B4-BE49-F238E27FC236}">
                <a16:creationId xmlns:a16="http://schemas.microsoft.com/office/drawing/2014/main" id="{8249948D-BBDB-4E76-9400-2D1FA5AEDA87}"/>
              </a:ext>
            </a:extLst>
          </p:cNvPr>
          <p:cNvSpPr txBox="1"/>
          <p:nvPr/>
        </p:nvSpPr>
        <p:spPr>
          <a:xfrm>
            <a:off x="8851011" y="3458288"/>
            <a:ext cx="409575" cy="307777"/>
          </a:xfrm>
          <a:prstGeom prst="rect">
            <a:avLst/>
          </a:prstGeom>
          <a:noFill/>
        </p:spPr>
        <p:txBody>
          <a:bodyPr wrap="square" rtlCol="0">
            <a:spAutoFit/>
          </a:bodyPr>
          <a:lstStyle/>
          <a:p>
            <a:pPr lvl="0" algn="ctr" rtl="1">
              <a:defRPr/>
            </a:pPr>
            <a:r>
              <a:rPr lang="ar-EG" sz="1400" dirty="0">
                <a:solidFill>
                  <a:srgbClr val="112D63"/>
                </a:solidFill>
                <a:latin typeface="SST Arabic Medium" pitchFamily="34" charset="-78"/>
                <a:cs typeface="SST Arabic Medium" pitchFamily="34" charset="-78"/>
              </a:rPr>
              <a:t>1</a:t>
            </a:r>
          </a:p>
        </p:txBody>
      </p:sp>
      <p:sp>
        <p:nvSpPr>
          <p:cNvPr id="94" name="TextBox 93">
            <a:extLst>
              <a:ext uri="{FF2B5EF4-FFF2-40B4-BE49-F238E27FC236}">
                <a16:creationId xmlns:a16="http://schemas.microsoft.com/office/drawing/2014/main" id="{8249948D-BBDB-4E76-9400-2D1FA5AEDA87}"/>
              </a:ext>
            </a:extLst>
          </p:cNvPr>
          <p:cNvSpPr txBox="1"/>
          <p:nvPr/>
        </p:nvSpPr>
        <p:spPr>
          <a:xfrm>
            <a:off x="8470011" y="3458288"/>
            <a:ext cx="409575" cy="307777"/>
          </a:xfrm>
          <a:prstGeom prst="rect">
            <a:avLst/>
          </a:prstGeom>
          <a:noFill/>
        </p:spPr>
        <p:txBody>
          <a:bodyPr wrap="square" rtlCol="0">
            <a:spAutoFit/>
          </a:bodyPr>
          <a:lstStyle/>
          <a:p>
            <a:pPr lvl="0" algn="ctr" rtl="1">
              <a:defRPr/>
            </a:pPr>
            <a:r>
              <a:rPr lang="ar-EG" sz="1400" dirty="0">
                <a:solidFill>
                  <a:srgbClr val="112D63"/>
                </a:solidFill>
                <a:latin typeface="SST Arabic Medium" pitchFamily="34" charset="-78"/>
                <a:cs typeface="SST Arabic Medium" pitchFamily="34" charset="-78"/>
              </a:rPr>
              <a:t>2</a:t>
            </a:r>
          </a:p>
        </p:txBody>
      </p:sp>
      <p:sp>
        <p:nvSpPr>
          <p:cNvPr id="95" name="TextBox 94">
            <a:extLst>
              <a:ext uri="{FF2B5EF4-FFF2-40B4-BE49-F238E27FC236}">
                <a16:creationId xmlns:a16="http://schemas.microsoft.com/office/drawing/2014/main" id="{8249948D-BBDB-4E76-9400-2D1FA5AEDA87}"/>
              </a:ext>
            </a:extLst>
          </p:cNvPr>
          <p:cNvSpPr txBox="1"/>
          <p:nvPr/>
        </p:nvSpPr>
        <p:spPr>
          <a:xfrm>
            <a:off x="8089011" y="3458288"/>
            <a:ext cx="409575" cy="307777"/>
          </a:xfrm>
          <a:prstGeom prst="rect">
            <a:avLst/>
          </a:prstGeom>
          <a:noFill/>
        </p:spPr>
        <p:txBody>
          <a:bodyPr wrap="square" rtlCol="0">
            <a:spAutoFit/>
          </a:bodyPr>
          <a:lstStyle/>
          <a:p>
            <a:pPr lvl="0" algn="ctr" rtl="1">
              <a:defRPr/>
            </a:pPr>
            <a:r>
              <a:rPr lang="ar-EG" sz="1400" dirty="0">
                <a:solidFill>
                  <a:srgbClr val="112D63"/>
                </a:solidFill>
                <a:latin typeface="SST Arabic Medium" pitchFamily="34" charset="-78"/>
                <a:cs typeface="SST Arabic Medium" pitchFamily="34" charset="-78"/>
              </a:rPr>
              <a:t>3</a:t>
            </a:r>
          </a:p>
        </p:txBody>
      </p:sp>
      <p:sp>
        <p:nvSpPr>
          <p:cNvPr id="96" name="TextBox 95">
            <a:extLst>
              <a:ext uri="{FF2B5EF4-FFF2-40B4-BE49-F238E27FC236}">
                <a16:creationId xmlns:a16="http://schemas.microsoft.com/office/drawing/2014/main" id="{8249948D-BBDB-4E76-9400-2D1FA5AEDA87}"/>
              </a:ext>
            </a:extLst>
          </p:cNvPr>
          <p:cNvSpPr txBox="1"/>
          <p:nvPr/>
        </p:nvSpPr>
        <p:spPr>
          <a:xfrm>
            <a:off x="7708011" y="3458288"/>
            <a:ext cx="409575" cy="307777"/>
          </a:xfrm>
          <a:prstGeom prst="rect">
            <a:avLst/>
          </a:prstGeom>
          <a:noFill/>
        </p:spPr>
        <p:txBody>
          <a:bodyPr wrap="square" rtlCol="0">
            <a:spAutoFit/>
          </a:bodyPr>
          <a:lstStyle/>
          <a:p>
            <a:pPr lvl="0" algn="ctr" rtl="1">
              <a:defRPr/>
            </a:pPr>
            <a:r>
              <a:rPr lang="ar-EG" sz="1400" dirty="0">
                <a:solidFill>
                  <a:srgbClr val="112D63"/>
                </a:solidFill>
                <a:latin typeface="SST Arabic Medium" pitchFamily="34" charset="-78"/>
                <a:cs typeface="SST Arabic Medium" pitchFamily="34" charset="-78"/>
              </a:rPr>
              <a:t>4</a:t>
            </a:r>
          </a:p>
        </p:txBody>
      </p:sp>
      <p:sp>
        <p:nvSpPr>
          <p:cNvPr id="97" name="TextBox 96">
            <a:extLst>
              <a:ext uri="{FF2B5EF4-FFF2-40B4-BE49-F238E27FC236}">
                <a16:creationId xmlns:a16="http://schemas.microsoft.com/office/drawing/2014/main" id="{8249948D-BBDB-4E76-9400-2D1FA5AEDA87}"/>
              </a:ext>
            </a:extLst>
          </p:cNvPr>
          <p:cNvSpPr txBox="1"/>
          <p:nvPr/>
        </p:nvSpPr>
        <p:spPr>
          <a:xfrm>
            <a:off x="7327011" y="3458288"/>
            <a:ext cx="409575" cy="307777"/>
          </a:xfrm>
          <a:prstGeom prst="rect">
            <a:avLst/>
          </a:prstGeom>
          <a:noFill/>
        </p:spPr>
        <p:txBody>
          <a:bodyPr wrap="square" rtlCol="0">
            <a:spAutoFit/>
          </a:bodyPr>
          <a:lstStyle/>
          <a:p>
            <a:pPr lvl="0" algn="ctr" rtl="1">
              <a:defRPr/>
            </a:pPr>
            <a:r>
              <a:rPr lang="ar-EG" sz="1400" dirty="0">
                <a:solidFill>
                  <a:srgbClr val="112D63"/>
                </a:solidFill>
                <a:latin typeface="SST Arabic Medium" pitchFamily="34" charset="-78"/>
                <a:cs typeface="SST Arabic Medium" pitchFamily="34" charset="-78"/>
              </a:rPr>
              <a:t>5</a:t>
            </a:r>
          </a:p>
        </p:txBody>
      </p:sp>
      <p:sp>
        <p:nvSpPr>
          <p:cNvPr id="98" name="TextBox 97">
            <a:extLst>
              <a:ext uri="{FF2B5EF4-FFF2-40B4-BE49-F238E27FC236}">
                <a16:creationId xmlns:a16="http://schemas.microsoft.com/office/drawing/2014/main" id="{8249948D-BBDB-4E76-9400-2D1FA5AEDA87}"/>
              </a:ext>
            </a:extLst>
          </p:cNvPr>
          <p:cNvSpPr txBox="1"/>
          <p:nvPr/>
        </p:nvSpPr>
        <p:spPr>
          <a:xfrm>
            <a:off x="6946011" y="3458288"/>
            <a:ext cx="409575" cy="307777"/>
          </a:xfrm>
          <a:prstGeom prst="rect">
            <a:avLst/>
          </a:prstGeom>
          <a:noFill/>
        </p:spPr>
        <p:txBody>
          <a:bodyPr wrap="square" rtlCol="0">
            <a:spAutoFit/>
          </a:bodyPr>
          <a:lstStyle/>
          <a:p>
            <a:pPr lvl="0" algn="ctr" rtl="1">
              <a:defRPr/>
            </a:pPr>
            <a:r>
              <a:rPr lang="ar-EG" sz="1400" dirty="0">
                <a:solidFill>
                  <a:srgbClr val="112D63"/>
                </a:solidFill>
                <a:latin typeface="SST Arabic Medium" pitchFamily="34" charset="-78"/>
                <a:cs typeface="SST Arabic Medium" pitchFamily="34" charset="-78"/>
              </a:rPr>
              <a:t>6</a:t>
            </a:r>
          </a:p>
        </p:txBody>
      </p:sp>
      <p:sp>
        <p:nvSpPr>
          <p:cNvPr id="99" name="TextBox 98">
            <a:extLst>
              <a:ext uri="{FF2B5EF4-FFF2-40B4-BE49-F238E27FC236}">
                <a16:creationId xmlns:a16="http://schemas.microsoft.com/office/drawing/2014/main" id="{8249948D-BBDB-4E76-9400-2D1FA5AEDA87}"/>
              </a:ext>
            </a:extLst>
          </p:cNvPr>
          <p:cNvSpPr txBox="1"/>
          <p:nvPr/>
        </p:nvSpPr>
        <p:spPr>
          <a:xfrm>
            <a:off x="6565011" y="3458288"/>
            <a:ext cx="409575" cy="307777"/>
          </a:xfrm>
          <a:prstGeom prst="rect">
            <a:avLst/>
          </a:prstGeom>
          <a:noFill/>
        </p:spPr>
        <p:txBody>
          <a:bodyPr wrap="square" rtlCol="0">
            <a:spAutoFit/>
          </a:bodyPr>
          <a:lstStyle/>
          <a:p>
            <a:pPr lvl="0" algn="ctr" rtl="1">
              <a:defRPr/>
            </a:pPr>
            <a:r>
              <a:rPr lang="ar-EG" sz="1400" dirty="0">
                <a:solidFill>
                  <a:srgbClr val="112D63"/>
                </a:solidFill>
                <a:latin typeface="SST Arabic Medium" pitchFamily="34" charset="-78"/>
                <a:cs typeface="SST Arabic Medium" pitchFamily="34" charset="-78"/>
              </a:rPr>
              <a:t>7</a:t>
            </a:r>
          </a:p>
        </p:txBody>
      </p:sp>
      <p:sp>
        <p:nvSpPr>
          <p:cNvPr id="100" name="TextBox 99">
            <a:extLst>
              <a:ext uri="{FF2B5EF4-FFF2-40B4-BE49-F238E27FC236}">
                <a16:creationId xmlns:a16="http://schemas.microsoft.com/office/drawing/2014/main" id="{8249948D-BBDB-4E76-9400-2D1FA5AEDA87}"/>
              </a:ext>
            </a:extLst>
          </p:cNvPr>
          <p:cNvSpPr txBox="1"/>
          <p:nvPr/>
        </p:nvSpPr>
        <p:spPr>
          <a:xfrm>
            <a:off x="6184011" y="3458288"/>
            <a:ext cx="409575" cy="307777"/>
          </a:xfrm>
          <a:prstGeom prst="rect">
            <a:avLst/>
          </a:prstGeom>
          <a:noFill/>
        </p:spPr>
        <p:txBody>
          <a:bodyPr wrap="square" rtlCol="0">
            <a:spAutoFit/>
          </a:bodyPr>
          <a:lstStyle/>
          <a:p>
            <a:pPr lvl="0" algn="ctr" rtl="1">
              <a:defRPr/>
            </a:pPr>
            <a:r>
              <a:rPr lang="ar-EG" sz="1400" dirty="0">
                <a:solidFill>
                  <a:srgbClr val="112D63"/>
                </a:solidFill>
                <a:latin typeface="SST Arabic Medium" pitchFamily="34" charset="-78"/>
                <a:cs typeface="SST Arabic Medium" pitchFamily="34" charset="-78"/>
              </a:rPr>
              <a:t>8</a:t>
            </a:r>
          </a:p>
        </p:txBody>
      </p:sp>
      <p:sp>
        <p:nvSpPr>
          <p:cNvPr id="101" name="TextBox 100">
            <a:extLst>
              <a:ext uri="{FF2B5EF4-FFF2-40B4-BE49-F238E27FC236}">
                <a16:creationId xmlns:a16="http://schemas.microsoft.com/office/drawing/2014/main" id="{8249948D-BBDB-4E76-9400-2D1FA5AEDA87}"/>
              </a:ext>
            </a:extLst>
          </p:cNvPr>
          <p:cNvSpPr txBox="1"/>
          <p:nvPr/>
        </p:nvSpPr>
        <p:spPr>
          <a:xfrm>
            <a:off x="5803011" y="3458288"/>
            <a:ext cx="409575" cy="307777"/>
          </a:xfrm>
          <a:prstGeom prst="rect">
            <a:avLst/>
          </a:prstGeom>
          <a:noFill/>
        </p:spPr>
        <p:txBody>
          <a:bodyPr wrap="square" rtlCol="0">
            <a:spAutoFit/>
          </a:bodyPr>
          <a:lstStyle/>
          <a:p>
            <a:pPr lvl="0" algn="ctr" rtl="1">
              <a:defRPr/>
            </a:pPr>
            <a:r>
              <a:rPr lang="ar-EG" sz="1400" dirty="0">
                <a:solidFill>
                  <a:srgbClr val="112D63"/>
                </a:solidFill>
                <a:latin typeface="SST Arabic Medium" pitchFamily="34" charset="-78"/>
                <a:cs typeface="SST Arabic Medium" pitchFamily="34" charset="-78"/>
              </a:rPr>
              <a:t>9</a:t>
            </a:r>
          </a:p>
        </p:txBody>
      </p:sp>
      <p:sp>
        <p:nvSpPr>
          <p:cNvPr id="102" name="TextBox 101">
            <a:extLst>
              <a:ext uri="{FF2B5EF4-FFF2-40B4-BE49-F238E27FC236}">
                <a16:creationId xmlns:a16="http://schemas.microsoft.com/office/drawing/2014/main" id="{8249948D-BBDB-4E76-9400-2D1FA5AEDA87}"/>
              </a:ext>
            </a:extLst>
          </p:cNvPr>
          <p:cNvSpPr txBox="1"/>
          <p:nvPr/>
        </p:nvSpPr>
        <p:spPr>
          <a:xfrm>
            <a:off x="5422011" y="3458288"/>
            <a:ext cx="409575" cy="307777"/>
          </a:xfrm>
          <a:prstGeom prst="rect">
            <a:avLst/>
          </a:prstGeom>
          <a:noFill/>
        </p:spPr>
        <p:txBody>
          <a:bodyPr wrap="square" rtlCol="0">
            <a:spAutoFit/>
          </a:bodyPr>
          <a:lstStyle/>
          <a:p>
            <a:pPr lvl="0" algn="ctr" rtl="1">
              <a:defRPr/>
            </a:pPr>
            <a:r>
              <a:rPr lang="ar-EG" sz="1400" dirty="0">
                <a:solidFill>
                  <a:srgbClr val="112D63"/>
                </a:solidFill>
                <a:latin typeface="SST Arabic Medium" pitchFamily="34" charset="-78"/>
                <a:cs typeface="SST Arabic Medium" pitchFamily="34" charset="-78"/>
              </a:rPr>
              <a:t>10</a:t>
            </a:r>
          </a:p>
        </p:txBody>
      </p:sp>
      <p:sp>
        <p:nvSpPr>
          <p:cNvPr id="103" name="TextBox 102">
            <a:extLst>
              <a:ext uri="{FF2B5EF4-FFF2-40B4-BE49-F238E27FC236}">
                <a16:creationId xmlns:a16="http://schemas.microsoft.com/office/drawing/2014/main" id="{8249948D-BBDB-4E76-9400-2D1FA5AEDA87}"/>
              </a:ext>
            </a:extLst>
          </p:cNvPr>
          <p:cNvSpPr txBox="1"/>
          <p:nvPr/>
        </p:nvSpPr>
        <p:spPr>
          <a:xfrm>
            <a:off x="5041011" y="3458288"/>
            <a:ext cx="409575" cy="307777"/>
          </a:xfrm>
          <a:prstGeom prst="rect">
            <a:avLst/>
          </a:prstGeom>
          <a:noFill/>
        </p:spPr>
        <p:txBody>
          <a:bodyPr wrap="square" rtlCol="0">
            <a:spAutoFit/>
          </a:bodyPr>
          <a:lstStyle/>
          <a:p>
            <a:pPr lvl="0" algn="ctr" rtl="1">
              <a:defRPr/>
            </a:pPr>
            <a:r>
              <a:rPr lang="ar-EG" sz="1400" dirty="0">
                <a:solidFill>
                  <a:srgbClr val="112D63"/>
                </a:solidFill>
                <a:latin typeface="SST Arabic Medium" pitchFamily="34" charset="-78"/>
                <a:cs typeface="SST Arabic Medium" pitchFamily="34" charset="-78"/>
              </a:rPr>
              <a:t>11</a:t>
            </a:r>
          </a:p>
        </p:txBody>
      </p:sp>
      <p:sp>
        <p:nvSpPr>
          <p:cNvPr id="104" name="TextBox 103">
            <a:extLst>
              <a:ext uri="{FF2B5EF4-FFF2-40B4-BE49-F238E27FC236}">
                <a16:creationId xmlns:a16="http://schemas.microsoft.com/office/drawing/2014/main" id="{8249948D-BBDB-4E76-9400-2D1FA5AEDA87}"/>
              </a:ext>
            </a:extLst>
          </p:cNvPr>
          <p:cNvSpPr txBox="1"/>
          <p:nvPr/>
        </p:nvSpPr>
        <p:spPr>
          <a:xfrm>
            <a:off x="4660011" y="3458288"/>
            <a:ext cx="409575" cy="307777"/>
          </a:xfrm>
          <a:prstGeom prst="rect">
            <a:avLst/>
          </a:prstGeom>
          <a:noFill/>
        </p:spPr>
        <p:txBody>
          <a:bodyPr wrap="square" rtlCol="0">
            <a:spAutoFit/>
          </a:bodyPr>
          <a:lstStyle/>
          <a:p>
            <a:pPr lvl="0" algn="ctr" rtl="1">
              <a:defRPr/>
            </a:pPr>
            <a:r>
              <a:rPr lang="ar-EG" sz="1400" dirty="0">
                <a:solidFill>
                  <a:srgbClr val="112D63"/>
                </a:solidFill>
                <a:latin typeface="SST Arabic Medium" pitchFamily="34" charset="-78"/>
                <a:cs typeface="SST Arabic Medium" pitchFamily="34" charset="-78"/>
              </a:rPr>
              <a:t>12</a:t>
            </a:r>
          </a:p>
        </p:txBody>
      </p:sp>
      <p:sp>
        <p:nvSpPr>
          <p:cNvPr id="105" name="TextBox 104">
            <a:extLst>
              <a:ext uri="{FF2B5EF4-FFF2-40B4-BE49-F238E27FC236}">
                <a16:creationId xmlns:a16="http://schemas.microsoft.com/office/drawing/2014/main" id="{8249948D-BBDB-4E76-9400-2D1FA5AEDA87}"/>
              </a:ext>
            </a:extLst>
          </p:cNvPr>
          <p:cNvSpPr txBox="1"/>
          <p:nvPr/>
        </p:nvSpPr>
        <p:spPr>
          <a:xfrm>
            <a:off x="4279011" y="3458288"/>
            <a:ext cx="409575" cy="307777"/>
          </a:xfrm>
          <a:prstGeom prst="rect">
            <a:avLst/>
          </a:prstGeom>
          <a:noFill/>
        </p:spPr>
        <p:txBody>
          <a:bodyPr wrap="square" rtlCol="0">
            <a:spAutoFit/>
          </a:bodyPr>
          <a:lstStyle/>
          <a:p>
            <a:pPr lvl="0" algn="ctr" rtl="1">
              <a:defRPr/>
            </a:pPr>
            <a:r>
              <a:rPr lang="ar-EG" sz="1400" dirty="0">
                <a:solidFill>
                  <a:srgbClr val="112D63"/>
                </a:solidFill>
                <a:latin typeface="SST Arabic Medium" pitchFamily="34" charset="-78"/>
                <a:cs typeface="SST Arabic Medium" pitchFamily="34" charset="-78"/>
              </a:rPr>
              <a:t>13</a:t>
            </a:r>
          </a:p>
        </p:txBody>
      </p:sp>
      <p:sp>
        <p:nvSpPr>
          <p:cNvPr id="110" name="Rectangle 109"/>
          <p:cNvSpPr/>
          <p:nvPr/>
        </p:nvSpPr>
        <p:spPr>
          <a:xfrm>
            <a:off x="8879586" y="1864521"/>
            <a:ext cx="352425" cy="352425"/>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8498586" y="1864521"/>
            <a:ext cx="352425" cy="352425"/>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8117586" y="1864521"/>
            <a:ext cx="352425" cy="352425"/>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Rectangle 112"/>
          <p:cNvSpPr/>
          <p:nvPr/>
        </p:nvSpPr>
        <p:spPr>
          <a:xfrm>
            <a:off x="7736586" y="1864521"/>
            <a:ext cx="352425" cy="352425"/>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7355586" y="1864521"/>
            <a:ext cx="352425" cy="352425"/>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114"/>
          <p:cNvSpPr/>
          <p:nvPr/>
        </p:nvSpPr>
        <p:spPr>
          <a:xfrm>
            <a:off x="6974586" y="1864521"/>
            <a:ext cx="352425" cy="352425"/>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115"/>
          <p:cNvSpPr/>
          <p:nvPr/>
        </p:nvSpPr>
        <p:spPr>
          <a:xfrm>
            <a:off x="6593586" y="1864521"/>
            <a:ext cx="352425" cy="352425"/>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116"/>
          <p:cNvSpPr/>
          <p:nvPr/>
        </p:nvSpPr>
        <p:spPr>
          <a:xfrm>
            <a:off x="6212586" y="1864521"/>
            <a:ext cx="352425" cy="352425"/>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Rectangle 117"/>
          <p:cNvSpPr/>
          <p:nvPr/>
        </p:nvSpPr>
        <p:spPr>
          <a:xfrm>
            <a:off x="5831586" y="1864521"/>
            <a:ext cx="352425" cy="352425"/>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Rectangle 118"/>
          <p:cNvSpPr/>
          <p:nvPr/>
        </p:nvSpPr>
        <p:spPr>
          <a:xfrm>
            <a:off x="5450586" y="1864521"/>
            <a:ext cx="352425" cy="352425"/>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0" name="Rectangle 119"/>
          <p:cNvSpPr/>
          <p:nvPr/>
        </p:nvSpPr>
        <p:spPr>
          <a:xfrm>
            <a:off x="5069586" y="1864521"/>
            <a:ext cx="352425" cy="352425"/>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Rectangle 120"/>
          <p:cNvSpPr/>
          <p:nvPr/>
        </p:nvSpPr>
        <p:spPr>
          <a:xfrm>
            <a:off x="4688586" y="1864521"/>
            <a:ext cx="352425" cy="352425"/>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6" name="Isosceles Triangle 125"/>
          <p:cNvSpPr/>
          <p:nvPr/>
        </p:nvSpPr>
        <p:spPr>
          <a:xfrm rot="5400000">
            <a:off x="4442220" y="1948257"/>
            <a:ext cx="288135" cy="204596"/>
          </a:xfrm>
          <a:prstGeom prst="triangle">
            <a:avLst/>
          </a:prstGeom>
          <a:solidFill>
            <a:srgbClr val="0999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TextBox 126">
            <a:extLst>
              <a:ext uri="{FF2B5EF4-FFF2-40B4-BE49-F238E27FC236}">
                <a16:creationId xmlns:a16="http://schemas.microsoft.com/office/drawing/2014/main" id="{8249948D-BBDB-4E76-9400-2D1FA5AEDA87}"/>
              </a:ext>
            </a:extLst>
          </p:cNvPr>
          <p:cNvSpPr txBox="1"/>
          <p:nvPr/>
        </p:nvSpPr>
        <p:spPr>
          <a:xfrm>
            <a:off x="8851011" y="1886845"/>
            <a:ext cx="409575" cy="307777"/>
          </a:xfrm>
          <a:prstGeom prst="rect">
            <a:avLst/>
          </a:prstGeom>
          <a:noFill/>
        </p:spPr>
        <p:txBody>
          <a:bodyPr wrap="square" rtlCol="0">
            <a:spAutoFit/>
          </a:bodyPr>
          <a:lstStyle/>
          <a:p>
            <a:pPr lvl="0" algn="ctr" rtl="1">
              <a:defRPr/>
            </a:pPr>
            <a:r>
              <a:rPr lang="ar-EG" sz="1400" dirty="0">
                <a:solidFill>
                  <a:srgbClr val="112D63"/>
                </a:solidFill>
                <a:latin typeface="SST Arabic Medium" pitchFamily="34" charset="-78"/>
                <a:cs typeface="SST Arabic Medium" pitchFamily="34" charset="-78"/>
              </a:rPr>
              <a:t>1</a:t>
            </a:r>
          </a:p>
        </p:txBody>
      </p:sp>
      <p:sp>
        <p:nvSpPr>
          <p:cNvPr id="128" name="TextBox 127">
            <a:extLst>
              <a:ext uri="{FF2B5EF4-FFF2-40B4-BE49-F238E27FC236}">
                <a16:creationId xmlns:a16="http://schemas.microsoft.com/office/drawing/2014/main" id="{8249948D-BBDB-4E76-9400-2D1FA5AEDA87}"/>
              </a:ext>
            </a:extLst>
          </p:cNvPr>
          <p:cNvSpPr txBox="1"/>
          <p:nvPr/>
        </p:nvSpPr>
        <p:spPr>
          <a:xfrm>
            <a:off x="8470011" y="1886845"/>
            <a:ext cx="409575" cy="307777"/>
          </a:xfrm>
          <a:prstGeom prst="rect">
            <a:avLst/>
          </a:prstGeom>
          <a:noFill/>
        </p:spPr>
        <p:txBody>
          <a:bodyPr wrap="square" rtlCol="0">
            <a:spAutoFit/>
          </a:bodyPr>
          <a:lstStyle/>
          <a:p>
            <a:pPr lvl="0" algn="ctr" rtl="1">
              <a:defRPr/>
            </a:pPr>
            <a:r>
              <a:rPr lang="ar-EG" sz="1400" dirty="0">
                <a:solidFill>
                  <a:srgbClr val="112D63"/>
                </a:solidFill>
                <a:latin typeface="SST Arabic Medium" pitchFamily="34" charset="-78"/>
                <a:cs typeface="SST Arabic Medium" pitchFamily="34" charset="-78"/>
              </a:rPr>
              <a:t>2</a:t>
            </a:r>
          </a:p>
        </p:txBody>
      </p:sp>
      <p:sp>
        <p:nvSpPr>
          <p:cNvPr id="129" name="TextBox 128">
            <a:extLst>
              <a:ext uri="{FF2B5EF4-FFF2-40B4-BE49-F238E27FC236}">
                <a16:creationId xmlns:a16="http://schemas.microsoft.com/office/drawing/2014/main" id="{8249948D-BBDB-4E76-9400-2D1FA5AEDA87}"/>
              </a:ext>
            </a:extLst>
          </p:cNvPr>
          <p:cNvSpPr txBox="1"/>
          <p:nvPr/>
        </p:nvSpPr>
        <p:spPr>
          <a:xfrm>
            <a:off x="8089011" y="1886845"/>
            <a:ext cx="409575" cy="307777"/>
          </a:xfrm>
          <a:prstGeom prst="rect">
            <a:avLst/>
          </a:prstGeom>
          <a:noFill/>
        </p:spPr>
        <p:txBody>
          <a:bodyPr wrap="square" rtlCol="0">
            <a:spAutoFit/>
          </a:bodyPr>
          <a:lstStyle/>
          <a:p>
            <a:pPr lvl="0" algn="ctr" rtl="1">
              <a:defRPr/>
            </a:pPr>
            <a:r>
              <a:rPr lang="ar-EG" sz="1400" dirty="0">
                <a:solidFill>
                  <a:srgbClr val="112D63"/>
                </a:solidFill>
                <a:latin typeface="SST Arabic Medium" pitchFamily="34" charset="-78"/>
                <a:cs typeface="SST Arabic Medium" pitchFamily="34" charset="-78"/>
              </a:rPr>
              <a:t>3</a:t>
            </a:r>
          </a:p>
        </p:txBody>
      </p:sp>
      <p:sp>
        <p:nvSpPr>
          <p:cNvPr id="130" name="TextBox 129">
            <a:extLst>
              <a:ext uri="{FF2B5EF4-FFF2-40B4-BE49-F238E27FC236}">
                <a16:creationId xmlns:a16="http://schemas.microsoft.com/office/drawing/2014/main" id="{8249948D-BBDB-4E76-9400-2D1FA5AEDA87}"/>
              </a:ext>
            </a:extLst>
          </p:cNvPr>
          <p:cNvSpPr txBox="1"/>
          <p:nvPr/>
        </p:nvSpPr>
        <p:spPr>
          <a:xfrm>
            <a:off x="7708011" y="1886845"/>
            <a:ext cx="409575" cy="307777"/>
          </a:xfrm>
          <a:prstGeom prst="rect">
            <a:avLst/>
          </a:prstGeom>
          <a:noFill/>
        </p:spPr>
        <p:txBody>
          <a:bodyPr wrap="square" rtlCol="0">
            <a:spAutoFit/>
          </a:bodyPr>
          <a:lstStyle/>
          <a:p>
            <a:pPr lvl="0" algn="ctr" rtl="1">
              <a:defRPr/>
            </a:pPr>
            <a:r>
              <a:rPr lang="ar-EG" sz="1400" dirty="0">
                <a:solidFill>
                  <a:srgbClr val="112D63"/>
                </a:solidFill>
                <a:latin typeface="SST Arabic Medium" pitchFamily="34" charset="-78"/>
                <a:cs typeface="SST Arabic Medium" pitchFamily="34" charset="-78"/>
              </a:rPr>
              <a:t>4</a:t>
            </a:r>
          </a:p>
        </p:txBody>
      </p:sp>
      <p:sp>
        <p:nvSpPr>
          <p:cNvPr id="131" name="TextBox 130">
            <a:extLst>
              <a:ext uri="{FF2B5EF4-FFF2-40B4-BE49-F238E27FC236}">
                <a16:creationId xmlns:a16="http://schemas.microsoft.com/office/drawing/2014/main" id="{8249948D-BBDB-4E76-9400-2D1FA5AEDA87}"/>
              </a:ext>
            </a:extLst>
          </p:cNvPr>
          <p:cNvSpPr txBox="1"/>
          <p:nvPr/>
        </p:nvSpPr>
        <p:spPr>
          <a:xfrm>
            <a:off x="7327011" y="1886845"/>
            <a:ext cx="409575" cy="307777"/>
          </a:xfrm>
          <a:prstGeom prst="rect">
            <a:avLst/>
          </a:prstGeom>
          <a:noFill/>
        </p:spPr>
        <p:txBody>
          <a:bodyPr wrap="square" rtlCol="0">
            <a:spAutoFit/>
          </a:bodyPr>
          <a:lstStyle/>
          <a:p>
            <a:pPr lvl="0" algn="ctr" rtl="1">
              <a:defRPr/>
            </a:pPr>
            <a:r>
              <a:rPr lang="ar-EG" sz="1400" dirty="0">
                <a:solidFill>
                  <a:srgbClr val="112D63"/>
                </a:solidFill>
                <a:latin typeface="SST Arabic Medium" pitchFamily="34" charset="-78"/>
                <a:cs typeface="SST Arabic Medium" pitchFamily="34" charset="-78"/>
              </a:rPr>
              <a:t>5</a:t>
            </a:r>
          </a:p>
        </p:txBody>
      </p:sp>
      <p:sp>
        <p:nvSpPr>
          <p:cNvPr id="132" name="TextBox 131">
            <a:extLst>
              <a:ext uri="{FF2B5EF4-FFF2-40B4-BE49-F238E27FC236}">
                <a16:creationId xmlns:a16="http://schemas.microsoft.com/office/drawing/2014/main" id="{8249948D-BBDB-4E76-9400-2D1FA5AEDA87}"/>
              </a:ext>
            </a:extLst>
          </p:cNvPr>
          <p:cNvSpPr txBox="1"/>
          <p:nvPr/>
        </p:nvSpPr>
        <p:spPr>
          <a:xfrm>
            <a:off x="6946011" y="1886845"/>
            <a:ext cx="409575" cy="307777"/>
          </a:xfrm>
          <a:prstGeom prst="rect">
            <a:avLst/>
          </a:prstGeom>
          <a:noFill/>
        </p:spPr>
        <p:txBody>
          <a:bodyPr wrap="square" rtlCol="0">
            <a:spAutoFit/>
          </a:bodyPr>
          <a:lstStyle/>
          <a:p>
            <a:pPr lvl="0" algn="ctr" rtl="1">
              <a:defRPr/>
            </a:pPr>
            <a:r>
              <a:rPr lang="ar-EG" sz="1400" dirty="0">
                <a:solidFill>
                  <a:srgbClr val="112D63"/>
                </a:solidFill>
                <a:latin typeface="SST Arabic Medium" pitchFamily="34" charset="-78"/>
                <a:cs typeface="SST Arabic Medium" pitchFamily="34" charset="-78"/>
              </a:rPr>
              <a:t>6</a:t>
            </a:r>
          </a:p>
        </p:txBody>
      </p:sp>
      <p:sp>
        <p:nvSpPr>
          <p:cNvPr id="133" name="TextBox 132">
            <a:extLst>
              <a:ext uri="{FF2B5EF4-FFF2-40B4-BE49-F238E27FC236}">
                <a16:creationId xmlns:a16="http://schemas.microsoft.com/office/drawing/2014/main" id="{8249948D-BBDB-4E76-9400-2D1FA5AEDA87}"/>
              </a:ext>
            </a:extLst>
          </p:cNvPr>
          <p:cNvSpPr txBox="1"/>
          <p:nvPr/>
        </p:nvSpPr>
        <p:spPr>
          <a:xfrm>
            <a:off x="6565011" y="1886845"/>
            <a:ext cx="409575" cy="307777"/>
          </a:xfrm>
          <a:prstGeom prst="rect">
            <a:avLst/>
          </a:prstGeom>
          <a:noFill/>
        </p:spPr>
        <p:txBody>
          <a:bodyPr wrap="square" rtlCol="0">
            <a:spAutoFit/>
          </a:bodyPr>
          <a:lstStyle/>
          <a:p>
            <a:pPr lvl="0" algn="ctr" rtl="1">
              <a:defRPr/>
            </a:pPr>
            <a:r>
              <a:rPr lang="ar-EG" sz="1400" dirty="0">
                <a:solidFill>
                  <a:srgbClr val="112D63"/>
                </a:solidFill>
                <a:latin typeface="SST Arabic Medium" pitchFamily="34" charset="-78"/>
                <a:cs typeface="SST Arabic Medium" pitchFamily="34" charset="-78"/>
              </a:rPr>
              <a:t>7</a:t>
            </a:r>
          </a:p>
        </p:txBody>
      </p:sp>
      <p:sp>
        <p:nvSpPr>
          <p:cNvPr id="134" name="TextBox 133">
            <a:extLst>
              <a:ext uri="{FF2B5EF4-FFF2-40B4-BE49-F238E27FC236}">
                <a16:creationId xmlns:a16="http://schemas.microsoft.com/office/drawing/2014/main" id="{8249948D-BBDB-4E76-9400-2D1FA5AEDA87}"/>
              </a:ext>
            </a:extLst>
          </p:cNvPr>
          <p:cNvSpPr txBox="1"/>
          <p:nvPr/>
        </p:nvSpPr>
        <p:spPr>
          <a:xfrm>
            <a:off x="6184011" y="1886845"/>
            <a:ext cx="409575" cy="307777"/>
          </a:xfrm>
          <a:prstGeom prst="rect">
            <a:avLst/>
          </a:prstGeom>
          <a:noFill/>
        </p:spPr>
        <p:txBody>
          <a:bodyPr wrap="square" rtlCol="0">
            <a:spAutoFit/>
          </a:bodyPr>
          <a:lstStyle/>
          <a:p>
            <a:pPr lvl="0" algn="ctr" rtl="1">
              <a:defRPr/>
            </a:pPr>
            <a:r>
              <a:rPr lang="ar-EG" sz="1400" dirty="0">
                <a:solidFill>
                  <a:srgbClr val="112D63"/>
                </a:solidFill>
                <a:latin typeface="SST Arabic Medium" pitchFamily="34" charset="-78"/>
                <a:cs typeface="SST Arabic Medium" pitchFamily="34" charset="-78"/>
              </a:rPr>
              <a:t>8</a:t>
            </a:r>
          </a:p>
        </p:txBody>
      </p:sp>
      <p:sp>
        <p:nvSpPr>
          <p:cNvPr id="135" name="TextBox 134">
            <a:extLst>
              <a:ext uri="{FF2B5EF4-FFF2-40B4-BE49-F238E27FC236}">
                <a16:creationId xmlns:a16="http://schemas.microsoft.com/office/drawing/2014/main" id="{8249948D-BBDB-4E76-9400-2D1FA5AEDA87}"/>
              </a:ext>
            </a:extLst>
          </p:cNvPr>
          <p:cNvSpPr txBox="1"/>
          <p:nvPr/>
        </p:nvSpPr>
        <p:spPr>
          <a:xfrm>
            <a:off x="5803011" y="1886845"/>
            <a:ext cx="409575" cy="307777"/>
          </a:xfrm>
          <a:prstGeom prst="rect">
            <a:avLst/>
          </a:prstGeom>
          <a:noFill/>
        </p:spPr>
        <p:txBody>
          <a:bodyPr wrap="square" rtlCol="0">
            <a:spAutoFit/>
          </a:bodyPr>
          <a:lstStyle/>
          <a:p>
            <a:pPr lvl="0" algn="ctr" rtl="1">
              <a:defRPr/>
            </a:pPr>
            <a:r>
              <a:rPr lang="ar-EG" sz="1400" dirty="0">
                <a:solidFill>
                  <a:srgbClr val="112D63"/>
                </a:solidFill>
                <a:latin typeface="SST Arabic Medium" pitchFamily="34" charset="-78"/>
                <a:cs typeface="SST Arabic Medium" pitchFamily="34" charset="-78"/>
              </a:rPr>
              <a:t>9</a:t>
            </a:r>
          </a:p>
        </p:txBody>
      </p:sp>
      <p:sp>
        <p:nvSpPr>
          <p:cNvPr id="136" name="TextBox 135">
            <a:extLst>
              <a:ext uri="{FF2B5EF4-FFF2-40B4-BE49-F238E27FC236}">
                <a16:creationId xmlns:a16="http://schemas.microsoft.com/office/drawing/2014/main" id="{8249948D-BBDB-4E76-9400-2D1FA5AEDA87}"/>
              </a:ext>
            </a:extLst>
          </p:cNvPr>
          <p:cNvSpPr txBox="1"/>
          <p:nvPr/>
        </p:nvSpPr>
        <p:spPr>
          <a:xfrm>
            <a:off x="5422011" y="1886845"/>
            <a:ext cx="409575" cy="307777"/>
          </a:xfrm>
          <a:prstGeom prst="rect">
            <a:avLst/>
          </a:prstGeom>
          <a:noFill/>
        </p:spPr>
        <p:txBody>
          <a:bodyPr wrap="square" rtlCol="0">
            <a:spAutoFit/>
          </a:bodyPr>
          <a:lstStyle/>
          <a:p>
            <a:pPr lvl="0" algn="ctr" rtl="1">
              <a:defRPr/>
            </a:pPr>
            <a:r>
              <a:rPr lang="ar-EG" sz="1400" dirty="0">
                <a:solidFill>
                  <a:srgbClr val="112D63"/>
                </a:solidFill>
                <a:latin typeface="SST Arabic Medium" pitchFamily="34" charset="-78"/>
                <a:cs typeface="SST Arabic Medium" pitchFamily="34" charset="-78"/>
              </a:rPr>
              <a:t>10</a:t>
            </a:r>
          </a:p>
        </p:txBody>
      </p:sp>
      <p:sp>
        <p:nvSpPr>
          <p:cNvPr id="137" name="TextBox 136">
            <a:extLst>
              <a:ext uri="{FF2B5EF4-FFF2-40B4-BE49-F238E27FC236}">
                <a16:creationId xmlns:a16="http://schemas.microsoft.com/office/drawing/2014/main" id="{8249948D-BBDB-4E76-9400-2D1FA5AEDA87}"/>
              </a:ext>
            </a:extLst>
          </p:cNvPr>
          <p:cNvSpPr txBox="1"/>
          <p:nvPr/>
        </p:nvSpPr>
        <p:spPr>
          <a:xfrm>
            <a:off x="5041011" y="1886845"/>
            <a:ext cx="409575" cy="307777"/>
          </a:xfrm>
          <a:prstGeom prst="rect">
            <a:avLst/>
          </a:prstGeom>
          <a:noFill/>
        </p:spPr>
        <p:txBody>
          <a:bodyPr wrap="square" rtlCol="0">
            <a:spAutoFit/>
          </a:bodyPr>
          <a:lstStyle/>
          <a:p>
            <a:pPr lvl="0" algn="ctr" rtl="1">
              <a:defRPr/>
            </a:pPr>
            <a:r>
              <a:rPr lang="ar-EG" sz="1400" dirty="0">
                <a:solidFill>
                  <a:srgbClr val="112D63"/>
                </a:solidFill>
                <a:latin typeface="SST Arabic Medium" pitchFamily="34" charset="-78"/>
                <a:cs typeface="SST Arabic Medium" pitchFamily="34" charset="-78"/>
              </a:rPr>
              <a:t>11</a:t>
            </a:r>
          </a:p>
        </p:txBody>
      </p:sp>
      <p:sp>
        <p:nvSpPr>
          <p:cNvPr id="138" name="TextBox 137">
            <a:extLst>
              <a:ext uri="{FF2B5EF4-FFF2-40B4-BE49-F238E27FC236}">
                <a16:creationId xmlns:a16="http://schemas.microsoft.com/office/drawing/2014/main" id="{8249948D-BBDB-4E76-9400-2D1FA5AEDA87}"/>
              </a:ext>
            </a:extLst>
          </p:cNvPr>
          <p:cNvSpPr txBox="1"/>
          <p:nvPr/>
        </p:nvSpPr>
        <p:spPr>
          <a:xfrm>
            <a:off x="4660011" y="1886845"/>
            <a:ext cx="409575" cy="307777"/>
          </a:xfrm>
          <a:prstGeom prst="rect">
            <a:avLst/>
          </a:prstGeom>
          <a:noFill/>
        </p:spPr>
        <p:txBody>
          <a:bodyPr wrap="square" rtlCol="0">
            <a:spAutoFit/>
          </a:bodyPr>
          <a:lstStyle/>
          <a:p>
            <a:pPr lvl="0" algn="ctr" rtl="1">
              <a:defRPr/>
            </a:pPr>
            <a:r>
              <a:rPr lang="ar-EG" sz="1400" dirty="0">
                <a:solidFill>
                  <a:srgbClr val="112D63"/>
                </a:solidFill>
                <a:latin typeface="SST Arabic Medium" pitchFamily="34" charset="-78"/>
                <a:cs typeface="SST Arabic Medium" pitchFamily="34" charset="-78"/>
              </a:rPr>
              <a:t>12</a:t>
            </a:r>
          </a:p>
        </p:txBody>
      </p:sp>
      <p:cxnSp>
        <p:nvCxnSpPr>
          <p:cNvPr id="144" name="Straight Arrow Connector 143"/>
          <p:cNvCxnSpPr/>
          <p:nvPr/>
        </p:nvCxnSpPr>
        <p:spPr>
          <a:xfrm>
            <a:off x="6576917" y="3119108"/>
            <a:ext cx="0" cy="326381"/>
          </a:xfrm>
          <a:prstGeom prst="straightConnector1">
            <a:avLst/>
          </a:prstGeom>
          <a:ln w="28575">
            <a:solidFill>
              <a:srgbClr val="03A5AD"/>
            </a:solidFill>
            <a:tailEnd type="arrow"/>
          </a:ln>
        </p:spPr>
        <p:style>
          <a:lnRef idx="1">
            <a:schemeClr val="accent1"/>
          </a:lnRef>
          <a:fillRef idx="0">
            <a:schemeClr val="accent1"/>
          </a:fillRef>
          <a:effectRef idx="0">
            <a:schemeClr val="accent1"/>
          </a:effectRef>
          <a:fontRef idx="minor">
            <a:schemeClr val="tx1"/>
          </a:fontRef>
        </p:style>
      </p:cxnSp>
      <p:sp>
        <p:nvSpPr>
          <p:cNvPr id="145" name="TextBox 144">
            <a:extLst>
              <a:ext uri="{FF2B5EF4-FFF2-40B4-BE49-F238E27FC236}">
                <a16:creationId xmlns:a16="http://schemas.microsoft.com/office/drawing/2014/main" id="{8249948D-BBDB-4E76-9400-2D1FA5AEDA87}"/>
              </a:ext>
            </a:extLst>
          </p:cNvPr>
          <p:cNvSpPr txBox="1"/>
          <p:nvPr/>
        </p:nvSpPr>
        <p:spPr>
          <a:xfrm>
            <a:off x="5624417" y="4178284"/>
            <a:ext cx="1905000" cy="338554"/>
          </a:xfrm>
          <a:prstGeom prst="rect">
            <a:avLst/>
          </a:prstGeom>
          <a:noFill/>
        </p:spPr>
        <p:txBody>
          <a:bodyPr wrap="square" rtlCol="0">
            <a:spAutoFit/>
          </a:bodyPr>
          <a:lstStyle/>
          <a:p>
            <a:pPr lvl="0" algn="ctr" rtl="1">
              <a:defRPr/>
            </a:pPr>
            <a:r>
              <a:rPr lang="ar-EG" sz="1600" dirty="0">
                <a:solidFill>
                  <a:srgbClr val="112D63"/>
                </a:solidFill>
                <a:latin typeface="SST Arabic Medium" pitchFamily="34" charset="-78"/>
                <a:cs typeface="SST Arabic Medium" pitchFamily="34" charset="-78"/>
              </a:rPr>
              <a:t>تحديد مزايا جديدة</a:t>
            </a:r>
          </a:p>
        </p:txBody>
      </p:sp>
      <p:cxnSp>
        <p:nvCxnSpPr>
          <p:cNvPr id="146" name="Straight Arrow Connector 145"/>
          <p:cNvCxnSpPr/>
          <p:nvPr/>
        </p:nvCxnSpPr>
        <p:spPr>
          <a:xfrm>
            <a:off x="6576917" y="4525798"/>
            <a:ext cx="0" cy="326381"/>
          </a:xfrm>
          <a:prstGeom prst="straightConnector1">
            <a:avLst/>
          </a:prstGeom>
          <a:ln w="28575">
            <a:solidFill>
              <a:srgbClr val="03A5AD"/>
            </a:solidFill>
            <a:tailEnd type="arrow"/>
          </a:ln>
        </p:spPr>
        <p:style>
          <a:lnRef idx="1">
            <a:schemeClr val="accent1"/>
          </a:lnRef>
          <a:fillRef idx="0">
            <a:schemeClr val="accent1"/>
          </a:fillRef>
          <a:effectRef idx="0">
            <a:schemeClr val="accent1"/>
          </a:effectRef>
          <a:fontRef idx="minor">
            <a:schemeClr val="tx1"/>
          </a:fontRef>
        </p:style>
      </p:cxnSp>
      <p:cxnSp>
        <p:nvCxnSpPr>
          <p:cNvPr id="147" name="Straight Arrow Connector 146"/>
          <p:cNvCxnSpPr/>
          <p:nvPr/>
        </p:nvCxnSpPr>
        <p:spPr>
          <a:xfrm>
            <a:off x="4660011" y="4559318"/>
            <a:ext cx="0" cy="326381"/>
          </a:xfrm>
          <a:prstGeom prst="straightConnector1">
            <a:avLst/>
          </a:prstGeom>
          <a:ln w="28575">
            <a:solidFill>
              <a:srgbClr val="03A5AD"/>
            </a:solidFill>
            <a:tailEnd type="arrow"/>
          </a:ln>
        </p:spPr>
        <p:style>
          <a:lnRef idx="1">
            <a:schemeClr val="accent1"/>
          </a:lnRef>
          <a:fillRef idx="0">
            <a:schemeClr val="accent1"/>
          </a:fillRef>
          <a:effectRef idx="0">
            <a:schemeClr val="accent1"/>
          </a:effectRef>
          <a:fontRef idx="minor">
            <a:schemeClr val="tx1"/>
          </a:fontRef>
        </p:style>
      </p:cxnSp>
      <p:sp>
        <p:nvSpPr>
          <p:cNvPr id="148" name="TextBox 147">
            <a:extLst>
              <a:ext uri="{FF2B5EF4-FFF2-40B4-BE49-F238E27FC236}">
                <a16:creationId xmlns:a16="http://schemas.microsoft.com/office/drawing/2014/main" id="{8249948D-BBDB-4E76-9400-2D1FA5AEDA87}"/>
              </a:ext>
            </a:extLst>
          </p:cNvPr>
          <p:cNvSpPr txBox="1"/>
          <p:nvPr/>
        </p:nvSpPr>
        <p:spPr>
          <a:xfrm>
            <a:off x="3717036" y="4178284"/>
            <a:ext cx="1905000" cy="338554"/>
          </a:xfrm>
          <a:prstGeom prst="rect">
            <a:avLst/>
          </a:prstGeom>
          <a:noFill/>
        </p:spPr>
        <p:txBody>
          <a:bodyPr wrap="square" rtlCol="0">
            <a:spAutoFit/>
          </a:bodyPr>
          <a:lstStyle/>
          <a:p>
            <a:pPr lvl="0" algn="ctr" rtl="1">
              <a:defRPr/>
            </a:pPr>
            <a:r>
              <a:rPr lang="ar-EG" sz="1600" dirty="0">
                <a:solidFill>
                  <a:srgbClr val="112D63"/>
                </a:solidFill>
                <a:latin typeface="SST Arabic Medium" pitchFamily="34" charset="-78"/>
                <a:cs typeface="SST Arabic Medium" pitchFamily="34" charset="-78"/>
              </a:rPr>
              <a:t>تحديد مزايا جديدة</a:t>
            </a:r>
          </a:p>
        </p:txBody>
      </p:sp>
      <p:sp>
        <p:nvSpPr>
          <p:cNvPr id="149" name="TextBox 148">
            <a:extLst>
              <a:ext uri="{FF2B5EF4-FFF2-40B4-BE49-F238E27FC236}">
                <a16:creationId xmlns:a16="http://schemas.microsoft.com/office/drawing/2014/main" id="{8249948D-BBDB-4E76-9400-2D1FA5AEDA87}"/>
              </a:ext>
            </a:extLst>
          </p:cNvPr>
          <p:cNvSpPr txBox="1"/>
          <p:nvPr/>
        </p:nvSpPr>
        <p:spPr>
          <a:xfrm>
            <a:off x="2955226" y="5435584"/>
            <a:ext cx="1905000" cy="338554"/>
          </a:xfrm>
          <a:prstGeom prst="rect">
            <a:avLst/>
          </a:prstGeom>
          <a:noFill/>
        </p:spPr>
        <p:txBody>
          <a:bodyPr wrap="square" rtlCol="0">
            <a:spAutoFit/>
          </a:bodyPr>
          <a:lstStyle/>
          <a:p>
            <a:pPr lvl="0" algn="ctr" rtl="1">
              <a:defRPr/>
            </a:pPr>
            <a:r>
              <a:rPr lang="ar-EG" sz="1600" dirty="0">
                <a:solidFill>
                  <a:srgbClr val="112D63"/>
                </a:solidFill>
                <a:latin typeface="SST Arabic Medium" pitchFamily="34" charset="-78"/>
                <a:cs typeface="SST Arabic Medium" pitchFamily="34" charset="-78"/>
              </a:rPr>
              <a:t>انجراف المنجز</a:t>
            </a:r>
          </a:p>
        </p:txBody>
      </p:sp>
      <p:sp>
        <p:nvSpPr>
          <p:cNvPr id="150" name="Rectangle 149"/>
          <p:cNvSpPr/>
          <p:nvPr/>
        </p:nvSpPr>
        <p:spPr>
          <a:xfrm>
            <a:off x="3926586" y="3430905"/>
            <a:ext cx="352425" cy="352425"/>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3" name="Rectangle 152"/>
          <p:cNvSpPr/>
          <p:nvPr/>
        </p:nvSpPr>
        <p:spPr>
          <a:xfrm>
            <a:off x="3164586" y="4885698"/>
            <a:ext cx="352425" cy="352425"/>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4" name="TextBox 153">
            <a:extLst>
              <a:ext uri="{FF2B5EF4-FFF2-40B4-BE49-F238E27FC236}">
                <a16:creationId xmlns:a16="http://schemas.microsoft.com/office/drawing/2014/main" id="{8249948D-BBDB-4E76-9400-2D1FA5AEDA87}"/>
              </a:ext>
            </a:extLst>
          </p:cNvPr>
          <p:cNvSpPr txBox="1"/>
          <p:nvPr/>
        </p:nvSpPr>
        <p:spPr>
          <a:xfrm>
            <a:off x="3126486" y="4917845"/>
            <a:ext cx="409575" cy="307777"/>
          </a:xfrm>
          <a:prstGeom prst="rect">
            <a:avLst/>
          </a:prstGeom>
          <a:noFill/>
        </p:spPr>
        <p:txBody>
          <a:bodyPr wrap="square" rtlCol="0">
            <a:spAutoFit/>
          </a:bodyPr>
          <a:lstStyle/>
          <a:p>
            <a:pPr lvl="0" algn="ctr" rtl="1">
              <a:defRPr/>
            </a:pPr>
            <a:r>
              <a:rPr lang="ar-EG" sz="1400" dirty="0">
                <a:solidFill>
                  <a:srgbClr val="112D63"/>
                </a:solidFill>
                <a:latin typeface="SST Arabic Medium" pitchFamily="34" charset="-78"/>
                <a:cs typeface="SST Arabic Medium" pitchFamily="34" charset="-78"/>
              </a:rPr>
              <a:t>16</a:t>
            </a:r>
          </a:p>
        </p:txBody>
      </p:sp>
      <p:sp>
        <p:nvSpPr>
          <p:cNvPr id="155" name="TextBox 154">
            <a:extLst>
              <a:ext uri="{FF2B5EF4-FFF2-40B4-BE49-F238E27FC236}">
                <a16:creationId xmlns:a16="http://schemas.microsoft.com/office/drawing/2014/main" id="{8249948D-BBDB-4E76-9400-2D1FA5AEDA87}"/>
              </a:ext>
            </a:extLst>
          </p:cNvPr>
          <p:cNvSpPr txBox="1"/>
          <p:nvPr/>
        </p:nvSpPr>
        <p:spPr>
          <a:xfrm>
            <a:off x="3888486" y="3461562"/>
            <a:ext cx="409575" cy="307777"/>
          </a:xfrm>
          <a:prstGeom prst="rect">
            <a:avLst/>
          </a:prstGeom>
          <a:noFill/>
        </p:spPr>
        <p:txBody>
          <a:bodyPr wrap="square" rtlCol="0">
            <a:spAutoFit/>
          </a:bodyPr>
          <a:lstStyle/>
          <a:p>
            <a:pPr lvl="0" algn="ctr" rtl="1">
              <a:defRPr/>
            </a:pPr>
            <a:r>
              <a:rPr lang="ar-EG" sz="1400" dirty="0">
                <a:solidFill>
                  <a:srgbClr val="112D63"/>
                </a:solidFill>
                <a:latin typeface="SST Arabic Medium" pitchFamily="34" charset="-78"/>
                <a:cs typeface="SST Arabic Medium" pitchFamily="34" charset="-78"/>
              </a:rPr>
              <a:t>14</a:t>
            </a:r>
          </a:p>
        </p:txBody>
      </p:sp>
      <p:sp>
        <p:nvSpPr>
          <p:cNvPr id="157" name="Double Brace 156"/>
          <p:cNvSpPr/>
          <p:nvPr/>
        </p:nvSpPr>
        <p:spPr>
          <a:xfrm rot="16200000">
            <a:off x="3576298" y="4317026"/>
            <a:ext cx="658014" cy="1509416"/>
          </a:xfrm>
          <a:prstGeom prst="bracePair">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8" name="Double Brace 157"/>
          <p:cNvSpPr/>
          <p:nvPr/>
        </p:nvSpPr>
        <p:spPr>
          <a:xfrm rot="16200000">
            <a:off x="3976198" y="3217627"/>
            <a:ext cx="658014" cy="766763"/>
          </a:xfrm>
          <a:prstGeom prst="bracePair">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9" name="TextBox 158">
            <a:extLst>
              <a:ext uri="{FF2B5EF4-FFF2-40B4-BE49-F238E27FC236}">
                <a16:creationId xmlns:a16="http://schemas.microsoft.com/office/drawing/2014/main" id="{8249948D-BBDB-4E76-9400-2D1FA5AEDA87}"/>
              </a:ext>
            </a:extLst>
          </p:cNvPr>
          <p:cNvSpPr txBox="1"/>
          <p:nvPr/>
        </p:nvSpPr>
        <p:spPr>
          <a:xfrm>
            <a:off x="3385947" y="2781985"/>
            <a:ext cx="1905000" cy="338554"/>
          </a:xfrm>
          <a:prstGeom prst="rect">
            <a:avLst/>
          </a:prstGeom>
          <a:noFill/>
        </p:spPr>
        <p:txBody>
          <a:bodyPr wrap="square" rtlCol="0">
            <a:spAutoFit/>
          </a:bodyPr>
          <a:lstStyle/>
          <a:p>
            <a:pPr lvl="0" algn="ctr" rtl="1">
              <a:defRPr/>
            </a:pPr>
            <a:r>
              <a:rPr lang="ar-EG" sz="1600" dirty="0">
                <a:solidFill>
                  <a:srgbClr val="112D63"/>
                </a:solidFill>
                <a:latin typeface="SST Arabic Medium" pitchFamily="34" charset="-78"/>
                <a:cs typeface="SST Arabic Medium" pitchFamily="34" charset="-78"/>
              </a:rPr>
              <a:t>انجراف المنجز</a:t>
            </a:r>
          </a:p>
        </p:txBody>
      </p:sp>
      <p:sp>
        <p:nvSpPr>
          <p:cNvPr id="160" name="TextBox 159"/>
          <p:cNvSpPr txBox="1"/>
          <p:nvPr/>
        </p:nvSpPr>
        <p:spPr>
          <a:xfrm>
            <a:off x="3646158" y="5924833"/>
            <a:ext cx="4899684" cy="338554"/>
          </a:xfrm>
          <a:prstGeom prst="rect">
            <a:avLst/>
          </a:prstGeom>
          <a:noFill/>
        </p:spPr>
        <p:txBody>
          <a:bodyPr wrap="square" rtlCol="0">
            <a:spAutoFit/>
          </a:bodyPr>
          <a:lstStyle/>
          <a:p>
            <a:pPr lvl="0" algn="ctr" rtl="1">
              <a:defRPr/>
            </a:pPr>
            <a:r>
              <a:rPr lang="ar-EG" sz="1600" dirty="0">
                <a:solidFill>
                  <a:schemeClr val="tx1">
                    <a:lumMod val="50000"/>
                    <a:lumOff val="50000"/>
                  </a:schemeClr>
                </a:solidFill>
                <a:latin typeface="SST Arabic Medium" pitchFamily="34" charset="-78"/>
                <a:cs typeface="SST Arabic Medium" pitchFamily="34" charset="-78"/>
              </a:rPr>
              <a:t>انجراف المنجز الشكل 2-21 سيناريو تطوير ساعة يد ذكية</a:t>
            </a:r>
          </a:p>
        </p:txBody>
      </p:sp>
    </p:spTree>
    <p:extLst>
      <p:ext uri="{BB962C8B-B14F-4D97-AF65-F5344CB8AC3E}">
        <p14:creationId xmlns:p14="http://schemas.microsoft.com/office/powerpoint/2010/main" val="1087602199"/>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p:cNvSpPr/>
          <p:nvPr/>
        </p:nvSpPr>
        <p:spPr>
          <a:xfrm>
            <a:off x="1066799" y="2114511"/>
            <a:ext cx="857250" cy="857250"/>
          </a:xfrm>
          <a:prstGeom prst="ellipse">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D2021993-3CAA-4A6A-A009-9AF166EBB3F0}"/>
              </a:ext>
            </a:extLst>
          </p:cNvPr>
          <p:cNvSpPr/>
          <p:nvPr/>
        </p:nvSpPr>
        <p:spPr>
          <a:xfrm>
            <a:off x="3804558" y="1698605"/>
            <a:ext cx="7805852" cy="3139321"/>
          </a:xfrm>
          <a:prstGeom prst="rect">
            <a:avLst/>
          </a:prstGeom>
        </p:spPr>
        <p:txBody>
          <a:bodyPr wrap="square">
            <a:spAutoFit/>
          </a:bodyPr>
          <a:lstStyle/>
          <a:p>
            <a:pPr lvl="0" algn="justLow" rtl="1">
              <a:lnSpc>
                <a:spcPct val="150000"/>
              </a:lnSpc>
            </a:pPr>
            <a:r>
              <a:rPr lang="ar-EG" dirty="0">
                <a:solidFill>
                  <a:srgbClr val="03A5AD"/>
                </a:solidFill>
                <a:latin typeface="SST Arabic Medium" pitchFamily="34" charset="-78"/>
                <a:cs typeface="SST Arabic Medium" pitchFamily="34" charset="-78"/>
              </a:rPr>
              <a:t>3. الجودة</a:t>
            </a:r>
          </a:p>
          <a:p>
            <a:pPr lvl="0" algn="justLow" rtl="1">
              <a:lnSpc>
                <a:spcPct val="150000"/>
              </a:lnSpc>
            </a:pPr>
            <a:endParaRPr lang="ar-EG" dirty="0">
              <a:solidFill>
                <a:srgbClr val="03A5AD"/>
              </a:solidFill>
              <a:latin typeface="SST Arabic Medium" pitchFamily="34" charset="-78"/>
              <a:cs typeface="SST Arabic Medium" pitchFamily="34" charset="-78"/>
            </a:endParaRPr>
          </a:p>
          <a:p>
            <a:pPr lvl="0" algn="justLow" rtl="1">
              <a:lnSpc>
                <a:spcPct val="200000"/>
              </a:lnSpc>
            </a:pPr>
            <a:r>
              <a:rPr lang="ar-EG" dirty="0">
                <a:solidFill>
                  <a:schemeClr val="tx1">
                    <a:lumMod val="50000"/>
                    <a:lumOff val="50000"/>
                  </a:schemeClr>
                </a:solidFill>
                <a:latin typeface="SST Arabic Medium" pitchFamily="34" charset="-78"/>
                <a:cs typeface="SST Arabic Medium" pitchFamily="34" charset="-78"/>
              </a:rPr>
              <a:t>يختص التسليم بما هو أكثر من مجرد النطاق والمتطلبات. يركز النطاق والمتطلبات على ما يجب تسليمه. بينما تركز الجودة على مستويات الأداء المطلوب تلبيتها. يمكن أن تنعكس متطلبات الجودة في معايير الاستكمال، أو تعريف المنجز، أو بيان العمل، أو توثيق المتطلبات.</a:t>
            </a:r>
            <a:endParaRPr kumimoji="0" lang="en-US"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pic>
        <p:nvPicPr>
          <p:cNvPr id="22530" name="Picture 2" descr="C:\Users\user\Desktop\certificate_1306579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799" y="2276258"/>
            <a:ext cx="2333625" cy="233362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التسليم</a:t>
            </a:r>
          </a:p>
        </p:txBody>
      </p:sp>
    </p:spTree>
    <p:extLst>
      <p:ext uri="{BB962C8B-B14F-4D97-AF65-F5344CB8AC3E}">
        <p14:creationId xmlns:p14="http://schemas.microsoft.com/office/powerpoint/2010/main" val="3757022765"/>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2021993-3CAA-4A6A-A009-9AF166EBB3F0}"/>
              </a:ext>
            </a:extLst>
          </p:cNvPr>
          <p:cNvSpPr/>
          <p:nvPr/>
        </p:nvSpPr>
        <p:spPr>
          <a:xfrm>
            <a:off x="3788230" y="1720840"/>
            <a:ext cx="7765596" cy="3139321"/>
          </a:xfrm>
          <a:prstGeom prst="rect">
            <a:avLst/>
          </a:prstGeom>
        </p:spPr>
        <p:txBody>
          <a:bodyPr wrap="square">
            <a:spAutoFit/>
          </a:bodyPr>
          <a:lstStyle/>
          <a:p>
            <a:pPr lvl="0" algn="justLow" rtl="1">
              <a:lnSpc>
                <a:spcPct val="150000"/>
              </a:lnSpc>
            </a:pPr>
            <a:r>
              <a:rPr lang="ar-EG" dirty="0">
                <a:solidFill>
                  <a:srgbClr val="03A5AD"/>
                </a:solidFill>
                <a:latin typeface="SST Arabic Medium" pitchFamily="34" charset="-78"/>
                <a:cs typeface="SST Arabic Medium" pitchFamily="34" charset="-78"/>
              </a:rPr>
              <a:t>1.3. تكلفة الجودة</a:t>
            </a:r>
          </a:p>
          <a:p>
            <a:pPr lvl="0" algn="justLow" rtl="1">
              <a:lnSpc>
                <a:spcPct val="150000"/>
              </a:lnSpc>
            </a:pPr>
            <a:endParaRPr lang="ar-EG" dirty="0">
              <a:solidFill>
                <a:srgbClr val="03A5AD"/>
              </a:solidFill>
              <a:latin typeface="SST Arabic Medium" pitchFamily="34" charset="-78"/>
              <a:cs typeface="SST Arabic Medium" pitchFamily="34" charset="-78"/>
            </a:endParaRPr>
          </a:p>
          <a:p>
            <a:pPr lvl="0" algn="justLow" rtl="1">
              <a:lnSpc>
                <a:spcPct val="200000"/>
              </a:lnSpc>
            </a:pPr>
            <a:r>
              <a:rPr lang="ar-EG" dirty="0">
                <a:solidFill>
                  <a:schemeClr val="tx1">
                    <a:lumMod val="50000"/>
                    <a:lumOff val="50000"/>
                  </a:schemeClr>
                </a:solidFill>
                <a:latin typeface="SST Arabic Medium" pitchFamily="34" charset="-78"/>
                <a:cs typeface="SST Arabic Medium" pitchFamily="34" charset="-78"/>
              </a:rPr>
              <a:t>ت</a:t>
            </a:r>
            <a:r>
              <a:rPr lang="ar-DZ" dirty="0">
                <a:solidFill>
                  <a:schemeClr val="tx1">
                    <a:lumMod val="50000"/>
                    <a:lumOff val="50000"/>
                  </a:schemeClr>
                </a:solidFill>
                <a:latin typeface="SST Arabic Medium" pitchFamily="34" charset="-78"/>
                <a:cs typeface="SST Arabic Medium" pitchFamily="34" charset="-78"/>
              </a:rPr>
              <a:t>ستخدم منهجية تكلفة الجودة</a:t>
            </a:r>
            <a:r>
              <a:rPr lang="en-US" dirty="0">
                <a:solidFill>
                  <a:schemeClr val="tx1">
                    <a:lumMod val="50000"/>
                    <a:lumOff val="50000"/>
                  </a:schemeClr>
                </a:solidFill>
                <a:latin typeface="SST Arabic Medium" pitchFamily="34" charset="-78"/>
                <a:cs typeface="SST Arabic Medium" pitchFamily="34" charset="-78"/>
              </a:rPr>
              <a:t>COQ </a:t>
            </a:r>
            <a:endParaRPr lang="ar-DZ" dirty="0">
              <a:solidFill>
                <a:schemeClr val="tx1">
                  <a:lumMod val="50000"/>
                  <a:lumOff val="50000"/>
                </a:schemeClr>
              </a:solidFill>
              <a:latin typeface="SST Arabic Medium" pitchFamily="34" charset="-78"/>
              <a:cs typeface="SST Arabic Medium" pitchFamily="34" charset="-78"/>
            </a:endParaRPr>
          </a:p>
          <a:p>
            <a:pPr lvl="0" algn="justLow" rtl="1">
              <a:lnSpc>
                <a:spcPct val="200000"/>
              </a:lnSpc>
            </a:pPr>
            <a:r>
              <a:rPr lang="ar-EG" dirty="0">
                <a:solidFill>
                  <a:schemeClr val="tx1">
                    <a:lumMod val="50000"/>
                    <a:lumOff val="50000"/>
                  </a:schemeClr>
                </a:solidFill>
                <a:latin typeface="SST Arabic Medium" pitchFamily="34" charset="-78"/>
                <a:cs typeface="SST Arabic Medium" pitchFamily="34" charset="-78"/>
              </a:rPr>
              <a:t>ل</a:t>
            </a:r>
            <a:r>
              <a:rPr lang="ar-DZ" dirty="0">
                <a:solidFill>
                  <a:schemeClr val="tx1">
                    <a:lumMod val="50000"/>
                    <a:lumOff val="50000"/>
                  </a:schemeClr>
                </a:solidFill>
                <a:latin typeface="SST Arabic Medium" pitchFamily="34" charset="-78"/>
                <a:cs typeface="SST Arabic Medium" pitchFamily="34" charset="-78"/>
              </a:rPr>
              <a:t>إيجاد التوازن المناسب للاستثمار كل من الوقاية وتقييم الجودة لتجنب عيوب أو إخفاقات المنتج. يحدد هذا النموذج أربعة فئات للتكاليف المرتبطة بالجودة وهي الوقاية والتقييم والإخفاق الداخلي الخارجي. </a:t>
            </a:r>
            <a:endParaRPr kumimoji="0" lang="en-US"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9" name="Oval 8"/>
          <p:cNvSpPr/>
          <p:nvPr/>
        </p:nvSpPr>
        <p:spPr>
          <a:xfrm>
            <a:off x="985156" y="2163496"/>
            <a:ext cx="857250" cy="857250"/>
          </a:xfrm>
          <a:prstGeom prst="ellipse">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2" descr="C:\Users\user\Desktop\certificate_1306579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5156" y="2325243"/>
            <a:ext cx="2333625" cy="233362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التسليم</a:t>
            </a:r>
          </a:p>
        </p:txBody>
      </p:sp>
    </p:spTree>
    <p:extLst>
      <p:ext uri="{BB962C8B-B14F-4D97-AF65-F5344CB8AC3E}">
        <p14:creationId xmlns:p14="http://schemas.microsoft.com/office/powerpoint/2010/main" val="3515565694"/>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2021993-3CAA-4A6A-A009-9AF166EBB3F0}"/>
              </a:ext>
            </a:extLst>
          </p:cNvPr>
          <p:cNvSpPr/>
          <p:nvPr/>
        </p:nvSpPr>
        <p:spPr>
          <a:xfrm>
            <a:off x="6428200" y="1495005"/>
            <a:ext cx="5192299" cy="4247317"/>
          </a:xfrm>
          <a:prstGeom prst="rect">
            <a:avLst/>
          </a:prstGeom>
        </p:spPr>
        <p:txBody>
          <a:bodyPr wrap="square">
            <a:spAutoFit/>
          </a:bodyPr>
          <a:lstStyle/>
          <a:p>
            <a:pPr lvl="0" algn="justLow" rtl="1">
              <a:lnSpc>
                <a:spcPct val="150000"/>
              </a:lnSpc>
            </a:pPr>
            <a:r>
              <a:rPr lang="ar-EG" dirty="0">
                <a:solidFill>
                  <a:srgbClr val="03A5AD"/>
                </a:solidFill>
                <a:latin typeface="SST Arabic Medium" pitchFamily="34" charset="-78"/>
                <a:cs typeface="SST Arabic Medium" pitchFamily="34" charset="-78"/>
              </a:rPr>
              <a:t>2.3. تكلفة التغيير</a:t>
            </a:r>
          </a:p>
          <a:p>
            <a:pPr lvl="0" algn="justLow" rtl="1">
              <a:lnSpc>
                <a:spcPct val="150000"/>
              </a:lnSpc>
            </a:pPr>
            <a:endParaRPr lang="ar-EG" dirty="0">
              <a:solidFill>
                <a:srgbClr val="03A5AD"/>
              </a:solidFill>
              <a:latin typeface="SST Arabic Medium" pitchFamily="34" charset="-78"/>
              <a:cs typeface="SST Arabic Medium" pitchFamily="34" charset="-78"/>
            </a:endParaRPr>
          </a:p>
          <a:p>
            <a:pPr lvl="0" algn="justLow" rtl="1">
              <a:lnSpc>
                <a:spcPct val="200000"/>
              </a:lnSpc>
            </a:pPr>
            <a:r>
              <a:rPr lang="ar-EG" dirty="0">
                <a:solidFill>
                  <a:schemeClr val="tx1">
                    <a:lumMod val="50000"/>
                    <a:lumOff val="50000"/>
                  </a:schemeClr>
                </a:solidFill>
                <a:latin typeface="SST Arabic Medium" pitchFamily="34" charset="-78"/>
                <a:cs typeface="SST Arabic Medium" pitchFamily="34" charset="-78"/>
              </a:rPr>
              <a:t>كلما اكتشفت العيوب في وقت متأخر، كلما أصبح إصلاحها أكثر تكلفة. يكمن سبب ذلك في أن أعمال التصميم والتطوير عادةً ما تكون قد حدثت بالفعل وفقًا للمكون المعيب. إلى جانب ذلك، يصبح تعديل الأنشطة أكثر تكلفةً مع تقدم دورة الحياة بسبب تأثر المزيد من المعنيين. تتسم هذه الظاهرة بمنحنى تكلفة التغيير</a:t>
            </a:r>
            <a:endParaRPr kumimoji="0" lang="en-US"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5" name="TextBox 4">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التسليم</a:t>
            </a:r>
          </a:p>
        </p:txBody>
      </p:sp>
      <p:sp>
        <p:nvSpPr>
          <p:cNvPr id="17" name="Arc 16"/>
          <p:cNvSpPr/>
          <p:nvPr/>
        </p:nvSpPr>
        <p:spPr>
          <a:xfrm rot="10410474">
            <a:off x="1482332" y="-146777"/>
            <a:ext cx="6980210" cy="4185690"/>
          </a:xfrm>
          <a:prstGeom prst="arc">
            <a:avLst>
              <a:gd name="adj1" fmla="val 16599684"/>
              <a:gd name="adj2" fmla="val 21530327"/>
            </a:avLst>
          </a:prstGeom>
          <a:ln w="28575">
            <a:solidFill>
              <a:srgbClr val="03A5AD"/>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33" name="Group 32"/>
          <p:cNvGrpSpPr/>
          <p:nvPr/>
        </p:nvGrpSpPr>
        <p:grpSpPr>
          <a:xfrm>
            <a:off x="804698" y="1946069"/>
            <a:ext cx="5342420" cy="2567519"/>
            <a:chOff x="906621" y="2509437"/>
            <a:chExt cx="5342420" cy="2567519"/>
          </a:xfrm>
        </p:grpSpPr>
        <p:cxnSp>
          <p:nvCxnSpPr>
            <p:cNvPr id="8" name="Straight Connector 7"/>
            <p:cNvCxnSpPr/>
            <p:nvPr/>
          </p:nvCxnSpPr>
          <p:spPr>
            <a:xfrm>
              <a:off x="969496" y="4634326"/>
              <a:ext cx="4890977"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969496" y="4634326"/>
              <a:ext cx="0" cy="177611"/>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1934249" y="4634326"/>
              <a:ext cx="0" cy="177611"/>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2899002" y="4634326"/>
              <a:ext cx="0" cy="177611"/>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3863755" y="4634326"/>
              <a:ext cx="0" cy="177611"/>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4828508" y="4634326"/>
              <a:ext cx="0" cy="177611"/>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860473" y="2509437"/>
              <a:ext cx="0" cy="230250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D2021993-3CAA-4A6A-A009-9AF166EBB3F0}"/>
                </a:ext>
              </a:extLst>
            </p:cNvPr>
            <p:cNvSpPr/>
            <p:nvPr/>
          </p:nvSpPr>
          <p:spPr>
            <a:xfrm rot="16200000">
              <a:off x="5476248" y="3448890"/>
              <a:ext cx="1157018" cy="388568"/>
            </a:xfrm>
            <a:prstGeom prst="rect">
              <a:avLst/>
            </a:prstGeom>
          </p:spPr>
          <p:txBody>
            <a:bodyPr wrap="square">
              <a:spAutoFit/>
            </a:bodyPr>
            <a:lstStyle/>
            <a:p>
              <a:pPr lvl="0" algn="ctr" rtl="1">
                <a:lnSpc>
                  <a:spcPct val="150000"/>
                </a:lnSpc>
              </a:pPr>
              <a:r>
                <a:rPr lang="ar-EG" sz="1400" dirty="0">
                  <a:solidFill>
                    <a:srgbClr val="03A5AD"/>
                  </a:solidFill>
                  <a:latin typeface="SST Arabic Medium" pitchFamily="34" charset="-78"/>
                  <a:cs typeface="SST Arabic Medium" pitchFamily="34" charset="-78"/>
                </a:rPr>
                <a:t>التكلفة</a:t>
              </a:r>
            </a:p>
          </p:txBody>
        </p:sp>
        <p:sp>
          <p:nvSpPr>
            <p:cNvPr id="21" name="Rectangle 20">
              <a:extLst>
                <a:ext uri="{FF2B5EF4-FFF2-40B4-BE49-F238E27FC236}">
                  <a16:creationId xmlns:a16="http://schemas.microsoft.com/office/drawing/2014/main" id="{D2021993-3CAA-4A6A-A009-9AF166EBB3F0}"/>
                </a:ext>
              </a:extLst>
            </p:cNvPr>
            <p:cNvSpPr/>
            <p:nvPr/>
          </p:nvSpPr>
          <p:spPr>
            <a:xfrm>
              <a:off x="4785378" y="4712499"/>
              <a:ext cx="1157018" cy="346249"/>
            </a:xfrm>
            <a:prstGeom prst="rect">
              <a:avLst/>
            </a:prstGeom>
          </p:spPr>
          <p:txBody>
            <a:bodyPr wrap="square">
              <a:spAutoFit/>
            </a:bodyPr>
            <a:lstStyle/>
            <a:p>
              <a:pPr lvl="0" algn="ctr" rtl="1">
                <a:lnSpc>
                  <a:spcPct val="150000"/>
                </a:lnSpc>
              </a:pPr>
              <a:r>
                <a:rPr lang="ar-EG" sz="1200" dirty="0">
                  <a:solidFill>
                    <a:srgbClr val="01AFB1"/>
                  </a:solidFill>
                  <a:latin typeface="SST Arabic Medium" pitchFamily="34" charset="-78"/>
                  <a:cs typeface="SST Arabic Medium" pitchFamily="34" charset="-78"/>
                </a:rPr>
                <a:t>المتطلبات</a:t>
              </a:r>
            </a:p>
          </p:txBody>
        </p:sp>
        <p:sp>
          <p:nvSpPr>
            <p:cNvPr id="22" name="Rectangle 21">
              <a:extLst>
                <a:ext uri="{FF2B5EF4-FFF2-40B4-BE49-F238E27FC236}">
                  <a16:creationId xmlns:a16="http://schemas.microsoft.com/office/drawing/2014/main" id="{D2021993-3CAA-4A6A-A009-9AF166EBB3F0}"/>
                </a:ext>
              </a:extLst>
            </p:cNvPr>
            <p:cNvSpPr/>
            <p:nvPr/>
          </p:nvSpPr>
          <p:spPr>
            <a:xfrm>
              <a:off x="3767458" y="4717051"/>
              <a:ext cx="1157018" cy="346249"/>
            </a:xfrm>
            <a:prstGeom prst="rect">
              <a:avLst/>
            </a:prstGeom>
          </p:spPr>
          <p:txBody>
            <a:bodyPr wrap="square">
              <a:spAutoFit/>
            </a:bodyPr>
            <a:lstStyle/>
            <a:p>
              <a:pPr lvl="0" algn="ctr" rtl="1">
                <a:lnSpc>
                  <a:spcPct val="150000"/>
                </a:lnSpc>
              </a:pPr>
              <a:r>
                <a:rPr lang="ar-EG" sz="1200" dirty="0">
                  <a:solidFill>
                    <a:srgbClr val="01AFB1"/>
                  </a:solidFill>
                  <a:latin typeface="SST Arabic Medium" pitchFamily="34" charset="-78"/>
                  <a:cs typeface="SST Arabic Medium" pitchFamily="34" charset="-78"/>
                </a:rPr>
                <a:t>التصميم</a:t>
              </a:r>
            </a:p>
          </p:txBody>
        </p:sp>
        <p:sp>
          <p:nvSpPr>
            <p:cNvPr id="23" name="Rectangle 22">
              <a:extLst>
                <a:ext uri="{FF2B5EF4-FFF2-40B4-BE49-F238E27FC236}">
                  <a16:creationId xmlns:a16="http://schemas.microsoft.com/office/drawing/2014/main" id="{D2021993-3CAA-4A6A-A009-9AF166EBB3F0}"/>
                </a:ext>
              </a:extLst>
            </p:cNvPr>
            <p:cNvSpPr/>
            <p:nvPr/>
          </p:nvSpPr>
          <p:spPr>
            <a:xfrm>
              <a:off x="2801294" y="4721603"/>
              <a:ext cx="1157018" cy="346249"/>
            </a:xfrm>
            <a:prstGeom prst="rect">
              <a:avLst/>
            </a:prstGeom>
          </p:spPr>
          <p:txBody>
            <a:bodyPr wrap="square">
              <a:spAutoFit/>
            </a:bodyPr>
            <a:lstStyle/>
            <a:p>
              <a:pPr lvl="0" algn="ctr" rtl="1">
                <a:lnSpc>
                  <a:spcPct val="150000"/>
                </a:lnSpc>
              </a:pPr>
              <a:r>
                <a:rPr lang="ar-EG" sz="1200" dirty="0">
                  <a:solidFill>
                    <a:srgbClr val="01AFB1"/>
                  </a:solidFill>
                  <a:latin typeface="SST Arabic Medium" pitchFamily="34" charset="-78"/>
                  <a:cs typeface="SST Arabic Medium" pitchFamily="34" charset="-78"/>
                </a:rPr>
                <a:t>البناء</a:t>
              </a:r>
            </a:p>
          </p:txBody>
        </p:sp>
        <p:sp>
          <p:nvSpPr>
            <p:cNvPr id="24" name="Rectangle 23">
              <a:extLst>
                <a:ext uri="{FF2B5EF4-FFF2-40B4-BE49-F238E27FC236}">
                  <a16:creationId xmlns:a16="http://schemas.microsoft.com/office/drawing/2014/main" id="{D2021993-3CAA-4A6A-A009-9AF166EBB3F0}"/>
                </a:ext>
              </a:extLst>
            </p:cNvPr>
            <p:cNvSpPr/>
            <p:nvPr/>
          </p:nvSpPr>
          <p:spPr>
            <a:xfrm>
              <a:off x="1835130" y="4726155"/>
              <a:ext cx="1157018" cy="346249"/>
            </a:xfrm>
            <a:prstGeom prst="rect">
              <a:avLst/>
            </a:prstGeom>
          </p:spPr>
          <p:txBody>
            <a:bodyPr wrap="square">
              <a:spAutoFit/>
            </a:bodyPr>
            <a:lstStyle/>
            <a:p>
              <a:pPr lvl="0" algn="ctr" rtl="1">
                <a:lnSpc>
                  <a:spcPct val="150000"/>
                </a:lnSpc>
              </a:pPr>
              <a:r>
                <a:rPr lang="ar-EG" sz="1200" dirty="0">
                  <a:solidFill>
                    <a:srgbClr val="01AFB1"/>
                  </a:solidFill>
                  <a:latin typeface="SST Arabic Medium" pitchFamily="34" charset="-78"/>
                  <a:cs typeface="SST Arabic Medium" pitchFamily="34" charset="-78"/>
                </a:rPr>
                <a:t>الاختبار</a:t>
              </a:r>
            </a:p>
          </p:txBody>
        </p:sp>
        <p:sp>
          <p:nvSpPr>
            <p:cNvPr id="25" name="Rectangle 24">
              <a:extLst>
                <a:ext uri="{FF2B5EF4-FFF2-40B4-BE49-F238E27FC236}">
                  <a16:creationId xmlns:a16="http://schemas.microsoft.com/office/drawing/2014/main" id="{D2021993-3CAA-4A6A-A009-9AF166EBB3F0}"/>
                </a:ext>
              </a:extLst>
            </p:cNvPr>
            <p:cNvSpPr/>
            <p:nvPr/>
          </p:nvSpPr>
          <p:spPr>
            <a:xfrm>
              <a:off x="906621" y="4730707"/>
              <a:ext cx="1157018" cy="346249"/>
            </a:xfrm>
            <a:prstGeom prst="rect">
              <a:avLst/>
            </a:prstGeom>
          </p:spPr>
          <p:txBody>
            <a:bodyPr wrap="square">
              <a:spAutoFit/>
            </a:bodyPr>
            <a:lstStyle/>
            <a:p>
              <a:pPr lvl="0" algn="ctr" rtl="1">
                <a:lnSpc>
                  <a:spcPct val="150000"/>
                </a:lnSpc>
              </a:pPr>
              <a:r>
                <a:rPr lang="ar-EG" sz="1200" dirty="0">
                  <a:solidFill>
                    <a:srgbClr val="01AFB1"/>
                  </a:solidFill>
                  <a:latin typeface="SST Arabic Medium" pitchFamily="34" charset="-78"/>
                  <a:cs typeface="SST Arabic Medium" pitchFamily="34" charset="-78"/>
                </a:rPr>
                <a:t>الإنتاج</a:t>
              </a:r>
            </a:p>
          </p:txBody>
        </p:sp>
        <p:sp>
          <p:nvSpPr>
            <p:cNvPr id="26" name="Rectangle 25">
              <a:extLst>
                <a:ext uri="{FF2B5EF4-FFF2-40B4-BE49-F238E27FC236}">
                  <a16:creationId xmlns:a16="http://schemas.microsoft.com/office/drawing/2014/main" id="{D2021993-3CAA-4A6A-A009-9AF166EBB3F0}"/>
                </a:ext>
              </a:extLst>
            </p:cNvPr>
            <p:cNvSpPr/>
            <p:nvPr/>
          </p:nvSpPr>
          <p:spPr>
            <a:xfrm>
              <a:off x="4635221" y="4144256"/>
              <a:ext cx="578509" cy="369332"/>
            </a:xfrm>
            <a:prstGeom prst="rect">
              <a:avLst/>
            </a:prstGeom>
          </p:spPr>
          <p:txBody>
            <a:bodyPr wrap="square">
              <a:spAutoFit/>
            </a:bodyPr>
            <a:lstStyle/>
            <a:p>
              <a:pPr lvl="0" algn="ctr" rtl="1">
                <a:lnSpc>
                  <a:spcPct val="150000"/>
                </a:lnSpc>
              </a:pPr>
              <a:r>
                <a:rPr lang="en-US" sz="1200" dirty="0">
                  <a:solidFill>
                    <a:schemeClr val="tx1">
                      <a:lumMod val="50000"/>
                      <a:lumOff val="50000"/>
                    </a:schemeClr>
                  </a:solidFill>
                  <a:latin typeface="SST Arabic Medium" pitchFamily="34" charset="-78"/>
                  <a:cs typeface="SST Arabic Medium" pitchFamily="34" charset="-78"/>
                </a:rPr>
                <a:t>1x</a:t>
              </a:r>
              <a:endParaRPr lang="ar-EG" sz="1200" dirty="0">
                <a:solidFill>
                  <a:schemeClr val="tx1">
                    <a:lumMod val="50000"/>
                    <a:lumOff val="50000"/>
                  </a:schemeClr>
                </a:solidFill>
                <a:latin typeface="SST Arabic Medium" pitchFamily="34" charset="-78"/>
                <a:cs typeface="SST Arabic Medium" pitchFamily="34" charset="-78"/>
              </a:endParaRPr>
            </a:p>
          </p:txBody>
        </p:sp>
        <p:sp>
          <p:nvSpPr>
            <p:cNvPr id="27" name="Rectangle 26">
              <a:extLst>
                <a:ext uri="{FF2B5EF4-FFF2-40B4-BE49-F238E27FC236}">
                  <a16:creationId xmlns:a16="http://schemas.microsoft.com/office/drawing/2014/main" id="{D2021993-3CAA-4A6A-A009-9AF166EBB3F0}"/>
                </a:ext>
              </a:extLst>
            </p:cNvPr>
            <p:cNvSpPr/>
            <p:nvPr/>
          </p:nvSpPr>
          <p:spPr>
            <a:xfrm>
              <a:off x="3767458" y="3971131"/>
              <a:ext cx="578509" cy="346249"/>
            </a:xfrm>
            <a:prstGeom prst="rect">
              <a:avLst/>
            </a:prstGeom>
          </p:spPr>
          <p:txBody>
            <a:bodyPr wrap="square">
              <a:spAutoFit/>
            </a:bodyPr>
            <a:lstStyle/>
            <a:p>
              <a:pPr lvl="0" algn="ctr" rtl="1">
                <a:lnSpc>
                  <a:spcPct val="150000"/>
                </a:lnSpc>
              </a:pPr>
              <a:r>
                <a:rPr lang="en-US" sz="1200" dirty="0">
                  <a:solidFill>
                    <a:schemeClr val="tx1">
                      <a:lumMod val="50000"/>
                      <a:lumOff val="50000"/>
                    </a:schemeClr>
                  </a:solidFill>
                  <a:latin typeface="SST Arabic Medium" pitchFamily="34" charset="-78"/>
                  <a:cs typeface="SST Arabic Medium" pitchFamily="34" charset="-78"/>
                </a:rPr>
                <a:t>5x</a:t>
              </a:r>
              <a:endParaRPr lang="ar-EG" sz="1200" dirty="0">
                <a:solidFill>
                  <a:schemeClr val="tx1">
                    <a:lumMod val="50000"/>
                    <a:lumOff val="50000"/>
                  </a:schemeClr>
                </a:solidFill>
                <a:latin typeface="SST Arabic Medium" pitchFamily="34" charset="-78"/>
                <a:cs typeface="SST Arabic Medium" pitchFamily="34" charset="-78"/>
              </a:endParaRPr>
            </a:p>
          </p:txBody>
        </p:sp>
        <p:sp>
          <p:nvSpPr>
            <p:cNvPr id="28" name="Rectangle 27">
              <a:extLst>
                <a:ext uri="{FF2B5EF4-FFF2-40B4-BE49-F238E27FC236}">
                  <a16:creationId xmlns:a16="http://schemas.microsoft.com/office/drawing/2014/main" id="{D2021993-3CAA-4A6A-A009-9AF166EBB3F0}"/>
                </a:ext>
              </a:extLst>
            </p:cNvPr>
            <p:cNvSpPr/>
            <p:nvPr/>
          </p:nvSpPr>
          <p:spPr>
            <a:xfrm>
              <a:off x="3090548" y="3662810"/>
              <a:ext cx="578509" cy="346249"/>
            </a:xfrm>
            <a:prstGeom prst="rect">
              <a:avLst/>
            </a:prstGeom>
          </p:spPr>
          <p:txBody>
            <a:bodyPr wrap="square">
              <a:spAutoFit/>
            </a:bodyPr>
            <a:lstStyle/>
            <a:p>
              <a:pPr lvl="0" algn="ctr" rtl="1">
                <a:lnSpc>
                  <a:spcPct val="150000"/>
                </a:lnSpc>
              </a:pPr>
              <a:r>
                <a:rPr lang="en-US" sz="1200" dirty="0">
                  <a:solidFill>
                    <a:schemeClr val="tx1">
                      <a:lumMod val="50000"/>
                      <a:lumOff val="50000"/>
                    </a:schemeClr>
                  </a:solidFill>
                  <a:latin typeface="SST Arabic Medium" pitchFamily="34" charset="-78"/>
                  <a:cs typeface="SST Arabic Medium" pitchFamily="34" charset="-78"/>
                </a:rPr>
                <a:t>20x</a:t>
              </a:r>
              <a:endParaRPr lang="ar-EG" sz="1200" dirty="0">
                <a:solidFill>
                  <a:schemeClr val="tx1">
                    <a:lumMod val="50000"/>
                    <a:lumOff val="50000"/>
                  </a:schemeClr>
                </a:solidFill>
                <a:latin typeface="SST Arabic Medium" pitchFamily="34" charset="-78"/>
                <a:cs typeface="SST Arabic Medium" pitchFamily="34" charset="-78"/>
              </a:endParaRPr>
            </a:p>
          </p:txBody>
        </p:sp>
        <p:sp>
          <p:nvSpPr>
            <p:cNvPr id="29" name="Rectangle 28">
              <a:extLst>
                <a:ext uri="{FF2B5EF4-FFF2-40B4-BE49-F238E27FC236}">
                  <a16:creationId xmlns:a16="http://schemas.microsoft.com/office/drawing/2014/main" id="{D2021993-3CAA-4A6A-A009-9AF166EBB3F0}"/>
                </a:ext>
              </a:extLst>
            </p:cNvPr>
            <p:cNvSpPr/>
            <p:nvPr/>
          </p:nvSpPr>
          <p:spPr>
            <a:xfrm>
              <a:off x="2124384" y="3296924"/>
              <a:ext cx="578509" cy="346249"/>
            </a:xfrm>
            <a:prstGeom prst="rect">
              <a:avLst/>
            </a:prstGeom>
          </p:spPr>
          <p:txBody>
            <a:bodyPr wrap="square">
              <a:spAutoFit/>
            </a:bodyPr>
            <a:lstStyle/>
            <a:p>
              <a:pPr lvl="0" algn="ctr" rtl="1">
                <a:lnSpc>
                  <a:spcPct val="150000"/>
                </a:lnSpc>
              </a:pPr>
              <a:r>
                <a:rPr lang="en-US" sz="1200" dirty="0">
                  <a:solidFill>
                    <a:schemeClr val="tx1">
                      <a:lumMod val="50000"/>
                      <a:lumOff val="50000"/>
                    </a:schemeClr>
                  </a:solidFill>
                  <a:latin typeface="SST Arabic Medium" pitchFamily="34" charset="-78"/>
                  <a:cs typeface="SST Arabic Medium" pitchFamily="34" charset="-78"/>
                </a:rPr>
                <a:t>50x</a:t>
              </a:r>
              <a:endParaRPr lang="ar-EG" sz="1200" dirty="0">
                <a:solidFill>
                  <a:schemeClr val="tx1">
                    <a:lumMod val="50000"/>
                    <a:lumOff val="50000"/>
                  </a:schemeClr>
                </a:solidFill>
                <a:latin typeface="SST Arabic Medium" pitchFamily="34" charset="-78"/>
                <a:cs typeface="SST Arabic Medium" pitchFamily="34" charset="-78"/>
              </a:endParaRPr>
            </a:p>
          </p:txBody>
        </p:sp>
        <p:sp>
          <p:nvSpPr>
            <p:cNvPr id="30" name="Rectangle 29">
              <a:extLst>
                <a:ext uri="{FF2B5EF4-FFF2-40B4-BE49-F238E27FC236}">
                  <a16:creationId xmlns:a16="http://schemas.microsoft.com/office/drawing/2014/main" id="{D2021993-3CAA-4A6A-A009-9AF166EBB3F0}"/>
                </a:ext>
              </a:extLst>
            </p:cNvPr>
            <p:cNvSpPr/>
            <p:nvPr/>
          </p:nvSpPr>
          <p:spPr>
            <a:xfrm>
              <a:off x="1545875" y="2725800"/>
              <a:ext cx="578509" cy="346249"/>
            </a:xfrm>
            <a:prstGeom prst="rect">
              <a:avLst/>
            </a:prstGeom>
          </p:spPr>
          <p:txBody>
            <a:bodyPr wrap="square">
              <a:spAutoFit/>
            </a:bodyPr>
            <a:lstStyle/>
            <a:p>
              <a:pPr lvl="0" algn="ctr" rtl="1">
                <a:lnSpc>
                  <a:spcPct val="150000"/>
                </a:lnSpc>
              </a:pPr>
              <a:r>
                <a:rPr lang="en-US" sz="1200" dirty="0">
                  <a:solidFill>
                    <a:schemeClr val="tx1">
                      <a:lumMod val="50000"/>
                      <a:lumOff val="50000"/>
                    </a:schemeClr>
                  </a:solidFill>
                  <a:latin typeface="SST Arabic Medium" pitchFamily="34" charset="-78"/>
                  <a:cs typeface="SST Arabic Medium" pitchFamily="34" charset="-78"/>
                </a:rPr>
                <a:t>150x</a:t>
              </a:r>
              <a:endParaRPr lang="ar-EG" sz="1200" dirty="0">
                <a:solidFill>
                  <a:schemeClr val="tx1">
                    <a:lumMod val="50000"/>
                    <a:lumOff val="50000"/>
                  </a:schemeClr>
                </a:solidFill>
                <a:latin typeface="SST Arabic Medium" pitchFamily="34" charset="-78"/>
                <a:cs typeface="SST Arabic Medium" pitchFamily="34" charset="-78"/>
              </a:endParaRPr>
            </a:p>
          </p:txBody>
        </p:sp>
      </p:grpSp>
      <p:sp>
        <p:nvSpPr>
          <p:cNvPr id="31" name="TextBox 30"/>
          <p:cNvSpPr txBox="1"/>
          <p:nvPr/>
        </p:nvSpPr>
        <p:spPr>
          <a:xfrm>
            <a:off x="725693" y="5414761"/>
            <a:ext cx="4899684" cy="338554"/>
          </a:xfrm>
          <a:prstGeom prst="rect">
            <a:avLst/>
          </a:prstGeom>
          <a:noFill/>
        </p:spPr>
        <p:txBody>
          <a:bodyPr wrap="square" rtlCol="0">
            <a:spAutoFit/>
          </a:bodyPr>
          <a:lstStyle/>
          <a:p>
            <a:pPr lvl="0" algn="ctr" rtl="1">
              <a:defRPr/>
            </a:pPr>
            <a:r>
              <a:rPr lang="ar-EG" sz="1600" dirty="0">
                <a:solidFill>
                  <a:schemeClr val="tx1">
                    <a:lumMod val="50000"/>
                    <a:lumOff val="50000"/>
                  </a:schemeClr>
                </a:solidFill>
                <a:latin typeface="SST Arabic Medium" pitchFamily="34" charset="-78"/>
                <a:cs typeface="SST Arabic Medium" pitchFamily="34" charset="-78"/>
              </a:rPr>
              <a:t>الشكل </a:t>
            </a:r>
            <a:r>
              <a:rPr lang="en-US" sz="1600" dirty="0">
                <a:solidFill>
                  <a:schemeClr val="tx1">
                    <a:lumMod val="50000"/>
                    <a:lumOff val="50000"/>
                  </a:schemeClr>
                </a:solidFill>
                <a:latin typeface="SST Arabic Medium" pitchFamily="34" charset="-78"/>
                <a:cs typeface="SST Arabic Medium" pitchFamily="34" charset="-78"/>
              </a:rPr>
              <a:t> 2-22 </a:t>
            </a:r>
            <a:r>
              <a:rPr lang="ar-EG" sz="1600" dirty="0">
                <a:solidFill>
                  <a:schemeClr val="tx1">
                    <a:lumMod val="50000"/>
                    <a:lumOff val="50000"/>
                  </a:schemeClr>
                </a:solidFill>
                <a:latin typeface="SST Arabic Medium" pitchFamily="34" charset="-78"/>
                <a:cs typeface="SST Arabic Medium" pitchFamily="34" charset="-78"/>
              </a:rPr>
              <a:t>منحنى تكلفة التغيير</a:t>
            </a:r>
          </a:p>
        </p:txBody>
      </p:sp>
      <p:sp>
        <p:nvSpPr>
          <p:cNvPr id="32" name="Rectangle 31">
            <a:extLst>
              <a:ext uri="{FF2B5EF4-FFF2-40B4-BE49-F238E27FC236}">
                <a16:creationId xmlns:a16="http://schemas.microsoft.com/office/drawing/2014/main" id="{D2021993-3CAA-4A6A-A009-9AF166EBB3F0}"/>
              </a:ext>
            </a:extLst>
          </p:cNvPr>
          <p:cNvSpPr/>
          <p:nvPr/>
        </p:nvSpPr>
        <p:spPr>
          <a:xfrm>
            <a:off x="804698" y="4647780"/>
            <a:ext cx="4953851" cy="612475"/>
          </a:xfrm>
          <a:prstGeom prst="rect">
            <a:avLst/>
          </a:prstGeom>
        </p:spPr>
        <p:txBody>
          <a:bodyPr wrap="square">
            <a:spAutoFit/>
          </a:bodyPr>
          <a:lstStyle/>
          <a:p>
            <a:pPr lvl="0" algn="ctr" rtl="1">
              <a:lnSpc>
                <a:spcPct val="150000"/>
              </a:lnSpc>
            </a:pPr>
            <a:r>
              <a:rPr lang="ar-EG" sz="1200" dirty="0">
                <a:solidFill>
                  <a:srgbClr val="0999C4"/>
                </a:solidFill>
                <a:latin typeface="SST Arabic Medium" pitchFamily="34" charset="-78"/>
                <a:cs typeface="SST Arabic Medium" pitchFamily="34" charset="-78"/>
              </a:rPr>
              <a:t>المرحلة التي يتم الكشف بها</a:t>
            </a:r>
          </a:p>
          <a:p>
            <a:pPr lvl="0" algn="ctr" rtl="1">
              <a:lnSpc>
                <a:spcPct val="150000"/>
              </a:lnSpc>
            </a:pPr>
            <a:r>
              <a:rPr lang="ar-EG" sz="1200" dirty="0">
                <a:solidFill>
                  <a:srgbClr val="0999C4"/>
                </a:solidFill>
                <a:latin typeface="SST Arabic Medium" pitchFamily="34" charset="-78"/>
                <a:cs typeface="SST Arabic Medium" pitchFamily="34" charset="-78"/>
              </a:rPr>
              <a:t>يصبح التغيير أكثر تكلفة بمرور الوقت</a:t>
            </a:r>
          </a:p>
        </p:txBody>
      </p:sp>
    </p:spTree>
    <p:extLst>
      <p:ext uri="{BB962C8B-B14F-4D97-AF65-F5344CB8AC3E}">
        <p14:creationId xmlns:p14="http://schemas.microsoft.com/office/powerpoint/2010/main" val="1948916092"/>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p:cNvSpPr/>
          <p:nvPr/>
        </p:nvSpPr>
        <p:spPr>
          <a:xfrm>
            <a:off x="1933574" y="1998850"/>
            <a:ext cx="857250" cy="857250"/>
          </a:xfrm>
          <a:prstGeom prst="ellipse">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D2021993-3CAA-4A6A-A009-9AF166EBB3F0}"/>
              </a:ext>
            </a:extLst>
          </p:cNvPr>
          <p:cNvSpPr/>
          <p:nvPr/>
        </p:nvSpPr>
        <p:spPr>
          <a:xfrm>
            <a:off x="4933950" y="1720840"/>
            <a:ext cx="6648449" cy="2585323"/>
          </a:xfrm>
          <a:prstGeom prst="rect">
            <a:avLst/>
          </a:prstGeom>
        </p:spPr>
        <p:txBody>
          <a:bodyPr wrap="square">
            <a:spAutoFit/>
          </a:bodyPr>
          <a:lstStyle/>
          <a:p>
            <a:pPr lvl="0" algn="justLow" rtl="1">
              <a:lnSpc>
                <a:spcPct val="150000"/>
              </a:lnSpc>
            </a:pPr>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4</a:t>
            </a:r>
            <a:r>
              <a:rPr lang="ar-EG" dirty="0">
                <a:solidFill>
                  <a:srgbClr val="03A5AD"/>
                </a:solidFill>
                <a:latin typeface="SST Arabic Medium" pitchFamily="34" charset="-78"/>
                <a:cs typeface="SST Arabic Medium" pitchFamily="34" charset="-78"/>
              </a:rPr>
              <a:t>. النتائج دون المستوى الأمثل</a:t>
            </a:r>
          </a:p>
          <a:p>
            <a:pPr lvl="0" algn="justLow" rtl="1">
              <a:lnSpc>
                <a:spcPct val="150000"/>
              </a:lnSpc>
            </a:pPr>
            <a:endParaRPr lang="ar-EG" dirty="0">
              <a:solidFill>
                <a:srgbClr val="03A5AD"/>
              </a:solidFill>
              <a:latin typeface="SST Arabic Medium" pitchFamily="34" charset="-78"/>
              <a:cs typeface="SST Arabic Medium" pitchFamily="34" charset="-78"/>
            </a:endParaRPr>
          </a:p>
          <a:p>
            <a:pPr lvl="0" algn="justLow" rtl="1">
              <a:lnSpc>
                <a:spcPct val="200000"/>
              </a:lnSpc>
            </a:pPr>
            <a:r>
              <a:rPr lang="ar-EG" dirty="0">
                <a:solidFill>
                  <a:schemeClr val="tx1">
                    <a:lumMod val="50000"/>
                    <a:lumOff val="50000"/>
                  </a:schemeClr>
                </a:solidFill>
                <a:latin typeface="SST Arabic Medium" pitchFamily="34" charset="-78"/>
                <a:cs typeface="SST Arabic Medium" pitchFamily="34" charset="-78"/>
              </a:rPr>
              <a:t>تحاول كل المشاريع تسليم النتائج على الرغم من أن بعضها قد يفشل في القيام بذلك أو قد يفضي إلى نتائج دون المستوى الأمثل. امكانية تحقيق نتائج دون المستوى الأمثل تظل موجودة في كل مشروع.</a:t>
            </a:r>
            <a:endParaRPr kumimoji="0" lang="en-US"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pic>
        <p:nvPicPr>
          <p:cNvPr id="23554" name="Picture 2" descr="C:\Users\user\Desktop\clipboard_2767408.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71676" y="2085975"/>
            <a:ext cx="2046078" cy="2046078"/>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التسليم</a:t>
            </a:r>
          </a:p>
        </p:txBody>
      </p:sp>
    </p:spTree>
    <p:extLst>
      <p:ext uri="{BB962C8B-B14F-4D97-AF65-F5344CB8AC3E}">
        <p14:creationId xmlns:p14="http://schemas.microsoft.com/office/powerpoint/2010/main" val="2480196763"/>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2021993-3CAA-4A6A-A009-9AF166EBB3F0}"/>
              </a:ext>
            </a:extLst>
          </p:cNvPr>
          <p:cNvSpPr/>
          <p:nvPr/>
        </p:nvSpPr>
        <p:spPr>
          <a:xfrm>
            <a:off x="3838575" y="1720840"/>
            <a:ext cx="7696200" cy="2585323"/>
          </a:xfrm>
          <a:prstGeom prst="rect">
            <a:avLst/>
          </a:prstGeom>
        </p:spPr>
        <p:txBody>
          <a:bodyPr wrap="square">
            <a:spAutoFit/>
          </a:bodyPr>
          <a:lstStyle/>
          <a:p>
            <a:pPr lvl="0" algn="r" rtl="1">
              <a:lnSpc>
                <a:spcPct val="150000"/>
              </a:lnSpc>
            </a:pPr>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5</a:t>
            </a:r>
            <a:r>
              <a:rPr lang="ar-EG" dirty="0">
                <a:solidFill>
                  <a:srgbClr val="03A5AD"/>
                </a:solidFill>
                <a:latin typeface="SST Arabic Medium" pitchFamily="34" charset="-78"/>
                <a:cs typeface="SST Arabic Medium" pitchFamily="34" charset="-78"/>
              </a:rPr>
              <a:t>. التفاعلات مع مجالات الأداء الأخرى</a:t>
            </a:r>
          </a:p>
          <a:p>
            <a:pPr lvl="0" algn="r" rtl="1">
              <a:lnSpc>
                <a:spcPct val="150000"/>
              </a:lnSpc>
            </a:pPr>
            <a:endParaRPr lang="ar-EG" dirty="0">
              <a:solidFill>
                <a:srgbClr val="03A5AD"/>
              </a:solidFill>
              <a:latin typeface="SST Arabic Medium" pitchFamily="34" charset="-78"/>
              <a:cs typeface="SST Arabic Medium" pitchFamily="34" charset="-78"/>
            </a:endParaRPr>
          </a:p>
          <a:p>
            <a:pPr lvl="0" algn="justLow" rtl="1">
              <a:lnSpc>
                <a:spcPct val="200000"/>
              </a:lnSpc>
            </a:pPr>
            <a:r>
              <a:rPr lang="ar-EG" dirty="0">
                <a:solidFill>
                  <a:schemeClr val="tx1">
                    <a:lumMod val="50000"/>
                    <a:lumOff val="50000"/>
                  </a:schemeClr>
                </a:solidFill>
                <a:latin typeface="SST Arabic Medium" pitchFamily="34" charset="-78"/>
                <a:cs typeface="SST Arabic Medium" pitchFamily="34" charset="-78"/>
              </a:rPr>
              <a:t>يعتبر مجال أداء التسليم هو تتويج العمل المنجز في مجال أداء التخطيط. يعتمد إيقاع التسليم على الطريقة التي تم تنظيم العمل بها في مجال دورة الحياة ومنهج التطوير.</a:t>
            </a:r>
            <a:endParaRPr kumimoji="0" lang="en-US"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5" name="TextBox 4">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التسليم</a:t>
            </a:r>
          </a:p>
        </p:txBody>
      </p:sp>
    </p:spTree>
    <p:extLst>
      <p:ext uri="{BB962C8B-B14F-4D97-AF65-F5344CB8AC3E}">
        <p14:creationId xmlns:p14="http://schemas.microsoft.com/office/powerpoint/2010/main" val="1986027756"/>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2021993-3CAA-4A6A-A009-9AF166EBB3F0}"/>
              </a:ext>
            </a:extLst>
          </p:cNvPr>
          <p:cNvSpPr/>
          <p:nvPr/>
        </p:nvSpPr>
        <p:spPr>
          <a:xfrm>
            <a:off x="7742904" y="1187894"/>
            <a:ext cx="3336564" cy="369332"/>
          </a:xfrm>
          <a:prstGeom prst="rect">
            <a:avLst/>
          </a:prstGeom>
        </p:spPr>
        <p:txBody>
          <a:bodyPr wrap="square">
            <a:spAutoFit/>
          </a:bodyPr>
          <a:lstStyle/>
          <a:p>
            <a:pPr lvl="0" algn="r" rtl="1"/>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6</a:t>
            </a:r>
            <a:r>
              <a:rPr lang="ar-EG" dirty="0">
                <a:solidFill>
                  <a:srgbClr val="03A5AD"/>
                </a:solidFill>
                <a:latin typeface="SST Arabic Medium" pitchFamily="34" charset="-78"/>
                <a:cs typeface="SST Arabic Medium" pitchFamily="34" charset="-78"/>
              </a:rPr>
              <a:t>. فحص النتائج</a:t>
            </a:r>
            <a:endParaRPr kumimoji="0" lang="en-US"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p:txBody>
      </p:sp>
      <p:sp>
        <p:nvSpPr>
          <p:cNvPr id="5" name="TextBox 4">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التسليم</a:t>
            </a:r>
          </a:p>
        </p:txBody>
      </p:sp>
      <p:graphicFrame>
        <p:nvGraphicFramePr>
          <p:cNvPr id="3" name="Table 2"/>
          <p:cNvGraphicFramePr>
            <a:graphicFrameLocks noGrp="1"/>
          </p:cNvGraphicFramePr>
          <p:nvPr/>
        </p:nvGraphicFramePr>
        <p:xfrm>
          <a:off x="976992" y="1817154"/>
          <a:ext cx="10238015" cy="3667760"/>
        </p:xfrm>
        <a:graphic>
          <a:graphicData uri="http://schemas.openxmlformats.org/drawingml/2006/table">
            <a:tbl>
              <a:tblPr firstRow="1" bandRow="1">
                <a:tableStyleId>{5C22544A-7EE6-4342-B048-85BDC9FD1C3A}</a:tableStyleId>
              </a:tblPr>
              <a:tblGrid>
                <a:gridCol w="6851957">
                  <a:extLst>
                    <a:ext uri="{9D8B030D-6E8A-4147-A177-3AD203B41FA5}">
                      <a16:colId xmlns:a16="http://schemas.microsoft.com/office/drawing/2014/main" val="20000"/>
                    </a:ext>
                  </a:extLst>
                </a:gridCol>
                <a:gridCol w="3386058">
                  <a:extLst>
                    <a:ext uri="{9D8B030D-6E8A-4147-A177-3AD203B41FA5}">
                      <a16:colId xmlns:a16="http://schemas.microsoft.com/office/drawing/2014/main" val="20001"/>
                    </a:ext>
                  </a:extLst>
                </a:gridCol>
              </a:tblGrid>
              <a:tr h="370840">
                <a:tc>
                  <a:txBody>
                    <a:bodyPr/>
                    <a:lstStyle/>
                    <a:p>
                      <a:pPr algn="ctr" rtl="1"/>
                      <a:r>
                        <a:rPr lang="ar-EG" sz="1400" dirty="0">
                          <a:latin typeface="SST Arabic Medium" pitchFamily="34" charset="-78"/>
                          <a:cs typeface="SST Arabic Medium" pitchFamily="34" charset="-78"/>
                        </a:rPr>
                        <a:t>الفحص</a:t>
                      </a:r>
                      <a:endParaRPr lang="en-US" sz="1400" dirty="0">
                        <a:latin typeface="SST Arabic Medium" pitchFamily="34" charset="-78"/>
                        <a:cs typeface="SST Arabic Medium" pitchFamily="34" charset="-78"/>
                      </a:endParaRPr>
                    </a:p>
                  </a:txBody>
                  <a:tcPr anchor="ctr">
                    <a:solidFill>
                      <a:srgbClr val="03A5AD"/>
                    </a:solidFill>
                  </a:tcPr>
                </a:tc>
                <a:tc>
                  <a:txBody>
                    <a:bodyPr/>
                    <a:lstStyle/>
                    <a:p>
                      <a:pPr algn="ctr" rtl="1"/>
                      <a:r>
                        <a:rPr lang="ar-EG" sz="1400" dirty="0">
                          <a:latin typeface="SST Arabic Medium" pitchFamily="34" charset="-78"/>
                          <a:cs typeface="SST Arabic Medium" pitchFamily="34" charset="-78"/>
                        </a:rPr>
                        <a:t>النتيجة</a:t>
                      </a:r>
                      <a:endParaRPr lang="en-US" sz="1400" dirty="0">
                        <a:latin typeface="SST Arabic Medium" pitchFamily="34" charset="-78"/>
                        <a:cs typeface="SST Arabic Medium" pitchFamily="34" charset="-78"/>
                      </a:endParaRPr>
                    </a:p>
                  </a:txBody>
                  <a:tcPr anchor="ctr">
                    <a:solidFill>
                      <a:srgbClr val="03A5AD"/>
                    </a:solidFill>
                  </a:tcPr>
                </a:tc>
                <a:extLst>
                  <a:ext uri="{0D108BD9-81ED-4DB2-BD59-A6C34878D82A}">
                    <a16:rowId xmlns:a16="http://schemas.microsoft.com/office/drawing/2014/main" val="10000"/>
                  </a:ext>
                </a:extLst>
              </a:tr>
              <a:tr h="370840">
                <a:tc>
                  <a:txBody>
                    <a:bodyPr/>
                    <a:lstStyle/>
                    <a:p>
                      <a:pPr algn="justLow" rtl="1"/>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تبيّن خطة الأعمال والخطة الاستراتيجية للمنظمة إلى جانب مستندات الموافقة على المشروع توافق تسليما المشروع مع أهداف الأعمال.</a:t>
                      </a:r>
                      <a:endParaRPr lang="en-US" sz="1400" dirty="0">
                        <a:solidFill>
                          <a:schemeClr val="tx1">
                            <a:lumMod val="50000"/>
                            <a:lumOff val="50000"/>
                          </a:schemeClr>
                        </a:solidFill>
                        <a:latin typeface="SST Arabic Medium" pitchFamily="34" charset="-78"/>
                        <a:cs typeface="SST Arabic Medium" pitchFamily="34" charset="-78"/>
                      </a:endParaRPr>
                    </a:p>
                  </a:txBody>
                  <a:tcPr anchor="ctr"/>
                </a:tc>
                <a:tc>
                  <a:txBody>
                    <a:bodyPr/>
                    <a:lstStyle/>
                    <a:p>
                      <a:pPr algn="justLow" rtl="1"/>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تساهم المشاريع في تحقيق أهداف الأعمال تبين خطة الأعمال والخطة الاستراتيجية للمنظمة إلى جانب مستندات الموافقة على</a:t>
                      </a:r>
                      <a:endParaRPr lang="ar-EG" sz="1400" b="0" dirty="0">
                        <a:solidFill>
                          <a:schemeClr val="tx1">
                            <a:lumMod val="50000"/>
                            <a:lumOff val="50000"/>
                          </a:schemeClr>
                        </a:solidFill>
                        <a:effectLst/>
                        <a:latin typeface="SST Arabic Medium" pitchFamily="34" charset="-78"/>
                        <a:cs typeface="SST Arabic Medium" pitchFamily="34" charset="-78"/>
                      </a:endParaRPr>
                    </a:p>
                    <a:p>
                      <a:pPr algn="justLow" rtl="1"/>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المشروع توافق تسليمات المشروع مع أهداف الأعمال وتقدم الاستراتيجية.</a:t>
                      </a:r>
                      <a:endParaRPr lang="ar-EG" sz="1400" b="0" dirty="0">
                        <a:solidFill>
                          <a:schemeClr val="tx1">
                            <a:lumMod val="50000"/>
                            <a:lumOff val="50000"/>
                          </a:schemeClr>
                        </a:solidFill>
                        <a:effectLst/>
                        <a:latin typeface="SST Arabic Medium" pitchFamily="34" charset="-78"/>
                        <a:cs typeface="SST Arabic Medium" pitchFamily="34" charset="-78"/>
                      </a:endParaRPr>
                    </a:p>
                  </a:txBody>
                  <a:tcPr anchor="ctr"/>
                </a:tc>
                <a:extLst>
                  <a:ext uri="{0D108BD9-81ED-4DB2-BD59-A6C34878D82A}">
                    <a16:rowId xmlns:a16="http://schemas.microsoft.com/office/drawing/2014/main" val="10001"/>
                  </a:ext>
                </a:extLst>
              </a:tr>
              <a:tr h="370840">
                <a:tc>
                  <a:txBody>
                    <a:bodyPr/>
                    <a:lstStyle/>
                    <a:p>
                      <a:pPr algn="justLow" rtl="1"/>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تشير حالة الأعمال والبيانات الضمنية أن المشروع لا يزال في مسار تحقيق النتائج المرجوة.</a:t>
                      </a:r>
                      <a:endParaRPr lang="ar-EG" sz="1400" b="0" dirty="0">
                        <a:solidFill>
                          <a:schemeClr val="tx1">
                            <a:lumMod val="50000"/>
                            <a:lumOff val="50000"/>
                          </a:schemeClr>
                        </a:solidFill>
                        <a:effectLst/>
                        <a:latin typeface="SST Arabic Medium" pitchFamily="34" charset="-78"/>
                        <a:cs typeface="SST Arabic Medium" pitchFamily="34" charset="-78"/>
                      </a:endParaRPr>
                    </a:p>
                  </a:txBody>
                  <a:tcPr anchor="ctr"/>
                </a:tc>
                <a:tc>
                  <a:txBody>
                    <a:bodyPr/>
                    <a:lstStyle/>
                    <a:p>
                      <a:pPr algn="justLow" rtl="1"/>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تحقق المشاريع النتائج التي أنشئت لتسليمها.</a:t>
                      </a:r>
                      <a:endParaRPr lang="ar-EG" sz="1400" b="0" dirty="0">
                        <a:solidFill>
                          <a:schemeClr val="tx1">
                            <a:lumMod val="50000"/>
                            <a:lumOff val="50000"/>
                          </a:schemeClr>
                        </a:solidFill>
                        <a:effectLst/>
                        <a:latin typeface="SST Arabic Medium" pitchFamily="34" charset="-78"/>
                        <a:cs typeface="SST Arabic Medium" pitchFamily="34" charset="-78"/>
                      </a:endParaRPr>
                    </a:p>
                  </a:txBody>
                  <a:tcPr anchor="ctr"/>
                </a:tc>
                <a:extLst>
                  <a:ext uri="{0D108BD9-81ED-4DB2-BD59-A6C34878D82A}">
                    <a16:rowId xmlns:a16="http://schemas.microsoft.com/office/drawing/2014/main" val="10002"/>
                  </a:ext>
                </a:extLst>
              </a:tr>
              <a:tr h="370840">
                <a:tc>
                  <a:txBody>
                    <a:bodyPr/>
                    <a:lstStyle/>
                    <a:p>
                      <a:pPr algn="justLow" rtl="1"/>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تشير خطة تحقيق المنافع و/أو حالة الأعمال و/أو الجدول الزمني أن المقاييس المالية والتسليمات</a:t>
                      </a:r>
                      <a:endParaRPr lang="ar-EG" sz="1400" b="0" dirty="0">
                        <a:solidFill>
                          <a:schemeClr val="tx1">
                            <a:lumMod val="50000"/>
                            <a:lumOff val="50000"/>
                          </a:schemeClr>
                        </a:solidFill>
                        <a:effectLst/>
                        <a:latin typeface="SST Arabic Medium" pitchFamily="34" charset="-78"/>
                        <a:cs typeface="SST Arabic Medium" pitchFamily="34" charset="-78"/>
                      </a:endParaRPr>
                    </a:p>
                    <a:p>
                      <a:pPr algn="justLow" rtl="1"/>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المجدولة يتم تحقيقها كما هو مخطط.</a:t>
                      </a:r>
                      <a:endParaRPr lang="ar-EG" sz="1400" b="0" dirty="0">
                        <a:solidFill>
                          <a:schemeClr val="tx1">
                            <a:lumMod val="50000"/>
                            <a:lumOff val="50000"/>
                          </a:schemeClr>
                        </a:solidFill>
                        <a:effectLst/>
                        <a:latin typeface="SST Arabic Medium" pitchFamily="34" charset="-78"/>
                        <a:cs typeface="SST Arabic Medium" pitchFamily="34" charset="-78"/>
                      </a:endParaRPr>
                    </a:p>
                  </a:txBody>
                  <a:tcPr anchor="ctr"/>
                </a:tc>
                <a:tc>
                  <a:txBody>
                    <a:bodyPr/>
                    <a:lstStyle/>
                    <a:p>
                      <a:pPr algn="justLow" rtl="1"/>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تحقيق فوائد المشروع في الإطار الزمني</a:t>
                      </a:r>
                      <a:endParaRPr lang="ar-EG" sz="1400" b="0" dirty="0">
                        <a:solidFill>
                          <a:schemeClr val="tx1">
                            <a:lumMod val="50000"/>
                            <a:lumOff val="50000"/>
                          </a:schemeClr>
                        </a:solidFill>
                        <a:effectLst/>
                        <a:latin typeface="SST Arabic Medium" pitchFamily="34" charset="-78"/>
                        <a:cs typeface="SST Arabic Medium" pitchFamily="34" charset="-78"/>
                      </a:endParaRPr>
                    </a:p>
                    <a:p>
                      <a:pPr algn="justLow" rtl="1"/>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الذي تم التخطيط لهم فيه.</a:t>
                      </a:r>
                      <a:endParaRPr lang="ar-EG" sz="1400" b="0" dirty="0">
                        <a:solidFill>
                          <a:schemeClr val="tx1">
                            <a:lumMod val="50000"/>
                            <a:lumOff val="50000"/>
                          </a:schemeClr>
                        </a:solidFill>
                        <a:effectLst/>
                        <a:latin typeface="SST Arabic Medium" pitchFamily="34" charset="-78"/>
                        <a:cs typeface="SST Arabic Medium" pitchFamily="34" charset="-78"/>
                      </a:endParaRPr>
                    </a:p>
                  </a:txBody>
                  <a:tcPr anchor="ctr"/>
                </a:tc>
                <a:extLst>
                  <a:ext uri="{0D108BD9-81ED-4DB2-BD59-A6C34878D82A}">
                    <a16:rowId xmlns:a16="http://schemas.microsoft.com/office/drawing/2014/main" val="10003"/>
                  </a:ext>
                </a:extLst>
              </a:tr>
              <a:tr h="370840">
                <a:tc>
                  <a:txBody>
                    <a:bodyPr/>
                    <a:lstStyle/>
                    <a:p>
                      <a:pPr algn="justLow" rtl="1"/>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يوضح القليل من التغيير في المتطلبات المبدئية الفهم في التطوير التنبؤي وفي المشاريع</a:t>
                      </a:r>
                      <a:endParaRPr lang="ar-EG" sz="1400" b="0" dirty="0">
                        <a:solidFill>
                          <a:schemeClr val="tx1">
                            <a:lumMod val="50000"/>
                            <a:lumOff val="50000"/>
                          </a:schemeClr>
                        </a:solidFill>
                        <a:effectLst/>
                        <a:latin typeface="SST Arabic Medium" pitchFamily="34" charset="-78"/>
                        <a:cs typeface="SST Arabic Medium" pitchFamily="34" charset="-78"/>
                      </a:endParaRPr>
                    </a:p>
                    <a:p>
                      <a:pPr algn="justLow" rtl="1"/>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التي تتطور فيها المتطلبات قد لا يكون هناك فهما واضحًا للمتطلبات حتى الانغماس في</a:t>
                      </a:r>
                      <a:endParaRPr lang="ar-EG" sz="1400" b="0" dirty="0">
                        <a:solidFill>
                          <a:schemeClr val="tx1">
                            <a:lumMod val="50000"/>
                            <a:lumOff val="50000"/>
                          </a:schemeClr>
                        </a:solidFill>
                        <a:effectLst/>
                        <a:latin typeface="SST Arabic Medium" pitchFamily="34" charset="-78"/>
                        <a:cs typeface="SST Arabic Medium" pitchFamily="34" charset="-78"/>
                      </a:endParaRPr>
                    </a:p>
                    <a:p>
                      <a:pPr algn="justLow" rtl="1"/>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المشروع.</a:t>
                      </a:r>
                      <a:endParaRPr lang="ar-EG" sz="1400" b="0" dirty="0">
                        <a:solidFill>
                          <a:schemeClr val="tx1">
                            <a:lumMod val="50000"/>
                            <a:lumOff val="50000"/>
                          </a:schemeClr>
                        </a:solidFill>
                        <a:effectLst/>
                        <a:latin typeface="SST Arabic Medium" pitchFamily="34" charset="-78"/>
                        <a:cs typeface="SST Arabic Medium" pitchFamily="34" charset="-78"/>
                      </a:endParaRPr>
                    </a:p>
                  </a:txBody>
                  <a:tcPr anchor="ctr"/>
                </a:tc>
                <a:tc>
                  <a:txBody>
                    <a:bodyPr/>
                    <a:lstStyle/>
                    <a:p>
                      <a:pPr algn="justLow" rtl="1"/>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فهم فريق المشروع للمتطلبات فهما واضحا.</a:t>
                      </a:r>
                      <a:endParaRPr lang="ar-EG" sz="1400" b="0" dirty="0">
                        <a:solidFill>
                          <a:schemeClr val="tx1">
                            <a:lumMod val="50000"/>
                            <a:lumOff val="50000"/>
                          </a:schemeClr>
                        </a:solidFill>
                        <a:effectLst/>
                        <a:latin typeface="SST Arabic Medium" pitchFamily="34" charset="-78"/>
                        <a:cs typeface="SST Arabic Medium" pitchFamily="34" charset="-78"/>
                      </a:endParaRPr>
                    </a:p>
                  </a:txBody>
                  <a:tcPr anchor="ctr"/>
                </a:tc>
                <a:extLst>
                  <a:ext uri="{0D108BD9-81ED-4DB2-BD59-A6C34878D82A}">
                    <a16:rowId xmlns:a16="http://schemas.microsoft.com/office/drawing/2014/main" val="10004"/>
                  </a:ext>
                </a:extLst>
              </a:tr>
              <a:tr h="370840">
                <a:tc>
                  <a:txBody>
                    <a:bodyPr/>
                    <a:lstStyle/>
                    <a:p>
                      <a:pPr algn="justLow" rtl="1"/>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تشير المقابلات والمراقبة وملاحظات المستخدم النهائي إلى مستوى رضا المعنيين تجاه</a:t>
                      </a:r>
                      <a:endParaRPr lang="ar-EG" sz="1400" b="0" dirty="0">
                        <a:solidFill>
                          <a:schemeClr val="tx1">
                            <a:lumMod val="50000"/>
                            <a:lumOff val="50000"/>
                          </a:schemeClr>
                        </a:solidFill>
                        <a:effectLst/>
                        <a:latin typeface="SST Arabic Medium" pitchFamily="34" charset="-78"/>
                        <a:cs typeface="SST Arabic Medium" pitchFamily="34" charset="-78"/>
                      </a:endParaRPr>
                    </a:p>
                    <a:p>
                      <a:pPr algn="justLow" rtl="1"/>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التسليمات. يمكن استخدام مستويات الشكاوى والمرتجعات كذلك للإشارة إلى مستوى الرضا.</a:t>
                      </a:r>
                      <a:endParaRPr lang="ar-EG" sz="1400" b="0" dirty="0">
                        <a:solidFill>
                          <a:schemeClr val="tx1">
                            <a:lumMod val="50000"/>
                            <a:lumOff val="50000"/>
                          </a:schemeClr>
                        </a:solidFill>
                        <a:effectLst/>
                        <a:latin typeface="SST Arabic Medium" pitchFamily="34" charset="-78"/>
                        <a:cs typeface="SST Arabic Medium" pitchFamily="34" charset="-78"/>
                      </a:endParaRPr>
                    </a:p>
                  </a:txBody>
                  <a:tcPr anchor="ctr"/>
                </a:tc>
                <a:tc>
                  <a:txBody>
                    <a:bodyPr/>
                    <a:lstStyle/>
                    <a:p>
                      <a:pPr algn="justLow" rtl="1"/>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قبول المعنيين ورضائهم عن تسليمات المشروع.</a:t>
                      </a:r>
                      <a:endParaRPr lang="ar-EG" sz="1400" b="0" dirty="0">
                        <a:solidFill>
                          <a:schemeClr val="tx1">
                            <a:lumMod val="50000"/>
                            <a:lumOff val="50000"/>
                          </a:schemeClr>
                        </a:solidFill>
                        <a:effectLst/>
                        <a:latin typeface="SST Arabic Medium" pitchFamily="34" charset="-78"/>
                        <a:cs typeface="SST Arabic Medium" pitchFamily="34" charset="-78"/>
                      </a:endParaRPr>
                    </a:p>
                  </a:txBody>
                  <a:tcPr anchor="ctr"/>
                </a:tc>
                <a:extLst>
                  <a:ext uri="{0D108BD9-81ED-4DB2-BD59-A6C34878D82A}">
                    <a16:rowId xmlns:a16="http://schemas.microsoft.com/office/drawing/2014/main" val="10005"/>
                  </a:ext>
                </a:extLst>
              </a:tr>
            </a:tbl>
          </a:graphicData>
        </a:graphic>
      </p:graphicFrame>
      <p:sp>
        <p:nvSpPr>
          <p:cNvPr id="7" name="TextBox 6"/>
          <p:cNvSpPr txBox="1"/>
          <p:nvPr/>
        </p:nvSpPr>
        <p:spPr>
          <a:xfrm>
            <a:off x="3646158" y="5904925"/>
            <a:ext cx="4899684" cy="338554"/>
          </a:xfrm>
          <a:prstGeom prst="rect">
            <a:avLst/>
          </a:prstGeom>
          <a:noFill/>
        </p:spPr>
        <p:txBody>
          <a:bodyPr wrap="square" rtlCol="0">
            <a:spAutoFit/>
          </a:bodyPr>
          <a:lstStyle/>
          <a:p>
            <a:pPr lvl="0" algn="ctr" rtl="1">
              <a:defRPr/>
            </a:pPr>
            <a:r>
              <a:rPr lang="ar-EG" sz="1600" dirty="0">
                <a:solidFill>
                  <a:schemeClr val="tx1">
                    <a:lumMod val="50000"/>
                    <a:lumOff val="50000"/>
                  </a:schemeClr>
                </a:solidFill>
                <a:latin typeface="SST Arabic Medium" pitchFamily="34" charset="-78"/>
                <a:cs typeface="SST Arabic Medium" pitchFamily="34" charset="-78"/>
              </a:rPr>
              <a:t>الجدول 2-8 فحص النتائج – مجال أداء التسليم</a:t>
            </a:r>
          </a:p>
        </p:txBody>
      </p:sp>
    </p:spTree>
    <p:extLst>
      <p:ext uri="{BB962C8B-B14F-4D97-AF65-F5344CB8AC3E}">
        <p14:creationId xmlns:p14="http://schemas.microsoft.com/office/powerpoint/2010/main" val="3034159685"/>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القياس</a:t>
            </a:r>
          </a:p>
        </p:txBody>
      </p:sp>
      <p:sp>
        <p:nvSpPr>
          <p:cNvPr id="11" name="Rectangle 10"/>
          <p:cNvSpPr/>
          <p:nvPr/>
        </p:nvSpPr>
        <p:spPr>
          <a:xfrm>
            <a:off x="1688952" y="1933575"/>
            <a:ext cx="7974162" cy="609600"/>
          </a:xfrm>
          <a:prstGeom prst="rect">
            <a:avLst/>
          </a:prstGeom>
          <a:solidFill>
            <a:srgbClr val="0999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Connector 15"/>
          <p:cNvCxnSpPr/>
          <p:nvPr/>
        </p:nvCxnSpPr>
        <p:spPr>
          <a:xfrm>
            <a:off x="6948488" y="2749257"/>
            <a:ext cx="0" cy="2788901"/>
          </a:xfrm>
          <a:prstGeom prst="line">
            <a:avLst/>
          </a:prstGeom>
          <a:ln w="19050">
            <a:solidFill>
              <a:srgbClr val="0999C4"/>
            </a:solidFill>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BF4BD2E9-A85D-4802-B858-182A244A70C5}"/>
              </a:ext>
            </a:extLst>
          </p:cNvPr>
          <p:cNvSpPr/>
          <p:nvPr/>
        </p:nvSpPr>
        <p:spPr>
          <a:xfrm>
            <a:off x="7153275" y="2751238"/>
            <a:ext cx="2352676" cy="2180340"/>
          </a:xfrm>
          <a:prstGeom prst="rect">
            <a:avLst/>
          </a:prstGeom>
        </p:spPr>
        <p:txBody>
          <a:bodyPr wrap="square">
            <a:spAutoFit/>
          </a:bodyPr>
          <a:lstStyle/>
          <a:p>
            <a:pPr lvl="0" algn="justLow" rtl="1">
              <a:lnSpc>
                <a:spcPct val="200000"/>
              </a:lnSpc>
            </a:pPr>
            <a:r>
              <a:rPr lang="ar-EG" sz="1400" dirty="0">
                <a:solidFill>
                  <a:schemeClr val="tx1">
                    <a:lumMod val="50000"/>
                    <a:lumOff val="50000"/>
                  </a:schemeClr>
                </a:solidFill>
                <a:latin typeface="SST Arabic Medium" pitchFamily="34" charset="-78"/>
                <a:cs typeface="SST Arabic Medium" pitchFamily="34" charset="-78"/>
              </a:rPr>
              <a:t>مجال أداء القياس يتناول الأنشطة والوظائف المرتبطة بتقييم أداء المشروع واتخاذ الإجراءات المناسبة للحفاظ على الأداء المقبول.</a:t>
            </a:r>
          </a:p>
        </p:txBody>
      </p:sp>
      <p:sp>
        <p:nvSpPr>
          <p:cNvPr id="18" name="Rectangle 17">
            <a:extLst>
              <a:ext uri="{FF2B5EF4-FFF2-40B4-BE49-F238E27FC236}">
                <a16:creationId xmlns:a16="http://schemas.microsoft.com/office/drawing/2014/main" id="{BF4BD2E9-A85D-4802-B858-182A244A70C5}"/>
              </a:ext>
            </a:extLst>
          </p:cNvPr>
          <p:cNvSpPr/>
          <p:nvPr/>
        </p:nvSpPr>
        <p:spPr>
          <a:xfrm>
            <a:off x="1688951" y="2751238"/>
            <a:ext cx="5152913" cy="2785378"/>
          </a:xfrm>
          <a:prstGeom prst="rect">
            <a:avLst/>
          </a:prstGeom>
        </p:spPr>
        <p:txBody>
          <a:bodyPr wrap="square">
            <a:spAutoFit/>
          </a:bodyPr>
          <a:lstStyle/>
          <a:p>
            <a:pPr lvl="0" algn="r" rtl="1"/>
            <a:r>
              <a:rPr lang="ar-EG" sz="1400" dirty="0">
                <a:solidFill>
                  <a:srgbClr val="0999C4"/>
                </a:solidFill>
                <a:latin typeface="SST Arabic Medium" pitchFamily="34" charset="-78"/>
                <a:cs typeface="SST Arabic Medium" pitchFamily="34" charset="-78"/>
              </a:rPr>
              <a:t>يؤدي التنفيذ الفعال لمجال الأداء هذا إلى النتائج المرجوة التالية:</a:t>
            </a:r>
          </a:p>
          <a:p>
            <a:pPr lvl="0" algn="r" rtl="1"/>
            <a:endParaRPr lang="ar-EG" sz="1400" dirty="0">
              <a:solidFill>
                <a:schemeClr val="tx1">
                  <a:lumMod val="50000"/>
                  <a:lumOff val="50000"/>
                </a:schemeClr>
              </a:solidFill>
              <a:latin typeface="SST Arabic Medium" pitchFamily="34" charset="-78"/>
              <a:cs typeface="SST Arabic Medium" pitchFamily="34" charset="-78"/>
            </a:endParaRPr>
          </a:p>
          <a:p>
            <a:pPr marL="285750" indent="-285750" algn="r" rtl="1">
              <a:lnSpc>
                <a:spcPct val="150000"/>
              </a:lnSpc>
              <a:buClr>
                <a:schemeClr val="accent4"/>
              </a:buClr>
              <a:buSzPct val="125000"/>
              <a:buFont typeface="Al-Mohanad" panose="02060603050605020204" pitchFamily="18" charset="-78"/>
              <a:buChar char="«"/>
            </a:pPr>
            <a:r>
              <a:rPr lang="ar-EG" sz="1400" dirty="0">
                <a:solidFill>
                  <a:schemeClr val="tx1">
                    <a:lumMod val="50000"/>
                    <a:lumOff val="50000"/>
                  </a:schemeClr>
                </a:solidFill>
                <a:latin typeface="SST Arabic Medium" pitchFamily="34" charset="-78"/>
                <a:cs typeface="SST Arabic Medium" pitchFamily="34" charset="-78"/>
              </a:rPr>
              <a:t>فهم موثوق لحالة المشروع.</a:t>
            </a:r>
          </a:p>
          <a:p>
            <a:pPr marL="285750" indent="-285750" algn="r" rtl="1">
              <a:lnSpc>
                <a:spcPct val="150000"/>
              </a:lnSpc>
              <a:buClr>
                <a:schemeClr val="accent4"/>
              </a:buClr>
              <a:buSzPct val="125000"/>
              <a:buFont typeface="Al-Mohanad" panose="02060603050605020204" pitchFamily="18" charset="-78"/>
              <a:buChar char="«"/>
            </a:pPr>
            <a:r>
              <a:rPr lang="ar-EG" sz="1400" dirty="0">
                <a:solidFill>
                  <a:schemeClr val="tx1">
                    <a:lumMod val="50000"/>
                    <a:lumOff val="50000"/>
                  </a:schemeClr>
                </a:solidFill>
                <a:latin typeface="SST Arabic Medium" pitchFamily="34" charset="-78"/>
                <a:cs typeface="SST Arabic Medium" pitchFamily="34" charset="-78"/>
              </a:rPr>
              <a:t>بيانات عملية لتسهيل اتخاذ القرار.</a:t>
            </a:r>
          </a:p>
          <a:p>
            <a:pPr marL="285750" indent="-285750" algn="r" rtl="1">
              <a:lnSpc>
                <a:spcPct val="150000"/>
              </a:lnSpc>
              <a:buClr>
                <a:schemeClr val="accent4"/>
              </a:buClr>
              <a:buSzPct val="125000"/>
              <a:buFont typeface="Al-Mohanad" panose="02060603050605020204" pitchFamily="18" charset="-78"/>
              <a:buChar char="«"/>
            </a:pPr>
            <a:r>
              <a:rPr lang="ar-EG" sz="1400" dirty="0">
                <a:solidFill>
                  <a:schemeClr val="tx1">
                    <a:lumMod val="50000"/>
                    <a:lumOff val="50000"/>
                  </a:schemeClr>
                </a:solidFill>
                <a:latin typeface="SST Arabic Medium" pitchFamily="34" charset="-78"/>
                <a:cs typeface="SST Arabic Medium" pitchFamily="34" charset="-78"/>
              </a:rPr>
              <a:t>الإجراءات الملائمة وفي الوقت المناسب للحفاظ على أداء المشروع في المسار الصحيح.</a:t>
            </a:r>
          </a:p>
          <a:p>
            <a:pPr marL="285750" indent="-285750" algn="r" rtl="1">
              <a:lnSpc>
                <a:spcPct val="150000"/>
              </a:lnSpc>
              <a:buClr>
                <a:schemeClr val="accent4"/>
              </a:buClr>
              <a:buSzPct val="125000"/>
              <a:buFont typeface="Al-Mohanad" panose="02060603050605020204" pitchFamily="18" charset="-78"/>
              <a:buChar char="«"/>
            </a:pPr>
            <a:r>
              <a:rPr lang="ar-EG" sz="1400" dirty="0">
                <a:solidFill>
                  <a:schemeClr val="tx1">
                    <a:lumMod val="50000"/>
                    <a:lumOff val="50000"/>
                  </a:schemeClr>
                </a:solidFill>
                <a:latin typeface="SST Arabic Medium" pitchFamily="34" charset="-78"/>
                <a:cs typeface="SST Arabic Medium" pitchFamily="34" charset="-78"/>
              </a:rPr>
              <a:t>تحقيق الأهداف وتوليد القيمة للأعمال من خلال اتخاذ قرارات مبنية على المعلومات وفي الوقت المناسب بناءً على تنبؤات وتقييمات موثوق بها.</a:t>
            </a:r>
          </a:p>
        </p:txBody>
      </p:sp>
      <p:sp>
        <p:nvSpPr>
          <p:cNvPr id="10" name="TextBox 9">
            <a:extLst>
              <a:ext uri="{FF2B5EF4-FFF2-40B4-BE49-F238E27FC236}">
                <a16:creationId xmlns:a16="http://schemas.microsoft.com/office/drawing/2014/main" id="{8249948D-BBDB-4E76-9400-2D1FA5AEDA87}"/>
              </a:ext>
            </a:extLst>
          </p:cNvPr>
          <p:cNvSpPr txBox="1"/>
          <p:nvPr/>
        </p:nvSpPr>
        <p:spPr>
          <a:xfrm>
            <a:off x="3626226" y="2053709"/>
            <a:ext cx="5897419" cy="369332"/>
          </a:xfrm>
          <a:prstGeom prst="rect">
            <a:avLst/>
          </a:prstGeom>
          <a:noFill/>
        </p:spPr>
        <p:txBody>
          <a:bodyPr wrap="square" rtlCol="0">
            <a:spAutoFit/>
          </a:bodyPr>
          <a:lstStyle/>
          <a:p>
            <a:pPr lvl="0" algn="r" rtl="1">
              <a:defRPr/>
            </a:pPr>
            <a:r>
              <a:rPr lang="ar-EG" b="1" dirty="0">
                <a:solidFill>
                  <a:schemeClr val="bg1"/>
                </a:solidFill>
                <a:latin typeface="SST Arabic Medium" pitchFamily="34" charset="-78"/>
                <a:cs typeface="SST Arabic Medium" pitchFamily="34" charset="-78"/>
              </a:rPr>
              <a:t>مجال أداء القياس</a:t>
            </a:r>
          </a:p>
        </p:txBody>
      </p:sp>
    </p:spTree>
    <p:extLst>
      <p:ext uri="{BB962C8B-B14F-4D97-AF65-F5344CB8AC3E}">
        <p14:creationId xmlns:p14="http://schemas.microsoft.com/office/powerpoint/2010/main" val="22234313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54C9D61-37F5-4AEE-AFBA-42EBB5ABBA71}"/>
              </a:ext>
            </a:extLst>
          </p:cNvPr>
          <p:cNvSpPr/>
          <p:nvPr/>
        </p:nvSpPr>
        <p:spPr>
          <a:xfrm>
            <a:off x="4908430" y="1645283"/>
            <a:ext cx="6675270" cy="2400657"/>
          </a:xfrm>
          <a:prstGeom prst="rect">
            <a:avLst/>
          </a:prstGeom>
        </p:spPr>
        <p:txBody>
          <a:bodyPr wrap="square">
            <a:spAutoFit/>
          </a:bodyPr>
          <a:lstStyle/>
          <a:p>
            <a:pPr algn="r" rtl="1">
              <a:lnSpc>
                <a:spcPct val="150000"/>
              </a:lnSpc>
            </a:pPr>
            <a:r>
              <a:rPr lang="ar-DZ" dirty="0">
                <a:solidFill>
                  <a:srgbClr val="03A5AD"/>
                </a:solidFill>
                <a:latin typeface="SST Arabic Medium" pitchFamily="34" charset="-78"/>
                <a:cs typeface="SST Arabic Medium" pitchFamily="34" charset="-78"/>
              </a:rPr>
              <a:t>لماذا فهم دورة حياة المشروع مهم؟</a:t>
            </a:r>
            <a:endParaRPr lang="en-US" dirty="0">
              <a:solidFill>
                <a:srgbClr val="03A5AD"/>
              </a:solidFill>
              <a:latin typeface="SST Arabic Medium" pitchFamily="34" charset="-78"/>
              <a:cs typeface="SST Arabic Medium" pitchFamily="34" charset="-78"/>
            </a:endParaRPr>
          </a:p>
          <a:p>
            <a:pPr algn="r" rtl="1">
              <a:lnSpc>
                <a:spcPct val="150000"/>
              </a:lnSpc>
            </a:pPr>
            <a:endParaRPr lang="ar-DZ" dirty="0">
              <a:latin typeface="SST Arabic Medium" pitchFamily="34" charset="-78"/>
              <a:cs typeface="SST Arabic Medium" pitchFamily="34" charset="-78"/>
            </a:endParaRPr>
          </a:p>
          <a:p>
            <a:pPr marL="342900" indent="-342900" algn="r" rtl="1">
              <a:lnSpc>
                <a:spcPct val="150000"/>
              </a:lnSpc>
              <a:buFont typeface="Arial" panose="020B0604020202020204" pitchFamily="34" charset="0"/>
              <a:buChar char="•"/>
            </a:pPr>
            <a:r>
              <a:rPr lang="ar-DZ" sz="1600" dirty="0">
                <a:solidFill>
                  <a:schemeClr val="tx1">
                    <a:lumMod val="50000"/>
                    <a:lumOff val="50000"/>
                  </a:schemeClr>
                </a:solidFill>
                <a:latin typeface="SST Arabic Medium" pitchFamily="34" charset="-78"/>
                <a:cs typeface="SST Arabic Medium" pitchFamily="34" charset="-78"/>
              </a:rPr>
              <a:t>يساعد في تنظيم العمل وتحقيق الأهداف بكفاءة</a:t>
            </a:r>
            <a:endParaRPr lang="en-US" sz="1600" dirty="0">
              <a:solidFill>
                <a:schemeClr val="tx1">
                  <a:lumMod val="50000"/>
                  <a:lumOff val="50000"/>
                </a:schemeClr>
              </a:solidFill>
              <a:latin typeface="SST Arabic Medium" pitchFamily="34" charset="-78"/>
              <a:cs typeface="SST Arabic Medium" pitchFamily="34" charset="-78"/>
            </a:endParaRPr>
          </a:p>
          <a:p>
            <a:pPr marL="342900" indent="-342900" algn="r" rtl="1">
              <a:lnSpc>
                <a:spcPct val="150000"/>
              </a:lnSpc>
              <a:buFont typeface="Arial" panose="020B0604020202020204" pitchFamily="34" charset="0"/>
              <a:buChar char="•"/>
            </a:pPr>
            <a:r>
              <a:rPr lang="ar-DZ" sz="1600" dirty="0">
                <a:solidFill>
                  <a:schemeClr val="tx1">
                    <a:lumMod val="50000"/>
                    <a:lumOff val="50000"/>
                  </a:schemeClr>
                </a:solidFill>
                <a:latin typeface="SST Arabic Medium" pitchFamily="34" charset="-78"/>
                <a:cs typeface="SST Arabic Medium" pitchFamily="34" charset="-78"/>
              </a:rPr>
              <a:t>يضمن إدارة الموارد بفعالية</a:t>
            </a:r>
            <a:endParaRPr lang="en-US" sz="1600" dirty="0">
              <a:solidFill>
                <a:schemeClr val="tx1">
                  <a:lumMod val="50000"/>
                  <a:lumOff val="50000"/>
                </a:schemeClr>
              </a:solidFill>
              <a:latin typeface="SST Arabic Medium" pitchFamily="34" charset="-78"/>
              <a:cs typeface="SST Arabic Medium" pitchFamily="34" charset="-78"/>
            </a:endParaRPr>
          </a:p>
          <a:p>
            <a:pPr marL="342900" indent="-342900" algn="r" rtl="1">
              <a:lnSpc>
                <a:spcPct val="150000"/>
              </a:lnSpc>
              <a:buFont typeface="Arial" panose="020B0604020202020204" pitchFamily="34" charset="0"/>
              <a:buChar char="•"/>
            </a:pPr>
            <a:r>
              <a:rPr lang="ar-DZ" sz="1600" dirty="0">
                <a:solidFill>
                  <a:schemeClr val="tx1">
                    <a:lumMod val="50000"/>
                    <a:lumOff val="50000"/>
                  </a:schemeClr>
                </a:solidFill>
                <a:latin typeface="SST Arabic Medium" pitchFamily="34" charset="-78"/>
                <a:cs typeface="SST Arabic Medium" pitchFamily="34" charset="-78"/>
              </a:rPr>
              <a:t>يحسن إدارة المخاطر وتقليل احتمالية الفشل</a:t>
            </a:r>
            <a:endParaRPr lang="en-US" sz="1600" dirty="0">
              <a:solidFill>
                <a:schemeClr val="tx1">
                  <a:lumMod val="50000"/>
                  <a:lumOff val="50000"/>
                </a:schemeClr>
              </a:solidFill>
              <a:latin typeface="SST Arabic Medium" pitchFamily="34" charset="-78"/>
              <a:cs typeface="SST Arabic Medium" pitchFamily="34" charset="-78"/>
            </a:endParaRPr>
          </a:p>
          <a:p>
            <a:pPr marL="342900" indent="-342900" algn="r" rtl="1">
              <a:lnSpc>
                <a:spcPct val="150000"/>
              </a:lnSpc>
              <a:buFont typeface="Arial" panose="020B0604020202020204" pitchFamily="34" charset="0"/>
              <a:buChar char="•"/>
            </a:pPr>
            <a:r>
              <a:rPr lang="ar-DZ" sz="1600" dirty="0">
                <a:solidFill>
                  <a:schemeClr val="tx1">
                    <a:lumMod val="50000"/>
                    <a:lumOff val="50000"/>
                  </a:schemeClr>
                </a:solidFill>
                <a:latin typeface="SST Arabic Medium" pitchFamily="34" charset="-78"/>
                <a:cs typeface="SST Arabic Medium" pitchFamily="34" charset="-78"/>
              </a:rPr>
              <a:t>يوفر هيكلًا واضحًا للمراقبة والتحكم</a:t>
            </a:r>
          </a:p>
        </p:txBody>
      </p:sp>
      <p:sp>
        <p:nvSpPr>
          <p:cNvPr id="6" name="Oval 5"/>
          <p:cNvSpPr/>
          <p:nvPr/>
        </p:nvSpPr>
        <p:spPr>
          <a:xfrm>
            <a:off x="1595673" y="1832656"/>
            <a:ext cx="1036703" cy="1036703"/>
          </a:xfrm>
          <a:prstGeom prst="ellipse">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2" descr="C:\Users\user\Desktop\operational-system_766391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9948" y="2121921"/>
            <a:ext cx="2653960" cy="265396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6220691" y="526472"/>
            <a:ext cx="5537201"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 العلاقة بين العمليات والمراحل</a:t>
            </a:r>
            <a:endParaRPr kumimoji="0" lang="en-US" sz="2500" i="0" u="none" strike="noStrike" kern="1200" cap="none" spc="0" normalizeH="0" baseline="0" noProof="0" dirty="0">
              <a:ln>
                <a:noFill/>
              </a:ln>
              <a:solidFill>
                <a:srgbClr val="112D63"/>
              </a:solidFill>
              <a:effectLst/>
              <a:uLnTx/>
              <a:uFillTx/>
              <a:latin typeface="SST Arabic Medium" pitchFamily="34" charset="-78"/>
              <a:cs typeface="SST Arabic Medium" pitchFamily="34" charset="-78"/>
            </a:endParaRPr>
          </a:p>
        </p:txBody>
      </p:sp>
    </p:spTree>
    <p:extLst>
      <p:ext uri="{BB962C8B-B14F-4D97-AF65-F5344CB8AC3E}">
        <p14:creationId xmlns:p14="http://schemas.microsoft.com/office/powerpoint/2010/main" val="2991289595"/>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p:cNvSpPr/>
          <p:nvPr/>
        </p:nvSpPr>
        <p:spPr>
          <a:xfrm>
            <a:off x="1084587" y="2186289"/>
            <a:ext cx="857250" cy="857250"/>
          </a:xfrm>
          <a:prstGeom prst="ellipse">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7D64DAF6-A0A6-40B8-819E-23B6DDB6B49B}"/>
              </a:ext>
            </a:extLst>
          </p:cNvPr>
          <p:cNvSpPr/>
          <p:nvPr/>
        </p:nvSpPr>
        <p:spPr>
          <a:xfrm>
            <a:off x="4203881" y="2159668"/>
            <a:ext cx="7226119" cy="2308324"/>
          </a:xfrm>
          <a:prstGeom prst="rect">
            <a:avLst/>
          </a:prstGeom>
        </p:spPr>
        <p:txBody>
          <a:bodyPr wrap="square">
            <a:spAutoFit/>
          </a:bodyPr>
          <a:lstStyle/>
          <a:p>
            <a:pPr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يقوم مجال أداء القياس بتقييم درجة تلبية العمل المنجز في مجال أداء التسليم للمقاييس المحددة في مجال أداء</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التخطيط. على سبيل المثال، يمكن قياس الأداء وتقييمه باستخدام الخطوط المرجعية التي تم تحديدها في مجال أداء التخطيط.</a:t>
            </a:r>
          </a:p>
        </p:txBody>
      </p:sp>
      <p:pic>
        <p:nvPicPr>
          <p:cNvPr id="6" name="Picture 2" descr="C:\Users\user\Desktop\measurement_1726496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0790" y="2365226"/>
            <a:ext cx="2188045" cy="218804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القياس</a:t>
            </a:r>
          </a:p>
        </p:txBody>
      </p:sp>
    </p:spTree>
    <p:extLst>
      <p:ext uri="{BB962C8B-B14F-4D97-AF65-F5344CB8AC3E}">
        <p14:creationId xmlns:p14="http://schemas.microsoft.com/office/powerpoint/2010/main" val="2013157418"/>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D64DAF6-A0A6-40B8-819E-23B6DDB6B49B}"/>
              </a:ext>
            </a:extLst>
          </p:cNvPr>
          <p:cNvSpPr/>
          <p:nvPr/>
        </p:nvSpPr>
        <p:spPr>
          <a:xfrm>
            <a:off x="3773260" y="2288152"/>
            <a:ext cx="7762875" cy="1668918"/>
          </a:xfrm>
          <a:prstGeom prst="rect">
            <a:avLst/>
          </a:prstGeom>
        </p:spPr>
        <p:txBody>
          <a:bodyPr wrap="square">
            <a:spAutoFit/>
          </a:bodyPr>
          <a:lstStyle/>
          <a:p>
            <a:pPr marL="285750" indent="-285750" algn="justLow" rtl="1">
              <a:lnSpc>
                <a:spcPct val="200000"/>
              </a:lnSpc>
              <a:buClr>
                <a:srgbClr val="01AFB1"/>
              </a:buClr>
              <a:buFont typeface="Wingdings" panose="05000000000000000000" pitchFamily="2" charset="2"/>
              <a:buChar char="Ø"/>
            </a:pPr>
            <a:r>
              <a:rPr lang="ar-DZ" dirty="0">
                <a:solidFill>
                  <a:schemeClr val="tx1">
                    <a:lumMod val="50000"/>
                    <a:lumOff val="50000"/>
                  </a:schemeClr>
                </a:solidFill>
                <a:latin typeface="SST Arabic Medium" pitchFamily="34" charset="-78"/>
                <a:cs typeface="SST Arabic Medium" pitchFamily="34" charset="-78"/>
              </a:rPr>
              <a:t>إن الحصول على معلومات آنية ودقيقة حول عمل المشروع وأدائه يسمح لفريق المشروع بالتعلم وتحديد الإجراء المناسب الذي</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يجب اتخاذه لمعالجة الفروق الحالية أو المتوقعة من الأداء المطلوب.</a:t>
            </a:r>
          </a:p>
        </p:txBody>
      </p:sp>
      <p:sp>
        <p:nvSpPr>
          <p:cNvPr id="4" name="TextBox 3">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القياس</a:t>
            </a:r>
          </a:p>
        </p:txBody>
      </p:sp>
    </p:spTree>
    <p:extLst>
      <p:ext uri="{BB962C8B-B14F-4D97-AF65-F5344CB8AC3E}">
        <p14:creationId xmlns:p14="http://schemas.microsoft.com/office/powerpoint/2010/main" val="3459050160"/>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D64DAF6-A0A6-40B8-819E-23B6DDB6B49B}"/>
              </a:ext>
            </a:extLst>
          </p:cNvPr>
          <p:cNvSpPr/>
          <p:nvPr/>
        </p:nvSpPr>
        <p:spPr>
          <a:xfrm>
            <a:off x="3857625" y="1369159"/>
            <a:ext cx="7694295" cy="369332"/>
          </a:xfrm>
          <a:prstGeom prst="rect">
            <a:avLst/>
          </a:prstGeom>
        </p:spPr>
        <p:txBody>
          <a:bodyPr wrap="square">
            <a:spAutoFit/>
          </a:bodyPr>
          <a:lstStyle/>
          <a:p>
            <a:pPr algn="r" rtl="1"/>
            <a:r>
              <a:rPr lang="ar-DZ" dirty="0">
                <a:solidFill>
                  <a:srgbClr val="03A5AD"/>
                </a:solidFill>
                <a:latin typeface="SST Arabic Medium" pitchFamily="34" charset="-78"/>
                <a:cs typeface="SST Arabic Medium" pitchFamily="34" charset="-78"/>
              </a:rPr>
              <a:t>تُستخدم المقاييس لعدة أسباب، تشمل ما يلي:</a:t>
            </a:r>
          </a:p>
        </p:txBody>
      </p:sp>
      <p:sp>
        <p:nvSpPr>
          <p:cNvPr id="5" name="TextBox 4">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القياس</a:t>
            </a:r>
          </a:p>
        </p:txBody>
      </p:sp>
      <p:sp>
        <p:nvSpPr>
          <p:cNvPr id="7" name="Freeform 2"/>
          <p:cNvSpPr/>
          <p:nvPr/>
        </p:nvSpPr>
        <p:spPr>
          <a:xfrm>
            <a:off x="7188188" y="4098963"/>
            <a:ext cx="1474751" cy="1134218"/>
          </a:xfrm>
          <a:custGeom>
            <a:avLst/>
            <a:gdLst/>
            <a:ahLst/>
            <a:cxnLst/>
            <a:rect l="l" t="t" r="r" b="b"/>
            <a:pathLst>
              <a:path w="2721377" h="2092986">
                <a:moveTo>
                  <a:pt x="0" y="0"/>
                </a:moveTo>
                <a:lnTo>
                  <a:pt x="2721376" y="0"/>
                </a:lnTo>
                <a:lnTo>
                  <a:pt x="2721376" y="2092986"/>
                </a:lnTo>
                <a:lnTo>
                  <a:pt x="0" y="2092986"/>
                </a:lnTo>
                <a:lnTo>
                  <a:pt x="0" y="0"/>
                </a:lnTo>
                <a:close/>
              </a:path>
            </a:pathLst>
          </a:custGeom>
          <a: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p:spPr>
        <p:txBody>
          <a:bodyPr/>
          <a:lstStyle/>
          <a:p>
            <a:endParaRPr lang="en-SA"/>
          </a:p>
        </p:txBody>
      </p:sp>
      <p:sp>
        <p:nvSpPr>
          <p:cNvPr id="8" name="Freeform 3"/>
          <p:cNvSpPr/>
          <p:nvPr/>
        </p:nvSpPr>
        <p:spPr>
          <a:xfrm>
            <a:off x="4523136" y="4098963"/>
            <a:ext cx="1474751" cy="1120811"/>
          </a:xfrm>
          <a:custGeom>
            <a:avLst/>
            <a:gdLst/>
            <a:ahLst/>
            <a:cxnLst/>
            <a:rect l="l" t="t" r="r" b="b"/>
            <a:pathLst>
              <a:path w="2721377" h="2068246">
                <a:moveTo>
                  <a:pt x="0" y="0"/>
                </a:moveTo>
                <a:lnTo>
                  <a:pt x="2721376" y="0"/>
                </a:lnTo>
                <a:lnTo>
                  <a:pt x="2721376" y="2068246"/>
                </a:lnTo>
                <a:lnTo>
                  <a:pt x="0" y="2068246"/>
                </a:lnTo>
                <a:lnTo>
                  <a:pt x="0" y="0"/>
                </a:lnTo>
                <a:close/>
              </a:path>
            </a:pathLst>
          </a:custGeom>
          <a: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p:spPr>
        <p:txBody>
          <a:bodyPr/>
          <a:lstStyle/>
          <a:p>
            <a:endParaRPr lang="en-SA"/>
          </a:p>
        </p:txBody>
      </p:sp>
      <p:sp>
        <p:nvSpPr>
          <p:cNvPr id="9" name="Freeform 4"/>
          <p:cNvSpPr/>
          <p:nvPr/>
        </p:nvSpPr>
        <p:spPr>
          <a:xfrm>
            <a:off x="4939946" y="3293564"/>
            <a:ext cx="1474751" cy="1083272"/>
          </a:xfrm>
          <a:custGeom>
            <a:avLst/>
            <a:gdLst/>
            <a:ahLst/>
            <a:cxnLst/>
            <a:rect l="l" t="t" r="r" b="b"/>
            <a:pathLst>
              <a:path w="2721377" h="1998975">
                <a:moveTo>
                  <a:pt x="0" y="0"/>
                </a:moveTo>
                <a:lnTo>
                  <a:pt x="2721377" y="0"/>
                </a:lnTo>
                <a:lnTo>
                  <a:pt x="2721377" y="1998975"/>
                </a:lnTo>
                <a:lnTo>
                  <a:pt x="0" y="1998975"/>
                </a:lnTo>
                <a:lnTo>
                  <a:pt x="0" y="0"/>
                </a:lnTo>
                <a:close/>
              </a:path>
            </a:pathLst>
          </a:custGeom>
          <a: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a:blipFill>
        </p:spPr>
        <p:txBody>
          <a:bodyPr/>
          <a:lstStyle/>
          <a:p>
            <a:endParaRPr lang="en-SA"/>
          </a:p>
        </p:txBody>
      </p:sp>
      <p:sp>
        <p:nvSpPr>
          <p:cNvPr id="10" name="Freeform 5"/>
          <p:cNvSpPr/>
          <p:nvPr/>
        </p:nvSpPr>
        <p:spPr>
          <a:xfrm>
            <a:off x="4523136" y="2562045"/>
            <a:ext cx="1474751" cy="1134218"/>
          </a:xfrm>
          <a:custGeom>
            <a:avLst/>
            <a:gdLst/>
            <a:ahLst/>
            <a:cxnLst/>
            <a:rect l="l" t="t" r="r" b="b"/>
            <a:pathLst>
              <a:path w="2721377" h="2092986">
                <a:moveTo>
                  <a:pt x="0" y="0"/>
                </a:moveTo>
                <a:lnTo>
                  <a:pt x="2721376" y="0"/>
                </a:lnTo>
                <a:lnTo>
                  <a:pt x="2721376" y="2092986"/>
                </a:lnTo>
                <a:lnTo>
                  <a:pt x="0" y="2092986"/>
                </a:lnTo>
                <a:lnTo>
                  <a:pt x="0" y="0"/>
                </a:lnTo>
                <a:close/>
              </a:path>
            </a:pathLst>
          </a:custGeom>
          <a: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a:blipFill>
        </p:spPr>
        <p:txBody>
          <a:bodyPr/>
          <a:lstStyle/>
          <a:p>
            <a:endParaRPr lang="en-SA"/>
          </a:p>
        </p:txBody>
      </p:sp>
      <p:sp>
        <p:nvSpPr>
          <p:cNvPr id="11" name="Freeform 6"/>
          <p:cNvSpPr/>
          <p:nvPr/>
        </p:nvSpPr>
        <p:spPr>
          <a:xfrm>
            <a:off x="6670334" y="3370614"/>
            <a:ext cx="1474751" cy="1083272"/>
          </a:xfrm>
          <a:custGeom>
            <a:avLst/>
            <a:gdLst/>
            <a:ahLst/>
            <a:cxnLst/>
            <a:rect l="l" t="t" r="r" b="b"/>
            <a:pathLst>
              <a:path w="2721377" h="1998975">
                <a:moveTo>
                  <a:pt x="0" y="0"/>
                </a:moveTo>
                <a:lnTo>
                  <a:pt x="2721377" y="0"/>
                </a:lnTo>
                <a:lnTo>
                  <a:pt x="2721377" y="1998974"/>
                </a:lnTo>
                <a:lnTo>
                  <a:pt x="0" y="1998974"/>
                </a:lnTo>
                <a:lnTo>
                  <a:pt x="0" y="0"/>
                </a:lnTo>
                <a:close/>
              </a:path>
            </a:pathLst>
          </a:custGeom>
          <a: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a:blipFill>
        </p:spPr>
        <p:txBody>
          <a:bodyPr/>
          <a:lstStyle/>
          <a:p>
            <a:endParaRPr lang="en-SA"/>
          </a:p>
        </p:txBody>
      </p:sp>
      <p:sp>
        <p:nvSpPr>
          <p:cNvPr id="12" name="Freeform 7"/>
          <p:cNvSpPr/>
          <p:nvPr/>
        </p:nvSpPr>
        <p:spPr>
          <a:xfrm>
            <a:off x="7087143" y="2562045"/>
            <a:ext cx="1474751" cy="1134218"/>
          </a:xfrm>
          <a:custGeom>
            <a:avLst/>
            <a:gdLst/>
            <a:ahLst/>
            <a:cxnLst/>
            <a:rect l="l" t="t" r="r" b="b"/>
            <a:pathLst>
              <a:path w="2721377" h="2092986">
                <a:moveTo>
                  <a:pt x="0" y="0"/>
                </a:moveTo>
                <a:lnTo>
                  <a:pt x="2721376" y="0"/>
                </a:lnTo>
                <a:lnTo>
                  <a:pt x="2721376" y="2092986"/>
                </a:lnTo>
                <a:lnTo>
                  <a:pt x="0" y="2092986"/>
                </a:lnTo>
                <a:lnTo>
                  <a:pt x="0" y="0"/>
                </a:lnTo>
                <a:close/>
              </a:path>
            </a:pathLst>
          </a:custGeom>
          <a:blipFill>
            <a:blip r:embed="rId13" cstate="email">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a:blipFill>
        </p:spPr>
        <p:txBody>
          <a:bodyPr/>
          <a:lstStyle/>
          <a:p>
            <a:endParaRPr lang="en-SA"/>
          </a:p>
        </p:txBody>
      </p:sp>
      <p:sp>
        <p:nvSpPr>
          <p:cNvPr id="19" name="Rectangle 18">
            <a:extLst>
              <a:ext uri="{FF2B5EF4-FFF2-40B4-BE49-F238E27FC236}">
                <a16:creationId xmlns:a16="http://schemas.microsoft.com/office/drawing/2014/main" id="{7D64DAF6-A0A6-40B8-819E-23B6DDB6B49B}"/>
              </a:ext>
            </a:extLst>
          </p:cNvPr>
          <p:cNvSpPr/>
          <p:nvPr/>
        </p:nvSpPr>
        <p:spPr>
          <a:xfrm>
            <a:off x="8662939" y="2770344"/>
            <a:ext cx="3041381" cy="584775"/>
          </a:xfrm>
          <a:prstGeom prst="rect">
            <a:avLst/>
          </a:prstGeom>
        </p:spPr>
        <p:txBody>
          <a:bodyPr wrap="square">
            <a:spAutoFit/>
          </a:bodyPr>
          <a:lstStyle/>
          <a:p>
            <a:pPr rtl="1"/>
            <a:r>
              <a:rPr lang="ar-DZ" sz="1600" b="1" dirty="0">
                <a:solidFill>
                  <a:srgbClr val="35385C"/>
                </a:solidFill>
                <a:latin typeface="SST Arabic Medium" pitchFamily="34" charset="-78"/>
                <a:cs typeface="SST Arabic Medium" pitchFamily="34" charset="-78"/>
              </a:rPr>
              <a:t>تتبع الموارد </a:t>
            </a:r>
          </a:p>
          <a:p>
            <a:pPr rtl="1"/>
            <a:r>
              <a:rPr lang="ar-DZ" sz="1600" dirty="0">
                <a:solidFill>
                  <a:schemeClr val="tx1">
                    <a:lumMod val="50000"/>
                    <a:lumOff val="50000"/>
                  </a:schemeClr>
                </a:solidFill>
                <a:latin typeface="SST Arabic Medium" pitchFamily="34" charset="-78"/>
                <a:cs typeface="SST Arabic Medium" pitchFamily="34" charset="-78"/>
              </a:rPr>
              <a:t>مراقبة استخدام الموارد والميزانية</a:t>
            </a:r>
          </a:p>
        </p:txBody>
      </p:sp>
      <p:sp>
        <p:nvSpPr>
          <p:cNvPr id="20" name="Rectangle 19">
            <a:extLst>
              <a:ext uri="{FF2B5EF4-FFF2-40B4-BE49-F238E27FC236}">
                <a16:creationId xmlns:a16="http://schemas.microsoft.com/office/drawing/2014/main" id="{7D64DAF6-A0A6-40B8-819E-23B6DDB6B49B}"/>
              </a:ext>
            </a:extLst>
          </p:cNvPr>
          <p:cNvSpPr/>
          <p:nvPr/>
        </p:nvSpPr>
        <p:spPr>
          <a:xfrm>
            <a:off x="8716511" y="3588316"/>
            <a:ext cx="3041381" cy="584775"/>
          </a:xfrm>
          <a:prstGeom prst="rect">
            <a:avLst/>
          </a:prstGeom>
        </p:spPr>
        <p:txBody>
          <a:bodyPr wrap="square">
            <a:spAutoFit/>
          </a:bodyPr>
          <a:lstStyle/>
          <a:p>
            <a:pPr rtl="1"/>
            <a:r>
              <a:rPr lang="ar-DZ" sz="1600" b="1" dirty="0">
                <a:solidFill>
                  <a:srgbClr val="1D2D83"/>
                </a:solidFill>
                <a:latin typeface="SST Arabic Medium" pitchFamily="34" charset="-78"/>
                <a:cs typeface="SST Arabic Medium" pitchFamily="34" charset="-78"/>
              </a:rPr>
              <a:t>تقييم الأداء</a:t>
            </a:r>
          </a:p>
          <a:p>
            <a:pPr rtl="1"/>
            <a:r>
              <a:rPr lang="ar-DZ" sz="1600" dirty="0">
                <a:solidFill>
                  <a:schemeClr val="tx1">
                    <a:lumMod val="50000"/>
                    <a:lumOff val="50000"/>
                  </a:schemeClr>
                </a:solidFill>
                <a:latin typeface="SST Arabic Medium" pitchFamily="34" charset="-78"/>
                <a:cs typeface="SST Arabic Medium" pitchFamily="34" charset="-78"/>
              </a:rPr>
              <a:t>قياس التقدم مقابل الخطة</a:t>
            </a:r>
          </a:p>
        </p:txBody>
      </p:sp>
      <p:sp>
        <p:nvSpPr>
          <p:cNvPr id="21" name="Rectangle 20">
            <a:extLst>
              <a:ext uri="{FF2B5EF4-FFF2-40B4-BE49-F238E27FC236}">
                <a16:creationId xmlns:a16="http://schemas.microsoft.com/office/drawing/2014/main" id="{7D64DAF6-A0A6-40B8-819E-23B6DDB6B49B}"/>
              </a:ext>
            </a:extLst>
          </p:cNvPr>
          <p:cNvSpPr/>
          <p:nvPr/>
        </p:nvSpPr>
        <p:spPr>
          <a:xfrm>
            <a:off x="8770083" y="4588590"/>
            <a:ext cx="3041381" cy="584775"/>
          </a:xfrm>
          <a:prstGeom prst="rect">
            <a:avLst/>
          </a:prstGeom>
        </p:spPr>
        <p:txBody>
          <a:bodyPr wrap="square">
            <a:spAutoFit/>
          </a:bodyPr>
          <a:lstStyle/>
          <a:p>
            <a:pPr rtl="1"/>
            <a:r>
              <a:rPr lang="ar-DZ" sz="1600" dirty="0">
                <a:solidFill>
                  <a:srgbClr val="02BCB6"/>
                </a:solidFill>
                <a:latin typeface="SST Arabic Medium" pitchFamily="34" charset="-78"/>
                <a:cs typeface="SST Arabic Medium" pitchFamily="34" charset="-78"/>
              </a:rPr>
              <a:t>توفير المعلومات</a:t>
            </a:r>
          </a:p>
          <a:p>
            <a:pPr rtl="1"/>
            <a:r>
              <a:rPr lang="ar-DZ" sz="1600" dirty="0">
                <a:solidFill>
                  <a:schemeClr val="tx1">
                    <a:lumMod val="50000"/>
                    <a:lumOff val="50000"/>
                  </a:schemeClr>
                </a:solidFill>
                <a:latin typeface="SST Arabic Medium" pitchFamily="34" charset="-78"/>
                <a:cs typeface="SST Arabic Medium" pitchFamily="34" charset="-78"/>
              </a:rPr>
              <a:t>مشاركة التحديثات مع المعنيين</a:t>
            </a:r>
          </a:p>
        </p:txBody>
      </p:sp>
      <p:sp>
        <p:nvSpPr>
          <p:cNvPr id="22" name="Rectangle 21">
            <a:extLst>
              <a:ext uri="{FF2B5EF4-FFF2-40B4-BE49-F238E27FC236}">
                <a16:creationId xmlns:a16="http://schemas.microsoft.com/office/drawing/2014/main" id="{7D64DAF6-A0A6-40B8-819E-23B6DDB6B49B}"/>
              </a:ext>
            </a:extLst>
          </p:cNvPr>
          <p:cNvSpPr/>
          <p:nvPr/>
        </p:nvSpPr>
        <p:spPr>
          <a:xfrm>
            <a:off x="1353937" y="2770343"/>
            <a:ext cx="3041381" cy="584775"/>
          </a:xfrm>
          <a:prstGeom prst="rect">
            <a:avLst/>
          </a:prstGeom>
        </p:spPr>
        <p:txBody>
          <a:bodyPr wrap="square">
            <a:spAutoFit/>
          </a:bodyPr>
          <a:lstStyle/>
          <a:p>
            <a:pPr algn="r" rtl="1"/>
            <a:r>
              <a:rPr lang="ar-DZ" sz="1600" dirty="0">
                <a:solidFill>
                  <a:srgbClr val="02BCB6"/>
                </a:solidFill>
                <a:latin typeface="SST Arabic Medium" pitchFamily="34" charset="-78"/>
                <a:cs typeface="SST Arabic Medium" pitchFamily="34" charset="-78"/>
              </a:rPr>
              <a:t>ضمان المساءلة</a:t>
            </a:r>
          </a:p>
          <a:p>
            <a:pPr algn="r" rtl="1"/>
            <a:r>
              <a:rPr lang="ar-DZ" sz="1600" dirty="0">
                <a:solidFill>
                  <a:schemeClr val="tx1">
                    <a:lumMod val="50000"/>
                    <a:lumOff val="50000"/>
                  </a:schemeClr>
                </a:solidFill>
                <a:latin typeface="SST Arabic Medium" pitchFamily="34" charset="-78"/>
                <a:cs typeface="SST Arabic Medium" pitchFamily="34" charset="-78"/>
              </a:rPr>
              <a:t>ضمان المساءلة عن الإجراءات</a:t>
            </a:r>
          </a:p>
        </p:txBody>
      </p:sp>
      <p:sp>
        <p:nvSpPr>
          <p:cNvPr id="23" name="Rectangle 22">
            <a:extLst>
              <a:ext uri="{FF2B5EF4-FFF2-40B4-BE49-F238E27FC236}">
                <a16:creationId xmlns:a16="http://schemas.microsoft.com/office/drawing/2014/main" id="{7D64DAF6-A0A6-40B8-819E-23B6DDB6B49B}"/>
              </a:ext>
            </a:extLst>
          </p:cNvPr>
          <p:cNvSpPr/>
          <p:nvPr/>
        </p:nvSpPr>
        <p:spPr>
          <a:xfrm>
            <a:off x="590957" y="3588316"/>
            <a:ext cx="3813488" cy="584775"/>
          </a:xfrm>
          <a:prstGeom prst="rect">
            <a:avLst/>
          </a:prstGeom>
        </p:spPr>
        <p:txBody>
          <a:bodyPr wrap="square">
            <a:spAutoFit/>
          </a:bodyPr>
          <a:lstStyle/>
          <a:p>
            <a:pPr algn="r" rtl="1"/>
            <a:r>
              <a:rPr lang="ar-DZ" sz="1600" dirty="0">
                <a:solidFill>
                  <a:srgbClr val="576975"/>
                </a:solidFill>
                <a:latin typeface="SST Arabic Medium" pitchFamily="34" charset="-78"/>
                <a:cs typeface="SST Arabic Medium" pitchFamily="34" charset="-78"/>
              </a:rPr>
              <a:t>التركيز على المحادثات</a:t>
            </a:r>
          </a:p>
          <a:p>
            <a:pPr algn="r" rtl="1"/>
            <a:r>
              <a:rPr lang="ar-DZ" sz="1600" dirty="0">
                <a:solidFill>
                  <a:schemeClr val="tx1">
                    <a:lumMod val="50000"/>
                    <a:lumOff val="50000"/>
                  </a:schemeClr>
                </a:solidFill>
                <a:latin typeface="SST Arabic Medium" pitchFamily="34" charset="-78"/>
                <a:cs typeface="SST Arabic Medium" pitchFamily="34" charset="-78"/>
              </a:rPr>
              <a:t>معالجة المقايضات والتهديدات</a:t>
            </a:r>
            <a:r>
              <a:rPr lang="en-US" sz="1600" dirty="0">
                <a:solidFill>
                  <a:schemeClr val="tx1">
                    <a:lumMod val="50000"/>
                    <a:lumOff val="50000"/>
                  </a:schemeClr>
                </a:solidFill>
                <a:latin typeface="SST Arabic Medium" pitchFamily="34" charset="-78"/>
                <a:cs typeface="SST Arabic Medium" pitchFamily="34" charset="-78"/>
              </a:rPr>
              <a:t> </a:t>
            </a:r>
            <a:r>
              <a:rPr lang="ar-DZ" sz="1600" dirty="0">
                <a:solidFill>
                  <a:schemeClr val="tx1">
                    <a:lumMod val="50000"/>
                    <a:lumOff val="50000"/>
                  </a:schemeClr>
                </a:solidFill>
                <a:latin typeface="SST Arabic Medium" pitchFamily="34" charset="-78"/>
                <a:cs typeface="SST Arabic Medium" pitchFamily="34" charset="-78"/>
              </a:rPr>
              <a:t>والفرص</a:t>
            </a:r>
          </a:p>
        </p:txBody>
      </p:sp>
      <p:sp>
        <p:nvSpPr>
          <p:cNvPr id="24" name="Rectangle 23">
            <a:extLst>
              <a:ext uri="{FF2B5EF4-FFF2-40B4-BE49-F238E27FC236}">
                <a16:creationId xmlns:a16="http://schemas.microsoft.com/office/drawing/2014/main" id="{7D64DAF6-A0A6-40B8-819E-23B6DDB6B49B}"/>
              </a:ext>
            </a:extLst>
          </p:cNvPr>
          <p:cNvSpPr/>
          <p:nvPr/>
        </p:nvSpPr>
        <p:spPr>
          <a:xfrm>
            <a:off x="163286" y="4588590"/>
            <a:ext cx="4242617" cy="584775"/>
          </a:xfrm>
          <a:prstGeom prst="rect">
            <a:avLst/>
          </a:prstGeom>
        </p:spPr>
        <p:txBody>
          <a:bodyPr wrap="square">
            <a:spAutoFit/>
          </a:bodyPr>
          <a:lstStyle/>
          <a:p>
            <a:pPr algn="r" rtl="1"/>
            <a:r>
              <a:rPr lang="ar-DZ" sz="1600" dirty="0">
                <a:solidFill>
                  <a:srgbClr val="101C43"/>
                </a:solidFill>
                <a:latin typeface="SST Arabic Medium" pitchFamily="34" charset="-78"/>
                <a:cs typeface="SST Arabic Medium" pitchFamily="34" charset="-78"/>
              </a:rPr>
              <a:t>تقييم التقدم</a:t>
            </a:r>
          </a:p>
          <a:p>
            <a:pPr algn="r" rtl="1"/>
            <a:r>
              <a:rPr lang="ar-DZ" sz="1600" dirty="0">
                <a:solidFill>
                  <a:schemeClr val="tx1">
                    <a:lumMod val="50000"/>
                    <a:lumOff val="50000"/>
                  </a:schemeClr>
                </a:solidFill>
                <a:latin typeface="SST Arabic Medium" pitchFamily="34" charset="-78"/>
                <a:cs typeface="SST Arabic Medium" pitchFamily="34" charset="-78"/>
              </a:rPr>
              <a:t>تقييم ما إذا كانت المشاريع على</a:t>
            </a:r>
            <a:r>
              <a:rPr lang="en-US" sz="1600" dirty="0">
                <a:solidFill>
                  <a:schemeClr val="tx1">
                    <a:lumMod val="50000"/>
                    <a:lumOff val="50000"/>
                  </a:schemeClr>
                </a:solidFill>
                <a:latin typeface="SST Arabic Medium" pitchFamily="34" charset="-78"/>
                <a:cs typeface="SST Arabic Medium" pitchFamily="34" charset="-78"/>
              </a:rPr>
              <a:t> </a:t>
            </a:r>
            <a:r>
              <a:rPr lang="ar-DZ" sz="1600" dirty="0">
                <a:solidFill>
                  <a:schemeClr val="tx1">
                    <a:lumMod val="50000"/>
                    <a:lumOff val="50000"/>
                  </a:schemeClr>
                </a:solidFill>
                <a:latin typeface="SST Arabic Medium" pitchFamily="34" charset="-78"/>
                <a:cs typeface="SST Arabic Medium" pitchFamily="34" charset="-78"/>
              </a:rPr>
              <a:t>المسار الصحيح</a:t>
            </a:r>
          </a:p>
        </p:txBody>
      </p:sp>
    </p:spTree>
    <p:extLst>
      <p:ext uri="{BB962C8B-B14F-4D97-AF65-F5344CB8AC3E}">
        <p14:creationId xmlns:p14="http://schemas.microsoft.com/office/powerpoint/2010/main" val="369741409"/>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D64DAF6-A0A6-40B8-819E-23B6DDB6B49B}"/>
              </a:ext>
            </a:extLst>
          </p:cNvPr>
          <p:cNvSpPr/>
          <p:nvPr/>
        </p:nvSpPr>
        <p:spPr>
          <a:xfrm>
            <a:off x="5578566" y="1597759"/>
            <a:ext cx="5994308" cy="3693319"/>
          </a:xfrm>
          <a:prstGeom prst="rect">
            <a:avLst/>
          </a:prstGeom>
        </p:spPr>
        <p:txBody>
          <a:bodyPr wrap="square">
            <a:spAutoFit/>
          </a:bodyPr>
          <a:lstStyle/>
          <a:p>
            <a:pPr algn="justLow" rtl="1">
              <a:lnSpc>
                <a:spcPct val="150000"/>
              </a:lnSpc>
            </a:pPr>
            <a:r>
              <a:rPr lang="ar-EG" dirty="0">
                <a:solidFill>
                  <a:srgbClr val="03A5AD"/>
                </a:solidFill>
                <a:latin typeface="SST Arabic Medium" pitchFamily="34" charset="-78"/>
                <a:cs typeface="SST Arabic Medium" pitchFamily="34" charset="-78"/>
              </a:rPr>
              <a:t>1.</a:t>
            </a:r>
            <a:r>
              <a:rPr lang="ar-DZ" dirty="0">
                <a:solidFill>
                  <a:srgbClr val="03A5AD"/>
                </a:solidFill>
                <a:latin typeface="SST Arabic Medium" pitchFamily="34" charset="-78"/>
                <a:cs typeface="SST Arabic Medium" pitchFamily="34" charset="-78"/>
              </a:rPr>
              <a:t>وضع المقاييس الفعالة</a:t>
            </a:r>
            <a:endParaRPr lang="ar-EG" dirty="0">
              <a:solidFill>
                <a:srgbClr val="03A5AD"/>
              </a:solidFill>
              <a:latin typeface="SST Arabic Medium" pitchFamily="34" charset="-78"/>
              <a:cs typeface="SST Arabic Medium" pitchFamily="34" charset="-78"/>
            </a:endParaRPr>
          </a:p>
          <a:p>
            <a:pPr algn="justLow" rtl="1">
              <a:lnSpc>
                <a:spcPct val="150000"/>
              </a:lnSpc>
            </a:pPr>
            <a:endParaRPr lang="ar-DZ" dirty="0">
              <a:solidFill>
                <a:srgbClr val="03A5AD"/>
              </a:solidFill>
              <a:latin typeface="SST Arabic Medium" pitchFamily="34" charset="-78"/>
              <a:cs typeface="SST Arabic Medium" pitchFamily="34" charset="-78"/>
            </a:endParaRPr>
          </a:p>
          <a:p>
            <a:pPr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يساعد وضع المقاييس الفعالة على ضمان قياس الأشياء الصحيحة وإبلاغ المعنيين بها. تسمح المقاييس الفعالة بتتبع،</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وتقييم، والإفادة عن المعلومات التي يمكن أن وتوصل معلومات عن حالة المشروع، وتساعد على تحسين أداء المشروع، وتقلل من</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احتمالية تدهور الأداء. </a:t>
            </a:r>
          </a:p>
        </p:txBody>
      </p:sp>
      <p:sp>
        <p:nvSpPr>
          <p:cNvPr id="5" name="TextBox 4">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القياس</a:t>
            </a:r>
          </a:p>
        </p:txBody>
      </p:sp>
      <p:grpSp>
        <p:nvGrpSpPr>
          <p:cNvPr id="10" name="Group 2"/>
          <p:cNvGrpSpPr/>
          <p:nvPr/>
        </p:nvGrpSpPr>
        <p:grpSpPr>
          <a:xfrm>
            <a:off x="663003" y="2909532"/>
            <a:ext cx="4265126" cy="734577"/>
            <a:chOff x="0" y="0"/>
            <a:chExt cx="4029995" cy="456114"/>
          </a:xfrm>
        </p:grpSpPr>
        <p:sp>
          <p:nvSpPr>
            <p:cNvPr id="51" name="Freeform 3"/>
            <p:cNvSpPr/>
            <p:nvPr/>
          </p:nvSpPr>
          <p:spPr>
            <a:xfrm>
              <a:off x="0" y="0"/>
              <a:ext cx="4029995" cy="456114"/>
            </a:xfrm>
            <a:custGeom>
              <a:avLst/>
              <a:gdLst/>
              <a:ahLst/>
              <a:cxnLst/>
              <a:rect l="l" t="t" r="r" b="b"/>
              <a:pathLst>
                <a:path w="4029995" h="456114">
                  <a:moveTo>
                    <a:pt x="0" y="0"/>
                  </a:moveTo>
                  <a:lnTo>
                    <a:pt x="4029995" y="0"/>
                  </a:lnTo>
                  <a:lnTo>
                    <a:pt x="4029995" y="456114"/>
                  </a:lnTo>
                  <a:lnTo>
                    <a:pt x="0" y="456114"/>
                  </a:lnTo>
                  <a:close/>
                </a:path>
              </a:pathLst>
            </a:custGeom>
            <a:gradFill rotWithShape="1">
              <a:gsLst>
                <a:gs pos="0">
                  <a:srgbClr val="1B3280">
                    <a:alpha val="100000"/>
                  </a:srgbClr>
                </a:gs>
                <a:gs pos="100000">
                  <a:srgbClr val="30C0BB">
                    <a:alpha val="100000"/>
                  </a:srgbClr>
                </a:gs>
              </a:gsLst>
              <a:lin ang="0"/>
            </a:gradFill>
          </p:spPr>
          <p:txBody>
            <a:bodyPr/>
            <a:lstStyle/>
            <a:p>
              <a:endParaRPr lang="en-SA"/>
            </a:p>
          </p:txBody>
        </p:sp>
        <p:sp>
          <p:nvSpPr>
            <p:cNvPr id="52" name="TextBox 4"/>
            <p:cNvSpPr txBox="1"/>
            <p:nvPr/>
          </p:nvSpPr>
          <p:spPr>
            <a:xfrm>
              <a:off x="0" y="-47625"/>
              <a:ext cx="4029995" cy="503739"/>
            </a:xfrm>
            <a:prstGeom prst="rect">
              <a:avLst/>
            </a:prstGeom>
          </p:spPr>
          <p:txBody>
            <a:bodyPr lIns="31953" tIns="31953" rIns="31953" bIns="31953" rtlCol="0" anchor="ctr"/>
            <a:lstStyle/>
            <a:p>
              <a:pPr algn="ctr">
                <a:lnSpc>
                  <a:spcPts val="2382"/>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12" name="Freeform 6"/>
          <p:cNvSpPr/>
          <p:nvPr/>
        </p:nvSpPr>
        <p:spPr>
          <a:xfrm flipH="1">
            <a:off x="-109902" y="2290811"/>
            <a:ext cx="230224" cy="1444238"/>
          </a:xfrm>
          <a:custGeom>
            <a:avLst/>
            <a:gdLst/>
            <a:ahLst/>
            <a:cxnLst/>
            <a:rect l="l" t="t" r="r" b="b"/>
            <a:pathLst>
              <a:path w="1078577" h="3149129">
                <a:moveTo>
                  <a:pt x="1078577" y="0"/>
                </a:moveTo>
                <a:lnTo>
                  <a:pt x="0" y="0"/>
                </a:lnTo>
                <a:lnTo>
                  <a:pt x="0" y="3149129"/>
                </a:lnTo>
                <a:lnTo>
                  <a:pt x="1078577" y="3149129"/>
                </a:lnTo>
                <a:lnTo>
                  <a:pt x="1078577" y="0"/>
                </a:lnTo>
                <a:close/>
              </a:path>
            </a:pathLst>
          </a:custGeom>
          <a: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r="-114856"/>
            </a:stretch>
          </a:blipFill>
        </p:spPr>
        <p:txBody>
          <a:bodyPr/>
          <a:lstStyle/>
          <a:p>
            <a:endParaRPr lang="en-SA"/>
          </a:p>
        </p:txBody>
      </p:sp>
      <p:sp>
        <p:nvSpPr>
          <p:cNvPr id="14" name="Freeform 8"/>
          <p:cNvSpPr/>
          <p:nvPr/>
        </p:nvSpPr>
        <p:spPr>
          <a:xfrm>
            <a:off x="1309994" y="2748631"/>
            <a:ext cx="1066878" cy="1066878"/>
          </a:xfrm>
          <a:custGeom>
            <a:avLst/>
            <a:gdLst/>
            <a:ahLst/>
            <a:cxnLst/>
            <a:rect l="l" t="t" r="r" b="b"/>
            <a:pathLst>
              <a:path w="2326304" h="2326304">
                <a:moveTo>
                  <a:pt x="0" y="0"/>
                </a:moveTo>
                <a:lnTo>
                  <a:pt x="2326303" y="0"/>
                </a:lnTo>
                <a:lnTo>
                  <a:pt x="2326303" y="2326304"/>
                </a:lnTo>
                <a:lnTo>
                  <a:pt x="0" y="232630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SA"/>
          </a:p>
        </p:txBody>
      </p:sp>
      <p:sp>
        <p:nvSpPr>
          <p:cNvPr id="15" name="Freeform 9"/>
          <p:cNvSpPr/>
          <p:nvPr/>
        </p:nvSpPr>
        <p:spPr>
          <a:xfrm>
            <a:off x="3274138" y="2748631"/>
            <a:ext cx="1066878" cy="1066878"/>
          </a:xfrm>
          <a:custGeom>
            <a:avLst/>
            <a:gdLst/>
            <a:ahLst/>
            <a:cxnLst/>
            <a:rect l="l" t="t" r="r" b="b"/>
            <a:pathLst>
              <a:path w="2326304" h="2326304">
                <a:moveTo>
                  <a:pt x="0" y="0"/>
                </a:moveTo>
                <a:lnTo>
                  <a:pt x="2326304" y="0"/>
                </a:lnTo>
                <a:lnTo>
                  <a:pt x="2326304" y="2326304"/>
                </a:lnTo>
                <a:lnTo>
                  <a:pt x="0" y="232630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SA"/>
          </a:p>
        </p:txBody>
      </p:sp>
      <p:grpSp>
        <p:nvGrpSpPr>
          <p:cNvPr id="17" name="Group 13"/>
          <p:cNvGrpSpPr/>
          <p:nvPr/>
        </p:nvGrpSpPr>
        <p:grpSpPr>
          <a:xfrm>
            <a:off x="3770555" y="4259911"/>
            <a:ext cx="74044" cy="77831"/>
            <a:chOff x="0" y="0"/>
            <a:chExt cx="905402" cy="951703"/>
          </a:xfrm>
        </p:grpSpPr>
        <p:sp>
          <p:nvSpPr>
            <p:cNvPr id="49" name="Freeform 14"/>
            <p:cNvSpPr/>
            <p:nvPr/>
          </p:nvSpPr>
          <p:spPr>
            <a:xfrm>
              <a:off x="0" y="0"/>
              <a:ext cx="905402" cy="951703"/>
            </a:xfrm>
            <a:custGeom>
              <a:avLst/>
              <a:gdLst/>
              <a:ahLst/>
              <a:cxnLst/>
              <a:rect l="l" t="t" r="r" b="b"/>
              <a:pathLst>
                <a:path w="905402" h="951703">
                  <a:moveTo>
                    <a:pt x="452701" y="0"/>
                  </a:moveTo>
                  <a:cubicBezTo>
                    <a:pt x="202681" y="0"/>
                    <a:pt x="0" y="213046"/>
                    <a:pt x="0" y="475852"/>
                  </a:cubicBezTo>
                  <a:cubicBezTo>
                    <a:pt x="0" y="738657"/>
                    <a:pt x="202681" y="951703"/>
                    <a:pt x="452701" y="951703"/>
                  </a:cubicBezTo>
                  <a:cubicBezTo>
                    <a:pt x="702721" y="951703"/>
                    <a:pt x="905402" y="738657"/>
                    <a:pt x="905402" y="475852"/>
                  </a:cubicBezTo>
                  <a:cubicBezTo>
                    <a:pt x="905402" y="213046"/>
                    <a:pt x="702721" y="0"/>
                    <a:pt x="452701" y="0"/>
                  </a:cubicBezTo>
                  <a:close/>
                </a:path>
              </a:pathLst>
            </a:custGeom>
            <a:solidFill>
              <a:srgbClr val="E0D7D1"/>
            </a:solidFill>
            <a:ln cap="sq">
              <a:noFill/>
              <a:prstDash val="solid"/>
              <a:miter/>
            </a:ln>
          </p:spPr>
          <p:txBody>
            <a:bodyPr/>
            <a:lstStyle/>
            <a:p>
              <a:endParaRPr lang="en-SA"/>
            </a:p>
          </p:txBody>
        </p:sp>
        <p:sp>
          <p:nvSpPr>
            <p:cNvPr id="50" name="TextBox 15"/>
            <p:cNvSpPr txBox="1"/>
            <p:nvPr/>
          </p:nvSpPr>
          <p:spPr>
            <a:xfrm>
              <a:off x="84881" y="41597"/>
              <a:ext cx="735639" cy="820884"/>
            </a:xfrm>
            <a:prstGeom prst="rect">
              <a:avLst/>
            </a:prstGeom>
          </p:spPr>
          <p:txBody>
            <a:bodyPr lIns="31323" tIns="31323" rIns="31323" bIns="31323" rtlCol="0" anchor="ctr"/>
            <a:lstStyle/>
            <a:p>
              <a:pPr algn="ctr">
                <a:lnSpc>
                  <a:spcPts val="2382"/>
                </a:lnSpc>
                <a:spcBef>
                  <a:spcPct val="0"/>
                </a:spcBef>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18" name="Group 16"/>
          <p:cNvGrpSpPr/>
          <p:nvPr/>
        </p:nvGrpSpPr>
        <p:grpSpPr>
          <a:xfrm>
            <a:off x="3770555" y="4117438"/>
            <a:ext cx="74044" cy="77831"/>
            <a:chOff x="0" y="0"/>
            <a:chExt cx="905402" cy="951703"/>
          </a:xfrm>
        </p:grpSpPr>
        <p:sp>
          <p:nvSpPr>
            <p:cNvPr id="47" name="Freeform 17"/>
            <p:cNvSpPr/>
            <p:nvPr/>
          </p:nvSpPr>
          <p:spPr>
            <a:xfrm>
              <a:off x="0" y="0"/>
              <a:ext cx="905402" cy="951703"/>
            </a:xfrm>
            <a:custGeom>
              <a:avLst/>
              <a:gdLst/>
              <a:ahLst/>
              <a:cxnLst/>
              <a:rect l="l" t="t" r="r" b="b"/>
              <a:pathLst>
                <a:path w="905402" h="951703">
                  <a:moveTo>
                    <a:pt x="452701" y="0"/>
                  </a:moveTo>
                  <a:cubicBezTo>
                    <a:pt x="202681" y="0"/>
                    <a:pt x="0" y="213046"/>
                    <a:pt x="0" y="475852"/>
                  </a:cubicBezTo>
                  <a:cubicBezTo>
                    <a:pt x="0" y="738657"/>
                    <a:pt x="202681" y="951703"/>
                    <a:pt x="452701" y="951703"/>
                  </a:cubicBezTo>
                  <a:cubicBezTo>
                    <a:pt x="702721" y="951703"/>
                    <a:pt x="905402" y="738657"/>
                    <a:pt x="905402" y="475852"/>
                  </a:cubicBezTo>
                  <a:cubicBezTo>
                    <a:pt x="905402" y="213046"/>
                    <a:pt x="702721" y="0"/>
                    <a:pt x="452701" y="0"/>
                  </a:cubicBezTo>
                  <a:close/>
                </a:path>
              </a:pathLst>
            </a:custGeom>
            <a:solidFill>
              <a:srgbClr val="E0D7D1"/>
            </a:solidFill>
            <a:ln cap="sq">
              <a:noFill/>
              <a:prstDash val="solid"/>
              <a:miter/>
            </a:ln>
          </p:spPr>
          <p:txBody>
            <a:bodyPr/>
            <a:lstStyle/>
            <a:p>
              <a:endParaRPr lang="en-SA"/>
            </a:p>
          </p:txBody>
        </p:sp>
        <p:sp>
          <p:nvSpPr>
            <p:cNvPr id="48" name="TextBox 18"/>
            <p:cNvSpPr txBox="1"/>
            <p:nvPr/>
          </p:nvSpPr>
          <p:spPr>
            <a:xfrm>
              <a:off x="84881" y="41597"/>
              <a:ext cx="735639" cy="820884"/>
            </a:xfrm>
            <a:prstGeom prst="rect">
              <a:avLst/>
            </a:prstGeom>
          </p:spPr>
          <p:txBody>
            <a:bodyPr lIns="31323" tIns="31323" rIns="31323" bIns="31323" rtlCol="0" anchor="ctr"/>
            <a:lstStyle/>
            <a:p>
              <a:pPr algn="ctr">
                <a:lnSpc>
                  <a:spcPts val="2382"/>
                </a:lnSpc>
                <a:spcBef>
                  <a:spcPct val="0"/>
                </a:spcBef>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19" name="Group 19"/>
          <p:cNvGrpSpPr/>
          <p:nvPr/>
        </p:nvGrpSpPr>
        <p:grpSpPr>
          <a:xfrm>
            <a:off x="3730185" y="3868032"/>
            <a:ext cx="154783" cy="150193"/>
            <a:chOff x="0" y="0"/>
            <a:chExt cx="990183" cy="960817"/>
          </a:xfrm>
        </p:grpSpPr>
        <p:sp>
          <p:nvSpPr>
            <p:cNvPr id="45" name="Freeform 20"/>
            <p:cNvSpPr/>
            <p:nvPr/>
          </p:nvSpPr>
          <p:spPr>
            <a:xfrm>
              <a:off x="0" y="0"/>
              <a:ext cx="990183" cy="960817"/>
            </a:xfrm>
            <a:custGeom>
              <a:avLst/>
              <a:gdLst/>
              <a:ahLst/>
              <a:cxnLst/>
              <a:rect l="l" t="t" r="r" b="b"/>
              <a:pathLst>
                <a:path w="990183" h="960817">
                  <a:moveTo>
                    <a:pt x="495091" y="0"/>
                  </a:moveTo>
                  <a:cubicBezTo>
                    <a:pt x="221660" y="0"/>
                    <a:pt x="0" y="215086"/>
                    <a:pt x="0" y="480408"/>
                  </a:cubicBezTo>
                  <a:cubicBezTo>
                    <a:pt x="0" y="745731"/>
                    <a:pt x="221660" y="960817"/>
                    <a:pt x="495091" y="960817"/>
                  </a:cubicBezTo>
                  <a:cubicBezTo>
                    <a:pt x="768523" y="960817"/>
                    <a:pt x="990183" y="745731"/>
                    <a:pt x="990183" y="480408"/>
                  </a:cubicBezTo>
                  <a:cubicBezTo>
                    <a:pt x="990183" y="215086"/>
                    <a:pt x="768523" y="0"/>
                    <a:pt x="495091" y="0"/>
                  </a:cubicBezTo>
                  <a:close/>
                </a:path>
              </a:pathLst>
            </a:custGeom>
            <a:solidFill>
              <a:srgbClr val="000000">
                <a:alpha val="0"/>
              </a:srgbClr>
            </a:solidFill>
            <a:ln w="57150" cap="sq">
              <a:solidFill>
                <a:srgbClr val="01AFB1"/>
              </a:solidFill>
              <a:prstDash val="solid"/>
              <a:miter/>
            </a:ln>
          </p:spPr>
          <p:txBody>
            <a:bodyPr/>
            <a:lstStyle/>
            <a:p>
              <a:endParaRPr lang="en-SA"/>
            </a:p>
          </p:txBody>
        </p:sp>
        <p:sp>
          <p:nvSpPr>
            <p:cNvPr id="46" name="TextBox 21"/>
            <p:cNvSpPr txBox="1"/>
            <p:nvPr/>
          </p:nvSpPr>
          <p:spPr>
            <a:xfrm>
              <a:off x="92830" y="42452"/>
              <a:ext cx="804524" cy="828289"/>
            </a:xfrm>
            <a:prstGeom prst="rect">
              <a:avLst/>
            </a:prstGeom>
          </p:spPr>
          <p:txBody>
            <a:bodyPr lIns="31323" tIns="31323" rIns="31323" bIns="31323" rtlCol="0" anchor="ctr"/>
            <a:lstStyle/>
            <a:p>
              <a:pPr algn="ctr">
                <a:lnSpc>
                  <a:spcPts val="2382"/>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20" name="Group 25"/>
          <p:cNvGrpSpPr/>
          <p:nvPr/>
        </p:nvGrpSpPr>
        <p:grpSpPr>
          <a:xfrm>
            <a:off x="1766450" y="4259911"/>
            <a:ext cx="74044" cy="77831"/>
            <a:chOff x="0" y="0"/>
            <a:chExt cx="905402" cy="951703"/>
          </a:xfrm>
        </p:grpSpPr>
        <p:sp>
          <p:nvSpPr>
            <p:cNvPr id="43" name="Freeform 26"/>
            <p:cNvSpPr/>
            <p:nvPr/>
          </p:nvSpPr>
          <p:spPr>
            <a:xfrm>
              <a:off x="0" y="0"/>
              <a:ext cx="905402" cy="951703"/>
            </a:xfrm>
            <a:custGeom>
              <a:avLst/>
              <a:gdLst/>
              <a:ahLst/>
              <a:cxnLst/>
              <a:rect l="l" t="t" r="r" b="b"/>
              <a:pathLst>
                <a:path w="905402" h="951703">
                  <a:moveTo>
                    <a:pt x="452701" y="0"/>
                  </a:moveTo>
                  <a:cubicBezTo>
                    <a:pt x="202681" y="0"/>
                    <a:pt x="0" y="213046"/>
                    <a:pt x="0" y="475852"/>
                  </a:cubicBezTo>
                  <a:cubicBezTo>
                    <a:pt x="0" y="738657"/>
                    <a:pt x="202681" y="951703"/>
                    <a:pt x="452701" y="951703"/>
                  </a:cubicBezTo>
                  <a:cubicBezTo>
                    <a:pt x="702721" y="951703"/>
                    <a:pt x="905402" y="738657"/>
                    <a:pt x="905402" y="475852"/>
                  </a:cubicBezTo>
                  <a:cubicBezTo>
                    <a:pt x="905402" y="213046"/>
                    <a:pt x="702721" y="0"/>
                    <a:pt x="452701" y="0"/>
                  </a:cubicBezTo>
                  <a:close/>
                </a:path>
              </a:pathLst>
            </a:custGeom>
            <a:solidFill>
              <a:srgbClr val="E0D7D1"/>
            </a:solidFill>
            <a:ln cap="sq">
              <a:noFill/>
              <a:prstDash val="solid"/>
              <a:miter/>
            </a:ln>
          </p:spPr>
          <p:txBody>
            <a:bodyPr/>
            <a:lstStyle/>
            <a:p>
              <a:endParaRPr lang="en-SA"/>
            </a:p>
          </p:txBody>
        </p:sp>
        <p:sp>
          <p:nvSpPr>
            <p:cNvPr id="44" name="TextBox 27"/>
            <p:cNvSpPr txBox="1"/>
            <p:nvPr/>
          </p:nvSpPr>
          <p:spPr>
            <a:xfrm>
              <a:off x="84881" y="41597"/>
              <a:ext cx="735639" cy="820884"/>
            </a:xfrm>
            <a:prstGeom prst="rect">
              <a:avLst/>
            </a:prstGeom>
          </p:spPr>
          <p:txBody>
            <a:bodyPr lIns="31323" tIns="31323" rIns="31323" bIns="31323" rtlCol="0" anchor="ctr"/>
            <a:lstStyle/>
            <a:p>
              <a:pPr algn="ctr">
                <a:lnSpc>
                  <a:spcPts val="2382"/>
                </a:lnSpc>
                <a:spcBef>
                  <a:spcPct val="0"/>
                </a:spcBef>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21" name="Group 20"/>
          <p:cNvGrpSpPr/>
          <p:nvPr/>
        </p:nvGrpSpPr>
        <p:grpSpPr>
          <a:xfrm>
            <a:off x="1766450" y="4117438"/>
            <a:ext cx="74044" cy="77831"/>
            <a:chOff x="0" y="0"/>
            <a:chExt cx="905402" cy="951703"/>
          </a:xfrm>
        </p:grpSpPr>
        <p:sp>
          <p:nvSpPr>
            <p:cNvPr id="41" name="Freeform 29"/>
            <p:cNvSpPr/>
            <p:nvPr/>
          </p:nvSpPr>
          <p:spPr>
            <a:xfrm>
              <a:off x="0" y="0"/>
              <a:ext cx="905402" cy="951703"/>
            </a:xfrm>
            <a:custGeom>
              <a:avLst/>
              <a:gdLst/>
              <a:ahLst/>
              <a:cxnLst/>
              <a:rect l="l" t="t" r="r" b="b"/>
              <a:pathLst>
                <a:path w="905402" h="951703">
                  <a:moveTo>
                    <a:pt x="452701" y="0"/>
                  </a:moveTo>
                  <a:cubicBezTo>
                    <a:pt x="202681" y="0"/>
                    <a:pt x="0" y="213046"/>
                    <a:pt x="0" y="475852"/>
                  </a:cubicBezTo>
                  <a:cubicBezTo>
                    <a:pt x="0" y="738657"/>
                    <a:pt x="202681" y="951703"/>
                    <a:pt x="452701" y="951703"/>
                  </a:cubicBezTo>
                  <a:cubicBezTo>
                    <a:pt x="702721" y="951703"/>
                    <a:pt x="905402" y="738657"/>
                    <a:pt x="905402" y="475852"/>
                  </a:cubicBezTo>
                  <a:cubicBezTo>
                    <a:pt x="905402" y="213046"/>
                    <a:pt x="702721" y="0"/>
                    <a:pt x="452701" y="0"/>
                  </a:cubicBezTo>
                  <a:close/>
                </a:path>
              </a:pathLst>
            </a:custGeom>
            <a:solidFill>
              <a:srgbClr val="E0D7D1"/>
            </a:solidFill>
            <a:ln cap="sq">
              <a:noFill/>
              <a:prstDash val="solid"/>
              <a:miter/>
            </a:ln>
          </p:spPr>
          <p:txBody>
            <a:bodyPr/>
            <a:lstStyle/>
            <a:p>
              <a:endParaRPr lang="en-SA"/>
            </a:p>
          </p:txBody>
        </p:sp>
        <p:sp>
          <p:nvSpPr>
            <p:cNvPr id="42" name="TextBox 30"/>
            <p:cNvSpPr txBox="1"/>
            <p:nvPr/>
          </p:nvSpPr>
          <p:spPr>
            <a:xfrm>
              <a:off x="84881" y="41597"/>
              <a:ext cx="735639" cy="820884"/>
            </a:xfrm>
            <a:prstGeom prst="rect">
              <a:avLst/>
            </a:prstGeom>
          </p:spPr>
          <p:txBody>
            <a:bodyPr lIns="31323" tIns="31323" rIns="31323" bIns="31323" rtlCol="0" anchor="ctr"/>
            <a:lstStyle/>
            <a:p>
              <a:pPr algn="ctr">
                <a:lnSpc>
                  <a:spcPts val="2382"/>
                </a:lnSpc>
                <a:spcBef>
                  <a:spcPct val="0"/>
                </a:spcBef>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22" name="Group 31"/>
          <p:cNvGrpSpPr/>
          <p:nvPr/>
        </p:nvGrpSpPr>
        <p:grpSpPr>
          <a:xfrm>
            <a:off x="1726080" y="3868032"/>
            <a:ext cx="154783" cy="150193"/>
            <a:chOff x="0" y="0"/>
            <a:chExt cx="990183" cy="960817"/>
          </a:xfrm>
        </p:grpSpPr>
        <p:sp>
          <p:nvSpPr>
            <p:cNvPr id="39" name="Freeform 32"/>
            <p:cNvSpPr/>
            <p:nvPr/>
          </p:nvSpPr>
          <p:spPr>
            <a:xfrm>
              <a:off x="0" y="0"/>
              <a:ext cx="990183" cy="960817"/>
            </a:xfrm>
            <a:custGeom>
              <a:avLst/>
              <a:gdLst/>
              <a:ahLst/>
              <a:cxnLst/>
              <a:rect l="l" t="t" r="r" b="b"/>
              <a:pathLst>
                <a:path w="990183" h="960817">
                  <a:moveTo>
                    <a:pt x="495091" y="0"/>
                  </a:moveTo>
                  <a:cubicBezTo>
                    <a:pt x="221660" y="0"/>
                    <a:pt x="0" y="215086"/>
                    <a:pt x="0" y="480408"/>
                  </a:cubicBezTo>
                  <a:cubicBezTo>
                    <a:pt x="0" y="745731"/>
                    <a:pt x="221660" y="960817"/>
                    <a:pt x="495091" y="960817"/>
                  </a:cubicBezTo>
                  <a:cubicBezTo>
                    <a:pt x="768523" y="960817"/>
                    <a:pt x="990183" y="745731"/>
                    <a:pt x="990183" y="480408"/>
                  </a:cubicBezTo>
                  <a:cubicBezTo>
                    <a:pt x="990183" y="215086"/>
                    <a:pt x="768523" y="0"/>
                    <a:pt x="495091" y="0"/>
                  </a:cubicBezTo>
                  <a:close/>
                </a:path>
              </a:pathLst>
            </a:custGeom>
            <a:solidFill>
              <a:srgbClr val="000000">
                <a:alpha val="0"/>
              </a:srgbClr>
            </a:solidFill>
            <a:ln w="57150" cap="sq">
              <a:solidFill>
                <a:srgbClr val="2884A2"/>
              </a:solidFill>
              <a:prstDash val="solid"/>
              <a:miter/>
            </a:ln>
          </p:spPr>
          <p:txBody>
            <a:bodyPr/>
            <a:lstStyle/>
            <a:p>
              <a:endParaRPr lang="en-SA"/>
            </a:p>
          </p:txBody>
        </p:sp>
        <p:sp>
          <p:nvSpPr>
            <p:cNvPr id="40" name="TextBox 33"/>
            <p:cNvSpPr txBox="1"/>
            <p:nvPr/>
          </p:nvSpPr>
          <p:spPr>
            <a:xfrm>
              <a:off x="92830" y="42452"/>
              <a:ext cx="804524" cy="828289"/>
            </a:xfrm>
            <a:prstGeom prst="rect">
              <a:avLst/>
            </a:prstGeom>
          </p:spPr>
          <p:txBody>
            <a:bodyPr lIns="31323" tIns="31323" rIns="31323" bIns="31323" rtlCol="0" anchor="ctr"/>
            <a:lstStyle/>
            <a:p>
              <a:pPr algn="ctr">
                <a:lnSpc>
                  <a:spcPts val="2382"/>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26" name="Freeform 46"/>
          <p:cNvSpPr/>
          <p:nvPr/>
        </p:nvSpPr>
        <p:spPr>
          <a:xfrm>
            <a:off x="3572333" y="2978059"/>
            <a:ext cx="462929" cy="536730"/>
          </a:xfrm>
          <a:custGeom>
            <a:avLst/>
            <a:gdLst/>
            <a:ahLst/>
            <a:cxnLst/>
            <a:rect l="l" t="t" r="r" b="b"/>
            <a:pathLst>
              <a:path w="1009407" h="1170327">
                <a:moveTo>
                  <a:pt x="0" y="0"/>
                </a:moveTo>
                <a:lnTo>
                  <a:pt x="1009407" y="0"/>
                </a:lnTo>
                <a:lnTo>
                  <a:pt x="1009407" y="1170327"/>
                </a:lnTo>
                <a:lnTo>
                  <a:pt x="0" y="1170327"/>
                </a:lnTo>
                <a:lnTo>
                  <a:pt x="0" y="0"/>
                </a:lnTo>
                <a:close/>
              </a:path>
            </a:pathLst>
          </a:custGeom>
          <a:blipFill>
            <a:blip r:embed="rId7">
              <a:extLst>
                <a:ext uri="{96DAC541-7B7A-43D3-8B79-37D633B846F1}">
                  <asvg:svgBlip xmlns:asvg="http://schemas.microsoft.com/office/drawing/2016/SVG/main" r:embed="rId8"/>
                </a:ext>
              </a:extLst>
            </a:blip>
            <a:stretch>
              <a:fillRect/>
            </a:stretch>
          </a:blipFill>
          <a:ln cap="sq">
            <a:noFill/>
            <a:prstDash val="solid"/>
            <a:miter/>
          </a:ln>
        </p:spPr>
        <p:txBody>
          <a:bodyPr/>
          <a:lstStyle/>
          <a:p>
            <a:endParaRPr lang="en-SA"/>
          </a:p>
        </p:txBody>
      </p:sp>
      <p:sp>
        <p:nvSpPr>
          <p:cNvPr id="27" name="Freeform 47"/>
          <p:cNvSpPr/>
          <p:nvPr/>
        </p:nvSpPr>
        <p:spPr>
          <a:xfrm>
            <a:off x="1588043" y="3005089"/>
            <a:ext cx="504901" cy="517847"/>
          </a:xfrm>
          <a:custGeom>
            <a:avLst/>
            <a:gdLst/>
            <a:ahLst/>
            <a:cxnLst/>
            <a:rect l="l" t="t" r="r" b="b"/>
            <a:pathLst>
              <a:path w="1100925" h="1129153">
                <a:moveTo>
                  <a:pt x="0" y="0"/>
                </a:moveTo>
                <a:lnTo>
                  <a:pt x="1100925" y="0"/>
                </a:lnTo>
                <a:lnTo>
                  <a:pt x="1100925" y="1129153"/>
                </a:lnTo>
                <a:lnTo>
                  <a:pt x="0" y="1129153"/>
                </a:lnTo>
                <a:lnTo>
                  <a:pt x="0" y="0"/>
                </a:lnTo>
                <a:close/>
              </a:path>
            </a:pathLst>
          </a:custGeom>
          <a: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a:blipFill>
          <a:ln cap="sq">
            <a:noFill/>
            <a:prstDash val="solid"/>
            <a:miter/>
          </a:ln>
        </p:spPr>
        <p:txBody>
          <a:bodyPr/>
          <a:lstStyle/>
          <a:p>
            <a:endParaRPr lang="en-SA"/>
          </a:p>
        </p:txBody>
      </p:sp>
      <p:sp>
        <p:nvSpPr>
          <p:cNvPr id="53" name="Rectangle 52">
            <a:extLst>
              <a:ext uri="{FF2B5EF4-FFF2-40B4-BE49-F238E27FC236}">
                <a16:creationId xmlns:a16="http://schemas.microsoft.com/office/drawing/2014/main" id="{7D64DAF6-A0A6-40B8-819E-23B6DDB6B49B}"/>
              </a:ext>
            </a:extLst>
          </p:cNvPr>
          <p:cNvSpPr/>
          <p:nvPr/>
        </p:nvSpPr>
        <p:spPr>
          <a:xfrm>
            <a:off x="2982850" y="4402384"/>
            <a:ext cx="1641894" cy="388568"/>
          </a:xfrm>
          <a:prstGeom prst="rect">
            <a:avLst/>
          </a:prstGeom>
        </p:spPr>
        <p:txBody>
          <a:bodyPr wrap="square">
            <a:spAutoFit/>
          </a:bodyPr>
          <a:lstStyle/>
          <a:p>
            <a:pPr algn="ctr" rtl="1">
              <a:lnSpc>
                <a:spcPct val="150000"/>
              </a:lnSpc>
            </a:pPr>
            <a:r>
              <a:rPr lang="ar-EG" sz="1400" dirty="0">
                <a:solidFill>
                  <a:schemeClr val="tx1">
                    <a:lumMod val="50000"/>
                    <a:lumOff val="50000"/>
                  </a:schemeClr>
                </a:solidFill>
                <a:latin typeface="SST Arabic Medium" pitchFamily="34" charset="-78"/>
                <a:cs typeface="SST Arabic Medium" pitchFamily="34" charset="-78"/>
              </a:rPr>
              <a:t>المقاييس الفعالة</a:t>
            </a:r>
            <a:endParaRPr lang="ar-DZ" sz="1400" dirty="0">
              <a:solidFill>
                <a:schemeClr val="tx1">
                  <a:lumMod val="50000"/>
                  <a:lumOff val="50000"/>
                </a:schemeClr>
              </a:solidFill>
              <a:latin typeface="SST Arabic Medium" pitchFamily="34" charset="-78"/>
              <a:cs typeface="SST Arabic Medium" pitchFamily="34" charset="-78"/>
            </a:endParaRPr>
          </a:p>
        </p:txBody>
      </p:sp>
      <p:sp>
        <p:nvSpPr>
          <p:cNvPr id="54" name="Rectangle 53">
            <a:extLst>
              <a:ext uri="{FF2B5EF4-FFF2-40B4-BE49-F238E27FC236}">
                <a16:creationId xmlns:a16="http://schemas.microsoft.com/office/drawing/2014/main" id="{7D64DAF6-A0A6-40B8-819E-23B6DDB6B49B}"/>
              </a:ext>
            </a:extLst>
          </p:cNvPr>
          <p:cNvSpPr/>
          <p:nvPr/>
        </p:nvSpPr>
        <p:spPr>
          <a:xfrm>
            <a:off x="703533" y="4448539"/>
            <a:ext cx="2199875" cy="307777"/>
          </a:xfrm>
          <a:prstGeom prst="rect">
            <a:avLst/>
          </a:prstGeom>
        </p:spPr>
        <p:txBody>
          <a:bodyPr wrap="square">
            <a:spAutoFit/>
          </a:bodyPr>
          <a:lstStyle/>
          <a:p>
            <a:pPr algn="ctr" rtl="1"/>
            <a:r>
              <a:rPr lang="ar-EG" sz="1400" dirty="0">
                <a:solidFill>
                  <a:schemeClr val="tx1">
                    <a:lumMod val="50000"/>
                    <a:lumOff val="50000"/>
                  </a:schemeClr>
                </a:solidFill>
                <a:latin typeface="SST Arabic Medium" pitchFamily="34" charset="-78"/>
                <a:cs typeface="SST Arabic Medium" pitchFamily="34" charset="-78"/>
              </a:rPr>
              <a:t>مؤشرات الأداء الرئيسية</a:t>
            </a:r>
            <a:endParaRPr lang="ar-DZ" sz="1400" dirty="0">
              <a:solidFill>
                <a:schemeClr val="tx1">
                  <a:lumMod val="50000"/>
                  <a:lumOff val="50000"/>
                </a:schemeClr>
              </a:solidFill>
              <a:latin typeface="SST Arabic Medium" pitchFamily="34" charset="-78"/>
              <a:cs typeface="SST Arabic Medium" pitchFamily="34" charset="-78"/>
            </a:endParaRPr>
          </a:p>
        </p:txBody>
      </p:sp>
    </p:spTree>
    <p:extLst>
      <p:ext uri="{BB962C8B-B14F-4D97-AF65-F5344CB8AC3E}">
        <p14:creationId xmlns:p14="http://schemas.microsoft.com/office/powerpoint/2010/main" val="927642056"/>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D64DAF6-A0A6-40B8-819E-23B6DDB6B49B}"/>
              </a:ext>
            </a:extLst>
          </p:cNvPr>
          <p:cNvSpPr/>
          <p:nvPr/>
        </p:nvSpPr>
        <p:spPr>
          <a:xfrm>
            <a:off x="5514549" y="1597759"/>
            <a:ext cx="6077375" cy="3139321"/>
          </a:xfrm>
          <a:prstGeom prst="rect">
            <a:avLst/>
          </a:prstGeom>
        </p:spPr>
        <p:txBody>
          <a:bodyPr wrap="square">
            <a:spAutoFit/>
          </a:bodyPr>
          <a:lstStyle/>
          <a:p>
            <a:pPr algn="justLow" rtl="1">
              <a:lnSpc>
                <a:spcPct val="150000"/>
              </a:lnSpc>
            </a:pPr>
            <a:r>
              <a:rPr lang="ar-EG" dirty="0">
                <a:solidFill>
                  <a:srgbClr val="03A5AD"/>
                </a:solidFill>
                <a:latin typeface="SST Arabic Medium" pitchFamily="34" charset="-78"/>
                <a:cs typeface="SST Arabic Medium" pitchFamily="34" charset="-78"/>
              </a:rPr>
              <a:t>1.1. مؤشرات الأداء الرئيسية</a:t>
            </a:r>
          </a:p>
          <a:p>
            <a:pPr algn="justLow" rtl="1">
              <a:lnSpc>
                <a:spcPct val="150000"/>
              </a:lnSpc>
            </a:pPr>
            <a:endParaRPr lang="ar-DZ" dirty="0">
              <a:solidFill>
                <a:srgbClr val="03A5AD"/>
              </a:solidFill>
              <a:latin typeface="SST Arabic Medium" pitchFamily="34" charset="-78"/>
              <a:cs typeface="SST Arabic Medium" pitchFamily="34" charset="-78"/>
            </a:endParaRPr>
          </a:p>
          <a:p>
            <a:pPr algn="justLow" rtl="1">
              <a:lnSpc>
                <a:spcPct val="200000"/>
              </a:lnSpc>
            </a:pPr>
            <a:r>
              <a:rPr lang="ar-EG" dirty="0">
                <a:solidFill>
                  <a:schemeClr val="tx1">
                    <a:lumMod val="50000"/>
                    <a:lumOff val="50000"/>
                  </a:schemeClr>
                </a:solidFill>
                <a:latin typeface="SST Arabic Medium" pitchFamily="34" charset="-78"/>
                <a:cs typeface="SST Arabic Medium" pitchFamily="34" charset="-78"/>
              </a:rPr>
              <a:t>مؤشرات الأداء الرئيسي </a:t>
            </a:r>
            <a:r>
              <a:rPr lang="ar-DZ" dirty="0">
                <a:solidFill>
                  <a:schemeClr val="tx1">
                    <a:lumMod val="50000"/>
                    <a:lumOff val="50000"/>
                  </a:schemeClr>
                </a:solidFill>
                <a:latin typeface="SST Arabic Medium" pitchFamily="34" charset="-78"/>
                <a:cs typeface="SST Arabic Medium" pitchFamily="34" charset="-78"/>
              </a:rPr>
              <a:t>للمشاريع هي مقاييس قابلة للقياس الكمي تُستخدم لتقييم نجاح المشروع</a:t>
            </a:r>
            <a:r>
              <a:rPr lang="ar-EG" dirty="0">
                <a:solidFill>
                  <a:schemeClr val="tx1">
                    <a:lumMod val="50000"/>
                    <a:lumOff val="50000"/>
                  </a:schemeClr>
                </a:solidFill>
                <a:latin typeface="SST Arabic Medium" pitchFamily="34" charset="-78"/>
                <a:cs typeface="SST Arabic Medium" pitchFamily="34" charset="-78"/>
              </a:rPr>
              <a:t>، وهناك نوعين من المؤشرات يمكن استخدامهم: المؤشرات الاستباقية و  المؤشرات اللاحقة</a:t>
            </a:r>
            <a:endParaRPr lang="ar-DZ" dirty="0">
              <a:solidFill>
                <a:schemeClr val="tx1">
                  <a:lumMod val="50000"/>
                  <a:lumOff val="50000"/>
                </a:schemeClr>
              </a:solidFill>
              <a:latin typeface="SST Arabic Medium" pitchFamily="34" charset="-78"/>
              <a:cs typeface="SST Arabic Medium" pitchFamily="34" charset="-78"/>
            </a:endParaRPr>
          </a:p>
        </p:txBody>
      </p:sp>
      <p:sp>
        <p:nvSpPr>
          <p:cNvPr id="7" name="TextBox 6">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القياس</a:t>
            </a:r>
          </a:p>
        </p:txBody>
      </p:sp>
      <p:grpSp>
        <p:nvGrpSpPr>
          <p:cNvPr id="8" name="Group 2"/>
          <p:cNvGrpSpPr/>
          <p:nvPr/>
        </p:nvGrpSpPr>
        <p:grpSpPr>
          <a:xfrm>
            <a:off x="614019" y="2890296"/>
            <a:ext cx="4265126" cy="734577"/>
            <a:chOff x="0" y="0"/>
            <a:chExt cx="4029995" cy="456114"/>
          </a:xfrm>
        </p:grpSpPr>
        <p:sp>
          <p:nvSpPr>
            <p:cNvPr id="9" name="Freeform 3"/>
            <p:cNvSpPr/>
            <p:nvPr/>
          </p:nvSpPr>
          <p:spPr>
            <a:xfrm>
              <a:off x="0" y="0"/>
              <a:ext cx="4029995" cy="456114"/>
            </a:xfrm>
            <a:custGeom>
              <a:avLst/>
              <a:gdLst/>
              <a:ahLst/>
              <a:cxnLst/>
              <a:rect l="l" t="t" r="r" b="b"/>
              <a:pathLst>
                <a:path w="4029995" h="456114">
                  <a:moveTo>
                    <a:pt x="0" y="0"/>
                  </a:moveTo>
                  <a:lnTo>
                    <a:pt x="4029995" y="0"/>
                  </a:lnTo>
                  <a:lnTo>
                    <a:pt x="4029995" y="456114"/>
                  </a:lnTo>
                  <a:lnTo>
                    <a:pt x="0" y="456114"/>
                  </a:lnTo>
                  <a:close/>
                </a:path>
              </a:pathLst>
            </a:custGeom>
            <a:gradFill rotWithShape="1">
              <a:gsLst>
                <a:gs pos="0">
                  <a:srgbClr val="1B3280">
                    <a:alpha val="100000"/>
                  </a:srgbClr>
                </a:gs>
                <a:gs pos="100000">
                  <a:srgbClr val="30C0BB">
                    <a:alpha val="100000"/>
                  </a:srgbClr>
                </a:gs>
              </a:gsLst>
              <a:lin ang="0"/>
            </a:gradFill>
          </p:spPr>
          <p:txBody>
            <a:bodyPr/>
            <a:lstStyle/>
            <a:p>
              <a:endParaRPr lang="en-SA"/>
            </a:p>
          </p:txBody>
        </p:sp>
        <p:sp>
          <p:nvSpPr>
            <p:cNvPr id="10" name="TextBox 4"/>
            <p:cNvSpPr txBox="1"/>
            <p:nvPr/>
          </p:nvSpPr>
          <p:spPr>
            <a:xfrm>
              <a:off x="0" y="-47625"/>
              <a:ext cx="4029995" cy="503739"/>
            </a:xfrm>
            <a:prstGeom prst="rect">
              <a:avLst/>
            </a:prstGeom>
          </p:spPr>
          <p:txBody>
            <a:bodyPr lIns="31953" tIns="31953" rIns="31953" bIns="31953" rtlCol="0" anchor="ctr"/>
            <a:lstStyle/>
            <a:p>
              <a:pPr algn="ctr">
                <a:lnSpc>
                  <a:spcPts val="2382"/>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11" name="Freeform 8"/>
          <p:cNvSpPr/>
          <p:nvPr/>
        </p:nvSpPr>
        <p:spPr>
          <a:xfrm>
            <a:off x="1261010" y="2729395"/>
            <a:ext cx="1066878" cy="1066878"/>
          </a:xfrm>
          <a:custGeom>
            <a:avLst/>
            <a:gdLst/>
            <a:ahLst/>
            <a:cxnLst/>
            <a:rect l="l" t="t" r="r" b="b"/>
            <a:pathLst>
              <a:path w="2326304" h="2326304">
                <a:moveTo>
                  <a:pt x="0" y="0"/>
                </a:moveTo>
                <a:lnTo>
                  <a:pt x="2326303" y="0"/>
                </a:lnTo>
                <a:lnTo>
                  <a:pt x="2326303" y="2326304"/>
                </a:lnTo>
                <a:lnTo>
                  <a:pt x="0" y="232630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SA"/>
          </a:p>
        </p:txBody>
      </p:sp>
      <p:sp>
        <p:nvSpPr>
          <p:cNvPr id="12" name="Freeform 9"/>
          <p:cNvSpPr/>
          <p:nvPr/>
        </p:nvSpPr>
        <p:spPr>
          <a:xfrm>
            <a:off x="3225154" y="2729395"/>
            <a:ext cx="1066878" cy="1066878"/>
          </a:xfrm>
          <a:custGeom>
            <a:avLst/>
            <a:gdLst/>
            <a:ahLst/>
            <a:cxnLst/>
            <a:rect l="l" t="t" r="r" b="b"/>
            <a:pathLst>
              <a:path w="2326304" h="2326304">
                <a:moveTo>
                  <a:pt x="0" y="0"/>
                </a:moveTo>
                <a:lnTo>
                  <a:pt x="2326304" y="0"/>
                </a:lnTo>
                <a:lnTo>
                  <a:pt x="2326304" y="2326304"/>
                </a:lnTo>
                <a:lnTo>
                  <a:pt x="0" y="232630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SA"/>
          </a:p>
        </p:txBody>
      </p:sp>
      <p:grpSp>
        <p:nvGrpSpPr>
          <p:cNvPr id="13" name="Group 13"/>
          <p:cNvGrpSpPr/>
          <p:nvPr/>
        </p:nvGrpSpPr>
        <p:grpSpPr>
          <a:xfrm>
            <a:off x="3721571" y="4240675"/>
            <a:ext cx="74044" cy="77831"/>
            <a:chOff x="0" y="0"/>
            <a:chExt cx="905402" cy="951703"/>
          </a:xfrm>
        </p:grpSpPr>
        <p:sp>
          <p:nvSpPr>
            <p:cNvPr id="14" name="Freeform 14"/>
            <p:cNvSpPr/>
            <p:nvPr/>
          </p:nvSpPr>
          <p:spPr>
            <a:xfrm>
              <a:off x="0" y="0"/>
              <a:ext cx="905402" cy="951703"/>
            </a:xfrm>
            <a:custGeom>
              <a:avLst/>
              <a:gdLst/>
              <a:ahLst/>
              <a:cxnLst/>
              <a:rect l="l" t="t" r="r" b="b"/>
              <a:pathLst>
                <a:path w="905402" h="951703">
                  <a:moveTo>
                    <a:pt x="452701" y="0"/>
                  </a:moveTo>
                  <a:cubicBezTo>
                    <a:pt x="202681" y="0"/>
                    <a:pt x="0" y="213046"/>
                    <a:pt x="0" y="475852"/>
                  </a:cubicBezTo>
                  <a:cubicBezTo>
                    <a:pt x="0" y="738657"/>
                    <a:pt x="202681" y="951703"/>
                    <a:pt x="452701" y="951703"/>
                  </a:cubicBezTo>
                  <a:cubicBezTo>
                    <a:pt x="702721" y="951703"/>
                    <a:pt x="905402" y="738657"/>
                    <a:pt x="905402" y="475852"/>
                  </a:cubicBezTo>
                  <a:cubicBezTo>
                    <a:pt x="905402" y="213046"/>
                    <a:pt x="702721" y="0"/>
                    <a:pt x="452701" y="0"/>
                  </a:cubicBezTo>
                  <a:close/>
                </a:path>
              </a:pathLst>
            </a:custGeom>
            <a:solidFill>
              <a:srgbClr val="E0D7D1"/>
            </a:solidFill>
            <a:ln cap="sq">
              <a:noFill/>
              <a:prstDash val="solid"/>
              <a:miter/>
            </a:ln>
          </p:spPr>
          <p:txBody>
            <a:bodyPr/>
            <a:lstStyle/>
            <a:p>
              <a:endParaRPr lang="en-SA"/>
            </a:p>
          </p:txBody>
        </p:sp>
        <p:sp>
          <p:nvSpPr>
            <p:cNvPr id="15" name="TextBox 15"/>
            <p:cNvSpPr txBox="1"/>
            <p:nvPr/>
          </p:nvSpPr>
          <p:spPr>
            <a:xfrm>
              <a:off x="84881" y="41597"/>
              <a:ext cx="735639" cy="820884"/>
            </a:xfrm>
            <a:prstGeom prst="rect">
              <a:avLst/>
            </a:prstGeom>
          </p:spPr>
          <p:txBody>
            <a:bodyPr lIns="31323" tIns="31323" rIns="31323" bIns="31323" rtlCol="0" anchor="ctr"/>
            <a:lstStyle/>
            <a:p>
              <a:pPr algn="ctr">
                <a:lnSpc>
                  <a:spcPts val="2382"/>
                </a:lnSpc>
                <a:spcBef>
                  <a:spcPct val="0"/>
                </a:spcBef>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16" name="Group 16"/>
          <p:cNvGrpSpPr/>
          <p:nvPr/>
        </p:nvGrpSpPr>
        <p:grpSpPr>
          <a:xfrm>
            <a:off x="3721571" y="4098202"/>
            <a:ext cx="74044" cy="77831"/>
            <a:chOff x="0" y="0"/>
            <a:chExt cx="905402" cy="951703"/>
          </a:xfrm>
        </p:grpSpPr>
        <p:sp>
          <p:nvSpPr>
            <p:cNvPr id="17" name="Freeform 17"/>
            <p:cNvSpPr/>
            <p:nvPr/>
          </p:nvSpPr>
          <p:spPr>
            <a:xfrm>
              <a:off x="0" y="0"/>
              <a:ext cx="905402" cy="951703"/>
            </a:xfrm>
            <a:custGeom>
              <a:avLst/>
              <a:gdLst/>
              <a:ahLst/>
              <a:cxnLst/>
              <a:rect l="l" t="t" r="r" b="b"/>
              <a:pathLst>
                <a:path w="905402" h="951703">
                  <a:moveTo>
                    <a:pt x="452701" y="0"/>
                  </a:moveTo>
                  <a:cubicBezTo>
                    <a:pt x="202681" y="0"/>
                    <a:pt x="0" y="213046"/>
                    <a:pt x="0" y="475852"/>
                  </a:cubicBezTo>
                  <a:cubicBezTo>
                    <a:pt x="0" y="738657"/>
                    <a:pt x="202681" y="951703"/>
                    <a:pt x="452701" y="951703"/>
                  </a:cubicBezTo>
                  <a:cubicBezTo>
                    <a:pt x="702721" y="951703"/>
                    <a:pt x="905402" y="738657"/>
                    <a:pt x="905402" y="475852"/>
                  </a:cubicBezTo>
                  <a:cubicBezTo>
                    <a:pt x="905402" y="213046"/>
                    <a:pt x="702721" y="0"/>
                    <a:pt x="452701" y="0"/>
                  </a:cubicBezTo>
                  <a:close/>
                </a:path>
              </a:pathLst>
            </a:custGeom>
            <a:solidFill>
              <a:srgbClr val="E0D7D1"/>
            </a:solidFill>
            <a:ln cap="sq">
              <a:noFill/>
              <a:prstDash val="solid"/>
              <a:miter/>
            </a:ln>
          </p:spPr>
          <p:txBody>
            <a:bodyPr/>
            <a:lstStyle/>
            <a:p>
              <a:endParaRPr lang="en-SA"/>
            </a:p>
          </p:txBody>
        </p:sp>
        <p:sp>
          <p:nvSpPr>
            <p:cNvPr id="18" name="TextBox 18"/>
            <p:cNvSpPr txBox="1"/>
            <p:nvPr/>
          </p:nvSpPr>
          <p:spPr>
            <a:xfrm>
              <a:off x="84881" y="41597"/>
              <a:ext cx="735639" cy="820884"/>
            </a:xfrm>
            <a:prstGeom prst="rect">
              <a:avLst/>
            </a:prstGeom>
          </p:spPr>
          <p:txBody>
            <a:bodyPr lIns="31323" tIns="31323" rIns="31323" bIns="31323" rtlCol="0" anchor="ctr"/>
            <a:lstStyle/>
            <a:p>
              <a:pPr algn="ctr">
                <a:lnSpc>
                  <a:spcPts val="2382"/>
                </a:lnSpc>
                <a:spcBef>
                  <a:spcPct val="0"/>
                </a:spcBef>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19" name="Group 19"/>
          <p:cNvGrpSpPr/>
          <p:nvPr/>
        </p:nvGrpSpPr>
        <p:grpSpPr>
          <a:xfrm>
            <a:off x="3681201" y="3848796"/>
            <a:ext cx="154783" cy="150193"/>
            <a:chOff x="0" y="0"/>
            <a:chExt cx="990183" cy="960817"/>
          </a:xfrm>
        </p:grpSpPr>
        <p:sp>
          <p:nvSpPr>
            <p:cNvPr id="20" name="Freeform 20"/>
            <p:cNvSpPr/>
            <p:nvPr/>
          </p:nvSpPr>
          <p:spPr>
            <a:xfrm>
              <a:off x="0" y="0"/>
              <a:ext cx="990183" cy="960817"/>
            </a:xfrm>
            <a:custGeom>
              <a:avLst/>
              <a:gdLst/>
              <a:ahLst/>
              <a:cxnLst/>
              <a:rect l="l" t="t" r="r" b="b"/>
              <a:pathLst>
                <a:path w="990183" h="960817">
                  <a:moveTo>
                    <a:pt x="495091" y="0"/>
                  </a:moveTo>
                  <a:cubicBezTo>
                    <a:pt x="221660" y="0"/>
                    <a:pt x="0" y="215086"/>
                    <a:pt x="0" y="480408"/>
                  </a:cubicBezTo>
                  <a:cubicBezTo>
                    <a:pt x="0" y="745731"/>
                    <a:pt x="221660" y="960817"/>
                    <a:pt x="495091" y="960817"/>
                  </a:cubicBezTo>
                  <a:cubicBezTo>
                    <a:pt x="768523" y="960817"/>
                    <a:pt x="990183" y="745731"/>
                    <a:pt x="990183" y="480408"/>
                  </a:cubicBezTo>
                  <a:cubicBezTo>
                    <a:pt x="990183" y="215086"/>
                    <a:pt x="768523" y="0"/>
                    <a:pt x="495091" y="0"/>
                  </a:cubicBezTo>
                  <a:close/>
                </a:path>
              </a:pathLst>
            </a:custGeom>
            <a:solidFill>
              <a:srgbClr val="000000">
                <a:alpha val="0"/>
              </a:srgbClr>
            </a:solidFill>
            <a:ln w="57150" cap="sq">
              <a:solidFill>
                <a:srgbClr val="01AFB1"/>
              </a:solidFill>
              <a:prstDash val="solid"/>
              <a:miter/>
            </a:ln>
          </p:spPr>
          <p:txBody>
            <a:bodyPr/>
            <a:lstStyle/>
            <a:p>
              <a:endParaRPr lang="en-SA"/>
            </a:p>
          </p:txBody>
        </p:sp>
        <p:sp>
          <p:nvSpPr>
            <p:cNvPr id="21" name="TextBox 21"/>
            <p:cNvSpPr txBox="1"/>
            <p:nvPr/>
          </p:nvSpPr>
          <p:spPr>
            <a:xfrm>
              <a:off x="92830" y="42452"/>
              <a:ext cx="804524" cy="828289"/>
            </a:xfrm>
            <a:prstGeom prst="rect">
              <a:avLst/>
            </a:prstGeom>
          </p:spPr>
          <p:txBody>
            <a:bodyPr lIns="31323" tIns="31323" rIns="31323" bIns="31323" rtlCol="0" anchor="ctr"/>
            <a:lstStyle/>
            <a:p>
              <a:pPr algn="ctr">
                <a:lnSpc>
                  <a:spcPts val="2382"/>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22" name="Group 25"/>
          <p:cNvGrpSpPr/>
          <p:nvPr/>
        </p:nvGrpSpPr>
        <p:grpSpPr>
          <a:xfrm>
            <a:off x="1717466" y="4240675"/>
            <a:ext cx="74044" cy="77831"/>
            <a:chOff x="0" y="0"/>
            <a:chExt cx="905402" cy="951703"/>
          </a:xfrm>
        </p:grpSpPr>
        <p:sp>
          <p:nvSpPr>
            <p:cNvPr id="23" name="Freeform 26"/>
            <p:cNvSpPr/>
            <p:nvPr/>
          </p:nvSpPr>
          <p:spPr>
            <a:xfrm>
              <a:off x="0" y="0"/>
              <a:ext cx="905402" cy="951703"/>
            </a:xfrm>
            <a:custGeom>
              <a:avLst/>
              <a:gdLst/>
              <a:ahLst/>
              <a:cxnLst/>
              <a:rect l="l" t="t" r="r" b="b"/>
              <a:pathLst>
                <a:path w="905402" h="951703">
                  <a:moveTo>
                    <a:pt x="452701" y="0"/>
                  </a:moveTo>
                  <a:cubicBezTo>
                    <a:pt x="202681" y="0"/>
                    <a:pt x="0" y="213046"/>
                    <a:pt x="0" y="475852"/>
                  </a:cubicBezTo>
                  <a:cubicBezTo>
                    <a:pt x="0" y="738657"/>
                    <a:pt x="202681" y="951703"/>
                    <a:pt x="452701" y="951703"/>
                  </a:cubicBezTo>
                  <a:cubicBezTo>
                    <a:pt x="702721" y="951703"/>
                    <a:pt x="905402" y="738657"/>
                    <a:pt x="905402" y="475852"/>
                  </a:cubicBezTo>
                  <a:cubicBezTo>
                    <a:pt x="905402" y="213046"/>
                    <a:pt x="702721" y="0"/>
                    <a:pt x="452701" y="0"/>
                  </a:cubicBezTo>
                  <a:close/>
                </a:path>
              </a:pathLst>
            </a:custGeom>
            <a:solidFill>
              <a:srgbClr val="E0D7D1"/>
            </a:solidFill>
            <a:ln cap="sq">
              <a:noFill/>
              <a:prstDash val="solid"/>
              <a:miter/>
            </a:ln>
          </p:spPr>
          <p:txBody>
            <a:bodyPr/>
            <a:lstStyle/>
            <a:p>
              <a:endParaRPr lang="en-SA"/>
            </a:p>
          </p:txBody>
        </p:sp>
        <p:sp>
          <p:nvSpPr>
            <p:cNvPr id="24" name="TextBox 27"/>
            <p:cNvSpPr txBox="1"/>
            <p:nvPr/>
          </p:nvSpPr>
          <p:spPr>
            <a:xfrm>
              <a:off x="84881" y="41597"/>
              <a:ext cx="735639" cy="820884"/>
            </a:xfrm>
            <a:prstGeom prst="rect">
              <a:avLst/>
            </a:prstGeom>
          </p:spPr>
          <p:txBody>
            <a:bodyPr lIns="31323" tIns="31323" rIns="31323" bIns="31323" rtlCol="0" anchor="ctr"/>
            <a:lstStyle/>
            <a:p>
              <a:pPr algn="ctr">
                <a:lnSpc>
                  <a:spcPts val="2382"/>
                </a:lnSpc>
                <a:spcBef>
                  <a:spcPct val="0"/>
                </a:spcBef>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25" name="Group 24"/>
          <p:cNvGrpSpPr/>
          <p:nvPr/>
        </p:nvGrpSpPr>
        <p:grpSpPr>
          <a:xfrm>
            <a:off x="1717466" y="4098202"/>
            <a:ext cx="74044" cy="77831"/>
            <a:chOff x="0" y="0"/>
            <a:chExt cx="905402" cy="951703"/>
          </a:xfrm>
        </p:grpSpPr>
        <p:sp>
          <p:nvSpPr>
            <p:cNvPr id="26" name="Freeform 29"/>
            <p:cNvSpPr/>
            <p:nvPr/>
          </p:nvSpPr>
          <p:spPr>
            <a:xfrm>
              <a:off x="0" y="0"/>
              <a:ext cx="905402" cy="951703"/>
            </a:xfrm>
            <a:custGeom>
              <a:avLst/>
              <a:gdLst/>
              <a:ahLst/>
              <a:cxnLst/>
              <a:rect l="l" t="t" r="r" b="b"/>
              <a:pathLst>
                <a:path w="905402" h="951703">
                  <a:moveTo>
                    <a:pt x="452701" y="0"/>
                  </a:moveTo>
                  <a:cubicBezTo>
                    <a:pt x="202681" y="0"/>
                    <a:pt x="0" y="213046"/>
                    <a:pt x="0" y="475852"/>
                  </a:cubicBezTo>
                  <a:cubicBezTo>
                    <a:pt x="0" y="738657"/>
                    <a:pt x="202681" y="951703"/>
                    <a:pt x="452701" y="951703"/>
                  </a:cubicBezTo>
                  <a:cubicBezTo>
                    <a:pt x="702721" y="951703"/>
                    <a:pt x="905402" y="738657"/>
                    <a:pt x="905402" y="475852"/>
                  </a:cubicBezTo>
                  <a:cubicBezTo>
                    <a:pt x="905402" y="213046"/>
                    <a:pt x="702721" y="0"/>
                    <a:pt x="452701" y="0"/>
                  </a:cubicBezTo>
                  <a:close/>
                </a:path>
              </a:pathLst>
            </a:custGeom>
            <a:solidFill>
              <a:srgbClr val="E0D7D1"/>
            </a:solidFill>
            <a:ln cap="sq">
              <a:noFill/>
              <a:prstDash val="solid"/>
              <a:miter/>
            </a:ln>
          </p:spPr>
          <p:txBody>
            <a:bodyPr/>
            <a:lstStyle/>
            <a:p>
              <a:endParaRPr lang="en-SA"/>
            </a:p>
          </p:txBody>
        </p:sp>
        <p:sp>
          <p:nvSpPr>
            <p:cNvPr id="27" name="TextBox 30"/>
            <p:cNvSpPr txBox="1"/>
            <p:nvPr/>
          </p:nvSpPr>
          <p:spPr>
            <a:xfrm>
              <a:off x="84881" y="41597"/>
              <a:ext cx="735639" cy="820884"/>
            </a:xfrm>
            <a:prstGeom prst="rect">
              <a:avLst/>
            </a:prstGeom>
          </p:spPr>
          <p:txBody>
            <a:bodyPr lIns="31323" tIns="31323" rIns="31323" bIns="31323" rtlCol="0" anchor="ctr"/>
            <a:lstStyle/>
            <a:p>
              <a:pPr algn="ctr">
                <a:lnSpc>
                  <a:spcPts val="2382"/>
                </a:lnSpc>
                <a:spcBef>
                  <a:spcPct val="0"/>
                </a:spcBef>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28" name="Group 31"/>
          <p:cNvGrpSpPr/>
          <p:nvPr/>
        </p:nvGrpSpPr>
        <p:grpSpPr>
          <a:xfrm>
            <a:off x="1677096" y="3848796"/>
            <a:ext cx="154783" cy="150193"/>
            <a:chOff x="0" y="0"/>
            <a:chExt cx="990183" cy="960817"/>
          </a:xfrm>
        </p:grpSpPr>
        <p:sp>
          <p:nvSpPr>
            <p:cNvPr id="29" name="Freeform 32"/>
            <p:cNvSpPr/>
            <p:nvPr/>
          </p:nvSpPr>
          <p:spPr>
            <a:xfrm>
              <a:off x="0" y="0"/>
              <a:ext cx="990183" cy="960817"/>
            </a:xfrm>
            <a:custGeom>
              <a:avLst/>
              <a:gdLst/>
              <a:ahLst/>
              <a:cxnLst/>
              <a:rect l="l" t="t" r="r" b="b"/>
              <a:pathLst>
                <a:path w="990183" h="960817">
                  <a:moveTo>
                    <a:pt x="495091" y="0"/>
                  </a:moveTo>
                  <a:cubicBezTo>
                    <a:pt x="221660" y="0"/>
                    <a:pt x="0" y="215086"/>
                    <a:pt x="0" y="480408"/>
                  </a:cubicBezTo>
                  <a:cubicBezTo>
                    <a:pt x="0" y="745731"/>
                    <a:pt x="221660" y="960817"/>
                    <a:pt x="495091" y="960817"/>
                  </a:cubicBezTo>
                  <a:cubicBezTo>
                    <a:pt x="768523" y="960817"/>
                    <a:pt x="990183" y="745731"/>
                    <a:pt x="990183" y="480408"/>
                  </a:cubicBezTo>
                  <a:cubicBezTo>
                    <a:pt x="990183" y="215086"/>
                    <a:pt x="768523" y="0"/>
                    <a:pt x="495091" y="0"/>
                  </a:cubicBezTo>
                  <a:close/>
                </a:path>
              </a:pathLst>
            </a:custGeom>
            <a:solidFill>
              <a:srgbClr val="000000">
                <a:alpha val="0"/>
              </a:srgbClr>
            </a:solidFill>
            <a:ln w="57150" cap="sq">
              <a:solidFill>
                <a:srgbClr val="2884A2"/>
              </a:solidFill>
              <a:prstDash val="solid"/>
              <a:miter/>
            </a:ln>
          </p:spPr>
          <p:txBody>
            <a:bodyPr/>
            <a:lstStyle/>
            <a:p>
              <a:endParaRPr lang="en-SA"/>
            </a:p>
          </p:txBody>
        </p:sp>
        <p:sp>
          <p:nvSpPr>
            <p:cNvPr id="30" name="TextBox 33"/>
            <p:cNvSpPr txBox="1"/>
            <p:nvPr/>
          </p:nvSpPr>
          <p:spPr>
            <a:xfrm>
              <a:off x="92830" y="42452"/>
              <a:ext cx="804524" cy="828289"/>
            </a:xfrm>
            <a:prstGeom prst="rect">
              <a:avLst/>
            </a:prstGeom>
          </p:spPr>
          <p:txBody>
            <a:bodyPr lIns="31323" tIns="31323" rIns="31323" bIns="31323" rtlCol="0" anchor="ctr"/>
            <a:lstStyle/>
            <a:p>
              <a:pPr algn="ctr">
                <a:lnSpc>
                  <a:spcPts val="2382"/>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31" name="Freeform 46"/>
          <p:cNvSpPr/>
          <p:nvPr/>
        </p:nvSpPr>
        <p:spPr>
          <a:xfrm>
            <a:off x="3523349" y="2958823"/>
            <a:ext cx="462929" cy="536730"/>
          </a:xfrm>
          <a:custGeom>
            <a:avLst/>
            <a:gdLst/>
            <a:ahLst/>
            <a:cxnLst/>
            <a:rect l="l" t="t" r="r" b="b"/>
            <a:pathLst>
              <a:path w="1009407" h="1170327">
                <a:moveTo>
                  <a:pt x="0" y="0"/>
                </a:moveTo>
                <a:lnTo>
                  <a:pt x="1009407" y="0"/>
                </a:lnTo>
                <a:lnTo>
                  <a:pt x="1009407" y="1170327"/>
                </a:lnTo>
                <a:lnTo>
                  <a:pt x="0" y="1170327"/>
                </a:lnTo>
                <a:lnTo>
                  <a:pt x="0" y="0"/>
                </a:lnTo>
                <a:close/>
              </a:path>
            </a:pathLst>
          </a:custGeom>
          <a:blipFill>
            <a:blip r:embed="rId5">
              <a:extLs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n-SA"/>
          </a:p>
        </p:txBody>
      </p:sp>
      <p:sp>
        <p:nvSpPr>
          <p:cNvPr id="32" name="Freeform 47"/>
          <p:cNvSpPr/>
          <p:nvPr/>
        </p:nvSpPr>
        <p:spPr>
          <a:xfrm>
            <a:off x="1539059" y="2985853"/>
            <a:ext cx="504901" cy="517847"/>
          </a:xfrm>
          <a:custGeom>
            <a:avLst/>
            <a:gdLst/>
            <a:ahLst/>
            <a:cxnLst/>
            <a:rect l="l" t="t" r="r" b="b"/>
            <a:pathLst>
              <a:path w="1100925" h="1129153">
                <a:moveTo>
                  <a:pt x="0" y="0"/>
                </a:moveTo>
                <a:lnTo>
                  <a:pt x="1100925" y="0"/>
                </a:lnTo>
                <a:lnTo>
                  <a:pt x="1100925" y="1129153"/>
                </a:lnTo>
                <a:lnTo>
                  <a:pt x="0" y="1129153"/>
                </a:lnTo>
                <a:lnTo>
                  <a:pt x="0" y="0"/>
                </a:lnTo>
                <a:close/>
              </a:path>
            </a:pathLst>
          </a:custGeom>
          <a: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a:blipFill>
          <a:ln cap="sq">
            <a:noFill/>
            <a:prstDash val="solid"/>
            <a:miter/>
          </a:ln>
        </p:spPr>
        <p:txBody>
          <a:bodyPr/>
          <a:lstStyle/>
          <a:p>
            <a:endParaRPr lang="en-SA"/>
          </a:p>
        </p:txBody>
      </p:sp>
      <p:sp>
        <p:nvSpPr>
          <p:cNvPr id="33" name="Rectangle 32">
            <a:extLst>
              <a:ext uri="{FF2B5EF4-FFF2-40B4-BE49-F238E27FC236}">
                <a16:creationId xmlns:a16="http://schemas.microsoft.com/office/drawing/2014/main" id="{7D64DAF6-A0A6-40B8-819E-23B6DDB6B49B}"/>
              </a:ext>
            </a:extLst>
          </p:cNvPr>
          <p:cNvSpPr/>
          <p:nvPr/>
        </p:nvSpPr>
        <p:spPr>
          <a:xfrm>
            <a:off x="2933866" y="4431142"/>
            <a:ext cx="1641894" cy="388568"/>
          </a:xfrm>
          <a:prstGeom prst="rect">
            <a:avLst/>
          </a:prstGeom>
        </p:spPr>
        <p:txBody>
          <a:bodyPr wrap="square">
            <a:spAutoFit/>
          </a:bodyPr>
          <a:lstStyle/>
          <a:p>
            <a:pPr algn="ctr" rtl="1">
              <a:lnSpc>
                <a:spcPct val="150000"/>
              </a:lnSpc>
            </a:pPr>
            <a:r>
              <a:rPr lang="ar-EG" sz="1400" dirty="0">
                <a:solidFill>
                  <a:schemeClr val="tx1">
                    <a:lumMod val="50000"/>
                    <a:lumOff val="50000"/>
                  </a:schemeClr>
                </a:solidFill>
                <a:latin typeface="SST Arabic Medium" pitchFamily="34" charset="-78"/>
                <a:cs typeface="SST Arabic Medium" pitchFamily="34" charset="-78"/>
              </a:rPr>
              <a:t>المقاييس الفعالة</a:t>
            </a:r>
            <a:endParaRPr lang="ar-DZ" sz="1400" dirty="0">
              <a:solidFill>
                <a:schemeClr val="tx1">
                  <a:lumMod val="50000"/>
                  <a:lumOff val="50000"/>
                </a:schemeClr>
              </a:solidFill>
              <a:latin typeface="SST Arabic Medium" pitchFamily="34" charset="-78"/>
              <a:cs typeface="SST Arabic Medium" pitchFamily="34" charset="-78"/>
            </a:endParaRPr>
          </a:p>
        </p:txBody>
      </p:sp>
      <p:sp>
        <p:nvSpPr>
          <p:cNvPr id="34" name="Rectangle 33">
            <a:extLst>
              <a:ext uri="{FF2B5EF4-FFF2-40B4-BE49-F238E27FC236}">
                <a16:creationId xmlns:a16="http://schemas.microsoft.com/office/drawing/2014/main" id="{7D64DAF6-A0A6-40B8-819E-23B6DDB6B49B}"/>
              </a:ext>
            </a:extLst>
          </p:cNvPr>
          <p:cNvSpPr/>
          <p:nvPr/>
        </p:nvSpPr>
        <p:spPr>
          <a:xfrm>
            <a:off x="795718" y="4511933"/>
            <a:ext cx="1961415" cy="307777"/>
          </a:xfrm>
          <a:prstGeom prst="rect">
            <a:avLst/>
          </a:prstGeom>
        </p:spPr>
        <p:txBody>
          <a:bodyPr wrap="square">
            <a:spAutoFit/>
          </a:bodyPr>
          <a:lstStyle/>
          <a:p>
            <a:pPr algn="ctr" rtl="1"/>
            <a:r>
              <a:rPr lang="ar-EG" sz="1400" dirty="0">
                <a:solidFill>
                  <a:schemeClr val="tx1">
                    <a:lumMod val="50000"/>
                    <a:lumOff val="50000"/>
                  </a:schemeClr>
                </a:solidFill>
                <a:latin typeface="SST Arabic Medium" pitchFamily="34" charset="-78"/>
                <a:cs typeface="SST Arabic Medium" pitchFamily="34" charset="-78"/>
              </a:rPr>
              <a:t>مؤشرات الأداء الرئيسية</a:t>
            </a:r>
            <a:endParaRPr lang="ar-DZ" sz="1400" dirty="0">
              <a:solidFill>
                <a:schemeClr val="tx1">
                  <a:lumMod val="50000"/>
                  <a:lumOff val="50000"/>
                </a:schemeClr>
              </a:solidFill>
              <a:latin typeface="SST Arabic Medium" pitchFamily="34" charset="-78"/>
              <a:cs typeface="SST Arabic Medium" pitchFamily="34" charset="-78"/>
            </a:endParaRPr>
          </a:p>
        </p:txBody>
      </p:sp>
      <p:cxnSp>
        <p:nvCxnSpPr>
          <p:cNvPr id="5" name="Straight Arrow Connector 4"/>
          <p:cNvCxnSpPr/>
          <p:nvPr/>
        </p:nvCxnSpPr>
        <p:spPr>
          <a:xfrm>
            <a:off x="1773524" y="2318520"/>
            <a:ext cx="0" cy="341861"/>
          </a:xfrm>
          <a:prstGeom prst="straightConnector1">
            <a:avLst/>
          </a:prstGeom>
          <a:ln w="28575">
            <a:solidFill>
              <a:srgbClr val="03A5AD"/>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32917962"/>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D64DAF6-A0A6-40B8-819E-23B6DDB6B49B}"/>
              </a:ext>
            </a:extLst>
          </p:cNvPr>
          <p:cNvSpPr/>
          <p:nvPr/>
        </p:nvSpPr>
        <p:spPr>
          <a:xfrm>
            <a:off x="5530469" y="1597759"/>
            <a:ext cx="6032881" cy="3139321"/>
          </a:xfrm>
          <a:prstGeom prst="rect">
            <a:avLst/>
          </a:prstGeom>
        </p:spPr>
        <p:txBody>
          <a:bodyPr wrap="square">
            <a:spAutoFit/>
          </a:bodyPr>
          <a:lstStyle/>
          <a:p>
            <a:pPr algn="justLow" rtl="1">
              <a:lnSpc>
                <a:spcPct val="150000"/>
              </a:lnSpc>
            </a:pPr>
            <a:r>
              <a:rPr lang="ar-EG" dirty="0">
                <a:solidFill>
                  <a:srgbClr val="03A5AD"/>
                </a:solidFill>
                <a:latin typeface="SST Arabic Medium" pitchFamily="34" charset="-78"/>
                <a:cs typeface="SST Arabic Medium" pitchFamily="34" charset="-78"/>
              </a:rPr>
              <a:t>2.1. المقاييس الفعالة</a:t>
            </a:r>
          </a:p>
          <a:p>
            <a:pPr algn="justLow" rtl="1">
              <a:lnSpc>
                <a:spcPct val="150000"/>
              </a:lnSpc>
            </a:pPr>
            <a:endParaRPr lang="ar-DZ" dirty="0">
              <a:solidFill>
                <a:srgbClr val="03A5AD"/>
              </a:solidFill>
              <a:latin typeface="SST Arabic Medium" pitchFamily="34" charset="-78"/>
              <a:cs typeface="SST Arabic Medium" pitchFamily="34" charset="-78"/>
            </a:endParaRPr>
          </a:p>
          <a:p>
            <a:pPr algn="justLow" rtl="1">
              <a:lnSpc>
                <a:spcPct val="200000"/>
              </a:lnSpc>
            </a:pPr>
            <a:r>
              <a:rPr lang="ar-EG" dirty="0">
                <a:solidFill>
                  <a:schemeClr val="tx1">
                    <a:lumMod val="50000"/>
                    <a:lumOff val="50000"/>
                  </a:schemeClr>
                </a:solidFill>
                <a:latin typeface="SST Arabic Medium" pitchFamily="34" charset="-78"/>
                <a:cs typeface="SST Arabic Medium" pitchFamily="34" charset="-78"/>
              </a:rPr>
              <a:t>يستغرق القياس وقتًا وجهدًا يمكن إنفاقه على أعمال منتجة أخرى؛ لذلك، يجب أن تقيس فرق المشروع ما له صلة فقط، ويجب أن تكون المقاييس مفيدة. تشمل خصائص المقاييس الفعالة أو</a:t>
            </a:r>
            <a:r>
              <a:rPr lang="en-US" dirty="0">
                <a:solidFill>
                  <a:schemeClr val="tx1">
                    <a:lumMod val="50000"/>
                    <a:lumOff val="50000"/>
                  </a:schemeClr>
                </a:solidFill>
                <a:latin typeface="SST Arabic Medium" pitchFamily="34" charset="-78"/>
                <a:cs typeface="SST Arabic Medium" pitchFamily="34" charset="-78"/>
              </a:rPr>
              <a:t> </a:t>
            </a:r>
            <a:r>
              <a:rPr lang="ar-EG" dirty="0">
                <a:solidFill>
                  <a:schemeClr val="tx1">
                    <a:lumMod val="50000"/>
                    <a:lumOff val="50000"/>
                  </a:schemeClr>
                </a:solidFill>
                <a:latin typeface="SST Arabic Medium" pitchFamily="34" charset="-78"/>
                <a:cs typeface="SST Arabic Medium" pitchFamily="34" charset="-78"/>
              </a:rPr>
              <a:t> معايير </a:t>
            </a:r>
            <a:r>
              <a:rPr lang="en-US" dirty="0">
                <a:solidFill>
                  <a:schemeClr val="tx1">
                    <a:lumMod val="50000"/>
                    <a:lumOff val="50000"/>
                  </a:schemeClr>
                </a:solidFill>
                <a:latin typeface="SST Arabic Medium" pitchFamily="34" charset="-78"/>
                <a:cs typeface="SST Arabic Medium" pitchFamily="34" charset="-78"/>
              </a:rPr>
              <a:t>SMART</a:t>
            </a:r>
            <a:endParaRPr lang="ar-DZ" u="sng" dirty="0">
              <a:solidFill>
                <a:schemeClr val="tx1">
                  <a:lumMod val="50000"/>
                  <a:lumOff val="50000"/>
                </a:schemeClr>
              </a:solidFill>
              <a:latin typeface="SST Arabic Medium" pitchFamily="34" charset="-78"/>
              <a:cs typeface="SST Arabic Medium" pitchFamily="34" charset="-78"/>
            </a:endParaRPr>
          </a:p>
        </p:txBody>
      </p:sp>
      <p:sp>
        <p:nvSpPr>
          <p:cNvPr id="7" name="TextBox 6">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القياس</a:t>
            </a:r>
          </a:p>
        </p:txBody>
      </p:sp>
      <p:grpSp>
        <p:nvGrpSpPr>
          <p:cNvPr id="8" name="Group 2"/>
          <p:cNvGrpSpPr/>
          <p:nvPr/>
        </p:nvGrpSpPr>
        <p:grpSpPr>
          <a:xfrm>
            <a:off x="728317" y="2909532"/>
            <a:ext cx="4265126" cy="734577"/>
            <a:chOff x="0" y="0"/>
            <a:chExt cx="4029995" cy="456114"/>
          </a:xfrm>
        </p:grpSpPr>
        <p:sp>
          <p:nvSpPr>
            <p:cNvPr id="9" name="Freeform 3"/>
            <p:cNvSpPr/>
            <p:nvPr/>
          </p:nvSpPr>
          <p:spPr>
            <a:xfrm>
              <a:off x="0" y="0"/>
              <a:ext cx="4029995" cy="456114"/>
            </a:xfrm>
            <a:custGeom>
              <a:avLst/>
              <a:gdLst/>
              <a:ahLst/>
              <a:cxnLst/>
              <a:rect l="l" t="t" r="r" b="b"/>
              <a:pathLst>
                <a:path w="4029995" h="456114">
                  <a:moveTo>
                    <a:pt x="0" y="0"/>
                  </a:moveTo>
                  <a:lnTo>
                    <a:pt x="4029995" y="0"/>
                  </a:lnTo>
                  <a:lnTo>
                    <a:pt x="4029995" y="456114"/>
                  </a:lnTo>
                  <a:lnTo>
                    <a:pt x="0" y="456114"/>
                  </a:lnTo>
                  <a:close/>
                </a:path>
              </a:pathLst>
            </a:custGeom>
            <a:gradFill rotWithShape="1">
              <a:gsLst>
                <a:gs pos="0">
                  <a:srgbClr val="1B3280">
                    <a:alpha val="100000"/>
                  </a:srgbClr>
                </a:gs>
                <a:gs pos="100000">
                  <a:srgbClr val="30C0BB">
                    <a:alpha val="100000"/>
                  </a:srgbClr>
                </a:gs>
              </a:gsLst>
              <a:lin ang="0"/>
            </a:gradFill>
          </p:spPr>
          <p:txBody>
            <a:bodyPr/>
            <a:lstStyle/>
            <a:p>
              <a:endParaRPr lang="en-SA"/>
            </a:p>
          </p:txBody>
        </p:sp>
        <p:sp>
          <p:nvSpPr>
            <p:cNvPr id="10" name="TextBox 4"/>
            <p:cNvSpPr txBox="1"/>
            <p:nvPr/>
          </p:nvSpPr>
          <p:spPr>
            <a:xfrm>
              <a:off x="0" y="-47625"/>
              <a:ext cx="4029995" cy="503739"/>
            </a:xfrm>
            <a:prstGeom prst="rect">
              <a:avLst/>
            </a:prstGeom>
          </p:spPr>
          <p:txBody>
            <a:bodyPr lIns="31953" tIns="31953" rIns="31953" bIns="31953" rtlCol="0" anchor="ctr"/>
            <a:lstStyle/>
            <a:p>
              <a:pPr algn="ctr">
                <a:lnSpc>
                  <a:spcPts val="2382"/>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11" name="Freeform 8"/>
          <p:cNvSpPr/>
          <p:nvPr/>
        </p:nvSpPr>
        <p:spPr>
          <a:xfrm>
            <a:off x="1375308" y="2748631"/>
            <a:ext cx="1066878" cy="1066878"/>
          </a:xfrm>
          <a:custGeom>
            <a:avLst/>
            <a:gdLst/>
            <a:ahLst/>
            <a:cxnLst/>
            <a:rect l="l" t="t" r="r" b="b"/>
            <a:pathLst>
              <a:path w="2326304" h="2326304">
                <a:moveTo>
                  <a:pt x="0" y="0"/>
                </a:moveTo>
                <a:lnTo>
                  <a:pt x="2326303" y="0"/>
                </a:lnTo>
                <a:lnTo>
                  <a:pt x="2326303" y="2326304"/>
                </a:lnTo>
                <a:lnTo>
                  <a:pt x="0" y="232630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SA"/>
          </a:p>
        </p:txBody>
      </p:sp>
      <p:sp>
        <p:nvSpPr>
          <p:cNvPr id="12" name="Freeform 9"/>
          <p:cNvSpPr/>
          <p:nvPr/>
        </p:nvSpPr>
        <p:spPr>
          <a:xfrm>
            <a:off x="3339452" y="2748631"/>
            <a:ext cx="1066878" cy="1066878"/>
          </a:xfrm>
          <a:custGeom>
            <a:avLst/>
            <a:gdLst/>
            <a:ahLst/>
            <a:cxnLst/>
            <a:rect l="l" t="t" r="r" b="b"/>
            <a:pathLst>
              <a:path w="2326304" h="2326304">
                <a:moveTo>
                  <a:pt x="0" y="0"/>
                </a:moveTo>
                <a:lnTo>
                  <a:pt x="2326304" y="0"/>
                </a:lnTo>
                <a:lnTo>
                  <a:pt x="2326304" y="2326304"/>
                </a:lnTo>
                <a:lnTo>
                  <a:pt x="0" y="232630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SA"/>
          </a:p>
        </p:txBody>
      </p:sp>
      <p:grpSp>
        <p:nvGrpSpPr>
          <p:cNvPr id="13" name="Group 13"/>
          <p:cNvGrpSpPr/>
          <p:nvPr/>
        </p:nvGrpSpPr>
        <p:grpSpPr>
          <a:xfrm>
            <a:off x="3835869" y="4259911"/>
            <a:ext cx="74044" cy="77831"/>
            <a:chOff x="0" y="0"/>
            <a:chExt cx="905402" cy="951703"/>
          </a:xfrm>
        </p:grpSpPr>
        <p:sp>
          <p:nvSpPr>
            <p:cNvPr id="14" name="Freeform 14"/>
            <p:cNvSpPr/>
            <p:nvPr/>
          </p:nvSpPr>
          <p:spPr>
            <a:xfrm>
              <a:off x="0" y="0"/>
              <a:ext cx="905402" cy="951703"/>
            </a:xfrm>
            <a:custGeom>
              <a:avLst/>
              <a:gdLst/>
              <a:ahLst/>
              <a:cxnLst/>
              <a:rect l="l" t="t" r="r" b="b"/>
              <a:pathLst>
                <a:path w="905402" h="951703">
                  <a:moveTo>
                    <a:pt x="452701" y="0"/>
                  </a:moveTo>
                  <a:cubicBezTo>
                    <a:pt x="202681" y="0"/>
                    <a:pt x="0" y="213046"/>
                    <a:pt x="0" y="475852"/>
                  </a:cubicBezTo>
                  <a:cubicBezTo>
                    <a:pt x="0" y="738657"/>
                    <a:pt x="202681" y="951703"/>
                    <a:pt x="452701" y="951703"/>
                  </a:cubicBezTo>
                  <a:cubicBezTo>
                    <a:pt x="702721" y="951703"/>
                    <a:pt x="905402" y="738657"/>
                    <a:pt x="905402" y="475852"/>
                  </a:cubicBezTo>
                  <a:cubicBezTo>
                    <a:pt x="905402" y="213046"/>
                    <a:pt x="702721" y="0"/>
                    <a:pt x="452701" y="0"/>
                  </a:cubicBezTo>
                  <a:close/>
                </a:path>
              </a:pathLst>
            </a:custGeom>
            <a:solidFill>
              <a:srgbClr val="E0D7D1"/>
            </a:solidFill>
            <a:ln cap="sq">
              <a:noFill/>
              <a:prstDash val="solid"/>
              <a:miter/>
            </a:ln>
          </p:spPr>
          <p:txBody>
            <a:bodyPr/>
            <a:lstStyle/>
            <a:p>
              <a:endParaRPr lang="en-SA"/>
            </a:p>
          </p:txBody>
        </p:sp>
        <p:sp>
          <p:nvSpPr>
            <p:cNvPr id="15" name="TextBox 15"/>
            <p:cNvSpPr txBox="1"/>
            <p:nvPr/>
          </p:nvSpPr>
          <p:spPr>
            <a:xfrm>
              <a:off x="84881" y="41597"/>
              <a:ext cx="735639" cy="820884"/>
            </a:xfrm>
            <a:prstGeom prst="rect">
              <a:avLst/>
            </a:prstGeom>
          </p:spPr>
          <p:txBody>
            <a:bodyPr lIns="31323" tIns="31323" rIns="31323" bIns="31323" rtlCol="0" anchor="ctr"/>
            <a:lstStyle/>
            <a:p>
              <a:pPr algn="ctr">
                <a:lnSpc>
                  <a:spcPts val="2382"/>
                </a:lnSpc>
                <a:spcBef>
                  <a:spcPct val="0"/>
                </a:spcBef>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16" name="Group 16"/>
          <p:cNvGrpSpPr/>
          <p:nvPr/>
        </p:nvGrpSpPr>
        <p:grpSpPr>
          <a:xfrm>
            <a:off x="3835869" y="4117438"/>
            <a:ext cx="74044" cy="77831"/>
            <a:chOff x="0" y="0"/>
            <a:chExt cx="905402" cy="951703"/>
          </a:xfrm>
        </p:grpSpPr>
        <p:sp>
          <p:nvSpPr>
            <p:cNvPr id="17" name="Freeform 17"/>
            <p:cNvSpPr/>
            <p:nvPr/>
          </p:nvSpPr>
          <p:spPr>
            <a:xfrm>
              <a:off x="0" y="0"/>
              <a:ext cx="905402" cy="951703"/>
            </a:xfrm>
            <a:custGeom>
              <a:avLst/>
              <a:gdLst/>
              <a:ahLst/>
              <a:cxnLst/>
              <a:rect l="l" t="t" r="r" b="b"/>
              <a:pathLst>
                <a:path w="905402" h="951703">
                  <a:moveTo>
                    <a:pt x="452701" y="0"/>
                  </a:moveTo>
                  <a:cubicBezTo>
                    <a:pt x="202681" y="0"/>
                    <a:pt x="0" y="213046"/>
                    <a:pt x="0" y="475852"/>
                  </a:cubicBezTo>
                  <a:cubicBezTo>
                    <a:pt x="0" y="738657"/>
                    <a:pt x="202681" y="951703"/>
                    <a:pt x="452701" y="951703"/>
                  </a:cubicBezTo>
                  <a:cubicBezTo>
                    <a:pt x="702721" y="951703"/>
                    <a:pt x="905402" y="738657"/>
                    <a:pt x="905402" y="475852"/>
                  </a:cubicBezTo>
                  <a:cubicBezTo>
                    <a:pt x="905402" y="213046"/>
                    <a:pt x="702721" y="0"/>
                    <a:pt x="452701" y="0"/>
                  </a:cubicBezTo>
                  <a:close/>
                </a:path>
              </a:pathLst>
            </a:custGeom>
            <a:solidFill>
              <a:srgbClr val="E0D7D1"/>
            </a:solidFill>
            <a:ln cap="sq">
              <a:noFill/>
              <a:prstDash val="solid"/>
              <a:miter/>
            </a:ln>
          </p:spPr>
          <p:txBody>
            <a:bodyPr/>
            <a:lstStyle/>
            <a:p>
              <a:endParaRPr lang="en-SA"/>
            </a:p>
          </p:txBody>
        </p:sp>
        <p:sp>
          <p:nvSpPr>
            <p:cNvPr id="18" name="TextBox 18"/>
            <p:cNvSpPr txBox="1"/>
            <p:nvPr/>
          </p:nvSpPr>
          <p:spPr>
            <a:xfrm>
              <a:off x="84881" y="41597"/>
              <a:ext cx="735639" cy="820884"/>
            </a:xfrm>
            <a:prstGeom prst="rect">
              <a:avLst/>
            </a:prstGeom>
          </p:spPr>
          <p:txBody>
            <a:bodyPr lIns="31323" tIns="31323" rIns="31323" bIns="31323" rtlCol="0" anchor="ctr"/>
            <a:lstStyle/>
            <a:p>
              <a:pPr algn="ctr">
                <a:lnSpc>
                  <a:spcPts val="2382"/>
                </a:lnSpc>
                <a:spcBef>
                  <a:spcPct val="0"/>
                </a:spcBef>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19" name="Group 19"/>
          <p:cNvGrpSpPr/>
          <p:nvPr/>
        </p:nvGrpSpPr>
        <p:grpSpPr>
          <a:xfrm>
            <a:off x="3795499" y="3868032"/>
            <a:ext cx="154783" cy="150193"/>
            <a:chOff x="0" y="0"/>
            <a:chExt cx="990183" cy="960817"/>
          </a:xfrm>
        </p:grpSpPr>
        <p:sp>
          <p:nvSpPr>
            <p:cNvPr id="20" name="Freeform 20"/>
            <p:cNvSpPr/>
            <p:nvPr/>
          </p:nvSpPr>
          <p:spPr>
            <a:xfrm>
              <a:off x="0" y="0"/>
              <a:ext cx="990183" cy="960817"/>
            </a:xfrm>
            <a:custGeom>
              <a:avLst/>
              <a:gdLst/>
              <a:ahLst/>
              <a:cxnLst/>
              <a:rect l="l" t="t" r="r" b="b"/>
              <a:pathLst>
                <a:path w="990183" h="960817">
                  <a:moveTo>
                    <a:pt x="495091" y="0"/>
                  </a:moveTo>
                  <a:cubicBezTo>
                    <a:pt x="221660" y="0"/>
                    <a:pt x="0" y="215086"/>
                    <a:pt x="0" y="480408"/>
                  </a:cubicBezTo>
                  <a:cubicBezTo>
                    <a:pt x="0" y="745731"/>
                    <a:pt x="221660" y="960817"/>
                    <a:pt x="495091" y="960817"/>
                  </a:cubicBezTo>
                  <a:cubicBezTo>
                    <a:pt x="768523" y="960817"/>
                    <a:pt x="990183" y="745731"/>
                    <a:pt x="990183" y="480408"/>
                  </a:cubicBezTo>
                  <a:cubicBezTo>
                    <a:pt x="990183" y="215086"/>
                    <a:pt x="768523" y="0"/>
                    <a:pt x="495091" y="0"/>
                  </a:cubicBezTo>
                  <a:close/>
                </a:path>
              </a:pathLst>
            </a:custGeom>
            <a:solidFill>
              <a:srgbClr val="000000">
                <a:alpha val="0"/>
              </a:srgbClr>
            </a:solidFill>
            <a:ln w="57150" cap="sq">
              <a:solidFill>
                <a:srgbClr val="01AFB1"/>
              </a:solidFill>
              <a:prstDash val="solid"/>
              <a:miter/>
            </a:ln>
          </p:spPr>
          <p:txBody>
            <a:bodyPr/>
            <a:lstStyle/>
            <a:p>
              <a:endParaRPr lang="en-SA"/>
            </a:p>
          </p:txBody>
        </p:sp>
        <p:sp>
          <p:nvSpPr>
            <p:cNvPr id="21" name="TextBox 21"/>
            <p:cNvSpPr txBox="1"/>
            <p:nvPr/>
          </p:nvSpPr>
          <p:spPr>
            <a:xfrm>
              <a:off x="92830" y="42452"/>
              <a:ext cx="804524" cy="828289"/>
            </a:xfrm>
            <a:prstGeom prst="rect">
              <a:avLst/>
            </a:prstGeom>
          </p:spPr>
          <p:txBody>
            <a:bodyPr lIns="31323" tIns="31323" rIns="31323" bIns="31323" rtlCol="0" anchor="ctr"/>
            <a:lstStyle/>
            <a:p>
              <a:pPr algn="ctr">
                <a:lnSpc>
                  <a:spcPts val="2382"/>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22" name="Group 25"/>
          <p:cNvGrpSpPr/>
          <p:nvPr/>
        </p:nvGrpSpPr>
        <p:grpSpPr>
          <a:xfrm>
            <a:off x="1831764" y="4259911"/>
            <a:ext cx="74044" cy="77831"/>
            <a:chOff x="0" y="0"/>
            <a:chExt cx="905402" cy="951703"/>
          </a:xfrm>
        </p:grpSpPr>
        <p:sp>
          <p:nvSpPr>
            <p:cNvPr id="23" name="Freeform 26"/>
            <p:cNvSpPr/>
            <p:nvPr/>
          </p:nvSpPr>
          <p:spPr>
            <a:xfrm>
              <a:off x="0" y="0"/>
              <a:ext cx="905402" cy="951703"/>
            </a:xfrm>
            <a:custGeom>
              <a:avLst/>
              <a:gdLst/>
              <a:ahLst/>
              <a:cxnLst/>
              <a:rect l="l" t="t" r="r" b="b"/>
              <a:pathLst>
                <a:path w="905402" h="951703">
                  <a:moveTo>
                    <a:pt x="452701" y="0"/>
                  </a:moveTo>
                  <a:cubicBezTo>
                    <a:pt x="202681" y="0"/>
                    <a:pt x="0" y="213046"/>
                    <a:pt x="0" y="475852"/>
                  </a:cubicBezTo>
                  <a:cubicBezTo>
                    <a:pt x="0" y="738657"/>
                    <a:pt x="202681" y="951703"/>
                    <a:pt x="452701" y="951703"/>
                  </a:cubicBezTo>
                  <a:cubicBezTo>
                    <a:pt x="702721" y="951703"/>
                    <a:pt x="905402" y="738657"/>
                    <a:pt x="905402" y="475852"/>
                  </a:cubicBezTo>
                  <a:cubicBezTo>
                    <a:pt x="905402" y="213046"/>
                    <a:pt x="702721" y="0"/>
                    <a:pt x="452701" y="0"/>
                  </a:cubicBezTo>
                  <a:close/>
                </a:path>
              </a:pathLst>
            </a:custGeom>
            <a:solidFill>
              <a:srgbClr val="E0D7D1"/>
            </a:solidFill>
            <a:ln cap="sq">
              <a:noFill/>
              <a:prstDash val="solid"/>
              <a:miter/>
            </a:ln>
          </p:spPr>
          <p:txBody>
            <a:bodyPr/>
            <a:lstStyle/>
            <a:p>
              <a:endParaRPr lang="en-SA"/>
            </a:p>
          </p:txBody>
        </p:sp>
        <p:sp>
          <p:nvSpPr>
            <p:cNvPr id="24" name="TextBox 27"/>
            <p:cNvSpPr txBox="1"/>
            <p:nvPr/>
          </p:nvSpPr>
          <p:spPr>
            <a:xfrm>
              <a:off x="84881" y="41597"/>
              <a:ext cx="735639" cy="820884"/>
            </a:xfrm>
            <a:prstGeom prst="rect">
              <a:avLst/>
            </a:prstGeom>
          </p:spPr>
          <p:txBody>
            <a:bodyPr lIns="31323" tIns="31323" rIns="31323" bIns="31323" rtlCol="0" anchor="ctr"/>
            <a:lstStyle/>
            <a:p>
              <a:pPr algn="ctr">
                <a:lnSpc>
                  <a:spcPts val="2382"/>
                </a:lnSpc>
                <a:spcBef>
                  <a:spcPct val="0"/>
                </a:spcBef>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25" name="Group 24"/>
          <p:cNvGrpSpPr/>
          <p:nvPr/>
        </p:nvGrpSpPr>
        <p:grpSpPr>
          <a:xfrm>
            <a:off x="1831764" y="4117438"/>
            <a:ext cx="74044" cy="77831"/>
            <a:chOff x="0" y="0"/>
            <a:chExt cx="905402" cy="951703"/>
          </a:xfrm>
        </p:grpSpPr>
        <p:sp>
          <p:nvSpPr>
            <p:cNvPr id="26" name="Freeform 29"/>
            <p:cNvSpPr/>
            <p:nvPr/>
          </p:nvSpPr>
          <p:spPr>
            <a:xfrm>
              <a:off x="0" y="0"/>
              <a:ext cx="905402" cy="951703"/>
            </a:xfrm>
            <a:custGeom>
              <a:avLst/>
              <a:gdLst/>
              <a:ahLst/>
              <a:cxnLst/>
              <a:rect l="l" t="t" r="r" b="b"/>
              <a:pathLst>
                <a:path w="905402" h="951703">
                  <a:moveTo>
                    <a:pt x="452701" y="0"/>
                  </a:moveTo>
                  <a:cubicBezTo>
                    <a:pt x="202681" y="0"/>
                    <a:pt x="0" y="213046"/>
                    <a:pt x="0" y="475852"/>
                  </a:cubicBezTo>
                  <a:cubicBezTo>
                    <a:pt x="0" y="738657"/>
                    <a:pt x="202681" y="951703"/>
                    <a:pt x="452701" y="951703"/>
                  </a:cubicBezTo>
                  <a:cubicBezTo>
                    <a:pt x="702721" y="951703"/>
                    <a:pt x="905402" y="738657"/>
                    <a:pt x="905402" y="475852"/>
                  </a:cubicBezTo>
                  <a:cubicBezTo>
                    <a:pt x="905402" y="213046"/>
                    <a:pt x="702721" y="0"/>
                    <a:pt x="452701" y="0"/>
                  </a:cubicBezTo>
                  <a:close/>
                </a:path>
              </a:pathLst>
            </a:custGeom>
            <a:solidFill>
              <a:srgbClr val="E0D7D1"/>
            </a:solidFill>
            <a:ln cap="sq">
              <a:noFill/>
              <a:prstDash val="solid"/>
              <a:miter/>
            </a:ln>
          </p:spPr>
          <p:txBody>
            <a:bodyPr/>
            <a:lstStyle/>
            <a:p>
              <a:endParaRPr lang="en-SA"/>
            </a:p>
          </p:txBody>
        </p:sp>
        <p:sp>
          <p:nvSpPr>
            <p:cNvPr id="27" name="TextBox 30"/>
            <p:cNvSpPr txBox="1"/>
            <p:nvPr/>
          </p:nvSpPr>
          <p:spPr>
            <a:xfrm>
              <a:off x="84881" y="41597"/>
              <a:ext cx="735639" cy="820884"/>
            </a:xfrm>
            <a:prstGeom prst="rect">
              <a:avLst/>
            </a:prstGeom>
          </p:spPr>
          <p:txBody>
            <a:bodyPr lIns="31323" tIns="31323" rIns="31323" bIns="31323" rtlCol="0" anchor="ctr"/>
            <a:lstStyle/>
            <a:p>
              <a:pPr algn="ctr">
                <a:lnSpc>
                  <a:spcPts val="2382"/>
                </a:lnSpc>
                <a:spcBef>
                  <a:spcPct val="0"/>
                </a:spcBef>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28" name="Group 31"/>
          <p:cNvGrpSpPr/>
          <p:nvPr/>
        </p:nvGrpSpPr>
        <p:grpSpPr>
          <a:xfrm>
            <a:off x="1791394" y="3868032"/>
            <a:ext cx="154783" cy="150193"/>
            <a:chOff x="0" y="0"/>
            <a:chExt cx="990183" cy="960817"/>
          </a:xfrm>
        </p:grpSpPr>
        <p:sp>
          <p:nvSpPr>
            <p:cNvPr id="29" name="Freeform 32"/>
            <p:cNvSpPr/>
            <p:nvPr/>
          </p:nvSpPr>
          <p:spPr>
            <a:xfrm>
              <a:off x="0" y="0"/>
              <a:ext cx="990183" cy="960817"/>
            </a:xfrm>
            <a:custGeom>
              <a:avLst/>
              <a:gdLst/>
              <a:ahLst/>
              <a:cxnLst/>
              <a:rect l="l" t="t" r="r" b="b"/>
              <a:pathLst>
                <a:path w="990183" h="960817">
                  <a:moveTo>
                    <a:pt x="495091" y="0"/>
                  </a:moveTo>
                  <a:cubicBezTo>
                    <a:pt x="221660" y="0"/>
                    <a:pt x="0" y="215086"/>
                    <a:pt x="0" y="480408"/>
                  </a:cubicBezTo>
                  <a:cubicBezTo>
                    <a:pt x="0" y="745731"/>
                    <a:pt x="221660" y="960817"/>
                    <a:pt x="495091" y="960817"/>
                  </a:cubicBezTo>
                  <a:cubicBezTo>
                    <a:pt x="768523" y="960817"/>
                    <a:pt x="990183" y="745731"/>
                    <a:pt x="990183" y="480408"/>
                  </a:cubicBezTo>
                  <a:cubicBezTo>
                    <a:pt x="990183" y="215086"/>
                    <a:pt x="768523" y="0"/>
                    <a:pt x="495091" y="0"/>
                  </a:cubicBezTo>
                  <a:close/>
                </a:path>
              </a:pathLst>
            </a:custGeom>
            <a:solidFill>
              <a:srgbClr val="000000">
                <a:alpha val="0"/>
              </a:srgbClr>
            </a:solidFill>
            <a:ln w="57150" cap="sq">
              <a:solidFill>
                <a:srgbClr val="2884A2"/>
              </a:solidFill>
              <a:prstDash val="solid"/>
              <a:miter/>
            </a:ln>
          </p:spPr>
          <p:txBody>
            <a:bodyPr/>
            <a:lstStyle/>
            <a:p>
              <a:endParaRPr lang="en-SA"/>
            </a:p>
          </p:txBody>
        </p:sp>
        <p:sp>
          <p:nvSpPr>
            <p:cNvPr id="30" name="TextBox 33"/>
            <p:cNvSpPr txBox="1"/>
            <p:nvPr/>
          </p:nvSpPr>
          <p:spPr>
            <a:xfrm>
              <a:off x="92830" y="42452"/>
              <a:ext cx="804524" cy="828289"/>
            </a:xfrm>
            <a:prstGeom prst="rect">
              <a:avLst/>
            </a:prstGeom>
          </p:spPr>
          <p:txBody>
            <a:bodyPr lIns="31323" tIns="31323" rIns="31323" bIns="31323" rtlCol="0" anchor="ctr"/>
            <a:lstStyle/>
            <a:p>
              <a:pPr algn="ctr">
                <a:lnSpc>
                  <a:spcPts val="2382"/>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31" name="Freeform 46"/>
          <p:cNvSpPr/>
          <p:nvPr/>
        </p:nvSpPr>
        <p:spPr>
          <a:xfrm>
            <a:off x="3637647" y="2978059"/>
            <a:ext cx="462929" cy="536730"/>
          </a:xfrm>
          <a:custGeom>
            <a:avLst/>
            <a:gdLst/>
            <a:ahLst/>
            <a:cxnLst/>
            <a:rect l="l" t="t" r="r" b="b"/>
            <a:pathLst>
              <a:path w="1009407" h="1170327">
                <a:moveTo>
                  <a:pt x="0" y="0"/>
                </a:moveTo>
                <a:lnTo>
                  <a:pt x="1009407" y="0"/>
                </a:lnTo>
                <a:lnTo>
                  <a:pt x="1009407" y="1170327"/>
                </a:lnTo>
                <a:lnTo>
                  <a:pt x="0" y="1170327"/>
                </a:lnTo>
                <a:lnTo>
                  <a:pt x="0" y="0"/>
                </a:lnTo>
                <a:close/>
              </a:path>
            </a:pathLst>
          </a:custGeom>
          <a:blipFill>
            <a:blip r:embed="rId5">
              <a:extLs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n-SA"/>
          </a:p>
        </p:txBody>
      </p:sp>
      <p:sp>
        <p:nvSpPr>
          <p:cNvPr id="32" name="Freeform 47"/>
          <p:cNvSpPr/>
          <p:nvPr/>
        </p:nvSpPr>
        <p:spPr>
          <a:xfrm>
            <a:off x="1653357" y="3005089"/>
            <a:ext cx="504901" cy="517847"/>
          </a:xfrm>
          <a:custGeom>
            <a:avLst/>
            <a:gdLst/>
            <a:ahLst/>
            <a:cxnLst/>
            <a:rect l="l" t="t" r="r" b="b"/>
            <a:pathLst>
              <a:path w="1100925" h="1129153">
                <a:moveTo>
                  <a:pt x="0" y="0"/>
                </a:moveTo>
                <a:lnTo>
                  <a:pt x="1100925" y="0"/>
                </a:lnTo>
                <a:lnTo>
                  <a:pt x="1100925" y="1129153"/>
                </a:lnTo>
                <a:lnTo>
                  <a:pt x="0" y="1129153"/>
                </a:lnTo>
                <a:lnTo>
                  <a:pt x="0" y="0"/>
                </a:lnTo>
                <a:close/>
              </a:path>
            </a:pathLst>
          </a:custGeom>
          <a: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a:blipFill>
          <a:ln cap="sq">
            <a:noFill/>
            <a:prstDash val="solid"/>
            <a:miter/>
          </a:ln>
        </p:spPr>
        <p:txBody>
          <a:bodyPr/>
          <a:lstStyle/>
          <a:p>
            <a:endParaRPr lang="en-SA"/>
          </a:p>
        </p:txBody>
      </p:sp>
      <p:sp>
        <p:nvSpPr>
          <p:cNvPr id="33" name="Rectangle 32">
            <a:extLst>
              <a:ext uri="{FF2B5EF4-FFF2-40B4-BE49-F238E27FC236}">
                <a16:creationId xmlns:a16="http://schemas.microsoft.com/office/drawing/2014/main" id="{7D64DAF6-A0A6-40B8-819E-23B6DDB6B49B}"/>
              </a:ext>
            </a:extLst>
          </p:cNvPr>
          <p:cNvSpPr/>
          <p:nvPr/>
        </p:nvSpPr>
        <p:spPr>
          <a:xfrm>
            <a:off x="3051943" y="4426266"/>
            <a:ext cx="1641894" cy="388568"/>
          </a:xfrm>
          <a:prstGeom prst="rect">
            <a:avLst/>
          </a:prstGeom>
        </p:spPr>
        <p:txBody>
          <a:bodyPr wrap="square">
            <a:spAutoFit/>
          </a:bodyPr>
          <a:lstStyle/>
          <a:p>
            <a:pPr algn="ctr" rtl="1">
              <a:lnSpc>
                <a:spcPct val="150000"/>
              </a:lnSpc>
            </a:pPr>
            <a:r>
              <a:rPr lang="ar-EG" sz="1400" dirty="0">
                <a:solidFill>
                  <a:schemeClr val="tx1">
                    <a:lumMod val="50000"/>
                    <a:lumOff val="50000"/>
                  </a:schemeClr>
                </a:solidFill>
                <a:latin typeface="SST Arabic Medium" pitchFamily="34" charset="-78"/>
                <a:cs typeface="SST Arabic Medium" pitchFamily="34" charset="-78"/>
              </a:rPr>
              <a:t>المقاييس الفعالة</a:t>
            </a:r>
            <a:endParaRPr lang="ar-DZ" sz="1400" dirty="0">
              <a:solidFill>
                <a:schemeClr val="tx1">
                  <a:lumMod val="50000"/>
                  <a:lumOff val="50000"/>
                </a:schemeClr>
              </a:solidFill>
              <a:latin typeface="SST Arabic Medium" pitchFamily="34" charset="-78"/>
              <a:cs typeface="SST Arabic Medium" pitchFamily="34" charset="-78"/>
            </a:endParaRPr>
          </a:p>
        </p:txBody>
      </p:sp>
      <p:sp>
        <p:nvSpPr>
          <p:cNvPr id="34" name="Rectangle 33">
            <a:extLst>
              <a:ext uri="{FF2B5EF4-FFF2-40B4-BE49-F238E27FC236}">
                <a16:creationId xmlns:a16="http://schemas.microsoft.com/office/drawing/2014/main" id="{7D64DAF6-A0A6-40B8-819E-23B6DDB6B49B}"/>
              </a:ext>
            </a:extLst>
          </p:cNvPr>
          <p:cNvSpPr/>
          <p:nvPr/>
        </p:nvSpPr>
        <p:spPr>
          <a:xfrm>
            <a:off x="809669" y="4466662"/>
            <a:ext cx="2118232" cy="307777"/>
          </a:xfrm>
          <a:prstGeom prst="rect">
            <a:avLst/>
          </a:prstGeom>
        </p:spPr>
        <p:txBody>
          <a:bodyPr wrap="square">
            <a:spAutoFit/>
          </a:bodyPr>
          <a:lstStyle/>
          <a:p>
            <a:pPr algn="ctr" rtl="1"/>
            <a:r>
              <a:rPr lang="ar-EG" sz="1400" dirty="0">
                <a:solidFill>
                  <a:schemeClr val="tx1">
                    <a:lumMod val="50000"/>
                    <a:lumOff val="50000"/>
                  </a:schemeClr>
                </a:solidFill>
                <a:latin typeface="SST Arabic Medium" pitchFamily="34" charset="-78"/>
                <a:cs typeface="SST Arabic Medium" pitchFamily="34" charset="-78"/>
              </a:rPr>
              <a:t>مؤشرات الأداء الرئيسية</a:t>
            </a:r>
            <a:endParaRPr lang="ar-DZ" sz="1400" dirty="0">
              <a:solidFill>
                <a:schemeClr val="tx1">
                  <a:lumMod val="50000"/>
                  <a:lumOff val="50000"/>
                </a:schemeClr>
              </a:solidFill>
              <a:latin typeface="SST Arabic Medium" pitchFamily="34" charset="-78"/>
              <a:cs typeface="SST Arabic Medium" pitchFamily="34" charset="-78"/>
            </a:endParaRPr>
          </a:p>
        </p:txBody>
      </p:sp>
      <p:cxnSp>
        <p:nvCxnSpPr>
          <p:cNvPr id="35" name="Straight Arrow Connector 34"/>
          <p:cNvCxnSpPr/>
          <p:nvPr/>
        </p:nvCxnSpPr>
        <p:spPr>
          <a:xfrm>
            <a:off x="3864053" y="2337756"/>
            <a:ext cx="0" cy="341861"/>
          </a:xfrm>
          <a:prstGeom prst="straightConnector1">
            <a:avLst/>
          </a:prstGeom>
          <a:ln w="28575">
            <a:solidFill>
              <a:srgbClr val="03A5AD"/>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44377876"/>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D64DAF6-A0A6-40B8-819E-23B6DDB6B49B}"/>
              </a:ext>
            </a:extLst>
          </p:cNvPr>
          <p:cNvSpPr/>
          <p:nvPr/>
        </p:nvSpPr>
        <p:spPr>
          <a:xfrm>
            <a:off x="3849476" y="1357298"/>
            <a:ext cx="7778644" cy="2585323"/>
          </a:xfrm>
          <a:prstGeom prst="rect">
            <a:avLst/>
          </a:prstGeom>
        </p:spPr>
        <p:txBody>
          <a:bodyPr wrap="square">
            <a:spAutoFit/>
          </a:bodyPr>
          <a:lstStyle/>
          <a:p>
            <a:pPr lvl="0" algn="justLow" rtl="1">
              <a:lnSpc>
                <a:spcPct val="150000"/>
              </a:lnSpc>
            </a:pPr>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2.</a:t>
            </a:r>
            <a:r>
              <a:rPr lang="ar-DZ" dirty="0">
                <a:solidFill>
                  <a:srgbClr val="03A5AD"/>
                </a:solidFill>
                <a:latin typeface="SST Arabic Medium" pitchFamily="34" charset="-78"/>
                <a:cs typeface="SST Arabic Medium" pitchFamily="34" charset="-78"/>
              </a:rPr>
              <a:t> ما يجب قياسه</a:t>
            </a:r>
            <a:endParaRPr lang="ar-EG" dirty="0">
              <a:solidFill>
                <a:srgbClr val="03A5AD"/>
              </a:solidFill>
              <a:latin typeface="SST Arabic Medium" pitchFamily="34" charset="-78"/>
              <a:cs typeface="SST Arabic Medium" pitchFamily="34" charset="-78"/>
            </a:endParaRPr>
          </a:p>
          <a:p>
            <a:pPr lvl="0" algn="justLow" rtl="1">
              <a:lnSpc>
                <a:spcPct val="150000"/>
              </a:lnSpc>
            </a:pPr>
            <a:endParaRPr kumimoji="0" lang="ar-DZ" i="0" u="none" strike="noStrike" kern="1200" cap="none" spc="0" normalizeH="0" baseline="0" noProof="0" dirty="0">
              <a:ln>
                <a:noFill/>
              </a:ln>
              <a:solidFill>
                <a:srgbClr val="EF6429"/>
              </a:solidFill>
              <a:effectLst/>
              <a:uLnTx/>
              <a:uFillTx/>
              <a:latin typeface="SST Arabic Medium" pitchFamily="34" charset="-78"/>
              <a:cs typeface="SST Arabic Medium" pitchFamily="34" charset="-78"/>
            </a:endParaRPr>
          </a:p>
          <a:p>
            <a:pPr lvl="0"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يعتمد ما الذي يتم قياسه، و المعاملات، وطريقة القياس على أهداف المشروع، والنتائج المرجوة، وأيضا البيئة التي يتم بها</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تنفيذ المشروع. تشمل أنواع المقاييس الشائعة ما يلي:. </a:t>
            </a:r>
            <a:endParaRPr kumimoji="0" lang="ar-DZ"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5" name="TextBox 4">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القياس</a:t>
            </a:r>
          </a:p>
        </p:txBody>
      </p:sp>
      <p:sp>
        <p:nvSpPr>
          <p:cNvPr id="9" name="Freeform 3"/>
          <p:cNvSpPr/>
          <p:nvPr/>
        </p:nvSpPr>
        <p:spPr>
          <a:xfrm>
            <a:off x="3305116" y="4476958"/>
            <a:ext cx="3041901" cy="870744"/>
          </a:xfrm>
          <a:custGeom>
            <a:avLst/>
            <a:gdLst/>
            <a:ahLst/>
            <a:cxnLst/>
            <a:rect l="l" t="t" r="r" b="b"/>
            <a:pathLst>
              <a:path w="9312983" h="2665841">
                <a:moveTo>
                  <a:pt x="0" y="0"/>
                </a:moveTo>
                <a:lnTo>
                  <a:pt x="9312983" y="0"/>
                </a:lnTo>
                <a:lnTo>
                  <a:pt x="9312983" y="2665841"/>
                </a:lnTo>
                <a:lnTo>
                  <a:pt x="0" y="266584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SA"/>
          </a:p>
        </p:txBody>
      </p:sp>
      <p:sp>
        <p:nvSpPr>
          <p:cNvPr id="10" name="Freeform 4"/>
          <p:cNvSpPr/>
          <p:nvPr/>
        </p:nvSpPr>
        <p:spPr>
          <a:xfrm flipH="1">
            <a:off x="6347017" y="4476958"/>
            <a:ext cx="3041901" cy="870744"/>
          </a:xfrm>
          <a:custGeom>
            <a:avLst/>
            <a:gdLst/>
            <a:ahLst/>
            <a:cxnLst/>
            <a:rect l="l" t="t" r="r" b="b"/>
            <a:pathLst>
              <a:path w="9312983" h="2665841">
                <a:moveTo>
                  <a:pt x="9312982" y="0"/>
                </a:moveTo>
                <a:lnTo>
                  <a:pt x="0" y="0"/>
                </a:lnTo>
                <a:lnTo>
                  <a:pt x="0" y="2665841"/>
                </a:lnTo>
                <a:lnTo>
                  <a:pt x="9312982" y="2665841"/>
                </a:lnTo>
                <a:lnTo>
                  <a:pt x="9312982"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SA"/>
          </a:p>
        </p:txBody>
      </p:sp>
      <p:grpSp>
        <p:nvGrpSpPr>
          <p:cNvPr id="11" name="Group 5"/>
          <p:cNvGrpSpPr/>
          <p:nvPr/>
        </p:nvGrpSpPr>
        <p:grpSpPr>
          <a:xfrm>
            <a:off x="3305116" y="3965044"/>
            <a:ext cx="1014684" cy="1023827"/>
            <a:chOff x="0" y="0"/>
            <a:chExt cx="805541" cy="812800"/>
          </a:xfrm>
        </p:grpSpPr>
        <p:sp>
          <p:nvSpPr>
            <p:cNvPr id="73" name="Freeform 6"/>
            <p:cNvSpPr/>
            <p:nvPr/>
          </p:nvSpPr>
          <p:spPr>
            <a:xfrm>
              <a:off x="0" y="0"/>
              <a:ext cx="805541" cy="812800"/>
            </a:xfrm>
            <a:custGeom>
              <a:avLst/>
              <a:gdLst/>
              <a:ahLst/>
              <a:cxnLst/>
              <a:rect l="l" t="t" r="r" b="b"/>
              <a:pathLst>
                <a:path w="805541" h="812800">
                  <a:moveTo>
                    <a:pt x="402771" y="0"/>
                  </a:moveTo>
                  <a:cubicBezTo>
                    <a:pt x="180327" y="0"/>
                    <a:pt x="0" y="181951"/>
                    <a:pt x="0" y="406400"/>
                  </a:cubicBezTo>
                  <a:cubicBezTo>
                    <a:pt x="0" y="630849"/>
                    <a:pt x="180327" y="812800"/>
                    <a:pt x="402771" y="812800"/>
                  </a:cubicBezTo>
                  <a:cubicBezTo>
                    <a:pt x="625215" y="812800"/>
                    <a:pt x="805541" y="630849"/>
                    <a:pt x="805541" y="406400"/>
                  </a:cubicBezTo>
                  <a:cubicBezTo>
                    <a:pt x="805541" y="181951"/>
                    <a:pt x="625215" y="0"/>
                    <a:pt x="402771" y="0"/>
                  </a:cubicBezTo>
                  <a:close/>
                </a:path>
              </a:pathLst>
            </a:custGeom>
            <a:solidFill>
              <a:srgbClr val="000000">
                <a:alpha val="0"/>
              </a:srgbClr>
            </a:solidFill>
            <a:ln w="66675" cap="sq">
              <a:solidFill>
                <a:srgbClr val="576874"/>
              </a:solidFill>
              <a:prstDash val="solid"/>
              <a:miter/>
            </a:ln>
          </p:spPr>
          <p:txBody>
            <a:bodyPr/>
            <a:lstStyle/>
            <a:p>
              <a:endParaRPr lang="en-SA"/>
            </a:p>
          </p:txBody>
        </p:sp>
        <p:sp>
          <p:nvSpPr>
            <p:cNvPr id="74" name="TextBox 7"/>
            <p:cNvSpPr txBox="1"/>
            <p:nvPr/>
          </p:nvSpPr>
          <p:spPr>
            <a:xfrm>
              <a:off x="75520" y="47625"/>
              <a:ext cx="654502" cy="68897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12" name="Freeform 8"/>
          <p:cNvSpPr/>
          <p:nvPr/>
        </p:nvSpPr>
        <p:spPr>
          <a:xfrm>
            <a:off x="3348810" y="4013310"/>
            <a:ext cx="927295" cy="927295"/>
          </a:xfrm>
          <a:custGeom>
            <a:avLst/>
            <a:gdLst/>
            <a:ahLst/>
            <a:cxnLst/>
            <a:rect l="l" t="t" r="r" b="b"/>
            <a:pathLst>
              <a:path w="2838976" h="2838976">
                <a:moveTo>
                  <a:pt x="0" y="0"/>
                </a:moveTo>
                <a:lnTo>
                  <a:pt x="2838976" y="0"/>
                </a:lnTo>
                <a:lnTo>
                  <a:pt x="2838976" y="2838976"/>
                </a:lnTo>
                <a:lnTo>
                  <a:pt x="0" y="2838976"/>
                </a:lnTo>
                <a:lnTo>
                  <a:pt x="0" y="0"/>
                </a:lnTo>
                <a:close/>
              </a:path>
            </a:pathLst>
          </a:custGeom>
          <a:blipFill>
            <a:blip r:embed="rId7">
              <a:alphaModFix amt="60000"/>
              <a:extLst>
                <a:ext uri="{96DAC541-7B7A-43D3-8B79-37D633B846F1}">
                  <asvg:svgBlip xmlns:asvg="http://schemas.microsoft.com/office/drawing/2016/SVG/main" r:embed="rId8"/>
                </a:ext>
              </a:extLst>
            </a:blip>
            <a:stretch>
              <a:fillRect/>
            </a:stretch>
          </a:blipFill>
        </p:spPr>
        <p:txBody>
          <a:bodyPr/>
          <a:lstStyle/>
          <a:p>
            <a:endParaRPr lang="en-SA"/>
          </a:p>
        </p:txBody>
      </p:sp>
      <p:grpSp>
        <p:nvGrpSpPr>
          <p:cNvPr id="13" name="Group 9"/>
          <p:cNvGrpSpPr/>
          <p:nvPr/>
        </p:nvGrpSpPr>
        <p:grpSpPr>
          <a:xfrm>
            <a:off x="3437644" y="4102144"/>
            <a:ext cx="749628" cy="749628"/>
            <a:chOff x="0" y="0"/>
            <a:chExt cx="812800" cy="812800"/>
          </a:xfrm>
        </p:grpSpPr>
        <p:sp>
          <p:nvSpPr>
            <p:cNvPr id="71" name="Freeform 1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EFD"/>
            </a:solidFill>
          </p:spPr>
          <p:txBody>
            <a:bodyPr/>
            <a:lstStyle/>
            <a:p>
              <a:endParaRPr lang="en-SA"/>
            </a:p>
          </p:txBody>
        </p:sp>
        <p:sp>
          <p:nvSpPr>
            <p:cNvPr id="72" name="TextBox 11"/>
            <p:cNvSpPr txBox="1"/>
            <p:nvPr/>
          </p:nvSpPr>
          <p:spPr>
            <a:xfrm>
              <a:off x="76200" y="47625"/>
              <a:ext cx="660400" cy="68897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14" name="Group 12"/>
          <p:cNvGrpSpPr/>
          <p:nvPr/>
        </p:nvGrpSpPr>
        <p:grpSpPr>
          <a:xfrm>
            <a:off x="4318939" y="3965044"/>
            <a:ext cx="1014684" cy="1023827"/>
            <a:chOff x="0" y="0"/>
            <a:chExt cx="805541" cy="812800"/>
          </a:xfrm>
        </p:grpSpPr>
        <p:sp>
          <p:nvSpPr>
            <p:cNvPr id="69" name="Freeform 13"/>
            <p:cNvSpPr/>
            <p:nvPr/>
          </p:nvSpPr>
          <p:spPr>
            <a:xfrm>
              <a:off x="0" y="0"/>
              <a:ext cx="805541" cy="812800"/>
            </a:xfrm>
            <a:custGeom>
              <a:avLst/>
              <a:gdLst/>
              <a:ahLst/>
              <a:cxnLst/>
              <a:rect l="l" t="t" r="r" b="b"/>
              <a:pathLst>
                <a:path w="805541" h="812800">
                  <a:moveTo>
                    <a:pt x="402771" y="0"/>
                  </a:moveTo>
                  <a:cubicBezTo>
                    <a:pt x="180327" y="0"/>
                    <a:pt x="0" y="181951"/>
                    <a:pt x="0" y="406400"/>
                  </a:cubicBezTo>
                  <a:cubicBezTo>
                    <a:pt x="0" y="630849"/>
                    <a:pt x="180327" y="812800"/>
                    <a:pt x="402771" y="812800"/>
                  </a:cubicBezTo>
                  <a:cubicBezTo>
                    <a:pt x="625215" y="812800"/>
                    <a:pt x="805541" y="630849"/>
                    <a:pt x="805541" y="406400"/>
                  </a:cubicBezTo>
                  <a:cubicBezTo>
                    <a:pt x="805541" y="181951"/>
                    <a:pt x="625215" y="0"/>
                    <a:pt x="402771" y="0"/>
                  </a:cubicBezTo>
                  <a:close/>
                </a:path>
              </a:pathLst>
            </a:custGeom>
            <a:solidFill>
              <a:srgbClr val="000000">
                <a:alpha val="0"/>
              </a:srgbClr>
            </a:solidFill>
            <a:ln w="66675" cap="sq">
              <a:solidFill>
                <a:srgbClr val="8E98A1"/>
              </a:solidFill>
              <a:prstDash val="solid"/>
              <a:miter/>
            </a:ln>
          </p:spPr>
          <p:txBody>
            <a:bodyPr/>
            <a:lstStyle/>
            <a:p>
              <a:endParaRPr lang="en-SA"/>
            </a:p>
          </p:txBody>
        </p:sp>
        <p:sp>
          <p:nvSpPr>
            <p:cNvPr id="70" name="TextBox 14"/>
            <p:cNvSpPr txBox="1"/>
            <p:nvPr/>
          </p:nvSpPr>
          <p:spPr>
            <a:xfrm>
              <a:off x="75520" y="47625"/>
              <a:ext cx="654502" cy="68897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15" name="Freeform 15"/>
          <p:cNvSpPr/>
          <p:nvPr/>
        </p:nvSpPr>
        <p:spPr>
          <a:xfrm>
            <a:off x="4362634" y="4013310"/>
            <a:ext cx="927295" cy="927295"/>
          </a:xfrm>
          <a:custGeom>
            <a:avLst/>
            <a:gdLst/>
            <a:ahLst/>
            <a:cxnLst/>
            <a:rect l="l" t="t" r="r" b="b"/>
            <a:pathLst>
              <a:path w="2838976" h="2838976">
                <a:moveTo>
                  <a:pt x="0" y="0"/>
                </a:moveTo>
                <a:lnTo>
                  <a:pt x="2838976" y="0"/>
                </a:lnTo>
                <a:lnTo>
                  <a:pt x="2838976" y="2838976"/>
                </a:lnTo>
                <a:lnTo>
                  <a:pt x="0" y="2838976"/>
                </a:lnTo>
                <a:lnTo>
                  <a:pt x="0" y="0"/>
                </a:lnTo>
                <a:close/>
              </a:path>
            </a:pathLst>
          </a:custGeom>
          <a:blipFill>
            <a:blip r:embed="rId7">
              <a:alphaModFix amt="60000"/>
              <a:extLst>
                <a:ext uri="{96DAC541-7B7A-43D3-8B79-37D633B846F1}">
                  <asvg:svgBlip xmlns:asvg="http://schemas.microsoft.com/office/drawing/2016/SVG/main" r:embed="rId8"/>
                </a:ext>
              </a:extLst>
            </a:blip>
            <a:stretch>
              <a:fillRect/>
            </a:stretch>
          </a:blipFill>
        </p:spPr>
        <p:txBody>
          <a:bodyPr/>
          <a:lstStyle/>
          <a:p>
            <a:endParaRPr lang="en-SA"/>
          </a:p>
        </p:txBody>
      </p:sp>
      <p:grpSp>
        <p:nvGrpSpPr>
          <p:cNvPr id="16" name="Group 16"/>
          <p:cNvGrpSpPr/>
          <p:nvPr/>
        </p:nvGrpSpPr>
        <p:grpSpPr>
          <a:xfrm>
            <a:off x="4451467" y="4102144"/>
            <a:ext cx="749628" cy="749628"/>
            <a:chOff x="0" y="0"/>
            <a:chExt cx="812800" cy="812800"/>
          </a:xfrm>
        </p:grpSpPr>
        <p:sp>
          <p:nvSpPr>
            <p:cNvPr id="67" name="Freeform 1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EFD"/>
            </a:solidFill>
          </p:spPr>
          <p:txBody>
            <a:bodyPr/>
            <a:lstStyle/>
            <a:p>
              <a:endParaRPr lang="en-SA"/>
            </a:p>
          </p:txBody>
        </p:sp>
        <p:sp>
          <p:nvSpPr>
            <p:cNvPr id="68" name="TextBox 18"/>
            <p:cNvSpPr txBox="1"/>
            <p:nvPr/>
          </p:nvSpPr>
          <p:spPr>
            <a:xfrm>
              <a:off x="76200" y="47625"/>
              <a:ext cx="660400" cy="68897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17" name="Group 19"/>
          <p:cNvGrpSpPr/>
          <p:nvPr/>
        </p:nvGrpSpPr>
        <p:grpSpPr>
          <a:xfrm>
            <a:off x="5332763" y="3965044"/>
            <a:ext cx="1014684" cy="1023827"/>
            <a:chOff x="0" y="0"/>
            <a:chExt cx="805541" cy="812800"/>
          </a:xfrm>
        </p:grpSpPr>
        <p:sp>
          <p:nvSpPr>
            <p:cNvPr id="65" name="Freeform 20"/>
            <p:cNvSpPr/>
            <p:nvPr/>
          </p:nvSpPr>
          <p:spPr>
            <a:xfrm>
              <a:off x="0" y="0"/>
              <a:ext cx="805541" cy="812800"/>
            </a:xfrm>
            <a:custGeom>
              <a:avLst/>
              <a:gdLst/>
              <a:ahLst/>
              <a:cxnLst/>
              <a:rect l="l" t="t" r="r" b="b"/>
              <a:pathLst>
                <a:path w="805541" h="812800">
                  <a:moveTo>
                    <a:pt x="402771" y="0"/>
                  </a:moveTo>
                  <a:cubicBezTo>
                    <a:pt x="180327" y="0"/>
                    <a:pt x="0" y="181951"/>
                    <a:pt x="0" y="406400"/>
                  </a:cubicBezTo>
                  <a:cubicBezTo>
                    <a:pt x="0" y="630849"/>
                    <a:pt x="180327" y="812800"/>
                    <a:pt x="402771" y="812800"/>
                  </a:cubicBezTo>
                  <a:cubicBezTo>
                    <a:pt x="625215" y="812800"/>
                    <a:pt x="805541" y="630849"/>
                    <a:pt x="805541" y="406400"/>
                  </a:cubicBezTo>
                  <a:cubicBezTo>
                    <a:pt x="805541" y="181951"/>
                    <a:pt x="625215" y="0"/>
                    <a:pt x="402771" y="0"/>
                  </a:cubicBezTo>
                  <a:close/>
                </a:path>
              </a:pathLst>
            </a:custGeom>
            <a:solidFill>
              <a:srgbClr val="000000">
                <a:alpha val="0"/>
              </a:srgbClr>
            </a:solidFill>
            <a:ln w="66675" cap="sq">
              <a:solidFill>
                <a:srgbClr val="05B7B2"/>
              </a:solidFill>
              <a:prstDash val="solid"/>
              <a:miter/>
            </a:ln>
          </p:spPr>
          <p:txBody>
            <a:bodyPr/>
            <a:lstStyle/>
            <a:p>
              <a:endParaRPr lang="en-SA"/>
            </a:p>
          </p:txBody>
        </p:sp>
        <p:sp>
          <p:nvSpPr>
            <p:cNvPr id="66" name="TextBox 21"/>
            <p:cNvSpPr txBox="1"/>
            <p:nvPr/>
          </p:nvSpPr>
          <p:spPr>
            <a:xfrm>
              <a:off x="75520" y="47625"/>
              <a:ext cx="654502" cy="68897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18" name="Freeform 22"/>
          <p:cNvSpPr/>
          <p:nvPr/>
        </p:nvSpPr>
        <p:spPr>
          <a:xfrm>
            <a:off x="5376457" y="4013310"/>
            <a:ext cx="927295" cy="927295"/>
          </a:xfrm>
          <a:custGeom>
            <a:avLst/>
            <a:gdLst/>
            <a:ahLst/>
            <a:cxnLst/>
            <a:rect l="l" t="t" r="r" b="b"/>
            <a:pathLst>
              <a:path w="2838976" h="2838976">
                <a:moveTo>
                  <a:pt x="0" y="0"/>
                </a:moveTo>
                <a:lnTo>
                  <a:pt x="2838976" y="0"/>
                </a:lnTo>
                <a:lnTo>
                  <a:pt x="2838976" y="2838976"/>
                </a:lnTo>
                <a:lnTo>
                  <a:pt x="0" y="2838976"/>
                </a:lnTo>
                <a:lnTo>
                  <a:pt x="0" y="0"/>
                </a:lnTo>
                <a:close/>
              </a:path>
            </a:pathLst>
          </a:custGeom>
          <a:blipFill>
            <a:blip r:embed="rId7">
              <a:alphaModFix amt="60000"/>
              <a:extLst>
                <a:ext uri="{96DAC541-7B7A-43D3-8B79-37D633B846F1}">
                  <asvg:svgBlip xmlns:asvg="http://schemas.microsoft.com/office/drawing/2016/SVG/main" r:embed="rId8"/>
                </a:ext>
              </a:extLst>
            </a:blip>
            <a:stretch>
              <a:fillRect/>
            </a:stretch>
          </a:blipFill>
        </p:spPr>
        <p:txBody>
          <a:bodyPr/>
          <a:lstStyle/>
          <a:p>
            <a:endParaRPr lang="en-SA"/>
          </a:p>
        </p:txBody>
      </p:sp>
      <p:grpSp>
        <p:nvGrpSpPr>
          <p:cNvPr id="19" name="Group 23"/>
          <p:cNvGrpSpPr/>
          <p:nvPr/>
        </p:nvGrpSpPr>
        <p:grpSpPr>
          <a:xfrm>
            <a:off x="5465291" y="4102144"/>
            <a:ext cx="749628" cy="749628"/>
            <a:chOff x="0" y="0"/>
            <a:chExt cx="812800" cy="812800"/>
          </a:xfrm>
        </p:grpSpPr>
        <p:sp>
          <p:nvSpPr>
            <p:cNvPr id="63" name="Freeform 2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EFD"/>
            </a:solidFill>
          </p:spPr>
          <p:txBody>
            <a:bodyPr/>
            <a:lstStyle/>
            <a:p>
              <a:endParaRPr lang="en-SA"/>
            </a:p>
          </p:txBody>
        </p:sp>
        <p:sp>
          <p:nvSpPr>
            <p:cNvPr id="64" name="TextBox 25"/>
            <p:cNvSpPr txBox="1"/>
            <p:nvPr/>
          </p:nvSpPr>
          <p:spPr>
            <a:xfrm>
              <a:off x="76200" y="47625"/>
              <a:ext cx="660400" cy="68897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20" name="Group 26"/>
          <p:cNvGrpSpPr/>
          <p:nvPr/>
        </p:nvGrpSpPr>
        <p:grpSpPr>
          <a:xfrm>
            <a:off x="6346586" y="3965044"/>
            <a:ext cx="1014684" cy="1023827"/>
            <a:chOff x="0" y="0"/>
            <a:chExt cx="805541" cy="812800"/>
          </a:xfrm>
        </p:grpSpPr>
        <p:sp>
          <p:nvSpPr>
            <p:cNvPr id="61" name="Freeform 27"/>
            <p:cNvSpPr/>
            <p:nvPr/>
          </p:nvSpPr>
          <p:spPr>
            <a:xfrm>
              <a:off x="0" y="0"/>
              <a:ext cx="805541" cy="812800"/>
            </a:xfrm>
            <a:custGeom>
              <a:avLst/>
              <a:gdLst/>
              <a:ahLst/>
              <a:cxnLst/>
              <a:rect l="l" t="t" r="r" b="b"/>
              <a:pathLst>
                <a:path w="805541" h="812800">
                  <a:moveTo>
                    <a:pt x="402771" y="0"/>
                  </a:moveTo>
                  <a:cubicBezTo>
                    <a:pt x="180327" y="0"/>
                    <a:pt x="0" y="181951"/>
                    <a:pt x="0" y="406400"/>
                  </a:cubicBezTo>
                  <a:cubicBezTo>
                    <a:pt x="0" y="630849"/>
                    <a:pt x="180327" y="812800"/>
                    <a:pt x="402771" y="812800"/>
                  </a:cubicBezTo>
                  <a:cubicBezTo>
                    <a:pt x="625215" y="812800"/>
                    <a:pt x="805541" y="630849"/>
                    <a:pt x="805541" y="406400"/>
                  </a:cubicBezTo>
                  <a:cubicBezTo>
                    <a:pt x="805541" y="181951"/>
                    <a:pt x="625215" y="0"/>
                    <a:pt x="402771" y="0"/>
                  </a:cubicBezTo>
                  <a:close/>
                </a:path>
              </a:pathLst>
            </a:custGeom>
            <a:solidFill>
              <a:srgbClr val="000000">
                <a:alpha val="0"/>
              </a:srgbClr>
            </a:solidFill>
            <a:ln w="66675" cap="sq">
              <a:solidFill>
                <a:srgbClr val="5B5C78"/>
              </a:solidFill>
              <a:prstDash val="solid"/>
              <a:miter/>
            </a:ln>
          </p:spPr>
          <p:txBody>
            <a:bodyPr/>
            <a:lstStyle/>
            <a:p>
              <a:endParaRPr lang="en-SA"/>
            </a:p>
          </p:txBody>
        </p:sp>
        <p:sp>
          <p:nvSpPr>
            <p:cNvPr id="62" name="TextBox 28"/>
            <p:cNvSpPr txBox="1"/>
            <p:nvPr/>
          </p:nvSpPr>
          <p:spPr>
            <a:xfrm>
              <a:off x="75520" y="47625"/>
              <a:ext cx="654502" cy="68897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21" name="Freeform 29"/>
          <p:cNvSpPr/>
          <p:nvPr/>
        </p:nvSpPr>
        <p:spPr>
          <a:xfrm>
            <a:off x="6390281" y="4013310"/>
            <a:ext cx="927295" cy="927295"/>
          </a:xfrm>
          <a:custGeom>
            <a:avLst/>
            <a:gdLst/>
            <a:ahLst/>
            <a:cxnLst/>
            <a:rect l="l" t="t" r="r" b="b"/>
            <a:pathLst>
              <a:path w="2838976" h="2838976">
                <a:moveTo>
                  <a:pt x="0" y="0"/>
                </a:moveTo>
                <a:lnTo>
                  <a:pt x="2838976" y="0"/>
                </a:lnTo>
                <a:lnTo>
                  <a:pt x="2838976" y="2838976"/>
                </a:lnTo>
                <a:lnTo>
                  <a:pt x="0" y="2838976"/>
                </a:lnTo>
                <a:lnTo>
                  <a:pt x="0" y="0"/>
                </a:lnTo>
                <a:close/>
              </a:path>
            </a:pathLst>
          </a:custGeom>
          <a:blipFill>
            <a:blip r:embed="rId9">
              <a:alphaModFix amt="60000"/>
              <a:extLst>
                <a:ext uri="{96DAC541-7B7A-43D3-8B79-37D633B846F1}">
                  <asvg:svgBlip xmlns:asvg="http://schemas.microsoft.com/office/drawing/2016/SVG/main" r:embed="rId10"/>
                </a:ext>
              </a:extLst>
            </a:blip>
            <a:stretch>
              <a:fillRect/>
            </a:stretch>
          </a:blipFill>
        </p:spPr>
        <p:txBody>
          <a:bodyPr/>
          <a:lstStyle/>
          <a:p>
            <a:endParaRPr lang="en-SA"/>
          </a:p>
        </p:txBody>
      </p:sp>
      <p:grpSp>
        <p:nvGrpSpPr>
          <p:cNvPr id="22" name="Group 30"/>
          <p:cNvGrpSpPr/>
          <p:nvPr/>
        </p:nvGrpSpPr>
        <p:grpSpPr>
          <a:xfrm>
            <a:off x="6479115" y="4102144"/>
            <a:ext cx="749628" cy="749628"/>
            <a:chOff x="0" y="0"/>
            <a:chExt cx="812800" cy="812800"/>
          </a:xfrm>
        </p:grpSpPr>
        <p:sp>
          <p:nvSpPr>
            <p:cNvPr id="59" name="Freeform 3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EFD"/>
            </a:solidFill>
          </p:spPr>
          <p:txBody>
            <a:bodyPr/>
            <a:lstStyle/>
            <a:p>
              <a:endParaRPr lang="en-SA"/>
            </a:p>
          </p:txBody>
        </p:sp>
        <p:sp>
          <p:nvSpPr>
            <p:cNvPr id="60" name="TextBox 32"/>
            <p:cNvSpPr txBox="1"/>
            <p:nvPr/>
          </p:nvSpPr>
          <p:spPr>
            <a:xfrm>
              <a:off x="76200" y="47625"/>
              <a:ext cx="660400" cy="68897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23" name="Group 33"/>
          <p:cNvGrpSpPr/>
          <p:nvPr/>
        </p:nvGrpSpPr>
        <p:grpSpPr>
          <a:xfrm>
            <a:off x="7360410" y="3965044"/>
            <a:ext cx="1014684" cy="1023827"/>
            <a:chOff x="0" y="0"/>
            <a:chExt cx="805541" cy="812800"/>
          </a:xfrm>
        </p:grpSpPr>
        <p:sp>
          <p:nvSpPr>
            <p:cNvPr id="57" name="Freeform 34"/>
            <p:cNvSpPr/>
            <p:nvPr/>
          </p:nvSpPr>
          <p:spPr>
            <a:xfrm>
              <a:off x="0" y="0"/>
              <a:ext cx="805541" cy="812800"/>
            </a:xfrm>
            <a:custGeom>
              <a:avLst/>
              <a:gdLst/>
              <a:ahLst/>
              <a:cxnLst/>
              <a:rect l="l" t="t" r="r" b="b"/>
              <a:pathLst>
                <a:path w="805541" h="812800">
                  <a:moveTo>
                    <a:pt x="402771" y="0"/>
                  </a:moveTo>
                  <a:cubicBezTo>
                    <a:pt x="180327" y="0"/>
                    <a:pt x="0" y="181951"/>
                    <a:pt x="0" y="406400"/>
                  </a:cubicBezTo>
                  <a:cubicBezTo>
                    <a:pt x="0" y="630849"/>
                    <a:pt x="180327" y="812800"/>
                    <a:pt x="402771" y="812800"/>
                  </a:cubicBezTo>
                  <a:cubicBezTo>
                    <a:pt x="625215" y="812800"/>
                    <a:pt x="805541" y="630849"/>
                    <a:pt x="805541" y="406400"/>
                  </a:cubicBezTo>
                  <a:cubicBezTo>
                    <a:pt x="805541" y="181951"/>
                    <a:pt x="625215" y="0"/>
                    <a:pt x="402771" y="0"/>
                  </a:cubicBezTo>
                  <a:close/>
                </a:path>
              </a:pathLst>
            </a:custGeom>
            <a:solidFill>
              <a:srgbClr val="000000">
                <a:alpha val="0"/>
              </a:srgbClr>
            </a:solidFill>
            <a:ln w="66675" cap="sq">
              <a:solidFill>
                <a:srgbClr val="131F44"/>
              </a:solidFill>
              <a:prstDash val="solid"/>
              <a:miter/>
            </a:ln>
          </p:spPr>
          <p:txBody>
            <a:bodyPr/>
            <a:lstStyle/>
            <a:p>
              <a:endParaRPr lang="en-SA"/>
            </a:p>
          </p:txBody>
        </p:sp>
        <p:sp>
          <p:nvSpPr>
            <p:cNvPr id="58" name="TextBox 35"/>
            <p:cNvSpPr txBox="1"/>
            <p:nvPr/>
          </p:nvSpPr>
          <p:spPr>
            <a:xfrm>
              <a:off x="75520" y="47625"/>
              <a:ext cx="654502" cy="68897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24" name="Freeform 36"/>
          <p:cNvSpPr/>
          <p:nvPr/>
        </p:nvSpPr>
        <p:spPr>
          <a:xfrm>
            <a:off x="7404104" y="4013310"/>
            <a:ext cx="927295" cy="927295"/>
          </a:xfrm>
          <a:custGeom>
            <a:avLst/>
            <a:gdLst/>
            <a:ahLst/>
            <a:cxnLst/>
            <a:rect l="l" t="t" r="r" b="b"/>
            <a:pathLst>
              <a:path w="2838976" h="2838976">
                <a:moveTo>
                  <a:pt x="0" y="0"/>
                </a:moveTo>
                <a:lnTo>
                  <a:pt x="2838976" y="0"/>
                </a:lnTo>
                <a:lnTo>
                  <a:pt x="2838976" y="2838976"/>
                </a:lnTo>
                <a:lnTo>
                  <a:pt x="0" y="2838976"/>
                </a:lnTo>
                <a:lnTo>
                  <a:pt x="0" y="0"/>
                </a:lnTo>
                <a:close/>
              </a:path>
            </a:pathLst>
          </a:custGeom>
          <a:blipFill>
            <a:blip r:embed="rId7">
              <a:alphaModFix amt="60000"/>
              <a:extLst>
                <a:ext uri="{96DAC541-7B7A-43D3-8B79-37D633B846F1}">
                  <asvg:svgBlip xmlns:asvg="http://schemas.microsoft.com/office/drawing/2016/SVG/main" r:embed="rId8"/>
                </a:ext>
              </a:extLst>
            </a:blip>
            <a:stretch>
              <a:fillRect/>
            </a:stretch>
          </a:blipFill>
        </p:spPr>
        <p:txBody>
          <a:bodyPr/>
          <a:lstStyle/>
          <a:p>
            <a:endParaRPr lang="en-SA"/>
          </a:p>
        </p:txBody>
      </p:sp>
      <p:grpSp>
        <p:nvGrpSpPr>
          <p:cNvPr id="25" name="Group 37"/>
          <p:cNvGrpSpPr/>
          <p:nvPr/>
        </p:nvGrpSpPr>
        <p:grpSpPr>
          <a:xfrm>
            <a:off x="7492938" y="4102144"/>
            <a:ext cx="749628" cy="749628"/>
            <a:chOff x="0" y="0"/>
            <a:chExt cx="812800" cy="812800"/>
          </a:xfrm>
        </p:grpSpPr>
        <p:sp>
          <p:nvSpPr>
            <p:cNvPr id="55" name="Freeform 3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EFD"/>
            </a:solidFill>
          </p:spPr>
          <p:txBody>
            <a:bodyPr/>
            <a:lstStyle/>
            <a:p>
              <a:endParaRPr lang="en-SA"/>
            </a:p>
          </p:txBody>
        </p:sp>
        <p:sp>
          <p:nvSpPr>
            <p:cNvPr id="56" name="TextBox 39"/>
            <p:cNvSpPr txBox="1"/>
            <p:nvPr/>
          </p:nvSpPr>
          <p:spPr>
            <a:xfrm>
              <a:off x="76200" y="47625"/>
              <a:ext cx="660400" cy="68897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26" name="Group 40"/>
          <p:cNvGrpSpPr/>
          <p:nvPr/>
        </p:nvGrpSpPr>
        <p:grpSpPr>
          <a:xfrm>
            <a:off x="8374233" y="3965044"/>
            <a:ext cx="1014684" cy="1023827"/>
            <a:chOff x="0" y="0"/>
            <a:chExt cx="805541" cy="812800"/>
          </a:xfrm>
        </p:grpSpPr>
        <p:sp>
          <p:nvSpPr>
            <p:cNvPr id="53" name="Freeform 41"/>
            <p:cNvSpPr/>
            <p:nvPr/>
          </p:nvSpPr>
          <p:spPr>
            <a:xfrm>
              <a:off x="0" y="0"/>
              <a:ext cx="805541" cy="812800"/>
            </a:xfrm>
            <a:custGeom>
              <a:avLst/>
              <a:gdLst/>
              <a:ahLst/>
              <a:cxnLst/>
              <a:rect l="l" t="t" r="r" b="b"/>
              <a:pathLst>
                <a:path w="805541" h="812800">
                  <a:moveTo>
                    <a:pt x="402771" y="0"/>
                  </a:moveTo>
                  <a:cubicBezTo>
                    <a:pt x="180327" y="0"/>
                    <a:pt x="0" y="181951"/>
                    <a:pt x="0" y="406400"/>
                  </a:cubicBezTo>
                  <a:cubicBezTo>
                    <a:pt x="0" y="630849"/>
                    <a:pt x="180327" y="812800"/>
                    <a:pt x="402771" y="812800"/>
                  </a:cubicBezTo>
                  <a:cubicBezTo>
                    <a:pt x="625215" y="812800"/>
                    <a:pt x="805541" y="630849"/>
                    <a:pt x="805541" y="406400"/>
                  </a:cubicBezTo>
                  <a:cubicBezTo>
                    <a:pt x="805541" y="181951"/>
                    <a:pt x="625215" y="0"/>
                    <a:pt x="402771" y="0"/>
                  </a:cubicBezTo>
                  <a:close/>
                </a:path>
              </a:pathLst>
            </a:custGeom>
            <a:solidFill>
              <a:srgbClr val="000000">
                <a:alpha val="0"/>
              </a:srgbClr>
            </a:solidFill>
            <a:ln w="66675" cap="sq">
              <a:solidFill>
                <a:srgbClr val="19337C"/>
              </a:solidFill>
              <a:prstDash val="solid"/>
              <a:miter/>
            </a:ln>
          </p:spPr>
          <p:txBody>
            <a:bodyPr/>
            <a:lstStyle/>
            <a:p>
              <a:endParaRPr lang="en-SA"/>
            </a:p>
          </p:txBody>
        </p:sp>
        <p:sp>
          <p:nvSpPr>
            <p:cNvPr id="54" name="TextBox 42"/>
            <p:cNvSpPr txBox="1"/>
            <p:nvPr/>
          </p:nvSpPr>
          <p:spPr>
            <a:xfrm>
              <a:off x="75520" y="47625"/>
              <a:ext cx="654502" cy="68897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27" name="Freeform 43"/>
          <p:cNvSpPr/>
          <p:nvPr/>
        </p:nvSpPr>
        <p:spPr>
          <a:xfrm>
            <a:off x="8417928" y="4013310"/>
            <a:ext cx="927295" cy="927295"/>
          </a:xfrm>
          <a:custGeom>
            <a:avLst/>
            <a:gdLst/>
            <a:ahLst/>
            <a:cxnLst/>
            <a:rect l="l" t="t" r="r" b="b"/>
            <a:pathLst>
              <a:path w="2838976" h="2838976">
                <a:moveTo>
                  <a:pt x="0" y="0"/>
                </a:moveTo>
                <a:lnTo>
                  <a:pt x="2838977" y="0"/>
                </a:lnTo>
                <a:lnTo>
                  <a:pt x="2838977" y="2838976"/>
                </a:lnTo>
                <a:lnTo>
                  <a:pt x="0" y="2838976"/>
                </a:lnTo>
                <a:lnTo>
                  <a:pt x="0" y="0"/>
                </a:lnTo>
                <a:close/>
              </a:path>
            </a:pathLst>
          </a:custGeom>
          <a:blipFill>
            <a:blip r:embed="rId11">
              <a:alphaModFix amt="60000"/>
              <a:extLst>
                <a:ext uri="{96DAC541-7B7A-43D3-8B79-37D633B846F1}">
                  <asvg:svgBlip xmlns:asvg="http://schemas.microsoft.com/office/drawing/2016/SVG/main" r:embed="rId12"/>
                </a:ext>
              </a:extLst>
            </a:blip>
            <a:stretch>
              <a:fillRect/>
            </a:stretch>
          </a:blipFill>
        </p:spPr>
        <p:txBody>
          <a:bodyPr/>
          <a:lstStyle/>
          <a:p>
            <a:endParaRPr lang="en-SA"/>
          </a:p>
        </p:txBody>
      </p:sp>
      <p:grpSp>
        <p:nvGrpSpPr>
          <p:cNvPr id="28" name="Group 44"/>
          <p:cNvGrpSpPr/>
          <p:nvPr/>
        </p:nvGrpSpPr>
        <p:grpSpPr>
          <a:xfrm>
            <a:off x="8506762" y="4102144"/>
            <a:ext cx="749628" cy="749628"/>
            <a:chOff x="0" y="0"/>
            <a:chExt cx="812800" cy="812800"/>
          </a:xfrm>
        </p:grpSpPr>
        <p:sp>
          <p:nvSpPr>
            <p:cNvPr id="51"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EFD"/>
            </a:solidFill>
          </p:spPr>
          <p:txBody>
            <a:bodyPr/>
            <a:lstStyle/>
            <a:p>
              <a:endParaRPr lang="en-SA"/>
            </a:p>
          </p:txBody>
        </p:sp>
        <p:sp>
          <p:nvSpPr>
            <p:cNvPr id="52" name="TextBox 46"/>
            <p:cNvSpPr txBox="1"/>
            <p:nvPr/>
          </p:nvSpPr>
          <p:spPr>
            <a:xfrm>
              <a:off x="76200" y="47625"/>
              <a:ext cx="660400" cy="68897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29" name="Freeform 47"/>
          <p:cNvSpPr/>
          <p:nvPr/>
        </p:nvSpPr>
        <p:spPr>
          <a:xfrm>
            <a:off x="2290862" y="4477412"/>
            <a:ext cx="1008600" cy="870744"/>
          </a:xfrm>
          <a:custGeom>
            <a:avLst/>
            <a:gdLst/>
            <a:ahLst/>
            <a:cxnLst/>
            <a:rect l="l" t="t" r="r" b="b"/>
            <a:pathLst>
              <a:path w="3087895" h="2665841">
                <a:moveTo>
                  <a:pt x="0" y="0"/>
                </a:moveTo>
                <a:lnTo>
                  <a:pt x="3087895" y="0"/>
                </a:lnTo>
                <a:lnTo>
                  <a:pt x="3087895" y="2665841"/>
                </a:lnTo>
                <a:lnTo>
                  <a:pt x="0" y="2665841"/>
                </a:lnTo>
                <a:lnTo>
                  <a:pt x="0" y="0"/>
                </a:lnTo>
                <a:close/>
              </a:path>
            </a:pathLst>
          </a:custGeom>
          <a:blipFill>
            <a:blip r:embed="rId13" cstate="email">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a:blipFill>
        </p:spPr>
        <p:txBody>
          <a:bodyPr/>
          <a:lstStyle/>
          <a:p>
            <a:endParaRPr lang="en-SA"/>
          </a:p>
        </p:txBody>
      </p:sp>
      <p:grpSp>
        <p:nvGrpSpPr>
          <p:cNvPr id="30" name="Group 48"/>
          <p:cNvGrpSpPr/>
          <p:nvPr/>
        </p:nvGrpSpPr>
        <p:grpSpPr>
          <a:xfrm>
            <a:off x="2290862" y="3965498"/>
            <a:ext cx="1014684" cy="1023827"/>
            <a:chOff x="0" y="0"/>
            <a:chExt cx="805541" cy="812800"/>
          </a:xfrm>
        </p:grpSpPr>
        <p:sp>
          <p:nvSpPr>
            <p:cNvPr id="49" name="Freeform 49"/>
            <p:cNvSpPr/>
            <p:nvPr/>
          </p:nvSpPr>
          <p:spPr>
            <a:xfrm>
              <a:off x="0" y="0"/>
              <a:ext cx="805541" cy="812800"/>
            </a:xfrm>
            <a:custGeom>
              <a:avLst/>
              <a:gdLst/>
              <a:ahLst/>
              <a:cxnLst/>
              <a:rect l="l" t="t" r="r" b="b"/>
              <a:pathLst>
                <a:path w="805541" h="812800">
                  <a:moveTo>
                    <a:pt x="402771" y="0"/>
                  </a:moveTo>
                  <a:cubicBezTo>
                    <a:pt x="180327" y="0"/>
                    <a:pt x="0" y="181951"/>
                    <a:pt x="0" y="406400"/>
                  </a:cubicBezTo>
                  <a:cubicBezTo>
                    <a:pt x="0" y="630849"/>
                    <a:pt x="180327" y="812800"/>
                    <a:pt x="402771" y="812800"/>
                  </a:cubicBezTo>
                  <a:cubicBezTo>
                    <a:pt x="625215" y="812800"/>
                    <a:pt x="805541" y="630849"/>
                    <a:pt x="805541" y="406400"/>
                  </a:cubicBezTo>
                  <a:cubicBezTo>
                    <a:pt x="805541" y="181951"/>
                    <a:pt x="625215" y="0"/>
                    <a:pt x="402771" y="0"/>
                  </a:cubicBezTo>
                  <a:close/>
                </a:path>
              </a:pathLst>
            </a:custGeom>
            <a:solidFill>
              <a:srgbClr val="000000">
                <a:alpha val="0"/>
              </a:srgbClr>
            </a:solidFill>
            <a:ln w="66675" cap="sq">
              <a:solidFill>
                <a:srgbClr val="474D96"/>
              </a:solidFill>
              <a:prstDash val="solid"/>
              <a:miter/>
            </a:ln>
          </p:spPr>
          <p:txBody>
            <a:bodyPr/>
            <a:lstStyle/>
            <a:p>
              <a:endParaRPr lang="en-SA"/>
            </a:p>
          </p:txBody>
        </p:sp>
        <p:sp>
          <p:nvSpPr>
            <p:cNvPr id="50" name="TextBox 50"/>
            <p:cNvSpPr txBox="1"/>
            <p:nvPr/>
          </p:nvSpPr>
          <p:spPr>
            <a:xfrm>
              <a:off x="75520" y="47625"/>
              <a:ext cx="654502" cy="68897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31" name="Freeform 51"/>
          <p:cNvSpPr/>
          <p:nvPr/>
        </p:nvSpPr>
        <p:spPr>
          <a:xfrm>
            <a:off x="2334557" y="4013764"/>
            <a:ext cx="927295" cy="927295"/>
          </a:xfrm>
          <a:custGeom>
            <a:avLst/>
            <a:gdLst/>
            <a:ahLst/>
            <a:cxnLst/>
            <a:rect l="l" t="t" r="r" b="b"/>
            <a:pathLst>
              <a:path w="2838976" h="2838976">
                <a:moveTo>
                  <a:pt x="0" y="0"/>
                </a:moveTo>
                <a:lnTo>
                  <a:pt x="2838976" y="0"/>
                </a:lnTo>
                <a:lnTo>
                  <a:pt x="2838976" y="2838976"/>
                </a:lnTo>
                <a:lnTo>
                  <a:pt x="0" y="2838976"/>
                </a:lnTo>
                <a:lnTo>
                  <a:pt x="0" y="0"/>
                </a:lnTo>
                <a:close/>
              </a:path>
            </a:pathLst>
          </a:custGeom>
          <a:blipFill>
            <a:blip r:embed="rId7">
              <a:alphaModFix amt="60000"/>
              <a:extLst>
                <a:ext uri="{96DAC541-7B7A-43D3-8B79-37D633B846F1}">
                  <asvg:svgBlip xmlns:asvg="http://schemas.microsoft.com/office/drawing/2016/SVG/main" r:embed="rId8"/>
                </a:ext>
              </a:extLst>
            </a:blip>
            <a:stretch>
              <a:fillRect/>
            </a:stretch>
          </a:blipFill>
        </p:spPr>
        <p:txBody>
          <a:bodyPr/>
          <a:lstStyle/>
          <a:p>
            <a:endParaRPr lang="en-SA"/>
          </a:p>
        </p:txBody>
      </p:sp>
      <p:grpSp>
        <p:nvGrpSpPr>
          <p:cNvPr id="32" name="Group 52"/>
          <p:cNvGrpSpPr/>
          <p:nvPr/>
        </p:nvGrpSpPr>
        <p:grpSpPr>
          <a:xfrm>
            <a:off x="2423390" y="4102598"/>
            <a:ext cx="749628" cy="749628"/>
            <a:chOff x="0" y="0"/>
            <a:chExt cx="812800" cy="812800"/>
          </a:xfrm>
        </p:grpSpPr>
        <p:sp>
          <p:nvSpPr>
            <p:cNvPr id="47" name="Freeform 5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EFD"/>
            </a:solidFill>
          </p:spPr>
          <p:txBody>
            <a:bodyPr/>
            <a:lstStyle/>
            <a:p>
              <a:endParaRPr lang="en-SA"/>
            </a:p>
          </p:txBody>
        </p:sp>
        <p:sp>
          <p:nvSpPr>
            <p:cNvPr id="48" name="TextBox 54"/>
            <p:cNvSpPr txBox="1"/>
            <p:nvPr/>
          </p:nvSpPr>
          <p:spPr>
            <a:xfrm>
              <a:off x="76200" y="47625"/>
              <a:ext cx="660400" cy="68897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75" name="Rectangle 74">
            <a:extLst>
              <a:ext uri="{FF2B5EF4-FFF2-40B4-BE49-F238E27FC236}">
                <a16:creationId xmlns:a16="http://schemas.microsoft.com/office/drawing/2014/main" id="{7D64DAF6-A0A6-40B8-819E-23B6DDB6B49B}"/>
              </a:ext>
            </a:extLst>
          </p:cNvPr>
          <p:cNvSpPr/>
          <p:nvPr/>
        </p:nvSpPr>
        <p:spPr>
          <a:xfrm>
            <a:off x="8060628" y="5517222"/>
            <a:ext cx="1641894" cy="388568"/>
          </a:xfrm>
          <a:prstGeom prst="rect">
            <a:avLst/>
          </a:prstGeom>
        </p:spPr>
        <p:txBody>
          <a:bodyPr wrap="square">
            <a:spAutoFit/>
          </a:bodyPr>
          <a:lstStyle/>
          <a:p>
            <a:pPr algn="ctr" rtl="1">
              <a:lnSpc>
                <a:spcPct val="150000"/>
              </a:lnSpc>
            </a:pPr>
            <a:r>
              <a:rPr lang="ar-EG" sz="1400" dirty="0">
                <a:solidFill>
                  <a:schemeClr val="tx1">
                    <a:lumMod val="50000"/>
                    <a:lumOff val="50000"/>
                  </a:schemeClr>
                </a:solidFill>
                <a:latin typeface="SST Arabic Medium" pitchFamily="34" charset="-78"/>
                <a:cs typeface="SST Arabic Medium" pitchFamily="34" charset="-78"/>
              </a:rPr>
              <a:t>التوقعات</a:t>
            </a:r>
            <a:endParaRPr lang="ar-DZ" sz="1400" dirty="0">
              <a:solidFill>
                <a:schemeClr val="tx1">
                  <a:lumMod val="50000"/>
                  <a:lumOff val="50000"/>
                </a:schemeClr>
              </a:solidFill>
              <a:latin typeface="SST Arabic Medium" pitchFamily="34" charset="-78"/>
              <a:cs typeface="SST Arabic Medium" pitchFamily="34" charset="-78"/>
            </a:endParaRPr>
          </a:p>
        </p:txBody>
      </p:sp>
      <p:sp>
        <p:nvSpPr>
          <p:cNvPr id="76" name="Rectangle 75">
            <a:extLst>
              <a:ext uri="{FF2B5EF4-FFF2-40B4-BE49-F238E27FC236}">
                <a16:creationId xmlns:a16="http://schemas.microsoft.com/office/drawing/2014/main" id="{7D64DAF6-A0A6-40B8-819E-23B6DDB6B49B}"/>
              </a:ext>
            </a:extLst>
          </p:cNvPr>
          <p:cNvSpPr/>
          <p:nvPr/>
        </p:nvSpPr>
        <p:spPr>
          <a:xfrm>
            <a:off x="7047020" y="5517222"/>
            <a:ext cx="1641894" cy="388568"/>
          </a:xfrm>
          <a:prstGeom prst="rect">
            <a:avLst/>
          </a:prstGeom>
        </p:spPr>
        <p:txBody>
          <a:bodyPr wrap="square">
            <a:spAutoFit/>
          </a:bodyPr>
          <a:lstStyle/>
          <a:p>
            <a:pPr algn="ctr" rtl="1">
              <a:lnSpc>
                <a:spcPct val="150000"/>
              </a:lnSpc>
            </a:pPr>
            <a:r>
              <a:rPr lang="ar-EG" sz="1400" dirty="0">
                <a:solidFill>
                  <a:schemeClr val="tx1">
                    <a:lumMod val="50000"/>
                    <a:lumOff val="50000"/>
                  </a:schemeClr>
                </a:solidFill>
                <a:latin typeface="SST Arabic Medium" pitchFamily="34" charset="-78"/>
                <a:cs typeface="SST Arabic Medium" pitchFamily="34" charset="-78"/>
              </a:rPr>
              <a:t>المعنيين</a:t>
            </a:r>
            <a:endParaRPr lang="ar-DZ" sz="1400" dirty="0">
              <a:solidFill>
                <a:schemeClr val="tx1">
                  <a:lumMod val="50000"/>
                  <a:lumOff val="50000"/>
                </a:schemeClr>
              </a:solidFill>
              <a:latin typeface="SST Arabic Medium" pitchFamily="34" charset="-78"/>
              <a:cs typeface="SST Arabic Medium" pitchFamily="34" charset="-78"/>
            </a:endParaRPr>
          </a:p>
        </p:txBody>
      </p:sp>
      <p:sp>
        <p:nvSpPr>
          <p:cNvPr id="77" name="Rectangle 76">
            <a:extLst>
              <a:ext uri="{FF2B5EF4-FFF2-40B4-BE49-F238E27FC236}">
                <a16:creationId xmlns:a16="http://schemas.microsoft.com/office/drawing/2014/main" id="{7D64DAF6-A0A6-40B8-819E-23B6DDB6B49B}"/>
              </a:ext>
            </a:extLst>
          </p:cNvPr>
          <p:cNvSpPr/>
          <p:nvPr/>
        </p:nvSpPr>
        <p:spPr>
          <a:xfrm>
            <a:off x="6033412" y="5517222"/>
            <a:ext cx="1641894" cy="388568"/>
          </a:xfrm>
          <a:prstGeom prst="rect">
            <a:avLst/>
          </a:prstGeom>
        </p:spPr>
        <p:txBody>
          <a:bodyPr wrap="square">
            <a:spAutoFit/>
          </a:bodyPr>
          <a:lstStyle/>
          <a:p>
            <a:pPr algn="ctr" rtl="1">
              <a:lnSpc>
                <a:spcPct val="150000"/>
              </a:lnSpc>
            </a:pPr>
            <a:r>
              <a:rPr lang="ar-EG" sz="1400" dirty="0">
                <a:solidFill>
                  <a:schemeClr val="tx1">
                    <a:lumMod val="50000"/>
                    <a:lumOff val="50000"/>
                  </a:schemeClr>
                </a:solidFill>
                <a:latin typeface="SST Arabic Medium" pitchFamily="34" charset="-78"/>
                <a:cs typeface="SST Arabic Medium" pitchFamily="34" charset="-78"/>
              </a:rPr>
              <a:t>قيمة العمل</a:t>
            </a:r>
            <a:endParaRPr lang="ar-DZ" sz="1400" dirty="0">
              <a:solidFill>
                <a:schemeClr val="tx1">
                  <a:lumMod val="50000"/>
                  <a:lumOff val="50000"/>
                </a:schemeClr>
              </a:solidFill>
              <a:latin typeface="SST Arabic Medium" pitchFamily="34" charset="-78"/>
              <a:cs typeface="SST Arabic Medium" pitchFamily="34" charset="-78"/>
            </a:endParaRPr>
          </a:p>
        </p:txBody>
      </p:sp>
      <p:sp>
        <p:nvSpPr>
          <p:cNvPr id="78" name="Rectangle 77">
            <a:extLst>
              <a:ext uri="{FF2B5EF4-FFF2-40B4-BE49-F238E27FC236}">
                <a16:creationId xmlns:a16="http://schemas.microsoft.com/office/drawing/2014/main" id="{7D64DAF6-A0A6-40B8-819E-23B6DDB6B49B}"/>
              </a:ext>
            </a:extLst>
          </p:cNvPr>
          <p:cNvSpPr/>
          <p:nvPr/>
        </p:nvSpPr>
        <p:spPr>
          <a:xfrm>
            <a:off x="5019804" y="5517222"/>
            <a:ext cx="1641894" cy="388568"/>
          </a:xfrm>
          <a:prstGeom prst="rect">
            <a:avLst/>
          </a:prstGeom>
        </p:spPr>
        <p:txBody>
          <a:bodyPr wrap="square">
            <a:spAutoFit/>
          </a:bodyPr>
          <a:lstStyle/>
          <a:p>
            <a:pPr algn="ctr" rtl="1">
              <a:lnSpc>
                <a:spcPct val="150000"/>
              </a:lnSpc>
            </a:pPr>
            <a:r>
              <a:rPr lang="ar-EG" sz="1400" dirty="0">
                <a:solidFill>
                  <a:schemeClr val="tx1">
                    <a:lumMod val="50000"/>
                    <a:lumOff val="50000"/>
                  </a:schemeClr>
                </a:solidFill>
                <a:latin typeface="SST Arabic Medium" pitchFamily="34" charset="-78"/>
                <a:cs typeface="SST Arabic Medium" pitchFamily="34" charset="-78"/>
              </a:rPr>
              <a:t>الموارد</a:t>
            </a:r>
            <a:endParaRPr lang="ar-DZ" sz="1400" dirty="0">
              <a:solidFill>
                <a:schemeClr val="tx1">
                  <a:lumMod val="50000"/>
                  <a:lumOff val="50000"/>
                </a:schemeClr>
              </a:solidFill>
              <a:latin typeface="SST Arabic Medium" pitchFamily="34" charset="-78"/>
              <a:cs typeface="SST Arabic Medium" pitchFamily="34" charset="-78"/>
            </a:endParaRPr>
          </a:p>
        </p:txBody>
      </p:sp>
      <p:sp>
        <p:nvSpPr>
          <p:cNvPr id="79" name="Rectangle 78">
            <a:extLst>
              <a:ext uri="{FF2B5EF4-FFF2-40B4-BE49-F238E27FC236}">
                <a16:creationId xmlns:a16="http://schemas.microsoft.com/office/drawing/2014/main" id="{7D64DAF6-A0A6-40B8-819E-23B6DDB6B49B}"/>
              </a:ext>
            </a:extLst>
          </p:cNvPr>
          <p:cNvSpPr/>
          <p:nvPr/>
        </p:nvSpPr>
        <p:spPr>
          <a:xfrm>
            <a:off x="4006196" y="5517222"/>
            <a:ext cx="1641894" cy="523220"/>
          </a:xfrm>
          <a:prstGeom prst="rect">
            <a:avLst/>
          </a:prstGeom>
        </p:spPr>
        <p:txBody>
          <a:bodyPr wrap="square">
            <a:spAutoFit/>
          </a:bodyPr>
          <a:lstStyle/>
          <a:p>
            <a:pPr algn="ctr" rtl="1"/>
            <a:r>
              <a:rPr lang="ar-EG" sz="1400" dirty="0">
                <a:solidFill>
                  <a:schemeClr val="tx1">
                    <a:lumMod val="50000"/>
                    <a:lumOff val="50000"/>
                  </a:schemeClr>
                </a:solidFill>
                <a:latin typeface="SST Arabic Medium" pitchFamily="34" charset="-78"/>
                <a:cs typeface="SST Arabic Medium" pitchFamily="34" charset="-78"/>
              </a:rPr>
              <a:t>أداء الخط</a:t>
            </a:r>
          </a:p>
          <a:p>
            <a:pPr algn="ctr" rtl="1"/>
            <a:r>
              <a:rPr lang="ar-EG" sz="1400" dirty="0">
                <a:solidFill>
                  <a:schemeClr val="tx1">
                    <a:lumMod val="50000"/>
                    <a:lumOff val="50000"/>
                  </a:schemeClr>
                </a:solidFill>
                <a:latin typeface="SST Arabic Medium" pitchFamily="34" charset="-78"/>
                <a:cs typeface="SST Arabic Medium" pitchFamily="34" charset="-78"/>
              </a:rPr>
              <a:t> المرحعي</a:t>
            </a:r>
            <a:endParaRPr lang="ar-DZ" sz="1400" dirty="0">
              <a:solidFill>
                <a:schemeClr val="tx1">
                  <a:lumMod val="50000"/>
                  <a:lumOff val="50000"/>
                </a:schemeClr>
              </a:solidFill>
              <a:latin typeface="SST Arabic Medium" pitchFamily="34" charset="-78"/>
              <a:cs typeface="SST Arabic Medium" pitchFamily="34" charset="-78"/>
            </a:endParaRPr>
          </a:p>
        </p:txBody>
      </p:sp>
      <p:sp>
        <p:nvSpPr>
          <p:cNvPr id="80" name="Rectangle 79">
            <a:extLst>
              <a:ext uri="{FF2B5EF4-FFF2-40B4-BE49-F238E27FC236}">
                <a16:creationId xmlns:a16="http://schemas.microsoft.com/office/drawing/2014/main" id="{7D64DAF6-A0A6-40B8-819E-23B6DDB6B49B}"/>
              </a:ext>
            </a:extLst>
          </p:cNvPr>
          <p:cNvSpPr/>
          <p:nvPr/>
        </p:nvSpPr>
        <p:spPr>
          <a:xfrm>
            <a:off x="2992588" y="5517222"/>
            <a:ext cx="1641894" cy="388568"/>
          </a:xfrm>
          <a:prstGeom prst="rect">
            <a:avLst/>
          </a:prstGeom>
        </p:spPr>
        <p:txBody>
          <a:bodyPr wrap="square">
            <a:spAutoFit/>
          </a:bodyPr>
          <a:lstStyle/>
          <a:p>
            <a:pPr algn="ctr" rtl="1">
              <a:lnSpc>
                <a:spcPct val="150000"/>
              </a:lnSpc>
            </a:pPr>
            <a:r>
              <a:rPr lang="ar-EG" sz="1400" dirty="0">
                <a:solidFill>
                  <a:schemeClr val="tx1">
                    <a:lumMod val="50000"/>
                    <a:lumOff val="50000"/>
                  </a:schemeClr>
                </a:solidFill>
                <a:latin typeface="SST Arabic Medium" pitchFamily="34" charset="-78"/>
                <a:cs typeface="SST Arabic Medium" pitchFamily="34" charset="-78"/>
              </a:rPr>
              <a:t>التسليم</a:t>
            </a:r>
            <a:endParaRPr lang="ar-DZ" sz="1400" dirty="0">
              <a:solidFill>
                <a:schemeClr val="tx1">
                  <a:lumMod val="50000"/>
                  <a:lumOff val="50000"/>
                </a:schemeClr>
              </a:solidFill>
              <a:latin typeface="SST Arabic Medium" pitchFamily="34" charset="-78"/>
              <a:cs typeface="SST Arabic Medium" pitchFamily="34" charset="-78"/>
            </a:endParaRPr>
          </a:p>
        </p:txBody>
      </p:sp>
      <p:sp>
        <p:nvSpPr>
          <p:cNvPr id="81" name="Rectangle 80">
            <a:extLst>
              <a:ext uri="{FF2B5EF4-FFF2-40B4-BE49-F238E27FC236}">
                <a16:creationId xmlns:a16="http://schemas.microsoft.com/office/drawing/2014/main" id="{7D64DAF6-A0A6-40B8-819E-23B6DDB6B49B}"/>
              </a:ext>
            </a:extLst>
          </p:cNvPr>
          <p:cNvSpPr/>
          <p:nvPr/>
        </p:nvSpPr>
        <p:spPr>
          <a:xfrm>
            <a:off x="1978980" y="5517222"/>
            <a:ext cx="1641894" cy="523220"/>
          </a:xfrm>
          <a:prstGeom prst="rect">
            <a:avLst/>
          </a:prstGeom>
        </p:spPr>
        <p:txBody>
          <a:bodyPr wrap="square">
            <a:spAutoFit/>
          </a:bodyPr>
          <a:lstStyle/>
          <a:p>
            <a:pPr algn="ctr" rtl="1"/>
            <a:r>
              <a:rPr lang="ar-EG" sz="1400" dirty="0">
                <a:solidFill>
                  <a:schemeClr val="tx1">
                    <a:lumMod val="50000"/>
                    <a:lumOff val="50000"/>
                  </a:schemeClr>
                </a:solidFill>
                <a:latin typeface="SST Arabic Medium" pitchFamily="34" charset="-78"/>
                <a:cs typeface="SST Arabic Medium" pitchFamily="34" charset="-78"/>
              </a:rPr>
              <a:t>مقاييس </a:t>
            </a:r>
          </a:p>
          <a:p>
            <a:pPr algn="ctr" rtl="1"/>
            <a:r>
              <a:rPr lang="ar-EG" sz="1400" dirty="0">
                <a:solidFill>
                  <a:schemeClr val="tx1">
                    <a:lumMod val="50000"/>
                    <a:lumOff val="50000"/>
                  </a:schemeClr>
                </a:solidFill>
                <a:latin typeface="SST Arabic Medium" pitchFamily="34" charset="-78"/>
                <a:cs typeface="SST Arabic Medium" pitchFamily="34" charset="-78"/>
              </a:rPr>
              <a:t>التسليمات</a:t>
            </a:r>
            <a:endParaRPr lang="ar-DZ" sz="1400" dirty="0">
              <a:solidFill>
                <a:schemeClr val="tx1">
                  <a:lumMod val="50000"/>
                  <a:lumOff val="50000"/>
                </a:schemeClr>
              </a:solidFill>
              <a:latin typeface="SST Arabic Medium" pitchFamily="34" charset="-78"/>
              <a:cs typeface="SST Arabic Medium" pitchFamily="34" charset="-78"/>
            </a:endParaRPr>
          </a:p>
        </p:txBody>
      </p:sp>
      <p:sp>
        <p:nvSpPr>
          <p:cNvPr id="83" name="Rectangle 82">
            <a:extLst>
              <a:ext uri="{FF2B5EF4-FFF2-40B4-BE49-F238E27FC236}">
                <a16:creationId xmlns:a16="http://schemas.microsoft.com/office/drawing/2014/main" id="{7D64DAF6-A0A6-40B8-819E-23B6DDB6B49B}"/>
              </a:ext>
            </a:extLst>
          </p:cNvPr>
          <p:cNvSpPr/>
          <p:nvPr/>
        </p:nvSpPr>
        <p:spPr>
          <a:xfrm>
            <a:off x="8469360" y="4192693"/>
            <a:ext cx="820947" cy="507831"/>
          </a:xfrm>
          <a:prstGeom prst="rect">
            <a:avLst/>
          </a:prstGeom>
        </p:spPr>
        <p:txBody>
          <a:bodyPr wrap="square">
            <a:spAutoFit/>
          </a:bodyPr>
          <a:lstStyle/>
          <a:p>
            <a:pPr algn="ctr" rtl="1">
              <a:lnSpc>
                <a:spcPct val="150000"/>
              </a:lnSpc>
            </a:pPr>
            <a:r>
              <a:rPr lang="ar-EG" dirty="0">
                <a:solidFill>
                  <a:schemeClr val="tx1">
                    <a:lumMod val="50000"/>
                    <a:lumOff val="50000"/>
                  </a:schemeClr>
                </a:solidFill>
                <a:latin typeface="SST Arabic Medium" pitchFamily="34" charset="-78"/>
                <a:cs typeface="SST Arabic Medium" pitchFamily="34" charset="-78"/>
              </a:rPr>
              <a:t>1</a:t>
            </a:r>
            <a:endParaRPr lang="ar-DZ" dirty="0">
              <a:solidFill>
                <a:schemeClr val="tx1">
                  <a:lumMod val="50000"/>
                  <a:lumOff val="50000"/>
                </a:schemeClr>
              </a:solidFill>
              <a:latin typeface="SST Arabic Medium" pitchFamily="34" charset="-78"/>
              <a:cs typeface="SST Arabic Medium" pitchFamily="34" charset="-78"/>
            </a:endParaRPr>
          </a:p>
        </p:txBody>
      </p:sp>
      <p:sp>
        <p:nvSpPr>
          <p:cNvPr id="84" name="Rectangle 83">
            <a:extLst>
              <a:ext uri="{FF2B5EF4-FFF2-40B4-BE49-F238E27FC236}">
                <a16:creationId xmlns:a16="http://schemas.microsoft.com/office/drawing/2014/main" id="{7D64DAF6-A0A6-40B8-819E-23B6DDB6B49B}"/>
              </a:ext>
            </a:extLst>
          </p:cNvPr>
          <p:cNvSpPr/>
          <p:nvPr/>
        </p:nvSpPr>
        <p:spPr>
          <a:xfrm>
            <a:off x="7421619" y="4192693"/>
            <a:ext cx="820947" cy="473206"/>
          </a:xfrm>
          <a:prstGeom prst="rect">
            <a:avLst/>
          </a:prstGeom>
        </p:spPr>
        <p:txBody>
          <a:bodyPr wrap="square">
            <a:spAutoFit/>
          </a:bodyPr>
          <a:lstStyle/>
          <a:p>
            <a:pPr algn="ctr" rtl="1">
              <a:lnSpc>
                <a:spcPct val="150000"/>
              </a:lnSpc>
            </a:pPr>
            <a:r>
              <a:rPr lang="ar-EG" dirty="0">
                <a:solidFill>
                  <a:schemeClr val="tx1">
                    <a:lumMod val="50000"/>
                    <a:lumOff val="50000"/>
                  </a:schemeClr>
                </a:solidFill>
                <a:latin typeface="SST Arabic Medium" pitchFamily="34" charset="-78"/>
                <a:cs typeface="SST Arabic Medium" pitchFamily="34" charset="-78"/>
              </a:rPr>
              <a:t>2</a:t>
            </a:r>
            <a:endParaRPr lang="ar-DZ" dirty="0">
              <a:solidFill>
                <a:schemeClr val="tx1">
                  <a:lumMod val="50000"/>
                  <a:lumOff val="50000"/>
                </a:schemeClr>
              </a:solidFill>
              <a:latin typeface="SST Arabic Medium" pitchFamily="34" charset="-78"/>
              <a:cs typeface="SST Arabic Medium" pitchFamily="34" charset="-78"/>
            </a:endParaRPr>
          </a:p>
        </p:txBody>
      </p:sp>
      <p:sp>
        <p:nvSpPr>
          <p:cNvPr id="85" name="Rectangle 84">
            <a:extLst>
              <a:ext uri="{FF2B5EF4-FFF2-40B4-BE49-F238E27FC236}">
                <a16:creationId xmlns:a16="http://schemas.microsoft.com/office/drawing/2014/main" id="{7D64DAF6-A0A6-40B8-819E-23B6DDB6B49B}"/>
              </a:ext>
            </a:extLst>
          </p:cNvPr>
          <p:cNvSpPr/>
          <p:nvPr/>
        </p:nvSpPr>
        <p:spPr>
          <a:xfrm>
            <a:off x="6434260" y="4192693"/>
            <a:ext cx="820947" cy="473206"/>
          </a:xfrm>
          <a:prstGeom prst="rect">
            <a:avLst/>
          </a:prstGeom>
        </p:spPr>
        <p:txBody>
          <a:bodyPr wrap="square">
            <a:spAutoFit/>
          </a:bodyPr>
          <a:lstStyle/>
          <a:p>
            <a:pPr algn="ctr" rtl="1">
              <a:lnSpc>
                <a:spcPct val="150000"/>
              </a:lnSpc>
            </a:pPr>
            <a:r>
              <a:rPr lang="ar-EG" dirty="0">
                <a:solidFill>
                  <a:schemeClr val="tx1">
                    <a:lumMod val="50000"/>
                    <a:lumOff val="50000"/>
                  </a:schemeClr>
                </a:solidFill>
                <a:latin typeface="SST Arabic Medium" pitchFamily="34" charset="-78"/>
                <a:cs typeface="SST Arabic Medium" pitchFamily="34" charset="-78"/>
              </a:rPr>
              <a:t>3</a:t>
            </a:r>
            <a:endParaRPr lang="ar-DZ" dirty="0">
              <a:solidFill>
                <a:schemeClr val="tx1">
                  <a:lumMod val="50000"/>
                  <a:lumOff val="50000"/>
                </a:schemeClr>
              </a:solidFill>
              <a:latin typeface="SST Arabic Medium" pitchFamily="34" charset="-78"/>
              <a:cs typeface="SST Arabic Medium" pitchFamily="34" charset="-78"/>
            </a:endParaRPr>
          </a:p>
        </p:txBody>
      </p:sp>
      <p:sp>
        <p:nvSpPr>
          <p:cNvPr id="86" name="Rectangle 85">
            <a:extLst>
              <a:ext uri="{FF2B5EF4-FFF2-40B4-BE49-F238E27FC236}">
                <a16:creationId xmlns:a16="http://schemas.microsoft.com/office/drawing/2014/main" id="{7D64DAF6-A0A6-40B8-819E-23B6DDB6B49B}"/>
              </a:ext>
            </a:extLst>
          </p:cNvPr>
          <p:cNvSpPr/>
          <p:nvPr/>
        </p:nvSpPr>
        <p:spPr>
          <a:xfrm>
            <a:off x="5403771" y="4192693"/>
            <a:ext cx="820947" cy="473206"/>
          </a:xfrm>
          <a:prstGeom prst="rect">
            <a:avLst/>
          </a:prstGeom>
        </p:spPr>
        <p:txBody>
          <a:bodyPr wrap="square">
            <a:spAutoFit/>
          </a:bodyPr>
          <a:lstStyle/>
          <a:p>
            <a:pPr algn="ctr" rtl="1">
              <a:lnSpc>
                <a:spcPct val="150000"/>
              </a:lnSpc>
            </a:pPr>
            <a:r>
              <a:rPr lang="ar-EG" dirty="0">
                <a:solidFill>
                  <a:schemeClr val="tx1">
                    <a:lumMod val="50000"/>
                    <a:lumOff val="50000"/>
                  </a:schemeClr>
                </a:solidFill>
                <a:latin typeface="SST Arabic Medium" pitchFamily="34" charset="-78"/>
                <a:cs typeface="SST Arabic Medium" pitchFamily="34" charset="-78"/>
              </a:rPr>
              <a:t>4</a:t>
            </a:r>
            <a:endParaRPr lang="ar-DZ" dirty="0">
              <a:solidFill>
                <a:schemeClr val="tx1">
                  <a:lumMod val="50000"/>
                  <a:lumOff val="50000"/>
                </a:schemeClr>
              </a:solidFill>
              <a:latin typeface="SST Arabic Medium" pitchFamily="34" charset="-78"/>
              <a:cs typeface="SST Arabic Medium" pitchFamily="34" charset="-78"/>
            </a:endParaRPr>
          </a:p>
        </p:txBody>
      </p:sp>
      <p:sp>
        <p:nvSpPr>
          <p:cNvPr id="87" name="Rectangle 86">
            <a:extLst>
              <a:ext uri="{FF2B5EF4-FFF2-40B4-BE49-F238E27FC236}">
                <a16:creationId xmlns:a16="http://schemas.microsoft.com/office/drawing/2014/main" id="{7D64DAF6-A0A6-40B8-819E-23B6DDB6B49B}"/>
              </a:ext>
            </a:extLst>
          </p:cNvPr>
          <p:cNvSpPr/>
          <p:nvPr/>
        </p:nvSpPr>
        <p:spPr>
          <a:xfrm>
            <a:off x="4416412" y="4192693"/>
            <a:ext cx="820947" cy="473206"/>
          </a:xfrm>
          <a:prstGeom prst="rect">
            <a:avLst/>
          </a:prstGeom>
        </p:spPr>
        <p:txBody>
          <a:bodyPr wrap="square">
            <a:spAutoFit/>
          </a:bodyPr>
          <a:lstStyle/>
          <a:p>
            <a:pPr algn="ctr" rtl="1">
              <a:lnSpc>
                <a:spcPct val="150000"/>
              </a:lnSpc>
            </a:pPr>
            <a:r>
              <a:rPr lang="ar-EG" dirty="0">
                <a:solidFill>
                  <a:schemeClr val="tx1">
                    <a:lumMod val="50000"/>
                    <a:lumOff val="50000"/>
                  </a:schemeClr>
                </a:solidFill>
                <a:latin typeface="SST Arabic Medium" pitchFamily="34" charset="-78"/>
                <a:cs typeface="SST Arabic Medium" pitchFamily="34" charset="-78"/>
              </a:rPr>
              <a:t>5</a:t>
            </a:r>
            <a:endParaRPr lang="ar-DZ" dirty="0">
              <a:solidFill>
                <a:schemeClr val="tx1">
                  <a:lumMod val="50000"/>
                  <a:lumOff val="50000"/>
                </a:schemeClr>
              </a:solidFill>
              <a:latin typeface="SST Arabic Medium" pitchFamily="34" charset="-78"/>
              <a:cs typeface="SST Arabic Medium" pitchFamily="34" charset="-78"/>
            </a:endParaRPr>
          </a:p>
        </p:txBody>
      </p:sp>
      <p:sp>
        <p:nvSpPr>
          <p:cNvPr id="88" name="Rectangle 87">
            <a:extLst>
              <a:ext uri="{FF2B5EF4-FFF2-40B4-BE49-F238E27FC236}">
                <a16:creationId xmlns:a16="http://schemas.microsoft.com/office/drawing/2014/main" id="{7D64DAF6-A0A6-40B8-819E-23B6DDB6B49B}"/>
              </a:ext>
            </a:extLst>
          </p:cNvPr>
          <p:cNvSpPr/>
          <p:nvPr/>
        </p:nvSpPr>
        <p:spPr>
          <a:xfrm>
            <a:off x="3377297" y="4192693"/>
            <a:ext cx="820947" cy="473206"/>
          </a:xfrm>
          <a:prstGeom prst="rect">
            <a:avLst/>
          </a:prstGeom>
        </p:spPr>
        <p:txBody>
          <a:bodyPr wrap="square">
            <a:spAutoFit/>
          </a:bodyPr>
          <a:lstStyle/>
          <a:p>
            <a:pPr algn="ctr" rtl="1">
              <a:lnSpc>
                <a:spcPct val="150000"/>
              </a:lnSpc>
            </a:pPr>
            <a:r>
              <a:rPr lang="ar-EG" dirty="0">
                <a:solidFill>
                  <a:schemeClr val="tx1">
                    <a:lumMod val="50000"/>
                    <a:lumOff val="50000"/>
                  </a:schemeClr>
                </a:solidFill>
                <a:latin typeface="SST Arabic Medium" pitchFamily="34" charset="-78"/>
                <a:cs typeface="SST Arabic Medium" pitchFamily="34" charset="-78"/>
              </a:rPr>
              <a:t>6</a:t>
            </a:r>
            <a:endParaRPr lang="ar-DZ" dirty="0">
              <a:solidFill>
                <a:schemeClr val="tx1">
                  <a:lumMod val="50000"/>
                  <a:lumOff val="50000"/>
                </a:schemeClr>
              </a:solidFill>
              <a:latin typeface="SST Arabic Medium" pitchFamily="34" charset="-78"/>
              <a:cs typeface="SST Arabic Medium" pitchFamily="34" charset="-78"/>
            </a:endParaRPr>
          </a:p>
        </p:txBody>
      </p:sp>
      <p:sp>
        <p:nvSpPr>
          <p:cNvPr id="89" name="Rectangle 88">
            <a:extLst>
              <a:ext uri="{FF2B5EF4-FFF2-40B4-BE49-F238E27FC236}">
                <a16:creationId xmlns:a16="http://schemas.microsoft.com/office/drawing/2014/main" id="{7D64DAF6-A0A6-40B8-819E-23B6DDB6B49B}"/>
              </a:ext>
            </a:extLst>
          </p:cNvPr>
          <p:cNvSpPr/>
          <p:nvPr/>
        </p:nvSpPr>
        <p:spPr>
          <a:xfrm>
            <a:off x="2381312" y="4192693"/>
            <a:ext cx="820947" cy="473206"/>
          </a:xfrm>
          <a:prstGeom prst="rect">
            <a:avLst/>
          </a:prstGeom>
        </p:spPr>
        <p:txBody>
          <a:bodyPr wrap="square">
            <a:spAutoFit/>
          </a:bodyPr>
          <a:lstStyle/>
          <a:p>
            <a:pPr algn="ctr" rtl="1">
              <a:lnSpc>
                <a:spcPct val="150000"/>
              </a:lnSpc>
            </a:pPr>
            <a:r>
              <a:rPr lang="ar-EG" dirty="0">
                <a:solidFill>
                  <a:schemeClr val="tx1">
                    <a:lumMod val="50000"/>
                    <a:lumOff val="50000"/>
                  </a:schemeClr>
                </a:solidFill>
                <a:latin typeface="SST Arabic Medium" pitchFamily="34" charset="-78"/>
                <a:cs typeface="SST Arabic Medium" pitchFamily="34" charset="-78"/>
              </a:rPr>
              <a:t>7</a:t>
            </a:r>
            <a:endParaRPr lang="ar-DZ" dirty="0">
              <a:solidFill>
                <a:schemeClr val="tx1">
                  <a:lumMod val="50000"/>
                  <a:lumOff val="50000"/>
                </a:schemeClr>
              </a:solidFill>
              <a:latin typeface="SST Arabic Medium" pitchFamily="34" charset="-78"/>
              <a:cs typeface="SST Arabic Medium" pitchFamily="34" charset="-78"/>
            </a:endParaRPr>
          </a:p>
        </p:txBody>
      </p:sp>
    </p:spTree>
    <p:extLst>
      <p:ext uri="{BB962C8B-B14F-4D97-AF65-F5344CB8AC3E}">
        <p14:creationId xmlns:p14="http://schemas.microsoft.com/office/powerpoint/2010/main" val="2209450160"/>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D64DAF6-A0A6-40B8-819E-23B6DDB6B49B}"/>
              </a:ext>
            </a:extLst>
          </p:cNvPr>
          <p:cNvSpPr/>
          <p:nvPr/>
        </p:nvSpPr>
        <p:spPr>
          <a:xfrm>
            <a:off x="3808207" y="1597759"/>
            <a:ext cx="7821819" cy="4247317"/>
          </a:xfrm>
          <a:prstGeom prst="rect">
            <a:avLst/>
          </a:prstGeom>
        </p:spPr>
        <p:txBody>
          <a:bodyPr wrap="square">
            <a:spAutoFit/>
          </a:bodyPr>
          <a:lstStyle/>
          <a:p>
            <a:pPr lvl="0" algn="r" rtl="1">
              <a:lnSpc>
                <a:spcPct val="150000"/>
              </a:lnSpc>
            </a:pPr>
            <a:r>
              <a:rPr lang="ar-EG" dirty="0">
                <a:solidFill>
                  <a:srgbClr val="03A5AD"/>
                </a:solidFill>
                <a:latin typeface="SST Arabic Medium" pitchFamily="34" charset="-78"/>
                <a:cs typeface="SST Arabic Medium" pitchFamily="34" charset="-78"/>
              </a:rPr>
              <a:t>1.2. مقاييس التسليمات</a:t>
            </a:r>
          </a:p>
          <a:p>
            <a:pPr lvl="0" algn="r" rtl="1">
              <a:lnSpc>
                <a:spcPct val="150000"/>
              </a:lnSpc>
            </a:pPr>
            <a:endParaRPr kumimoji="0" lang="ar-DZ"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a:p>
            <a:pPr lvl="0" algn="r" rtl="1">
              <a:lnSpc>
                <a:spcPct val="200000"/>
              </a:lnSpc>
            </a:pPr>
            <a:r>
              <a:rPr lang="ar-DZ" dirty="0">
                <a:solidFill>
                  <a:schemeClr val="tx1">
                    <a:lumMod val="50000"/>
                    <a:lumOff val="50000"/>
                  </a:schemeClr>
                </a:solidFill>
                <a:latin typeface="SST Arabic Medium" pitchFamily="34" charset="-78"/>
                <a:cs typeface="SST Arabic Medium" pitchFamily="34" charset="-78"/>
              </a:rPr>
              <a:t>بحكم الحاجة، فإن المنتجات أو الخدمات أو النتائج التي يتم تسليمها هي التي تحدد المقاييس المفيدة. تشمل المقاييس</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المتعارف عليها ما يلي</a:t>
            </a:r>
            <a:r>
              <a:rPr lang="ar-EG" dirty="0">
                <a:solidFill>
                  <a:schemeClr val="tx1">
                    <a:lumMod val="50000"/>
                    <a:lumOff val="50000"/>
                  </a:schemeClr>
                </a:solidFill>
                <a:latin typeface="SST Arabic Medium" pitchFamily="34" charset="-78"/>
                <a:cs typeface="SST Arabic Medium" pitchFamily="34" charset="-78"/>
              </a:rPr>
              <a:t>:</a:t>
            </a:r>
          </a:p>
          <a:p>
            <a:pPr lvl="0" algn="r" rtl="1">
              <a:lnSpc>
                <a:spcPct val="200000"/>
              </a:lnSpc>
            </a:pPr>
            <a:endParaRPr lang="ar-EG" dirty="0">
              <a:solidFill>
                <a:schemeClr val="tx1">
                  <a:lumMod val="50000"/>
                  <a:lumOff val="50000"/>
                </a:schemeClr>
              </a:solidFill>
              <a:latin typeface="SST Arabic Medium" pitchFamily="34" charset="-78"/>
              <a:cs typeface="SST Arabic Medium" pitchFamily="34" charset="-78"/>
            </a:endParaRPr>
          </a:p>
          <a:p>
            <a:pPr marL="693738" lvl="0" indent="-342900" algn="r" rtl="1">
              <a:lnSpc>
                <a:spcPct val="200000"/>
              </a:lnSpc>
              <a:buClr>
                <a:srgbClr val="01AFB1"/>
              </a:buClr>
              <a:buFont typeface="Arial" panose="020B0604020202020204" pitchFamily="34" charset="0"/>
              <a:buChar char="•"/>
            </a:pPr>
            <a:r>
              <a:rPr kumimoji="0" lang="ar-EG"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معلومات عن الأخطاء والعيوب</a:t>
            </a:r>
          </a:p>
          <a:p>
            <a:pPr marL="693738" lvl="0" indent="-342900" algn="r" rtl="1">
              <a:lnSpc>
                <a:spcPct val="200000"/>
              </a:lnSpc>
              <a:buClr>
                <a:srgbClr val="01AFB1"/>
              </a:buClr>
              <a:buFont typeface="Arial" panose="020B0604020202020204" pitchFamily="34" charset="0"/>
              <a:buChar char="•"/>
            </a:pPr>
            <a:r>
              <a:rPr lang="ar-EG" dirty="0">
                <a:solidFill>
                  <a:schemeClr val="tx1">
                    <a:lumMod val="50000"/>
                    <a:lumOff val="50000"/>
                  </a:schemeClr>
                </a:solidFill>
                <a:latin typeface="SST Arabic Medium" pitchFamily="34" charset="-78"/>
                <a:cs typeface="SST Arabic Medium" pitchFamily="34" charset="-78"/>
              </a:rPr>
              <a:t>مقاييس الأداء</a:t>
            </a:r>
          </a:p>
          <a:p>
            <a:pPr marL="693738" lvl="0" indent="-342900" algn="r" rtl="1">
              <a:lnSpc>
                <a:spcPct val="200000"/>
              </a:lnSpc>
              <a:buClr>
                <a:srgbClr val="01AFB1"/>
              </a:buClr>
              <a:buFont typeface="Arial" panose="020B0604020202020204" pitchFamily="34" charset="0"/>
              <a:buChar char="•"/>
            </a:pPr>
            <a:r>
              <a:rPr kumimoji="0" lang="ar-EG"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مقاييس الأداء الفني</a:t>
            </a:r>
            <a:endParaRPr kumimoji="0" lang="ar-DZ"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6" name="TextBox 5">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القياس</a:t>
            </a:r>
          </a:p>
        </p:txBody>
      </p:sp>
    </p:spTree>
    <p:extLst>
      <p:ext uri="{BB962C8B-B14F-4D97-AF65-F5344CB8AC3E}">
        <p14:creationId xmlns:p14="http://schemas.microsoft.com/office/powerpoint/2010/main" val="617398561"/>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D64DAF6-A0A6-40B8-819E-23B6DDB6B49B}"/>
              </a:ext>
            </a:extLst>
          </p:cNvPr>
          <p:cNvSpPr/>
          <p:nvPr/>
        </p:nvSpPr>
        <p:spPr>
          <a:xfrm>
            <a:off x="3331029" y="1473934"/>
            <a:ext cx="8241846" cy="4524315"/>
          </a:xfrm>
          <a:prstGeom prst="rect">
            <a:avLst/>
          </a:prstGeom>
        </p:spPr>
        <p:txBody>
          <a:bodyPr wrap="square">
            <a:spAutoFit/>
          </a:bodyPr>
          <a:lstStyle/>
          <a:p>
            <a:pPr lvl="0" algn="r" rtl="1">
              <a:lnSpc>
                <a:spcPct val="150000"/>
              </a:lnSpc>
            </a:pPr>
            <a:r>
              <a:rPr lang="ar-EG" dirty="0">
                <a:solidFill>
                  <a:srgbClr val="03A5AD"/>
                </a:solidFill>
                <a:latin typeface="SST Arabic Medium" pitchFamily="34" charset="-78"/>
                <a:cs typeface="SST Arabic Medium" pitchFamily="34" charset="-78"/>
              </a:rPr>
              <a:t>2.2. التسليم</a:t>
            </a:r>
          </a:p>
          <a:p>
            <a:pPr lvl="0" algn="r" rtl="1">
              <a:lnSpc>
                <a:spcPct val="150000"/>
              </a:lnSpc>
            </a:pPr>
            <a:endParaRPr kumimoji="0" lang="ar-DZ"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a:p>
            <a:pPr algn="r" rtl="1">
              <a:lnSpc>
                <a:spcPct val="200000"/>
              </a:lnSpc>
            </a:pPr>
            <a:r>
              <a:rPr lang="ar-DZ" dirty="0">
                <a:solidFill>
                  <a:schemeClr val="tx1">
                    <a:lumMod val="50000"/>
                    <a:lumOff val="50000"/>
                  </a:schemeClr>
                </a:solidFill>
                <a:latin typeface="SST Arabic Medium" pitchFamily="34" charset="-78"/>
                <a:cs typeface="SST Arabic Medium" pitchFamily="34" charset="-78"/>
              </a:rPr>
              <a:t>ترتبط قياسات التسليم بالعمل قيد التنفيذ. وكثيرًا ما تُستخدم هذه المقاييس في المشاريع التي تستخدم مناهج متكيفة</a:t>
            </a:r>
            <a:r>
              <a:rPr lang="ar-EG" dirty="0">
                <a:solidFill>
                  <a:schemeClr val="tx1">
                    <a:lumMod val="50000"/>
                    <a:lumOff val="50000"/>
                  </a:schemeClr>
                </a:solidFill>
                <a:latin typeface="SST Arabic Medium" pitchFamily="34" charset="-78"/>
                <a:cs typeface="SST Arabic Medium" pitchFamily="34" charset="-78"/>
              </a:rPr>
              <a:t>:</a:t>
            </a:r>
            <a:endParaRPr lang="ar-EG" sz="1600" dirty="0">
              <a:solidFill>
                <a:schemeClr val="tx1">
                  <a:lumMod val="50000"/>
                  <a:lumOff val="50000"/>
                </a:schemeClr>
              </a:solidFill>
              <a:latin typeface="SST Arabic Medium" pitchFamily="34" charset="-78"/>
              <a:cs typeface="SST Arabic Medium" pitchFamily="34" charset="-78"/>
            </a:endParaRPr>
          </a:p>
          <a:p>
            <a:pPr marL="693738" indent="-342900" algn="r" rtl="1">
              <a:lnSpc>
                <a:spcPct val="150000"/>
              </a:lnSpc>
              <a:buClr>
                <a:srgbClr val="01AFB1"/>
              </a:buClr>
              <a:buFont typeface="Arial" panose="020B0604020202020204" pitchFamily="34" charset="0"/>
              <a:buChar char="•"/>
            </a:pPr>
            <a:r>
              <a:rPr lang="ar-EG" dirty="0">
                <a:solidFill>
                  <a:schemeClr val="tx1">
                    <a:lumMod val="50000"/>
                    <a:lumOff val="50000"/>
                  </a:schemeClr>
                </a:solidFill>
                <a:latin typeface="SST Arabic Medium" pitchFamily="34" charset="-78"/>
                <a:cs typeface="SST Arabic Medium" pitchFamily="34" charset="-78"/>
              </a:rPr>
              <a:t>العمل قيد التنفيذ</a:t>
            </a:r>
          </a:p>
          <a:p>
            <a:pPr marL="693738" indent="-342900" algn="r" rtl="1">
              <a:lnSpc>
                <a:spcPct val="150000"/>
              </a:lnSpc>
              <a:buClr>
                <a:srgbClr val="01AFB1"/>
              </a:buClr>
              <a:buFont typeface="Arial" panose="020B0604020202020204" pitchFamily="34" charset="0"/>
              <a:buChar char="•"/>
            </a:pPr>
            <a:r>
              <a:rPr lang="ar-EG" dirty="0">
                <a:solidFill>
                  <a:schemeClr val="tx1">
                    <a:lumMod val="50000"/>
                    <a:lumOff val="50000"/>
                  </a:schemeClr>
                </a:solidFill>
                <a:latin typeface="SST Arabic Medium" pitchFamily="34" charset="-78"/>
                <a:cs typeface="SST Arabic Medium" pitchFamily="34" charset="-78"/>
              </a:rPr>
              <a:t>وقت الانجاز</a:t>
            </a:r>
          </a:p>
          <a:p>
            <a:pPr marL="693738" indent="-342900" algn="r" rtl="1">
              <a:lnSpc>
                <a:spcPct val="150000"/>
              </a:lnSpc>
              <a:buClr>
                <a:srgbClr val="01AFB1"/>
              </a:buClr>
              <a:buFont typeface="Arial" panose="020B0604020202020204" pitchFamily="34" charset="0"/>
              <a:buChar char="•"/>
            </a:pPr>
            <a:r>
              <a:rPr lang="ar-EG" dirty="0">
                <a:solidFill>
                  <a:schemeClr val="tx1">
                    <a:lumMod val="50000"/>
                    <a:lumOff val="50000"/>
                  </a:schemeClr>
                </a:solidFill>
                <a:latin typeface="SST Arabic Medium" pitchFamily="34" charset="-78"/>
                <a:cs typeface="SST Arabic Medium" pitchFamily="34" charset="-78"/>
              </a:rPr>
              <a:t>وقت الدورة</a:t>
            </a:r>
          </a:p>
          <a:p>
            <a:pPr marL="693738" indent="-342900" algn="r" rtl="1">
              <a:lnSpc>
                <a:spcPct val="150000"/>
              </a:lnSpc>
              <a:buClr>
                <a:srgbClr val="01AFB1"/>
              </a:buClr>
              <a:buFont typeface="Arial" panose="020B0604020202020204" pitchFamily="34" charset="0"/>
              <a:buChar char="•"/>
            </a:pPr>
            <a:r>
              <a:rPr lang="ar-EG" dirty="0">
                <a:solidFill>
                  <a:schemeClr val="tx1">
                    <a:lumMod val="50000"/>
                    <a:lumOff val="50000"/>
                  </a:schemeClr>
                </a:solidFill>
                <a:latin typeface="SST Arabic Medium" pitchFamily="34" charset="-78"/>
                <a:cs typeface="SST Arabic Medium" pitchFamily="34" charset="-78"/>
              </a:rPr>
              <a:t>حجم قائمة الانتظار</a:t>
            </a:r>
          </a:p>
          <a:p>
            <a:pPr marL="693738" indent="-342900" algn="r" rtl="1">
              <a:lnSpc>
                <a:spcPct val="150000"/>
              </a:lnSpc>
              <a:buClr>
                <a:srgbClr val="01AFB1"/>
              </a:buClr>
              <a:buFont typeface="Arial" panose="020B0604020202020204" pitchFamily="34" charset="0"/>
              <a:buChar char="•"/>
            </a:pPr>
            <a:r>
              <a:rPr lang="ar-EG" dirty="0">
                <a:solidFill>
                  <a:schemeClr val="tx1">
                    <a:lumMod val="50000"/>
                    <a:lumOff val="50000"/>
                  </a:schemeClr>
                </a:solidFill>
                <a:latin typeface="SST Arabic Medium" pitchFamily="34" charset="-78"/>
                <a:cs typeface="SST Arabic Medium" pitchFamily="34" charset="-78"/>
              </a:rPr>
              <a:t>حجم الحزمة</a:t>
            </a:r>
          </a:p>
          <a:p>
            <a:pPr marL="693738" indent="-342900" algn="r" rtl="1">
              <a:lnSpc>
                <a:spcPct val="150000"/>
              </a:lnSpc>
              <a:buClr>
                <a:srgbClr val="01AFB1"/>
              </a:buClr>
              <a:buFont typeface="Arial" panose="020B0604020202020204" pitchFamily="34" charset="0"/>
              <a:buChar char="•"/>
            </a:pPr>
            <a:r>
              <a:rPr lang="ar-EG" dirty="0">
                <a:solidFill>
                  <a:schemeClr val="tx1">
                    <a:lumMod val="50000"/>
                    <a:lumOff val="50000"/>
                  </a:schemeClr>
                </a:solidFill>
                <a:latin typeface="SST Arabic Medium" pitchFamily="34" charset="-78"/>
                <a:cs typeface="SST Arabic Medium" pitchFamily="34" charset="-78"/>
              </a:rPr>
              <a:t>كفاءة العملية</a:t>
            </a:r>
            <a:endParaRPr lang="ar-DZ" dirty="0">
              <a:solidFill>
                <a:schemeClr val="tx1">
                  <a:lumMod val="50000"/>
                  <a:lumOff val="50000"/>
                </a:schemeClr>
              </a:solidFill>
              <a:latin typeface="SST Arabic Medium" pitchFamily="34" charset="-78"/>
              <a:cs typeface="SST Arabic Medium" pitchFamily="34" charset="-78"/>
            </a:endParaRPr>
          </a:p>
        </p:txBody>
      </p:sp>
      <p:sp>
        <p:nvSpPr>
          <p:cNvPr id="4" name="TextBox 3">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القياس</a:t>
            </a:r>
          </a:p>
        </p:txBody>
      </p:sp>
    </p:spTree>
    <p:extLst>
      <p:ext uri="{BB962C8B-B14F-4D97-AF65-F5344CB8AC3E}">
        <p14:creationId xmlns:p14="http://schemas.microsoft.com/office/powerpoint/2010/main" val="1002752483"/>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D64DAF6-A0A6-40B8-819E-23B6DDB6B49B}"/>
              </a:ext>
            </a:extLst>
          </p:cNvPr>
          <p:cNvSpPr/>
          <p:nvPr/>
        </p:nvSpPr>
        <p:spPr>
          <a:xfrm>
            <a:off x="6562726" y="1597759"/>
            <a:ext cx="5029200" cy="2862322"/>
          </a:xfrm>
          <a:prstGeom prst="rect">
            <a:avLst/>
          </a:prstGeom>
        </p:spPr>
        <p:txBody>
          <a:bodyPr wrap="square">
            <a:spAutoFit/>
          </a:bodyPr>
          <a:lstStyle/>
          <a:p>
            <a:pPr lvl="0" algn="justLow" rtl="1"/>
            <a:r>
              <a:rPr lang="ar-EG" dirty="0">
                <a:solidFill>
                  <a:srgbClr val="03A5AD"/>
                </a:solidFill>
                <a:latin typeface="SST Arabic Medium" pitchFamily="34" charset="-78"/>
                <a:cs typeface="SST Arabic Medium" pitchFamily="34" charset="-78"/>
              </a:rPr>
              <a:t>3.2. أداء الخط المرجعي</a:t>
            </a:r>
          </a:p>
          <a:p>
            <a:pPr lvl="0" algn="justLow" rtl="1"/>
            <a:endParaRPr kumimoji="0" lang="ar-DZ"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a:p>
            <a:pPr lvl="0"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أكثر الخطوط المرجعية شيوعًا هي التكلفة والجدول الزمني. يمكن للمشاريع التي يتم فيها تَتَبُع خط مرجعي للنطاق أو</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خط مرجعي تقني أن تستخدم المعلومات الموجودة في مقاييس التسليم.</a:t>
            </a:r>
            <a:endParaRPr lang="ar-EG" dirty="0">
              <a:solidFill>
                <a:schemeClr val="tx1">
                  <a:lumMod val="50000"/>
                  <a:lumOff val="50000"/>
                </a:schemeClr>
              </a:solidFill>
              <a:latin typeface="SST Arabic Medium" pitchFamily="34" charset="-78"/>
              <a:cs typeface="SST Arabic Medium" pitchFamily="34" charset="-78"/>
            </a:endParaRPr>
          </a:p>
        </p:txBody>
      </p:sp>
      <p:sp>
        <p:nvSpPr>
          <p:cNvPr id="5" name="TextBox 4">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القياس</a:t>
            </a:r>
          </a:p>
        </p:txBody>
      </p:sp>
      <p:pic>
        <p:nvPicPr>
          <p:cNvPr id="1027" name="Picture 3" descr="C:\Users\user\Desktop\1-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514" y="1727148"/>
            <a:ext cx="5850456" cy="334517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7D64DAF6-A0A6-40B8-819E-23B6DDB6B49B}"/>
              </a:ext>
            </a:extLst>
          </p:cNvPr>
          <p:cNvSpPr/>
          <p:nvPr/>
        </p:nvSpPr>
        <p:spPr>
          <a:xfrm>
            <a:off x="507514" y="1837217"/>
            <a:ext cx="1191889" cy="400110"/>
          </a:xfrm>
          <a:prstGeom prst="rect">
            <a:avLst/>
          </a:prstGeom>
        </p:spPr>
        <p:txBody>
          <a:bodyPr wrap="square">
            <a:spAutoFit/>
          </a:bodyPr>
          <a:lstStyle/>
          <a:p>
            <a:pPr lvl="0" algn="r" rtl="1"/>
            <a:r>
              <a:rPr lang="ar-EG" sz="1000" dirty="0">
                <a:solidFill>
                  <a:srgbClr val="03A5AD"/>
                </a:solidFill>
                <a:latin typeface="SST Arabic Medium" pitchFamily="34" charset="-78"/>
                <a:cs typeface="SST Arabic Medium" pitchFamily="34" charset="-78"/>
              </a:rPr>
              <a:t>الموازنة عند</a:t>
            </a:r>
            <a:endParaRPr lang="en-US" sz="1000" dirty="0">
              <a:solidFill>
                <a:srgbClr val="03A5AD"/>
              </a:solidFill>
              <a:latin typeface="SST Arabic Medium" pitchFamily="34" charset="-78"/>
              <a:cs typeface="SST Arabic Medium" pitchFamily="34" charset="-78"/>
            </a:endParaRPr>
          </a:p>
          <a:p>
            <a:pPr lvl="0" algn="r" rtl="1"/>
            <a:r>
              <a:rPr lang="ar-EG" sz="1000" dirty="0">
                <a:solidFill>
                  <a:srgbClr val="03A5AD"/>
                </a:solidFill>
                <a:latin typeface="SST Arabic Medium" pitchFamily="34" charset="-78"/>
                <a:cs typeface="SST Arabic Medium" pitchFamily="34" charset="-78"/>
              </a:rPr>
              <a:t>الاكتمال </a:t>
            </a:r>
            <a:r>
              <a:rPr lang="en-US" sz="1000" dirty="0">
                <a:solidFill>
                  <a:srgbClr val="03A5AD"/>
                </a:solidFill>
                <a:latin typeface="SST Arabic Medium" pitchFamily="34" charset="-78"/>
                <a:cs typeface="SST Arabic Medium" pitchFamily="34" charset="-78"/>
              </a:rPr>
              <a:t>BAC</a:t>
            </a:r>
            <a:endParaRPr lang="ar-EG" sz="1000" dirty="0">
              <a:solidFill>
                <a:schemeClr val="tx1">
                  <a:lumMod val="50000"/>
                  <a:lumOff val="50000"/>
                </a:schemeClr>
              </a:solidFill>
              <a:latin typeface="SST Arabic Medium" pitchFamily="34" charset="-78"/>
              <a:cs typeface="SST Arabic Medium" pitchFamily="34" charset="-78"/>
            </a:endParaRPr>
          </a:p>
        </p:txBody>
      </p:sp>
      <p:sp>
        <p:nvSpPr>
          <p:cNvPr id="8" name="Rectangle 7">
            <a:extLst>
              <a:ext uri="{FF2B5EF4-FFF2-40B4-BE49-F238E27FC236}">
                <a16:creationId xmlns:a16="http://schemas.microsoft.com/office/drawing/2014/main" id="{7D64DAF6-A0A6-40B8-819E-23B6DDB6B49B}"/>
              </a:ext>
            </a:extLst>
          </p:cNvPr>
          <p:cNvSpPr/>
          <p:nvPr/>
        </p:nvSpPr>
        <p:spPr>
          <a:xfrm>
            <a:off x="1659136" y="3107834"/>
            <a:ext cx="2023432" cy="246221"/>
          </a:xfrm>
          <a:prstGeom prst="rect">
            <a:avLst/>
          </a:prstGeom>
        </p:spPr>
        <p:txBody>
          <a:bodyPr wrap="square">
            <a:spAutoFit/>
          </a:bodyPr>
          <a:lstStyle/>
          <a:p>
            <a:pPr lvl="0" algn="ctr" rtl="1"/>
            <a:r>
              <a:rPr lang="ar-EG" sz="1000" dirty="0">
                <a:solidFill>
                  <a:srgbClr val="03A5AD"/>
                </a:solidFill>
                <a:latin typeface="SST Arabic Medium" pitchFamily="34" charset="-78"/>
                <a:cs typeface="SST Arabic Medium" pitchFamily="34" charset="-78"/>
              </a:rPr>
              <a:t>تباين الجدول الزمني </a:t>
            </a:r>
            <a:r>
              <a:rPr lang="en-US" sz="1000" dirty="0">
                <a:solidFill>
                  <a:srgbClr val="03A5AD"/>
                </a:solidFill>
                <a:latin typeface="SST Arabic Medium" pitchFamily="34" charset="-78"/>
                <a:cs typeface="SST Arabic Medium" pitchFamily="34" charset="-78"/>
              </a:rPr>
              <a:t>SV</a:t>
            </a:r>
            <a:endParaRPr lang="ar-EG" sz="1000" dirty="0">
              <a:solidFill>
                <a:schemeClr val="tx1">
                  <a:lumMod val="50000"/>
                  <a:lumOff val="50000"/>
                </a:schemeClr>
              </a:solidFill>
              <a:latin typeface="SST Arabic Medium" pitchFamily="34" charset="-78"/>
              <a:cs typeface="SST Arabic Medium" pitchFamily="34" charset="-78"/>
            </a:endParaRPr>
          </a:p>
        </p:txBody>
      </p:sp>
      <p:sp>
        <p:nvSpPr>
          <p:cNvPr id="9" name="Rectangle 8">
            <a:extLst>
              <a:ext uri="{FF2B5EF4-FFF2-40B4-BE49-F238E27FC236}">
                <a16:creationId xmlns:a16="http://schemas.microsoft.com/office/drawing/2014/main" id="{7D64DAF6-A0A6-40B8-819E-23B6DDB6B49B}"/>
              </a:ext>
            </a:extLst>
          </p:cNvPr>
          <p:cNvSpPr/>
          <p:nvPr/>
        </p:nvSpPr>
        <p:spPr>
          <a:xfrm rot="16200000">
            <a:off x="5677504" y="3306278"/>
            <a:ext cx="1134826" cy="246221"/>
          </a:xfrm>
          <a:prstGeom prst="rect">
            <a:avLst/>
          </a:prstGeom>
        </p:spPr>
        <p:txBody>
          <a:bodyPr wrap="square">
            <a:spAutoFit/>
          </a:bodyPr>
          <a:lstStyle/>
          <a:p>
            <a:pPr lvl="0" algn="ctr" rtl="1"/>
            <a:r>
              <a:rPr lang="ar-EG" sz="1000" dirty="0">
                <a:solidFill>
                  <a:srgbClr val="03A5AD"/>
                </a:solidFill>
                <a:latin typeface="SST Arabic Medium" pitchFamily="34" charset="-78"/>
                <a:cs typeface="SST Arabic Medium" pitchFamily="34" charset="-78"/>
              </a:rPr>
              <a:t>التكلفة</a:t>
            </a:r>
            <a:endParaRPr lang="ar-EG" sz="1000" dirty="0">
              <a:solidFill>
                <a:schemeClr val="tx1">
                  <a:lumMod val="50000"/>
                  <a:lumOff val="50000"/>
                </a:schemeClr>
              </a:solidFill>
              <a:latin typeface="SST Arabic Medium" pitchFamily="34" charset="-78"/>
              <a:cs typeface="SST Arabic Medium" pitchFamily="34" charset="-78"/>
            </a:endParaRPr>
          </a:p>
        </p:txBody>
      </p:sp>
      <p:sp>
        <p:nvSpPr>
          <p:cNvPr id="10" name="Rectangle 9">
            <a:extLst>
              <a:ext uri="{FF2B5EF4-FFF2-40B4-BE49-F238E27FC236}">
                <a16:creationId xmlns:a16="http://schemas.microsoft.com/office/drawing/2014/main" id="{7D64DAF6-A0A6-40B8-819E-23B6DDB6B49B}"/>
              </a:ext>
            </a:extLst>
          </p:cNvPr>
          <p:cNvSpPr/>
          <p:nvPr/>
        </p:nvSpPr>
        <p:spPr>
          <a:xfrm>
            <a:off x="760545" y="2907779"/>
            <a:ext cx="1191889" cy="400110"/>
          </a:xfrm>
          <a:prstGeom prst="rect">
            <a:avLst/>
          </a:prstGeom>
        </p:spPr>
        <p:txBody>
          <a:bodyPr wrap="square">
            <a:spAutoFit/>
          </a:bodyPr>
          <a:lstStyle/>
          <a:p>
            <a:pPr lvl="0" algn="r" rtl="1"/>
            <a:r>
              <a:rPr lang="ar-EG" sz="1000" dirty="0">
                <a:solidFill>
                  <a:srgbClr val="03A5AD"/>
                </a:solidFill>
                <a:latin typeface="SST Arabic Medium" pitchFamily="34" charset="-78"/>
                <a:cs typeface="SST Arabic Medium" pitchFamily="34" charset="-78"/>
              </a:rPr>
              <a:t>تباين </a:t>
            </a:r>
            <a:endParaRPr lang="en-US" sz="1000" dirty="0">
              <a:solidFill>
                <a:srgbClr val="03A5AD"/>
              </a:solidFill>
              <a:latin typeface="SST Arabic Medium" pitchFamily="34" charset="-78"/>
              <a:cs typeface="SST Arabic Medium" pitchFamily="34" charset="-78"/>
            </a:endParaRPr>
          </a:p>
          <a:p>
            <a:pPr lvl="0" algn="r" rtl="1"/>
            <a:r>
              <a:rPr lang="ar-EG" sz="1000" dirty="0">
                <a:solidFill>
                  <a:srgbClr val="03A5AD"/>
                </a:solidFill>
                <a:latin typeface="SST Arabic Medium" pitchFamily="34" charset="-78"/>
                <a:cs typeface="SST Arabic Medium" pitchFamily="34" charset="-78"/>
              </a:rPr>
              <a:t>التكلفة </a:t>
            </a:r>
            <a:r>
              <a:rPr lang="en-US" sz="1000" dirty="0">
                <a:solidFill>
                  <a:srgbClr val="03A5AD"/>
                </a:solidFill>
                <a:latin typeface="SST Arabic Medium" pitchFamily="34" charset="-78"/>
                <a:cs typeface="SST Arabic Medium" pitchFamily="34" charset="-78"/>
              </a:rPr>
              <a:t>CV</a:t>
            </a:r>
            <a:endParaRPr lang="ar-EG" sz="1000" dirty="0">
              <a:solidFill>
                <a:schemeClr val="tx1">
                  <a:lumMod val="50000"/>
                  <a:lumOff val="50000"/>
                </a:schemeClr>
              </a:solidFill>
              <a:latin typeface="SST Arabic Medium" pitchFamily="34" charset="-78"/>
              <a:cs typeface="SST Arabic Medium" pitchFamily="34" charset="-78"/>
            </a:endParaRPr>
          </a:p>
        </p:txBody>
      </p:sp>
      <p:sp>
        <p:nvSpPr>
          <p:cNvPr id="11" name="Rectangle 10">
            <a:extLst>
              <a:ext uri="{FF2B5EF4-FFF2-40B4-BE49-F238E27FC236}">
                <a16:creationId xmlns:a16="http://schemas.microsoft.com/office/drawing/2014/main" id="{7D64DAF6-A0A6-40B8-819E-23B6DDB6B49B}"/>
              </a:ext>
            </a:extLst>
          </p:cNvPr>
          <p:cNvSpPr/>
          <p:nvPr/>
        </p:nvSpPr>
        <p:spPr>
          <a:xfrm>
            <a:off x="2784780" y="4949214"/>
            <a:ext cx="1134826" cy="246221"/>
          </a:xfrm>
          <a:prstGeom prst="rect">
            <a:avLst/>
          </a:prstGeom>
        </p:spPr>
        <p:txBody>
          <a:bodyPr wrap="square">
            <a:spAutoFit/>
          </a:bodyPr>
          <a:lstStyle/>
          <a:p>
            <a:pPr lvl="0" algn="ctr" rtl="1"/>
            <a:r>
              <a:rPr lang="ar-EG" sz="1000" dirty="0">
                <a:solidFill>
                  <a:srgbClr val="03A5AD"/>
                </a:solidFill>
                <a:latin typeface="SST Arabic Medium" pitchFamily="34" charset="-78"/>
                <a:cs typeface="SST Arabic Medium" pitchFamily="34" charset="-78"/>
              </a:rPr>
              <a:t>الوقت</a:t>
            </a:r>
            <a:endParaRPr lang="ar-EG" sz="1000" dirty="0">
              <a:solidFill>
                <a:schemeClr val="tx1">
                  <a:lumMod val="50000"/>
                  <a:lumOff val="50000"/>
                </a:schemeClr>
              </a:solidFill>
              <a:latin typeface="SST Arabic Medium" pitchFamily="34" charset="-78"/>
              <a:cs typeface="SST Arabic Medium" pitchFamily="34" charset="-78"/>
            </a:endParaRPr>
          </a:p>
        </p:txBody>
      </p:sp>
      <p:sp>
        <p:nvSpPr>
          <p:cNvPr id="12" name="Rectangle 11">
            <a:extLst>
              <a:ext uri="{FF2B5EF4-FFF2-40B4-BE49-F238E27FC236}">
                <a16:creationId xmlns:a16="http://schemas.microsoft.com/office/drawing/2014/main" id="{7D64DAF6-A0A6-40B8-819E-23B6DDB6B49B}"/>
              </a:ext>
            </a:extLst>
          </p:cNvPr>
          <p:cNvSpPr/>
          <p:nvPr/>
        </p:nvSpPr>
        <p:spPr>
          <a:xfrm>
            <a:off x="1952434" y="1514051"/>
            <a:ext cx="4011557" cy="646331"/>
          </a:xfrm>
          <a:prstGeom prst="rect">
            <a:avLst/>
          </a:prstGeom>
        </p:spPr>
        <p:txBody>
          <a:bodyPr wrap="square">
            <a:spAutoFit/>
          </a:bodyPr>
          <a:lstStyle/>
          <a:p>
            <a:pPr lvl="0" algn="r" rtl="1"/>
            <a:r>
              <a:rPr lang="ar-EG" sz="900" dirty="0">
                <a:solidFill>
                  <a:schemeClr val="tx1">
                    <a:lumMod val="50000"/>
                    <a:lumOff val="50000"/>
                  </a:schemeClr>
                </a:solidFill>
                <a:latin typeface="SST Arabic Medium" pitchFamily="34" charset="-78"/>
                <a:cs typeface="SST Arabic Medium" pitchFamily="34" charset="-78"/>
              </a:rPr>
              <a:t>تباين التكلفة – القيمة المكتسبة – التكلفة الفعلية</a:t>
            </a:r>
            <a:r>
              <a:rPr lang="en-US" sz="900" dirty="0">
                <a:solidFill>
                  <a:schemeClr val="tx1">
                    <a:lumMod val="50000"/>
                    <a:lumOff val="50000"/>
                  </a:schemeClr>
                </a:solidFill>
                <a:latin typeface="SST Arabic Medium" pitchFamily="34" charset="-78"/>
                <a:cs typeface="SST Arabic Medium" pitchFamily="34" charset="-78"/>
              </a:rPr>
              <a:t> AC – EV = CV </a:t>
            </a:r>
          </a:p>
          <a:p>
            <a:pPr lvl="0" algn="r" rtl="1"/>
            <a:r>
              <a:rPr lang="ar-EG" sz="900" dirty="0">
                <a:solidFill>
                  <a:schemeClr val="tx1">
                    <a:lumMod val="50000"/>
                    <a:lumOff val="50000"/>
                  </a:schemeClr>
                </a:solidFill>
                <a:latin typeface="SST Arabic Medium" pitchFamily="34" charset="-78"/>
                <a:cs typeface="SST Arabic Medium" pitchFamily="34" charset="-78"/>
              </a:rPr>
              <a:t>تباين الجدول الزمني – القيمة المكتسبة – الفيمة المخططة </a:t>
            </a:r>
            <a:r>
              <a:rPr lang="en-US" sz="900" dirty="0">
                <a:solidFill>
                  <a:schemeClr val="tx1">
                    <a:lumMod val="50000"/>
                    <a:lumOff val="50000"/>
                  </a:schemeClr>
                </a:solidFill>
                <a:latin typeface="SST Arabic Medium" pitchFamily="34" charset="-78"/>
                <a:cs typeface="SST Arabic Medium" pitchFamily="34" charset="-78"/>
              </a:rPr>
              <a:t>PV – EV =SV</a:t>
            </a:r>
          </a:p>
          <a:p>
            <a:pPr lvl="0" algn="r" rtl="1"/>
            <a:r>
              <a:rPr lang="ar-EG" sz="900" dirty="0">
                <a:solidFill>
                  <a:schemeClr val="tx1">
                    <a:lumMod val="50000"/>
                    <a:lumOff val="50000"/>
                  </a:schemeClr>
                </a:solidFill>
                <a:latin typeface="SST Arabic Medium" pitchFamily="34" charset="-78"/>
                <a:cs typeface="SST Arabic Medium" pitchFamily="34" charset="-78"/>
              </a:rPr>
              <a:t>مؤشرات ادار التكلفة – القيمة المكتسبة – التكلفة الفعلية </a:t>
            </a:r>
            <a:r>
              <a:rPr lang="en-US" sz="900" dirty="0">
                <a:solidFill>
                  <a:schemeClr val="tx1">
                    <a:lumMod val="50000"/>
                    <a:lumOff val="50000"/>
                  </a:schemeClr>
                </a:solidFill>
                <a:latin typeface="SST Arabic Medium" pitchFamily="34" charset="-78"/>
                <a:cs typeface="SST Arabic Medium" pitchFamily="34" charset="-78"/>
              </a:rPr>
              <a:t>AC/EV +CPI </a:t>
            </a:r>
          </a:p>
          <a:p>
            <a:pPr lvl="0" algn="r" rtl="1"/>
            <a:r>
              <a:rPr lang="ar-EG" sz="900" dirty="0">
                <a:solidFill>
                  <a:schemeClr val="tx1">
                    <a:lumMod val="50000"/>
                    <a:lumOff val="50000"/>
                  </a:schemeClr>
                </a:solidFill>
                <a:latin typeface="SST Arabic Medium" pitchFamily="34" charset="-78"/>
                <a:cs typeface="SST Arabic Medium" pitchFamily="34" charset="-78"/>
              </a:rPr>
              <a:t>مؤشرات اداء الجدول الزمني – القيمة المكتسبة/القيمة المخططة</a:t>
            </a:r>
            <a:r>
              <a:rPr lang="en-US" sz="900" dirty="0">
                <a:solidFill>
                  <a:schemeClr val="tx1">
                    <a:lumMod val="50000"/>
                    <a:lumOff val="50000"/>
                  </a:schemeClr>
                </a:solidFill>
                <a:latin typeface="SST Arabic Medium" pitchFamily="34" charset="-78"/>
                <a:cs typeface="SST Arabic Medium" pitchFamily="34" charset="-78"/>
              </a:rPr>
              <a:t> PV/EV=SPI </a:t>
            </a:r>
            <a:r>
              <a:rPr lang="ar-EG" sz="900" dirty="0">
                <a:solidFill>
                  <a:schemeClr val="tx1">
                    <a:lumMod val="50000"/>
                    <a:lumOff val="50000"/>
                  </a:schemeClr>
                </a:solidFill>
                <a:latin typeface="SST Arabic Medium" pitchFamily="34" charset="-78"/>
                <a:cs typeface="SST Arabic Medium" pitchFamily="34" charset="-78"/>
              </a:rPr>
              <a:t> </a:t>
            </a:r>
          </a:p>
        </p:txBody>
      </p:sp>
      <p:sp>
        <p:nvSpPr>
          <p:cNvPr id="13" name="Rectangle 12">
            <a:extLst>
              <a:ext uri="{FF2B5EF4-FFF2-40B4-BE49-F238E27FC236}">
                <a16:creationId xmlns:a16="http://schemas.microsoft.com/office/drawing/2014/main" id="{7D64DAF6-A0A6-40B8-819E-23B6DDB6B49B}"/>
              </a:ext>
            </a:extLst>
          </p:cNvPr>
          <p:cNvSpPr/>
          <p:nvPr/>
        </p:nvSpPr>
        <p:spPr>
          <a:xfrm>
            <a:off x="1784225" y="3816303"/>
            <a:ext cx="1151622" cy="230832"/>
          </a:xfrm>
          <a:prstGeom prst="rect">
            <a:avLst/>
          </a:prstGeom>
        </p:spPr>
        <p:txBody>
          <a:bodyPr wrap="square">
            <a:spAutoFit/>
          </a:bodyPr>
          <a:lstStyle/>
          <a:p>
            <a:pPr lvl="0" rtl="1"/>
            <a:r>
              <a:rPr lang="ar-EG" sz="900" dirty="0">
                <a:solidFill>
                  <a:schemeClr val="tx1">
                    <a:lumMod val="50000"/>
                    <a:lumOff val="50000"/>
                  </a:schemeClr>
                </a:solidFill>
                <a:latin typeface="SST Arabic Medium" pitchFamily="34" charset="-78"/>
                <a:cs typeface="SST Arabic Medium" pitchFamily="34" charset="-78"/>
              </a:rPr>
              <a:t>القيمة المخططه </a:t>
            </a:r>
            <a:r>
              <a:rPr lang="en-US" sz="900" dirty="0">
                <a:solidFill>
                  <a:schemeClr val="tx1">
                    <a:lumMod val="50000"/>
                    <a:lumOff val="50000"/>
                  </a:schemeClr>
                </a:solidFill>
                <a:latin typeface="SST Arabic Medium" pitchFamily="34" charset="-78"/>
                <a:cs typeface="SST Arabic Medium" pitchFamily="34" charset="-78"/>
              </a:rPr>
              <a:t>PV</a:t>
            </a:r>
            <a:endParaRPr lang="ar-EG" sz="900" dirty="0">
              <a:solidFill>
                <a:schemeClr val="tx1">
                  <a:lumMod val="50000"/>
                  <a:lumOff val="50000"/>
                </a:schemeClr>
              </a:solidFill>
              <a:latin typeface="SST Arabic Medium" pitchFamily="34" charset="-78"/>
              <a:cs typeface="SST Arabic Medium" pitchFamily="34" charset="-78"/>
            </a:endParaRPr>
          </a:p>
        </p:txBody>
      </p:sp>
      <p:sp>
        <p:nvSpPr>
          <p:cNvPr id="14" name="Rectangle 13">
            <a:extLst>
              <a:ext uri="{FF2B5EF4-FFF2-40B4-BE49-F238E27FC236}">
                <a16:creationId xmlns:a16="http://schemas.microsoft.com/office/drawing/2014/main" id="{7D64DAF6-A0A6-40B8-819E-23B6DDB6B49B}"/>
              </a:ext>
            </a:extLst>
          </p:cNvPr>
          <p:cNvSpPr/>
          <p:nvPr/>
        </p:nvSpPr>
        <p:spPr>
          <a:xfrm>
            <a:off x="1784225" y="3996814"/>
            <a:ext cx="1151622" cy="230832"/>
          </a:xfrm>
          <a:prstGeom prst="rect">
            <a:avLst/>
          </a:prstGeom>
        </p:spPr>
        <p:txBody>
          <a:bodyPr wrap="square">
            <a:spAutoFit/>
          </a:bodyPr>
          <a:lstStyle/>
          <a:p>
            <a:pPr lvl="0" rtl="1"/>
            <a:r>
              <a:rPr lang="ar-EG" sz="900" dirty="0">
                <a:solidFill>
                  <a:schemeClr val="tx1">
                    <a:lumMod val="50000"/>
                    <a:lumOff val="50000"/>
                  </a:schemeClr>
                </a:solidFill>
                <a:latin typeface="SST Arabic Medium" pitchFamily="34" charset="-78"/>
                <a:cs typeface="SST Arabic Medium" pitchFamily="34" charset="-78"/>
              </a:rPr>
              <a:t>التكلفة الفعلية </a:t>
            </a:r>
            <a:r>
              <a:rPr lang="en-US" sz="900" dirty="0">
                <a:solidFill>
                  <a:schemeClr val="tx1">
                    <a:lumMod val="50000"/>
                    <a:lumOff val="50000"/>
                  </a:schemeClr>
                </a:solidFill>
                <a:latin typeface="SST Arabic Medium" pitchFamily="34" charset="-78"/>
                <a:cs typeface="SST Arabic Medium" pitchFamily="34" charset="-78"/>
              </a:rPr>
              <a:t>AC</a:t>
            </a:r>
            <a:endParaRPr lang="ar-EG" sz="900" dirty="0">
              <a:solidFill>
                <a:schemeClr val="tx1">
                  <a:lumMod val="50000"/>
                  <a:lumOff val="50000"/>
                </a:schemeClr>
              </a:solidFill>
              <a:latin typeface="SST Arabic Medium" pitchFamily="34" charset="-78"/>
              <a:cs typeface="SST Arabic Medium" pitchFamily="34" charset="-78"/>
            </a:endParaRPr>
          </a:p>
        </p:txBody>
      </p:sp>
      <p:sp>
        <p:nvSpPr>
          <p:cNvPr id="15" name="Rectangle 14">
            <a:extLst>
              <a:ext uri="{FF2B5EF4-FFF2-40B4-BE49-F238E27FC236}">
                <a16:creationId xmlns:a16="http://schemas.microsoft.com/office/drawing/2014/main" id="{7D64DAF6-A0A6-40B8-819E-23B6DDB6B49B}"/>
              </a:ext>
            </a:extLst>
          </p:cNvPr>
          <p:cNvSpPr/>
          <p:nvPr/>
        </p:nvSpPr>
        <p:spPr>
          <a:xfrm>
            <a:off x="1779968" y="4193142"/>
            <a:ext cx="1151622" cy="230832"/>
          </a:xfrm>
          <a:prstGeom prst="rect">
            <a:avLst/>
          </a:prstGeom>
        </p:spPr>
        <p:txBody>
          <a:bodyPr wrap="square">
            <a:spAutoFit/>
          </a:bodyPr>
          <a:lstStyle/>
          <a:p>
            <a:pPr lvl="0" rtl="1"/>
            <a:r>
              <a:rPr lang="ar-EG" sz="900" dirty="0">
                <a:solidFill>
                  <a:schemeClr val="tx1">
                    <a:lumMod val="50000"/>
                    <a:lumOff val="50000"/>
                  </a:schemeClr>
                </a:solidFill>
                <a:latin typeface="SST Arabic Medium" pitchFamily="34" charset="-78"/>
                <a:cs typeface="SST Arabic Medium" pitchFamily="34" charset="-78"/>
              </a:rPr>
              <a:t>القيمة المكتسبة </a:t>
            </a:r>
            <a:r>
              <a:rPr lang="en-US" sz="900" dirty="0">
                <a:solidFill>
                  <a:schemeClr val="tx1">
                    <a:lumMod val="50000"/>
                    <a:lumOff val="50000"/>
                  </a:schemeClr>
                </a:solidFill>
                <a:latin typeface="SST Arabic Medium" pitchFamily="34" charset="-78"/>
                <a:cs typeface="SST Arabic Medium" pitchFamily="34" charset="-78"/>
              </a:rPr>
              <a:t>EV</a:t>
            </a:r>
            <a:endParaRPr lang="ar-EG" sz="900" dirty="0">
              <a:solidFill>
                <a:schemeClr val="tx1">
                  <a:lumMod val="50000"/>
                  <a:lumOff val="50000"/>
                </a:schemeClr>
              </a:solidFill>
              <a:latin typeface="SST Arabic Medium" pitchFamily="34" charset="-78"/>
              <a:cs typeface="SST Arabic Medium" pitchFamily="34" charset="-78"/>
            </a:endParaRPr>
          </a:p>
        </p:txBody>
      </p:sp>
      <p:sp>
        <p:nvSpPr>
          <p:cNvPr id="16" name="TextBox 15"/>
          <p:cNvSpPr txBox="1"/>
          <p:nvPr/>
        </p:nvSpPr>
        <p:spPr>
          <a:xfrm>
            <a:off x="1445964" y="5320150"/>
            <a:ext cx="3773728" cy="584775"/>
          </a:xfrm>
          <a:prstGeom prst="rect">
            <a:avLst/>
          </a:prstGeom>
          <a:noFill/>
        </p:spPr>
        <p:txBody>
          <a:bodyPr wrap="square" rtlCol="0">
            <a:spAutoFit/>
          </a:bodyPr>
          <a:lstStyle/>
          <a:p>
            <a:pPr lvl="0" algn="ctr" rtl="1">
              <a:defRPr/>
            </a:pPr>
            <a:r>
              <a:rPr lang="ar-EG" sz="1600" dirty="0">
                <a:solidFill>
                  <a:schemeClr val="tx1">
                    <a:lumMod val="50000"/>
                    <a:lumOff val="50000"/>
                  </a:schemeClr>
                </a:solidFill>
                <a:latin typeface="SST Arabic Medium" pitchFamily="34" charset="-78"/>
                <a:cs typeface="SST Arabic Medium" pitchFamily="34" charset="-78"/>
              </a:rPr>
              <a:t>الجدول 2-24 تحليل القيمة المكتسبة</a:t>
            </a:r>
          </a:p>
          <a:p>
            <a:pPr lvl="0" algn="ctr" rtl="1">
              <a:defRPr/>
            </a:pPr>
            <a:r>
              <a:rPr lang="ar-EG" sz="1600" dirty="0">
                <a:solidFill>
                  <a:schemeClr val="tx1">
                    <a:lumMod val="50000"/>
                    <a:lumOff val="50000"/>
                  </a:schemeClr>
                </a:solidFill>
                <a:latin typeface="SST Arabic Medium" pitchFamily="34" charset="-78"/>
                <a:cs typeface="SST Arabic Medium" pitchFamily="34" charset="-78"/>
              </a:rPr>
              <a:t>يوضح كل من تباين الجدول الزمني والتكلفة</a:t>
            </a:r>
          </a:p>
        </p:txBody>
      </p:sp>
    </p:spTree>
    <p:extLst>
      <p:ext uri="{BB962C8B-B14F-4D97-AF65-F5344CB8AC3E}">
        <p14:creationId xmlns:p14="http://schemas.microsoft.com/office/powerpoint/2010/main" val="20034839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70DCC9-4574-5B6A-55F6-782EB8DBB49D}"/>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66A3C805-158B-1803-4765-2303E11A2F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85878" y="2380488"/>
            <a:ext cx="7420243" cy="2097024"/>
          </a:xfrm>
          <a:prstGeom prst="rect">
            <a:avLst/>
          </a:prstGeom>
        </p:spPr>
      </p:pic>
    </p:spTree>
    <p:extLst>
      <p:ext uri="{BB962C8B-B14F-4D97-AF65-F5344CB8AC3E}">
        <p14:creationId xmlns:p14="http://schemas.microsoft.com/office/powerpoint/2010/main" val="17169886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6"/>
          <p:cNvSpPr txBox="1"/>
          <p:nvPr/>
        </p:nvSpPr>
        <p:spPr>
          <a:xfrm>
            <a:off x="6724938" y="1366546"/>
            <a:ext cx="5143724" cy="371897"/>
          </a:xfrm>
          <a:prstGeom prst="rect">
            <a:avLst/>
          </a:prstGeom>
        </p:spPr>
        <p:txBody>
          <a:bodyPr wrap="square" lIns="0" tIns="0" rIns="0" bIns="0" rtlCol="0" anchor="t">
            <a:spAutoFit/>
          </a:bodyPr>
          <a:lstStyle/>
          <a:p>
            <a:pPr marL="0" marR="0" lvl="0" indent="0" algn="r" defTabSz="914400" rtl="1" eaLnBrk="1" fontAlgn="auto" latinLnBrk="0" hangingPunct="1">
              <a:lnSpc>
                <a:spcPts val="2899"/>
              </a:lnSpc>
              <a:spcBef>
                <a:spcPts val="0"/>
              </a:spcBef>
              <a:spcAft>
                <a:spcPts val="0"/>
              </a:spcAft>
              <a:buClrTx/>
              <a:buSzTx/>
              <a:buFontTx/>
              <a:buNone/>
              <a:tabLst/>
              <a:defRPr/>
            </a:pPr>
            <a:r>
              <a:rPr kumimoji="0" lang="ar-EG" sz="2000" b="1" i="0" u="none" strike="noStrike" kern="1200" cap="none" spc="0" normalizeH="0" baseline="0" noProof="0" dirty="0">
                <a:ln>
                  <a:noFill/>
                </a:ln>
                <a:solidFill>
                  <a:srgbClr val="00A1A7"/>
                </a:solidFill>
                <a:effectLst/>
                <a:uLnTx/>
                <a:uFillTx/>
                <a:latin typeface="SST Arabic Bold"/>
                <a:ea typeface="SST Arabic Bold"/>
                <a:cs typeface="SST Arabic Bold"/>
                <a:sym typeface="SST Arabic Bold"/>
                <a:rtl/>
              </a:rPr>
              <a:t>الســـؤال المـطلوب مـن النشـاط : </a:t>
            </a:r>
          </a:p>
        </p:txBody>
      </p:sp>
      <p:sp>
        <p:nvSpPr>
          <p:cNvPr id="17" name="TextBox 17"/>
          <p:cNvSpPr txBox="1"/>
          <p:nvPr/>
        </p:nvSpPr>
        <p:spPr>
          <a:xfrm>
            <a:off x="1533813" y="1748654"/>
            <a:ext cx="10334849" cy="425116"/>
          </a:xfrm>
          <a:prstGeom prst="rect">
            <a:avLst/>
          </a:prstGeom>
        </p:spPr>
        <p:txBody>
          <a:bodyPr wrap="square" lIns="0" tIns="0" rIns="0" bIns="0" rtlCol="0" anchor="t">
            <a:spAutoFit/>
          </a:bodyPr>
          <a:lstStyle/>
          <a:p>
            <a:pPr marL="0" marR="0" lvl="0" indent="0" algn="r" defTabSz="914400" rtl="1" eaLnBrk="1" fontAlgn="auto" latinLnBrk="0" hangingPunct="1">
              <a:lnSpc>
                <a:spcPts val="3733"/>
              </a:lnSpc>
              <a:spcBef>
                <a:spcPct val="0"/>
              </a:spcBef>
              <a:spcAft>
                <a:spcPts val="0"/>
              </a:spcAft>
              <a:buClrTx/>
              <a:buSzTx/>
              <a:buFontTx/>
              <a:buNone/>
              <a:tabLst/>
              <a:defRPr/>
            </a:pPr>
            <a:r>
              <a:rPr kumimoji="0" lang="ar-EG" b="0" i="0" u="none" strike="noStrike" kern="1200" cap="none" spc="0" normalizeH="0" baseline="0" noProof="0" dirty="0">
                <a:ln>
                  <a:noFill/>
                </a:ln>
                <a:solidFill>
                  <a:srgbClr val="18337A"/>
                </a:solidFill>
                <a:effectLst/>
                <a:uLnTx/>
                <a:uFillTx/>
                <a:latin typeface="SST Arabic Medium" pitchFamily="34" charset="-78"/>
                <a:ea typeface="Effra"/>
                <a:cs typeface="SST Arabic Medium" pitchFamily="34" charset="-78"/>
                <a:sym typeface="Effra"/>
                <a:rtl/>
              </a:rPr>
              <a:t>ورشة عمل </a:t>
            </a:r>
            <a:r>
              <a:rPr kumimoji="0" lang="ar-SA" b="0" i="0" u="none" strike="noStrike" kern="1200" cap="none" spc="0" normalizeH="0" baseline="0" noProof="0" dirty="0">
                <a:ln>
                  <a:noFill/>
                </a:ln>
                <a:solidFill>
                  <a:srgbClr val="18337A"/>
                </a:solidFill>
                <a:effectLst/>
                <a:uLnTx/>
                <a:uFillTx/>
                <a:latin typeface="SST Arabic Medium" pitchFamily="34" charset="-78"/>
                <a:ea typeface="Effra"/>
                <a:cs typeface="SST Arabic Medium" pitchFamily="34" charset="-78"/>
                <a:sym typeface="Effra"/>
                <a:rtl/>
              </a:rPr>
              <a:t>"تطبيق </a:t>
            </a:r>
            <a:r>
              <a:rPr lang="ar-EG" dirty="0">
                <a:solidFill>
                  <a:srgbClr val="18337A"/>
                </a:solidFill>
                <a:latin typeface="SST Arabic Medium" pitchFamily="34" charset="-78"/>
                <a:ea typeface="Effra"/>
                <a:cs typeface="SST Arabic Medium" pitchFamily="34" charset="-78"/>
                <a:sym typeface="Effra"/>
                <a:rtl/>
              </a:rPr>
              <a:t>مراحل دورة حياة المشروع"</a:t>
            </a:r>
            <a:endParaRPr kumimoji="0" lang="ar-EG" b="0" i="0" u="none" strike="noStrike" kern="1200" cap="none" spc="0" normalizeH="0" baseline="0" noProof="0" dirty="0">
              <a:ln>
                <a:noFill/>
              </a:ln>
              <a:solidFill>
                <a:srgbClr val="18337A"/>
              </a:solidFill>
              <a:effectLst/>
              <a:uLnTx/>
              <a:uFillTx/>
              <a:latin typeface="SST Arabic Medium" pitchFamily="34" charset="-78"/>
              <a:ea typeface="Effra"/>
              <a:cs typeface="SST Arabic Medium" pitchFamily="34" charset="-78"/>
              <a:sym typeface="Effra"/>
              <a:rtl/>
            </a:endParaRPr>
          </a:p>
        </p:txBody>
      </p:sp>
      <p:grpSp>
        <p:nvGrpSpPr>
          <p:cNvPr id="29" name="Group 2"/>
          <p:cNvGrpSpPr/>
          <p:nvPr/>
        </p:nvGrpSpPr>
        <p:grpSpPr>
          <a:xfrm>
            <a:off x="10325745" y="6043557"/>
            <a:ext cx="1476351" cy="515451"/>
            <a:chOff x="0" y="0"/>
            <a:chExt cx="2952702" cy="1030902"/>
          </a:xfrm>
        </p:grpSpPr>
        <p:sp>
          <p:nvSpPr>
            <p:cNvPr id="30" name="Freeform 3"/>
            <p:cNvSpPr/>
            <p:nvPr/>
          </p:nvSpPr>
          <p:spPr>
            <a:xfrm>
              <a:off x="2311892" y="115883"/>
              <a:ext cx="487472" cy="799135"/>
            </a:xfrm>
            <a:custGeom>
              <a:avLst/>
              <a:gdLst/>
              <a:ahLst/>
              <a:cxnLst/>
              <a:rect l="l" t="t" r="r" b="b"/>
              <a:pathLst>
                <a:path w="487472" h="799135">
                  <a:moveTo>
                    <a:pt x="0" y="0"/>
                  </a:moveTo>
                  <a:lnTo>
                    <a:pt x="487472" y="0"/>
                  </a:lnTo>
                  <a:lnTo>
                    <a:pt x="487472" y="799135"/>
                  </a:lnTo>
                  <a:lnTo>
                    <a:pt x="0" y="799135"/>
                  </a:lnTo>
                  <a:lnTo>
                    <a:pt x="0" y="0"/>
                  </a:lnTo>
                  <a:close/>
                </a:path>
              </a:pathLst>
            </a:custGeom>
            <a: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p:spPr>
          <p:txBody>
            <a:bodyPr/>
            <a:lstStyle/>
            <a:p>
              <a:endParaRPr lang="en-SA"/>
            </a:p>
          </p:txBody>
        </p:sp>
        <p:grpSp>
          <p:nvGrpSpPr>
            <p:cNvPr id="31" name="Group 4"/>
            <p:cNvGrpSpPr/>
            <p:nvPr/>
          </p:nvGrpSpPr>
          <p:grpSpPr>
            <a:xfrm>
              <a:off x="0" y="0"/>
              <a:ext cx="2952702" cy="1030902"/>
              <a:chOff x="0" y="0"/>
              <a:chExt cx="1001064" cy="349510"/>
            </a:xfrm>
          </p:grpSpPr>
          <p:sp>
            <p:nvSpPr>
              <p:cNvPr id="33" name="Freeform 5"/>
              <p:cNvSpPr/>
              <p:nvPr/>
            </p:nvSpPr>
            <p:spPr>
              <a:xfrm>
                <a:off x="0" y="0"/>
                <a:ext cx="1001064" cy="349510"/>
              </a:xfrm>
              <a:custGeom>
                <a:avLst/>
                <a:gdLst/>
                <a:ahLst/>
                <a:cxnLst/>
                <a:rect l="l" t="t" r="r" b="b"/>
                <a:pathLst>
                  <a:path w="1001064" h="349510">
                    <a:moveTo>
                      <a:pt x="23409" y="0"/>
                    </a:moveTo>
                    <a:lnTo>
                      <a:pt x="977655" y="0"/>
                    </a:lnTo>
                    <a:cubicBezTo>
                      <a:pt x="983863" y="0"/>
                      <a:pt x="989818" y="2466"/>
                      <a:pt x="994208" y="6856"/>
                    </a:cubicBezTo>
                    <a:cubicBezTo>
                      <a:pt x="998598" y="11247"/>
                      <a:pt x="1001064" y="17201"/>
                      <a:pt x="1001064" y="23409"/>
                    </a:cubicBezTo>
                    <a:lnTo>
                      <a:pt x="1001064" y="326101"/>
                    </a:lnTo>
                    <a:cubicBezTo>
                      <a:pt x="1001064" y="332309"/>
                      <a:pt x="998598" y="338263"/>
                      <a:pt x="994208" y="342654"/>
                    </a:cubicBezTo>
                    <a:cubicBezTo>
                      <a:pt x="989818" y="347044"/>
                      <a:pt x="983863" y="349510"/>
                      <a:pt x="977655" y="349510"/>
                    </a:cubicBezTo>
                    <a:lnTo>
                      <a:pt x="23409" y="349510"/>
                    </a:lnTo>
                    <a:cubicBezTo>
                      <a:pt x="17201" y="349510"/>
                      <a:pt x="11247" y="347044"/>
                      <a:pt x="6856" y="342654"/>
                    </a:cubicBezTo>
                    <a:cubicBezTo>
                      <a:pt x="2466" y="338263"/>
                      <a:pt x="0" y="332309"/>
                      <a:pt x="0" y="326101"/>
                    </a:cubicBezTo>
                    <a:lnTo>
                      <a:pt x="0" y="23409"/>
                    </a:lnTo>
                    <a:cubicBezTo>
                      <a:pt x="0" y="17201"/>
                      <a:pt x="2466" y="11247"/>
                      <a:pt x="6856" y="6856"/>
                    </a:cubicBezTo>
                    <a:cubicBezTo>
                      <a:pt x="11247" y="2466"/>
                      <a:pt x="17201" y="0"/>
                      <a:pt x="23409" y="0"/>
                    </a:cubicBezTo>
                    <a:close/>
                  </a:path>
                </a:pathLst>
              </a:custGeom>
              <a:solidFill>
                <a:srgbClr val="000000">
                  <a:alpha val="0"/>
                </a:srgbClr>
              </a:solidFill>
              <a:ln w="19050" cap="sq">
                <a:solidFill>
                  <a:srgbClr val="18337A"/>
                </a:solidFill>
                <a:prstDash val="solid"/>
                <a:miter/>
              </a:ln>
            </p:spPr>
            <p:txBody>
              <a:bodyPr/>
              <a:lstStyle/>
              <a:p>
                <a:endParaRPr lang="en-SA"/>
              </a:p>
            </p:txBody>
          </p:sp>
          <p:sp>
            <p:nvSpPr>
              <p:cNvPr id="34" name="TextBox 6"/>
              <p:cNvSpPr txBox="1"/>
              <p:nvPr/>
            </p:nvSpPr>
            <p:spPr>
              <a:xfrm>
                <a:off x="0" y="-47625"/>
                <a:ext cx="1001064" cy="397135"/>
              </a:xfrm>
              <a:prstGeom prst="rect">
                <a:avLst/>
              </a:prstGeom>
            </p:spPr>
            <p:txBody>
              <a:bodyPr lIns="33867" tIns="33867" rIns="33867" bIns="33867" rtlCol="0" anchor="ctr"/>
              <a:lstStyle/>
              <a:p>
                <a:pPr marL="0" marR="0" lvl="0" indent="0" algn="ctr" defTabSz="914400" rtl="1" eaLnBrk="1" fontAlgn="auto" latinLnBrk="0" hangingPunct="1">
                  <a:lnSpc>
                    <a:spcPts val="2382"/>
                  </a:lnSpc>
                  <a:spcBef>
                    <a:spcPts val="0"/>
                  </a:spcBef>
                  <a:spcAft>
                    <a:spcPts val="0"/>
                  </a:spcAft>
                  <a:buClrTx/>
                  <a:buSzTx/>
                  <a:buFontTx/>
                  <a:buNone/>
                  <a:tabLst/>
                  <a:defRPr/>
                </a:pPr>
                <a:endParaRPr kumimoji="0" sz="1200" b="0" i="0" u="none" strike="noStrike" kern="1200" cap="none" spc="0" normalizeH="0" baseline="0" noProof="0" dirty="0">
                  <a:ln>
                    <a:noFill/>
                  </a:ln>
                  <a:solidFill>
                    <a:prstClr val="black"/>
                  </a:solidFill>
                  <a:effectLst/>
                  <a:uLnTx/>
                  <a:uFillTx/>
                  <a:latin typeface="SST Arabic Medium" pitchFamily="34" charset="-78"/>
                  <a:ea typeface="+mn-ea"/>
                  <a:cs typeface="+mn-cs"/>
                </a:endParaRPr>
              </a:p>
            </p:txBody>
          </p:sp>
        </p:grpSp>
        <p:sp>
          <p:nvSpPr>
            <p:cNvPr id="32" name="TextBox 7"/>
            <p:cNvSpPr txBox="1"/>
            <p:nvPr/>
          </p:nvSpPr>
          <p:spPr>
            <a:xfrm>
              <a:off x="225748" y="132886"/>
              <a:ext cx="1859262" cy="625556"/>
            </a:xfrm>
            <a:prstGeom prst="rect">
              <a:avLst/>
            </a:prstGeom>
          </p:spPr>
          <p:txBody>
            <a:bodyPr lIns="0" tIns="0" rIns="0" bIns="0" rtlCol="0" anchor="t">
              <a:spAutoFit/>
            </a:bodyPr>
            <a:lstStyle/>
            <a:p>
              <a:pPr marL="0" marR="0" lvl="0" indent="0" algn="ctr" defTabSz="914400" rtl="1" eaLnBrk="1" fontAlgn="auto" latinLnBrk="0" hangingPunct="1">
                <a:lnSpc>
                  <a:spcPts val="2659"/>
                </a:lnSpc>
                <a:spcBef>
                  <a:spcPts val="0"/>
                </a:spcBef>
                <a:spcAft>
                  <a:spcPts val="0"/>
                </a:spcAft>
                <a:buClrTx/>
                <a:buSzTx/>
                <a:buFontTx/>
                <a:buNone/>
                <a:tabLst/>
                <a:defRPr/>
              </a:pPr>
              <a:r>
                <a:rPr kumimoji="0" lang="ar-EG" sz="1800" b="0" i="0" u="none" strike="noStrike" kern="1200" cap="none" spc="0" normalizeH="0" baseline="0" noProof="0" dirty="0">
                  <a:ln>
                    <a:noFill/>
                  </a:ln>
                  <a:solidFill>
                    <a:srgbClr val="18337A"/>
                  </a:solidFill>
                  <a:effectLst/>
                  <a:uLnTx/>
                  <a:uFillTx/>
                  <a:latin typeface="SST Arabic Medium" panose="020B0604030504020204" pitchFamily="34" charset="-78"/>
                  <a:ea typeface="SST Arabic Bold"/>
                  <a:cs typeface="SST Arabic Medium" panose="020B0604030504020204" pitchFamily="34" charset="-78"/>
                  <a:sym typeface="SST Arabic Bold"/>
                </a:rPr>
                <a:t>30</a:t>
              </a:r>
              <a:r>
                <a:rPr kumimoji="0" lang="ar-EG" sz="1800" b="0" i="0" u="none" strike="noStrike" kern="1200" cap="none" spc="0" normalizeH="0" baseline="0" noProof="0" dirty="0">
                  <a:ln>
                    <a:noFill/>
                  </a:ln>
                  <a:solidFill>
                    <a:srgbClr val="18337A"/>
                  </a:solidFill>
                  <a:effectLst/>
                  <a:uLnTx/>
                  <a:uFillTx/>
                  <a:latin typeface="SST Arabic Medium" panose="020B0604030504020204" pitchFamily="34" charset="-78"/>
                  <a:ea typeface="SST Arabic Bold"/>
                  <a:cs typeface="SST Arabic Medium" panose="020B0604030504020204" pitchFamily="34" charset="-78"/>
                  <a:sym typeface="SST Arabic Bold"/>
                  <a:rtl/>
                </a:rPr>
                <a:t> </a:t>
              </a:r>
              <a:r>
                <a:rPr kumimoji="0" lang="ar-SA" sz="1800" b="0" i="0" u="none" strike="noStrike" kern="1200" cap="none" spc="0" normalizeH="0" baseline="0" noProof="0" dirty="0">
                  <a:ln>
                    <a:noFill/>
                  </a:ln>
                  <a:solidFill>
                    <a:srgbClr val="18337A"/>
                  </a:solidFill>
                  <a:effectLst/>
                  <a:uLnTx/>
                  <a:uFillTx/>
                  <a:latin typeface="SST Arabic Medium" panose="020B0604030504020204" pitchFamily="34" charset="-78"/>
                  <a:ea typeface="SST Arabic Bold"/>
                  <a:cs typeface="SST Arabic Medium" panose="020B0604030504020204" pitchFamily="34" charset="-78"/>
                  <a:sym typeface="SST Arabic Bold"/>
                  <a:rtl/>
                </a:rPr>
                <a:t>دقيقة</a:t>
              </a:r>
              <a:endParaRPr kumimoji="0" lang="ar-EG" sz="1800" b="0" i="0" u="none" strike="noStrike" kern="1200" cap="none" spc="0" normalizeH="0" baseline="0" noProof="0" dirty="0">
                <a:ln>
                  <a:noFill/>
                </a:ln>
                <a:solidFill>
                  <a:srgbClr val="18337A"/>
                </a:solidFill>
                <a:effectLst/>
                <a:uLnTx/>
                <a:uFillTx/>
                <a:latin typeface="SST Arabic Medium" panose="020B0604030504020204" pitchFamily="34" charset="-78"/>
                <a:ea typeface="SST Arabic Bold"/>
                <a:cs typeface="SST Arabic Medium" panose="020B0604030504020204" pitchFamily="34" charset="-78"/>
                <a:sym typeface="SST Arabic Bold"/>
                <a:rtl/>
              </a:endParaRPr>
            </a:p>
          </p:txBody>
        </p:sp>
      </p:grpSp>
      <p:pic>
        <p:nvPicPr>
          <p:cNvPr id="3" name="صورة 2"/>
          <p:cNvPicPr>
            <a:picLocks noChangeAspect="1"/>
          </p:cNvPicPr>
          <p:nvPr/>
        </p:nvPicPr>
        <p:blipFill rotWithShape="1">
          <a:blip r:embed="rId5" cstate="email">
            <a:extLst>
              <a:ext uri="{28A0092B-C50C-407E-A947-70E740481C1C}">
                <a14:useLocalDpi xmlns:a14="http://schemas.microsoft.com/office/drawing/2010/main"/>
              </a:ext>
            </a:extLst>
          </a:blip>
          <a:srcRect t="25690" b="26343"/>
          <a:stretch/>
        </p:blipFill>
        <p:spPr>
          <a:xfrm>
            <a:off x="85529" y="133349"/>
            <a:ext cx="1695646" cy="575238"/>
          </a:xfrm>
          <a:prstGeom prst="rect">
            <a:avLst/>
          </a:prstGeom>
        </p:spPr>
      </p:pic>
      <p:sp>
        <p:nvSpPr>
          <p:cNvPr id="2" name="Rectangle 1">
            <a:extLst>
              <a:ext uri="{FF2B5EF4-FFF2-40B4-BE49-F238E27FC236}">
                <a16:creationId xmlns:a16="http://schemas.microsoft.com/office/drawing/2014/main" id="{7F531E42-4577-4EB4-B5C5-006A1AAE8AA2}"/>
              </a:ext>
            </a:extLst>
          </p:cNvPr>
          <p:cNvSpPr/>
          <p:nvPr/>
        </p:nvSpPr>
        <p:spPr>
          <a:xfrm>
            <a:off x="771526" y="2255792"/>
            <a:ext cx="11097138" cy="2677656"/>
          </a:xfrm>
          <a:prstGeom prst="rect">
            <a:avLst/>
          </a:prstGeom>
        </p:spPr>
        <p:txBody>
          <a:bodyPr wrap="square">
            <a:spAutoFit/>
          </a:bodyPr>
          <a:lstStyle/>
          <a:p>
            <a:pPr lvl="0" algn="r" rtl="1">
              <a:lnSpc>
                <a:spcPct val="150000"/>
              </a:lnSpc>
              <a:defRPr/>
            </a:pPr>
            <a:r>
              <a:rPr lang="ar-EG" sz="1600" dirty="0">
                <a:solidFill>
                  <a:srgbClr val="02BCB6"/>
                </a:solidFill>
                <a:latin typeface="SST Arabic Medium" pitchFamily="34" charset="-78"/>
                <a:cs typeface="SST Arabic Medium" pitchFamily="34" charset="-78"/>
              </a:rPr>
              <a:t>أولاً: </a:t>
            </a:r>
            <a:r>
              <a:rPr lang="ar-EG" sz="1600" dirty="0">
                <a:solidFill>
                  <a:schemeClr val="bg1">
                    <a:lumMod val="50000"/>
                  </a:schemeClr>
                </a:solidFill>
                <a:latin typeface="SST Arabic Medium" pitchFamily="34" charset="-78"/>
                <a:cs typeface="SST Arabic Medium" pitchFamily="34" charset="-78"/>
              </a:rPr>
              <a:t>تقوم كل مجموعة باختيار فكرة مشروع</a:t>
            </a:r>
          </a:p>
          <a:p>
            <a:pPr lvl="0" algn="r" rtl="1">
              <a:lnSpc>
                <a:spcPct val="150000"/>
              </a:lnSpc>
              <a:defRPr/>
            </a:pPr>
            <a:r>
              <a:rPr lang="ar-EG" sz="1600" dirty="0">
                <a:solidFill>
                  <a:srgbClr val="02BCB6"/>
                </a:solidFill>
                <a:latin typeface="SST Arabic Medium" pitchFamily="34" charset="-78"/>
                <a:cs typeface="SST Arabic Medium" pitchFamily="34" charset="-78"/>
              </a:rPr>
              <a:t>ثانياً: </a:t>
            </a:r>
            <a:r>
              <a:rPr lang="ar-EG" sz="1600" dirty="0">
                <a:solidFill>
                  <a:schemeClr val="bg1">
                    <a:lumMod val="50000"/>
                  </a:schemeClr>
                </a:solidFill>
                <a:latin typeface="SST Arabic Medium" pitchFamily="34" charset="-78"/>
                <a:cs typeface="SST Arabic Medium" pitchFamily="34" charset="-78"/>
              </a:rPr>
              <a:t>تطبيق دورة حياة المشروع على الفكرة</a:t>
            </a:r>
          </a:p>
          <a:p>
            <a:pPr marL="342900" lvl="0" indent="-342900" algn="r" rtl="1">
              <a:lnSpc>
                <a:spcPct val="150000"/>
              </a:lnSpc>
              <a:buClr>
                <a:srgbClr val="02BCB6"/>
              </a:buClr>
              <a:buFont typeface="Arial" panose="020B0604020202020204" pitchFamily="34" charset="0"/>
              <a:buChar char="•"/>
              <a:defRPr/>
            </a:pPr>
            <a:r>
              <a:rPr lang="ar-EG" sz="1600" dirty="0">
                <a:solidFill>
                  <a:schemeClr val="bg1">
                    <a:lumMod val="50000"/>
                  </a:schemeClr>
                </a:solidFill>
                <a:latin typeface="SST Arabic Medium" pitchFamily="34" charset="-78"/>
                <a:cs typeface="SST Arabic Medium" pitchFamily="34" charset="-78"/>
              </a:rPr>
              <a:t>المرحلة 1 – الفكرة والمبادرة: ما المشكلة التي يحلها المشروع؟ وما الهدف منه؟</a:t>
            </a:r>
          </a:p>
          <a:p>
            <a:pPr marL="342900" lvl="0" indent="-342900" algn="r" rtl="1">
              <a:lnSpc>
                <a:spcPct val="150000"/>
              </a:lnSpc>
              <a:buClr>
                <a:srgbClr val="02BCB6"/>
              </a:buClr>
              <a:buFont typeface="Arial" panose="020B0604020202020204" pitchFamily="34" charset="0"/>
              <a:buChar char="•"/>
              <a:defRPr/>
            </a:pPr>
            <a:r>
              <a:rPr lang="ar-EG" sz="1600" dirty="0">
                <a:solidFill>
                  <a:schemeClr val="bg1">
                    <a:lumMod val="50000"/>
                  </a:schemeClr>
                </a:solidFill>
                <a:latin typeface="SST Arabic Medium" pitchFamily="34" charset="-78"/>
                <a:cs typeface="SST Arabic Medium" pitchFamily="34" charset="-78"/>
              </a:rPr>
              <a:t>المرحلة 2 – التخطيط: ما الميزانية، الموارد، والخطة الزمنية؟</a:t>
            </a:r>
          </a:p>
          <a:p>
            <a:pPr marL="342900" lvl="0" indent="-342900" algn="r" rtl="1">
              <a:lnSpc>
                <a:spcPct val="150000"/>
              </a:lnSpc>
              <a:buClr>
                <a:srgbClr val="02BCB6"/>
              </a:buClr>
              <a:buFont typeface="Arial" panose="020B0604020202020204" pitchFamily="34" charset="0"/>
              <a:buChar char="•"/>
              <a:defRPr/>
            </a:pPr>
            <a:r>
              <a:rPr lang="ar-EG" sz="1600" dirty="0">
                <a:solidFill>
                  <a:schemeClr val="bg1">
                    <a:lumMod val="50000"/>
                  </a:schemeClr>
                </a:solidFill>
                <a:latin typeface="SST Arabic Medium" pitchFamily="34" charset="-78"/>
                <a:cs typeface="SST Arabic Medium" pitchFamily="34" charset="-78"/>
              </a:rPr>
              <a:t>المرحلة 3 – التنفيذ: كيف سيتم تنفيذ المشروع؟ ما الخطوات الأساسية؟</a:t>
            </a:r>
          </a:p>
          <a:p>
            <a:pPr marL="342900" lvl="0" indent="-342900" algn="r" rtl="1">
              <a:lnSpc>
                <a:spcPct val="150000"/>
              </a:lnSpc>
              <a:buClr>
                <a:srgbClr val="02BCB6"/>
              </a:buClr>
              <a:buFont typeface="Arial" panose="020B0604020202020204" pitchFamily="34" charset="0"/>
              <a:buChar char="•"/>
              <a:defRPr/>
            </a:pPr>
            <a:r>
              <a:rPr lang="ar-EG" sz="1600" dirty="0">
                <a:solidFill>
                  <a:schemeClr val="bg1">
                    <a:lumMod val="50000"/>
                  </a:schemeClr>
                </a:solidFill>
                <a:latin typeface="SST Arabic Medium" pitchFamily="34" charset="-78"/>
                <a:cs typeface="SST Arabic Medium" pitchFamily="34" charset="-78"/>
              </a:rPr>
              <a:t>المرحلة 4– المراقبة والتحكم: كيف سيتم قياس النجاح؟ وكيف يتم التعامل مع المخاطر؟</a:t>
            </a:r>
          </a:p>
          <a:p>
            <a:pPr marL="342900" lvl="0" indent="-342900" algn="r" rtl="1">
              <a:lnSpc>
                <a:spcPct val="150000"/>
              </a:lnSpc>
              <a:buClr>
                <a:srgbClr val="02BCB6"/>
              </a:buClr>
              <a:buFont typeface="Arial" panose="020B0604020202020204" pitchFamily="34" charset="0"/>
              <a:buChar char="•"/>
              <a:defRPr/>
            </a:pPr>
            <a:r>
              <a:rPr lang="ar-EG" sz="1600" dirty="0">
                <a:solidFill>
                  <a:schemeClr val="bg1">
                    <a:lumMod val="50000"/>
                  </a:schemeClr>
                </a:solidFill>
                <a:latin typeface="SST Arabic Medium" pitchFamily="34" charset="-78"/>
                <a:cs typeface="SST Arabic Medium" pitchFamily="34" charset="-78"/>
              </a:rPr>
              <a:t>المرحلة 5 – الإغلاق والتقييم: كيف سيتم إنهاء المشروع وتقييمه؟ هل يمكن تطويره؟</a:t>
            </a:r>
            <a:endParaRPr kumimoji="0" lang="ar-EG" sz="160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19" name="TextBox 15"/>
          <p:cNvSpPr txBox="1"/>
          <p:nvPr/>
        </p:nvSpPr>
        <p:spPr>
          <a:xfrm>
            <a:off x="9144144" y="881894"/>
            <a:ext cx="2210849" cy="186205"/>
          </a:xfrm>
          <a:prstGeom prst="rect">
            <a:avLst/>
          </a:prstGeom>
        </p:spPr>
        <p:txBody>
          <a:bodyPr wrap="square" lIns="0" tIns="0" rIns="0" bIns="0" rtlCol="0" anchor="t">
            <a:spAutoFit/>
          </a:bodyPr>
          <a:lstStyle>
            <a:defPPr>
              <a:defRPr lang="en-US"/>
            </a:defPPr>
            <a:lvl1pPr algn="ctr">
              <a:lnSpc>
                <a:spcPts val="1231"/>
              </a:lnSpc>
              <a:defRPr sz="1866">
                <a:solidFill>
                  <a:srgbClr val="FEFEFE"/>
                </a:solidFill>
                <a:latin typeface="SST Arabic Medium" panose="020B0604030504020204" pitchFamily="34" charset="-78"/>
                <a:ea typeface="SST Arabic Bold"/>
                <a:cs typeface="SST Arabic Medium" panose="020B0604030504020204" pitchFamily="34" charset="-78"/>
                <a:rtl/>
              </a:defRPr>
            </a:lvl1pPr>
          </a:lstStyle>
          <a:p>
            <a:pPr lvl="0" rtl="1">
              <a:defRPr/>
            </a:pPr>
            <a:r>
              <a:rPr lang="ar-EG" sz="2400" dirty="0">
                <a:sym typeface="SST Arabic Bold"/>
              </a:rPr>
              <a:t>نشاط ت</a:t>
            </a:r>
            <a:r>
              <a:rPr lang="ar-SA" sz="2400" dirty="0">
                <a:sym typeface="SST Arabic Bold"/>
              </a:rPr>
              <a:t>دريبي (2)</a:t>
            </a:r>
            <a:r>
              <a:rPr lang="ar-EG" sz="2400" dirty="0">
                <a:sym typeface="SST Arabic Bold"/>
              </a:rPr>
              <a:t> </a:t>
            </a:r>
            <a:endParaRPr lang="en-US" sz="2400" dirty="0">
              <a:sym typeface="SST Arabic Bold"/>
            </a:endParaRPr>
          </a:p>
        </p:txBody>
      </p:sp>
      <p:pic>
        <p:nvPicPr>
          <p:cNvPr id="13" name="Picture 1546066134">
            <a:extLst>
              <a:ext uri="{FF2B5EF4-FFF2-40B4-BE49-F238E27FC236}">
                <a16:creationId xmlns:a16="http://schemas.microsoft.com/office/drawing/2014/main" id="{36B56EEC-54D1-4AAD-990F-59028E8C3F1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255711" y="681586"/>
            <a:ext cx="469716" cy="390406"/>
          </a:xfrm>
          <a:prstGeom prst="rect">
            <a:avLst/>
          </a:prstGeom>
        </p:spPr>
      </p:pic>
    </p:spTree>
    <p:extLst>
      <p:ext uri="{BB962C8B-B14F-4D97-AF65-F5344CB8AC3E}">
        <p14:creationId xmlns:p14="http://schemas.microsoft.com/office/powerpoint/2010/main" val="361739401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D64DAF6-A0A6-40B8-819E-23B6DDB6B49B}"/>
              </a:ext>
            </a:extLst>
          </p:cNvPr>
          <p:cNvSpPr/>
          <p:nvPr/>
        </p:nvSpPr>
        <p:spPr>
          <a:xfrm>
            <a:off x="3820887" y="1388209"/>
            <a:ext cx="7761514" cy="4247317"/>
          </a:xfrm>
          <a:prstGeom prst="rect">
            <a:avLst/>
          </a:prstGeom>
        </p:spPr>
        <p:txBody>
          <a:bodyPr wrap="square">
            <a:spAutoFit/>
          </a:bodyPr>
          <a:lstStyle/>
          <a:p>
            <a:pPr lvl="0" algn="justLow" rtl="1">
              <a:lnSpc>
                <a:spcPct val="150000"/>
              </a:lnSpc>
            </a:pPr>
            <a:r>
              <a:rPr lang="ar-EG" dirty="0">
                <a:solidFill>
                  <a:srgbClr val="03A5AD"/>
                </a:solidFill>
                <a:latin typeface="SST Arabic Medium" pitchFamily="34" charset="-78"/>
                <a:cs typeface="SST Arabic Medium" pitchFamily="34" charset="-78"/>
              </a:rPr>
              <a:t>4.2. الموارد</a:t>
            </a:r>
          </a:p>
          <a:p>
            <a:pPr lvl="0" algn="justLow" rtl="1">
              <a:lnSpc>
                <a:spcPct val="150000"/>
              </a:lnSpc>
            </a:pPr>
            <a:endParaRPr kumimoji="0" lang="ar-DZ"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a:p>
            <a:pPr lvl="0"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قد تكون قياسات الموارد مجموعة فرعية من قياسات التكلفة لأن التباينات في الموارد تؤدي في كثير من الأحيان إلى</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تباينات التكلفة. يقيّم المقياسان تباين السعر وتباين الاستخدام. تشمل المقاييس ما يلي:</a:t>
            </a:r>
            <a:endParaRPr lang="ar-EG" dirty="0">
              <a:solidFill>
                <a:schemeClr val="tx1">
                  <a:lumMod val="50000"/>
                  <a:lumOff val="50000"/>
                </a:schemeClr>
              </a:solidFill>
              <a:latin typeface="SST Arabic Medium" pitchFamily="34" charset="-78"/>
              <a:cs typeface="SST Arabic Medium" pitchFamily="34" charset="-78"/>
            </a:endParaRPr>
          </a:p>
          <a:p>
            <a:pPr lvl="0" algn="justLow" rtl="1">
              <a:lnSpc>
                <a:spcPct val="200000"/>
              </a:lnSpc>
            </a:pPr>
            <a:endParaRPr lang="ar-EG" dirty="0">
              <a:solidFill>
                <a:schemeClr val="tx1">
                  <a:lumMod val="50000"/>
                  <a:lumOff val="50000"/>
                </a:schemeClr>
              </a:solidFill>
              <a:latin typeface="SST Arabic Medium" pitchFamily="34" charset="-78"/>
              <a:cs typeface="SST Arabic Medium" pitchFamily="34" charset="-78"/>
            </a:endParaRPr>
          </a:p>
          <a:p>
            <a:pPr marL="342900" lvl="0" indent="-342900" algn="justLow" rtl="1">
              <a:lnSpc>
                <a:spcPct val="200000"/>
              </a:lnSpc>
              <a:buClr>
                <a:srgbClr val="01AFB1"/>
              </a:buClr>
              <a:buFont typeface="Arial" panose="020B0604020202020204" pitchFamily="34" charset="0"/>
              <a:buChar char="•"/>
            </a:pPr>
            <a:r>
              <a:rPr lang="ar-EG" dirty="0">
                <a:solidFill>
                  <a:schemeClr val="tx1">
                    <a:lumMod val="50000"/>
                    <a:lumOff val="50000"/>
                  </a:schemeClr>
                </a:solidFill>
                <a:latin typeface="SST Arabic Medium" pitchFamily="34" charset="-78"/>
                <a:cs typeface="SST Arabic Medium" pitchFamily="34" charset="-78"/>
              </a:rPr>
              <a:t>الاستخدام المخطط للموارد مقارنة بالاستخدام الفعلي للموارد.</a:t>
            </a:r>
          </a:p>
          <a:p>
            <a:pPr marL="342900" lvl="0" indent="-342900" algn="justLow" rtl="1">
              <a:lnSpc>
                <a:spcPct val="200000"/>
              </a:lnSpc>
              <a:buClr>
                <a:srgbClr val="01AFB1"/>
              </a:buClr>
              <a:buFont typeface="Arial" panose="020B0604020202020204" pitchFamily="34" charset="0"/>
              <a:buChar char="•"/>
            </a:pPr>
            <a:r>
              <a:rPr lang="ar-EG" dirty="0">
                <a:solidFill>
                  <a:schemeClr val="tx1">
                    <a:lumMod val="50000"/>
                    <a:lumOff val="50000"/>
                  </a:schemeClr>
                </a:solidFill>
                <a:latin typeface="SST Arabic Medium" pitchFamily="34" charset="-78"/>
                <a:cs typeface="SST Arabic Medium" pitchFamily="34" charset="-78"/>
              </a:rPr>
              <a:t>تكلفة الموارد المخططة مقارنة بتكلفة الموارد الفعلية.</a:t>
            </a:r>
          </a:p>
        </p:txBody>
      </p:sp>
      <p:sp>
        <p:nvSpPr>
          <p:cNvPr id="5" name="TextBox 4">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القياس</a:t>
            </a:r>
          </a:p>
        </p:txBody>
      </p:sp>
    </p:spTree>
    <p:extLst>
      <p:ext uri="{BB962C8B-B14F-4D97-AF65-F5344CB8AC3E}">
        <p14:creationId xmlns:p14="http://schemas.microsoft.com/office/powerpoint/2010/main" val="2075900784"/>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D64DAF6-A0A6-40B8-819E-23B6DDB6B49B}"/>
              </a:ext>
            </a:extLst>
          </p:cNvPr>
          <p:cNvSpPr/>
          <p:nvPr/>
        </p:nvSpPr>
        <p:spPr>
          <a:xfrm>
            <a:off x="4571999" y="1597759"/>
            <a:ext cx="6962777" cy="4385816"/>
          </a:xfrm>
          <a:prstGeom prst="rect">
            <a:avLst/>
          </a:prstGeom>
        </p:spPr>
        <p:txBody>
          <a:bodyPr wrap="square">
            <a:spAutoFit/>
          </a:bodyPr>
          <a:lstStyle/>
          <a:p>
            <a:pPr lvl="0" algn="r" rtl="1">
              <a:lnSpc>
                <a:spcPct val="150000"/>
              </a:lnSpc>
            </a:pPr>
            <a:r>
              <a:rPr lang="ar-EG" dirty="0">
                <a:solidFill>
                  <a:srgbClr val="03A5AD"/>
                </a:solidFill>
                <a:latin typeface="SST Arabic Medium" pitchFamily="34" charset="-78"/>
                <a:cs typeface="SST Arabic Medium" pitchFamily="34" charset="-78"/>
              </a:rPr>
              <a:t>5.2. قيمة الأعمال</a:t>
            </a:r>
          </a:p>
          <a:p>
            <a:pPr lvl="0" algn="r" rtl="1">
              <a:lnSpc>
                <a:spcPct val="150000"/>
              </a:lnSpc>
            </a:pPr>
            <a:endParaRPr kumimoji="0" lang="ar-DZ"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a:p>
            <a:pPr lvl="0"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تسُتخدم قياسات قيمة الأعمال للتأكد من أن تسليمات المشروع تظل متوافقة مع دراسة الأعمال</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وخطط تحقيق الفوائد. قيمة الأعمال لها جوانب عديدة − مالية وغير مالية. تشمل المقاييس التي تقيس قيمة الأعمال</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المالية ما يلي:</a:t>
            </a:r>
            <a:r>
              <a:rPr lang="ar-EG" dirty="0">
                <a:solidFill>
                  <a:schemeClr val="tx1">
                    <a:lumMod val="50000"/>
                    <a:lumOff val="50000"/>
                  </a:schemeClr>
                </a:solidFill>
                <a:latin typeface="SST Arabic Medium" pitchFamily="34" charset="-78"/>
                <a:cs typeface="SST Arabic Medium" pitchFamily="34" charset="-78"/>
              </a:rPr>
              <a:t> </a:t>
            </a:r>
          </a:p>
          <a:p>
            <a:pPr lvl="0" algn="r" rtl="1">
              <a:lnSpc>
                <a:spcPct val="150000"/>
              </a:lnSpc>
            </a:pPr>
            <a:endParaRPr lang="ar-EG" dirty="0">
              <a:solidFill>
                <a:schemeClr val="tx1">
                  <a:lumMod val="50000"/>
                  <a:lumOff val="50000"/>
                </a:schemeClr>
              </a:solidFill>
              <a:latin typeface="SST Arabic Medium" pitchFamily="34" charset="-78"/>
              <a:cs typeface="SST Arabic Medium" pitchFamily="34" charset="-78"/>
            </a:endParaRPr>
          </a:p>
          <a:p>
            <a:pPr marL="342900" lvl="0" indent="-342900" algn="r" rtl="1">
              <a:lnSpc>
                <a:spcPct val="150000"/>
              </a:lnSpc>
              <a:buClr>
                <a:srgbClr val="01AFB1"/>
              </a:buClr>
              <a:buFont typeface="Arial" panose="020B0604020202020204" pitchFamily="34" charset="0"/>
              <a:buChar char="•"/>
            </a:pPr>
            <a:r>
              <a:rPr lang="ar-EG" dirty="0">
                <a:solidFill>
                  <a:schemeClr val="tx1">
                    <a:lumMod val="50000"/>
                    <a:lumOff val="50000"/>
                  </a:schemeClr>
                </a:solidFill>
                <a:latin typeface="SST Arabic Medium" pitchFamily="34" charset="-78"/>
                <a:cs typeface="SST Arabic Medium" pitchFamily="34" charset="-78"/>
              </a:rPr>
              <a:t>معدل التكلفة والمنفعة</a:t>
            </a:r>
          </a:p>
          <a:p>
            <a:pPr marL="342900" lvl="0" indent="-342900" algn="r" rtl="1">
              <a:lnSpc>
                <a:spcPct val="150000"/>
              </a:lnSpc>
              <a:buClr>
                <a:srgbClr val="01AFB1"/>
              </a:buClr>
              <a:buFont typeface="Arial" panose="020B0604020202020204" pitchFamily="34" charset="0"/>
              <a:buChar char="•"/>
            </a:pPr>
            <a:r>
              <a:rPr lang="ar-EG" dirty="0">
                <a:solidFill>
                  <a:schemeClr val="tx1">
                    <a:lumMod val="50000"/>
                    <a:lumOff val="50000"/>
                  </a:schemeClr>
                </a:solidFill>
                <a:latin typeface="SST Arabic Medium" pitchFamily="34" charset="-78"/>
                <a:cs typeface="SST Arabic Medium" pitchFamily="34" charset="-78"/>
              </a:rPr>
              <a:t>العائد على الاستثمار</a:t>
            </a:r>
          </a:p>
        </p:txBody>
      </p:sp>
      <p:pic>
        <p:nvPicPr>
          <p:cNvPr id="2" name="Picture 1">
            <a:extLst>
              <a:ext uri="{FF2B5EF4-FFF2-40B4-BE49-F238E27FC236}">
                <a16:creationId xmlns:a16="http://schemas.microsoft.com/office/drawing/2014/main" id="{A5CC9C3C-6554-4560-92E7-267DA265CD99}"/>
              </a:ext>
            </a:extLst>
          </p:cNvPr>
          <p:cNvPicPr>
            <a:picLocks noChangeAspect="1"/>
          </p:cNvPicPr>
          <p:nvPr/>
        </p:nvPicPr>
        <p:blipFill>
          <a:blip r:embed="rId3">
            <a:grayscl/>
          </a:blip>
          <a:stretch>
            <a:fillRect/>
          </a:stretch>
        </p:blipFill>
        <p:spPr>
          <a:xfrm>
            <a:off x="529637" y="2135936"/>
            <a:ext cx="3862863" cy="2535419"/>
          </a:xfrm>
          <a:prstGeom prst="rect">
            <a:avLst/>
          </a:prstGeom>
        </p:spPr>
      </p:pic>
      <p:sp>
        <p:nvSpPr>
          <p:cNvPr id="5" name="TextBox 4">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القياس</a:t>
            </a:r>
          </a:p>
        </p:txBody>
      </p:sp>
    </p:spTree>
    <p:extLst>
      <p:ext uri="{BB962C8B-B14F-4D97-AF65-F5344CB8AC3E}">
        <p14:creationId xmlns:p14="http://schemas.microsoft.com/office/powerpoint/2010/main" val="1790017538"/>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D64DAF6-A0A6-40B8-819E-23B6DDB6B49B}"/>
              </a:ext>
            </a:extLst>
          </p:cNvPr>
          <p:cNvSpPr/>
          <p:nvPr/>
        </p:nvSpPr>
        <p:spPr>
          <a:xfrm>
            <a:off x="3861996" y="1407259"/>
            <a:ext cx="7729930" cy="3877985"/>
          </a:xfrm>
          <a:prstGeom prst="rect">
            <a:avLst/>
          </a:prstGeom>
        </p:spPr>
        <p:txBody>
          <a:bodyPr wrap="square">
            <a:spAutoFit/>
          </a:bodyPr>
          <a:lstStyle/>
          <a:p>
            <a:pPr lvl="0" algn="r" rtl="1">
              <a:lnSpc>
                <a:spcPct val="150000"/>
              </a:lnSpc>
            </a:pPr>
            <a:r>
              <a:rPr lang="ar-EG" dirty="0">
                <a:solidFill>
                  <a:srgbClr val="03A5AD"/>
                </a:solidFill>
                <a:latin typeface="SST Arabic Medium" pitchFamily="34" charset="-78"/>
                <a:cs typeface="SST Arabic Medium" pitchFamily="34" charset="-78"/>
              </a:rPr>
              <a:t>6.2. المعنيين</a:t>
            </a:r>
          </a:p>
          <a:p>
            <a:pPr lvl="0" algn="r" rtl="1">
              <a:lnSpc>
                <a:spcPct val="150000"/>
              </a:lnSpc>
            </a:pPr>
            <a:endParaRPr kumimoji="0" lang="ar-DZ"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a:p>
            <a:pPr lvl="0" algn="r" rtl="1">
              <a:lnSpc>
                <a:spcPct val="200000"/>
              </a:lnSpc>
            </a:pPr>
            <a:r>
              <a:rPr lang="ar-DZ" dirty="0">
                <a:solidFill>
                  <a:schemeClr val="tx1">
                    <a:lumMod val="50000"/>
                    <a:lumOff val="50000"/>
                  </a:schemeClr>
                </a:solidFill>
                <a:latin typeface="SST Arabic Medium" pitchFamily="34" charset="-78"/>
                <a:cs typeface="SST Arabic Medium" pitchFamily="34" charset="-78"/>
              </a:rPr>
              <a:t>يمكن قياس رضا المعنيين من خلال الاستطلاعات أو عن طريق استنتاج الرضا أو عدم الرضا، ومن خلال النظر إلى المقاييس</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ذات الصلة، مثل:</a:t>
            </a:r>
            <a:endParaRPr lang="ar-EG" dirty="0">
              <a:solidFill>
                <a:schemeClr val="tx1">
                  <a:lumMod val="50000"/>
                  <a:lumOff val="50000"/>
                </a:schemeClr>
              </a:solidFill>
              <a:latin typeface="SST Arabic Medium" pitchFamily="34" charset="-78"/>
              <a:cs typeface="SST Arabic Medium" pitchFamily="34" charset="-78"/>
            </a:endParaRPr>
          </a:p>
          <a:p>
            <a:pPr lvl="0" algn="r" rtl="1">
              <a:lnSpc>
                <a:spcPct val="150000"/>
              </a:lnSpc>
            </a:pPr>
            <a:endParaRPr lang="ar-EG" sz="1600" dirty="0">
              <a:solidFill>
                <a:schemeClr val="tx1">
                  <a:lumMod val="50000"/>
                  <a:lumOff val="50000"/>
                </a:schemeClr>
              </a:solidFill>
              <a:latin typeface="SST Arabic Medium" pitchFamily="34" charset="-78"/>
              <a:cs typeface="SST Arabic Medium" pitchFamily="34" charset="-78"/>
            </a:endParaRPr>
          </a:p>
          <a:p>
            <a:pPr marL="574675" lvl="0" indent="-342900" algn="r" rtl="1">
              <a:lnSpc>
                <a:spcPct val="150000"/>
              </a:lnSpc>
              <a:buClr>
                <a:srgbClr val="01AFB1"/>
              </a:buClr>
              <a:buFont typeface="Arial" panose="020B0604020202020204" pitchFamily="34" charset="0"/>
              <a:buChar char="•"/>
            </a:pPr>
            <a:r>
              <a:rPr lang="ar-EG" sz="1600" dirty="0">
                <a:solidFill>
                  <a:schemeClr val="tx1">
                    <a:lumMod val="50000"/>
                    <a:lumOff val="50000"/>
                  </a:schemeClr>
                </a:solidFill>
                <a:latin typeface="SST Arabic Medium" pitchFamily="34" charset="-78"/>
                <a:cs typeface="SST Arabic Medium" pitchFamily="34" charset="-78"/>
              </a:rPr>
              <a:t>صافي نقاط المؤيدين</a:t>
            </a:r>
          </a:p>
          <a:p>
            <a:pPr marL="574675" lvl="0" indent="-342900" algn="r" rtl="1">
              <a:lnSpc>
                <a:spcPct val="150000"/>
              </a:lnSpc>
              <a:buClr>
                <a:srgbClr val="01AFB1"/>
              </a:buClr>
              <a:buFont typeface="Arial" panose="020B0604020202020204" pitchFamily="34" charset="0"/>
              <a:buChar char="•"/>
            </a:pPr>
            <a:r>
              <a:rPr lang="ar-EG" sz="1600" dirty="0">
                <a:solidFill>
                  <a:schemeClr val="tx1">
                    <a:lumMod val="50000"/>
                    <a:lumOff val="50000"/>
                  </a:schemeClr>
                </a:solidFill>
                <a:latin typeface="SST Arabic Medium" pitchFamily="34" charset="-78"/>
                <a:cs typeface="SST Arabic Medium" pitchFamily="34" charset="-78"/>
              </a:rPr>
              <a:t>مخطط المزاجية</a:t>
            </a:r>
          </a:p>
          <a:p>
            <a:pPr marL="574675" lvl="0" indent="-342900" algn="r" rtl="1">
              <a:lnSpc>
                <a:spcPct val="150000"/>
              </a:lnSpc>
              <a:buClr>
                <a:srgbClr val="01AFB1"/>
              </a:buClr>
              <a:buFont typeface="Arial" panose="020B0604020202020204" pitchFamily="34" charset="0"/>
              <a:buChar char="•"/>
            </a:pPr>
            <a:r>
              <a:rPr lang="ar-EG" sz="1600" dirty="0">
                <a:solidFill>
                  <a:schemeClr val="tx1">
                    <a:lumMod val="50000"/>
                    <a:lumOff val="50000"/>
                  </a:schemeClr>
                </a:solidFill>
                <a:latin typeface="SST Arabic Medium" pitchFamily="34" charset="-78"/>
                <a:cs typeface="SST Arabic Medium" pitchFamily="34" charset="-78"/>
              </a:rPr>
              <a:t>الروح المعنوية</a:t>
            </a:r>
          </a:p>
          <a:p>
            <a:pPr marL="574675" lvl="0" indent="-342900" algn="r" rtl="1">
              <a:lnSpc>
                <a:spcPct val="150000"/>
              </a:lnSpc>
              <a:buClr>
                <a:srgbClr val="01AFB1"/>
              </a:buClr>
              <a:buFont typeface="Arial" panose="020B0604020202020204" pitchFamily="34" charset="0"/>
              <a:buChar char="•"/>
            </a:pPr>
            <a:r>
              <a:rPr lang="ar-EG" sz="1600" dirty="0">
                <a:solidFill>
                  <a:schemeClr val="tx1">
                    <a:lumMod val="50000"/>
                    <a:lumOff val="50000"/>
                  </a:schemeClr>
                </a:solidFill>
                <a:latin typeface="SST Arabic Medium" pitchFamily="34" charset="-78"/>
                <a:cs typeface="SST Arabic Medium" pitchFamily="34" charset="-78"/>
              </a:rPr>
              <a:t>معد الدوران الوظيفي</a:t>
            </a:r>
          </a:p>
        </p:txBody>
      </p:sp>
      <p:sp>
        <p:nvSpPr>
          <p:cNvPr id="5" name="TextBox 4">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القياس</a:t>
            </a:r>
          </a:p>
        </p:txBody>
      </p:sp>
      <p:graphicFrame>
        <p:nvGraphicFramePr>
          <p:cNvPr id="2" name="Table 1"/>
          <p:cNvGraphicFramePr>
            <a:graphicFrameLocks noGrp="1"/>
          </p:cNvGraphicFramePr>
          <p:nvPr/>
        </p:nvGraphicFramePr>
        <p:xfrm>
          <a:off x="1313658" y="3566383"/>
          <a:ext cx="5960848" cy="1854200"/>
        </p:xfrm>
        <a:graphic>
          <a:graphicData uri="http://schemas.openxmlformats.org/drawingml/2006/table">
            <a:tbl>
              <a:tblPr firstRow="1" bandRow="1">
                <a:tableStyleId>{5C22544A-7EE6-4342-B048-85BDC9FD1C3A}</a:tableStyleId>
              </a:tblPr>
              <a:tblGrid>
                <a:gridCol w="745106">
                  <a:extLst>
                    <a:ext uri="{9D8B030D-6E8A-4147-A177-3AD203B41FA5}">
                      <a16:colId xmlns:a16="http://schemas.microsoft.com/office/drawing/2014/main" val="20000"/>
                    </a:ext>
                  </a:extLst>
                </a:gridCol>
                <a:gridCol w="745106">
                  <a:extLst>
                    <a:ext uri="{9D8B030D-6E8A-4147-A177-3AD203B41FA5}">
                      <a16:colId xmlns:a16="http://schemas.microsoft.com/office/drawing/2014/main" val="20001"/>
                    </a:ext>
                  </a:extLst>
                </a:gridCol>
                <a:gridCol w="745106">
                  <a:extLst>
                    <a:ext uri="{9D8B030D-6E8A-4147-A177-3AD203B41FA5}">
                      <a16:colId xmlns:a16="http://schemas.microsoft.com/office/drawing/2014/main" val="20002"/>
                    </a:ext>
                  </a:extLst>
                </a:gridCol>
                <a:gridCol w="745106">
                  <a:extLst>
                    <a:ext uri="{9D8B030D-6E8A-4147-A177-3AD203B41FA5}">
                      <a16:colId xmlns:a16="http://schemas.microsoft.com/office/drawing/2014/main" val="20003"/>
                    </a:ext>
                  </a:extLst>
                </a:gridCol>
                <a:gridCol w="745106">
                  <a:extLst>
                    <a:ext uri="{9D8B030D-6E8A-4147-A177-3AD203B41FA5}">
                      <a16:colId xmlns:a16="http://schemas.microsoft.com/office/drawing/2014/main" val="20004"/>
                    </a:ext>
                  </a:extLst>
                </a:gridCol>
                <a:gridCol w="745106">
                  <a:extLst>
                    <a:ext uri="{9D8B030D-6E8A-4147-A177-3AD203B41FA5}">
                      <a16:colId xmlns:a16="http://schemas.microsoft.com/office/drawing/2014/main" val="20005"/>
                    </a:ext>
                  </a:extLst>
                </a:gridCol>
                <a:gridCol w="745106">
                  <a:extLst>
                    <a:ext uri="{9D8B030D-6E8A-4147-A177-3AD203B41FA5}">
                      <a16:colId xmlns:a16="http://schemas.microsoft.com/office/drawing/2014/main" val="20006"/>
                    </a:ext>
                  </a:extLst>
                </a:gridCol>
                <a:gridCol w="745106">
                  <a:extLst>
                    <a:ext uri="{9D8B030D-6E8A-4147-A177-3AD203B41FA5}">
                      <a16:colId xmlns:a16="http://schemas.microsoft.com/office/drawing/2014/main" val="20007"/>
                    </a:ext>
                  </a:extLst>
                </a:gridCol>
              </a:tblGrid>
              <a:tr h="370840">
                <a:tc>
                  <a:txBody>
                    <a:bodyPr/>
                    <a:lstStyle/>
                    <a:p>
                      <a:pPr algn="ctr" rtl="1"/>
                      <a:r>
                        <a:rPr lang="ar-EG" sz="1200" b="0" dirty="0">
                          <a:latin typeface="SST Arabic Medium" pitchFamily="34" charset="-78"/>
                          <a:cs typeface="SST Arabic Medium" pitchFamily="34" charset="-78"/>
                        </a:rPr>
                        <a:t>السيت</a:t>
                      </a:r>
                      <a:endParaRPr lang="en-US" sz="1200" b="0" dirty="0">
                        <a:latin typeface="SST Arabic Medium" pitchFamily="34" charset="-78"/>
                        <a:cs typeface="SST Arabic Medium" pitchFamily="34" charset="-78"/>
                      </a:endParaRPr>
                    </a:p>
                  </a:txBody>
                  <a:tcPr anchor="ctr">
                    <a:solidFill>
                      <a:srgbClr val="03A5AD"/>
                    </a:solidFill>
                  </a:tcPr>
                </a:tc>
                <a:tc>
                  <a:txBody>
                    <a:bodyPr/>
                    <a:lstStyle/>
                    <a:p>
                      <a:pPr algn="ctr" rtl="1"/>
                      <a:r>
                        <a:rPr lang="ar-EG" sz="1200" b="0" dirty="0">
                          <a:latin typeface="SST Arabic Medium" pitchFamily="34" charset="-78"/>
                          <a:cs typeface="SST Arabic Medium" pitchFamily="34" charset="-78"/>
                        </a:rPr>
                        <a:t>الجمعة</a:t>
                      </a:r>
                      <a:endParaRPr lang="en-US" sz="1200" b="0" dirty="0">
                        <a:latin typeface="SST Arabic Medium" pitchFamily="34" charset="-78"/>
                        <a:cs typeface="SST Arabic Medium" pitchFamily="34" charset="-78"/>
                      </a:endParaRPr>
                    </a:p>
                  </a:txBody>
                  <a:tcPr anchor="ctr">
                    <a:solidFill>
                      <a:srgbClr val="03A5AD"/>
                    </a:solidFill>
                  </a:tcPr>
                </a:tc>
                <a:tc>
                  <a:txBody>
                    <a:bodyPr/>
                    <a:lstStyle/>
                    <a:p>
                      <a:pPr algn="ctr" rtl="1"/>
                      <a:r>
                        <a:rPr lang="ar-EG" sz="1200" b="0" dirty="0">
                          <a:latin typeface="SST Arabic Medium" pitchFamily="34" charset="-78"/>
                          <a:cs typeface="SST Arabic Medium" pitchFamily="34" charset="-78"/>
                        </a:rPr>
                        <a:t>الخميس</a:t>
                      </a:r>
                      <a:endParaRPr lang="en-US" sz="1200" b="0" dirty="0">
                        <a:latin typeface="SST Arabic Medium" pitchFamily="34" charset="-78"/>
                        <a:cs typeface="SST Arabic Medium" pitchFamily="34" charset="-78"/>
                      </a:endParaRPr>
                    </a:p>
                  </a:txBody>
                  <a:tcPr anchor="ctr">
                    <a:solidFill>
                      <a:srgbClr val="03A5AD"/>
                    </a:solidFill>
                  </a:tcPr>
                </a:tc>
                <a:tc>
                  <a:txBody>
                    <a:bodyPr/>
                    <a:lstStyle/>
                    <a:p>
                      <a:pPr algn="ctr" rtl="1"/>
                      <a:r>
                        <a:rPr lang="ar-EG" sz="1200" b="0" dirty="0">
                          <a:latin typeface="SST Arabic Medium" pitchFamily="34" charset="-78"/>
                          <a:cs typeface="SST Arabic Medium" pitchFamily="34" charset="-78"/>
                        </a:rPr>
                        <a:t>الاربعاء</a:t>
                      </a:r>
                      <a:endParaRPr lang="en-US" sz="1200" b="0" dirty="0">
                        <a:latin typeface="SST Arabic Medium" pitchFamily="34" charset="-78"/>
                        <a:cs typeface="SST Arabic Medium" pitchFamily="34" charset="-78"/>
                      </a:endParaRPr>
                    </a:p>
                  </a:txBody>
                  <a:tcPr anchor="ctr">
                    <a:solidFill>
                      <a:srgbClr val="03A5AD"/>
                    </a:solidFill>
                  </a:tcPr>
                </a:tc>
                <a:tc>
                  <a:txBody>
                    <a:bodyPr/>
                    <a:lstStyle/>
                    <a:p>
                      <a:pPr algn="ctr" rtl="1"/>
                      <a:r>
                        <a:rPr lang="ar-EG" sz="1200" b="0" dirty="0">
                          <a:latin typeface="SST Arabic Medium" pitchFamily="34" charset="-78"/>
                          <a:cs typeface="SST Arabic Medium" pitchFamily="34" charset="-78"/>
                        </a:rPr>
                        <a:t>الثلاثاء</a:t>
                      </a:r>
                      <a:endParaRPr lang="en-US" sz="1200" b="0" dirty="0">
                        <a:latin typeface="SST Arabic Medium" pitchFamily="34" charset="-78"/>
                        <a:cs typeface="SST Arabic Medium" pitchFamily="34" charset="-78"/>
                      </a:endParaRPr>
                    </a:p>
                  </a:txBody>
                  <a:tcPr anchor="ctr">
                    <a:solidFill>
                      <a:srgbClr val="03A5AD"/>
                    </a:solidFill>
                  </a:tcPr>
                </a:tc>
                <a:tc>
                  <a:txBody>
                    <a:bodyPr/>
                    <a:lstStyle/>
                    <a:p>
                      <a:pPr algn="ctr" rtl="1"/>
                      <a:r>
                        <a:rPr lang="ar-EG" sz="1200" b="0" dirty="0">
                          <a:latin typeface="SST Arabic Medium" pitchFamily="34" charset="-78"/>
                          <a:cs typeface="SST Arabic Medium" pitchFamily="34" charset="-78"/>
                        </a:rPr>
                        <a:t>الاثنين</a:t>
                      </a:r>
                      <a:endParaRPr lang="en-US" sz="1200" b="0" dirty="0">
                        <a:latin typeface="SST Arabic Medium" pitchFamily="34" charset="-78"/>
                        <a:cs typeface="SST Arabic Medium" pitchFamily="34" charset="-78"/>
                      </a:endParaRPr>
                    </a:p>
                  </a:txBody>
                  <a:tcPr anchor="ctr">
                    <a:solidFill>
                      <a:srgbClr val="03A5AD"/>
                    </a:solidFill>
                  </a:tcPr>
                </a:tc>
                <a:tc>
                  <a:txBody>
                    <a:bodyPr/>
                    <a:lstStyle/>
                    <a:p>
                      <a:pPr algn="ctr" rtl="1"/>
                      <a:r>
                        <a:rPr lang="ar-EG" sz="1200" b="0" dirty="0">
                          <a:latin typeface="SST Arabic Medium" pitchFamily="34" charset="-78"/>
                          <a:cs typeface="SST Arabic Medium" pitchFamily="34" charset="-78"/>
                        </a:rPr>
                        <a:t>الاحد</a:t>
                      </a:r>
                      <a:endParaRPr lang="en-US" sz="1200" b="0" dirty="0">
                        <a:latin typeface="SST Arabic Medium" pitchFamily="34" charset="-78"/>
                        <a:cs typeface="SST Arabic Medium" pitchFamily="34" charset="-78"/>
                      </a:endParaRPr>
                    </a:p>
                  </a:txBody>
                  <a:tcPr anchor="ctr">
                    <a:solidFill>
                      <a:srgbClr val="03A5AD"/>
                    </a:solidFill>
                  </a:tcPr>
                </a:tc>
                <a:tc>
                  <a:txBody>
                    <a:bodyPr/>
                    <a:lstStyle/>
                    <a:p>
                      <a:pPr algn="ctr" rtl="1"/>
                      <a:endParaRPr lang="en-US" sz="1200" b="0" dirty="0">
                        <a:latin typeface="SST Arabic Medium" pitchFamily="34" charset="-78"/>
                        <a:cs typeface="SST Arabic Medium" pitchFamily="34" charset="-78"/>
                      </a:endParaRPr>
                    </a:p>
                  </a:txBody>
                  <a:tcPr anchor="ctr">
                    <a:solidFill>
                      <a:srgbClr val="03A5AD"/>
                    </a:solidFill>
                  </a:tcPr>
                </a:tc>
                <a:extLst>
                  <a:ext uri="{0D108BD9-81ED-4DB2-BD59-A6C34878D82A}">
                    <a16:rowId xmlns:a16="http://schemas.microsoft.com/office/drawing/2014/main" val="10000"/>
                  </a:ext>
                </a:extLst>
              </a:tr>
              <a:tr h="370840">
                <a:tc>
                  <a:txBody>
                    <a:bodyPr/>
                    <a:lstStyle/>
                    <a:p>
                      <a:pPr algn="ctr" rtl="1"/>
                      <a:endParaRPr lang="en-US" sz="1200" b="0">
                        <a:latin typeface="SST Arabic Medium" pitchFamily="34" charset="-78"/>
                        <a:cs typeface="SST Arabic Medium" pitchFamily="34" charset="-78"/>
                      </a:endParaRPr>
                    </a:p>
                  </a:txBody>
                  <a:tcPr anchor="ctr"/>
                </a:tc>
                <a:tc>
                  <a:txBody>
                    <a:bodyPr/>
                    <a:lstStyle/>
                    <a:p>
                      <a:pPr algn="ctr" rtl="1"/>
                      <a:endParaRPr lang="en-US" sz="1200" b="0">
                        <a:latin typeface="SST Arabic Medium" pitchFamily="34" charset="-78"/>
                        <a:cs typeface="SST Arabic Medium" pitchFamily="34" charset="-78"/>
                      </a:endParaRPr>
                    </a:p>
                  </a:txBody>
                  <a:tcPr anchor="ctr"/>
                </a:tc>
                <a:tc>
                  <a:txBody>
                    <a:bodyPr/>
                    <a:lstStyle/>
                    <a:p>
                      <a:pPr algn="ctr" rtl="1"/>
                      <a:endParaRPr lang="en-US" sz="1200" b="0">
                        <a:latin typeface="SST Arabic Medium" pitchFamily="34" charset="-78"/>
                        <a:cs typeface="SST Arabic Medium" pitchFamily="34" charset="-78"/>
                      </a:endParaRPr>
                    </a:p>
                  </a:txBody>
                  <a:tcPr anchor="ctr"/>
                </a:tc>
                <a:tc>
                  <a:txBody>
                    <a:bodyPr/>
                    <a:lstStyle/>
                    <a:p>
                      <a:pPr algn="ctr" rtl="1"/>
                      <a:endParaRPr lang="en-US" sz="1200" b="0">
                        <a:latin typeface="SST Arabic Medium" pitchFamily="34" charset="-78"/>
                        <a:cs typeface="SST Arabic Medium" pitchFamily="34" charset="-78"/>
                      </a:endParaRPr>
                    </a:p>
                  </a:txBody>
                  <a:tcPr anchor="ctr"/>
                </a:tc>
                <a:tc>
                  <a:txBody>
                    <a:bodyPr/>
                    <a:lstStyle/>
                    <a:p>
                      <a:pPr algn="ctr" rtl="1"/>
                      <a:endParaRPr lang="en-US" sz="1200" b="0">
                        <a:latin typeface="SST Arabic Medium" pitchFamily="34" charset="-78"/>
                        <a:cs typeface="SST Arabic Medium" pitchFamily="34" charset="-78"/>
                      </a:endParaRPr>
                    </a:p>
                  </a:txBody>
                  <a:tcPr anchor="ctr"/>
                </a:tc>
                <a:tc>
                  <a:txBody>
                    <a:bodyPr/>
                    <a:lstStyle/>
                    <a:p>
                      <a:pPr algn="ctr" rtl="1"/>
                      <a:endParaRPr lang="en-US" sz="1200" b="0">
                        <a:latin typeface="SST Arabic Medium" pitchFamily="34" charset="-78"/>
                        <a:cs typeface="SST Arabic Medium" pitchFamily="34" charset="-78"/>
                      </a:endParaRPr>
                    </a:p>
                  </a:txBody>
                  <a:tcPr anchor="ctr"/>
                </a:tc>
                <a:tc>
                  <a:txBody>
                    <a:bodyPr/>
                    <a:lstStyle/>
                    <a:p>
                      <a:pPr algn="ctr" rtl="1"/>
                      <a:endParaRPr lang="en-US" sz="1200" b="0">
                        <a:latin typeface="SST Arabic Medium" pitchFamily="34" charset="-78"/>
                        <a:cs typeface="SST Arabic Medium" pitchFamily="34" charset="-78"/>
                      </a:endParaRPr>
                    </a:p>
                  </a:txBody>
                  <a:tcPr anchor="ctr"/>
                </a:tc>
                <a:tc>
                  <a:txBody>
                    <a:bodyPr/>
                    <a:lstStyle/>
                    <a:p>
                      <a:pPr algn="ctr" rtl="1"/>
                      <a:r>
                        <a:rPr lang="ar-EG" sz="1200" b="0" dirty="0">
                          <a:solidFill>
                            <a:srgbClr val="03A5AD"/>
                          </a:solidFill>
                          <a:latin typeface="SST Arabic Medium" pitchFamily="34" charset="-78"/>
                          <a:cs typeface="SST Arabic Medium" pitchFamily="34" charset="-78"/>
                        </a:rPr>
                        <a:t>سعيد</a:t>
                      </a:r>
                      <a:endParaRPr lang="en-US" sz="1200" b="0" dirty="0">
                        <a:solidFill>
                          <a:srgbClr val="03A5AD"/>
                        </a:solidFill>
                        <a:latin typeface="SST Arabic Medium" pitchFamily="34" charset="-78"/>
                        <a:cs typeface="SST Arabic Medium" pitchFamily="34" charset="-78"/>
                      </a:endParaRPr>
                    </a:p>
                  </a:txBody>
                  <a:tcPr anchor="ctr"/>
                </a:tc>
                <a:extLst>
                  <a:ext uri="{0D108BD9-81ED-4DB2-BD59-A6C34878D82A}">
                    <a16:rowId xmlns:a16="http://schemas.microsoft.com/office/drawing/2014/main" val="10001"/>
                  </a:ext>
                </a:extLst>
              </a:tr>
              <a:tr h="370840">
                <a:tc>
                  <a:txBody>
                    <a:bodyPr/>
                    <a:lstStyle/>
                    <a:p>
                      <a:pPr algn="ctr" rtl="1"/>
                      <a:endParaRPr lang="en-US" sz="1200" b="0">
                        <a:latin typeface="SST Arabic Medium" pitchFamily="34" charset="-78"/>
                        <a:cs typeface="SST Arabic Medium" pitchFamily="34" charset="-78"/>
                      </a:endParaRPr>
                    </a:p>
                  </a:txBody>
                  <a:tcPr anchor="ctr"/>
                </a:tc>
                <a:tc>
                  <a:txBody>
                    <a:bodyPr/>
                    <a:lstStyle/>
                    <a:p>
                      <a:pPr algn="ctr" rtl="1"/>
                      <a:endParaRPr lang="en-US" sz="1200" b="0">
                        <a:latin typeface="SST Arabic Medium" pitchFamily="34" charset="-78"/>
                        <a:cs typeface="SST Arabic Medium" pitchFamily="34" charset="-78"/>
                      </a:endParaRPr>
                    </a:p>
                  </a:txBody>
                  <a:tcPr anchor="ctr"/>
                </a:tc>
                <a:tc>
                  <a:txBody>
                    <a:bodyPr/>
                    <a:lstStyle/>
                    <a:p>
                      <a:pPr algn="ctr" rtl="1"/>
                      <a:endParaRPr lang="en-US" sz="1200" b="0">
                        <a:latin typeface="SST Arabic Medium" pitchFamily="34" charset="-78"/>
                        <a:cs typeface="SST Arabic Medium" pitchFamily="34" charset="-78"/>
                      </a:endParaRPr>
                    </a:p>
                  </a:txBody>
                  <a:tcPr anchor="ctr"/>
                </a:tc>
                <a:tc>
                  <a:txBody>
                    <a:bodyPr/>
                    <a:lstStyle/>
                    <a:p>
                      <a:pPr algn="ctr" rtl="1"/>
                      <a:endParaRPr lang="en-US" sz="1200" b="0">
                        <a:latin typeface="SST Arabic Medium" pitchFamily="34" charset="-78"/>
                        <a:cs typeface="SST Arabic Medium" pitchFamily="34" charset="-78"/>
                      </a:endParaRPr>
                    </a:p>
                  </a:txBody>
                  <a:tcPr anchor="ctr"/>
                </a:tc>
                <a:tc>
                  <a:txBody>
                    <a:bodyPr/>
                    <a:lstStyle/>
                    <a:p>
                      <a:pPr algn="ctr" rtl="1"/>
                      <a:endParaRPr lang="en-US" sz="1200" b="0">
                        <a:latin typeface="SST Arabic Medium" pitchFamily="34" charset="-78"/>
                        <a:cs typeface="SST Arabic Medium" pitchFamily="34" charset="-78"/>
                      </a:endParaRPr>
                    </a:p>
                  </a:txBody>
                  <a:tcPr anchor="ctr"/>
                </a:tc>
                <a:tc>
                  <a:txBody>
                    <a:bodyPr/>
                    <a:lstStyle/>
                    <a:p>
                      <a:pPr algn="ctr" rtl="1"/>
                      <a:endParaRPr lang="en-US" sz="1200" b="0">
                        <a:latin typeface="SST Arabic Medium" pitchFamily="34" charset="-78"/>
                        <a:cs typeface="SST Arabic Medium" pitchFamily="34" charset="-78"/>
                      </a:endParaRPr>
                    </a:p>
                  </a:txBody>
                  <a:tcPr anchor="ctr"/>
                </a:tc>
                <a:tc>
                  <a:txBody>
                    <a:bodyPr/>
                    <a:lstStyle/>
                    <a:p>
                      <a:pPr algn="ctr" rtl="1"/>
                      <a:endParaRPr lang="en-US" sz="1200" b="0">
                        <a:latin typeface="SST Arabic Medium" pitchFamily="34" charset="-78"/>
                        <a:cs typeface="SST Arabic Medium" pitchFamily="34" charset="-78"/>
                      </a:endParaRPr>
                    </a:p>
                  </a:txBody>
                  <a:tcPr anchor="ctr"/>
                </a:tc>
                <a:tc>
                  <a:txBody>
                    <a:bodyPr/>
                    <a:lstStyle/>
                    <a:p>
                      <a:pPr algn="ctr" rtl="1"/>
                      <a:r>
                        <a:rPr lang="ar-EG" sz="1200" b="0" dirty="0">
                          <a:solidFill>
                            <a:srgbClr val="03A5AD"/>
                          </a:solidFill>
                          <a:latin typeface="SST Arabic Medium" pitchFamily="34" charset="-78"/>
                          <a:cs typeface="SST Arabic Medium" pitchFamily="34" charset="-78"/>
                        </a:rPr>
                        <a:t>منى</a:t>
                      </a:r>
                      <a:endParaRPr lang="en-US" sz="1200" b="0" dirty="0">
                        <a:solidFill>
                          <a:srgbClr val="03A5AD"/>
                        </a:solidFill>
                        <a:latin typeface="SST Arabic Medium" pitchFamily="34" charset="-78"/>
                        <a:cs typeface="SST Arabic Medium" pitchFamily="34" charset="-78"/>
                      </a:endParaRPr>
                    </a:p>
                  </a:txBody>
                  <a:tcPr anchor="ctr"/>
                </a:tc>
                <a:extLst>
                  <a:ext uri="{0D108BD9-81ED-4DB2-BD59-A6C34878D82A}">
                    <a16:rowId xmlns:a16="http://schemas.microsoft.com/office/drawing/2014/main" val="10002"/>
                  </a:ext>
                </a:extLst>
              </a:tr>
              <a:tr h="370840">
                <a:tc>
                  <a:txBody>
                    <a:bodyPr/>
                    <a:lstStyle/>
                    <a:p>
                      <a:pPr algn="ctr" rtl="1"/>
                      <a:endParaRPr lang="en-US" sz="1200" b="0">
                        <a:latin typeface="SST Arabic Medium" pitchFamily="34" charset="-78"/>
                        <a:cs typeface="SST Arabic Medium" pitchFamily="34" charset="-78"/>
                      </a:endParaRPr>
                    </a:p>
                  </a:txBody>
                  <a:tcPr anchor="ctr"/>
                </a:tc>
                <a:tc>
                  <a:txBody>
                    <a:bodyPr/>
                    <a:lstStyle/>
                    <a:p>
                      <a:pPr algn="ctr" rtl="1"/>
                      <a:endParaRPr lang="en-US" sz="1200" b="0">
                        <a:latin typeface="SST Arabic Medium" pitchFamily="34" charset="-78"/>
                        <a:cs typeface="SST Arabic Medium" pitchFamily="34" charset="-78"/>
                      </a:endParaRPr>
                    </a:p>
                  </a:txBody>
                  <a:tcPr anchor="ctr"/>
                </a:tc>
                <a:tc>
                  <a:txBody>
                    <a:bodyPr/>
                    <a:lstStyle/>
                    <a:p>
                      <a:pPr algn="ctr" rtl="1"/>
                      <a:endParaRPr lang="en-US" sz="1200" b="0">
                        <a:latin typeface="SST Arabic Medium" pitchFamily="34" charset="-78"/>
                        <a:cs typeface="SST Arabic Medium" pitchFamily="34" charset="-78"/>
                      </a:endParaRPr>
                    </a:p>
                  </a:txBody>
                  <a:tcPr anchor="ctr"/>
                </a:tc>
                <a:tc>
                  <a:txBody>
                    <a:bodyPr/>
                    <a:lstStyle/>
                    <a:p>
                      <a:pPr algn="ctr" rtl="1"/>
                      <a:endParaRPr lang="en-US" sz="1200" b="0">
                        <a:latin typeface="SST Arabic Medium" pitchFamily="34" charset="-78"/>
                        <a:cs typeface="SST Arabic Medium" pitchFamily="34" charset="-78"/>
                      </a:endParaRPr>
                    </a:p>
                  </a:txBody>
                  <a:tcPr anchor="ctr"/>
                </a:tc>
                <a:tc>
                  <a:txBody>
                    <a:bodyPr/>
                    <a:lstStyle/>
                    <a:p>
                      <a:pPr algn="ctr" rtl="1"/>
                      <a:endParaRPr lang="en-US" sz="1200" b="0" dirty="0">
                        <a:latin typeface="SST Arabic Medium" pitchFamily="34" charset="-78"/>
                        <a:cs typeface="SST Arabic Medium" pitchFamily="34" charset="-78"/>
                      </a:endParaRPr>
                    </a:p>
                  </a:txBody>
                  <a:tcPr anchor="ctr"/>
                </a:tc>
                <a:tc>
                  <a:txBody>
                    <a:bodyPr/>
                    <a:lstStyle/>
                    <a:p>
                      <a:pPr algn="ctr" rtl="1"/>
                      <a:endParaRPr lang="en-US" sz="1200" b="0">
                        <a:latin typeface="SST Arabic Medium" pitchFamily="34" charset="-78"/>
                        <a:cs typeface="SST Arabic Medium" pitchFamily="34" charset="-78"/>
                      </a:endParaRPr>
                    </a:p>
                  </a:txBody>
                  <a:tcPr anchor="ctr"/>
                </a:tc>
                <a:tc>
                  <a:txBody>
                    <a:bodyPr/>
                    <a:lstStyle/>
                    <a:p>
                      <a:pPr algn="ctr" rtl="1"/>
                      <a:endParaRPr lang="en-US" sz="1200" b="0">
                        <a:latin typeface="SST Arabic Medium" pitchFamily="34" charset="-78"/>
                        <a:cs typeface="SST Arabic Medium" pitchFamily="34" charset="-78"/>
                      </a:endParaRPr>
                    </a:p>
                  </a:txBody>
                  <a:tcPr anchor="ctr"/>
                </a:tc>
                <a:tc>
                  <a:txBody>
                    <a:bodyPr/>
                    <a:lstStyle/>
                    <a:p>
                      <a:pPr algn="ctr" rtl="1"/>
                      <a:endParaRPr lang="en-US" sz="1200" b="0">
                        <a:latin typeface="SST Arabic Medium" pitchFamily="34" charset="-78"/>
                        <a:cs typeface="SST Arabic Medium" pitchFamily="34" charset="-78"/>
                      </a:endParaRPr>
                    </a:p>
                  </a:txBody>
                  <a:tcPr anchor="ctr"/>
                </a:tc>
                <a:extLst>
                  <a:ext uri="{0D108BD9-81ED-4DB2-BD59-A6C34878D82A}">
                    <a16:rowId xmlns:a16="http://schemas.microsoft.com/office/drawing/2014/main" val="10003"/>
                  </a:ext>
                </a:extLst>
              </a:tr>
              <a:tr h="370840">
                <a:tc>
                  <a:txBody>
                    <a:bodyPr/>
                    <a:lstStyle/>
                    <a:p>
                      <a:pPr algn="ctr" rtl="1"/>
                      <a:endParaRPr lang="en-US" sz="1200" b="0">
                        <a:latin typeface="SST Arabic Medium" pitchFamily="34" charset="-78"/>
                        <a:cs typeface="SST Arabic Medium" pitchFamily="34" charset="-78"/>
                      </a:endParaRPr>
                    </a:p>
                  </a:txBody>
                  <a:tcPr anchor="ctr"/>
                </a:tc>
                <a:tc>
                  <a:txBody>
                    <a:bodyPr/>
                    <a:lstStyle/>
                    <a:p>
                      <a:pPr algn="ctr" rtl="1"/>
                      <a:endParaRPr lang="en-US" sz="1200" b="0">
                        <a:latin typeface="SST Arabic Medium" pitchFamily="34" charset="-78"/>
                        <a:cs typeface="SST Arabic Medium" pitchFamily="34" charset="-78"/>
                      </a:endParaRPr>
                    </a:p>
                  </a:txBody>
                  <a:tcPr anchor="ctr"/>
                </a:tc>
                <a:tc>
                  <a:txBody>
                    <a:bodyPr/>
                    <a:lstStyle/>
                    <a:p>
                      <a:pPr algn="ctr" rtl="1"/>
                      <a:endParaRPr lang="en-US" sz="1200" b="0">
                        <a:latin typeface="SST Arabic Medium" pitchFamily="34" charset="-78"/>
                        <a:cs typeface="SST Arabic Medium" pitchFamily="34" charset="-78"/>
                      </a:endParaRPr>
                    </a:p>
                  </a:txBody>
                  <a:tcPr anchor="ctr"/>
                </a:tc>
                <a:tc>
                  <a:txBody>
                    <a:bodyPr/>
                    <a:lstStyle/>
                    <a:p>
                      <a:pPr algn="ctr" rtl="1"/>
                      <a:endParaRPr lang="en-US" sz="1200" b="0">
                        <a:latin typeface="SST Arabic Medium" pitchFamily="34" charset="-78"/>
                        <a:cs typeface="SST Arabic Medium" pitchFamily="34" charset="-78"/>
                      </a:endParaRPr>
                    </a:p>
                  </a:txBody>
                  <a:tcPr anchor="ctr"/>
                </a:tc>
                <a:tc>
                  <a:txBody>
                    <a:bodyPr/>
                    <a:lstStyle/>
                    <a:p>
                      <a:pPr algn="ctr" rtl="1"/>
                      <a:endParaRPr lang="en-US" sz="1200" b="0">
                        <a:latin typeface="SST Arabic Medium" pitchFamily="34" charset="-78"/>
                        <a:cs typeface="SST Arabic Medium" pitchFamily="34" charset="-78"/>
                      </a:endParaRPr>
                    </a:p>
                  </a:txBody>
                  <a:tcPr anchor="ctr"/>
                </a:tc>
                <a:tc>
                  <a:txBody>
                    <a:bodyPr/>
                    <a:lstStyle/>
                    <a:p>
                      <a:pPr algn="ctr" rtl="1"/>
                      <a:endParaRPr lang="en-US" sz="1200" b="0">
                        <a:latin typeface="SST Arabic Medium" pitchFamily="34" charset="-78"/>
                        <a:cs typeface="SST Arabic Medium" pitchFamily="34" charset="-78"/>
                      </a:endParaRPr>
                    </a:p>
                  </a:txBody>
                  <a:tcPr anchor="ctr"/>
                </a:tc>
                <a:tc>
                  <a:txBody>
                    <a:bodyPr/>
                    <a:lstStyle/>
                    <a:p>
                      <a:pPr algn="ctr" rtl="1"/>
                      <a:endParaRPr lang="en-US" sz="1200" b="0">
                        <a:latin typeface="SST Arabic Medium" pitchFamily="34" charset="-78"/>
                        <a:cs typeface="SST Arabic Medium" pitchFamily="34" charset="-78"/>
                      </a:endParaRPr>
                    </a:p>
                  </a:txBody>
                  <a:tcPr anchor="ctr"/>
                </a:tc>
                <a:tc>
                  <a:txBody>
                    <a:bodyPr/>
                    <a:lstStyle/>
                    <a:p>
                      <a:pPr algn="ctr" rtl="1"/>
                      <a:endParaRPr lang="en-US" sz="1200" b="0" dirty="0">
                        <a:latin typeface="SST Arabic Medium" pitchFamily="34" charset="-78"/>
                        <a:cs typeface="SST Arabic Medium" pitchFamily="34" charset="-78"/>
                      </a:endParaRPr>
                    </a:p>
                  </a:txBody>
                  <a:tcPr anchor="ctr"/>
                </a:tc>
                <a:extLst>
                  <a:ext uri="{0D108BD9-81ED-4DB2-BD59-A6C34878D82A}">
                    <a16:rowId xmlns:a16="http://schemas.microsoft.com/office/drawing/2014/main" val="10004"/>
                  </a:ext>
                </a:extLst>
              </a:tr>
            </a:tbl>
          </a:graphicData>
        </a:graphic>
      </p:graphicFrame>
      <p:sp>
        <p:nvSpPr>
          <p:cNvPr id="6" name="TextBox 5"/>
          <p:cNvSpPr txBox="1"/>
          <p:nvPr/>
        </p:nvSpPr>
        <p:spPr>
          <a:xfrm>
            <a:off x="1822725" y="5628044"/>
            <a:ext cx="4899684" cy="338554"/>
          </a:xfrm>
          <a:prstGeom prst="rect">
            <a:avLst/>
          </a:prstGeom>
          <a:noFill/>
        </p:spPr>
        <p:txBody>
          <a:bodyPr wrap="square" rtlCol="0">
            <a:spAutoFit/>
          </a:bodyPr>
          <a:lstStyle/>
          <a:p>
            <a:pPr lvl="0" algn="ctr" rtl="1">
              <a:defRPr/>
            </a:pPr>
            <a:r>
              <a:rPr lang="ar-EG" sz="1600" dirty="0">
                <a:solidFill>
                  <a:schemeClr val="tx1">
                    <a:lumMod val="50000"/>
                    <a:lumOff val="50000"/>
                  </a:schemeClr>
                </a:solidFill>
                <a:latin typeface="SST Arabic Medium" pitchFamily="34" charset="-78"/>
                <a:cs typeface="SST Arabic Medium" pitchFamily="34" charset="-78"/>
              </a:rPr>
              <a:t>الشكل 2-25 لوحة الحالة المزاجية</a:t>
            </a: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12415" y="3992803"/>
            <a:ext cx="268287"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45130" y="3992803"/>
            <a:ext cx="268287"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45130" y="4355114"/>
            <a:ext cx="268287"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69749" y="4355114"/>
            <a:ext cx="268287"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12415" y="4356701"/>
            <a:ext cx="266700" cy="266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84125" y="3992803"/>
            <a:ext cx="266700" cy="266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9511272"/>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5" descr="C:\Users\user\Desktop\لالالالا-02-02-0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2511" y="1025586"/>
            <a:ext cx="6072188" cy="4052887"/>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7D64DAF6-A0A6-40B8-819E-23B6DDB6B49B}"/>
              </a:ext>
            </a:extLst>
          </p:cNvPr>
          <p:cNvSpPr/>
          <p:nvPr/>
        </p:nvSpPr>
        <p:spPr>
          <a:xfrm>
            <a:off x="6944264" y="1597759"/>
            <a:ext cx="4647662" cy="3970318"/>
          </a:xfrm>
          <a:prstGeom prst="rect">
            <a:avLst/>
          </a:prstGeom>
        </p:spPr>
        <p:txBody>
          <a:bodyPr wrap="square">
            <a:spAutoFit/>
          </a:bodyPr>
          <a:lstStyle/>
          <a:p>
            <a:pPr lvl="0" algn="justLow" rtl="1"/>
            <a:r>
              <a:rPr lang="ar-EG" dirty="0">
                <a:solidFill>
                  <a:srgbClr val="03A5AD"/>
                </a:solidFill>
                <a:latin typeface="SST Arabic Medium" pitchFamily="34" charset="-78"/>
                <a:cs typeface="SST Arabic Medium" pitchFamily="34" charset="-78"/>
              </a:rPr>
              <a:t>7.2. التوقعات</a:t>
            </a:r>
          </a:p>
          <a:p>
            <a:pPr lvl="0" algn="justLow" rtl="1"/>
            <a:endParaRPr kumimoji="0" lang="ar-DZ"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a:p>
            <a:pPr lvl="0"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تستخدم فرق المشروع التوقعات للنظر في ما قد يحدث في المستقبل حتى يتمكنوا من دراسة ومناقشة ما إذا كان</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سيتم تكييف الخطط وعمل المشروع وفقًا لذلك. يمكن أن تكون التوقعات نوعية، مثل استخدام حكم الخبراء حول ما سيحمله</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المستقبل.</a:t>
            </a:r>
            <a:endParaRPr lang="ar-EG" dirty="0">
              <a:solidFill>
                <a:schemeClr val="tx1">
                  <a:lumMod val="50000"/>
                  <a:lumOff val="50000"/>
                </a:schemeClr>
              </a:solidFill>
              <a:latin typeface="SST Arabic Medium" pitchFamily="34" charset="-78"/>
              <a:cs typeface="SST Arabic Medium" pitchFamily="34" charset="-78"/>
            </a:endParaRPr>
          </a:p>
        </p:txBody>
      </p:sp>
      <p:sp>
        <p:nvSpPr>
          <p:cNvPr id="5" name="TextBox 4">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القياس</a:t>
            </a:r>
          </a:p>
        </p:txBody>
      </p:sp>
      <p:sp>
        <p:nvSpPr>
          <p:cNvPr id="9" name="TextBox 8"/>
          <p:cNvSpPr txBox="1"/>
          <p:nvPr/>
        </p:nvSpPr>
        <p:spPr>
          <a:xfrm>
            <a:off x="1150716" y="5226723"/>
            <a:ext cx="5298025" cy="307777"/>
          </a:xfrm>
          <a:prstGeom prst="rect">
            <a:avLst/>
          </a:prstGeom>
          <a:noFill/>
        </p:spPr>
        <p:txBody>
          <a:bodyPr wrap="square" rtlCol="0">
            <a:spAutoFit/>
          </a:bodyPr>
          <a:lstStyle/>
          <a:p>
            <a:pPr lvl="0" algn="ctr" rtl="1">
              <a:defRPr/>
            </a:pPr>
            <a:r>
              <a:rPr lang="ar-EG" sz="1400" dirty="0">
                <a:solidFill>
                  <a:schemeClr val="tx1">
                    <a:lumMod val="50000"/>
                    <a:lumOff val="50000"/>
                  </a:schemeClr>
                </a:solidFill>
                <a:latin typeface="SST Arabic Medium" pitchFamily="34" charset="-78"/>
                <a:cs typeface="SST Arabic Medium" pitchFamily="34" charset="-78"/>
              </a:rPr>
              <a:t>الشكل 2-26 توقع التقدير عند الاكتمال والتقدير حتى الاكتمال</a:t>
            </a:r>
          </a:p>
        </p:txBody>
      </p:sp>
      <p:sp>
        <p:nvSpPr>
          <p:cNvPr id="10" name="Rectangle 9">
            <a:extLst>
              <a:ext uri="{FF2B5EF4-FFF2-40B4-BE49-F238E27FC236}">
                <a16:creationId xmlns:a16="http://schemas.microsoft.com/office/drawing/2014/main" id="{7D64DAF6-A0A6-40B8-819E-23B6DDB6B49B}"/>
              </a:ext>
            </a:extLst>
          </p:cNvPr>
          <p:cNvSpPr/>
          <p:nvPr/>
        </p:nvSpPr>
        <p:spPr>
          <a:xfrm rot="16200000">
            <a:off x="5992866" y="3206568"/>
            <a:ext cx="1134826" cy="246221"/>
          </a:xfrm>
          <a:prstGeom prst="rect">
            <a:avLst/>
          </a:prstGeom>
        </p:spPr>
        <p:txBody>
          <a:bodyPr wrap="square">
            <a:spAutoFit/>
          </a:bodyPr>
          <a:lstStyle/>
          <a:p>
            <a:pPr lvl="0" algn="ctr" rtl="1"/>
            <a:r>
              <a:rPr lang="ar-EG" sz="1000" dirty="0">
                <a:solidFill>
                  <a:srgbClr val="03A5AD"/>
                </a:solidFill>
                <a:latin typeface="SST Arabic Medium" pitchFamily="34" charset="-78"/>
                <a:cs typeface="SST Arabic Medium" pitchFamily="34" charset="-78"/>
              </a:rPr>
              <a:t>التكلفة</a:t>
            </a:r>
            <a:endParaRPr lang="ar-EG" sz="1000" dirty="0">
              <a:solidFill>
                <a:schemeClr val="tx1">
                  <a:lumMod val="50000"/>
                  <a:lumOff val="50000"/>
                </a:schemeClr>
              </a:solidFill>
              <a:latin typeface="SST Arabic Medium" pitchFamily="34" charset="-78"/>
              <a:cs typeface="SST Arabic Medium" pitchFamily="34" charset="-78"/>
            </a:endParaRPr>
          </a:p>
        </p:txBody>
      </p:sp>
      <p:sp>
        <p:nvSpPr>
          <p:cNvPr id="11" name="Rectangle 10">
            <a:extLst>
              <a:ext uri="{FF2B5EF4-FFF2-40B4-BE49-F238E27FC236}">
                <a16:creationId xmlns:a16="http://schemas.microsoft.com/office/drawing/2014/main" id="{7D64DAF6-A0A6-40B8-819E-23B6DDB6B49B}"/>
              </a:ext>
            </a:extLst>
          </p:cNvPr>
          <p:cNvSpPr/>
          <p:nvPr/>
        </p:nvSpPr>
        <p:spPr>
          <a:xfrm>
            <a:off x="3100142" y="4849504"/>
            <a:ext cx="1134826" cy="246221"/>
          </a:xfrm>
          <a:prstGeom prst="rect">
            <a:avLst/>
          </a:prstGeom>
        </p:spPr>
        <p:txBody>
          <a:bodyPr wrap="square">
            <a:spAutoFit/>
          </a:bodyPr>
          <a:lstStyle/>
          <a:p>
            <a:pPr lvl="0" algn="ctr" rtl="1"/>
            <a:r>
              <a:rPr lang="ar-EG" sz="1000" dirty="0">
                <a:solidFill>
                  <a:srgbClr val="03A5AD"/>
                </a:solidFill>
                <a:latin typeface="SST Arabic Medium" pitchFamily="34" charset="-78"/>
                <a:cs typeface="SST Arabic Medium" pitchFamily="34" charset="-78"/>
              </a:rPr>
              <a:t>الوقت</a:t>
            </a:r>
            <a:endParaRPr lang="ar-EG" sz="1000" dirty="0">
              <a:solidFill>
                <a:schemeClr val="tx1">
                  <a:lumMod val="50000"/>
                  <a:lumOff val="50000"/>
                </a:schemeClr>
              </a:solidFill>
              <a:latin typeface="SST Arabic Medium" pitchFamily="34" charset="-78"/>
              <a:cs typeface="SST Arabic Medium" pitchFamily="34" charset="-78"/>
            </a:endParaRPr>
          </a:p>
        </p:txBody>
      </p:sp>
      <p:sp>
        <p:nvSpPr>
          <p:cNvPr id="17" name="Rectangle 16">
            <a:extLst>
              <a:ext uri="{FF2B5EF4-FFF2-40B4-BE49-F238E27FC236}">
                <a16:creationId xmlns:a16="http://schemas.microsoft.com/office/drawing/2014/main" id="{7D64DAF6-A0A6-40B8-819E-23B6DDB6B49B}"/>
              </a:ext>
            </a:extLst>
          </p:cNvPr>
          <p:cNvSpPr/>
          <p:nvPr/>
        </p:nvSpPr>
        <p:spPr>
          <a:xfrm>
            <a:off x="2299349" y="4270450"/>
            <a:ext cx="1151622" cy="215444"/>
          </a:xfrm>
          <a:prstGeom prst="rect">
            <a:avLst/>
          </a:prstGeom>
        </p:spPr>
        <p:txBody>
          <a:bodyPr wrap="square">
            <a:spAutoFit/>
          </a:bodyPr>
          <a:lstStyle/>
          <a:p>
            <a:pPr lvl="0" algn="r" rtl="1"/>
            <a:r>
              <a:rPr lang="ar-EG" sz="800" dirty="0">
                <a:solidFill>
                  <a:schemeClr val="tx1">
                    <a:lumMod val="50000"/>
                    <a:lumOff val="50000"/>
                  </a:schemeClr>
                </a:solidFill>
                <a:latin typeface="SST Arabic Medium" pitchFamily="34" charset="-78"/>
                <a:cs typeface="SST Arabic Medium" pitchFamily="34" charset="-78"/>
              </a:rPr>
              <a:t>تاريخ الحالة</a:t>
            </a:r>
          </a:p>
        </p:txBody>
      </p:sp>
      <p:sp>
        <p:nvSpPr>
          <p:cNvPr id="18" name="Rectangle 17">
            <a:extLst>
              <a:ext uri="{FF2B5EF4-FFF2-40B4-BE49-F238E27FC236}">
                <a16:creationId xmlns:a16="http://schemas.microsoft.com/office/drawing/2014/main" id="{7D64DAF6-A0A6-40B8-819E-23B6DDB6B49B}"/>
              </a:ext>
            </a:extLst>
          </p:cNvPr>
          <p:cNvSpPr/>
          <p:nvPr/>
        </p:nvSpPr>
        <p:spPr>
          <a:xfrm>
            <a:off x="4438701" y="2926048"/>
            <a:ext cx="1151622" cy="230832"/>
          </a:xfrm>
          <a:prstGeom prst="rect">
            <a:avLst/>
          </a:prstGeom>
        </p:spPr>
        <p:txBody>
          <a:bodyPr wrap="square">
            <a:spAutoFit/>
          </a:bodyPr>
          <a:lstStyle/>
          <a:p>
            <a:pPr lvl="0" rtl="1"/>
            <a:r>
              <a:rPr lang="ar-EG" sz="900" dirty="0">
                <a:solidFill>
                  <a:schemeClr val="tx1">
                    <a:lumMod val="50000"/>
                    <a:lumOff val="50000"/>
                  </a:schemeClr>
                </a:solidFill>
                <a:latin typeface="SST Arabic Medium" pitchFamily="34" charset="-78"/>
                <a:cs typeface="SST Arabic Medium" pitchFamily="34" charset="-78"/>
              </a:rPr>
              <a:t>القيمة المخططة </a:t>
            </a:r>
            <a:r>
              <a:rPr lang="en-US" sz="900" dirty="0">
                <a:solidFill>
                  <a:schemeClr val="tx1">
                    <a:lumMod val="50000"/>
                    <a:lumOff val="50000"/>
                  </a:schemeClr>
                </a:solidFill>
                <a:latin typeface="SST Arabic Medium" pitchFamily="34" charset="-78"/>
                <a:cs typeface="SST Arabic Medium" pitchFamily="34" charset="-78"/>
              </a:rPr>
              <a:t>PV</a:t>
            </a:r>
            <a:endParaRPr lang="ar-EG" sz="900" dirty="0">
              <a:solidFill>
                <a:schemeClr val="tx1">
                  <a:lumMod val="50000"/>
                  <a:lumOff val="50000"/>
                </a:schemeClr>
              </a:solidFill>
              <a:latin typeface="SST Arabic Medium" pitchFamily="34" charset="-78"/>
              <a:cs typeface="SST Arabic Medium" pitchFamily="34" charset="-78"/>
            </a:endParaRPr>
          </a:p>
        </p:txBody>
      </p:sp>
      <p:sp>
        <p:nvSpPr>
          <p:cNvPr id="20" name="Rectangle 19">
            <a:extLst>
              <a:ext uri="{FF2B5EF4-FFF2-40B4-BE49-F238E27FC236}">
                <a16:creationId xmlns:a16="http://schemas.microsoft.com/office/drawing/2014/main" id="{7D64DAF6-A0A6-40B8-819E-23B6DDB6B49B}"/>
              </a:ext>
            </a:extLst>
          </p:cNvPr>
          <p:cNvSpPr/>
          <p:nvPr/>
        </p:nvSpPr>
        <p:spPr>
          <a:xfrm>
            <a:off x="2294943" y="3858621"/>
            <a:ext cx="1151622" cy="215444"/>
          </a:xfrm>
          <a:prstGeom prst="rect">
            <a:avLst/>
          </a:prstGeom>
        </p:spPr>
        <p:txBody>
          <a:bodyPr wrap="square">
            <a:spAutoFit/>
          </a:bodyPr>
          <a:lstStyle/>
          <a:p>
            <a:pPr lvl="0" algn="r" rtl="1"/>
            <a:r>
              <a:rPr lang="ar-EG" sz="800" dirty="0">
                <a:solidFill>
                  <a:schemeClr val="tx1">
                    <a:lumMod val="50000"/>
                    <a:lumOff val="50000"/>
                  </a:schemeClr>
                </a:solidFill>
                <a:latin typeface="SST Arabic Medium" pitchFamily="34" charset="-78"/>
                <a:cs typeface="SST Arabic Medium" pitchFamily="34" charset="-78"/>
              </a:rPr>
              <a:t>القيمة المكتسبة </a:t>
            </a:r>
            <a:r>
              <a:rPr lang="en-US" sz="800" dirty="0">
                <a:solidFill>
                  <a:schemeClr val="tx1">
                    <a:lumMod val="50000"/>
                    <a:lumOff val="50000"/>
                  </a:schemeClr>
                </a:solidFill>
                <a:latin typeface="SST Arabic Medium" pitchFamily="34" charset="-78"/>
                <a:cs typeface="SST Arabic Medium" pitchFamily="34" charset="-78"/>
              </a:rPr>
              <a:t>EV</a:t>
            </a:r>
            <a:endParaRPr lang="ar-EG" sz="800" dirty="0">
              <a:solidFill>
                <a:schemeClr val="tx1">
                  <a:lumMod val="50000"/>
                  <a:lumOff val="50000"/>
                </a:schemeClr>
              </a:solidFill>
              <a:latin typeface="SST Arabic Medium" pitchFamily="34" charset="-78"/>
              <a:cs typeface="SST Arabic Medium" pitchFamily="34" charset="-78"/>
            </a:endParaRPr>
          </a:p>
        </p:txBody>
      </p:sp>
      <p:sp>
        <p:nvSpPr>
          <p:cNvPr id="21" name="Rectangle 20">
            <a:extLst>
              <a:ext uri="{FF2B5EF4-FFF2-40B4-BE49-F238E27FC236}">
                <a16:creationId xmlns:a16="http://schemas.microsoft.com/office/drawing/2014/main" id="{7D64DAF6-A0A6-40B8-819E-23B6DDB6B49B}"/>
              </a:ext>
            </a:extLst>
          </p:cNvPr>
          <p:cNvSpPr/>
          <p:nvPr/>
        </p:nvSpPr>
        <p:spPr>
          <a:xfrm>
            <a:off x="4438701" y="3160517"/>
            <a:ext cx="1151622" cy="230832"/>
          </a:xfrm>
          <a:prstGeom prst="rect">
            <a:avLst/>
          </a:prstGeom>
        </p:spPr>
        <p:txBody>
          <a:bodyPr wrap="square">
            <a:spAutoFit/>
          </a:bodyPr>
          <a:lstStyle/>
          <a:p>
            <a:pPr lvl="0" rtl="1"/>
            <a:r>
              <a:rPr lang="ar-EG" sz="900" dirty="0">
                <a:solidFill>
                  <a:schemeClr val="tx1">
                    <a:lumMod val="50000"/>
                    <a:lumOff val="50000"/>
                  </a:schemeClr>
                </a:solidFill>
                <a:latin typeface="SST Arabic Medium" pitchFamily="34" charset="-78"/>
                <a:cs typeface="SST Arabic Medium" pitchFamily="34" charset="-78"/>
              </a:rPr>
              <a:t>التكلفة الفعلية </a:t>
            </a:r>
            <a:r>
              <a:rPr lang="en-US" sz="900" dirty="0">
                <a:solidFill>
                  <a:schemeClr val="tx1">
                    <a:lumMod val="50000"/>
                    <a:lumOff val="50000"/>
                  </a:schemeClr>
                </a:solidFill>
                <a:latin typeface="SST Arabic Medium" pitchFamily="34" charset="-78"/>
                <a:cs typeface="SST Arabic Medium" pitchFamily="34" charset="-78"/>
              </a:rPr>
              <a:t>AC</a:t>
            </a:r>
            <a:endParaRPr lang="ar-EG" sz="900" dirty="0">
              <a:solidFill>
                <a:schemeClr val="tx1">
                  <a:lumMod val="50000"/>
                  <a:lumOff val="50000"/>
                </a:schemeClr>
              </a:solidFill>
              <a:latin typeface="SST Arabic Medium" pitchFamily="34" charset="-78"/>
              <a:cs typeface="SST Arabic Medium" pitchFamily="34" charset="-78"/>
            </a:endParaRPr>
          </a:p>
        </p:txBody>
      </p:sp>
      <p:sp>
        <p:nvSpPr>
          <p:cNvPr id="22" name="Rectangle 21">
            <a:extLst>
              <a:ext uri="{FF2B5EF4-FFF2-40B4-BE49-F238E27FC236}">
                <a16:creationId xmlns:a16="http://schemas.microsoft.com/office/drawing/2014/main" id="{7D64DAF6-A0A6-40B8-819E-23B6DDB6B49B}"/>
              </a:ext>
            </a:extLst>
          </p:cNvPr>
          <p:cNvSpPr/>
          <p:nvPr/>
        </p:nvSpPr>
        <p:spPr>
          <a:xfrm>
            <a:off x="3226609" y="2450273"/>
            <a:ext cx="1514019" cy="230832"/>
          </a:xfrm>
          <a:prstGeom prst="rect">
            <a:avLst/>
          </a:prstGeom>
        </p:spPr>
        <p:txBody>
          <a:bodyPr wrap="square">
            <a:spAutoFit/>
          </a:bodyPr>
          <a:lstStyle/>
          <a:p>
            <a:pPr lvl="0" rtl="1"/>
            <a:r>
              <a:rPr lang="ar-EG" sz="900" dirty="0">
                <a:solidFill>
                  <a:schemeClr val="tx1">
                    <a:lumMod val="50000"/>
                    <a:lumOff val="50000"/>
                  </a:schemeClr>
                </a:solidFill>
                <a:latin typeface="SST Arabic Medium" pitchFamily="34" charset="-78"/>
                <a:cs typeface="SST Arabic Medium" pitchFamily="34" charset="-78"/>
              </a:rPr>
              <a:t>الموازنة عند الاكتمال </a:t>
            </a:r>
            <a:r>
              <a:rPr lang="en-US" sz="900" dirty="0">
                <a:solidFill>
                  <a:schemeClr val="tx1">
                    <a:lumMod val="50000"/>
                    <a:lumOff val="50000"/>
                  </a:schemeClr>
                </a:solidFill>
                <a:latin typeface="SST Arabic Medium" pitchFamily="34" charset="-78"/>
                <a:cs typeface="SST Arabic Medium" pitchFamily="34" charset="-78"/>
              </a:rPr>
              <a:t>BAC</a:t>
            </a:r>
            <a:endParaRPr lang="ar-EG" sz="900" dirty="0">
              <a:solidFill>
                <a:schemeClr val="tx1">
                  <a:lumMod val="50000"/>
                  <a:lumOff val="50000"/>
                </a:schemeClr>
              </a:solidFill>
              <a:latin typeface="SST Arabic Medium" pitchFamily="34" charset="-78"/>
              <a:cs typeface="SST Arabic Medium" pitchFamily="34" charset="-78"/>
            </a:endParaRPr>
          </a:p>
        </p:txBody>
      </p:sp>
      <p:sp>
        <p:nvSpPr>
          <p:cNvPr id="23" name="Rectangle 22">
            <a:extLst>
              <a:ext uri="{FF2B5EF4-FFF2-40B4-BE49-F238E27FC236}">
                <a16:creationId xmlns:a16="http://schemas.microsoft.com/office/drawing/2014/main" id="{7D64DAF6-A0A6-40B8-819E-23B6DDB6B49B}"/>
              </a:ext>
            </a:extLst>
          </p:cNvPr>
          <p:cNvSpPr/>
          <p:nvPr/>
        </p:nvSpPr>
        <p:spPr>
          <a:xfrm>
            <a:off x="2931595" y="1858610"/>
            <a:ext cx="1514019" cy="230832"/>
          </a:xfrm>
          <a:prstGeom prst="rect">
            <a:avLst/>
          </a:prstGeom>
        </p:spPr>
        <p:txBody>
          <a:bodyPr wrap="square">
            <a:spAutoFit/>
          </a:bodyPr>
          <a:lstStyle/>
          <a:p>
            <a:pPr lvl="0" rtl="1"/>
            <a:r>
              <a:rPr lang="ar-EG" sz="900" dirty="0">
                <a:solidFill>
                  <a:schemeClr val="tx1">
                    <a:lumMod val="50000"/>
                    <a:lumOff val="50000"/>
                  </a:schemeClr>
                </a:solidFill>
                <a:latin typeface="SST Arabic Medium" pitchFamily="34" charset="-78"/>
                <a:cs typeface="SST Arabic Medium" pitchFamily="34" charset="-78"/>
              </a:rPr>
              <a:t>التقدير عند الاكتمال </a:t>
            </a:r>
            <a:r>
              <a:rPr lang="en-US" sz="900" dirty="0">
                <a:solidFill>
                  <a:schemeClr val="tx1">
                    <a:lumMod val="50000"/>
                    <a:lumOff val="50000"/>
                  </a:schemeClr>
                </a:solidFill>
                <a:latin typeface="SST Arabic Medium" pitchFamily="34" charset="-78"/>
                <a:cs typeface="SST Arabic Medium" pitchFamily="34" charset="-78"/>
              </a:rPr>
              <a:t>EAC</a:t>
            </a:r>
            <a:endParaRPr lang="ar-EG" sz="900" dirty="0">
              <a:solidFill>
                <a:schemeClr val="tx1">
                  <a:lumMod val="50000"/>
                  <a:lumOff val="50000"/>
                </a:schemeClr>
              </a:solidFill>
              <a:latin typeface="SST Arabic Medium" pitchFamily="34" charset="-78"/>
              <a:cs typeface="SST Arabic Medium" pitchFamily="34" charset="-78"/>
            </a:endParaRPr>
          </a:p>
        </p:txBody>
      </p:sp>
      <p:sp>
        <p:nvSpPr>
          <p:cNvPr id="24" name="Rectangle 23">
            <a:extLst>
              <a:ext uri="{FF2B5EF4-FFF2-40B4-BE49-F238E27FC236}">
                <a16:creationId xmlns:a16="http://schemas.microsoft.com/office/drawing/2014/main" id="{7D64DAF6-A0A6-40B8-819E-23B6DDB6B49B}"/>
              </a:ext>
            </a:extLst>
          </p:cNvPr>
          <p:cNvSpPr/>
          <p:nvPr/>
        </p:nvSpPr>
        <p:spPr>
          <a:xfrm>
            <a:off x="185965" y="2231705"/>
            <a:ext cx="829481" cy="369332"/>
          </a:xfrm>
          <a:prstGeom prst="rect">
            <a:avLst/>
          </a:prstGeom>
        </p:spPr>
        <p:txBody>
          <a:bodyPr wrap="square">
            <a:spAutoFit/>
          </a:bodyPr>
          <a:lstStyle/>
          <a:p>
            <a:pPr lvl="0" algn="r" rtl="1"/>
            <a:r>
              <a:rPr lang="ar-EG" sz="900" dirty="0">
                <a:solidFill>
                  <a:schemeClr val="tx1">
                    <a:lumMod val="50000"/>
                    <a:lumOff val="50000"/>
                  </a:schemeClr>
                </a:solidFill>
                <a:latin typeface="SST Arabic Medium" pitchFamily="34" charset="-78"/>
                <a:cs typeface="SST Arabic Medium" pitchFamily="34" charset="-78"/>
              </a:rPr>
              <a:t>التقدير حتى الاكتمال </a:t>
            </a:r>
            <a:r>
              <a:rPr lang="en-US" sz="900" dirty="0">
                <a:solidFill>
                  <a:schemeClr val="tx1">
                    <a:lumMod val="50000"/>
                    <a:lumOff val="50000"/>
                  </a:schemeClr>
                </a:solidFill>
                <a:latin typeface="SST Arabic Medium" pitchFamily="34" charset="-78"/>
                <a:cs typeface="SST Arabic Medium" pitchFamily="34" charset="-78"/>
              </a:rPr>
              <a:t>ETC</a:t>
            </a:r>
            <a:endParaRPr lang="ar-EG" sz="900" dirty="0">
              <a:solidFill>
                <a:schemeClr val="tx1">
                  <a:lumMod val="50000"/>
                  <a:lumOff val="50000"/>
                </a:schemeClr>
              </a:solidFill>
              <a:latin typeface="SST Arabic Medium" pitchFamily="34" charset="-78"/>
              <a:cs typeface="SST Arabic Medium" pitchFamily="34" charset="-78"/>
            </a:endParaRPr>
          </a:p>
        </p:txBody>
      </p:sp>
      <p:sp>
        <p:nvSpPr>
          <p:cNvPr id="25" name="Rectangle 24">
            <a:extLst>
              <a:ext uri="{FF2B5EF4-FFF2-40B4-BE49-F238E27FC236}">
                <a16:creationId xmlns:a16="http://schemas.microsoft.com/office/drawing/2014/main" id="{7D64DAF6-A0A6-40B8-819E-23B6DDB6B49B}"/>
              </a:ext>
            </a:extLst>
          </p:cNvPr>
          <p:cNvSpPr/>
          <p:nvPr/>
        </p:nvSpPr>
        <p:spPr>
          <a:xfrm>
            <a:off x="893332" y="3539717"/>
            <a:ext cx="1510968" cy="230832"/>
          </a:xfrm>
          <a:prstGeom prst="rect">
            <a:avLst/>
          </a:prstGeom>
        </p:spPr>
        <p:txBody>
          <a:bodyPr wrap="square">
            <a:spAutoFit/>
          </a:bodyPr>
          <a:lstStyle/>
          <a:p>
            <a:pPr lvl="0" algn="r" rtl="1"/>
            <a:r>
              <a:rPr lang="ar-EG" sz="900" dirty="0">
                <a:solidFill>
                  <a:schemeClr val="tx1">
                    <a:lumMod val="50000"/>
                    <a:lumOff val="50000"/>
                  </a:schemeClr>
                </a:solidFill>
                <a:latin typeface="SST Arabic Medium" pitchFamily="34" charset="-78"/>
                <a:cs typeface="SST Arabic Medium" pitchFamily="34" charset="-78"/>
              </a:rPr>
              <a:t>منحنى القيمة المخططة </a:t>
            </a:r>
            <a:r>
              <a:rPr lang="en-US" sz="900" dirty="0">
                <a:solidFill>
                  <a:schemeClr val="tx1">
                    <a:lumMod val="50000"/>
                    <a:lumOff val="50000"/>
                  </a:schemeClr>
                </a:solidFill>
                <a:latin typeface="SST Arabic Medium" pitchFamily="34" charset="-78"/>
                <a:cs typeface="SST Arabic Medium" pitchFamily="34" charset="-78"/>
              </a:rPr>
              <a:t>PV</a:t>
            </a:r>
            <a:endParaRPr lang="ar-EG" sz="900" dirty="0">
              <a:solidFill>
                <a:schemeClr val="tx1">
                  <a:lumMod val="50000"/>
                  <a:lumOff val="50000"/>
                </a:schemeClr>
              </a:solidFill>
              <a:latin typeface="SST Arabic Medium" pitchFamily="34" charset="-78"/>
              <a:cs typeface="SST Arabic Medium" pitchFamily="34" charset="-78"/>
            </a:endParaRPr>
          </a:p>
        </p:txBody>
      </p:sp>
      <p:sp>
        <p:nvSpPr>
          <p:cNvPr id="26" name="Rectangle 25">
            <a:extLst>
              <a:ext uri="{FF2B5EF4-FFF2-40B4-BE49-F238E27FC236}">
                <a16:creationId xmlns:a16="http://schemas.microsoft.com/office/drawing/2014/main" id="{7D64DAF6-A0A6-40B8-819E-23B6DDB6B49B}"/>
              </a:ext>
            </a:extLst>
          </p:cNvPr>
          <p:cNvSpPr/>
          <p:nvPr/>
        </p:nvSpPr>
        <p:spPr>
          <a:xfrm>
            <a:off x="893332" y="3875623"/>
            <a:ext cx="1510968" cy="230832"/>
          </a:xfrm>
          <a:prstGeom prst="rect">
            <a:avLst/>
          </a:prstGeom>
        </p:spPr>
        <p:txBody>
          <a:bodyPr wrap="square">
            <a:spAutoFit/>
          </a:bodyPr>
          <a:lstStyle/>
          <a:p>
            <a:pPr lvl="0" algn="r" rtl="1"/>
            <a:r>
              <a:rPr lang="ar-EG" sz="900" dirty="0">
                <a:solidFill>
                  <a:schemeClr val="tx1">
                    <a:lumMod val="50000"/>
                    <a:lumOff val="50000"/>
                  </a:schemeClr>
                </a:solidFill>
                <a:latin typeface="SST Arabic Medium" pitchFamily="34" charset="-78"/>
                <a:cs typeface="SST Arabic Medium" pitchFamily="34" charset="-78"/>
              </a:rPr>
              <a:t>منحنى القيمة الفعلية </a:t>
            </a:r>
            <a:r>
              <a:rPr lang="en-US" sz="900" dirty="0">
                <a:solidFill>
                  <a:schemeClr val="tx1">
                    <a:lumMod val="50000"/>
                    <a:lumOff val="50000"/>
                  </a:schemeClr>
                </a:solidFill>
                <a:latin typeface="SST Arabic Medium" pitchFamily="34" charset="-78"/>
                <a:cs typeface="SST Arabic Medium" pitchFamily="34" charset="-78"/>
              </a:rPr>
              <a:t>AC</a:t>
            </a:r>
            <a:endParaRPr lang="ar-EG" sz="900" dirty="0">
              <a:solidFill>
                <a:schemeClr val="tx1">
                  <a:lumMod val="50000"/>
                  <a:lumOff val="50000"/>
                </a:schemeClr>
              </a:solidFill>
              <a:latin typeface="SST Arabic Medium" pitchFamily="34" charset="-78"/>
              <a:cs typeface="SST Arabic Medium" pitchFamily="34" charset="-78"/>
            </a:endParaRPr>
          </a:p>
        </p:txBody>
      </p:sp>
      <p:sp>
        <p:nvSpPr>
          <p:cNvPr id="27" name="Rectangle 26">
            <a:extLst>
              <a:ext uri="{FF2B5EF4-FFF2-40B4-BE49-F238E27FC236}">
                <a16:creationId xmlns:a16="http://schemas.microsoft.com/office/drawing/2014/main" id="{7D64DAF6-A0A6-40B8-819E-23B6DDB6B49B}"/>
              </a:ext>
            </a:extLst>
          </p:cNvPr>
          <p:cNvSpPr/>
          <p:nvPr/>
        </p:nvSpPr>
        <p:spPr>
          <a:xfrm>
            <a:off x="893332" y="4285734"/>
            <a:ext cx="1510968" cy="230832"/>
          </a:xfrm>
          <a:prstGeom prst="rect">
            <a:avLst/>
          </a:prstGeom>
        </p:spPr>
        <p:txBody>
          <a:bodyPr wrap="square">
            <a:spAutoFit/>
          </a:bodyPr>
          <a:lstStyle/>
          <a:p>
            <a:pPr lvl="0" algn="r" rtl="1"/>
            <a:r>
              <a:rPr lang="ar-EG" sz="900" dirty="0">
                <a:solidFill>
                  <a:schemeClr val="tx1">
                    <a:lumMod val="50000"/>
                    <a:lumOff val="50000"/>
                  </a:schemeClr>
                </a:solidFill>
                <a:latin typeface="SST Arabic Medium" pitchFamily="34" charset="-78"/>
                <a:cs typeface="SST Arabic Medium" pitchFamily="34" charset="-78"/>
              </a:rPr>
              <a:t>منحنى القيمة المكتسبة </a:t>
            </a:r>
            <a:r>
              <a:rPr lang="en-US" sz="900" dirty="0">
                <a:solidFill>
                  <a:schemeClr val="tx1">
                    <a:lumMod val="50000"/>
                    <a:lumOff val="50000"/>
                  </a:schemeClr>
                </a:solidFill>
                <a:latin typeface="SST Arabic Medium" pitchFamily="34" charset="-78"/>
                <a:cs typeface="SST Arabic Medium" pitchFamily="34" charset="-78"/>
              </a:rPr>
              <a:t>EV</a:t>
            </a:r>
            <a:endParaRPr lang="ar-EG" sz="900" dirty="0">
              <a:solidFill>
                <a:schemeClr val="tx1">
                  <a:lumMod val="50000"/>
                  <a:lumOff val="50000"/>
                </a:schemeClr>
              </a:solidFill>
              <a:latin typeface="SST Arabic Medium" pitchFamily="34" charset="-78"/>
              <a:cs typeface="SST Arabic Medium" pitchFamily="34" charset="-78"/>
            </a:endParaRPr>
          </a:p>
        </p:txBody>
      </p:sp>
    </p:spTree>
    <p:extLst>
      <p:ext uri="{BB962C8B-B14F-4D97-AF65-F5344CB8AC3E}">
        <p14:creationId xmlns:p14="http://schemas.microsoft.com/office/powerpoint/2010/main" val="2439177430"/>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D64DAF6-A0A6-40B8-819E-23B6DDB6B49B}"/>
              </a:ext>
            </a:extLst>
          </p:cNvPr>
          <p:cNvSpPr/>
          <p:nvPr/>
        </p:nvSpPr>
        <p:spPr>
          <a:xfrm>
            <a:off x="3883511" y="1597759"/>
            <a:ext cx="7670313" cy="3231654"/>
          </a:xfrm>
          <a:prstGeom prst="rect">
            <a:avLst/>
          </a:prstGeom>
        </p:spPr>
        <p:txBody>
          <a:bodyPr wrap="square">
            <a:spAutoFit/>
          </a:bodyPr>
          <a:lstStyle/>
          <a:p>
            <a:pPr lvl="0" algn="justLow" rtl="1">
              <a:lnSpc>
                <a:spcPct val="150000"/>
              </a:lnSpc>
            </a:pPr>
            <a:r>
              <a:rPr lang="ar-EG" sz="2000" dirty="0">
                <a:solidFill>
                  <a:srgbClr val="03A5AD"/>
                </a:solidFill>
                <a:latin typeface="SST Arabic Medium" pitchFamily="34" charset="-78"/>
                <a:cs typeface="SST Arabic Medium" pitchFamily="34" charset="-78"/>
              </a:rPr>
              <a:t>3. </a:t>
            </a:r>
            <a:r>
              <a:rPr lang="ar-DZ" sz="2000" dirty="0">
                <a:solidFill>
                  <a:srgbClr val="03A5AD"/>
                </a:solidFill>
                <a:latin typeface="SST Arabic Medium" pitchFamily="34" charset="-78"/>
                <a:cs typeface="SST Arabic Medium" pitchFamily="34" charset="-78"/>
              </a:rPr>
              <a:t>عرض المعلومات</a:t>
            </a:r>
            <a:endParaRPr lang="ar-EG" sz="2000" dirty="0">
              <a:solidFill>
                <a:srgbClr val="03A5AD"/>
              </a:solidFill>
              <a:latin typeface="SST Arabic Medium" pitchFamily="34" charset="-78"/>
              <a:cs typeface="SST Arabic Medium" pitchFamily="34" charset="-78"/>
            </a:endParaRPr>
          </a:p>
          <a:p>
            <a:pPr lvl="0" algn="justLow" rtl="1">
              <a:lnSpc>
                <a:spcPct val="150000"/>
              </a:lnSpc>
            </a:pPr>
            <a:endParaRPr lang="ar-EG" sz="2000" dirty="0">
              <a:solidFill>
                <a:srgbClr val="03A5AD"/>
              </a:solidFill>
              <a:latin typeface="SST Arabic Medium" pitchFamily="34" charset="-78"/>
              <a:cs typeface="SST Arabic Medium" pitchFamily="34" charset="-78"/>
            </a:endParaRPr>
          </a:p>
          <a:p>
            <a:pPr lvl="0"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المقاييس التي يتم جمعها مهمة، ولكن ما تُستخدم فيه لا يقل أهمية. لكي تكون المعلومات مفيدة، يجب أن تكون</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متاحة في الوقت المناسب، وفي المتناول، وسهلة الاستيعاب والفهم، وأن يتم تقديمها بشكل ضحيح يوضح درجة عدم التيقن</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المرتبطة بها.</a:t>
            </a:r>
            <a:endParaRPr kumimoji="0" lang="ar-DZ"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5" name="TextBox 4">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القياس</a:t>
            </a:r>
          </a:p>
        </p:txBody>
      </p:sp>
    </p:spTree>
    <p:extLst>
      <p:ext uri="{BB962C8B-B14F-4D97-AF65-F5344CB8AC3E}">
        <p14:creationId xmlns:p14="http://schemas.microsoft.com/office/powerpoint/2010/main" val="3132371711"/>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2816" y="1390798"/>
            <a:ext cx="4496008" cy="43040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a:extLst>
              <a:ext uri="{FF2B5EF4-FFF2-40B4-BE49-F238E27FC236}">
                <a16:creationId xmlns:a16="http://schemas.microsoft.com/office/drawing/2014/main" id="{7D64DAF6-A0A6-40B8-819E-23B6DDB6B49B}"/>
              </a:ext>
            </a:extLst>
          </p:cNvPr>
          <p:cNvSpPr/>
          <p:nvPr/>
        </p:nvSpPr>
        <p:spPr>
          <a:xfrm>
            <a:off x="5860473" y="1597759"/>
            <a:ext cx="5760027" cy="3139321"/>
          </a:xfrm>
          <a:prstGeom prst="rect">
            <a:avLst/>
          </a:prstGeom>
        </p:spPr>
        <p:txBody>
          <a:bodyPr wrap="square">
            <a:spAutoFit/>
          </a:bodyPr>
          <a:lstStyle/>
          <a:p>
            <a:pPr lvl="0" algn="justLow" rtl="1">
              <a:lnSpc>
                <a:spcPct val="150000"/>
              </a:lnSpc>
            </a:pPr>
            <a:r>
              <a:rPr lang="ar-EG" dirty="0">
                <a:solidFill>
                  <a:srgbClr val="03A5AD"/>
                </a:solidFill>
                <a:latin typeface="SST Arabic Medium" pitchFamily="34" charset="-78"/>
                <a:cs typeface="SST Arabic Medium" pitchFamily="34" charset="-78"/>
              </a:rPr>
              <a:t>1.3. لوحة المعلومات</a:t>
            </a:r>
          </a:p>
          <a:p>
            <a:pPr lvl="0" algn="justLow" rtl="1">
              <a:lnSpc>
                <a:spcPct val="150000"/>
              </a:lnSpc>
            </a:pPr>
            <a:endParaRPr lang="ar-EG" dirty="0">
              <a:solidFill>
                <a:srgbClr val="03A5AD"/>
              </a:solidFill>
              <a:latin typeface="SST Arabic Medium" pitchFamily="34" charset="-78"/>
              <a:cs typeface="SST Arabic Medium" pitchFamily="34" charset="-78"/>
            </a:endParaRPr>
          </a:p>
          <a:p>
            <a:pPr lvl="0"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إحدى الطرق الشائعة لإظهار كميات كبيرة من المعلومات عن المقاييس هي لوحة المعلومات. تقوم لوحات المعلومات</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بشكل عام بجمع المعلومات إلكترونيًا وإنشاء الرسوم البيانية التي تصف الحالة.</a:t>
            </a:r>
            <a:endParaRPr kumimoji="0" lang="ar-DZ"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5" name="TextBox 4">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القياس</a:t>
            </a:r>
          </a:p>
        </p:txBody>
      </p:sp>
    </p:spTree>
    <p:extLst>
      <p:ext uri="{BB962C8B-B14F-4D97-AF65-F5344CB8AC3E}">
        <p14:creationId xmlns:p14="http://schemas.microsoft.com/office/powerpoint/2010/main" val="1793291170"/>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D64DAF6-A0A6-40B8-819E-23B6DDB6B49B}"/>
              </a:ext>
            </a:extLst>
          </p:cNvPr>
          <p:cNvSpPr/>
          <p:nvPr/>
        </p:nvSpPr>
        <p:spPr>
          <a:xfrm>
            <a:off x="7013274" y="1597759"/>
            <a:ext cx="4569125" cy="2308324"/>
          </a:xfrm>
          <a:prstGeom prst="rect">
            <a:avLst/>
          </a:prstGeom>
        </p:spPr>
        <p:txBody>
          <a:bodyPr wrap="square">
            <a:spAutoFit/>
          </a:bodyPr>
          <a:lstStyle/>
          <a:p>
            <a:pPr lvl="0" algn="justLow" rtl="1"/>
            <a:r>
              <a:rPr lang="ar-EG" dirty="0">
                <a:solidFill>
                  <a:srgbClr val="03A5AD"/>
                </a:solidFill>
                <a:latin typeface="SST Arabic Medium" pitchFamily="34" charset="-78"/>
                <a:cs typeface="SST Arabic Medium" pitchFamily="34" charset="-78"/>
              </a:rPr>
              <a:t>2.3. أجهزة عرض المعلومات</a:t>
            </a:r>
          </a:p>
          <a:p>
            <a:pPr lvl="0" algn="justLow" rtl="1"/>
            <a:endParaRPr lang="ar-EG" dirty="0">
              <a:solidFill>
                <a:srgbClr val="03A5AD"/>
              </a:solidFill>
              <a:latin typeface="SST Arabic Medium" pitchFamily="34" charset="-78"/>
              <a:cs typeface="SST Arabic Medium" pitchFamily="34" charset="-78"/>
            </a:endParaRPr>
          </a:p>
          <a:p>
            <a:pPr lvl="0" algn="justLow" rtl="1">
              <a:lnSpc>
                <a:spcPct val="200000"/>
              </a:lnSpc>
            </a:pPr>
            <a:r>
              <a:rPr lang="ar-EG" dirty="0">
                <a:solidFill>
                  <a:schemeClr val="tx1">
                    <a:lumMod val="50000"/>
                    <a:lumOff val="50000"/>
                  </a:schemeClr>
                </a:solidFill>
                <a:latin typeface="SST Arabic Medium" pitchFamily="34" charset="-78"/>
                <a:cs typeface="SST Arabic Medium" pitchFamily="34" charset="-78"/>
              </a:rPr>
              <a:t>هي شاشات مرئية مجهزة توفر المعلومات لبقية المنظمة، ويجرى تعليقها في أماكن ظاهرة لعرض المعلومات بسهولة.</a:t>
            </a:r>
            <a:endParaRPr kumimoji="0" lang="ar-DZ"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pic>
        <p:nvPicPr>
          <p:cNvPr id="4" name="Picture 3">
            <a:extLst>
              <a:ext uri="{FF2B5EF4-FFF2-40B4-BE49-F238E27FC236}">
                <a16:creationId xmlns:a16="http://schemas.microsoft.com/office/drawing/2014/main" id="{81C7AECC-3297-4878-8398-C0514123B670}"/>
              </a:ext>
            </a:extLst>
          </p:cNvPr>
          <p:cNvPicPr>
            <a:picLocks noChangeAspect="1"/>
          </p:cNvPicPr>
          <p:nvPr/>
        </p:nvPicPr>
        <p:blipFill>
          <a:blip r:embed="rId3">
            <a:grayscl/>
          </a:blip>
          <a:stretch>
            <a:fillRect/>
          </a:stretch>
        </p:blipFill>
        <p:spPr>
          <a:xfrm>
            <a:off x="345774" y="1379860"/>
            <a:ext cx="6667500" cy="4246927"/>
          </a:xfrm>
          <a:prstGeom prst="rect">
            <a:avLst/>
          </a:prstGeom>
        </p:spPr>
      </p:pic>
      <p:sp>
        <p:nvSpPr>
          <p:cNvPr id="5" name="TextBox 4">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القياس</a:t>
            </a:r>
          </a:p>
        </p:txBody>
      </p:sp>
    </p:spTree>
    <p:extLst>
      <p:ext uri="{BB962C8B-B14F-4D97-AF65-F5344CB8AC3E}">
        <p14:creationId xmlns:p14="http://schemas.microsoft.com/office/powerpoint/2010/main" val="4193486823"/>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D64DAF6-A0A6-40B8-819E-23B6DDB6B49B}"/>
              </a:ext>
            </a:extLst>
          </p:cNvPr>
          <p:cNvSpPr/>
          <p:nvPr/>
        </p:nvSpPr>
        <p:spPr>
          <a:xfrm>
            <a:off x="5860473" y="1597759"/>
            <a:ext cx="5702877" cy="4247317"/>
          </a:xfrm>
          <a:prstGeom prst="rect">
            <a:avLst/>
          </a:prstGeom>
        </p:spPr>
        <p:txBody>
          <a:bodyPr wrap="square">
            <a:spAutoFit/>
          </a:bodyPr>
          <a:lstStyle/>
          <a:p>
            <a:pPr lvl="0" algn="r" rtl="1">
              <a:lnSpc>
                <a:spcPct val="150000"/>
              </a:lnSpc>
            </a:pPr>
            <a:r>
              <a:rPr lang="ar-EG" dirty="0">
                <a:solidFill>
                  <a:srgbClr val="03A5AD"/>
                </a:solidFill>
                <a:latin typeface="SST Arabic Medium" pitchFamily="34" charset="-78"/>
                <a:cs typeface="SST Arabic Medium" pitchFamily="34" charset="-78"/>
              </a:rPr>
              <a:t>3.3. عناصر التحكم المرئية</a:t>
            </a:r>
          </a:p>
          <a:p>
            <a:pPr lvl="0" algn="r" rtl="1">
              <a:lnSpc>
                <a:spcPct val="150000"/>
              </a:lnSpc>
            </a:pPr>
            <a:endParaRPr lang="ar-EG" dirty="0">
              <a:solidFill>
                <a:srgbClr val="03A5AD"/>
              </a:solidFill>
              <a:latin typeface="SST Arabic Medium" pitchFamily="34" charset="-78"/>
              <a:cs typeface="SST Arabic Medium" pitchFamily="34" charset="-78"/>
            </a:endParaRPr>
          </a:p>
          <a:p>
            <a:pPr lvl="0" algn="justLow" rtl="1">
              <a:lnSpc>
                <a:spcPct val="200000"/>
              </a:lnSpc>
            </a:pPr>
            <a:r>
              <a:rPr lang="ar-EG" dirty="0">
                <a:solidFill>
                  <a:schemeClr val="tx1">
                    <a:lumMod val="50000"/>
                    <a:lumOff val="50000"/>
                  </a:schemeClr>
                </a:solidFill>
                <a:latin typeface="SST Arabic Medium" pitchFamily="34" charset="-78"/>
                <a:cs typeface="SST Arabic Medium" pitchFamily="34" charset="-78"/>
              </a:rPr>
              <a:t>في البيئات المرنة، تُعرف أجهزة عرض المعلومات بعناصر التحكم المرئية. توضح عناصر التحكم المرئية العمليات لكي تَسهُل مقارنة الأداء الفعلي مقابل الأداء المتوقع.</a:t>
            </a:r>
          </a:p>
          <a:p>
            <a:pPr lvl="0" algn="justLow" rtl="1">
              <a:lnSpc>
                <a:spcPct val="200000"/>
              </a:lnSpc>
            </a:pPr>
            <a:endParaRPr lang="ar-EG" dirty="0">
              <a:solidFill>
                <a:schemeClr val="tx1">
                  <a:lumMod val="50000"/>
                  <a:lumOff val="50000"/>
                </a:schemeClr>
              </a:solidFill>
              <a:latin typeface="SST Arabic Medium" pitchFamily="34" charset="-78"/>
              <a:cs typeface="SST Arabic Medium" pitchFamily="34" charset="-78"/>
            </a:endParaRPr>
          </a:p>
          <a:p>
            <a:pPr marL="574675" lvl="0" indent="-280988" algn="justLow" rtl="1">
              <a:lnSpc>
                <a:spcPct val="200000"/>
              </a:lnSpc>
              <a:buClr>
                <a:srgbClr val="01AFB1"/>
              </a:buClr>
              <a:buFont typeface="Arial" panose="020B0604020202020204" pitchFamily="34" charset="0"/>
              <a:buChar char="•"/>
            </a:pPr>
            <a:r>
              <a:rPr kumimoji="0" lang="ar-EG"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لوحات المهام</a:t>
            </a:r>
          </a:p>
          <a:p>
            <a:pPr marL="574675" lvl="0" indent="-280988" algn="justLow" rtl="1">
              <a:lnSpc>
                <a:spcPct val="200000"/>
              </a:lnSpc>
              <a:buClr>
                <a:srgbClr val="01AFB1"/>
              </a:buClr>
              <a:buFont typeface="Arial" panose="020B0604020202020204" pitchFamily="34" charset="0"/>
              <a:buChar char="•"/>
            </a:pPr>
            <a:r>
              <a:rPr kumimoji="0" lang="ar-EG"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مخططات الإنجاز</a:t>
            </a:r>
            <a:endParaRPr kumimoji="0" lang="ar-DZ"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pic>
        <p:nvPicPr>
          <p:cNvPr id="2" name="Picture 1">
            <a:extLst>
              <a:ext uri="{FF2B5EF4-FFF2-40B4-BE49-F238E27FC236}">
                <a16:creationId xmlns:a16="http://schemas.microsoft.com/office/drawing/2014/main" id="{34060289-FC5C-47AB-AAF7-6098F4B142C2}"/>
              </a:ext>
            </a:extLst>
          </p:cNvPr>
          <p:cNvPicPr>
            <a:picLocks noChangeAspect="1"/>
          </p:cNvPicPr>
          <p:nvPr/>
        </p:nvPicPr>
        <p:blipFill>
          <a:blip r:embed="rId3"/>
          <a:stretch>
            <a:fillRect/>
          </a:stretch>
        </p:blipFill>
        <p:spPr>
          <a:xfrm>
            <a:off x="982481" y="1597759"/>
            <a:ext cx="4396344" cy="4595423"/>
          </a:xfrm>
          <a:prstGeom prst="rect">
            <a:avLst/>
          </a:prstGeom>
        </p:spPr>
      </p:pic>
      <p:sp>
        <p:nvSpPr>
          <p:cNvPr id="5" name="TextBox 4">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القياس</a:t>
            </a:r>
          </a:p>
        </p:txBody>
      </p:sp>
    </p:spTree>
    <p:extLst>
      <p:ext uri="{BB962C8B-B14F-4D97-AF65-F5344CB8AC3E}">
        <p14:creationId xmlns:p14="http://schemas.microsoft.com/office/powerpoint/2010/main" val="1556073438"/>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D64DAF6-A0A6-40B8-819E-23B6DDB6B49B}"/>
              </a:ext>
            </a:extLst>
          </p:cNvPr>
          <p:cNvSpPr/>
          <p:nvPr/>
        </p:nvSpPr>
        <p:spPr>
          <a:xfrm>
            <a:off x="3886932" y="1393714"/>
            <a:ext cx="7657368" cy="2308324"/>
          </a:xfrm>
          <a:prstGeom prst="rect">
            <a:avLst/>
          </a:prstGeom>
        </p:spPr>
        <p:txBody>
          <a:bodyPr wrap="square">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4. عوائق القياس</a:t>
            </a:r>
          </a:p>
          <a:p>
            <a:pPr marL="0" marR="0" lvl="0" indent="0" algn="justLow" defTabSz="914400" rtl="1" eaLnBrk="1" fontAlgn="auto" latinLnBrk="0" hangingPunct="1">
              <a:lnSpc>
                <a:spcPct val="100000"/>
              </a:lnSpc>
              <a:spcBef>
                <a:spcPts val="0"/>
              </a:spcBef>
              <a:spcAft>
                <a:spcPts val="0"/>
              </a:spcAft>
              <a:buClrTx/>
              <a:buSzTx/>
              <a:buFontTx/>
              <a:buNone/>
              <a:tabLst/>
              <a:defRPr/>
            </a:pPr>
            <a:endPar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a:p>
            <a:pPr lvl="0"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تساعد مقاييس المشروع فريق المشروع على تحقيق أهداف المشروع. ومع ذلك، هناك بعض </a:t>
            </a:r>
            <a:r>
              <a:rPr lang="ar-EG" dirty="0">
                <a:solidFill>
                  <a:schemeClr val="tx1">
                    <a:lumMod val="50000"/>
                    <a:lumOff val="50000"/>
                  </a:schemeClr>
                </a:solidFill>
                <a:latin typeface="SST Arabic Medium" pitchFamily="34" charset="-78"/>
                <a:cs typeface="SST Arabic Medium" pitchFamily="34" charset="-78"/>
              </a:rPr>
              <a:t>العوائق</a:t>
            </a:r>
            <a:r>
              <a:rPr lang="ar-DZ" dirty="0">
                <a:solidFill>
                  <a:schemeClr val="tx1">
                    <a:lumMod val="50000"/>
                    <a:lumOff val="50000"/>
                  </a:schemeClr>
                </a:solidFill>
                <a:latin typeface="SST Arabic Medium" pitchFamily="34" charset="-78"/>
                <a:cs typeface="SST Arabic Medium" pitchFamily="34" charset="-78"/>
              </a:rPr>
              <a:t> المرتبطة بالقياس. يمكن</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أن يساعد الوعي بهذه </a:t>
            </a:r>
            <a:r>
              <a:rPr lang="ar-EG" dirty="0">
                <a:solidFill>
                  <a:schemeClr val="tx1">
                    <a:lumMod val="50000"/>
                    <a:lumOff val="50000"/>
                  </a:schemeClr>
                </a:solidFill>
                <a:latin typeface="SST Arabic Medium" pitchFamily="34" charset="-78"/>
                <a:cs typeface="SST Arabic Medium" pitchFamily="34" charset="-78"/>
              </a:rPr>
              <a:t>العوائق</a:t>
            </a:r>
            <a:r>
              <a:rPr lang="ar-DZ" dirty="0">
                <a:solidFill>
                  <a:schemeClr val="tx1">
                    <a:lumMod val="50000"/>
                    <a:lumOff val="50000"/>
                  </a:schemeClr>
                </a:solidFill>
                <a:latin typeface="SST Arabic Medium" pitchFamily="34" charset="-78"/>
                <a:cs typeface="SST Arabic Medium" pitchFamily="34" charset="-78"/>
              </a:rPr>
              <a:t> في تقليل تأثيرها السلبي</a:t>
            </a:r>
            <a:r>
              <a:rPr lang="ar-EG" dirty="0">
                <a:solidFill>
                  <a:schemeClr val="tx1">
                    <a:lumMod val="50000"/>
                    <a:lumOff val="50000"/>
                  </a:schemeClr>
                </a:solidFill>
                <a:latin typeface="SST Arabic Medium" pitchFamily="34" charset="-78"/>
                <a:cs typeface="SST Arabic Medium" pitchFamily="34" charset="-78"/>
              </a:rPr>
              <a:t>، من هذه العوائق:</a:t>
            </a:r>
            <a:endParaRPr kumimoji="0" lang="ar-DZ"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5" name="TextBox 4">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القياس</a:t>
            </a:r>
          </a:p>
        </p:txBody>
      </p:sp>
    </p:spTree>
    <p:extLst>
      <p:ext uri="{BB962C8B-B14F-4D97-AF65-F5344CB8AC3E}">
        <p14:creationId xmlns:p14="http://schemas.microsoft.com/office/powerpoint/2010/main" val="3376140977"/>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D64DAF6-A0A6-40B8-819E-23B6DDB6B49B}"/>
              </a:ext>
            </a:extLst>
          </p:cNvPr>
          <p:cNvSpPr/>
          <p:nvPr/>
        </p:nvSpPr>
        <p:spPr>
          <a:xfrm>
            <a:off x="3886932" y="1393714"/>
            <a:ext cx="7657368" cy="646331"/>
          </a:xfrm>
          <a:prstGeom prst="rect">
            <a:avLst/>
          </a:prstGeom>
        </p:spPr>
        <p:txBody>
          <a:bodyPr wrap="square">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4. عوائق القياس</a:t>
            </a:r>
          </a:p>
          <a:p>
            <a:pPr marL="0" marR="0" lvl="0" indent="0" algn="justLow" defTabSz="914400" rtl="1" eaLnBrk="1" fontAlgn="auto" latinLnBrk="0" hangingPunct="1">
              <a:lnSpc>
                <a:spcPct val="100000"/>
              </a:lnSpc>
              <a:spcBef>
                <a:spcPts val="0"/>
              </a:spcBef>
              <a:spcAft>
                <a:spcPts val="0"/>
              </a:spcAft>
              <a:buClrTx/>
              <a:buSzTx/>
              <a:buFontTx/>
              <a:buNone/>
              <a:tabLst/>
              <a:defRPr/>
            </a:pPr>
            <a:endPar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p:txBody>
      </p:sp>
      <p:sp>
        <p:nvSpPr>
          <p:cNvPr id="5" name="TextBox 4">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القياس</a:t>
            </a:r>
          </a:p>
        </p:txBody>
      </p:sp>
      <p:sp>
        <p:nvSpPr>
          <p:cNvPr id="60" name="Freeform 4"/>
          <p:cNvSpPr/>
          <p:nvPr/>
        </p:nvSpPr>
        <p:spPr>
          <a:xfrm rot="10800000">
            <a:off x="5585046" y="2749085"/>
            <a:ext cx="380314" cy="526376"/>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686CA8"/>
          </a:solidFill>
          <a:ln cap="sq">
            <a:noFill/>
            <a:prstDash val="solid"/>
            <a:miter/>
          </a:ln>
        </p:spPr>
        <p:txBody>
          <a:bodyPr/>
          <a:lstStyle/>
          <a:p>
            <a:endParaRPr lang="en-SA"/>
          </a:p>
        </p:txBody>
      </p:sp>
      <p:sp>
        <p:nvSpPr>
          <p:cNvPr id="61" name="TextBox 5"/>
          <p:cNvSpPr txBox="1"/>
          <p:nvPr/>
        </p:nvSpPr>
        <p:spPr>
          <a:xfrm rot="10800000">
            <a:off x="5585046" y="2749085"/>
            <a:ext cx="380314" cy="551050"/>
          </a:xfrm>
          <a:prstGeom prst="rect">
            <a:avLst/>
          </a:prstGeom>
        </p:spPr>
        <p:txBody>
          <a:bodyPr lIns="21287" tIns="21287" rIns="21287" bIns="21287" rtlCol="0" anchor="ctr"/>
          <a:lstStyle/>
          <a:p>
            <a:pPr algn="ctr">
              <a:lnSpc>
                <a:spcPts val="1837"/>
              </a:lnSpc>
              <a:spcBef>
                <a:spcPct val="0"/>
              </a:spcBef>
            </a:pPr>
            <a:endParaRPr sz="2000">
              <a:solidFill>
                <a:prstClr val="black"/>
              </a:solidFill>
              <a:latin typeface="SST Arabic Medium" panose="020B0604030504020204" pitchFamily="34" charset="-78"/>
              <a:cs typeface="SST Arabic Medium" panose="020B0604030504020204" pitchFamily="34" charset="-78"/>
            </a:endParaRPr>
          </a:p>
        </p:txBody>
      </p:sp>
      <p:sp>
        <p:nvSpPr>
          <p:cNvPr id="8" name="AutoShape 6"/>
          <p:cNvSpPr/>
          <p:nvPr/>
        </p:nvSpPr>
        <p:spPr>
          <a:xfrm>
            <a:off x="5775202" y="3912576"/>
            <a:ext cx="0" cy="270822"/>
          </a:xfrm>
          <a:prstGeom prst="line">
            <a:avLst/>
          </a:prstGeom>
          <a:ln w="28575" cap="rnd">
            <a:solidFill>
              <a:srgbClr val="686CA8"/>
            </a:solidFill>
            <a:prstDash val="sysDot"/>
            <a:headEnd type="none" w="sm" len="sm"/>
            <a:tailEnd type="oval" w="med" len="med"/>
          </a:ln>
        </p:spPr>
        <p:txBody>
          <a:bodyPr/>
          <a:lstStyle/>
          <a:p>
            <a:endParaRPr lang="en-SA"/>
          </a:p>
        </p:txBody>
      </p:sp>
      <p:sp>
        <p:nvSpPr>
          <p:cNvPr id="9" name="Freeform 7"/>
          <p:cNvSpPr/>
          <p:nvPr/>
        </p:nvSpPr>
        <p:spPr>
          <a:xfrm>
            <a:off x="5260309" y="3012273"/>
            <a:ext cx="1009482" cy="1009483"/>
          </a:xfrm>
          <a:custGeom>
            <a:avLst/>
            <a:gdLst/>
            <a:ahLst/>
            <a:cxnLst/>
            <a:rect l="l" t="t" r="r" b="b"/>
            <a:pathLst>
              <a:path w="2571293" h="2571293">
                <a:moveTo>
                  <a:pt x="0" y="0"/>
                </a:moveTo>
                <a:lnTo>
                  <a:pt x="2571293" y="0"/>
                </a:lnTo>
                <a:lnTo>
                  <a:pt x="2571293" y="2571292"/>
                </a:lnTo>
                <a:lnTo>
                  <a:pt x="0" y="2571292"/>
                </a:lnTo>
                <a:lnTo>
                  <a:pt x="0" y="0"/>
                </a:lnTo>
                <a:close/>
              </a:path>
            </a:pathLst>
          </a:custGeom>
          <a: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a:ln cap="sq">
            <a:noFill/>
            <a:prstDash val="solid"/>
            <a:miter/>
          </a:ln>
        </p:spPr>
        <p:txBody>
          <a:bodyPr/>
          <a:lstStyle/>
          <a:p>
            <a:endParaRPr lang="en-SA"/>
          </a:p>
        </p:txBody>
      </p:sp>
      <p:sp>
        <p:nvSpPr>
          <p:cNvPr id="58" name="Freeform 9"/>
          <p:cNvSpPr/>
          <p:nvPr/>
        </p:nvSpPr>
        <p:spPr>
          <a:xfrm>
            <a:off x="5352006" y="3103970"/>
            <a:ext cx="826089" cy="826089"/>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cap="sq">
            <a:noFill/>
            <a:prstDash val="solid"/>
            <a:miter/>
          </a:ln>
        </p:spPr>
        <p:txBody>
          <a:bodyPr/>
          <a:lstStyle/>
          <a:p>
            <a:endParaRPr lang="en-SA"/>
          </a:p>
        </p:txBody>
      </p:sp>
      <p:sp>
        <p:nvSpPr>
          <p:cNvPr id="59" name="TextBox 10"/>
          <p:cNvSpPr txBox="1"/>
          <p:nvPr/>
        </p:nvSpPr>
        <p:spPr>
          <a:xfrm>
            <a:off x="5429452" y="3142693"/>
            <a:ext cx="671197" cy="709920"/>
          </a:xfrm>
          <a:prstGeom prst="rect">
            <a:avLst/>
          </a:prstGeom>
        </p:spPr>
        <p:txBody>
          <a:bodyPr lIns="21287" tIns="21287" rIns="21287" bIns="21287" rtlCol="0" anchor="ctr"/>
          <a:lstStyle/>
          <a:p>
            <a:pPr algn="ctr">
              <a:lnSpc>
                <a:spcPts val="1837"/>
              </a:lnSpc>
              <a:spcBef>
                <a:spcPct val="0"/>
              </a:spcBef>
            </a:pPr>
            <a:endParaRPr sz="2000">
              <a:solidFill>
                <a:prstClr val="black"/>
              </a:solidFill>
              <a:latin typeface="SST Arabic Medium" panose="020B0604030504020204" pitchFamily="34" charset="-78"/>
              <a:cs typeface="SST Arabic Medium" panose="020B0604030504020204" pitchFamily="34" charset="-78"/>
            </a:endParaRPr>
          </a:p>
        </p:txBody>
      </p:sp>
      <p:sp>
        <p:nvSpPr>
          <p:cNvPr id="30" name="Freeform 46"/>
          <p:cNvSpPr/>
          <p:nvPr/>
        </p:nvSpPr>
        <p:spPr>
          <a:xfrm>
            <a:off x="5529964" y="3259269"/>
            <a:ext cx="470584" cy="469657"/>
          </a:xfrm>
          <a:custGeom>
            <a:avLst/>
            <a:gdLst/>
            <a:ahLst/>
            <a:cxnLst/>
            <a:rect l="l" t="t" r="r" b="b"/>
            <a:pathLst>
              <a:path w="1198644" h="1196282">
                <a:moveTo>
                  <a:pt x="0" y="0"/>
                </a:moveTo>
                <a:lnTo>
                  <a:pt x="1198644" y="0"/>
                </a:lnTo>
                <a:lnTo>
                  <a:pt x="1198644" y="1196282"/>
                </a:lnTo>
                <a:lnTo>
                  <a:pt x="0" y="1196282"/>
                </a:lnTo>
                <a:lnTo>
                  <a:pt x="0" y="0"/>
                </a:lnTo>
                <a:close/>
              </a:path>
            </a:pathLst>
          </a:custGeom>
          <a: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n-SA"/>
          </a:p>
        </p:txBody>
      </p:sp>
      <p:sp>
        <p:nvSpPr>
          <p:cNvPr id="32" name="TextBox 48"/>
          <p:cNvSpPr txBox="1"/>
          <p:nvPr/>
        </p:nvSpPr>
        <p:spPr>
          <a:xfrm>
            <a:off x="5597413" y="2794988"/>
            <a:ext cx="316861" cy="282129"/>
          </a:xfrm>
          <a:prstGeom prst="rect">
            <a:avLst/>
          </a:prstGeom>
        </p:spPr>
        <p:txBody>
          <a:bodyPr lIns="0" tIns="0" rIns="0" bIns="0" rtlCol="0" anchor="t">
            <a:spAutoFit/>
          </a:bodyPr>
          <a:lstStyle/>
          <a:p>
            <a:pPr algn="ctr">
              <a:lnSpc>
                <a:spcPts val="2249"/>
              </a:lnSpc>
              <a:spcBef>
                <a:spcPct val="0"/>
              </a:spcBef>
            </a:pPr>
            <a:r>
              <a:rPr lang="ar-SA" sz="2000" b="1" dirty="0">
                <a:solidFill>
                  <a:srgbClr val="F8F8F8"/>
                </a:solidFill>
                <a:latin typeface="SST Arabic Medium" panose="020B0604030504020204" pitchFamily="34" charset="-78"/>
                <a:ea typeface="SST Arabic Bold"/>
                <a:cs typeface="SST Arabic Medium" panose="020B0604030504020204" pitchFamily="34" charset="-78"/>
                <a:sym typeface="SST Arabic Bold"/>
              </a:rPr>
              <a:t>04</a:t>
            </a:r>
            <a:endParaRPr lang="en-US" sz="2000" b="1" dirty="0">
              <a:solidFill>
                <a:srgbClr val="F8F8F8"/>
              </a:solidFill>
              <a:latin typeface="SST Arabic Medium" panose="020B0604030504020204" pitchFamily="34" charset="-78"/>
              <a:ea typeface="SST Arabic Bold"/>
              <a:cs typeface="SST Arabic Medium" panose="020B0604030504020204" pitchFamily="34" charset="-78"/>
              <a:sym typeface="SST Arabic Bold"/>
            </a:endParaRPr>
          </a:p>
        </p:txBody>
      </p:sp>
      <p:sp>
        <p:nvSpPr>
          <p:cNvPr id="56" name="Freeform 12"/>
          <p:cNvSpPr/>
          <p:nvPr/>
        </p:nvSpPr>
        <p:spPr>
          <a:xfrm rot="10800000">
            <a:off x="7064525" y="2749085"/>
            <a:ext cx="380314" cy="526376"/>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19337C"/>
          </a:solidFill>
          <a:ln cap="sq">
            <a:noFill/>
            <a:prstDash val="solid"/>
            <a:miter/>
          </a:ln>
        </p:spPr>
        <p:txBody>
          <a:bodyPr/>
          <a:lstStyle/>
          <a:p>
            <a:endParaRPr lang="en-SA"/>
          </a:p>
        </p:txBody>
      </p:sp>
      <p:sp>
        <p:nvSpPr>
          <p:cNvPr id="57" name="TextBox 13"/>
          <p:cNvSpPr txBox="1"/>
          <p:nvPr/>
        </p:nvSpPr>
        <p:spPr>
          <a:xfrm rot="10800000">
            <a:off x="7064525" y="2749085"/>
            <a:ext cx="380314" cy="551050"/>
          </a:xfrm>
          <a:prstGeom prst="rect">
            <a:avLst/>
          </a:prstGeom>
        </p:spPr>
        <p:txBody>
          <a:bodyPr lIns="21287" tIns="21287" rIns="21287" bIns="21287" rtlCol="0" anchor="ctr"/>
          <a:lstStyle/>
          <a:p>
            <a:pPr algn="ctr">
              <a:lnSpc>
                <a:spcPts val="1837"/>
              </a:lnSpc>
              <a:spcBef>
                <a:spcPct val="0"/>
              </a:spcBef>
            </a:pPr>
            <a:endParaRPr sz="2000">
              <a:solidFill>
                <a:prstClr val="black"/>
              </a:solidFill>
              <a:latin typeface="SST Arabic Medium" panose="020B0604030504020204" pitchFamily="34" charset="-78"/>
              <a:cs typeface="SST Arabic Medium" panose="020B0604030504020204" pitchFamily="34" charset="-78"/>
            </a:endParaRPr>
          </a:p>
        </p:txBody>
      </p:sp>
      <p:sp>
        <p:nvSpPr>
          <p:cNvPr id="12" name="AutoShape 14"/>
          <p:cNvSpPr/>
          <p:nvPr/>
        </p:nvSpPr>
        <p:spPr>
          <a:xfrm>
            <a:off x="7254682" y="3912576"/>
            <a:ext cx="0" cy="270822"/>
          </a:xfrm>
          <a:prstGeom prst="line">
            <a:avLst/>
          </a:prstGeom>
          <a:ln w="28575" cap="rnd">
            <a:solidFill>
              <a:srgbClr val="19337C"/>
            </a:solidFill>
            <a:prstDash val="sysDot"/>
            <a:headEnd type="none" w="sm" len="sm"/>
            <a:tailEnd type="oval" w="med" len="med"/>
          </a:ln>
        </p:spPr>
        <p:txBody>
          <a:bodyPr/>
          <a:lstStyle/>
          <a:p>
            <a:endParaRPr lang="en-SA"/>
          </a:p>
        </p:txBody>
      </p:sp>
      <p:sp>
        <p:nvSpPr>
          <p:cNvPr id="13" name="Freeform 15"/>
          <p:cNvSpPr/>
          <p:nvPr/>
        </p:nvSpPr>
        <p:spPr>
          <a:xfrm>
            <a:off x="6739789" y="3012273"/>
            <a:ext cx="1009482" cy="1009483"/>
          </a:xfrm>
          <a:custGeom>
            <a:avLst/>
            <a:gdLst/>
            <a:ahLst/>
            <a:cxnLst/>
            <a:rect l="l" t="t" r="r" b="b"/>
            <a:pathLst>
              <a:path w="2571293" h="2571293">
                <a:moveTo>
                  <a:pt x="0" y="0"/>
                </a:moveTo>
                <a:lnTo>
                  <a:pt x="2571293" y="0"/>
                </a:lnTo>
                <a:lnTo>
                  <a:pt x="2571293" y="2571293"/>
                </a:lnTo>
                <a:lnTo>
                  <a:pt x="0" y="2571293"/>
                </a:lnTo>
                <a:lnTo>
                  <a:pt x="0" y="0"/>
                </a:lnTo>
                <a:close/>
              </a:path>
            </a:pathLst>
          </a:custGeom>
          <a: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a:blipFill>
          <a:ln cap="sq">
            <a:noFill/>
            <a:prstDash val="solid"/>
            <a:miter/>
          </a:ln>
        </p:spPr>
        <p:txBody>
          <a:bodyPr/>
          <a:lstStyle/>
          <a:p>
            <a:endParaRPr lang="en-SA"/>
          </a:p>
        </p:txBody>
      </p:sp>
      <p:sp>
        <p:nvSpPr>
          <p:cNvPr id="54" name="Freeform 17"/>
          <p:cNvSpPr/>
          <p:nvPr/>
        </p:nvSpPr>
        <p:spPr>
          <a:xfrm>
            <a:off x="6831486" y="3103970"/>
            <a:ext cx="826089" cy="826089"/>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cap="sq">
            <a:noFill/>
            <a:prstDash val="solid"/>
            <a:miter/>
          </a:ln>
        </p:spPr>
        <p:txBody>
          <a:bodyPr/>
          <a:lstStyle/>
          <a:p>
            <a:endParaRPr lang="en-SA"/>
          </a:p>
        </p:txBody>
      </p:sp>
      <p:sp>
        <p:nvSpPr>
          <p:cNvPr id="55" name="TextBox 18"/>
          <p:cNvSpPr txBox="1"/>
          <p:nvPr/>
        </p:nvSpPr>
        <p:spPr>
          <a:xfrm>
            <a:off x="6908932" y="3142693"/>
            <a:ext cx="671197" cy="709920"/>
          </a:xfrm>
          <a:prstGeom prst="rect">
            <a:avLst/>
          </a:prstGeom>
        </p:spPr>
        <p:txBody>
          <a:bodyPr lIns="21287" tIns="21287" rIns="21287" bIns="21287" rtlCol="0" anchor="ctr"/>
          <a:lstStyle/>
          <a:p>
            <a:pPr algn="ctr">
              <a:lnSpc>
                <a:spcPts val="1837"/>
              </a:lnSpc>
              <a:spcBef>
                <a:spcPct val="0"/>
              </a:spcBef>
            </a:pPr>
            <a:endParaRPr sz="2000">
              <a:solidFill>
                <a:prstClr val="black"/>
              </a:solidFill>
              <a:latin typeface="SST Arabic Medium" panose="020B0604030504020204" pitchFamily="34" charset="-78"/>
              <a:cs typeface="SST Arabic Medium" panose="020B0604030504020204" pitchFamily="34" charset="-78"/>
            </a:endParaRPr>
          </a:p>
        </p:txBody>
      </p:sp>
      <p:sp>
        <p:nvSpPr>
          <p:cNvPr id="29" name="Freeform 45"/>
          <p:cNvSpPr/>
          <p:nvPr/>
        </p:nvSpPr>
        <p:spPr>
          <a:xfrm>
            <a:off x="7024054" y="3241898"/>
            <a:ext cx="461256" cy="484259"/>
          </a:xfrm>
          <a:custGeom>
            <a:avLst/>
            <a:gdLst/>
            <a:ahLst/>
            <a:cxnLst/>
            <a:rect l="l" t="t" r="r" b="b"/>
            <a:pathLst>
              <a:path w="1174884" h="1233474">
                <a:moveTo>
                  <a:pt x="0" y="0"/>
                </a:moveTo>
                <a:lnTo>
                  <a:pt x="1174884" y="0"/>
                </a:lnTo>
                <a:lnTo>
                  <a:pt x="1174884" y="1233474"/>
                </a:lnTo>
                <a:lnTo>
                  <a:pt x="0" y="1233474"/>
                </a:lnTo>
                <a:lnTo>
                  <a:pt x="0" y="0"/>
                </a:lnTo>
                <a:close/>
              </a:path>
            </a:pathLst>
          </a:custGeom>
          <a:blipFill>
            <a:blip r:embed="rId9">
              <a:extLst>
                <a:ext uri="{96DAC541-7B7A-43D3-8B79-37D633B846F1}">
                  <asvg:svgBlip xmlns:asvg="http://schemas.microsoft.com/office/drawing/2016/SVG/main" r:embed="rId10"/>
                </a:ext>
              </a:extLst>
            </a:blip>
            <a:stretch>
              <a:fillRect/>
            </a:stretch>
          </a:blipFill>
          <a:ln cap="sq">
            <a:noFill/>
            <a:prstDash val="solid"/>
            <a:miter/>
          </a:ln>
        </p:spPr>
        <p:txBody>
          <a:bodyPr/>
          <a:lstStyle/>
          <a:p>
            <a:endParaRPr lang="en-SA"/>
          </a:p>
        </p:txBody>
      </p:sp>
      <p:sp>
        <p:nvSpPr>
          <p:cNvPr id="33" name="TextBox 49"/>
          <p:cNvSpPr txBox="1"/>
          <p:nvPr/>
        </p:nvSpPr>
        <p:spPr>
          <a:xfrm>
            <a:off x="7096251" y="2804736"/>
            <a:ext cx="316861" cy="282129"/>
          </a:xfrm>
          <a:prstGeom prst="rect">
            <a:avLst/>
          </a:prstGeom>
        </p:spPr>
        <p:txBody>
          <a:bodyPr lIns="0" tIns="0" rIns="0" bIns="0" rtlCol="0" anchor="t">
            <a:spAutoFit/>
          </a:bodyPr>
          <a:lstStyle/>
          <a:p>
            <a:pPr algn="ctr">
              <a:lnSpc>
                <a:spcPts val="2249"/>
              </a:lnSpc>
              <a:spcBef>
                <a:spcPct val="0"/>
              </a:spcBef>
            </a:pPr>
            <a:r>
              <a:rPr lang="ar-SA" sz="2000" b="1" dirty="0">
                <a:solidFill>
                  <a:srgbClr val="F8F8F8"/>
                </a:solidFill>
                <a:latin typeface="SST Arabic Medium" panose="020B0604030504020204" pitchFamily="34" charset="-78"/>
                <a:ea typeface="SST Arabic Bold"/>
                <a:cs typeface="SST Arabic Medium" panose="020B0604030504020204" pitchFamily="34" charset="-78"/>
                <a:sym typeface="SST Arabic Bold"/>
              </a:rPr>
              <a:t>03</a:t>
            </a:r>
            <a:endParaRPr lang="en-US" sz="2000" b="1" dirty="0">
              <a:solidFill>
                <a:srgbClr val="F8F8F8"/>
              </a:solidFill>
              <a:latin typeface="SST Arabic Medium" panose="020B0604030504020204" pitchFamily="34" charset="-78"/>
              <a:ea typeface="SST Arabic Bold"/>
              <a:cs typeface="SST Arabic Medium" panose="020B0604030504020204" pitchFamily="34" charset="-78"/>
              <a:sym typeface="SST Arabic Bold"/>
            </a:endParaRPr>
          </a:p>
        </p:txBody>
      </p:sp>
      <p:sp>
        <p:nvSpPr>
          <p:cNvPr id="52" name="Freeform 20"/>
          <p:cNvSpPr/>
          <p:nvPr/>
        </p:nvSpPr>
        <p:spPr>
          <a:xfrm rot="10800000">
            <a:off x="8544005" y="2749085"/>
            <a:ext cx="380314" cy="526376"/>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5B5C7A"/>
          </a:solidFill>
          <a:ln cap="sq">
            <a:noFill/>
            <a:prstDash val="solid"/>
            <a:miter/>
          </a:ln>
        </p:spPr>
        <p:txBody>
          <a:bodyPr/>
          <a:lstStyle/>
          <a:p>
            <a:endParaRPr lang="en-SA"/>
          </a:p>
        </p:txBody>
      </p:sp>
      <p:sp>
        <p:nvSpPr>
          <p:cNvPr id="53" name="TextBox 21"/>
          <p:cNvSpPr txBox="1"/>
          <p:nvPr/>
        </p:nvSpPr>
        <p:spPr>
          <a:xfrm rot="10800000">
            <a:off x="8544005" y="2749085"/>
            <a:ext cx="380314" cy="551050"/>
          </a:xfrm>
          <a:prstGeom prst="rect">
            <a:avLst/>
          </a:prstGeom>
        </p:spPr>
        <p:txBody>
          <a:bodyPr lIns="21287" tIns="21287" rIns="21287" bIns="21287" rtlCol="0" anchor="ctr"/>
          <a:lstStyle/>
          <a:p>
            <a:pPr algn="ctr">
              <a:lnSpc>
                <a:spcPts val="1837"/>
              </a:lnSpc>
              <a:spcBef>
                <a:spcPct val="0"/>
              </a:spcBef>
            </a:pPr>
            <a:endParaRPr sz="2000">
              <a:solidFill>
                <a:prstClr val="black"/>
              </a:solidFill>
              <a:latin typeface="SST Arabic Medium" panose="020B0604030504020204" pitchFamily="34" charset="-78"/>
              <a:cs typeface="SST Arabic Medium" panose="020B0604030504020204" pitchFamily="34" charset="-78"/>
            </a:endParaRPr>
          </a:p>
        </p:txBody>
      </p:sp>
      <p:sp>
        <p:nvSpPr>
          <p:cNvPr id="16" name="AutoShape 22"/>
          <p:cNvSpPr/>
          <p:nvPr/>
        </p:nvSpPr>
        <p:spPr>
          <a:xfrm>
            <a:off x="8734162" y="3912576"/>
            <a:ext cx="0" cy="270822"/>
          </a:xfrm>
          <a:prstGeom prst="line">
            <a:avLst/>
          </a:prstGeom>
          <a:ln w="28575" cap="rnd">
            <a:solidFill>
              <a:srgbClr val="5B5C7A"/>
            </a:solidFill>
            <a:prstDash val="sysDot"/>
            <a:headEnd type="none" w="sm" len="sm"/>
            <a:tailEnd type="oval" w="med" len="med"/>
          </a:ln>
        </p:spPr>
        <p:txBody>
          <a:bodyPr/>
          <a:lstStyle/>
          <a:p>
            <a:endParaRPr lang="en-SA"/>
          </a:p>
        </p:txBody>
      </p:sp>
      <p:sp>
        <p:nvSpPr>
          <p:cNvPr id="17" name="Freeform 23"/>
          <p:cNvSpPr/>
          <p:nvPr/>
        </p:nvSpPr>
        <p:spPr>
          <a:xfrm>
            <a:off x="8219269" y="3012273"/>
            <a:ext cx="1009482" cy="1009483"/>
          </a:xfrm>
          <a:custGeom>
            <a:avLst/>
            <a:gdLst/>
            <a:ahLst/>
            <a:cxnLst/>
            <a:rect l="l" t="t" r="r" b="b"/>
            <a:pathLst>
              <a:path w="2571293" h="2571293">
                <a:moveTo>
                  <a:pt x="0" y="0"/>
                </a:moveTo>
                <a:lnTo>
                  <a:pt x="2571293" y="0"/>
                </a:lnTo>
                <a:lnTo>
                  <a:pt x="2571293" y="2571293"/>
                </a:lnTo>
                <a:lnTo>
                  <a:pt x="0" y="2571293"/>
                </a:lnTo>
                <a:lnTo>
                  <a:pt x="0" y="0"/>
                </a:lnTo>
                <a:close/>
              </a:path>
            </a:pathLst>
          </a:custGeom>
          <a: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a:blipFill>
          <a:ln cap="sq">
            <a:noFill/>
            <a:prstDash val="solid"/>
            <a:miter/>
          </a:ln>
        </p:spPr>
        <p:txBody>
          <a:bodyPr/>
          <a:lstStyle/>
          <a:p>
            <a:endParaRPr lang="en-SA"/>
          </a:p>
        </p:txBody>
      </p:sp>
      <p:sp>
        <p:nvSpPr>
          <p:cNvPr id="50" name="Freeform 25"/>
          <p:cNvSpPr/>
          <p:nvPr/>
        </p:nvSpPr>
        <p:spPr>
          <a:xfrm>
            <a:off x="8310966" y="3103970"/>
            <a:ext cx="826089" cy="826089"/>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cap="sq">
            <a:noFill/>
            <a:prstDash val="solid"/>
            <a:miter/>
          </a:ln>
        </p:spPr>
        <p:txBody>
          <a:bodyPr/>
          <a:lstStyle/>
          <a:p>
            <a:endParaRPr lang="en-SA"/>
          </a:p>
        </p:txBody>
      </p:sp>
      <p:sp>
        <p:nvSpPr>
          <p:cNvPr id="51" name="TextBox 26"/>
          <p:cNvSpPr txBox="1"/>
          <p:nvPr/>
        </p:nvSpPr>
        <p:spPr>
          <a:xfrm>
            <a:off x="8388412" y="3142693"/>
            <a:ext cx="671197" cy="709920"/>
          </a:xfrm>
          <a:prstGeom prst="rect">
            <a:avLst/>
          </a:prstGeom>
        </p:spPr>
        <p:txBody>
          <a:bodyPr lIns="21287" tIns="21287" rIns="21287" bIns="21287" rtlCol="0" anchor="ctr"/>
          <a:lstStyle/>
          <a:p>
            <a:pPr algn="ctr">
              <a:lnSpc>
                <a:spcPts val="1837"/>
              </a:lnSpc>
              <a:spcBef>
                <a:spcPct val="0"/>
              </a:spcBef>
            </a:pPr>
            <a:endParaRPr sz="2000">
              <a:solidFill>
                <a:prstClr val="black"/>
              </a:solidFill>
              <a:latin typeface="SST Arabic Medium" panose="020B0604030504020204" pitchFamily="34" charset="-78"/>
              <a:cs typeface="SST Arabic Medium" panose="020B0604030504020204" pitchFamily="34" charset="-78"/>
            </a:endParaRPr>
          </a:p>
        </p:txBody>
      </p:sp>
      <p:sp>
        <p:nvSpPr>
          <p:cNvPr id="28" name="Freeform 44"/>
          <p:cNvSpPr/>
          <p:nvPr/>
        </p:nvSpPr>
        <p:spPr>
          <a:xfrm>
            <a:off x="8510033" y="3240368"/>
            <a:ext cx="448258" cy="512295"/>
          </a:xfrm>
          <a:custGeom>
            <a:avLst/>
            <a:gdLst/>
            <a:ahLst/>
            <a:cxnLst/>
            <a:rect l="l" t="t" r="r" b="b"/>
            <a:pathLst>
              <a:path w="1141775" h="1304886">
                <a:moveTo>
                  <a:pt x="0" y="0"/>
                </a:moveTo>
                <a:lnTo>
                  <a:pt x="1141775" y="0"/>
                </a:lnTo>
                <a:lnTo>
                  <a:pt x="1141775" y="1304887"/>
                </a:lnTo>
                <a:lnTo>
                  <a:pt x="0" y="1304887"/>
                </a:lnTo>
                <a:lnTo>
                  <a:pt x="0" y="0"/>
                </a:lnTo>
                <a:close/>
              </a:path>
            </a:pathLst>
          </a:custGeom>
          <a:blipFill>
            <a:blip r:embed="rId13" cstate="email">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a:blipFill>
          <a:ln cap="sq">
            <a:noFill/>
            <a:prstDash val="solid"/>
            <a:miter/>
          </a:ln>
        </p:spPr>
        <p:txBody>
          <a:bodyPr/>
          <a:lstStyle/>
          <a:p>
            <a:endParaRPr lang="en-SA"/>
          </a:p>
        </p:txBody>
      </p:sp>
      <p:sp>
        <p:nvSpPr>
          <p:cNvPr id="35" name="TextBox 51"/>
          <p:cNvSpPr txBox="1"/>
          <p:nvPr/>
        </p:nvSpPr>
        <p:spPr>
          <a:xfrm>
            <a:off x="8575731" y="2804716"/>
            <a:ext cx="316861" cy="282129"/>
          </a:xfrm>
          <a:prstGeom prst="rect">
            <a:avLst/>
          </a:prstGeom>
        </p:spPr>
        <p:txBody>
          <a:bodyPr lIns="0" tIns="0" rIns="0" bIns="0" rtlCol="0" anchor="t">
            <a:spAutoFit/>
          </a:bodyPr>
          <a:lstStyle>
            <a:defPPr>
              <a:defRPr lang="en-US"/>
            </a:defPPr>
            <a:lvl1pPr algn="justLow">
              <a:lnSpc>
                <a:spcPts val="2249"/>
              </a:lnSpc>
              <a:spcBef>
                <a:spcPct val="0"/>
              </a:spcBef>
              <a:defRPr sz="1757" b="1">
                <a:solidFill>
                  <a:srgbClr val="F8F8F8"/>
                </a:solidFill>
                <a:latin typeface="SST Arabic Bold"/>
                <a:ea typeface="SST Arabic Bold"/>
                <a:cs typeface="SST Arabic Bold"/>
              </a:defRPr>
            </a:lvl1pPr>
          </a:lstStyle>
          <a:p>
            <a:pPr algn="ctr"/>
            <a:r>
              <a:rPr lang="ar-SA" sz="2000" dirty="0">
                <a:latin typeface="SST Arabic Medium" panose="020B0604030504020204" pitchFamily="34" charset="-78"/>
                <a:cs typeface="SST Arabic Medium" panose="020B0604030504020204" pitchFamily="34" charset="-78"/>
                <a:sym typeface="SST Arabic Bold"/>
              </a:rPr>
              <a:t>02</a:t>
            </a:r>
            <a:endParaRPr lang="en-US" sz="2000" dirty="0">
              <a:latin typeface="SST Arabic Medium" panose="020B0604030504020204" pitchFamily="34" charset="-78"/>
              <a:cs typeface="SST Arabic Medium" panose="020B0604030504020204" pitchFamily="34" charset="-78"/>
              <a:sym typeface="SST Arabic Bold"/>
            </a:endParaRPr>
          </a:p>
        </p:txBody>
      </p:sp>
      <p:sp>
        <p:nvSpPr>
          <p:cNvPr id="48" name="Freeform 28"/>
          <p:cNvSpPr/>
          <p:nvPr/>
        </p:nvSpPr>
        <p:spPr>
          <a:xfrm rot="10800000">
            <a:off x="10023485" y="2749085"/>
            <a:ext cx="380314" cy="526376"/>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000F53"/>
          </a:solidFill>
          <a:ln cap="sq">
            <a:noFill/>
            <a:prstDash val="solid"/>
            <a:miter/>
          </a:ln>
        </p:spPr>
        <p:txBody>
          <a:bodyPr/>
          <a:lstStyle/>
          <a:p>
            <a:endParaRPr lang="en-SA"/>
          </a:p>
        </p:txBody>
      </p:sp>
      <p:sp>
        <p:nvSpPr>
          <p:cNvPr id="49" name="TextBox 29"/>
          <p:cNvSpPr txBox="1"/>
          <p:nvPr/>
        </p:nvSpPr>
        <p:spPr>
          <a:xfrm rot="10800000">
            <a:off x="10023485" y="2749085"/>
            <a:ext cx="380314" cy="551050"/>
          </a:xfrm>
          <a:prstGeom prst="rect">
            <a:avLst/>
          </a:prstGeom>
        </p:spPr>
        <p:txBody>
          <a:bodyPr lIns="21287" tIns="21287" rIns="21287" bIns="21287" rtlCol="0" anchor="ctr"/>
          <a:lstStyle/>
          <a:p>
            <a:pPr algn="ctr">
              <a:lnSpc>
                <a:spcPts val="1837"/>
              </a:lnSpc>
              <a:spcBef>
                <a:spcPct val="0"/>
              </a:spcBef>
            </a:pPr>
            <a:endParaRPr sz="2000">
              <a:solidFill>
                <a:prstClr val="black"/>
              </a:solidFill>
              <a:latin typeface="SST Arabic Medium" panose="020B0604030504020204" pitchFamily="34" charset="-78"/>
              <a:cs typeface="SST Arabic Medium" panose="020B0604030504020204" pitchFamily="34" charset="-78"/>
            </a:endParaRPr>
          </a:p>
        </p:txBody>
      </p:sp>
      <p:sp>
        <p:nvSpPr>
          <p:cNvPr id="20" name="AutoShape 30"/>
          <p:cNvSpPr/>
          <p:nvPr/>
        </p:nvSpPr>
        <p:spPr>
          <a:xfrm>
            <a:off x="10213642" y="3912576"/>
            <a:ext cx="0" cy="270822"/>
          </a:xfrm>
          <a:prstGeom prst="line">
            <a:avLst/>
          </a:prstGeom>
          <a:ln w="28575" cap="rnd">
            <a:solidFill>
              <a:srgbClr val="000F53"/>
            </a:solidFill>
            <a:prstDash val="sysDot"/>
            <a:headEnd type="none" w="sm" len="sm"/>
            <a:tailEnd type="oval" w="med" len="med"/>
          </a:ln>
        </p:spPr>
        <p:txBody>
          <a:bodyPr/>
          <a:lstStyle/>
          <a:p>
            <a:endParaRPr lang="en-SA"/>
          </a:p>
        </p:txBody>
      </p:sp>
      <p:sp>
        <p:nvSpPr>
          <p:cNvPr id="21" name="Freeform 31"/>
          <p:cNvSpPr/>
          <p:nvPr/>
        </p:nvSpPr>
        <p:spPr>
          <a:xfrm>
            <a:off x="9698749" y="3012273"/>
            <a:ext cx="1009482" cy="1009483"/>
          </a:xfrm>
          <a:custGeom>
            <a:avLst/>
            <a:gdLst/>
            <a:ahLst/>
            <a:cxnLst/>
            <a:rect l="l" t="t" r="r" b="b"/>
            <a:pathLst>
              <a:path w="2571293" h="2571293">
                <a:moveTo>
                  <a:pt x="0" y="0"/>
                </a:moveTo>
                <a:lnTo>
                  <a:pt x="2571293" y="0"/>
                </a:lnTo>
                <a:lnTo>
                  <a:pt x="2571293" y="2571293"/>
                </a:lnTo>
                <a:lnTo>
                  <a:pt x="0" y="2571293"/>
                </a:lnTo>
                <a:lnTo>
                  <a:pt x="0" y="0"/>
                </a:lnTo>
                <a:close/>
              </a:path>
            </a:pathLst>
          </a:custGeom>
          <a:blipFill>
            <a:blip r:embed="rId15" cstate="email">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a:blipFill>
          <a:ln cap="sq">
            <a:noFill/>
            <a:prstDash val="solid"/>
            <a:miter/>
          </a:ln>
        </p:spPr>
        <p:txBody>
          <a:bodyPr/>
          <a:lstStyle/>
          <a:p>
            <a:endParaRPr lang="en-SA"/>
          </a:p>
        </p:txBody>
      </p:sp>
      <p:sp>
        <p:nvSpPr>
          <p:cNvPr id="46" name="Freeform 33"/>
          <p:cNvSpPr/>
          <p:nvPr/>
        </p:nvSpPr>
        <p:spPr>
          <a:xfrm>
            <a:off x="9790446" y="3103970"/>
            <a:ext cx="826089" cy="826089"/>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cap="sq">
            <a:noFill/>
            <a:prstDash val="solid"/>
            <a:miter/>
          </a:ln>
        </p:spPr>
        <p:txBody>
          <a:bodyPr/>
          <a:lstStyle/>
          <a:p>
            <a:endParaRPr lang="en-SA"/>
          </a:p>
        </p:txBody>
      </p:sp>
      <p:sp>
        <p:nvSpPr>
          <p:cNvPr id="47" name="TextBox 34"/>
          <p:cNvSpPr txBox="1"/>
          <p:nvPr/>
        </p:nvSpPr>
        <p:spPr>
          <a:xfrm>
            <a:off x="9867892" y="3142693"/>
            <a:ext cx="671197" cy="709920"/>
          </a:xfrm>
          <a:prstGeom prst="rect">
            <a:avLst/>
          </a:prstGeom>
        </p:spPr>
        <p:txBody>
          <a:bodyPr lIns="21287" tIns="21287" rIns="21287" bIns="21287" rtlCol="0" anchor="ctr"/>
          <a:lstStyle/>
          <a:p>
            <a:pPr algn="ctr">
              <a:lnSpc>
                <a:spcPts val="1837"/>
              </a:lnSpc>
              <a:spcBef>
                <a:spcPct val="0"/>
              </a:spcBef>
            </a:pPr>
            <a:endParaRPr sz="2000">
              <a:solidFill>
                <a:prstClr val="black"/>
              </a:solidFill>
              <a:latin typeface="SST Arabic Medium" panose="020B0604030504020204" pitchFamily="34" charset="-78"/>
              <a:cs typeface="SST Arabic Medium" panose="020B0604030504020204" pitchFamily="34" charset="-78"/>
            </a:endParaRPr>
          </a:p>
        </p:txBody>
      </p:sp>
      <p:sp>
        <p:nvSpPr>
          <p:cNvPr id="27" name="Freeform 43"/>
          <p:cNvSpPr/>
          <p:nvPr/>
        </p:nvSpPr>
        <p:spPr>
          <a:xfrm>
            <a:off x="9980765" y="3291653"/>
            <a:ext cx="445451" cy="461010"/>
          </a:xfrm>
          <a:custGeom>
            <a:avLst/>
            <a:gdLst/>
            <a:ahLst/>
            <a:cxnLst/>
            <a:rect l="l" t="t" r="r" b="b"/>
            <a:pathLst>
              <a:path w="1134625" h="1174256">
                <a:moveTo>
                  <a:pt x="0" y="0"/>
                </a:moveTo>
                <a:lnTo>
                  <a:pt x="1134624" y="0"/>
                </a:lnTo>
                <a:lnTo>
                  <a:pt x="1134624" y="1174256"/>
                </a:lnTo>
                <a:lnTo>
                  <a:pt x="0" y="1174256"/>
                </a:lnTo>
                <a:lnTo>
                  <a:pt x="0" y="0"/>
                </a:lnTo>
                <a:close/>
              </a:path>
            </a:pathLst>
          </a:custGeom>
          <a:blipFill>
            <a:blip r:embed="rId17">
              <a:extLst>
                <a:ext uri="{96DAC541-7B7A-43D3-8B79-37D633B846F1}">
                  <asvg:svgBlip xmlns:asvg="http://schemas.microsoft.com/office/drawing/2016/SVG/main" r:embed="rId18"/>
                </a:ext>
              </a:extLst>
            </a:blip>
            <a:stretch>
              <a:fillRect/>
            </a:stretch>
          </a:blipFill>
          <a:ln cap="sq">
            <a:noFill/>
            <a:prstDash val="solid"/>
            <a:miter/>
          </a:ln>
        </p:spPr>
        <p:txBody>
          <a:bodyPr/>
          <a:lstStyle/>
          <a:p>
            <a:endParaRPr lang="en-SA"/>
          </a:p>
        </p:txBody>
      </p:sp>
      <p:sp>
        <p:nvSpPr>
          <p:cNvPr id="36" name="TextBox 52"/>
          <p:cNvSpPr txBox="1"/>
          <p:nvPr/>
        </p:nvSpPr>
        <p:spPr>
          <a:xfrm>
            <a:off x="10055211" y="2796619"/>
            <a:ext cx="316861" cy="282129"/>
          </a:xfrm>
          <a:prstGeom prst="rect">
            <a:avLst/>
          </a:prstGeom>
        </p:spPr>
        <p:txBody>
          <a:bodyPr lIns="0" tIns="0" rIns="0" bIns="0" rtlCol="0" anchor="t">
            <a:spAutoFit/>
          </a:bodyPr>
          <a:lstStyle/>
          <a:p>
            <a:pPr algn="ctr">
              <a:lnSpc>
                <a:spcPts val="2249"/>
              </a:lnSpc>
              <a:spcBef>
                <a:spcPct val="0"/>
              </a:spcBef>
            </a:pPr>
            <a:r>
              <a:rPr lang="ar-SA" sz="2000" b="1" dirty="0">
                <a:solidFill>
                  <a:srgbClr val="F8F8F8"/>
                </a:solidFill>
                <a:latin typeface="SST Arabic Medium" panose="020B0604030504020204" pitchFamily="34" charset="-78"/>
                <a:ea typeface="SST Arabic Bold"/>
                <a:cs typeface="SST Arabic Medium" panose="020B0604030504020204" pitchFamily="34" charset="-78"/>
                <a:sym typeface="SST Arabic Bold"/>
              </a:rPr>
              <a:t>01</a:t>
            </a:r>
            <a:endParaRPr lang="en-US" sz="2000" b="1" dirty="0">
              <a:solidFill>
                <a:srgbClr val="F8F8F8"/>
              </a:solidFill>
              <a:latin typeface="SST Arabic Medium" panose="020B0604030504020204" pitchFamily="34" charset="-78"/>
              <a:ea typeface="SST Arabic Bold"/>
              <a:cs typeface="SST Arabic Medium" panose="020B0604030504020204" pitchFamily="34" charset="-78"/>
              <a:sym typeface="SST Arabic Bold"/>
            </a:endParaRPr>
          </a:p>
        </p:txBody>
      </p:sp>
      <p:sp>
        <p:nvSpPr>
          <p:cNvPr id="44" name="Freeform 36"/>
          <p:cNvSpPr/>
          <p:nvPr/>
        </p:nvSpPr>
        <p:spPr>
          <a:xfrm rot="10800000">
            <a:off x="4105566" y="2749085"/>
            <a:ext cx="380314" cy="526376"/>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01AFB1"/>
          </a:solidFill>
          <a:ln cap="sq">
            <a:noFill/>
            <a:prstDash val="solid"/>
            <a:miter/>
          </a:ln>
        </p:spPr>
        <p:txBody>
          <a:bodyPr/>
          <a:lstStyle/>
          <a:p>
            <a:endParaRPr lang="en-SA"/>
          </a:p>
        </p:txBody>
      </p:sp>
      <p:sp>
        <p:nvSpPr>
          <p:cNvPr id="45" name="TextBox 37"/>
          <p:cNvSpPr txBox="1"/>
          <p:nvPr/>
        </p:nvSpPr>
        <p:spPr>
          <a:xfrm rot="10800000">
            <a:off x="4105566" y="2749085"/>
            <a:ext cx="380314" cy="551050"/>
          </a:xfrm>
          <a:prstGeom prst="rect">
            <a:avLst/>
          </a:prstGeom>
        </p:spPr>
        <p:txBody>
          <a:bodyPr lIns="21287" tIns="21287" rIns="21287" bIns="21287" rtlCol="0" anchor="ctr"/>
          <a:lstStyle/>
          <a:p>
            <a:pPr algn="ctr">
              <a:lnSpc>
                <a:spcPts val="1837"/>
              </a:lnSpc>
              <a:spcBef>
                <a:spcPct val="0"/>
              </a:spcBef>
            </a:pPr>
            <a:endParaRPr sz="2000">
              <a:solidFill>
                <a:prstClr val="black"/>
              </a:solidFill>
              <a:latin typeface="SST Arabic Medium" panose="020B0604030504020204" pitchFamily="34" charset="-78"/>
              <a:cs typeface="SST Arabic Medium" panose="020B0604030504020204" pitchFamily="34" charset="-78"/>
            </a:endParaRPr>
          </a:p>
        </p:txBody>
      </p:sp>
      <p:sp>
        <p:nvSpPr>
          <p:cNvPr id="24" name="AutoShape 38"/>
          <p:cNvSpPr/>
          <p:nvPr/>
        </p:nvSpPr>
        <p:spPr>
          <a:xfrm>
            <a:off x="4295722" y="3912576"/>
            <a:ext cx="0" cy="270822"/>
          </a:xfrm>
          <a:prstGeom prst="line">
            <a:avLst/>
          </a:prstGeom>
          <a:ln w="28575" cap="rnd">
            <a:solidFill>
              <a:srgbClr val="01AFB1"/>
            </a:solidFill>
            <a:prstDash val="sysDot"/>
            <a:headEnd type="none" w="sm" len="sm"/>
            <a:tailEnd type="oval" w="med" len="med"/>
          </a:ln>
        </p:spPr>
        <p:txBody>
          <a:bodyPr/>
          <a:lstStyle/>
          <a:p>
            <a:endParaRPr lang="en-SA"/>
          </a:p>
        </p:txBody>
      </p:sp>
      <p:sp>
        <p:nvSpPr>
          <p:cNvPr id="25" name="Freeform 39"/>
          <p:cNvSpPr/>
          <p:nvPr/>
        </p:nvSpPr>
        <p:spPr>
          <a:xfrm>
            <a:off x="3780829" y="3012273"/>
            <a:ext cx="1009482" cy="1009483"/>
          </a:xfrm>
          <a:custGeom>
            <a:avLst/>
            <a:gdLst/>
            <a:ahLst/>
            <a:cxnLst/>
            <a:rect l="l" t="t" r="r" b="b"/>
            <a:pathLst>
              <a:path w="2571293" h="2571293">
                <a:moveTo>
                  <a:pt x="0" y="0"/>
                </a:moveTo>
                <a:lnTo>
                  <a:pt x="2571292" y="0"/>
                </a:lnTo>
                <a:lnTo>
                  <a:pt x="2571292" y="2571293"/>
                </a:lnTo>
                <a:lnTo>
                  <a:pt x="0" y="2571293"/>
                </a:lnTo>
                <a:lnTo>
                  <a:pt x="0" y="0"/>
                </a:lnTo>
                <a:close/>
              </a:path>
            </a:pathLst>
          </a:custGeom>
          <a:blipFill>
            <a:blip r:embed="rId19" cstate="email">
              <a:extLst>
                <a:ext uri="{28A0092B-C50C-407E-A947-70E740481C1C}">
                  <a14:useLocalDpi xmlns:a14="http://schemas.microsoft.com/office/drawing/2010/main"/>
                </a:ext>
                <a:ext uri="{96DAC541-7B7A-43D3-8B79-37D633B846F1}">
                  <asvg:svgBlip xmlns:asvg="http://schemas.microsoft.com/office/drawing/2016/SVG/main" r:embed="rId20"/>
                </a:ext>
              </a:extLst>
            </a:blip>
            <a:stretch>
              <a:fillRect/>
            </a:stretch>
          </a:blipFill>
          <a:ln cap="sq">
            <a:noFill/>
            <a:prstDash val="solid"/>
            <a:miter/>
          </a:ln>
        </p:spPr>
        <p:txBody>
          <a:bodyPr/>
          <a:lstStyle/>
          <a:p>
            <a:endParaRPr lang="en-SA"/>
          </a:p>
        </p:txBody>
      </p:sp>
      <p:sp>
        <p:nvSpPr>
          <p:cNvPr id="42" name="Freeform 41"/>
          <p:cNvSpPr/>
          <p:nvPr/>
        </p:nvSpPr>
        <p:spPr>
          <a:xfrm>
            <a:off x="3872526" y="3103970"/>
            <a:ext cx="826089" cy="826089"/>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cap="sq">
            <a:noFill/>
            <a:prstDash val="solid"/>
            <a:miter/>
          </a:ln>
        </p:spPr>
        <p:txBody>
          <a:bodyPr/>
          <a:lstStyle/>
          <a:p>
            <a:endParaRPr lang="en-SA"/>
          </a:p>
        </p:txBody>
      </p:sp>
      <p:sp>
        <p:nvSpPr>
          <p:cNvPr id="43" name="TextBox 42"/>
          <p:cNvSpPr txBox="1"/>
          <p:nvPr/>
        </p:nvSpPr>
        <p:spPr>
          <a:xfrm>
            <a:off x="3949972" y="3142693"/>
            <a:ext cx="671197" cy="709920"/>
          </a:xfrm>
          <a:prstGeom prst="rect">
            <a:avLst/>
          </a:prstGeom>
        </p:spPr>
        <p:txBody>
          <a:bodyPr lIns="21287" tIns="21287" rIns="21287" bIns="21287" rtlCol="0" anchor="ctr"/>
          <a:lstStyle/>
          <a:p>
            <a:pPr algn="ctr">
              <a:lnSpc>
                <a:spcPts val="1837"/>
              </a:lnSpc>
              <a:spcBef>
                <a:spcPct val="0"/>
              </a:spcBef>
            </a:pPr>
            <a:endParaRPr sz="2000">
              <a:solidFill>
                <a:prstClr val="black"/>
              </a:solidFill>
              <a:latin typeface="SST Arabic Medium" panose="020B0604030504020204" pitchFamily="34" charset="-78"/>
              <a:cs typeface="SST Arabic Medium" panose="020B0604030504020204" pitchFamily="34" charset="-78"/>
            </a:endParaRPr>
          </a:p>
        </p:txBody>
      </p:sp>
      <p:sp>
        <p:nvSpPr>
          <p:cNvPr id="31" name="Freeform 47"/>
          <p:cNvSpPr/>
          <p:nvPr/>
        </p:nvSpPr>
        <p:spPr>
          <a:xfrm>
            <a:off x="4048195" y="3213810"/>
            <a:ext cx="495055" cy="512347"/>
          </a:xfrm>
          <a:custGeom>
            <a:avLst/>
            <a:gdLst/>
            <a:ahLst/>
            <a:cxnLst/>
            <a:rect l="l" t="t" r="r" b="b"/>
            <a:pathLst>
              <a:path w="1260974" h="1305018">
                <a:moveTo>
                  <a:pt x="0" y="0"/>
                </a:moveTo>
                <a:lnTo>
                  <a:pt x="1260974" y="0"/>
                </a:lnTo>
                <a:lnTo>
                  <a:pt x="1260974" y="1305018"/>
                </a:lnTo>
                <a:lnTo>
                  <a:pt x="0" y="1305018"/>
                </a:lnTo>
                <a:lnTo>
                  <a:pt x="0" y="0"/>
                </a:lnTo>
                <a:close/>
              </a:path>
            </a:pathLst>
          </a:custGeom>
          <a:blipFill>
            <a:blip r:embed="rId21">
              <a:extLst>
                <a:ext uri="{96DAC541-7B7A-43D3-8B79-37D633B846F1}">
                  <asvg:svgBlip xmlns:asvg="http://schemas.microsoft.com/office/drawing/2016/SVG/main" r:embed="rId22"/>
                </a:ext>
              </a:extLst>
            </a:blip>
            <a:stretch>
              <a:fillRect/>
            </a:stretch>
          </a:blipFill>
          <a:ln cap="sq">
            <a:noFill/>
            <a:prstDash val="solid"/>
            <a:miter/>
          </a:ln>
        </p:spPr>
        <p:txBody>
          <a:bodyPr/>
          <a:lstStyle/>
          <a:p>
            <a:endParaRPr lang="en-SA"/>
          </a:p>
        </p:txBody>
      </p:sp>
      <p:sp>
        <p:nvSpPr>
          <p:cNvPr id="38" name="TextBox 54"/>
          <p:cNvSpPr txBox="1"/>
          <p:nvPr/>
        </p:nvSpPr>
        <p:spPr>
          <a:xfrm>
            <a:off x="4105565" y="2788523"/>
            <a:ext cx="316861" cy="282129"/>
          </a:xfrm>
          <a:prstGeom prst="rect">
            <a:avLst/>
          </a:prstGeom>
        </p:spPr>
        <p:txBody>
          <a:bodyPr lIns="0" tIns="0" rIns="0" bIns="0" rtlCol="0" anchor="t">
            <a:spAutoFit/>
          </a:bodyPr>
          <a:lstStyle/>
          <a:p>
            <a:pPr algn="ctr">
              <a:lnSpc>
                <a:spcPts val="2249"/>
              </a:lnSpc>
              <a:spcBef>
                <a:spcPct val="0"/>
              </a:spcBef>
            </a:pPr>
            <a:r>
              <a:rPr lang="ar-SA" sz="2000" b="1" dirty="0">
                <a:solidFill>
                  <a:srgbClr val="F8F8F8"/>
                </a:solidFill>
                <a:latin typeface="SST Arabic Medium" panose="020B0604030504020204" pitchFamily="34" charset="-78"/>
                <a:ea typeface="SST Arabic Bold"/>
                <a:cs typeface="SST Arabic Medium" panose="020B0604030504020204" pitchFamily="34" charset="-78"/>
                <a:sym typeface="SST Arabic Bold"/>
              </a:rPr>
              <a:t>05</a:t>
            </a:r>
            <a:endParaRPr lang="en-US" sz="2000" b="1" dirty="0">
              <a:solidFill>
                <a:srgbClr val="F8F8F8"/>
              </a:solidFill>
              <a:latin typeface="SST Arabic Medium" panose="020B0604030504020204" pitchFamily="34" charset="-78"/>
              <a:ea typeface="SST Arabic Bold"/>
              <a:cs typeface="SST Arabic Medium" panose="020B0604030504020204" pitchFamily="34" charset="-78"/>
              <a:sym typeface="SST Arabic Bold"/>
            </a:endParaRPr>
          </a:p>
        </p:txBody>
      </p:sp>
      <p:sp>
        <p:nvSpPr>
          <p:cNvPr id="70" name="Freeform 20"/>
          <p:cNvSpPr/>
          <p:nvPr/>
        </p:nvSpPr>
        <p:spPr>
          <a:xfrm rot="10800000">
            <a:off x="2626085" y="2749085"/>
            <a:ext cx="380314" cy="526376"/>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5B5C7A"/>
          </a:solidFill>
          <a:ln cap="sq">
            <a:noFill/>
            <a:prstDash val="solid"/>
            <a:miter/>
          </a:ln>
        </p:spPr>
        <p:txBody>
          <a:bodyPr/>
          <a:lstStyle/>
          <a:p>
            <a:endParaRPr lang="en-SA"/>
          </a:p>
        </p:txBody>
      </p:sp>
      <p:sp>
        <p:nvSpPr>
          <p:cNvPr id="71" name="TextBox 21"/>
          <p:cNvSpPr txBox="1"/>
          <p:nvPr/>
        </p:nvSpPr>
        <p:spPr>
          <a:xfrm rot="10800000">
            <a:off x="2626085" y="2749085"/>
            <a:ext cx="380314" cy="551050"/>
          </a:xfrm>
          <a:prstGeom prst="rect">
            <a:avLst/>
          </a:prstGeom>
        </p:spPr>
        <p:txBody>
          <a:bodyPr lIns="21287" tIns="21287" rIns="21287" bIns="21287" rtlCol="0" anchor="ctr"/>
          <a:lstStyle/>
          <a:p>
            <a:pPr algn="ctr">
              <a:lnSpc>
                <a:spcPts val="1837"/>
              </a:lnSpc>
              <a:spcBef>
                <a:spcPct val="0"/>
              </a:spcBef>
            </a:pPr>
            <a:endParaRPr sz="2000">
              <a:solidFill>
                <a:prstClr val="black"/>
              </a:solidFill>
              <a:latin typeface="SST Arabic Medium" panose="020B0604030504020204" pitchFamily="34" charset="-78"/>
              <a:cs typeface="SST Arabic Medium" panose="020B0604030504020204" pitchFamily="34" charset="-78"/>
            </a:endParaRPr>
          </a:p>
        </p:txBody>
      </p:sp>
      <p:sp>
        <p:nvSpPr>
          <p:cNvPr id="72" name="AutoShape 22"/>
          <p:cNvSpPr/>
          <p:nvPr/>
        </p:nvSpPr>
        <p:spPr>
          <a:xfrm>
            <a:off x="2816242" y="3912576"/>
            <a:ext cx="0" cy="270822"/>
          </a:xfrm>
          <a:prstGeom prst="line">
            <a:avLst/>
          </a:prstGeom>
          <a:ln w="28575" cap="rnd">
            <a:solidFill>
              <a:srgbClr val="5B5C7A"/>
            </a:solidFill>
            <a:prstDash val="sysDot"/>
            <a:headEnd type="none" w="sm" len="sm"/>
            <a:tailEnd type="oval" w="med" len="med"/>
          </a:ln>
        </p:spPr>
        <p:txBody>
          <a:bodyPr/>
          <a:lstStyle/>
          <a:p>
            <a:endParaRPr lang="en-SA"/>
          </a:p>
        </p:txBody>
      </p:sp>
      <p:sp>
        <p:nvSpPr>
          <p:cNvPr id="73" name="Freeform 23"/>
          <p:cNvSpPr/>
          <p:nvPr/>
        </p:nvSpPr>
        <p:spPr>
          <a:xfrm>
            <a:off x="2301349" y="3012273"/>
            <a:ext cx="1009482" cy="1009483"/>
          </a:xfrm>
          <a:custGeom>
            <a:avLst/>
            <a:gdLst/>
            <a:ahLst/>
            <a:cxnLst/>
            <a:rect l="l" t="t" r="r" b="b"/>
            <a:pathLst>
              <a:path w="2571293" h="2571293">
                <a:moveTo>
                  <a:pt x="0" y="0"/>
                </a:moveTo>
                <a:lnTo>
                  <a:pt x="2571293" y="0"/>
                </a:lnTo>
                <a:lnTo>
                  <a:pt x="2571293" y="2571293"/>
                </a:lnTo>
                <a:lnTo>
                  <a:pt x="0" y="2571293"/>
                </a:lnTo>
                <a:lnTo>
                  <a:pt x="0" y="0"/>
                </a:lnTo>
                <a:close/>
              </a:path>
            </a:pathLst>
          </a:custGeom>
          <a: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a:blipFill>
          <a:ln cap="sq">
            <a:noFill/>
            <a:prstDash val="solid"/>
            <a:miter/>
          </a:ln>
        </p:spPr>
        <p:txBody>
          <a:bodyPr/>
          <a:lstStyle/>
          <a:p>
            <a:endParaRPr lang="en-SA"/>
          </a:p>
        </p:txBody>
      </p:sp>
      <p:sp>
        <p:nvSpPr>
          <p:cNvPr id="74" name="Freeform 25"/>
          <p:cNvSpPr/>
          <p:nvPr/>
        </p:nvSpPr>
        <p:spPr>
          <a:xfrm>
            <a:off x="2393046" y="3103970"/>
            <a:ext cx="826089" cy="826089"/>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cap="sq">
            <a:noFill/>
            <a:prstDash val="solid"/>
            <a:miter/>
          </a:ln>
        </p:spPr>
        <p:txBody>
          <a:bodyPr/>
          <a:lstStyle/>
          <a:p>
            <a:endParaRPr lang="en-SA"/>
          </a:p>
        </p:txBody>
      </p:sp>
      <p:sp>
        <p:nvSpPr>
          <p:cNvPr id="75" name="TextBox 26"/>
          <p:cNvSpPr txBox="1"/>
          <p:nvPr/>
        </p:nvSpPr>
        <p:spPr>
          <a:xfrm>
            <a:off x="2470492" y="3142693"/>
            <a:ext cx="671197" cy="709920"/>
          </a:xfrm>
          <a:prstGeom prst="rect">
            <a:avLst/>
          </a:prstGeom>
        </p:spPr>
        <p:txBody>
          <a:bodyPr lIns="21287" tIns="21287" rIns="21287" bIns="21287" rtlCol="0" anchor="ctr"/>
          <a:lstStyle/>
          <a:p>
            <a:pPr algn="ctr">
              <a:lnSpc>
                <a:spcPts val="1837"/>
              </a:lnSpc>
              <a:spcBef>
                <a:spcPct val="0"/>
              </a:spcBef>
            </a:pPr>
            <a:endParaRPr sz="2000">
              <a:solidFill>
                <a:prstClr val="black"/>
              </a:solidFill>
              <a:latin typeface="SST Arabic Medium" panose="020B0604030504020204" pitchFamily="34" charset="-78"/>
              <a:cs typeface="SST Arabic Medium" panose="020B0604030504020204" pitchFamily="34" charset="-78"/>
            </a:endParaRPr>
          </a:p>
        </p:txBody>
      </p:sp>
      <p:sp>
        <p:nvSpPr>
          <p:cNvPr id="76" name="Freeform 44"/>
          <p:cNvSpPr/>
          <p:nvPr/>
        </p:nvSpPr>
        <p:spPr>
          <a:xfrm>
            <a:off x="2592113" y="3240368"/>
            <a:ext cx="448258" cy="512295"/>
          </a:xfrm>
          <a:custGeom>
            <a:avLst/>
            <a:gdLst/>
            <a:ahLst/>
            <a:cxnLst/>
            <a:rect l="l" t="t" r="r" b="b"/>
            <a:pathLst>
              <a:path w="1141775" h="1304886">
                <a:moveTo>
                  <a:pt x="0" y="0"/>
                </a:moveTo>
                <a:lnTo>
                  <a:pt x="1141775" y="0"/>
                </a:lnTo>
                <a:lnTo>
                  <a:pt x="1141775" y="1304887"/>
                </a:lnTo>
                <a:lnTo>
                  <a:pt x="0" y="1304887"/>
                </a:lnTo>
                <a:lnTo>
                  <a:pt x="0" y="0"/>
                </a:lnTo>
                <a:close/>
              </a:path>
            </a:pathLst>
          </a:custGeom>
          <a:blipFill>
            <a:blip r:embed="rId13" cstate="email">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a:blipFill>
          <a:ln cap="sq">
            <a:noFill/>
            <a:prstDash val="solid"/>
            <a:miter/>
          </a:ln>
        </p:spPr>
        <p:txBody>
          <a:bodyPr/>
          <a:lstStyle/>
          <a:p>
            <a:endParaRPr lang="en-SA"/>
          </a:p>
        </p:txBody>
      </p:sp>
      <p:sp>
        <p:nvSpPr>
          <p:cNvPr id="77" name="TextBox 51"/>
          <p:cNvSpPr txBox="1"/>
          <p:nvPr/>
        </p:nvSpPr>
        <p:spPr>
          <a:xfrm>
            <a:off x="2657811" y="2804716"/>
            <a:ext cx="316861" cy="280846"/>
          </a:xfrm>
          <a:prstGeom prst="rect">
            <a:avLst/>
          </a:prstGeom>
        </p:spPr>
        <p:txBody>
          <a:bodyPr lIns="0" tIns="0" rIns="0" bIns="0" rtlCol="0" anchor="t">
            <a:spAutoFit/>
          </a:bodyPr>
          <a:lstStyle>
            <a:defPPr>
              <a:defRPr lang="en-US"/>
            </a:defPPr>
            <a:lvl1pPr algn="justLow">
              <a:lnSpc>
                <a:spcPts val="2249"/>
              </a:lnSpc>
              <a:spcBef>
                <a:spcPct val="0"/>
              </a:spcBef>
              <a:defRPr sz="1757" b="1">
                <a:solidFill>
                  <a:srgbClr val="F8F8F8"/>
                </a:solidFill>
                <a:latin typeface="SST Arabic Bold"/>
                <a:ea typeface="SST Arabic Bold"/>
                <a:cs typeface="SST Arabic Bold"/>
              </a:defRPr>
            </a:lvl1pPr>
          </a:lstStyle>
          <a:p>
            <a:pPr algn="ctr"/>
            <a:r>
              <a:rPr lang="en-US" sz="2000" dirty="0">
                <a:latin typeface="SST Arabic Medium" panose="020B0604030504020204" pitchFamily="34" charset="-78"/>
                <a:cs typeface="SST Arabic Medium" panose="020B0604030504020204" pitchFamily="34" charset="-78"/>
                <a:sym typeface="SST Arabic Bold"/>
              </a:rPr>
              <a:t>06</a:t>
            </a:r>
          </a:p>
        </p:txBody>
      </p:sp>
      <p:sp>
        <p:nvSpPr>
          <p:cNvPr id="84" name="Rectangle 83">
            <a:extLst>
              <a:ext uri="{FF2B5EF4-FFF2-40B4-BE49-F238E27FC236}">
                <a16:creationId xmlns:a16="http://schemas.microsoft.com/office/drawing/2014/main" id="{7D64DAF6-A0A6-40B8-819E-23B6DDB6B49B}"/>
              </a:ext>
            </a:extLst>
          </p:cNvPr>
          <p:cNvSpPr/>
          <p:nvPr/>
        </p:nvSpPr>
        <p:spPr>
          <a:xfrm>
            <a:off x="7913215" y="4241740"/>
            <a:ext cx="1641894" cy="416524"/>
          </a:xfrm>
          <a:prstGeom prst="rect">
            <a:avLst/>
          </a:prstGeom>
        </p:spPr>
        <p:txBody>
          <a:bodyPr wrap="square">
            <a:spAutoFit/>
          </a:bodyPr>
          <a:lstStyle/>
          <a:p>
            <a:pPr algn="ctr" rtl="1">
              <a:lnSpc>
                <a:spcPct val="150000"/>
              </a:lnSpc>
            </a:pPr>
            <a:r>
              <a:rPr lang="ar-EG" sz="1600" dirty="0">
                <a:solidFill>
                  <a:srgbClr val="5B5C7A"/>
                </a:solidFill>
                <a:latin typeface="SST Arabic Medium" pitchFamily="34" charset="-78"/>
                <a:cs typeface="SST Arabic Medium" pitchFamily="34" charset="-78"/>
              </a:rPr>
              <a:t>تأثیر هاوثورن</a:t>
            </a:r>
          </a:p>
        </p:txBody>
      </p:sp>
      <p:sp>
        <p:nvSpPr>
          <p:cNvPr id="85" name="Rectangle 84">
            <a:extLst>
              <a:ext uri="{FF2B5EF4-FFF2-40B4-BE49-F238E27FC236}">
                <a16:creationId xmlns:a16="http://schemas.microsoft.com/office/drawing/2014/main" id="{7D64DAF6-A0A6-40B8-819E-23B6DDB6B49B}"/>
              </a:ext>
            </a:extLst>
          </p:cNvPr>
          <p:cNvSpPr/>
          <p:nvPr/>
        </p:nvSpPr>
        <p:spPr>
          <a:xfrm>
            <a:off x="9382543" y="4241740"/>
            <a:ext cx="1641894" cy="416524"/>
          </a:xfrm>
          <a:prstGeom prst="rect">
            <a:avLst/>
          </a:prstGeom>
        </p:spPr>
        <p:txBody>
          <a:bodyPr wrap="square">
            <a:spAutoFit/>
          </a:bodyPr>
          <a:lstStyle/>
          <a:p>
            <a:pPr algn="ctr" rtl="1">
              <a:lnSpc>
                <a:spcPct val="150000"/>
              </a:lnSpc>
            </a:pPr>
            <a:r>
              <a:rPr lang="ar-EG" sz="1600" dirty="0">
                <a:solidFill>
                  <a:srgbClr val="000F53"/>
                </a:solidFill>
                <a:latin typeface="SST Arabic Medium" pitchFamily="34" charset="-78"/>
                <a:cs typeface="SST Arabic Medium" pitchFamily="34" charset="-78"/>
              </a:rPr>
              <a:t>المقياس العبثي </a:t>
            </a:r>
          </a:p>
        </p:txBody>
      </p:sp>
      <p:sp>
        <p:nvSpPr>
          <p:cNvPr id="88" name="Rectangle 87">
            <a:extLst>
              <a:ext uri="{FF2B5EF4-FFF2-40B4-BE49-F238E27FC236}">
                <a16:creationId xmlns:a16="http://schemas.microsoft.com/office/drawing/2014/main" id="{7D64DAF6-A0A6-40B8-819E-23B6DDB6B49B}"/>
              </a:ext>
            </a:extLst>
          </p:cNvPr>
          <p:cNvSpPr/>
          <p:nvPr/>
        </p:nvSpPr>
        <p:spPr>
          <a:xfrm>
            <a:off x="6433735" y="4262155"/>
            <a:ext cx="1641894" cy="584775"/>
          </a:xfrm>
          <a:prstGeom prst="rect">
            <a:avLst/>
          </a:prstGeom>
        </p:spPr>
        <p:txBody>
          <a:bodyPr wrap="square">
            <a:spAutoFit/>
          </a:bodyPr>
          <a:lstStyle/>
          <a:p>
            <a:pPr algn="ctr" rtl="1"/>
            <a:r>
              <a:rPr lang="ar-EG" sz="1600" dirty="0">
                <a:solidFill>
                  <a:srgbClr val="19337C"/>
                </a:solidFill>
                <a:latin typeface="SST Arabic Medium" pitchFamily="34" charset="-78"/>
                <a:cs typeface="SST Arabic Medium" pitchFamily="34" charset="-78"/>
              </a:rPr>
              <a:t>إساءة استخدام المقاييس</a:t>
            </a:r>
          </a:p>
        </p:txBody>
      </p:sp>
      <p:sp>
        <p:nvSpPr>
          <p:cNvPr id="89" name="Rectangle 88">
            <a:extLst>
              <a:ext uri="{FF2B5EF4-FFF2-40B4-BE49-F238E27FC236}">
                <a16:creationId xmlns:a16="http://schemas.microsoft.com/office/drawing/2014/main" id="{7D64DAF6-A0A6-40B8-819E-23B6DDB6B49B}"/>
              </a:ext>
            </a:extLst>
          </p:cNvPr>
          <p:cNvSpPr/>
          <p:nvPr/>
        </p:nvSpPr>
        <p:spPr>
          <a:xfrm>
            <a:off x="4954255" y="4282570"/>
            <a:ext cx="1641894" cy="584775"/>
          </a:xfrm>
          <a:prstGeom prst="rect">
            <a:avLst/>
          </a:prstGeom>
        </p:spPr>
        <p:txBody>
          <a:bodyPr wrap="square">
            <a:spAutoFit/>
          </a:bodyPr>
          <a:lstStyle/>
          <a:p>
            <a:pPr algn="ctr" rtl="1"/>
            <a:r>
              <a:rPr lang="ar-EG" sz="1600" dirty="0">
                <a:solidFill>
                  <a:srgbClr val="686CA8"/>
                </a:solidFill>
                <a:latin typeface="SST Arabic Medium" pitchFamily="34" charset="-78"/>
                <a:cs typeface="SST Arabic Medium" pitchFamily="34" charset="-78"/>
              </a:rPr>
              <a:t>الارتباط مقابل السببية</a:t>
            </a:r>
          </a:p>
        </p:txBody>
      </p:sp>
      <p:sp>
        <p:nvSpPr>
          <p:cNvPr id="90" name="Rectangle 89">
            <a:extLst>
              <a:ext uri="{FF2B5EF4-FFF2-40B4-BE49-F238E27FC236}">
                <a16:creationId xmlns:a16="http://schemas.microsoft.com/office/drawing/2014/main" id="{7D64DAF6-A0A6-40B8-819E-23B6DDB6B49B}"/>
              </a:ext>
            </a:extLst>
          </p:cNvPr>
          <p:cNvSpPr/>
          <p:nvPr/>
        </p:nvSpPr>
        <p:spPr>
          <a:xfrm>
            <a:off x="3474775" y="4302985"/>
            <a:ext cx="1641894" cy="584775"/>
          </a:xfrm>
          <a:prstGeom prst="rect">
            <a:avLst/>
          </a:prstGeom>
        </p:spPr>
        <p:txBody>
          <a:bodyPr wrap="square">
            <a:spAutoFit/>
          </a:bodyPr>
          <a:lstStyle/>
          <a:p>
            <a:pPr algn="ctr" rtl="1"/>
            <a:r>
              <a:rPr lang="ar-EG" sz="1600" dirty="0">
                <a:solidFill>
                  <a:srgbClr val="01AFB1"/>
                </a:solidFill>
                <a:latin typeface="SST Arabic Medium" pitchFamily="34" charset="-78"/>
                <a:cs typeface="SST Arabic Medium" pitchFamily="34" charset="-78"/>
              </a:rPr>
              <a:t>إضعاف الروح المعنوية</a:t>
            </a:r>
          </a:p>
        </p:txBody>
      </p:sp>
      <p:sp>
        <p:nvSpPr>
          <p:cNvPr id="91" name="Rectangle 90">
            <a:extLst>
              <a:ext uri="{FF2B5EF4-FFF2-40B4-BE49-F238E27FC236}">
                <a16:creationId xmlns:a16="http://schemas.microsoft.com/office/drawing/2014/main" id="{7D64DAF6-A0A6-40B8-819E-23B6DDB6B49B}"/>
              </a:ext>
            </a:extLst>
          </p:cNvPr>
          <p:cNvSpPr/>
          <p:nvPr/>
        </p:nvSpPr>
        <p:spPr>
          <a:xfrm>
            <a:off x="1995295" y="4323400"/>
            <a:ext cx="1641894" cy="416524"/>
          </a:xfrm>
          <a:prstGeom prst="rect">
            <a:avLst/>
          </a:prstGeom>
        </p:spPr>
        <p:txBody>
          <a:bodyPr wrap="square">
            <a:spAutoFit/>
          </a:bodyPr>
          <a:lstStyle/>
          <a:p>
            <a:pPr algn="ctr" rtl="1">
              <a:lnSpc>
                <a:spcPct val="150000"/>
              </a:lnSpc>
            </a:pPr>
            <a:r>
              <a:rPr lang="ar-EG" sz="1600" dirty="0">
                <a:solidFill>
                  <a:srgbClr val="5B5C7A"/>
                </a:solidFill>
                <a:latin typeface="SST Arabic Medium" pitchFamily="34" charset="-78"/>
                <a:cs typeface="SST Arabic Medium" pitchFamily="34" charset="-78"/>
              </a:rPr>
              <a:t>الانحياز التأكيدي</a:t>
            </a:r>
          </a:p>
        </p:txBody>
      </p:sp>
    </p:spTree>
    <p:extLst>
      <p:ext uri="{BB962C8B-B14F-4D97-AF65-F5344CB8AC3E}">
        <p14:creationId xmlns:p14="http://schemas.microsoft.com/office/powerpoint/2010/main" val="24710764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descr="C:\Users\user\Desktop\dfd82014-b2c1-42a7-8ed2-31708ce345c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0513" y="1237073"/>
            <a:ext cx="7179655" cy="464106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510285" y="526472"/>
            <a:ext cx="9290738"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 مقدمة عن </a:t>
            </a:r>
            <a:r>
              <a:rPr lang="en-US" sz="2500" dirty="0">
                <a:solidFill>
                  <a:srgbClr val="112D63"/>
                </a:solidFill>
                <a:latin typeface="SST Arabic Medium" pitchFamily="34" charset="-78"/>
                <a:cs typeface="SST Arabic Medium" pitchFamily="34" charset="-78"/>
              </a:rPr>
              <a:t>PMBOK </a:t>
            </a:r>
            <a:r>
              <a:rPr lang="ar-EG" sz="2500" dirty="0">
                <a:solidFill>
                  <a:srgbClr val="112D63"/>
                </a:solidFill>
                <a:latin typeface="SST Arabic Medium" pitchFamily="34" charset="-78"/>
                <a:cs typeface="SST Arabic Medium" pitchFamily="34" charset="-78"/>
              </a:rPr>
              <a:t> الإصدار السابع والتغييرات الرئيسية</a:t>
            </a:r>
            <a:endParaRPr kumimoji="0" lang="en-US" sz="2500" i="0" u="none" strike="noStrike" kern="1200" cap="none" spc="0" normalizeH="0" baseline="0" noProof="0" dirty="0">
              <a:ln>
                <a:noFill/>
              </a:ln>
              <a:solidFill>
                <a:srgbClr val="112D63"/>
              </a:solidFill>
              <a:effectLst/>
              <a:uLnTx/>
              <a:uFillTx/>
              <a:latin typeface="SST Arabic Medium" pitchFamily="34" charset="-78"/>
              <a:cs typeface="SST Arabic Medium" pitchFamily="34" charset="-78"/>
            </a:endParaRPr>
          </a:p>
        </p:txBody>
      </p:sp>
      <p:sp>
        <p:nvSpPr>
          <p:cNvPr id="2" name="Rectangle 1">
            <a:extLst>
              <a:ext uri="{FF2B5EF4-FFF2-40B4-BE49-F238E27FC236}">
                <a16:creationId xmlns:a16="http://schemas.microsoft.com/office/drawing/2014/main" id="{44B7E7A6-3624-4481-9D2F-01F661D89F85}"/>
              </a:ext>
            </a:extLst>
          </p:cNvPr>
          <p:cNvSpPr/>
          <p:nvPr/>
        </p:nvSpPr>
        <p:spPr>
          <a:xfrm>
            <a:off x="3881885" y="1981353"/>
            <a:ext cx="7730403" cy="2077492"/>
          </a:xfrm>
          <a:prstGeom prst="rect">
            <a:avLst/>
          </a:prstGeom>
        </p:spPr>
        <p:txBody>
          <a:bodyPr wrap="square">
            <a:spAutoFit/>
          </a:bodyPr>
          <a:lstStyle/>
          <a:p>
            <a:pPr algn="r" rtl="1">
              <a:lnSpc>
                <a:spcPct val="150000"/>
              </a:lnSpc>
            </a:pPr>
            <a:r>
              <a:rPr lang="ar-DZ" dirty="0">
                <a:solidFill>
                  <a:srgbClr val="03A5AD"/>
                </a:solidFill>
                <a:latin typeface="SST Arabic Medium" pitchFamily="34" charset="-78"/>
                <a:cs typeface="SST Arabic Medium" pitchFamily="34" charset="-78"/>
              </a:rPr>
              <a:t>دليل </a:t>
            </a:r>
            <a:r>
              <a:rPr lang="en-US" dirty="0">
                <a:solidFill>
                  <a:srgbClr val="03A5AD"/>
                </a:solidFill>
                <a:latin typeface="SST Arabic Medium" pitchFamily="34" charset="-78"/>
                <a:cs typeface="SST Arabic Medium" pitchFamily="34" charset="-78"/>
              </a:rPr>
              <a:t>PMBOK (Project Management Body of Knowledge) </a:t>
            </a:r>
            <a:endParaRPr lang="ar-EG" dirty="0">
              <a:solidFill>
                <a:srgbClr val="03A5AD"/>
              </a:solidFill>
              <a:latin typeface="SST Arabic Medium" pitchFamily="34" charset="-78"/>
              <a:cs typeface="SST Arabic Medium" pitchFamily="34" charset="-78"/>
            </a:endParaRPr>
          </a:p>
          <a:p>
            <a:pPr algn="r" rtl="1">
              <a:lnSpc>
                <a:spcPct val="150000"/>
              </a:lnSpc>
            </a:pPr>
            <a:r>
              <a:rPr lang="ar-DZ" dirty="0">
                <a:solidFill>
                  <a:srgbClr val="03A5AD"/>
                </a:solidFill>
                <a:latin typeface="SST Arabic Medium" pitchFamily="34" charset="-78"/>
                <a:cs typeface="SST Arabic Medium" pitchFamily="34" charset="-78"/>
              </a:rPr>
              <a:t>هو المرجع الرسمي لممارسات إدارة المشاريع وفق </a:t>
            </a:r>
            <a:r>
              <a:rPr lang="en-US" dirty="0">
                <a:solidFill>
                  <a:srgbClr val="03A5AD"/>
                </a:solidFill>
                <a:latin typeface="SST Arabic Medium" pitchFamily="34" charset="-78"/>
                <a:cs typeface="SST Arabic Medium" pitchFamily="34" charset="-78"/>
              </a:rPr>
              <a:t>PMI.</a:t>
            </a:r>
            <a:endParaRPr lang="ar-EG" dirty="0">
              <a:solidFill>
                <a:srgbClr val="03A5AD"/>
              </a:solidFill>
              <a:latin typeface="SST Arabic Medium" pitchFamily="34" charset="-78"/>
              <a:cs typeface="SST Arabic Medium" pitchFamily="34" charset="-78"/>
            </a:endParaRPr>
          </a:p>
          <a:p>
            <a:pPr algn="r" rtl="1">
              <a:lnSpc>
                <a:spcPct val="150000"/>
              </a:lnSpc>
            </a:pPr>
            <a:endParaRPr lang="en-US" dirty="0">
              <a:latin typeface="SST Arabic Medium" pitchFamily="34" charset="-78"/>
              <a:cs typeface="SST Arabic Medium" pitchFamily="34" charset="-78"/>
            </a:endParaRPr>
          </a:p>
          <a:p>
            <a:pPr algn="r" rtl="1">
              <a:lnSpc>
                <a:spcPct val="150000"/>
              </a:lnSpc>
            </a:pPr>
            <a:r>
              <a:rPr lang="ar-DZ" sz="1600" dirty="0">
                <a:solidFill>
                  <a:schemeClr val="bg1">
                    <a:lumMod val="50000"/>
                  </a:schemeClr>
                </a:solidFill>
                <a:latin typeface="SST Arabic Medium" pitchFamily="34" charset="-78"/>
                <a:cs typeface="SST Arabic Medium" pitchFamily="34" charset="-78"/>
              </a:rPr>
              <a:t>الإصدار السابع قدم تغييرات كبيرة مقارنة بالإصدارات السابقة، حيث ركز على المبادئ والنتائج بدلًا من العمليات الصارمة.</a:t>
            </a:r>
            <a:endParaRPr lang="en-US" sz="1600" dirty="0">
              <a:solidFill>
                <a:schemeClr val="bg1">
                  <a:lumMod val="50000"/>
                </a:schemeClr>
              </a:solidFill>
              <a:latin typeface="SST Arabic Medium" pitchFamily="34" charset="-78"/>
              <a:cs typeface="SST Arabic Medium" pitchFamily="34" charset="-78"/>
            </a:endParaRPr>
          </a:p>
        </p:txBody>
      </p:sp>
    </p:spTree>
    <p:extLst>
      <p:ext uri="{BB962C8B-B14F-4D97-AF65-F5344CB8AC3E}">
        <p14:creationId xmlns:p14="http://schemas.microsoft.com/office/powerpoint/2010/main" val="867220153"/>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D64DAF6-A0A6-40B8-819E-23B6DDB6B49B}"/>
              </a:ext>
            </a:extLst>
          </p:cNvPr>
          <p:cNvSpPr/>
          <p:nvPr/>
        </p:nvSpPr>
        <p:spPr>
          <a:xfrm>
            <a:off x="6610351" y="1536589"/>
            <a:ext cx="4954474" cy="3693319"/>
          </a:xfrm>
          <a:prstGeom prst="rect">
            <a:avLst/>
          </a:prstGeom>
        </p:spPr>
        <p:txBody>
          <a:bodyPr wrap="square">
            <a:spAutoFit/>
          </a:bodyPr>
          <a:lstStyle/>
          <a:p>
            <a:pPr lvl="0" algn="justLow" rtl="1">
              <a:lnSpc>
                <a:spcPct val="150000"/>
              </a:lnSpc>
              <a:defRPr/>
            </a:pPr>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5</a:t>
            </a:r>
            <a:r>
              <a:rPr lang="ar-EG" dirty="0">
                <a:solidFill>
                  <a:srgbClr val="03A5AD"/>
                </a:solidFill>
                <a:latin typeface="SST Arabic Medium" pitchFamily="34" charset="-78"/>
                <a:cs typeface="SST Arabic Medium" pitchFamily="34" charset="-78"/>
              </a:rPr>
              <a:t>. إستكشاف وحل مشاكل الأداء</a:t>
            </a:r>
          </a:p>
          <a:p>
            <a:pPr lvl="0" algn="justLow" rtl="1">
              <a:lnSpc>
                <a:spcPct val="150000"/>
              </a:lnSpc>
              <a:defRPr/>
            </a:pPr>
            <a:endPar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a:p>
            <a:pPr lvl="0"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جزء من القياس هو الموافقة على خطط للمقاييس التي تقع خارج مدى الحدود الفاصلة. يمكن إنشاء حدود فاصلة</a:t>
            </a:r>
            <a:r>
              <a:rPr lang="ar-EG" dirty="0">
                <a:solidFill>
                  <a:schemeClr val="tx1">
                    <a:lumMod val="50000"/>
                    <a:lumOff val="50000"/>
                  </a:schemeClr>
                </a:solidFill>
                <a:latin typeface="SST Arabic Medium" pitchFamily="34" charset="-78"/>
                <a:cs typeface="SST Arabic Medium" pitchFamily="34" charset="-78"/>
              </a:rPr>
              <a:t> ل</a:t>
            </a:r>
            <a:r>
              <a:rPr lang="ar-DZ" dirty="0">
                <a:solidFill>
                  <a:schemeClr val="tx1">
                    <a:lumMod val="50000"/>
                    <a:lumOff val="50000"/>
                  </a:schemeClr>
                </a:solidFill>
                <a:latin typeface="SST Arabic Medium" pitchFamily="34" charset="-78"/>
                <a:cs typeface="SST Arabic Medium" pitchFamily="34" charset="-78"/>
              </a:rPr>
              <a:t>مجموعة متنوعة من المقاييس مثل الجدول الزمني، والموازنة، والسرعة الانتاجية، وغيرها من المقاييس الخاصة بالمشروع. </a:t>
            </a:r>
            <a:endParaRPr kumimoji="0" lang="ar-DZ"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5" name="TextBox 4">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القياس</a:t>
            </a:r>
          </a:p>
        </p:txBody>
      </p:sp>
      <p:pic>
        <p:nvPicPr>
          <p:cNvPr id="3076" name="Picture 4" descr="C:\Users\user\Desktop\vvvv-02-0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9885" y="1865073"/>
            <a:ext cx="4700588" cy="30861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861166" y="5226723"/>
            <a:ext cx="5298025" cy="307777"/>
          </a:xfrm>
          <a:prstGeom prst="rect">
            <a:avLst/>
          </a:prstGeom>
          <a:noFill/>
        </p:spPr>
        <p:txBody>
          <a:bodyPr wrap="square" rtlCol="0">
            <a:spAutoFit/>
          </a:bodyPr>
          <a:lstStyle/>
          <a:p>
            <a:pPr lvl="0" algn="ctr" rtl="1">
              <a:defRPr/>
            </a:pPr>
            <a:r>
              <a:rPr lang="ar-EG" sz="1400" dirty="0">
                <a:solidFill>
                  <a:schemeClr val="tx1">
                    <a:lumMod val="50000"/>
                    <a:lumOff val="50000"/>
                  </a:schemeClr>
                </a:solidFill>
                <a:latin typeface="SST Arabic Medium" pitchFamily="34" charset="-78"/>
                <a:cs typeface="SST Arabic Medium" pitchFamily="34" charset="-78"/>
              </a:rPr>
              <a:t>الشكل 2-31 معدلات الانفاق الفعلية والمخططة</a:t>
            </a:r>
          </a:p>
        </p:txBody>
      </p:sp>
      <p:sp>
        <p:nvSpPr>
          <p:cNvPr id="9" name="Rectangle 8">
            <a:extLst>
              <a:ext uri="{FF2B5EF4-FFF2-40B4-BE49-F238E27FC236}">
                <a16:creationId xmlns:a16="http://schemas.microsoft.com/office/drawing/2014/main" id="{7D64DAF6-A0A6-40B8-819E-23B6DDB6B49B}"/>
              </a:ext>
            </a:extLst>
          </p:cNvPr>
          <p:cNvSpPr/>
          <p:nvPr/>
        </p:nvSpPr>
        <p:spPr>
          <a:xfrm>
            <a:off x="905999" y="1339485"/>
            <a:ext cx="4954474" cy="430887"/>
          </a:xfrm>
          <a:prstGeom prst="rect">
            <a:avLst/>
          </a:prstGeom>
        </p:spPr>
        <p:txBody>
          <a:bodyPr wrap="square">
            <a:spAutoFit/>
          </a:bodyPr>
          <a:lstStyle/>
          <a:p>
            <a:pPr lvl="0" algn="ctr" rtl="1">
              <a:lnSpc>
                <a:spcPct val="150000"/>
              </a:lnSpc>
              <a:defRPr/>
            </a:pPr>
            <a:r>
              <a:rPr kumimoji="0" lang="ar-EG" sz="1600"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الانفاق الفعلي والمتوقع مع السماحيات</a:t>
            </a:r>
            <a:endParaRPr kumimoji="0" lang="ar-DZ" sz="16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10" name="TextBox 9"/>
          <p:cNvSpPr txBox="1"/>
          <p:nvPr/>
        </p:nvSpPr>
        <p:spPr>
          <a:xfrm>
            <a:off x="5680457" y="2011059"/>
            <a:ext cx="642706" cy="215444"/>
          </a:xfrm>
          <a:prstGeom prst="rect">
            <a:avLst/>
          </a:prstGeom>
          <a:noFill/>
        </p:spPr>
        <p:txBody>
          <a:bodyPr wrap="square" rtlCol="0">
            <a:spAutoFit/>
          </a:bodyPr>
          <a:lstStyle/>
          <a:p>
            <a:pPr lvl="0" rtl="1">
              <a:defRPr/>
            </a:pPr>
            <a:r>
              <a:rPr lang="ar-EG" sz="800" dirty="0">
                <a:solidFill>
                  <a:schemeClr val="tx1">
                    <a:lumMod val="50000"/>
                    <a:lumOff val="50000"/>
                  </a:schemeClr>
                </a:solidFill>
                <a:latin typeface="SST Arabic Medium" pitchFamily="34" charset="-78"/>
                <a:cs typeface="SST Arabic Medium" pitchFamily="34" charset="-78"/>
              </a:rPr>
              <a:t>300,000</a:t>
            </a:r>
          </a:p>
        </p:txBody>
      </p:sp>
      <p:sp>
        <p:nvSpPr>
          <p:cNvPr id="11" name="TextBox 10"/>
          <p:cNvSpPr txBox="1"/>
          <p:nvPr/>
        </p:nvSpPr>
        <p:spPr>
          <a:xfrm>
            <a:off x="5680457" y="2420814"/>
            <a:ext cx="642706" cy="215444"/>
          </a:xfrm>
          <a:prstGeom prst="rect">
            <a:avLst/>
          </a:prstGeom>
          <a:noFill/>
        </p:spPr>
        <p:txBody>
          <a:bodyPr wrap="square" rtlCol="0">
            <a:spAutoFit/>
          </a:bodyPr>
          <a:lstStyle/>
          <a:p>
            <a:pPr lvl="0" rtl="1">
              <a:defRPr/>
            </a:pPr>
            <a:r>
              <a:rPr lang="ar-EG" sz="800" dirty="0">
                <a:solidFill>
                  <a:schemeClr val="tx1">
                    <a:lumMod val="50000"/>
                    <a:lumOff val="50000"/>
                  </a:schemeClr>
                </a:solidFill>
                <a:latin typeface="SST Arabic Medium" pitchFamily="34" charset="-78"/>
                <a:cs typeface="SST Arabic Medium" pitchFamily="34" charset="-78"/>
              </a:rPr>
              <a:t>250,000</a:t>
            </a:r>
          </a:p>
        </p:txBody>
      </p:sp>
      <p:sp>
        <p:nvSpPr>
          <p:cNvPr id="12" name="TextBox 11"/>
          <p:cNvSpPr txBox="1"/>
          <p:nvPr/>
        </p:nvSpPr>
        <p:spPr>
          <a:xfrm>
            <a:off x="5680457" y="2830569"/>
            <a:ext cx="642706" cy="215444"/>
          </a:xfrm>
          <a:prstGeom prst="rect">
            <a:avLst/>
          </a:prstGeom>
          <a:noFill/>
        </p:spPr>
        <p:txBody>
          <a:bodyPr wrap="square" rtlCol="0">
            <a:spAutoFit/>
          </a:bodyPr>
          <a:lstStyle/>
          <a:p>
            <a:pPr lvl="0" rtl="1">
              <a:defRPr/>
            </a:pPr>
            <a:r>
              <a:rPr lang="ar-EG" sz="800" dirty="0">
                <a:solidFill>
                  <a:schemeClr val="tx1">
                    <a:lumMod val="50000"/>
                    <a:lumOff val="50000"/>
                  </a:schemeClr>
                </a:solidFill>
                <a:latin typeface="SST Arabic Medium" pitchFamily="34" charset="-78"/>
                <a:cs typeface="SST Arabic Medium" pitchFamily="34" charset="-78"/>
              </a:rPr>
              <a:t>200,000</a:t>
            </a:r>
          </a:p>
        </p:txBody>
      </p:sp>
      <p:sp>
        <p:nvSpPr>
          <p:cNvPr id="13" name="TextBox 12"/>
          <p:cNvSpPr txBox="1"/>
          <p:nvPr/>
        </p:nvSpPr>
        <p:spPr>
          <a:xfrm>
            <a:off x="5680457" y="3240324"/>
            <a:ext cx="642706" cy="215444"/>
          </a:xfrm>
          <a:prstGeom prst="rect">
            <a:avLst/>
          </a:prstGeom>
          <a:noFill/>
        </p:spPr>
        <p:txBody>
          <a:bodyPr wrap="square" rtlCol="0">
            <a:spAutoFit/>
          </a:bodyPr>
          <a:lstStyle/>
          <a:p>
            <a:pPr lvl="0" rtl="1">
              <a:defRPr/>
            </a:pPr>
            <a:r>
              <a:rPr lang="ar-EG" sz="800" dirty="0">
                <a:solidFill>
                  <a:schemeClr val="tx1">
                    <a:lumMod val="50000"/>
                    <a:lumOff val="50000"/>
                  </a:schemeClr>
                </a:solidFill>
                <a:latin typeface="SST Arabic Medium" pitchFamily="34" charset="-78"/>
                <a:cs typeface="SST Arabic Medium" pitchFamily="34" charset="-78"/>
              </a:rPr>
              <a:t>150,000</a:t>
            </a:r>
          </a:p>
        </p:txBody>
      </p:sp>
      <p:sp>
        <p:nvSpPr>
          <p:cNvPr id="14" name="TextBox 13"/>
          <p:cNvSpPr txBox="1"/>
          <p:nvPr/>
        </p:nvSpPr>
        <p:spPr>
          <a:xfrm>
            <a:off x="5680457" y="3650079"/>
            <a:ext cx="642706" cy="215444"/>
          </a:xfrm>
          <a:prstGeom prst="rect">
            <a:avLst/>
          </a:prstGeom>
          <a:noFill/>
        </p:spPr>
        <p:txBody>
          <a:bodyPr wrap="square" rtlCol="0">
            <a:spAutoFit/>
          </a:bodyPr>
          <a:lstStyle/>
          <a:p>
            <a:pPr lvl="0" rtl="1">
              <a:defRPr/>
            </a:pPr>
            <a:r>
              <a:rPr lang="ar-EG" sz="800" dirty="0">
                <a:solidFill>
                  <a:schemeClr val="tx1">
                    <a:lumMod val="50000"/>
                    <a:lumOff val="50000"/>
                  </a:schemeClr>
                </a:solidFill>
                <a:latin typeface="SST Arabic Medium" pitchFamily="34" charset="-78"/>
                <a:cs typeface="SST Arabic Medium" pitchFamily="34" charset="-78"/>
              </a:rPr>
              <a:t>100,000</a:t>
            </a:r>
          </a:p>
        </p:txBody>
      </p:sp>
      <p:sp>
        <p:nvSpPr>
          <p:cNvPr id="15" name="TextBox 14"/>
          <p:cNvSpPr txBox="1"/>
          <p:nvPr/>
        </p:nvSpPr>
        <p:spPr>
          <a:xfrm>
            <a:off x="5680457" y="4059834"/>
            <a:ext cx="642706" cy="215444"/>
          </a:xfrm>
          <a:prstGeom prst="rect">
            <a:avLst/>
          </a:prstGeom>
          <a:noFill/>
        </p:spPr>
        <p:txBody>
          <a:bodyPr wrap="square" rtlCol="0">
            <a:spAutoFit/>
          </a:bodyPr>
          <a:lstStyle/>
          <a:p>
            <a:pPr lvl="0" rtl="1">
              <a:defRPr/>
            </a:pPr>
            <a:r>
              <a:rPr lang="ar-EG" sz="800" dirty="0">
                <a:solidFill>
                  <a:schemeClr val="tx1">
                    <a:lumMod val="50000"/>
                    <a:lumOff val="50000"/>
                  </a:schemeClr>
                </a:solidFill>
                <a:latin typeface="SST Arabic Medium" pitchFamily="34" charset="-78"/>
                <a:cs typeface="SST Arabic Medium" pitchFamily="34" charset="-78"/>
              </a:rPr>
              <a:t>50,000</a:t>
            </a:r>
          </a:p>
        </p:txBody>
      </p:sp>
      <p:sp>
        <p:nvSpPr>
          <p:cNvPr id="16" name="TextBox 15"/>
          <p:cNvSpPr txBox="1"/>
          <p:nvPr/>
        </p:nvSpPr>
        <p:spPr>
          <a:xfrm>
            <a:off x="5680457" y="4469591"/>
            <a:ext cx="642706" cy="215444"/>
          </a:xfrm>
          <a:prstGeom prst="rect">
            <a:avLst/>
          </a:prstGeom>
          <a:noFill/>
        </p:spPr>
        <p:txBody>
          <a:bodyPr wrap="square" rtlCol="0">
            <a:spAutoFit/>
          </a:bodyPr>
          <a:lstStyle/>
          <a:p>
            <a:pPr lvl="0" rtl="1">
              <a:defRPr/>
            </a:pPr>
            <a:r>
              <a:rPr lang="ar-EG" sz="800" dirty="0">
                <a:solidFill>
                  <a:schemeClr val="tx1">
                    <a:lumMod val="50000"/>
                    <a:lumOff val="50000"/>
                  </a:schemeClr>
                </a:solidFill>
                <a:latin typeface="SST Arabic Medium" pitchFamily="34" charset="-78"/>
                <a:cs typeface="SST Arabic Medium" pitchFamily="34" charset="-78"/>
              </a:rPr>
              <a:t>0</a:t>
            </a:r>
          </a:p>
        </p:txBody>
      </p:sp>
      <p:sp>
        <p:nvSpPr>
          <p:cNvPr id="17" name="TextBox 16"/>
          <p:cNvSpPr txBox="1"/>
          <p:nvPr/>
        </p:nvSpPr>
        <p:spPr>
          <a:xfrm>
            <a:off x="5224416" y="4686343"/>
            <a:ext cx="403341" cy="169277"/>
          </a:xfrm>
          <a:prstGeom prst="rect">
            <a:avLst/>
          </a:prstGeom>
          <a:noFill/>
        </p:spPr>
        <p:txBody>
          <a:bodyPr wrap="square" rtlCol="0">
            <a:spAutoFit/>
          </a:bodyPr>
          <a:lstStyle/>
          <a:p>
            <a:pPr lvl="0" rtl="1">
              <a:defRPr/>
            </a:pPr>
            <a:r>
              <a:rPr lang="ar-EG" sz="500" dirty="0">
                <a:solidFill>
                  <a:schemeClr val="tx1">
                    <a:lumMod val="50000"/>
                    <a:lumOff val="50000"/>
                  </a:schemeClr>
                </a:solidFill>
                <a:latin typeface="SST Arabic Medium" pitchFamily="34" charset="-78"/>
                <a:cs typeface="SST Arabic Medium" pitchFamily="34" charset="-78"/>
              </a:rPr>
              <a:t>يونيو</a:t>
            </a:r>
          </a:p>
        </p:txBody>
      </p:sp>
      <p:sp>
        <p:nvSpPr>
          <p:cNvPr id="18" name="TextBox 17"/>
          <p:cNvSpPr txBox="1"/>
          <p:nvPr/>
        </p:nvSpPr>
        <p:spPr>
          <a:xfrm>
            <a:off x="4877133" y="4686343"/>
            <a:ext cx="403341" cy="169277"/>
          </a:xfrm>
          <a:prstGeom prst="rect">
            <a:avLst/>
          </a:prstGeom>
          <a:noFill/>
        </p:spPr>
        <p:txBody>
          <a:bodyPr wrap="square" rtlCol="0">
            <a:spAutoFit/>
          </a:bodyPr>
          <a:lstStyle/>
          <a:p>
            <a:pPr lvl="0" rtl="1">
              <a:defRPr/>
            </a:pPr>
            <a:r>
              <a:rPr lang="ar-EG" sz="500" dirty="0">
                <a:solidFill>
                  <a:schemeClr val="tx1">
                    <a:lumMod val="50000"/>
                    <a:lumOff val="50000"/>
                  </a:schemeClr>
                </a:solidFill>
                <a:latin typeface="SST Arabic Medium" pitchFamily="34" charset="-78"/>
                <a:cs typeface="SST Arabic Medium" pitchFamily="34" charset="-78"/>
              </a:rPr>
              <a:t>يوليو</a:t>
            </a:r>
          </a:p>
        </p:txBody>
      </p:sp>
      <p:sp>
        <p:nvSpPr>
          <p:cNvPr id="19" name="TextBox 18"/>
          <p:cNvSpPr txBox="1"/>
          <p:nvPr/>
        </p:nvSpPr>
        <p:spPr>
          <a:xfrm>
            <a:off x="4500437" y="4686343"/>
            <a:ext cx="464562" cy="169277"/>
          </a:xfrm>
          <a:prstGeom prst="rect">
            <a:avLst/>
          </a:prstGeom>
          <a:noFill/>
        </p:spPr>
        <p:txBody>
          <a:bodyPr wrap="square" rtlCol="0">
            <a:spAutoFit/>
          </a:bodyPr>
          <a:lstStyle/>
          <a:p>
            <a:pPr lvl="0" rtl="1">
              <a:defRPr/>
            </a:pPr>
            <a:r>
              <a:rPr lang="ar-EG" sz="500" dirty="0">
                <a:solidFill>
                  <a:schemeClr val="tx1">
                    <a:lumMod val="50000"/>
                    <a:lumOff val="50000"/>
                  </a:schemeClr>
                </a:solidFill>
                <a:latin typeface="SST Arabic Medium" pitchFamily="34" charset="-78"/>
                <a:cs typeface="SST Arabic Medium" pitchFamily="34" charset="-78"/>
              </a:rPr>
              <a:t>اغسطس</a:t>
            </a:r>
          </a:p>
        </p:txBody>
      </p:sp>
      <p:sp>
        <p:nvSpPr>
          <p:cNvPr id="20" name="TextBox 19"/>
          <p:cNvSpPr txBox="1"/>
          <p:nvPr/>
        </p:nvSpPr>
        <p:spPr>
          <a:xfrm>
            <a:off x="4182573" y="4686343"/>
            <a:ext cx="403341" cy="169277"/>
          </a:xfrm>
          <a:prstGeom prst="rect">
            <a:avLst/>
          </a:prstGeom>
          <a:noFill/>
        </p:spPr>
        <p:txBody>
          <a:bodyPr wrap="square" rtlCol="0">
            <a:spAutoFit/>
          </a:bodyPr>
          <a:lstStyle/>
          <a:p>
            <a:pPr lvl="0" rtl="1">
              <a:defRPr/>
            </a:pPr>
            <a:r>
              <a:rPr lang="ar-EG" sz="500" dirty="0">
                <a:solidFill>
                  <a:schemeClr val="tx1">
                    <a:lumMod val="50000"/>
                    <a:lumOff val="50000"/>
                  </a:schemeClr>
                </a:solidFill>
                <a:latin typeface="SST Arabic Medium" pitchFamily="34" charset="-78"/>
                <a:cs typeface="SST Arabic Medium" pitchFamily="34" charset="-78"/>
              </a:rPr>
              <a:t>سبتمبر</a:t>
            </a:r>
          </a:p>
        </p:txBody>
      </p:sp>
      <p:sp>
        <p:nvSpPr>
          <p:cNvPr id="21" name="TextBox 20"/>
          <p:cNvSpPr txBox="1"/>
          <p:nvPr/>
        </p:nvSpPr>
        <p:spPr>
          <a:xfrm>
            <a:off x="3835293" y="4686343"/>
            <a:ext cx="403341" cy="169277"/>
          </a:xfrm>
          <a:prstGeom prst="rect">
            <a:avLst/>
          </a:prstGeom>
          <a:noFill/>
        </p:spPr>
        <p:txBody>
          <a:bodyPr wrap="square" rtlCol="0">
            <a:spAutoFit/>
          </a:bodyPr>
          <a:lstStyle/>
          <a:p>
            <a:pPr lvl="0" rtl="1">
              <a:defRPr/>
            </a:pPr>
            <a:r>
              <a:rPr lang="ar-EG" sz="500" dirty="0">
                <a:solidFill>
                  <a:schemeClr val="tx1">
                    <a:lumMod val="50000"/>
                    <a:lumOff val="50000"/>
                  </a:schemeClr>
                </a:solidFill>
                <a:latin typeface="SST Arabic Medium" pitchFamily="34" charset="-78"/>
                <a:cs typeface="SST Arabic Medium" pitchFamily="34" charset="-78"/>
              </a:rPr>
              <a:t>اكتوبر</a:t>
            </a:r>
          </a:p>
        </p:txBody>
      </p:sp>
      <p:sp>
        <p:nvSpPr>
          <p:cNvPr id="22" name="TextBox 21"/>
          <p:cNvSpPr txBox="1"/>
          <p:nvPr/>
        </p:nvSpPr>
        <p:spPr>
          <a:xfrm>
            <a:off x="3488013" y="4686343"/>
            <a:ext cx="403341" cy="169277"/>
          </a:xfrm>
          <a:prstGeom prst="rect">
            <a:avLst/>
          </a:prstGeom>
          <a:noFill/>
        </p:spPr>
        <p:txBody>
          <a:bodyPr wrap="square" rtlCol="0">
            <a:spAutoFit/>
          </a:bodyPr>
          <a:lstStyle/>
          <a:p>
            <a:pPr lvl="0" rtl="1">
              <a:defRPr/>
            </a:pPr>
            <a:r>
              <a:rPr lang="ar-EG" sz="500" dirty="0">
                <a:solidFill>
                  <a:schemeClr val="tx1">
                    <a:lumMod val="50000"/>
                    <a:lumOff val="50000"/>
                  </a:schemeClr>
                </a:solidFill>
                <a:latin typeface="SST Arabic Medium" pitchFamily="34" charset="-78"/>
                <a:cs typeface="SST Arabic Medium" pitchFamily="34" charset="-78"/>
              </a:rPr>
              <a:t>نوفميبر</a:t>
            </a:r>
          </a:p>
        </p:txBody>
      </p:sp>
      <p:sp>
        <p:nvSpPr>
          <p:cNvPr id="23" name="TextBox 22"/>
          <p:cNvSpPr txBox="1"/>
          <p:nvPr/>
        </p:nvSpPr>
        <p:spPr>
          <a:xfrm>
            <a:off x="3132782" y="4686343"/>
            <a:ext cx="403341" cy="169277"/>
          </a:xfrm>
          <a:prstGeom prst="rect">
            <a:avLst/>
          </a:prstGeom>
          <a:noFill/>
        </p:spPr>
        <p:txBody>
          <a:bodyPr wrap="square" rtlCol="0">
            <a:spAutoFit/>
          </a:bodyPr>
          <a:lstStyle/>
          <a:p>
            <a:pPr lvl="0" rtl="1">
              <a:defRPr/>
            </a:pPr>
            <a:r>
              <a:rPr lang="ar-EG" sz="500" dirty="0">
                <a:solidFill>
                  <a:schemeClr val="tx1">
                    <a:lumMod val="50000"/>
                    <a:lumOff val="50000"/>
                  </a:schemeClr>
                </a:solidFill>
                <a:latin typeface="SST Arabic Medium" pitchFamily="34" charset="-78"/>
                <a:cs typeface="SST Arabic Medium" pitchFamily="34" charset="-78"/>
              </a:rPr>
              <a:t>ديسمبر</a:t>
            </a:r>
          </a:p>
        </p:txBody>
      </p:sp>
      <p:sp>
        <p:nvSpPr>
          <p:cNvPr id="24" name="TextBox 23"/>
          <p:cNvSpPr txBox="1"/>
          <p:nvPr/>
        </p:nvSpPr>
        <p:spPr>
          <a:xfrm>
            <a:off x="2801404" y="4686343"/>
            <a:ext cx="403341" cy="169277"/>
          </a:xfrm>
          <a:prstGeom prst="rect">
            <a:avLst/>
          </a:prstGeom>
          <a:noFill/>
        </p:spPr>
        <p:txBody>
          <a:bodyPr wrap="square" rtlCol="0">
            <a:spAutoFit/>
          </a:bodyPr>
          <a:lstStyle/>
          <a:p>
            <a:pPr lvl="0" rtl="1">
              <a:defRPr/>
            </a:pPr>
            <a:r>
              <a:rPr lang="ar-EG" sz="500" dirty="0">
                <a:solidFill>
                  <a:schemeClr val="tx1">
                    <a:lumMod val="50000"/>
                    <a:lumOff val="50000"/>
                  </a:schemeClr>
                </a:solidFill>
                <a:latin typeface="SST Arabic Medium" pitchFamily="34" charset="-78"/>
                <a:cs typeface="SST Arabic Medium" pitchFamily="34" charset="-78"/>
              </a:rPr>
              <a:t>يناير</a:t>
            </a:r>
          </a:p>
        </p:txBody>
      </p:sp>
      <p:sp>
        <p:nvSpPr>
          <p:cNvPr id="25" name="TextBox 24"/>
          <p:cNvSpPr txBox="1"/>
          <p:nvPr/>
        </p:nvSpPr>
        <p:spPr>
          <a:xfrm>
            <a:off x="2454124" y="4686343"/>
            <a:ext cx="403341" cy="169277"/>
          </a:xfrm>
          <a:prstGeom prst="rect">
            <a:avLst/>
          </a:prstGeom>
          <a:noFill/>
        </p:spPr>
        <p:txBody>
          <a:bodyPr wrap="square" rtlCol="0">
            <a:spAutoFit/>
          </a:bodyPr>
          <a:lstStyle/>
          <a:p>
            <a:pPr lvl="0" rtl="1">
              <a:defRPr/>
            </a:pPr>
            <a:r>
              <a:rPr lang="ar-EG" sz="500" dirty="0">
                <a:solidFill>
                  <a:schemeClr val="tx1">
                    <a:lumMod val="50000"/>
                    <a:lumOff val="50000"/>
                  </a:schemeClr>
                </a:solidFill>
                <a:latin typeface="SST Arabic Medium" pitchFamily="34" charset="-78"/>
                <a:cs typeface="SST Arabic Medium" pitchFamily="34" charset="-78"/>
              </a:rPr>
              <a:t>فبراير</a:t>
            </a:r>
          </a:p>
        </p:txBody>
      </p:sp>
      <p:sp>
        <p:nvSpPr>
          <p:cNvPr id="26" name="TextBox 25"/>
          <p:cNvSpPr txBox="1"/>
          <p:nvPr/>
        </p:nvSpPr>
        <p:spPr>
          <a:xfrm>
            <a:off x="2106844" y="4686343"/>
            <a:ext cx="403341" cy="169277"/>
          </a:xfrm>
          <a:prstGeom prst="rect">
            <a:avLst/>
          </a:prstGeom>
          <a:noFill/>
        </p:spPr>
        <p:txBody>
          <a:bodyPr wrap="square" rtlCol="0">
            <a:spAutoFit/>
          </a:bodyPr>
          <a:lstStyle/>
          <a:p>
            <a:pPr lvl="0" rtl="1">
              <a:defRPr/>
            </a:pPr>
            <a:r>
              <a:rPr lang="ar-EG" sz="500" dirty="0">
                <a:solidFill>
                  <a:schemeClr val="tx1">
                    <a:lumMod val="50000"/>
                    <a:lumOff val="50000"/>
                  </a:schemeClr>
                </a:solidFill>
                <a:latin typeface="SST Arabic Medium" pitchFamily="34" charset="-78"/>
                <a:cs typeface="SST Arabic Medium" pitchFamily="34" charset="-78"/>
              </a:rPr>
              <a:t>مارس</a:t>
            </a:r>
          </a:p>
        </p:txBody>
      </p:sp>
      <p:sp>
        <p:nvSpPr>
          <p:cNvPr id="27" name="TextBox 26"/>
          <p:cNvSpPr txBox="1"/>
          <p:nvPr/>
        </p:nvSpPr>
        <p:spPr>
          <a:xfrm>
            <a:off x="1767515" y="4686343"/>
            <a:ext cx="403341" cy="169277"/>
          </a:xfrm>
          <a:prstGeom prst="rect">
            <a:avLst/>
          </a:prstGeom>
          <a:noFill/>
        </p:spPr>
        <p:txBody>
          <a:bodyPr wrap="square" rtlCol="0">
            <a:spAutoFit/>
          </a:bodyPr>
          <a:lstStyle/>
          <a:p>
            <a:pPr lvl="0" rtl="1">
              <a:defRPr/>
            </a:pPr>
            <a:r>
              <a:rPr lang="ar-EG" sz="500" dirty="0">
                <a:solidFill>
                  <a:schemeClr val="tx1">
                    <a:lumMod val="50000"/>
                    <a:lumOff val="50000"/>
                  </a:schemeClr>
                </a:solidFill>
                <a:latin typeface="SST Arabic Medium" pitchFamily="34" charset="-78"/>
                <a:cs typeface="SST Arabic Medium" pitchFamily="34" charset="-78"/>
              </a:rPr>
              <a:t>ابريل</a:t>
            </a:r>
          </a:p>
        </p:txBody>
      </p:sp>
      <p:sp>
        <p:nvSpPr>
          <p:cNvPr id="28" name="TextBox 27"/>
          <p:cNvSpPr txBox="1"/>
          <p:nvPr/>
        </p:nvSpPr>
        <p:spPr>
          <a:xfrm>
            <a:off x="1420235" y="4686343"/>
            <a:ext cx="403341" cy="169277"/>
          </a:xfrm>
          <a:prstGeom prst="rect">
            <a:avLst/>
          </a:prstGeom>
          <a:noFill/>
        </p:spPr>
        <p:txBody>
          <a:bodyPr wrap="square" rtlCol="0">
            <a:spAutoFit/>
          </a:bodyPr>
          <a:lstStyle/>
          <a:p>
            <a:pPr lvl="0" rtl="1">
              <a:defRPr/>
            </a:pPr>
            <a:r>
              <a:rPr lang="ar-EG" sz="500" dirty="0">
                <a:solidFill>
                  <a:schemeClr val="tx1">
                    <a:lumMod val="50000"/>
                    <a:lumOff val="50000"/>
                  </a:schemeClr>
                </a:solidFill>
                <a:latin typeface="SST Arabic Medium" pitchFamily="34" charset="-78"/>
                <a:cs typeface="SST Arabic Medium" pitchFamily="34" charset="-78"/>
              </a:rPr>
              <a:t>مايو</a:t>
            </a:r>
          </a:p>
        </p:txBody>
      </p:sp>
      <p:cxnSp>
        <p:nvCxnSpPr>
          <p:cNvPr id="6" name="Straight Connector 5"/>
          <p:cNvCxnSpPr/>
          <p:nvPr/>
        </p:nvCxnSpPr>
        <p:spPr>
          <a:xfrm>
            <a:off x="6383738" y="5581299"/>
            <a:ext cx="453225" cy="0"/>
          </a:xfrm>
          <a:prstGeom prst="line">
            <a:avLst/>
          </a:prstGeom>
          <a:ln w="28575">
            <a:solidFill>
              <a:srgbClr val="03A5AD"/>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6383738" y="5813212"/>
            <a:ext cx="453225" cy="0"/>
          </a:xfrm>
          <a:prstGeom prst="line">
            <a:avLst/>
          </a:prstGeom>
          <a:ln w="28575">
            <a:solidFill>
              <a:srgbClr val="0999C4"/>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6383738" y="6045125"/>
            <a:ext cx="453225" cy="0"/>
          </a:xfrm>
          <a:prstGeom prst="line">
            <a:avLst/>
          </a:prstGeom>
          <a:ln w="28575">
            <a:solidFill>
              <a:srgbClr val="112DAD"/>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383738" y="6277038"/>
            <a:ext cx="453225"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5828368" y="5447680"/>
            <a:ext cx="569698" cy="230832"/>
          </a:xfrm>
          <a:prstGeom prst="rect">
            <a:avLst/>
          </a:prstGeom>
          <a:noFill/>
        </p:spPr>
        <p:txBody>
          <a:bodyPr wrap="square" rtlCol="0">
            <a:spAutoFit/>
          </a:bodyPr>
          <a:lstStyle/>
          <a:p>
            <a:pPr lvl="0" algn="r" rtl="1">
              <a:defRPr/>
            </a:pPr>
            <a:r>
              <a:rPr lang="ar-EG" sz="900" dirty="0">
                <a:solidFill>
                  <a:schemeClr val="tx1">
                    <a:lumMod val="50000"/>
                    <a:lumOff val="50000"/>
                  </a:schemeClr>
                </a:solidFill>
                <a:latin typeface="SST Arabic Medium" pitchFamily="34" charset="-78"/>
                <a:cs typeface="SST Arabic Medium" pitchFamily="34" charset="-78"/>
              </a:rPr>
              <a:t>مخطط</a:t>
            </a:r>
          </a:p>
        </p:txBody>
      </p:sp>
      <p:sp>
        <p:nvSpPr>
          <p:cNvPr id="35" name="TextBox 34"/>
          <p:cNvSpPr txBox="1"/>
          <p:nvPr/>
        </p:nvSpPr>
        <p:spPr>
          <a:xfrm>
            <a:off x="5487792" y="5680754"/>
            <a:ext cx="910274" cy="230832"/>
          </a:xfrm>
          <a:prstGeom prst="rect">
            <a:avLst/>
          </a:prstGeom>
          <a:noFill/>
        </p:spPr>
        <p:txBody>
          <a:bodyPr wrap="square" rtlCol="0">
            <a:spAutoFit/>
          </a:bodyPr>
          <a:lstStyle/>
          <a:p>
            <a:pPr lvl="0" algn="r" rtl="1">
              <a:defRPr/>
            </a:pPr>
            <a:r>
              <a:rPr lang="ar-EG" sz="900" dirty="0">
                <a:solidFill>
                  <a:schemeClr val="tx1">
                    <a:lumMod val="50000"/>
                    <a:lumOff val="50000"/>
                  </a:schemeClr>
                </a:solidFill>
                <a:latin typeface="SST Arabic Medium" pitchFamily="34" charset="-78"/>
                <a:cs typeface="SST Arabic Medium" pitchFamily="34" charset="-78"/>
              </a:rPr>
              <a:t>اعلى 10%</a:t>
            </a:r>
          </a:p>
        </p:txBody>
      </p:sp>
      <p:sp>
        <p:nvSpPr>
          <p:cNvPr id="36" name="TextBox 35"/>
          <p:cNvSpPr txBox="1"/>
          <p:nvPr/>
        </p:nvSpPr>
        <p:spPr>
          <a:xfrm>
            <a:off x="5645173" y="5897926"/>
            <a:ext cx="752893" cy="230832"/>
          </a:xfrm>
          <a:prstGeom prst="rect">
            <a:avLst/>
          </a:prstGeom>
          <a:noFill/>
        </p:spPr>
        <p:txBody>
          <a:bodyPr wrap="square" rtlCol="0">
            <a:spAutoFit/>
          </a:bodyPr>
          <a:lstStyle/>
          <a:p>
            <a:pPr lvl="0" algn="r" rtl="1">
              <a:defRPr/>
            </a:pPr>
            <a:r>
              <a:rPr lang="ar-EG" sz="900" dirty="0">
                <a:solidFill>
                  <a:schemeClr val="tx1">
                    <a:lumMod val="50000"/>
                    <a:lumOff val="50000"/>
                  </a:schemeClr>
                </a:solidFill>
                <a:latin typeface="SST Arabic Medium" pitchFamily="34" charset="-78"/>
                <a:cs typeface="SST Arabic Medium" pitchFamily="34" charset="-78"/>
              </a:rPr>
              <a:t>اقل 20%</a:t>
            </a:r>
          </a:p>
        </p:txBody>
      </p:sp>
      <p:sp>
        <p:nvSpPr>
          <p:cNvPr id="37" name="TextBox 36"/>
          <p:cNvSpPr txBox="1"/>
          <p:nvPr/>
        </p:nvSpPr>
        <p:spPr>
          <a:xfrm>
            <a:off x="5828368" y="6131000"/>
            <a:ext cx="569698" cy="230832"/>
          </a:xfrm>
          <a:prstGeom prst="rect">
            <a:avLst/>
          </a:prstGeom>
          <a:noFill/>
        </p:spPr>
        <p:txBody>
          <a:bodyPr wrap="square" rtlCol="0">
            <a:spAutoFit/>
          </a:bodyPr>
          <a:lstStyle/>
          <a:p>
            <a:pPr lvl="0" algn="r" rtl="1">
              <a:defRPr/>
            </a:pPr>
            <a:r>
              <a:rPr lang="ar-EG" sz="900" dirty="0">
                <a:solidFill>
                  <a:schemeClr val="tx1">
                    <a:lumMod val="50000"/>
                    <a:lumOff val="50000"/>
                  </a:schemeClr>
                </a:solidFill>
                <a:latin typeface="SST Arabic Medium" pitchFamily="34" charset="-78"/>
                <a:cs typeface="SST Arabic Medium" pitchFamily="34" charset="-78"/>
              </a:rPr>
              <a:t>الفعلي</a:t>
            </a:r>
          </a:p>
        </p:txBody>
      </p:sp>
    </p:spTree>
    <p:extLst>
      <p:ext uri="{BB962C8B-B14F-4D97-AF65-F5344CB8AC3E}">
        <p14:creationId xmlns:p14="http://schemas.microsoft.com/office/powerpoint/2010/main" val="494100085"/>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D64DAF6-A0A6-40B8-819E-23B6DDB6B49B}"/>
              </a:ext>
            </a:extLst>
          </p:cNvPr>
          <p:cNvSpPr/>
          <p:nvPr/>
        </p:nvSpPr>
        <p:spPr>
          <a:xfrm>
            <a:off x="3840480" y="1294160"/>
            <a:ext cx="7819595" cy="1569660"/>
          </a:xfrm>
          <a:prstGeom prst="rect">
            <a:avLst/>
          </a:prstGeom>
        </p:spPr>
        <p:txBody>
          <a:bodyPr wrap="square">
            <a:spAutoFit/>
          </a:bodyPr>
          <a:lstStyle/>
          <a:p>
            <a:pPr lvl="0" algn="justLow" rtl="1">
              <a:lnSpc>
                <a:spcPct val="150000"/>
              </a:lnSpc>
              <a:defRPr/>
            </a:pPr>
            <a:r>
              <a:rPr kumimoji="0" lang="ar-EG" sz="1600" b="1"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6</a:t>
            </a:r>
            <a:r>
              <a:rPr lang="ar-EG" sz="1600" b="1" dirty="0">
                <a:solidFill>
                  <a:srgbClr val="03A5AD"/>
                </a:solidFill>
                <a:latin typeface="SST Arabic Medium" pitchFamily="34" charset="-78"/>
                <a:cs typeface="SST Arabic Medium" pitchFamily="34" charset="-78"/>
              </a:rPr>
              <a:t>. النمو والتحسين</a:t>
            </a:r>
            <a:endParaRPr kumimoji="0" lang="ar-EG" sz="1600" b="1"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a:p>
            <a:pPr lvl="0"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القصد من قياس البيانات وعرضها هو التعلم والتحسين. لتحسين أداء المشروع وكفاءته، قم فقط بالقياس والإبلاغ عن</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المعلومات التي تؤدي لما يلي:</a:t>
            </a:r>
            <a:endParaRPr kumimoji="0" lang="ar-DZ" b="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5" name="TextBox 4">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القياس</a:t>
            </a:r>
          </a:p>
        </p:txBody>
      </p:sp>
      <p:grpSp>
        <p:nvGrpSpPr>
          <p:cNvPr id="101" name="Group 100"/>
          <p:cNvGrpSpPr/>
          <p:nvPr/>
        </p:nvGrpSpPr>
        <p:grpSpPr>
          <a:xfrm>
            <a:off x="1956703" y="3471283"/>
            <a:ext cx="8278595" cy="1356970"/>
            <a:chOff x="2026220" y="3471283"/>
            <a:chExt cx="8278595" cy="1356970"/>
          </a:xfrm>
        </p:grpSpPr>
        <p:sp>
          <p:nvSpPr>
            <p:cNvPr id="102" name="AutoShape 3"/>
            <p:cNvSpPr/>
            <p:nvPr/>
          </p:nvSpPr>
          <p:spPr>
            <a:xfrm flipV="1">
              <a:off x="2793978" y="3958478"/>
              <a:ext cx="6765446" cy="0"/>
            </a:xfrm>
            <a:prstGeom prst="line">
              <a:avLst/>
            </a:prstGeom>
            <a:ln w="28575" cap="flat">
              <a:solidFill>
                <a:srgbClr val="DFE4E4"/>
              </a:solidFill>
              <a:prstDash val="sysDash"/>
              <a:headEnd type="none" w="sm" len="sm"/>
              <a:tailEnd type="none" w="sm" len="sm"/>
            </a:ln>
          </p:spPr>
          <p:txBody>
            <a:bodyPr/>
            <a:lstStyle/>
            <a:p>
              <a:endParaRPr lang="en-SA"/>
            </a:p>
          </p:txBody>
        </p:sp>
        <p:grpSp>
          <p:nvGrpSpPr>
            <p:cNvPr id="4" name="Group 3"/>
            <p:cNvGrpSpPr/>
            <p:nvPr/>
          </p:nvGrpSpPr>
          <p:grpSpPr>
            <a:xfrm>
              <a:off x="9255074" y="3471283"/>
              <a:ext cx="1049741" cy="1356970"/>
              <a:chOff x="8205333" y="3471283"/>
              <a:chExt cx="1049741" cy="1356970"/>
            </a:xfrm>
          </p:grpSpPr>
          <p:grpSp>
            <p:nvGrpSpPr>
              <p:cNvPr id="16" name="Group 28"/>
              <p:cNvGrpSpPr/>
              <p:nvPr/>
            </p:nvGrpSpPr>
            <p:grpSpPr>
              <a:xfrm rot="10800000">
                <a:off x="8487317" y="3731905"/>
                <a:ext cx="767757" cy="767757"/>
                <a:chOff x="0" y="0"/>
                <a:chExt cx="812800" cy="812800"/>
              </a:xfrm>
            </p:grpSpPr>
            <p:sp>
              <p:nvSpPr>
                <p:cNvPr id="74" name="Freeform 29"/>
                <p:cNvSpPr/>
                <p:nvPr/>
              </p:nvSpPr>
              <p:spPr>
                <a:xfrm>
                  <a:off x="0" y="0"/>
                  <a:ext cx="812800" cy="812800"/>
                </a:xfrm>
                <a:custGeom>
                  <a:avLst/>
                  <a:gdLst/>
                  <a:ahLst/>
                  <a:cxnLst/>
                  <a:rect l="l" t="t" r="r" b="b"/>
                  <a:pathLst>
                    <a:path w="812800" h="812800">
                      <a:moveTo>
                        <a:pt x="39250" y="0"/>
                      </a:moveTo>
                      <a:lnTo>
                        <a:pt x="773550" y="0"/>
                      </a:lnTo>
                      <a:cubicBezTo>
                        <a:pt x="783960" y="0"/>
                        <a:pt x="793943" y="4135"/>
                        <a:pt x="801304" y="11496"/>
                      </a:cubicBezTo>
                      <a:cubicBezTo>
                        <a:pt x="808665" y="18857"/>
                        <a:pt x="812800" y="28840"/>
                        <a:pt x="812800" y="39250"/>
                      </a:cubicBezTo>
                      <a:lnTo>
                        <a:pt x="812800" y="773550"/>
                      </a:lnTo>
                      <a:cubicBezTo>
                        <a:pt x="812800" y="783960"/>
                        <a:pt x="808665" y="793943"/>
                        <a:pt x="801304" y="801304"/>
                      </a:cubicBezTo>
                      <a:cubicBezTo>
                        <a:pt x="793943" y="808665"/>
                        <a:pt x="783960" y="812800"/>
                        <a:pt x="773550" y="812800"/>
                      </a:cubicBezTo>
                      <a:lnTo>
                        <a:pt x="39250" y="812800"/>
                      </a:lnTo>
                      <a:cubicBezTo>
                        <a:pt x="28840" y="812800"/>
                        <a:pt x="18857" y="808665"/>
                        <a:pt x="11496" y="801304"/>
                      </a:cubicBezTo>
                      <a:cubicBezTo>
                        <a:pt x="4135" y="793943"/>
                        <a:pt x="0" y="783960"/>
                        <a:pt x="0" y="773550"/>
                      </a:cubicBezTo>
                      <a:lnTo>
                        <a:pt x="0" y="39250"/>
                      </a:lnTo>
                      <a:cubicBezTo>
                        <a:pt x="0" y="28840"/>
                        <a:pt x="4135" y="18857"/>
                        <a:pt x="11496" y="11496"/>
                      </a:cubicBezTo>
                      <a:cubicBezTo>
                        <a:pt x="18857" y="4135"/>
                        <a:pt x="28840" y="0"/>
                        <a:pt x="39250" y="0"/>
                      </a:cubicBezTo>
                      <a:close/>
                    </a:path>
                  </a:pathLst>
                </a:custGeom>
                <a:solidFill>
                  <a:srgbClr val="DFE4E4"/>
                </a:solidFill>
              </p:spPr>
              <p:txBody>
                <a:bodyPr/>
                <a:lstStyle/>
                <a:p>
                  <a:endParaRPr lang="en-SA"/>
                </a:p>
              </p:txBody>
            </p:sp>
            <p:sp>
              <p:nvSpPr>
                <p:cNvPr id="75" name="TextBox 30"/>
                <p:cNvSpPr txBox="1"/>
                <p:nvPr/>
              </p:nvSpPr>
              <p:spPr>
                <a:xfrm>
                  <a:off x="0" y="-38100"/>
                  <a:ext cx="812800" cy="850900"/>
                </a:xfrm>
                <a:prstGeom prst="rect">
                  <a:avLst/>
                </a:prstGeom>
              </p:spPr>
              <p:txBody>
                <a:bodyPr lIns="18298" tIns="18298" rIns="18298" bIns="18298" rtlCol="0" anchor="ctr"/>
                <a:lstStyle/>
                <a:p>
                  <a:pPr algn="justLow"/>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17" name="Group 31"/>
              <p:cNvGrpSpPr/>
              <p:nvPr/>
            </p:nvGrpSpPr>
            <p:grpSpPr>
              <a:xfrm rot="10800000">
                <a:off x="8574681" y="4494163"/>
                <a:ext cx="334090" cy="334090"/>
                <a:chOff x="0" y="0"/>
                <a:chExt cx="812800" cy="812800"/>
              </a:xfrm>
            </p:grpSpPr>
            <p:sp>
              <p:nvSpPr>
                <p:cNvPr id="72" name="Freeform 32"/>
                <p:cNvSpPr/>
                <p:nvPr/>
              </p:nvSpPr>
              <p:spPr>
                <a:xfrm>
                  <a:off x="0" y="0"/>
                  <a:ext cx="812800" cy="812800"/>
                </a:xfrm>
                <a:custGeom>
                  <a:avLst/>
                  <a:gdLst/>
                  <a:ahLst/>
                  <a:cxnLst/>
                  <a:rect l="l" t="t" r="r" b="b"/>
                  <a:pathLst>
                    <a:path w="812800" h="812800">
                      <a:moveTo>
                        <a:pt x="406400" y="0"/>
                      </a:moveTo>
                      <a:lnTo>
                        <a:pt x="0" y="406400"/>
                      </a:lnTo>
                      <a:lnTo>
                        <a:pt x="203200" y="406400"/>
                      </a:lnTo>
                      <a:lnTo>
                        <a:pt x="203200" y="812800"/>
                      </a:lnTo>
                      <a:lnTo>
                        <a:pt x="609600" y="812800"/>
                      </a:lnTo>
                      <a:lnTo>
                        <a:pt x="609600" y="406400"/>
                      </a:lnTo>
                      <a:lnTo>
                        <a:pt x="812800" y="406400"/>
                      </a:lnTo>
                      <a:lnTo>
                        <a:pt x="406400" y="0"/>
                      </a:lnTo>
                      <a:close/>
                    </a:path>
                  </a:pathLst>
                </a:custGeom>
                <a:solidFill>
                  <a:srgbClr val="DFE4E4"/>
                </a:solidFill>
              </p:spPr>
              <p:txBody>
                <a:bodyPr/>
                <a:lstStyle/>
                <a:p>
                  <a:endParaRPr lang="en-SA"/>
                </a:p>
              </p:txBody>
            </p:sp>
            <p:sp>
              <p:nvSpPr>
                <p:cNvPr id="73" name="TextBox 33"/>
                <p:cNvSpPr txBox="1"/>
                <p:nvPr/>
              </p:nvSpPr>
              <p:spPr>
                <a:xfrm>
                  <a:off x="203200" y="53975"/>
                  <a:ext cx="406400" cy="758825"/>
                </a:xfrm>
                <a:prstGeom prst="rect">
                  <a:avLst/>
                </a:prstGeom>
              </p:spPr>
              <p:txBody>
                <a:bodyPr lIns="25458" tIns="25458" rIns="25458" bIns="25458" rtlCol="0" anchor="ctr"/>
                <a:lstStyle/>
                <a:p>
                  <a:pPr algn="justLow"/>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18" name="Group 34"/>
              <p:cNvGrpSpPr/>
              <p:nvPr/>
            </p:nvGrpSpPr>
            <p:grpSpPr>
              <a:xfrm rot="10800000">
                <a:off x="8205333" y="3471283"/>
                <a:ext cx="767757" cy="767757"/>
                <a:chOff x="0" y="0"/>
                <a:chExt cx="812800" cy="812800"/>
              </a:xfrm>
            </p:grpSpPr>
            <p:sp>
              <p:nvSpPr>
                <p:cNvPr id="70" name="Freeform 35"/>
                <p:cNvSpPr/>
                <p:nvPr/>
              </p:nvSpPr>
              <p:spPr>
                <a:xfrm>
                  <a:off x="0" y="0"/>
                  <a:ext cx="812800" cy="812800"/>
                </a:xfrm>
                <a:custGeom>
                  <a:avLst/>
                  <a:gdLst/>
                  <a:ahLst/>
                  <a:cxnLst/>
                  <a:rect l="l" t="t" r="r" b="b"/>
                  <a:pathLst>
                    <a:path w="812800" h="812800">
                      <a:moveTo>
                        <a:pt x="29438" y="0"/>
                      </a:moveTo>
                      <a:lnTo>
                        <a:pt x="783362" y="0"/>
                      </a:lnTo>
                      <a:cubicBezTo>
                        <a:pt x="799620" y="0"/>
                        <a:pt x="812800" y="13180"/>
                        <a:pt x="812800" y="29438"/>
                      </a:cubicBezTo>
                      <a:lnTo>
                        <a:pt x="812800" y="783362"/>
                      </a:lnTo>
                      <a:cubicBezTo>
                        <a:pt x="812800" y="799620"/>
                        <a:pt x="799620" y="812800"/>
                        <a:pt x="783362" y="812800"/>
                      </a:cubicBezTo>
                      <a:lnTo>
                        <a:pt x="29438" y="812800"/>
                      </a:lnTo>
                      <a:cubicBezTo>
                        <a:pt x="13180" y="812800"/>
                        <a:pt x="0" y="799620"/>
                        <a:pt x="0" y="783362"/>
                      </a:cubicBezTo>
                      <a:lnTo>
                        <a:pt x="0" y="29438"/>
                      </a:lnTo>
                      <a:cubicBezTo>
                        <a:pt x="0" y="13180"/>
                        <a:pt x="13180" y="0"/>
                        <a:pt x="29438" y="0"/>
                      </a:cubicBezTo>
                      <a:close/>
                    </a:path>
                  </a:pathLst>
                </a:custGeom>
                <a:solidFill>
                  <a:srgbClr val="FFFFFF"/>
                </a:solidFill>
                <a:ln w="28575" cap="sq">
                  <a:solidFill>
                    <a:srgbClr val="DFE4E4"/>
                  </a:solidFill>
                  <a:prstDash val="dash"/>
                  <a:miter/>
                </a:ln>
              </p:spPr>
              <p:txBody>
                <a:bodyPr/>
                <a:lstStyle/>
                <a:p>
                  <a:endParaRPr lang="en-SA"/>
                </a:p>
              </p:txBody>
            </p:sp>
            <p:sp>
              <p:nvSpPr>
                <p:cNvPr id="71" name="TextBox 36"/>
                <p:cNvSpPr txBox="1"/>
                <p:nvPr/>
              </p:nvSpPr>
              <p:spPr>
                <a:xfrm>
                  <a:off x="0" y="-38100"/>
                  <a:ext cx="812800" cy="850900"/>
                </a:xfrm>
                <a:prstGeom prst="rect">
                  <a:avLst/>
                </a:prstGeom>
              </p:spPr>
              <p:txBody>
                <a:bodyPr lIns="24341" tIns="24341" rIns="24341" bIns="24341" rtlCol="0" anchor="ctr"/>
                <a:lstStyle/>
                <a:p>
                  <a:pPr algn="justLow"/>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19" name="Group 37"/>
              <p:cNvGrpSpPr/>
              <p:nvPr/>
            </p:nvGrpSpPr>
            <p:grpSpPr>
              <a:xfrm rot="10800000">
                <a:off x="8367033" y="3616548"/>
                <a:ext cx="767757" cy="767757"/>
                <a:chOff x="0" y="0"/>
                <a:chExt cx="812800" cy="812800"/>
              </a:xfrm>
            </p:grpSpPr>
            <p:sp>
              <p:nvSpPr>
                <p:cNvPr id="68" name="Freeform 38"/>
                <p:cNvSpPr/>
                <p:nvPr/>
              </p:nvSpPr>
              <p:spPr>
                <a:xfrm>
                  <a:off x="0" y="0"/>
                  <a:ext cx="812800" cy="812800"/>
                </a:xfrm>
                <a:custGeom>
                  <a:avLst/>
                  <a:gdLst/>
                  <a:ahLst/>
                  <a:cxnLst/>
                  <a:rect l="l" t="t" r="r" b="b"/>
                  <a:pathLst>
                    <a:path w="812800" h="812800">
                      <a:moveTo>
                        <a:pt x="49063" y="0"/>
                      </a:moveTo>
                      <a:lnTo>
                        <a:pt x="763737" y="0"/>
                      </a:lnTo>
                      <a:cubicBezTo>
                        <a:pt x="776749" y="0"/>
                        <a:pt x="789229" y="5169"/>
                        <a:pt x="798430" y="14370"/>
                      </a:cubicBezTo>
                      <a:cubicBezTo>
                        <a:pt x="807631" y="23571"/>
                        <a:pt x="812800" y="36051"/>
                        <a:pt x="812800" y="49063"/>
                      </a:cubicBezTo>
                      <a:lnTo>
                        <a:pt x="812800" y="763737"/>
                      </a:lnTo>
                      <a:cubicBezTo>
                        <a:pt x="812800" y="776749"/>
                        <a:pt x="807631" y="789229"/>
                        <a:pt x="798430" y="798430"/>
                      </a:cubicBezTo>
                      <a:cubicBezTo>
                        <a:pt x="789229" y="807631"/>
                        <a:pt x="776749" y="812800"/>
                        <a:pt x="763737" y="812800"/>
                      </a:cubicBezTo>
                      <a:lnTo>
                        <a:pt x="49063" y="812800"/>
                      </a:lnTo>
                      <a:cubicBezTo>
                        <a:pt x="36051" y="812800"/>
                        <a:pt x="23571" y="807631"/>
                        <a:pt x="14370" y="798430"/>
                      </a:cubicBezTo>
                      <a:cubicBezTo>
                        <a:pt x="5169" y="789229"/>
                        <a:pt x="0" y="776749"/>
                        <a:pt x="0" y="763737"/>
                      </a:cubicBezTo>
                      <a:lnTo>
                        <a:pt x="0" y="49063"/>
                      </a:lnTo>
                      <a:cubicBezTo>
                        <a:pt x="0" y="36051"/>
                        <a:pt x="5169" y="23571"/>
                        <a:pt x="14370" y="14370"/>
                      </a:cubicBezTo>
                      <a:cubicBezTo>
                        <a:pt x="23571" y="5169"/>
                        <a:pt x="36051" y="0"/>
                        <a:pt x="49063" y="0"/>
                      </a:cubicBezTo>
                      <a:close/>
                    </a:path>
                  </a:pathLst>
                </a:custGeom>
                <a:solidFill>
                  <a:srgbClr val="101C43"/>
                </a:solidFill>
                <a:ln cap="sq">
                  <a:noFill/>
                  <a:prstDash val="solid"/>
                  <a:miter/>
                </a:ln>
              </p:spPr>
              <p:txBody>
                <a:bodyPr/>
                <a:lstStyle/>
                <a:p>
                  <a:endParaRPr lang="en-SA"/>
                </a:p>
              </p:txBody>
            </p:sp>
            <p:sp>
              <p:nvSpPr>
                <p:cNvPr id="69" name="TextBox 39"/>
                <p:cNvSpPr txBox="1"/>
                <p:nvPr/>
              </p:nvSpPr>
              <p:spPr>
                <a:xfrm>
                  <a:off x="0" y="-38100"/>
                  <a:ext cx="812800" cy="850900"/>
                </a:xfrm>
                <a:prstGeom prst="rect">
                  <a:avLst/>
                </a:prstGeom>
              </p:spPr>
              <p:txBody>
                <a:bodyPr lIns="24341" tIns="24341" rIns="24341" bIns="24341" rtlCol="0" anchor="ctr"/>
                <a:lstStyle/>
                <a:p>
                  <a:pPr algn="justLow"/>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32" name="Freeform 76"/>
              <p:cNvSpPr/>
              <p:nvPr/>
            </p:nvSpPr>
            <p:spPr>
              <a:xfrm>
                <a:off x="8509682" y="3768523"/>
                <a:ext cx="482459" cy="443863"/>
              </a:xfrm>
              <a:custGeom>
                <a:avLst/>
                <a:gdLst/>
                <a:ahLst/>
                <a:cxnLst/>
                <a:rect l="l" t="t" r="r" b="b"/>
                <a:pathLst>
                  <a:path w="1322121" h="1216352">
                    <a:moveTo>
                      <a:pt x="0" y="0"/>
                    </a:moveTo>
                    <a:lnTo>
                      <a:pt x="1322121" y="0"/>
                    </a:lnTo>
                    <a:lnTo>
                      <a:pt x="1322121" y="1216352"/>
                    </a:lnTo>
                    <a:lnTo>
                      <a:pt x="0" y="1216352"/>
                    </a:lnTo>
                    <a:lnTo>
                      <a:pt x="0" y="0"/>
                    </a:lnTo>
                    <a:close/>
                  </a:path>
                </a:pathLst>
              </a:custGeom>
              <a: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a:ln cap="sq">
                <a:noFill/>
                <a:prstDash val="solid"/>
                <a:miter/>
              </a:ln>
            </p:spPr>
            <p:txBody>
              <a:bodyPr/>
              <a:lstStyle/>
              <a:p>
                <a:endParaRPr lang="en-SA"/>
              </a:p>
            </p:txBody>
          </p:sp>
        </p:grpSp>
        <p:grpSp>
          <p:nvGrpSpPr>
            <p:cNvPr id="97" name="Group 96"/>
            <p:cNvGrpSpPr/>
            <p:nvPr/>
          </p:nvGrpSpPr>
          <p:grpSpPr>
            <a:xfrm>
              <a:off x="7447861" y="3471283"/>
              <a:ext cx="1049742" cy="1356970"/>
              <a:chOff x="6902832" y="3471283"/>
              <a:chExt cx="1049742" cy="1356970"/>
            </a:xfrm>
          </p:grpSpPr>
          <p:grpSp>
            <p:nvGrpSpPr>
              <p:cNvPr id="12" name="Group 16"/>
              <p:cNvGrpSpPr/>
              <p:nvPr/>
            </p:nvGrpSpPr>
            <p:grpSpPr>
              <a:xfrm rot="10800000">
                <a:off x="7184817" y="3731905"/>
                <a:ext cx="767757" cy="767757"/>
                <a:chOff x="0" y="0"/>
                <a:chExt cx="812800" cy="812800"/>
              </a:xfrm>
            </p:grpSpPr>
            <p:sp>
              <p:nvSpPr>
                <p:cNvPr id="82" name="Freeform 17"/>
                <p:cNvSpPr/>
                <p:nvPr/>
              </p:nvSpPr>
              <p:spPr>
                <a:xfrm>
                  <a:off x="0" y="0"/>
                  <a:ext cx="812800" cy="812800"/>
                </a:xfrm>
                <a:custGeom>
                  <a:avLst/>
                  <a:gdLst/>
                  <a:ahLst/>
                  <a:cxnLst/>
                  <a:rect l="l" t="t" r="r" b="b"/>
                  <a:pathLst>
                    <a:path w="812800" h="812800">
                      <a:moveTo>
                        <a:pt x="39250" y="0"/>
                      </a:moveTo>
                      <a:lnTo>
                        <a:pt x="773550" y="0"/>
                      </a:lnTo>
                      <a:cubicBezTo>
                        <a:pt x="783960" y="0"/>
                        <a:pt x="793943" y="4135"/>
                        <a:pt x="801304" y="11496"/>
                      </a:cubicBezTo>
                      <a:cubicBezTo>
                        <a:pt x="808665" y="18857"/>
                        <a:pt x="812800" y="28840"/>
                        <a:pt x="812800" y="39250"/>
                      </a:cubicBezTo>
                      <a:lnTo>
                        <a:pt x="812800" y="773550"/>
                      </a:lnTo>
                      <a:cubicBezTo>
                        <a:pt x="812800" y="783960"/>
                        <a:pt x="808665" y="793943"/>
                        <a:pt x="801304" y="801304"/>
                      </a:cubicBezTo>
                      <a:cubicBezTo>
                        <a:pt x="793943" y="808665"/>
                        <a:pt x="783960" y="812800"/>
                        <a:pt x="773550" y="812800"/>
                      </a:cubicBezTo>
                      <a:lnTo>
                        <a:pt x="39250" y="812800"/>
                      </a:lnTo>
                      <a:cubicBezTo>
                        <a:pt x="28840" y="812800"/>
                        <a:pt x="18857" y="808665"/>
                        <a:pt x="11496" y="801304"/>
                      </a:cubicBezTo>
                      <a:cubicBezTo>
                        <a:pt x="4135" y="793943"/>
                        <a:pt x="0" y="783960"/>
                        <a:pt x="0" y="773550"/>
                      </a:cubicBezTo>
                      <a:lnTo>
                        <a:pt x="0" y="39250"/>
                      </a:lnTo>
                      <a:cubicBezTo>
                        <a:pt x="0" y="28840"/>
                        <a:pt x="4135" y="18857"/>
                        <a:pt x="11496" y="11496"/>
                      </a:cubicBezTo>
                      <a:cubicBezTo>
                        <a:pt x="18857" y="4135"/>
                        <a:pt x="28840" y="0"/>
                        <a:pt x="39250" y="0"/>
                      </a:cubicBezTo>
                      <a:close/>
                    </a:path>
                  </a:pathLst>
                </a:custGeom>
                <a:solidFill>
                  <a:srgbClr val="DFE4E4"/>
                </a:solidFill>
              </p:spPr>
              <p:txBody>
                <a:bodyPr/>
                <a:lstStyle/>
                <a:p>
                  <a:endParaRPr lang="en-SA"/>
                </a:p>
              </p:txBody>
            </p:sp>
            <p:sp>
              <p:nvSpPr>
                <p:cNvPr id="83" name="TextBox 18"/>
                <p:cNvSpPr txBox="1"/>
                <p:nvPr/>
              </p:nvSpPr>
              <p:spPr>
                <a:xfrm>
                  <a:off x="0" y="-38100"/>
                  <a:ext cx="812800" cy="850900"/>
                </a:xfrm>
                <a:prstGeom prst="rect">
                  <a:avLst/>
                </a:prstGeom>
              </p:spPr>
              <p:txBody>
                <a:bodyPr lIns="18298" tIns="18298" rIns="18298" bIns="18298" rtlCol="0" anchor="ctr"/>
                <a:lstStyle/>
                <a:p>
                  <a:pPr algn="justLow"/>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13" name="Group 19"/>
              <p:cNvGrpSpPr/>
              <p:nvPr/>
            </p:nvGrpSpPr>
            <p:grpSpPr>
              <a:xfrm rot="10800000">
                <a:off x="7272180" y="4494163"/>
                <a:ext cx="334090" cy="334090"/>
                <a:chOff x="0" y="0"/>
                <a:chExt cx="812800" cy="812800"/>
              </a:xfrm>
            </p:grpSpPr>
            <p:sp>
              <p:nvSpPr>
                <p:cNvPr id="80" name="Freeform 20"/>
                <p:cNvSpPr/>
                <p:nvPr/>
              </p:nvSpPr>
              <p:spPr>
                <a:xfrm>
                  <a:off x="0" y="0"/>
                  <a:ext cx="812800" cy="812800"/>
                </a:xfrm>
                <a:custGeom>
                  <a:avLst/>
                  <a:gdLst/>
                  <a:ahLst/>
                  <a:cxnLst/>
                  <a:rect l="l" t="t" r="r" b="b"/>
                  <a:pathLst>
                    <a:path w="812800" h="812800">
                      <a:moveTo>
                        <a:pt x="406400" y="0"/>
                      </a:moveTo>
                      <a:lnTo>
                        <a:pt x="0" y="406400"/>
                      </a:lnTo>
                      <a:lnTo>
                        <a:pt x="203200" y="406400"/>
                      </a:lnTo>
                      <a:lnTo>
                        <a:pt x="203200" y="812800"/>
                      </a:lnTo>
                      <a:lnTo>
                        <a:pt x="609600" y="812800"/>
                      </a:lnTo>
                      <a:lnTo>
                        <a:pt x="609600" y="406400"/>
                      </a:lnTo>
                      <a:lnTo>
                        <a:pt x="812800" y="406400"/>
                      </a:lnTo>
                      <a:lnTo>
                        <a:pt x="406400" y="0"/>
                      </a:lnTo>
                      <a:close/>
                    </a:path>
                  </a:pathLst>
                </a:custGeom>
                <a:solidFill>
                  <a:srgbClr val="DFE4E4"/>
                </a:solidFill>
              </p:spPr>
              <p:txBody>
                <a:bodyPr/>
                <a:lstStyle/>
                <a:p>
                  <a:endParaRPr lang="en-SA"/>
                </a:p>
              </p:txBody>
            </p:sp>
            <p:sp>
              <p:nvSpPr>
                <p:cNvPr id="81" name="TextBox 21"/>
                <p:cNvSpPr txBox="1"/>
                <p:nvPr/>
              </p:nvSpPr>
              <p:spPr>
                <a:xfrm>
                  <a:off x="203200" y="53975"/>
                  <a:ext cx="406400" cy="758825"/>
                </a:xfrm>
                <a:prstGeom prst="rect">
                  <a:avLst/>
                </a:prstGeom>
              </p:spPr>
              <p:txBody>
                <a:bodyPr lIns="25458" tIns="25458" rIns="25458" bIns="25458" rtlCol="0" anchor="ctr"/>
                <a:lstStyle/>
                <a:p>
                  <a:pPr algn="justLow"/>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14" name="Group 22"/>
              <p:cNvGrpSpPr/>
              <p:nvPr/>
            </p:nvGrpSpPr>
            <p:grpSpPr>
              <a:xfrm rot="10800000">
                <a:off x="6902832" y="3471283"/>
                <a:ext cx="767757" cy="767757"/>
                <a:chOff x="0" y="0"/>
                <a:chExt cx="812800" cy="812800"/>
              </a:xfrm>
            </p:grpSpPr>
            <p:sp>
              <p:nvSpPr>
                <p:cNvPr id="78" name="Freeform 23"/>
                <p:cNvSpPr/>
                <p:nvPr/>
              </p:nvSpPr>
              <p:spPr>
                <a:xfrm>
                  <a:off x="0" y="0"/>
                  <a:ext cx="812800" cy="812800"/>
                </a:xfrm>
                <a:custGeom>
                  <a:avLst/>
                  <a:gdLst/>
                  <a:ahLst/>
                  <a:cxnLst/>
                  <a:rect l="l" t="t" r="r" b="b"/>
                  <a:pathLst>
                    <a:path w="812800" h="812800">
                      <a:moveTo>
                        <a:pt x="29438" y="0"/>
                      </a:moveTo>
                      <a:lnTo>
                        <a:pt x="783362" y="0"/>
                      </a:lnTo>
                      <a:cubicBezTo>
                        <a:pt x="799620" y="0"/>
                        <a:pt x="812800" y="13180"/>
                        <a:pt x="812800" y="29438"/>
                      </a:cubicBezTo>
                      <a:lnTo>
                        <a:pt x="812800" y="783362"/>
                      </a:lnTo>
                      <a:cubicBezTo>
                        <a:pt x="812800" y="799620"/>
                        <a:pt x="799620" y="812800"/>
                        <a:pt x="783362" y="812800"/>
                      </a:cubicBezTo>
                      <a:lnTo>
                        <a:pt x="29438" y="812800"/>
                      </a:lnTo>
                      <a:cubicBezTo>
                        <a:pt x="13180" y="812800"/>
                        <a:pt x="0" y="799620"/>
                        <a:pt x="0" y="783362"/>
                      </a:cubicBezTo>
                      <a:lnTo>
                        <a:pt x="0" y="29438"/>
                      </a:lnTo>
                      <a:cubicBezTo>
                        <a:pt x="0" y="13180"/>
                        <a:pt x="13180" y="0"/>
                        <a:pt x="29438" y="0"/>
                      </a:cubicBezTo>
                      <a:close/>
                    </a:path>
                  </a:pathLst>
                </a:custGeom>
                <a:solidFill>
                  <a:srgbClr val="FFFFFF"/>
                </a:solidFill>
                <a:ln w="28575" cap="sq">
                  <a:solidFill>
                    <a:srgbClr val="DFE4E4"/>
                  </a:solidFill>
                  <a:prstDash val="dash"/>
                  <a:miter/>
                </a:ln>
              </p:spPr>
              <p:txBody>
                <a:bodyPr/>
                <a:lstStyle/>
                <a:p>
                  <a:endParaRPr lang="en-SA"/>
                </a:p>
              </p:txBody>
            </p:sp>
            <p:sp>
              <p:nvSpPr>
                <p:cNvPr id="79" name="TextBox 24"/>
                <p:cNvSpPr txBox="1"/>
                <p:nvPr/>
              </p:nvSpPr>
              <p:spPr>
                <a:xfrm>
                  <a:off x="0" y="-38100"/>
                  <a:ext cx="812800" cy="850900"/>
                </a:xfrm>
                <a:prstGeom prst="rect">
                  <a:avLst/>
                </a:prstGeom>
              </p:spPr>
              <p:txBody>
                <a:bodyPr lIns="24341" tIns="24341" rIns="24341" bIns="24341" rtlCol="0" anchor="ctr"/>
                <a:lstStyle/>
                <a:p>
                  <a:pPr algn="justLow"/>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15" name="Group 25"/>
              <p:cNvGrpSpPr/>
              <p:nvPr/>
            </p:nvGrpSpPr>
            <p:grpSpPr>
              <a:xfrm rot="10800000">
                <a:off x="7056642" y="3616548"/>
                <a:ext cx="767757" cy="767757"/>
                <a:chOff x="0" y="0"/>
                <a:chExt cx="812800" cy="812800"/>
              </a:xfrm>
            </p:grpSpPr>
            <p:sp>
              <p:nvSpPr>
                <p:cNvPr id="76" name="Freeform 26"/>
                <p:cNvSpPr/>
                <p:nvPr/>
              </p:nvSpPr>
              <p:spPr>
                <a:xfrm>
                  <a:off x="0" y="0"/>
                  <a:ext cx="812800" cy="812800"/>
                </a:xfrm>
                <a:custGeom>
                  <a:avLst/>
                  <a:gdLst/>
                  <a:ahLst/>
                  <a:cxnLst/>
                  <a:rect l="l" t="t" r="r" b="b"/>
                  <a:pathLst>
                    <a:path w="812800" h="812800">
                      <a:moveTo>
                        <a:pt x="49063" y="0"/>
                      </a:moveTo>
                      <a:lnTo>
                        <a:pt x="763737" y="0"/>
                      </a:lnTo>
                      <a:cubicBezTo>
                        <a:pt x="776749" y="0"/>
                        <a:pt x="789229" y="5169"/>
                        <a:pt x="798430" y="14370"/>
                      </a:cubicBezTo>
                      <a:cubicBezTo>
                        <a:pt x="807631" y="23571"/>
                        <a:pt x="812800" y="36051"/>
                        <a:pt x="812800" y="49063"/>
                      </a:cubicBezTo>
                      <a:lnTo>
                        <a:pt x="812800" y="763737"/>
                      </a:lnTo>
                      <a:cubicBezTo>
                        <a:pt x="812800" y="776749"/>
                        <a:pt x="807631" y="789229"/>
                        <a:pt x="798430" y="798430"/>
                      </a:cubicBezTo>
                      <a:cubicBezTo>
                        <a:pt x="789229" y="807631"/>
                        <a:pt x="776749" y="812800"/>
                        <a:pt x="763737" y="812800"/>
                      </a:cubicBezTo>
                      <a:lnTo>
                        <a:pt x="49063" y="812800"/>
                      </a:lnTo>
                      <a:cubicBezTo>
                        <a:pt x="36051" y="812800"/>
                        <a:pt x="23571" y="807631"/>
                        <a:pt x="14370" y="798430"/>
                      </a:cubicBezTo>
                      <a:cubicBezTo>
                        <a:pt x="5169" y="789229"/>
                        <a:pt x="0" y="776749"/>
                        <a:pt x="0" y="763737"/>
                      </a:cubicBezTo>
                      <a:lnTo>
                        <a:pt x="0" y="49063"/>
                      </a:lnTo>
                      <a:cubicBezTo>
                        <a:pt x="0" y="36051"/>
                        <a:pt x="5169" y="23571"/>
                        <a:pt x="14370" y="14370"/>
                      </a:cubicBezTo>
                      <a:cubicBezTo>
                        <a:pt x="23571" y="5169"/>
                        <a:pt x="36051" y="0"/>
                        <a:pt x="49063" y="0"/>
                      </a:cubicBezTo>
                      <a:close/>
                    </a:path>
                  </a:pathLst>
                </a:custGeom>
                <a:solidFill>
                  <a:srgbClr val="5B5D7A"/>
                </a:solidFill>
                <a:ln cap="sq">
                  <a:noFill/>
                  <a:prstDash val="solid"/>
                  <a:miter/>
                </a:ln>
              </p:spPr>
              <p:txBody>
                <a:bodyPr/>
                <a:lstStyle/>
                <a:p>
                  <a:endParaRPr lang="en-SA"/>
                </a:p>
              </p:txBody>
            </p:sp>
            <p:sp>
              <p:nvSpPr>
                <p:cNvPr id="77" name="TextBox 27"/>
                <p:cNvSpPr txBox="1"/>
                <p:nvPr/>
              </p:nvSpPr>
              <p:spPr>
                <a:xfrm>
                  <a:off x="0" y="-38100"/>
                  <a:ext cx="812800" cy="850900"/>
                </a:xfrm>
                <a:prstGeom prst="rect">
                  <a:avLst/>
                </a:prstGeom>
              </p:spPr>
              <p:txBody>
                <a:bodyPr lIns="24341" tIns="24341" rIns="24341" bIns="24341" rtlCol="0" anchor="ctr"/>
                <a:lstStyle/>
                <a:p>
                  <a:pPr algn="justLow"/>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33" name="Freeform 77"/>
              <p:cNvSpPr/>
              <p:nvPr/>
            </p:nvSpPr>
            <p:spPr>
              <a:xfrm>
                <a:off x="7173971" y="3737735"/>
                <a:ext cx="545595" cy="508085"/>
              </a:xfrm>
              <a:custGeom>
                <a:avLst/>
                <a:gdLst/>
                <a:ahLst/>
                <a:cxnLst/>
                <a:rect l="l" t="t" r="r" b="b"/>
                <a:pathLst>
                  <a:path w="1495137" h="1392346">
                    <a:moveTo>
                      <a:pt x="0" y="0"/>
                    </a:moveTo>
                    <a:lnTo>
                      <a:pt x="1495137" y="0"/>
                    </a:lnTo>
                    <a:lnTo>
                      <a:pt x="1495137" y="1392346"/>
                    </a:lnTo>
                    <a:lnTo>
                      <a:pt x="0" y="1392346"/>
                    </a:lnTo>
                    <a:lnTo>
                      <a:pt x="0" y="0"/>
                    </a:lnTo>
                    <a:close/>
                  </a:path>
                </a:pathLst>
              </a:custGeom>
              <a: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n-SA"/>
              </a:p>
            </p:txBody>
          </p:sp>
        </p:grpSp>
        <p:grpSp>
          <p:nvGrpSpPr>
            <p:cNvPr id="98" name="Group 97"/>
            <p:cNvGrpSpPr/>
            <p:nvPr/>
          </p:nvGrpSpPr>
          <p:grpSpPr>
            <a:xfrm>
              <a:off x="5640647" y="3471283"/>
              <a:ext cx="1049742" cy="1356970"/>
              <a:chOff x="5600331" y="3471283"/>
              <a:chExt cx="1049742" cy="1356970"/>
            </a:xfrm>
          </p:grpSpPr>
          <p:grpSp>
            <p:nvGrpSpPr>
              <p:cNvPr id="8" name="Group 4"/>
              <p:cNvGrpSpPr/>
              <p:nvPr/>
            </p:nvGrpSpPr>
            <p:grpSpPr>
              <a:xfrm rot="10800000">
                <a:off x="5882316" y="3731905"/>
                <a:ext cx="767757" cy="767757"/>
                <a:chOff x="0" y="0"/>
                <a:chExt cx="812800" cy="812800"/>
              </a:xfrm>
            </p:grpSpPr>
            <p:sp>
              <p:nvSpPr>
                <p:cNvPr id="90" name="Freeform 5"/>
                <p:cNvSpPr/>
                <p:nvPr/>
              </p:nvSpPr>
              <p:spPr>
                <a:xfrm>
                  <a:off x="0" y="0"/>
                  <a:ext cx="812800" cy="812800"/>
                </a:xfrm>
                <a:custGeom>
                  <a:avLst/>
                  <a:gdLst/>
                  <a:ahLst/>
                  <a:cxnLst/>
                  <a:rect l="l" t="t" r="r" b="b"/>
                  <a:pathLst>
                    <a:path w="812800" h="812800">
                      <a:moveTo>
                        <a:pt x="39250" y="0"/>
                      </a:moveTo>
                      <a:lnTo>
                        <a:pt x="773550" y="0"/>
                      </a:lnTo>
                      <a:cubicBezTo>
                        <a:pt x="783960" y="0"/>
                        <a:pt x="793943" y="4135"/>
                        <a:pt x="801304" y="11496"/>
                      </a:cubicBezTo>
                      <a:cubicBezTo>
                        <a:pt x="808665" y="18857"/>
                        <a:pt x="812800" y="28840"/>
                        <a:pt x="812800" y="39250"/>
                      </a:cubicBezTo>
                      <a:lnTo>
                        <a:pt x="812800" y="773550"/>
                      </a:lnTo>
                      <a:cubicBezTo>
                        <a:pt x="812800" y="783960"/>
                        <a:pt x="808665" y="793943"/>
                        <a:pt x="801304" y="801304"/>
                      </a:cubicBezTo>
                      <a:cubicBezTo>
                        <a:pt x="793943" y="808665"/>
                        <a:pt x="783960" y="812800"/>
                        <a:pt x="773550" y="812800"/>
                      </a:cubicBezTo>
                      <a:lnTo>
                        <a:pt x="39250" y="812800"/>
                      </a:lnTo>
                      <a:cubicBezTo>
                        <a:pt x="28840" y="812800"/>
                        <a:pt x="18857" y="808665"/>
                        <a:pt x="11496" y="801304"/>
                      </a:cubicBezTo>
                      <a:cubicBezTo>
                        <a:pt x="4135" y="793943"/>
                        <a:pt x="0" y="783960"/>
                        <a:pt x="0" y="773550"/>
                      </a:cubicBezTo>
                      <a:lnTo>
                        <a:pt x="0" y="39250"/>
                      </a:lnTo>
                      <a:cubicBezTo>
                        <a:pt x="0" y="28840"/>
                        <a:pt x="4135" y="18857"/>
                        <a:pt x="11496" y="11496"/>
                      </a:cubicBezTo>
                      <a:cubicBezTo>
                        <a:pt x="18857" y="4135"/>
                        <a:pt x="28840" y="0"/>
                        <a:pt x="39250" y="0"/>
                      </a:cubicBezTo>
                      <a:close/>
                    </a:path>
                  </a:pathLst>
                </a:custGeom>
                <a:solidFill>
                  <a:srgbClr val="DFE4E4"/>
                </a:solidFill>
              </p:spPr>
              <p:txBody>
                <a:bodyPr/>
                <a:lstStyle/>
                <a:p>
                  <a:endParaRPr lang="en-SA"/>
                </a:p>
              </p:txBody>
            </p:sp>
            <p:sp>
              <p:nvSpPr>
                <p:cNvPr id="91" name="TextBox 6"/>
                <p:cNvSpPr txBox="1"/>
                <p:nvPr/>
              </p:nvSpPr>
              <p:spPr>
                <a:xfrm>
                  <a:off x="0" y="-38100"/>
                  <a:ext cx="812800" cy="850900"/>
                </a:xfrm>
                <a:prstGeom prst="rect">
                  <a:avLst/>
                </a:prstGeom>
              </p:spPr>
              <p:txBody>
                <a:bodyPr lIns="18298" tIns="18298" rIns="18298" bIns="18298" rtlCol="0" anchor="ctr"/>
                <a:lstStyle/>
                <a:p>
                  <a:pPr algn="justLow"/>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9" name="Group 7"/>
              <p:cNvGrpSpPr/>
              <p:nvPr/>
            </p:nvGrpSpPr>
            <p:grpSpPr>
              <a:xfrm rot="10800000">
                <a:off x="5969680" y="4494163"/>
                <a:ext cx="334090" cy="334090"/>
                <a:chOff x="0" y="0"/>
                <a:chExt cx="812800" cy="812800"/>
              </a:xfrm>
            </p:grpSpPr>
            <p:sp>
              <p:nvSpPr>
                <p:cNvPr id="88" name="Freeform 8"/>
                <p:cNvSpPr/>
                <p:nvPr/>
              </p:nvSpPr>
              <p:spPr>
                <a:xfrm>
                  <a:off x="0" y="0"/>
                  <a:ext cx="812800" cy="812800"/>
                </a:xfrm>
                <a:custGeom>
                  <a:avLst/>
                  <a:gdLst/>
                  <a:ahLst/>
                  <a:cxnLst/>
                  <a:rect l="l" t="t" r="r" b="b"/>
                  <a:pathLst>
                    <a:path w="812800" h="812800">
                      <a:moveTo>
                        <a:pt x="406400" y="0"/>
                      </a:moveTo>
                      <a:lnTo>
                        <a:pt x="0" y="406400"/>
                      </a:lnTo>
                      <a:lnTo>
                        <a:pt x="203200" y="406400"/>
                      </a:lnTo>
                      <a:lnTo>
                        <a:pt x="203200" y="812800"/>
                      </a:lnTo>
                      <a:lnTo>
                        <a:pt x="609600" y="812800"/>
                      </a:lnTo>
                      <a:lnTo>
                        <a:pt x="609600" y="406400"/>
                      </a:lnTo>
                      <a:lnTo>
                        <a:pt x="812800" y="406400"/>
                      </a:lnTo>
                      <a:lnTo>
                        <a:pt x="406400" y="0"/>
                      </a:lnTo>
                      <a:close/>
                    </a:path>
                  </a:pathLst>
                </a:custGeom>
                <a:solidFill>
                  <a:srgbClr val="DFE4E4"/>
                </a:solidFill>
              </p:spPr>
              <p:txBody>
                <a:bodyPr/>
                <a:lstStyle/>
                <a:p>
                  <a:endParaRPr lang="en-SA"/>
                </a:p>
              </p:txBody>
            </p:sp>
            <p:sp>
              <p:nvSpPr>
                <p:cNvPr id="89" name="TextBox 9"/>
                <p:cNvSpPr txBox="1"/>
                <p:nvPr/>
              </p:nvSpPr>
              <p:spPr>
                <a:xfrm>
                  <a:off x="203200" y="53975"/>
                  <a:ext cx="406400" cy="758825"/>
                </a:xfrm>
                <a:prstGeom prst="rect">
                  <a:avLst/>
                </a:prstGeom>
              </p:spPr>
              <p:txBody>
                <a:bodyPr lIns="25458" tIns="25458" rIns="25458" bIns="25458" rtlCol="0" anchor="ctr"/>
                <a:lstStyle/>
                <a:p>
                  <a:pPr algn="justLow"/>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10" name="Group 10"/>
              <p:cNvGrpSpPr/>
              <p:nvPr/>
            </p:nvGrpSpPr>
            <p:grpSpPr>
              <a:xfrm rot="10800000">
                <a:off x="5600331" y="3471283"/>
                <a:ext cx="767757" cy="767757"/>
                <a:chOff x="0" y="0"/>
                <a:chExt cx="812800" cy="812800"/>
              </a:xfrm>
            </p:grpSpPr>
            <p:sp>
              <p:nvSpPr>
                <p:cNvPr id="86" name="Freeform 11"/>
                <p:cNvSpPr/>
                <p:nvPr/>
              </p:nvSpPr>
              <p:spPr>
                <a:xfrm>
                  <a:off x="0" y="0"/>
                  <a:ext cx="812800" cy="812800"/>
                </a:xfrm>
                <a:custGeom>
                  <a:avLst/>
                  <a:gdLst/>
                  <a:ahLst/>
                  <a:cxnLst/>
                  <a:rect l="l" t="t" r="r" b="b"/>
                  <a:pathLst>
                    <a:path w="812800" h="812800">
                      <a:moveTo>
                        <a:pt x="29438" y="0"/>
                      </a:moveTo>
                      <a:lnTo>
                        <a:pt x="783362" y="0"/>
                      </a:lnTo>
                      <a:cubicBezTo>
                        <a:pt x="799620" y="0"/>
                        <a:pt x="812800" y="13180"/>
                        <a:pt x="812800" y="29438"/>
                      </a:cubicBezTo>
                      <a:lnTo>
                        <a:pt x="812800" y="783362"/>
                      </a:lnTo>
                      <a:cubicBezTo>
                        <a:pt x="812800" y="799620"/>
                        <a:pt x="799620" y="812800"/>
                        <a:pt x="783362" y="812800"/>
                      </a:cubicBezTo>
                      <a:lnTo>
                        <a:pt x="29438" y="812800"/>
                      </a:lnTo>
                      <a:cubicBezTo>
                        <a:pt x="13180" y="812800"/>
                        <a:pt x="0" y="799620"/>
                        <a:pt x="0" y="783362"/>
                      </a:cubicBezTo>
                      <a:lnTo>
                        <a:pt x="0" y="29438"/>
                      </a:lnTo>
                      <a:cubicBezTo>
                        <a:pt x="0" y="13180"/>
                        <a:pt x="13180" y="0"/>
                        <a:pt x="29438" y="0"/>
                      </a:cubicBezTo>
                      <a:close/>
                    </a:path>
                  </a:pathLst>
                </a:custGeom>
                <a:solidFill>
                  <a:srgbClr val="FFFFFF"/>
                </a:solidFill>
                <a:ln w="28575" cap="sq">
                  <a:solidFill>
                    <a:srgbClr val="DFE4E4"/>
                  </a:solidFill>
                  <a:prstDash val="dash"/>
                  <a:miter/>
                </a:ln>
              </p:spPr>
              <p:txBody>
                <a:bodyPr/>
                <a:lstStyle/>
                <a:p>
                  <a:endParaRPr lang="en-SA"/>
                </a:p>
              </p:txBody>
            </p:sp>
            <p:sp>
              <p:nvSpPr>
                <p:cNvPr id="87" name="TextBox 12"/>
                <p:cNvSpPr txBox="1"/>
                <p:nvPr/>
              </p:nvSpPr>
              <p:spPr>
                <a:xfrm>
                  <a:off x="0" y="-38100"/>
                  <a:ext cx="812800" cy="850900"/>
                </a:xfrm>
                <a:prstGeom prst="rect">
                  <a:avLst/>
                </a:prstGeom>
              </p:spPr>
              <p:txBody>
                <a:bodyPr lIns="24341" tIns="24341" rIns="24341" bIns="24341" rtlCol="0" anchor="ctr"/>
                <a:lstStyle/>
                <a:p>
                  <a:pPr algn="justLow"/>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11" name="Group 13"/>
              <p:cNvGrpSpPr/>
              <p:nvPr/>
            </p:nvGrpSpPr>
            <p:grpSpPr>
              <a:xfrm rot="10800000">
                <a:off x="5754141" y="3616548"/>
                <a:ext cx="767757" cy="767757"/>
                <a:chOff x="0" y="0"/>
                <a:chExt cx="812800" cy="812800"/>
              </a:xfrm>
            </p:grpSpPr>
            <p:sp>
              <p:nvSpPr>
                <p:cNvPr id="84" name="Freeform 14"/>
                <p:cNvSpPr/>
                <p:nvPr/>
              </p:nvSpPr>
              <p:spPr>
                <a:xfrm>
                  <a:off x="0" y="0"/>
                  <a:ext cx="812800" cy="812800"/>
                </a:xfrm>
                <a:custGeom>
                  <a:avLst/>
                  <a:gdLst/>
                  <a:ahLst/>
                  <a:cxnLst/>
                  <a:rect l="l" t="t" r="r" b="b"/>
                  <a:pathLst>
                    <a:path w="812800" h="812800">
                      <a:moveTo>
                        <a:pt x="49063" y="0"/>
                      </a:moveTo>
                      <a:lnTo>
                        <a:pt x="763737" y="0"/>
                      </a:lnTo>
                      <a:cubicBezTo>
                        <a:pt x="776749" y="0"/>
                        <a:pt x="789229" y="5169"/>
                        <a:pt x="798430" y="14370"/>
                      </a:cubicBezTo>
                      <a:cubicBezTo>
                        <a:pt x="807631" y="23571"/>
                        <a:pt x="812800" y="36051"/>
                        <a:pt x="812800" y="49063"/>
                      </a:cubicBezTo>
                      <a:lnTo>
                        <a:pt x="812800" y="763737"/>
                      </a:lnTo>
                      <a:cubicBezTo>
                        <a:pt x="812800" y="776749"/>
                        <a:pt x="807631" y="789229"/>
                        <a:pt x="798430" y="798430"/>
                      </a:cubicBezTo>
                      <a:cubicBezTo>
                        <a:pt x="789229" y="807631"/>
                        <a:pt x="776749" y="812800"/>
                        <a:pt x="763737" y="812800"/>
                      </a:cubicBezTo>
                      <a:lnTo>
                        <a:pt x="49063" y="812800"/>
                      </a:lnTo>
                      <a:cubicBezTo>
                        <a:pt x="36051" y="812800"/>
                        <a:pt x="23571" y="807631"/>
                        <a:pt x="14370" y="798430"/>
                      </a:cubicBezTo>
                      <a:cubicBezTo>
                        <a:pt x="5169" y="789229"/>
                        <a:pt x="0" y="776749"/>
                        <a:pt x="0" y="763737"/>
                      </a:cubicBezTo>
                      <a:lnTo>
                        <a:pt x="0" y="49063"/>
                      </a:lnTo>
                      <a:cubicBezTo>
                        <a:pt x="0" y="36051"/>
                        <a:pt x="5169" y="23571"/>
                        <a:pt x="14370" y="14370"/>
                      </a:cubicBezTo>
                      <a:cubicBezTo>
                        <a:pt x="23571" y="5169"/>
                        <a:pt x="36051" y="0"/>
                        <a:pt x="49063" y="0"/>
                      </a:cubicBezTo>
                      <a:close/>
                    </a:path>
                  </a:pathLst>
                </a:custGeom>
                <a:solidFill>
                  <a:srgbClr val="00A1A7"/>
                </a:solidFill>
                <a:ln cap="sq">
                  <a:noFill/>
                  <a:prstDash val="solid"/>
                  <a:miter/>
                </a:ln>
              </p:spPr>
              <p:txBody>
                <a:bodyPr/>
                <a:lstStyle/>
                <a:p>
                  <a:endParaRPr lang="en-SA"/>
                </a:p>
              </p:txBody>
            </p:sp>
            <p:sp>
              <p:nvSpPr>
                <p:cNvPr id="85" name="TextBox 15"/>
                <p:cNvSpPr txBox="1"/>
                <p:nvPr/>
              </p:nvSpPr>
              <p:spPr>
                <a:xfrm>
                  <a:off x="0" y="-38100"/>
                  <a:ext cx="812800" cy="850900"/>
                </a:xfrm>
                <a:prstGeom prst="rect">
                  <a:avLst/>
                </a:prstGeom>
              </p:spPr>
              <p:txBody>
                <a:bodyPr lIns="24341" tIns="24341" rIns="24341" bIns="24341" rtlCol="0" anchor="ctr"/>
                <a:lstStyle/>
                <a:p>
                  <a:pPr algn="justLow"/>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34" name="Freeform 78"/>
              <p:cNvSpPr/>
              <p:nvPr/>
            </p:nvSpPr>
            <p:spPr>
              <a:xfrm>
                <a:off x="5896274" y="3744590"/>
                <a:ext cx="494450" cy="494450"/>
              </a:xfrm>
              <a:custGeom>
                <a:avLst/>
                <a:gdLst/>
                <a:ahLst/>
                <a:cxnLst/>
                <a:rect l="l" t="t" r="r" b="b"/>
                <a:pathLst>
                  <a:path w="1354981" h="1354981">
                    <a:moveTo>
                      <a:pt x="0" y="0"/>
                    </a:moveTo>
                    <a:lnTo>
                      <a:pt x="1354980" y="0"/>
                    </a:lnTo>
                    <a:lnTo>
                      <a:pt x="1354980" y="1354981"/>
                    </a:lnTo>
                    <a:lnTo>
                      <a:pt x="0" y="1354981"/>
                    </a:lnTo>
                    <a:lnTo>
                      <a:pt x="0" y="0"/>
                    </a:lnTo>
                    <a:close/>
                  </a:path>
                </a:pathLst>
              </a:custGeom>
              <a:blipFill>
                <a:blip r:embed="rId7">
                  <a:extLst>
                    <a:ext uri="{96DAC541-7B7A-43D3-8B79-37D633B846F1}">
                      <asvg:svgBlip xmlns:asvg="http://schemas.microsoft.com/office/drawing/2016/SVG/main" r:embed="rId8"/>
                    </a:ext>
                  </a:extLst>
                </a:blip>
                <a:stretch>
                  <a:fillRect/>
                </a:stretch>
              </a:blipFill>
              <a:ln cap="sq">
                <a:noFill/>
                <a:prstDash val="solid"/>
                <a:miter/>
              </a:ln>
            </p:spPr>
            <p:txBody>
              <a:bodyPr/>
              <a:lstStyle/>
              <a:p>
                <a:endParaRPr lang="en-SA"/>
              </a:p>
            </p:txBody>
          </p:sp>
        </p:grpSp>
        <p:grpSp>
          <p:nvGrpSpPr>
            <p:cNvPr id="99" name="Group 98"/>
            <p:cNvGrpSpPr/>
            <p:nvPr/>
          </p:nvGrpSpPr>
          <p:grpSpPr>
            <a:xfrm>
              <a:off x="3833433" y="3471283"/>
              <a:ext cx="1049742" cy="1356970"/>
              <a:chOff x="4239427" y="3471283"/>
              <a:chExt cx="1049742" cy="1356970"/>
            </a:xfrm>
          </p:grpSpPr>
          <p:grpSp>
            <p:nvGrpSpPr>
              <p:cNvPr id="24" name="Group 52"/>
              <p:cNvGrpSpPr/>
              <p:nvPr/>
            </p:nvGrpSpPr>
            <p:grpSpPr>
              <a:xfrm rot="10800000">
                <a:off x="4521412" y="3731905"/>
                <a:ext cx="767757" cy="767757"/>
                <a:chOff x="0" y="0"/>
                <a:chExt cx="812800" cy="812800"/>
              </a:xfrm>
            </p:grpSpPr>
            <p:sp>
              <p:nvSpPr>
                <p:cNvPr id="58" name="Freeform 53"/>
                <p:cNvSpPr/>
                <p:nvPr/>
              </p:nvSpPr>
              <p:spPr>
                <a:xfrm>
                  <a:off x="0" y="0"/>
                  <a:ext cx="812800" cy="812800"/>
                </a:xfrm>
                <a:custGeom>
                  <a:avLst/>
                  <a:gdLst/>
                  <a:ahLst/>
                  <a:cxnLst/>
                  <a:rect l="l" t="t" r="r" b="b"/>
                  <a:pathLst>
                    <a:path w="812800" h="812800">
                      <a:moveTo>
                        <a:pt x="39250" y="0"/>
                      </a:moveTo>
                      <a:lnTo>
                        <a:pt x="773550" y="0"/>
                      </a:lnTo>
                      <a:cubicBezTo>
                        <a:pt x="783960" y="0"/>
                        <a:pt x="793943" y="4135"/>
                        <a:pt x="801304" y="11496"/>
                      </a:cubicBezTo>
                      <a:cubicBezTo>
                        <a:pt x="808665" y="18857"/>
                        <a:pt x="812800" y="28840"/>
                        <a:pt x="812800" y="39250"/>
                      </a:cubicBezTo>
                      <a:lnTo>
                        <a:pt x="812800" y="773550"/>
                      </a:lnTo>
                      <a:cubicBezTo>
                        <a:pt x="812800" y="783960"/>
                        <a:pt x="808665" y="793943"/>
                        <a:pt x="801304" y="801304"/>
                      </a:cubicBezTo>
                      <a:cubicBezTo>
                        <a:pt x="793943" y="808665"/>
                        <a:pt x="783960" y="812800"/>
                        <a:pt x="773550" y="812800"/>
                      </a:cubicBezTo>
                      <a:lnTo>
                        <a:pt x="39250" y="812800"/>
                      </a:lnTo>
                      <a:cubicBezTo>
                        <a:pt x="28840" y="812800"/>
                        <a:pt x="18857" y="808665"/>
                        <a:pt x="11496" y="801304"/>
                      </a:cubicBezTo>
                      <a:cubicBezTo>
                        <a:pt x="4135" y="793943"/>
                        <a:pt x="0" y="783960"/>
                        <a:pt x="0" y="773550"/>
                      </a:cubicBezTo>
                      <a:lnTo>
                        <a:pt x="0" y="39250"/>
                      </a:lnTo>
                      <a:cubicBezTo>
                        <a:pt x="0" y="28840"/>
                        <a:pt x="4135" y="18857"/>
                        <a:pt x="11496" y="11496"/>
                      </a:cubicBezTo>
                      <a:cubicBezTo>
                        <a:pt x="18857" y="4135"/>
                        <a:pt x="28840" y="0"/>
                        <a:pt x="39250" y="0"/>
                      </a:cubicBezTo>
                      <a:close/>
                    </a:path>
                  </a:pathLst>
                </a:custGeom>
                <a:solidFill>
                  <a:srgbClr val="DFE4E4"/>
                </a:solidFill>
              </p:spPr>
              <p:txBody>
                <a:bodyPr/>
                <a:lstStyle/>
                <a:p>
                  <a:endParaRPr lang="en-SA"/>
                </a:p>
              </p:txBody>
            </p:sp>
            <p:sp>
              <p:nvSpPr>
                <p:cNvPr id="59" name="TextBox 54"/>
                <p:cNvSpPr txBox="1"/>
                <p:nvPr/>
              </p:nvSpPr>
              <p:spPr>
                <a:xfrm>
                  <a:off x="0" y="-38100"/>
                  <a:ext cx="812800" cy="850900"/>
                </a:xfrm>
                <a:prstGeom prst="rect">
                  <a:avLst/>
                </a:prstGeom>
              </p:spPr>
              <p:txBody>
                <a:bodyPr lIns="18298" tIns="18298" rIns="18298" bIns="18298" rtlCol="0" anchor="ctr"/>
                <a:lstStyle/>
                <a:p>
                  <a:pPr algn="justLow"/>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25" name="Group 55"/>
              <p:cNvGrpSpPr/>
              <p:nvPr/>
            </p:nvGrpSpPr>
            <p:grpSpPr>
              <a:xfrm rot="10800000">
                <a:off x="4608775" y="4494163"/>
                <a:ext cx="334090" cy="334090"/>
                <a:chOff x="0" y="0"/>
                <a:chExt cx="812800" cy="812800"/>
              </a:xfrm>
            </p:grpSpPr>
            <p:sp>
              <p:nvSpPr>
                <p:cNvPr id="56" name="Freeform 56"/>
                <p:cNvSpPr/>
                <p:nvPr/>
              </p:nvSpPr>
              <p:spPr>
                <a:xfrm>
                  <a:off x="0" y="0"/>
                  <a:ext cx="812800" cy="812800"/>
                </a:xfrm>
                <a:custGeom>
                  <a:avLst/>
                  <a:gdLst/>
                  <a:ahLst/>
                  <a:cxnLst/>
                  <a:rect l="l" t="t" r="r" b="b"/>
                  <a:pathLst>
                    <a:path w="812800" h="812800">
                      <a:moveTo>
                        <a:pt x="406400" y="0"/>
                      </a:moveTo>
                      <a:lnTo>
                        <a:pt x="0" y="406400"/>
                      </a:lnTo>
                      <a:lnTo>
                        <a:pt x="203200" y="406400"/>
                      </a:lnTo>
                      <a:lnTo>
                        <a:pt x="203200" y="812800"/>
                      </a:lnTo>
                      <a:lnTo>
                        <a:pt x="609600" y="812800"/>
                      </a:lnTo>
                      <a:lnTo>
                        <a:pt x="609600" y="406400"/>
                      </a:lnTo>
                      <a:lnTo>
                        <a:pt x="812800" y="406400"/>
                      </a:lnTo>
                      <a:lnTo>
                        <a:pt x="406400" y="0"/>
                      </a:lnTo>
                      <a:close/>
                    </a:path>
                  </a:pathLst>
                </a:custGeom>
                <a:solidFill>
                  <a:srgbClr val="DFE4E4"/>
                </a:solidFill>
              </p:spPr>
              <p:txBody>
                <a:bodyPr/>
                <a:lstStyle/>
                <a:p>
                  <a:endParaRPr lang="en-SA"/>
                </a:p>
              </p:txBody>
            </p:sp>
            <p:sp>
              <p:nvSpPr>
                <p:cNvPr id="57" name="TextBox 57"/>
                <p:cNvSpPr txBox="1"/>
                <p:nvPr/>
              </p:nvSpPr>
              <p:spPr>
                <a:xfrm>
                  <a:off x="203200" y="53975"/>
                  <a:ext cx="406400" cy="758825"/>
                </a:xfrm>
                <a:prstGeom prst="rect">
                  <a:avLst/>
                </a:prstGeom>
              </p:spPr>
              <p:txBody>
                <a:bodyPr lIns="25458" tIns="25458" rIns="25458" bIns="25458" rtlCol="0" anchor="ctr"/>
                <a:lstStyle/>
                <a:p>
                  <a:pPr algn="justLow"/>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26" name="Group 58"/>
              <p:cNvGrpSpPr/>
              <p:nvPr/>
            </p:nvGrpSpPr>
            <p:grpSpPr>
              <a:xfrm rot="10800000">
                <a:off x="4239427" y="3471283"/>
                <a:ext cx="767757" cy="767757"/>
                <a:chOff x="0" y="0"/>
                <a:chExt cx="812800" cy="812800"/>
              </a:xfrm>
            </p:grpSpPr>
            <p:sp>
              <p:nvSpPr>
                <p:cNvPr id="54" name="Freeform 59"/>
                <p:cNvSpPr/>
                <p:nvPr/>
              </p:nvSpPr>
              <p:spPr>
                <a:xfrm>
                  <a:off x="0" y="0"/>
                  <a:ext cx="812800" cy="812800"/>
                </a:xfrm>
                <a:custGeom>
                  <a:avLst/>
                  <a:gdLst/>
                  <a:ahLst/>
                  <a:cxnLst/>
                  <a:rect l="l" t="t" r="r" b="b"/>
                  <a:pathLst>
                    <a:path w="812800" h="812800">
                      <a:moveTo>
                        <a:pt x="29438" y="0"/>
                      </a:moveTo>
                      <a:lnTo>
                        <a:pt x="783362" y="0"/>
                      </a:lnTo>
                      <a:cubicBezTo>
                        <a:pt x="799620" y="0"/>
                        <a:pt x="812800" y="13180"/>
                        <a:pt x="812800" y="29438"/>
                      </a:cubicBezTo>
                      <a:lnTo>
                        <a:pt x="812800" y="783362"/>
                      </a:lnTo>
                      <a:cubicBezTo>
                        <a:pt x="812800" y="799620"/>
                        <a:pt x="799620" y="812800"/>
                        <a:pt x="783362" y="812800"/>
                      </a:cubicBezTo>
                      <a:lnTo>
                        <a:pt x="29438" y="812800"/>
                      </a:lnTo>
                      <a:cubicBezTo>
                        <a:pt x="13180" y="812800"/>
                        <a:pt x="0" y="799620"/>
                        <a:pt x="0" y="783362"/>
                      </a:cubicBezTo>
                      <a:lnTo>
                        <a:pt x="0" y="29438"/>
                      </a:lnTo>
                      <a:cubicBezTo>
                        <a:pt x="0" y="13180"/>
                        <a:pt x="13180" y="0"/>
                        <a:pt x="29438" y="0"/>
                      </a:cubicBezTo>
                      <a:close/>
                    </a:path>
                  </a:pathLst>
                </a:custGeom>
                <a:solidFill>
                  <a:srgbClr val="FFFFFF"/>
                </a:solidFill>
                <a:ln w="28575" cap="sq">
                  <a:solidFill>
                    <a:srgbClr val="DFE4E4"/>
                  </a:solidFill>
                  <a:prstDash val="dash"/>
                  <a:miter/>
                </a:ln>
              </p:spPr>
              <p:txBody>
                <a:bodyPr/>
                <a:lstStyle/>
                <a:p>
                  <a:endParaRPr lang="en-SA"/>
                </a:p>
              </p:txBody>
            </p:sp>
            <p:sp>
              <p:nvSpPr>
                <p:cNvPr id="55" name="TextBox 60"/>
                <p:cNvSpPr txBox="1"/>
                <p:nvPr/>
              </p:nvSpPr>
              <p:spPr>
                <a:xfrm>
                  <a:off x="0" y="-38100"/>
                  <a:ext cx="812800" cy="850900"/>
                </a:xfrm>
                <a:prstGeom prst="rect">
                  <a:avLst/>
                </a:prstGeom>
              </p:spPr>
              <p:txBody>
                <a:bodyPr lIns="24341" tIns="24341" rIns="24341" bIns="24341" rtlCol="0" anchor="ctr"/>
                <a:lstStyle/>
                <a:p>
                  <a:pPr algn="justLow"/>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27" name="Group 61"/>
              <p:cNvGrpSpPr/>
              <p:nvPr/>
            </p:nvGrpSpPr>
            <p:grpSpPr>
              <a:xfrm rot="10800000">
                <a:off x="4401128" y="3616548"/>
                <a:ext cx="767757" cy="767757"/>
                <a:chOff x="0" y="0"/>
                <a:chExt cx="812800" cy="812800"/>
              </a:xfrm>
            </p:grpSpPr>
            <p:sp>
              <p:nvSpPr>
                <p:cNvPr id="52" name="Freeform 62"/>
                <p:cNvSpPr/>
                <p:nvPr/>
              </p:nvSpPr>
              <p:spPr>
                <a:xfrm>
                  <a:off x="0" y="0"/>
                  <a:ext cx="812800" cy="812800"/>
                </a:xfrm>
                <a:custGeom>
                  <a:avLst/>
                  <a:gdLst/>
                  <a:ahLst/>
                  <a:cxnLst/>
                  <a:rect l="l" t="t" r="r" b="b"/>
                  <a:pathLst>
                    <a:path w="812800" h="812800">
                      <a:moveTo>
                        <a:pt x="49063" y="0"/>
                      </a:moveTo>
                      <a:lnTo>
                        <a:pt x="763737" y="0"/>
                      </a:lnTo>
                      <a:cubicBezTo>
                        <a:pt x="776749" y="0"/>
                        <a:pt x="789229" y="5169"/>
                        <a:pt x="798430" y="14370"/>
                      </a:cubicBezTo>
                      <a:cubicBezTo>
                        <a:pt x="807631" y="23571"/>
                        <a:pt x="812800" y="36051"/>
                        <a:pt x="812800" y="49063"/>
                      </a:cubicBezTo>
                      <a:lnTo>
                        <a:pt x="812800" y="763737"/>
                      </a:lnTo>
                      <a:cubicBezTo>
                        <a:pt x="812800" y="776749"/>
                        <a:pt x="807631" y="789229"/>
                        <a:pt x="798430" y="798430"/>
                      </a:cubicBezTo>
                      <a:cubicBezTo>
                        <a:pt x="789229" y="807631"/>
                        <a:pt x="776749" y="812800"/>
                        <a:pt x="763737" y="812800"/>
                      </a:cubicBezTo>
                      <a:lnTo>
                        <a:pt x="49063" y="812800"/>
                      </a:lnTo>
                      <a:cubicBezTo>
                        <a:pt x="36051" y="812800"/>
                        <a:pt x="23571" y="807631"/>
                        <a:pt x="14370" y="798430"/>
                      </a:cubicBezTo>
                      <a:cubicBezTo>
                        <a:pt x="5169" y="789229"/>
                        <a:pt x="0" y="776749"/>
                        <a:pt x="0" y="763737"/>
                      </a:cubicBezTo>
                      <a:lnTo>
                        <a:pt x="0" y="49063"/>
                      </a:lnTo>
                      <a:cubicBezTo>
                        <a:pt x="0" y="36051"/>
                        <a:pt x="5169" y="23571"/>
                        <a:pt x="14370" y="14370"/>
                      </a:cubicBezTo>
                      <a:cubicBezTo>
                        <a:pt x="23571" y="5169"/>
                        <a:pt x="36051" y="0"/>
                        <a:pt x="49063" y="0"/>
                      </a:cubicBezTo>
                      <a:close/>
                    </a:path>
                  </a:pathLst>
                </a:custGeom>
                <a:solidFill>
                  <a:srgbClr val="1D2D83"/>
                </a:solidFill>
                <a:ln cap="sq">
                  <a:noFill/>
                  <a:prstDash val="solid"/>
                  <a:miter/>
                </a:ln>
              </p:spPr>
              <p:txBody>
                <a:bodyPr/>
                <a:lstStyle/>
                <a:p>
                  <a:endParaRPr lang="en-SA"/>
                </a:p>
              </p:txBody>
            </p:sp>
            <p:sp>
              <p:nvSpPr>
                <p:cNvPr id="53" name="TextBox 63"/>
                <p:cNvSpPr txBox="1"/>
                <p:nvPr/>
              </p:nvSpPr>
              <p:spPr>
                <a:xfrm>
                  <a:off x="0" y="-38100"/>
                  <a:ext cx="812800" cy="850900"/>
                </a:xfrm>
                <a:prstGeom prst="rect">
                  <a:avLst/>
                </a:prstGeom>
              </p:spPr>
              <p:txBody>
                <a:bodyPr lIns="24341" tIns="24341" rIns="24341" bIns="24341" rtlCol="0" anchor="ctr"/>
                <a:lstStyle/>
                <a:p>
                  <a:pPr algn="justLow"/>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35" name="Freeform 79"/>
              <p:cNvSpPr/>
              <p:nvPr/>
            </p:nvSpPr>
            <p:spPr>
              <a:xfrm>
                <a:off x="4546284" y="3690361"/>
                <a:ext cx="460900" cy="609454"/>
              </a:xfrm>
              <a:custGeom>
                <a:avLst/>
                <a:gdLst/>
                <a:ahLst/>
                <a:cxnLst/>
                <a:rect l="l" t="t" r="r" b="b"/>
                <a:pathLst>
                  <a:path w="1263040" h="1670136">
                    <a:moveTo>
                      <a:pt x="0" y="0"/>
                    </a:moveTo>
                    <a:lnTo>
                      <a:pt x="1263040" y="0"/>
                    </a:lnTo>
                    <a:lnTo>
                      <a:pt x="1263040" y="1670136"/>
                    </a:lnTo>
                    <a:lnTo>
                      <a:pt x="0" y="1670136"/>
                    </a:lnTo>
                    <a:lnTo>
                      <a:pt x="0" y="0"/>
                    </a:lnTo>
                    <a:close/>
                  </a:path>
                </a:pathLst>
              </a:custGeom>
              <a: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a:blipFill>
              <a:ln cap="sq">
                <a:noFill/>
                <a:prstDash val="solid"/>
                <a:miter/>
              </a:ln>
            </p:spPr>
            <p:txBody>
              <a:bodyPr/>
              <a:lstStyle/>
              <a:p>
                <a:endParaRPr lang="en-SA"/>
              </a:p>
            </p:txBody>
          </p:sp>
        </p:grpSp>
        <p:grpSp>
          <p:nvGrpSpPr>
            <p:cNvPr id="100" name="Group 99"/>
            <p:cNvGrpSpPr/>
            <p:nvPr/>
          </p:nvGrpSpPr>
          <p:grpSpPr>
            <a:xfrm>
              <a:off x="2026220" y="3471283"/>
              <a:ext cx="1049741" cy="1356970"/>
              <a:chOff x="2936927" y="3471283"/>
              <a:chExt cx="1049741" cy="1356970"/>
            </a:xfrm>
          </p:grpSpPr>
          <p:grpSp>
            <p:nvGrpSpPr>
              <p:cNvPr id="20" name="Group 40"/>
              <p:cNvGrpSpPr/>
              <p:nvPr/>
            </p:nvGrpSpPr>
            <p:grpSpPr>
              <a:xfrm rot="10800000">
                <a:off x="3218911" y="3731905"/>
                <a:ext cx="767757" cy="767757"/>
                <a:chOff x="0" y="0"/>
                <a:chExt cx="812800" cy="812800"/>
              </a:xfrm>
            </p:grpSpPr>
            <p:sp>
              <p:nvSpPr>
                <p:cNvPr id="66" name="Freeform 41"/>
                <p:cNvSpPr/>
                <p:nvPr/>
              </p:nvSpPr>
              <p:spPr>
                <a:xfrm>
                  <a:off x="0" y="0"/>
                  <a:ext cx="812800" cy="812800"/>
                </a:xfrm>
                <a:custGeom>
                  <a:avLst/>
                  <a:gdLst/>
                  <a:ahLst/>
                  <a:cxnLst/>
                  <a:rect l="l" t="t" r="r" b="b"/>
                  <a:pathLst>
                    <a:path w="812800" h="812800">
                      <a:moveTo>
                        <a:pt x="39250" y="0"/>
                      </a:moveTo>
                      <a:lnTo>
                        <a:pt x="773550" y="0"/>
                      </a:lnTo>
                      <a:cubicBezTo>
                        <a:pt x="783960" y="0"/>
                        <a:pt x="793943" y="4135"/>
                        <a:pt x="801304" y="11496"/>
                      </a:cubicBezTo>
                      <a:cubicBezTo>
                        <a:pt x="808665" y="18857"/>
                        <a:pt x="812800" y="28840"/>
                        <a:pt x="812800" y="39250"/>
                      </a:cubicBezTo>
                      <a:lnTo>
                        <a:pt x="812800" y="773550"/>
                      </a:lnTo>
                      <a:cubicBezTo>
                        <a:pt x="812800" y="783960"/>
                        <a:pt x="808665" y="793943"/>
                        <a:pt x="801304" y="801304"/>
                      </a:cubicBezTo>
                      <a:cubicBezTo>
                        <a:pt x="793943" y="808665"/>
                        <a:pt x="783960" y="812800"/>
                        <a:pt x="773550" y="812800"/>
                      </a:cubicBezTo>
                      <a:lnTo>
                        <a:pt x="39250" y="812800"/>
                      </a:lnTo>
                      <a:cubicBezTo>
                        <a:pt x="28840" y="812800"/>
                        <a:pt x="18857" y="808665"/>
                        <a:pt x="11496" y="801304"/>
                      </a:cubicBezTo>
                      <a:cubicBezTo>
                        <a:pt x="4135" y="793943"/>
                        <a:pt x="0" y="783960"/>
                        <a:pt x="0" y="773550"/>
                      </a:cubicBezTo>
                      <a:lnTo>
                        <a:pt x="0" y="39250"/>
                      </a:lnTo>
                      <a:cubicBezTo>
                        <a:pt x="0" y="28840"/>
                        <a:pt x="4135" y="18857"/>
                        <a:pt x="11496" y="11496"/>
                      </a:cubicBezTo>
                      <a:cubicBezTo>
                        <a:pt x="18857" y="4135"/>
                        <a:pt x="28840" y="0"/>
                        <a:pt x="39250" y="0"/>
                      </a:cubicBezTo>
                      <a:close/>
                    </a:path>
                  </a:pathLst>
                </a:custGeom>
                <a:solidFill>
                  <a:srgbClr val="DFE4E4"/>
                </a:solidFill>
              </p:spPr>
              <p:txBody>
                <a:bodyPr/>
                <a:lstStyle/>
                <a:p>
                  <a:endParaRPr lang="en-SA"/>
                </a:p>
              </p:txBody>
            </p:sp>
            <p:sp>
              <p:nvSpPr>
                <p:cNvPr id="67" name="TextBox 42"/>
                <p:cNvSpPr txBox="1"/>
                <p:nvPr/>
              </p:nvSpPr>
              <p:spPr>
                <a:xfrm>
                  <a:off x="0" y="-38100"/>
                  <a:ext cx="812800" cy="850900"/>
                </a:xfrm>
                <a:prstGeom prst="rect">
                  <a:avLst/>
                </a:prstGeom>
              </p:spPr>
              <p:txBody>
                <a:bodyPr lIns="18298" tIns="18298" rIns="18298" bIns="18298" rtlCol="0" anchor="ctr"/>
                <a:lstStyle/>
                <a:p>
                  <a:pPr algn="justLow"/>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21" name="Group 43"/>
              <p:cNvGrpSpPr/>
              <p:nvPr/>
            </p:nvGrpSpPr>
            <p:grpSpPr>
              <a:xfrm rot="10800000">
                <a:off x="3306275" y="4494163"/>
                <a:ext cx="334090" cy="334090"/>
                <a:chOff x="0" y="0"/>
                <a:chExt cx="812800" cy="812800"/>
              </a:xfrm>
            </p:grpSpPr>
            <p:sp>
              <p:nvSpPr>
                <p:cNvPr id="64" name="Freeform 44"/>
                <p:cNvSpPr/>
                <p:nvPr/>
              </p:nvSpPr>
              <p:spPr>
                <a:xfrm>
                  <a:off x="0" y="0"/>
                  <a:ext cx="812800" cy="812800"/>
                </a:xfrm>
                <a:custGeom>
                  <a:avLst/>
                  <a:gdLst/>
                  <a:ahLst/>
                  <a:cxnLst/>
                  <a:rect l="l" t="t" r="r" b="b"/>
                  <a:pathLst>
                    <a:path w="812800" h="812800">
                      <a:moveTo>
                        <a:pt x="406400" y="0"/>
                      </a:moveTo>
                      <a:lnTo>
                        <a:pt x="0" y="406400"/>
                      </a:lnTo>
                      <a:lnTo>
                        <a:pt x="203200" y="406400"/>
                      </a:lnTo>
                      <a:lnTo>
                        <a:pt x="203200" y="812800"/>
                      </a:lnTo>
                      <a:lnTo>
                        <a:pt x="609600" y="812800"/>
                      </a:lnTo>
                      <a:lnTo>
                        <a:pt x="609600" y="406400"/>
                      </a:lnTo>
                      <a:lnTo>
                        <a:pt x="812800" y="406400"/>
                      </a:lnTo>
                      <a:lnTo>
                        <a:pt x="406400" y="0"/>
                      </a:lnTo>
                      <a:close/>
                    </a:path>
                  </a:pathLst>
                </a:custGeom>
                <a:solidFill>
                  <a:srgbClr val="DFE4E4"/>
                </a:solidFill>
              </p:spPr>
              <p:txBody>
                <a:bodyPr/>
                <a:lstStyle/>
                <a:p>
                  <a:endParaRPr lang="en-SA"/>
                </a:p>
              </p:txBody>
            </p:sp>
            <p:sp>
              <p:nvSpPr>
                <p:cNvPr id="65" name="TextBox 45"/>
                <p:cNvSpPr txBox="1"/>
                <p:nvPr/>
              </p:nvSpPr>
              <p:spPr>
                <a:xfrm>
                  <a:off x="203200" y="53975"/>
                  <a:ext cx="406400" cy="758825"/>
                </a:xfrm>
                <a:prstGeom prst="rect">
                  <a:avLst/>
                </a:prstGeom>
              </p:spPr>
              <p:txBody>
                <a:bodyPr lIns="25458" tIns="25458" rIns="25458" bIns="25458" rtlCol="0" anchor="ctr"/>
                <a:lstStyle/>
                <a:p>
                  <a:pPr algn="justLow"/>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22" name="Group 46"/>
              <p:cNvGrpSpPr/>
              <p:nvPr/>
            </p:nvGrpSpPr>
            <p:grpSpPr>
              <a:xfrm rot="10800000">
                <a:off x="2936927" y="3471283"/>
                <a:ext cx="767757" cy="767757"/>
                <a:chOff x="0" y="0"/>
                <a:chExt cx="812800" cy="812800"/>
              </a:xfrm>
            </p:grpSpPr>
            <p:sp>
              <p:nvSpPr>
                <p:cNvPr id="62" name="Freeform 47"/>
                <p:cNvSpPr/>
                <p:nvPr/>
              </p:nvSpPr>
              <p:spPr>
                <a:xfrm>
                  <a:off x="0" y="0"/>
                  <a:ext cx="812800" cy="812800"/>
                </a:xfrm>
                <a:custGeom>
                  <a:avLst/>
                  <a:gdLst/>
                  <a:ahLst/>
                  <a:cxnLst/>
                  <a:rect l="l" t="t" r="r" b="b"/>
                  <a:pathLst>
                    <a:path w="812800" h="812800">
                      <a:moveTo>
                        <a:pt x="29438" y="0"/>
                      </a:moveTo>
                      <a:lnTo>
                        <a:pt x="783362" y="0"/>
                      </a:lnTo>
                      <a:cubicBezTo>
                        <a:pt x="799620" y="0"/>
                        <a:pt x="812800" y="13180"/>
                        <a:pt x="812800" y="29438"/>
                      </a:cubicBezTo>
                      <a:lnTo>
                        <a:pt x="812800" y="783362"/>
                      </a:lnTo>
                      <a:cubicBezTo>
                        <a:pt x="812800" y="799620"/>
                        <a:pt x="799620" y="812800"/>
                        <a:pt x="783362" y="812800"/>
                      </a:cubicBezTo>
                      <a:lnTo>
                        <a:pt x="29438" y="812800"/>
                      </a:lnTo>
                      <a:cubicBezTo>
                        <a:pt x="13180" y="812800"/>
                        <a:pt x="0" y="799620"/>
                        <a:pt x="0" y="783362"/>
                      </a:cubicBezTo>
                      <a:lnTo>
                        <a:pt x="0" y="29438"/>
                      </a:lnTo>
                      <a:cubicBezTo>
                        <a:pt x="0" y="13180"/>
                        <a:pt x="13180" y="0"/>
                        <a:pt x="29438" y="0"/>
                      </a:cubicBezTo>
                      <a:close/>
                    </a:path>
                  </a:pathLst>
                </a:custGeom>
                <a:solidFill>
                  <a:srgbClr val="FFFFFF"/>
                </a:solidFill>
                <a:ln w="28575" cap="sq">
                  <a:solidFill>
                    <a:srgbClr val="DFE4E4"/>
                  </a:solidFill>
                  <a:prstDash val="dash"/>
                  <a:miter/>
                </a:ln>
              </p:spPr>
              <p:txBody>
                <a:bodyPr/>
                <a:lstStyle/>
                <a:p>
                  <a:endParaRPr lang="en-SA"/>
                </a:p>
              </p:txBody>
            </p:sp>
            <p:sp>
              <p:nvSpPr>
                <p:cNvPr id="63" name="TextBox 48"/>
                <p:cNvSpPr txBox="1"/>
                <p:nvPr/>
              </p:nvSpPr>
              <p:spPr>
                <a:xfrm>
                  <a:off x="0" y="-38100"/>
                  <a:ext cx="812800" cy="850900"/>
                </a:xfrm>
                <a:prstGeom prst="rect">
                  <a:avLst/>
                </a:prstGeom>
              </p:spPr>
              <p:txBody>
                <a:bodyPr lIns="24341" tIns="24341" rIns="24341" bIns="24341" rtlCol="0" anchor="ctr"/>
                <a:lstStyle/>
                <a:p>
                  <a:pPr algn="justLow"/>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23" name="Group 49"/>
              <p:cNvGrpSpPr/>
              <p:nvPr/>
            </p:nvGrpSpPr>
            <p:grpSpPr>
              <a:xfrm rot="10800000">
                <a:off x="3090736" y="3616548"/>
                <a:ext cx="767757" cy="767757"/>
                <a:chOff x="0" y="0"/>
                <a:chExt cx="812800" cy="812800"/>
              </a:xfrm>
            </p:grpSpPr>
            <p:sp>
              <p:nvSpPr>
                <p:cNvPr id="60" name="Freeform 50"/>
                <p:cNvSpPr/>
                <p:nvPr/>
              </p:nvSpPr>
              <p:spPr>
                <a:xfrm>
                  <a:off x="0" y="0"/>
                  <a:ext cx="812800" cy="812800"/>
                </a:xfrm>
                <a:custGeom>
                  <a:avLst/>
                  <a:gdLst/>
                  <a:ahLst/>
                  <a:cxnLst/>
                  <a:rect l="l" t="t" r="r" b="b"/>
                  <a:pathLst>
                    <a:path w="812800" h="812800">
                      <a:moveTo>
                        <a:pt x="49063" y="0"/>
                      </a:moveTo>
                      <a:lnTo>
                        <a:pt x="763737" y="0"/>
                      </a:lnTo>
                      <a:cubicBezTo>
                        <a:pt x="776749" y="0"/>
                        <a:pt x="789229" y="5169"/>
                        <a:pt x="798430" y="14370"/>
                      </a:cubicBezTo>
                      <a:cubicBezTo>
                        <a:pt x="807631" y="23571"/>
                        <a:pt x="812800" y="36051"/>
                        <a:pt x="812800" y="49063"/>
                      </a:cubicBezTo>
                      <a:lnTo>
                        <a:pt x="812800" y="763737"/>
                      </a:lnTo>
                      <a:cubicBezTo>
                        <a:pt x="812800" y="776749"/>
                        <a:pt x="807631" y="789229"/>
                        <a:pt x="798430" y="798430"/>
                      </a:cubicBezTo>
                      <a:cubicBezTo>
                        <a:pt x="789229" y="807631"/>
                        <a:pt x="776749" y="812800"/>
                        <a:pt x="763737" y="812800"/>
                      </a:cubicBezTo>
                      <a:lnTo>
                        <a:pt x="49063" y="812800"/>
                      </a:lnTo>
                      <a:cubicBezTo>
                        <a:pt x="36051" y="812800"/>
                        <a:pt x="23571" y="807631"/>
                        <a:pt x="14370" y="798430"/>
                      </a:cubicBezTo>
                      <a:cubicBezTo>
                        <a:pt x="5169" y="789229"/>
                        <a:pt x="0" y="776749"/>
                        <a:pt x="0" y="763737"/>
                      </a:cubicBezTo>
                      <a:lnTo>
                        <a:pt x="0" y="49063"/>
                      </a:lnTo>
                      <a:cubicBezTo>
                        <a:pt x="0" y="36051"/>
                        <a:pt x="5169" y="23571"/>
                        <a:pt x="14370" y="14370"/>
                      </a:cubicBezTo>
                      <a:cubicBezTo>
                        <a:pt x="23571" y="5169"/>
                        <a:pt x="36051" y="0"/>
                        <a:pt x="49063" y="0"/>
                      </a:cubicBezTo>
                      <a:close/>
                    </a:path>
                  </a:pathLst>
                </a:custGeom>
                <a:solidFill>
                  <a:srgbClr val="6C6EAC"/>
                </a:solidFill>
                <a:ln cap="sq">
                  <a:noFill/>
                  <a:prstDash val="solid"/>
                  <a:miter/>
                </a:ln>
              </p:spPr>
              <p:txBody>
                <a:bodyPr/>
                <a:lstStyle/>
                <a:p>
                  <a:endParaRPr lang="en-SA"/>
                </a:p>
              </p:txBody>
            </p:sp>
            <p:sp>
              <p:nvSpPr>
                <p:cNvPr id="61" name="TextBox 51"/>
                <p:cNvSpPr txBox="1"/>
                <p:nvPr/>
              </p:nvSpPr>
              <p:spPr>
                <a:xfrm>
                  <a:off x="0" y="-38100"/>
                  <a:ext cx="812800" cy="850900"/>
                </a:xfrm>
                <a:prstGeom prst="rect">
                  <a:avLst/>
                </a:prstGeom>
              </p:spPr>
              <p:txBody>
                <a:bodyPr lIns="24341" tIns="24341" rIns="24341" bIns="24341" rtlCol="0" anchor="ctr"/>
                <a:lstStyle/>
                <a:p>
                  <a:pPr algn="justLow"/>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36" name="Freeform 80"/>
              <p:cNvSpPr/>
              <p:nvPr/>
            </p:nvSpPr>
            <p:spPr>
              <a:xfrm>
                <a:off x="3224192" y="3785041"/>
                <a:ext cx="500847" cy="460779"/>
              </a:xfrm>
              <a:custGeom>
                <a:avLst/>
                <a:gdLst/>
                <a:ahLst/>
                <a:cxnLst/>
                <a:rect l="l" t="t" r="r" b="b"/>
                <a:pathLst>
                  <a:path w="1372510" h="1262709">
                    <a:moveTo>
                      <a:pt x="0" y="0"/>
                    </a:moveTo>
                    <a:lnTo>
                      <a:pt x="1372509" y="0"/>
                    </a:lnTo>
                    <a:lnTo>
                      <a:pt x="1372509" y="1262709"/>
                    </a:lnTo>
                    <a:lnTo>
                      <a:pt x="0" y="1262709"/>
                    </a:lnTo>
                    <a:lnTo>
                      <a:pt x="0" y="0"/>
                    </a:lnTo>
                    <a:close/>
                  </a:path>
                </a:pathLst>
              </a:custGeom>
              <a: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a:blipFill>
              <a:ln cap="sq">
                <a:noFill/>
                <a:prstDash val="solid"/>
                <a:miter/>
              </a:ln>
            </p:spPr>
            <p:txBody>
              <a:bodyPr/>
              <a:lstStyle/>
              <a:p>
                <a:endParaRPr lang="en-SA"/>
              </a:p>
            </p:txBody>
          </p:sp>
        </p:grpSp>
      </p:grpSp>
      <p:sp>
        <p:nvSpPr>
          <p:cNvPr id="92" name="Rectangle 91">
            <a:extLst>
              <a:ext uri="{FF2B5EF4-FFF2-40B4-BE49-F238E27FC236}">
                <a16:creationId xmlns:a16="http://schemas.microsoft.com/office/drawing/2014/main" id="{7D64DAF6-A0A6-40B8-819E-23B6DDB6B49B}"/>
              </a:ext>
            </a:extLst>
          </p:cNvPr>
          <p:cNvSpPr/>
          <p:nvPr/>
        </p:nvSpPr>
        <p:spPr>
          <a:xfrm>
            <a:off x="7093789" y="4958848"/>
            <a:ext cx="1641894" cy="892552"/>
          </a:xfrm>
          <a:prstGeom prst="rect">
            <a:avLst/>
          </a:prstGeom>
        </p:spPr>
        <p:txBody>
          <a:bodyPr wrap="square">
            <a:spAutoFit/>
          </a:bodyPr>
          <a:lstStyle/>
          <a:p>
            <a:pPr algn="ctr" rtl="1"/>
            <a:r>
              <a:rPr lang="ar-EG" sz="1400" dirty="0">
                <a:solidFill>
                  <a:schemeClr val="tx1">
                    <a:lumMod val="50000"/>
                    <a:lumOff val="50000"/>
                  </a:schemeClr>
                </a:solidFill>
                <a:latin typeface="SST Arabic Medium" pitchFamily="34" charset="-78"/>
                <a:cs typeface="SST Arabic Medium" pitchFamily="34" charset="-78"/>
              </a:rPr>
              <a:t>المساعدة في تجنب مشكلة</a:t>
            </a:r>
          </a:p>
          <a:p>
            <a:pPr algn="ctr" rtl="1"/>
            <a:r>
              <a:rPr lang="ar-EG" sz="1200" dirty="0">
                <a:solidFill>
                  <a:schemeClr val="tx1">
                    <a:lumMod val="50000"/>
                    <a:lumOff val="50000"/>
                  </a:schemeClr>
                </a:solidFill>
                <a:latin typeface="SST Arabic Medium" pitchFamily="34" charset="-78"/>
                <a:cs typeface="SST Arabic Medium" pitchFamily="34" charset="-78"/>
              </a:rPr>
              <a:t>تحديد وتخفيف المخاطر المحتملة</a:t>
            </a:r>
          </a:p>
        </p:txBody>
      </p:sp>
      <p:sp>
        <p:nvSpPr>
          <p:cNvPr id="93" name="Rectangle 92">
            <a:extLst>
              <a:ext uri="{FF2B5EF4-FFF2-40B4-BE49-F238E27FC236}">
                <a16:creationId xmlns:a16="http://schemas.microsoft.com/office/drawing/2014/main" id="{7D64DAF6-A0A6-40B8-819E-23B6DDB6B49B}"/>
              </a:ext>
            </a:extLst>
          </p:cNvPr>
          <p:cNvSpPr/>
          <p:nvPr/>
        </p:nvSpPr>
        <p:spPr>
          <a:xfrm>
            <a:off x="8901003" y="4958848"/>
            <a:ext cx="1641894" cy="677108"/>
          </a:xfrm>
          <a:prstGeom prst="rect">
            <a:avLst/>
          </a:prstGeom>
        </p:spPr>
        <p:txBody>
          <a:bodyPr wrap="square">
            <a:spAutoFit/>
          </a:bodyPr>
          <a:lstStyle/>
          <a:p>
            <a:pPr algn="ctr" rtl="1"/>
            <a:r>
              <a:rPr lang="ar-EG" sz="1400" dirty="0">
                <a:solidFill>
                  <a:schemeClr val="tx1">
                    <a:lumMod val="50000"/>
                    <a:lumOff val="50000"/>
                  </a:schemeClr>
                </a:solidFill>
                <a:latin typeface="SST Arabic Medium" pitchFamily="34" charset="-78"/>
                <a:cs typeface="SST Arabic Medium" pitchFamily="34" charset="-78"/>
              </a:rPr>
              <a:t>منع تدهور الأداء</a:t>
            </a:r>
          </a:p>
          <a:p>
            <a:pPr algn="ctr" rtl="1"/>
            <a:r>
              <a:rPr lang="ar-EG" sz="1200" dirty="0">
                <a:solidFill>
                  <a:schemeClr val="tx1">
                    <a:lumMod val="50000"/>
                    <a:lumOff val="50000"/>
                  </a:schemeClr>
                </a:solidFill>
                <a:latin typeface="SST Arabic Medium" pitchFamily="34" charset="-78"/>
                <a:cs typeface="SST Arabic Medium" pitchFamily="34" charset="-78"/>
              </a:rPr>
              <a:t>ضمان استدامة مستويات الأداء العالية </a:t>
            </a:r>
          </a:p>
        </p:txBody>
      </p:sp>
      <p:sp>
        <p:nvSpPr>
          <p:cNvPr id="94" name="Rectangle 93">
            <a:extLst>
              <a:ext uri="{FF2B5EF4-FFF2-40B4-BE49-F238E27FC236}">
                <a16:creationId xmlns:a16="http://schemas.microsoft.com/office/drawing/2014/main" id="{7D64DAF6-A0A6-40B8-819E-23B6DDB6B49B}"/>
              </a:ext>
            </a:extLst>
          </p:cNvPr>
          <p:cNvSpPr/>
          <p:nvPr/>
        </p:nvSpPr>
        <p:spPr>
          <a:xfrm>
            <a:off x="5289899" y="4958848"/>
            <a:ext cx="1641894" cy="892552"/>
          </a:xfrm>
          <a:prstGeom prst="rect">
            <a:avLst/>
          </a:prstGeom>
        </p:spPr>
        <p:txBody>
          <a:bodyPr wrap="square">
            <a:spAutoFit/>
          </a:bodyPr>
          <a:lstStyle/>
          <a:p>
            <a:pPr algn="ctr" rtl="1"/>
            <a:r>
              <a:rPr lang="ar-EG" sz="1400" dirty="0">
                <a:solidFill>
                  <a:schemeClr val="tx1">
                    <a:lumMod val="50000"/>
                    <a:lumOff val="50000"/>
                  </a:schemeClr>
                </a:solidFill>
                <a:latin typeface="SST Arabic Medium" pitchFamily="34" charset="-78"/>
                <a:cs typeface="SST Arabic Medium" pitchFamily="34" charset="-78"/>
              </a:rPr>
              <a:t>تحسين جوانب أداء المنتج أو المشروع</a:t>
            </a:r>
          </a:p>
          <a:p>
            <a:pPr algn="ctr" rtl="1"/>
            <a:r>
              <a:rPr lang="ar-EG" sz="1200" dirty="0">
                <a:solidFill>
                  <a:schemeClr val="tx1">
                    <a:lumMod val="50000"/>
                    <a:lumOff val="50000"/>
                  </a:schemeClr>
                </a:solidFill>
                <a:latin typeface="SST Arabic Medium" pitchFamily="34" charset="-78"/>
                <a:cs typeface="SST Arabic Medium" pitchFamily="34" charset="-78"/>
              </a:rPr>
              <a:t>تعزيز كفاءة وجودة المخرجات</a:t>
            </a:r>
          </a:p>
        </p:txBody>
      </p:sp>
      <p:sp>
        <p:nvSpPr>
          <p:cNvPr id="95" name="Rectangle 94">
            <a:extLst>
              <a:ext uri="{FF2B5EF4-FFF2-40B4-BE49-F238E27FC236}">
                <a16:creationId xmlns:a16="http://schemas.microsoft.com/office/drawing/2014/main" id="{7D64DAF6-A0A6-40B8-819E-23B6DDB6B49B}"/>
              </a:ext>
            </a:extLst>
          </p:cNvPr>
          <p:cNvSpPr/>
          <p:nvPr/>
        </p:nvSpPr>
        <p:spPr>
          <a:xfrm>
            <a:off x="3466381" y="4958848"/>
            <a:ext cx="1641894" cy="677108"/>
          </a:xfrm>
          <a:prstGeom prst="rect">
            <a:avLst/>
          </a:prstGeom>
        </p:spPr>
        <p:txBody>
          <a:bodyPr wrap="square">
            <a:spAutoFit/>
          </a:bodyPr>
          <a:lstStyle/>
          <a:p>
            <a:pPr algn="ctr" rtl="1"/>
            <a:r>
              <a:rPr lang="ar-EG" sz="1400" dirty="0">
                <a:solidFill>
                  <a:schemeClr val="tx1">
                    <a:lumMod val="50000"/>
                    <a:lumOff val="50000"/>
                  </a:schemeClr>
                </a:solidFill>
                <a:latin typeface="SST Arabic Medium" pitchFamily="34" charset="-78"/>
                <a:cs typeface="SST Arabic Medium" pitchFamily="34" charset="-78"/>
              </a:rPr>
              <a:t>تسهيل اتخاذ القرار</a:t>
            </a:r>
          </a:p>
          <a:p>
            <a:pPr algn="ctr" rtl="1"/>
            <a:r>
              <a:rPr lang="ar-EG" sz="1200" dirty="0">
                <a:solidFill>
                  <a:schemeClr val="tx1">
                    <a:lumMod val="50000"/>
                    <a:lumOff val="50000"/>
                  </a:schemeClr>
                </a:solidFill>
                <a:latin typeface="SST Arabic Medium" pitchFamily="34" charset="-78"/>
                <a:cs typeface="SST Arabic Medium" pitchFamily="34" charset="-78"/>
              </a:rPr>
              <a:t>تبسيط العمليات لاتخاذ قرارات أسرع</a:t>
            </a:r>
          </a:p>
        </p:txBody>
      </p:sp>
      <p:sp>
        <p:nvSpPr>
          <p:cNvPr id="96" name="Rectangle 95">
            <a:extLst>
              <a:ext uri="{FF2B5EF4-FFF2-40B4-BE49-F238E27FC236}">
                <a16:creationId xmlns:a16="http://schemas.microsoft.com/office/drawing/2014/main" id="{7D64DAF6-A0A6-40B8-819E-23B6DDB6B49B}"/>
              </a:ext>
            </a:extLst>
          </p:cNvPr>
          <p:cNvSpPr/>
          <p:nvPr/>
        </p:nvSpPr>
        <p:spPr>
          <a:xfrm>
            <a:off x="1672148" y="4958848"/>
            <a:ext cx="1641894" cy="892552"/>
          </a:xfrm>
          <a:prstGeom prst="rect">
            <a:avLst/>
          </a:prstGeom>
        </p:spPr>
        <p:txBody>
          <a:bodyPr wrap="square">
            <a:spAutoFit/>
          </a:bodyPr>
          <a:lstStyle/>
          <a:p>
            <a:pPr algn="ctr" rtl="1"/>
            <a:r>
              <a:rPr lang="ar-EG" sz="1400" dirty="0">
                <a:solidFill>
                  <a:schemeClr val="tx1">
                    <a:lumMod val="50000"/>
                    <a:lumOff val="50000"/>
                  </a:schemeClr>
                </a:solidFill>
                <a:latin typeface="SST Arabic Medium" pitchFamily="34" charset="-78"/>
                <a:cs typeface="SST Arabic Medium" pitchFamily="34" charset="-78"/>
              </a:rPr>
              <a:t>السماح لفريق المشروع بالتعلم</a:t>
            </a:r>
          </a:p>
          <a:p>
            <a:pPr algn="ctr" rtl="1"/>
            <a:r>
              <a:rPr lang="ar-EG" sz="1200" dirty="0">
                <a:solidFill>
                  <a:schemeClr val="tx1">
                    <a:lumMod val="50000"/>
                    <a:lumOff val="50000"/>
                  </a:schemeClr>
                </a:solidFill>
                <a:latin typeface="SST Arabic Medium" pitchFamily="34" charset="-78"/>
                <a:cs typeface="SST Arabic Medium" pitchFamily="34" charset="-78"/>
              </a:rPr>
              <a:t>التعلم المستمر بين أعضاء الفريق</a:t>
            </a:r>
          </a:p>
        </p:txBody>
      </p:sp>
    </p:spTree>
    <p:extLst>
      <p:ext uri="{BB962C8B-B14F-4D97-AF65-F5344CB8AC3E}">
        <p14:creationId xmlns:p14="http://schemas.microsoft.com/office/powerpoint/2010/main" val="3542477777"/>
      </p:ext>
    </p:ext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descr="Gears">
            <a:extLst>
              <a:ext uri="{FF2B5EF4-FFF2-40B4-BE49-F238E27FC236}">
                <a16:creationId xmlns:a16="http://schemas.microsoft.com/office/drawing/2014/main" id="{439ECDC0-C227-4988-BF5F-2C44ABAB882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93962" y="1997050"/>
            <a:ext cx="2812272" cy="2812272"/>
          </a:xfrm>
          <a:prstGeom prst="rect">
            <a:avLst/>
          </a:prstGeom>
        </p:spPr>
      </p:pic>
      <p:sp>
        <p:nvSpPr>
          <p:cNvPr id="3" name="Rectangle 2">
            <a:extLst>
              <a:ext uri="{FF2B5EF4-FFF2-40B4-BE49-F238E27FC236}">
                <a16:creationId xmlns:a16="http://schemas.microsoft.com/office/drawing/2014/main" id="{7D64DAF6-A0A6-40B8-819E-23B6DDB6B49B}"/>
              </a:ext>
            </a:extLst>
          </p:cNvPr>
          <p:cNvSpPr/>
          <p:nvPr/>
        </p:nvSpPr>
        <p:spPr>
          <a:xfrm>
            <a:off x="3851238" y="1508938"/>
            <a:ext cx="7721637" cy="2585323"/>
          </a:xfrm>
          <a:prstGeom prst="rect">
            <a:avLst/>
          </a:prstGeom>
        </p:spPr>
        <p:txBody>
          <a:bodyPr wrap="square">
            <a:spAutoFit/>
          </a:bodyPr>
          <a:lstStyle/>
          <a:p>
            <a:pPr lvl="0" algn="justLow" rtl="1">
              <a:lnSpc>
                <a:spcPct val="150000"/>
              </a:lnSpc>
              <a:defRPr/>
            </a:pPr>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7</a:t>
            </a:r>
            <a:r>
              <a:rPr lang="ar-EG" dirty="0">
                <a:solidFill>
                  <a:srgbClr val="03A5AD"/>
                </a:solidFill>
                <a:latin typeface="SST Arabic Medium" pitchFamily="34" charset="-78"/>
                <a:cs typeface="SST Arabic Medium" pitchFamily="34" charset="-78"/>
              </a:rPr>
              <a:t>. التفاعلات مع مجالات الأداء الأخرى</a:t>
            </a:r>
          </a:p>
          <a:p>
            <a:pPr lvl="0" algn="justLow" rtl="1">
              <a:lnSpc>
                <a:spcPct val="150000"/>
              </a:lnSpc>
              <a:defRPr/>
            </a:pPr>
            <a:endParaRPr lang="ar-EG" dirty="0">
              <a:solidFill>
                <a:srgbClr val="03A5AD"/>
              </a:solidFill>
              <a:latin typeface="SST Arabic Medium" pitchFamily="34" charset="-78"/>
              <a:cs typeface="SST Arabic Medium" pitchFamily="34" charset="-78"/>
            </a:endParaRPr>
          </a:p>
          <a:p>
            <a:pPr lvl="0" algn="justLow" rtl="1">
              <a:lnSpc>
                <a:spcPct val="200000"/>
              </a:lnSpc>
              <a:defRPr/>
            </a:pPr>
            <a:r>
              <a:rPr lang="ar-DZ" dirty="0">
                <a:solidFill>
                  <a:schemeClr val="tx1">
                    <a:lumMod val="50000"/>
                    <a:lumOff val="50000"/>
                  </a:schemeClr>
                </a:solidFill>
                <a:latin typeface="SST Arabic Medium" pitchFamily="34" charset="-78"/>
                <a:cs typeface="SST Arabic Medium" pitchFamily="34" charset="-78"/>
              </a:rPr>
              <a:t>يتفاعل مجال أداء القياس مع مجالات أداء التخطيط وعمل المشروع والتسليم حيث تشكل الخطط أساساً لمقارنة</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التسليمات بالخطة. يمكن أن يدعم مجال أداء القياس الأنشطة التي تشكل جزءًا من مجال أداء التخطيط من خلال تقديم</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معلومات حديثة</a:t>
            </a:r>
            <a:endParaRPr kumimoji="0" lang="ar-DZ"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6" name="TextBox 5">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القياس</a:t>
            </a:r>
          </a:p>
        </p:txBody>
      </p:sp>
    </p:spTree>
    <p:extLst>
      <p:ext uri="{BB962C8B-B14F-4D97-AF65-F5344CB8AC3E}">
        <p14:creationId xmlns:p14="http://schemas.microsoft.com/office/powerpoint/2010/main" val="2409015377"/>
      </p:ext>
    </p:ext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130AAB4-C9F4-49EE-AF2F-C9A66C4EB245}"/>
              </a:ext>
            </a:extLst>
          </p:cNvPr>
          <p:cNvSpPr/>
          <p:nvPr/>
        </p:nvSpPr>
        <p:spPr>
          <a:xfrm>
            <a:off x="7639665" y="1423213"/>
            <a:ext cx="3563210" cy="338554"/>
          </a:xfrm>
          <a:prstGeom prst="rect">
            <a:avLst/>
          </a:prstGeom>
        </p:spPr>
        <p:txBody>
          <a:bodyPr wrap="square">
            <a:spAutoFit/>
          </a:bodyPr>
          <a:lstStyle/>
          <a:p>
            <a:pPr lvl="0" algn="r" rtl="1">
              <a:defRPr/>
            </a:pPr>
            <a:r>
              <a:rPr kumimoji="0" lang="ar-EG" sz="1600"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8</a:t>
            </a:r>
            <a:r>
              <a:rPr lang="ar-EG" sz="1600" dirty="0">
                <a:solidFill>
                  <a:srgbClr val="03A5AD"/>
                </a:solidFill>
                <a:latin typeface="SST Arabic Medium" pitchFamily="34" charset="-78"/>
                <a:cs typeface="SST Arabic Medium" pitchFamily="34" charset="-78"/>
              </a:rPr>
              <a:t>. فحص النتائج</a:t>
            </a:r>
          </a:p>
        </p:txBody>
      </p:sp>
      <p:sp>
        <p:nvSpPr>
          <p:cNvPr id="7" name="TextBox 6">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القياس</a:t>
            </a:r>
          </a:p>
        </p:txBody>
      </p:sp>
      <p:sp>
        <p:nvSpPr>
          <p:cNvPr id="6" name="TextBox 5"/>
          <p:cNvSpPr txBox="1"/>
          <p:nvPr/>
        </p:nvSpPr>
        <p:spPr>
          <a:xfrm>
            <a:off x="3646158" y="5723714"/>
            <a:ext cx="4899684" cy="338554"/>
          </a:xfrm>
          <a:prstGeom prst="rect">
            <a:avLst/>
          </a:prstGeom>
          <a:noFill/>
        </p:spPr>
        <p:txBody>
          <a:bodyPr wrap="square" rtlCol="0">
            <a:spAutoFit/>
          </a:bodyPr>
          <a:lstStyle/>
          <a:p>
            <a:pPr lvl="0" algn="ctr" rtl="1">
              <a:defRPr/>
            </a:pPr>
            <a:r>
              <a:rPr lang="ar-EG" sz="1600" dirty="0">
                <a:solidFill>
                  <a:schemeClr val="tx1">
                    <a:lumMod val="50000"/>
                    <a:lumOff val="50000"/>
                  </a:schemeClr>
                </a:solidFill>
                <a:latin typeface="SST Arabic Medium" pitchFamily="34" charset="-78"/>
                <a:cs typeface="SST Arabic Medium" pitchFamily="34" charset="-78"/>
              </a:rPr>
              <a:t>الجدول 2-9 فحص النتائج - مجال أداء القياس</a:t>
            </a:r>
          </a:p>
        </p:txBody>
      </p:sp>
      <p:graphicFrame>
        <p:nvGraphicFramePr>
          <p:cNvPr id="2" name="Table 1"/>
          <p:cNvGraphicFramePr>
            <a:graphicFrameLocks noGrp="1"/>
          </p:cNvGraphicFramePr>
          <p:nvPr/>
        </p:nvGraphicFramePr>
        <p:xfrm>
          <a:off x="1298793" y="2005381"/>
          <a:ext cx="9785748" cy="3474719"/>
        </p:xfrm>
        <a:graphic>
          <a:graphicData uri="http://schemas.openxmlformats.org/drawingml/2006/table">
            <a:tbl>
              <a:tblPr firstRow="1" bandRow="1">
                <a:tableStyleId>{5C22544A-7EE6-4342-B048-85BDC9FD1C3A}</a:tableStyleId>
              </a:tblPr>
              <a:tblGrid>
                <a:gridCol w="6486078">
                  <a:extLst>
                    <a:ext uri="{9D8B030D-6E8A-4147-A177-3AD203B41FA5}">
                      <a16:colId xmlns:a16="http://schemas.microsoft.com/office/drawing/2014/main" val="20000"/>
                    </a:ext>
                  </a:extLst>
                </a:gridCol>
                <a:gridCol w="3299670">
                  <a:extLst>
                    <a:ext uri="{9D8B030D-6E8A-4147-A177-3AD203B41FA5}">
                      <a16:colId xmlns:a16="http://schemas.microsoft.com/office/drawing/2014/main" val="20001"/>
                    </a:ext>
                  </a:extLst>
                </a:gridCol>
              </a:tblGrid>
              <a:tr h="500468">
                <a:tc>
                  <a:txBody>
                    <a:bodyPr/>
                    <a:lstStyle/>
                    <a:p>
                      <a:pPr algn="ctr"/>
                      <a:r>
                        <a:rPr lang="ar-EG" sz="1400" dirty="0">
                          <a:latin typeface="SST Arabic Medium" pitchFamily="34" charset="-78"/>
                          <a:cs typeface="SST Arabic Medium" pitchFamily="34" charset="-78"/>
                        </a:rPr>
                        <a:t>الفحص</a:t>
                      </a:r>
                      <a:endParaRPr lang="en-US" sz="1400" dirty="0">
                        <a:latin typeface="SST Arabic Medium" pitchFamily="34" charset="-78"/>
                        <a:cs typeface="SST Arabic Medium" pitchFamily="34" charset="-78"/>
                      </a:endParaRPr>
                    </a:p>
                  </a:txBody>
                  <a:tcPr anchor="ctr">
                    <a:solidFill>
                      <a:srgbClr val="03A5AD"/>
                    </a:solidFill>
                  </a:tcPr>
                </a:tc>
                <a:tc>
                  <a:txBody>
                    <a:bodyPr/>
                    <a:lstStyle/>
                    <a:p>
                      <a:pPr algn="ctr"/>
                      <a:r>
                        <a:rPr lang="ar-EG" sz="1400" dirty="0">
                          <a:latin typeface="SST Arabic Medium" pitchFamily="34" charset="-78"/>
                          <a:cs typeface="SST Arabic Medium" pitchFamily="34" charset="-78"/>
                        </a:rPr>
                        <a:t>النتيجة</a:t>
                      </a:r>
                      <a:endParaRPr lang="en-US" sz="1400" dirty="0">
                        <a:latin typeface="SST Arabic Medium" pitchFamily="34" charset="-78"/>
                        <a:cs typeface="SST Arabic Medium" pitchFamily="34" charset="-78"/>
                      </a:endParaRPr>
                    </a:p>
                  </a:txBody>
                  <a:tcPr anchor="ctr">
                    <a:solidFill>
                      <a:srgbClr val="03A5AD"/>
                    </a:solidFill>
                  </a:tcPr>
                </a:tc>
                <a:extLst>
                  <a:ext uri="{0D108BD9-81ED-4DB2-BD59-A6C34878D82A}">
                    <a16:rowId xmlns:a16="http://schemas.microsoft.com/office/drawing/2014/main" val="10000"/>
                  </a:ext>
                </a:extLst>
              </a:tr>
              <a:tr h="500468">
                <a:tc>
                  <a:txBody>
                    <a:bodyPr/>
                    <a:lstStyle/>
                    <a:p>
                      <a:pPr algn="justLow" rtl="1"/>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توضح قياسات وتقارير التدقيق ما إذا كانت البيانات موثوقة.</a:t>
                      </a:r>
                      <a:endParaRPr lang="ar-EG" sz="1400" b="0" dirty="0">
                        <a:solidFill>
                          <a:schemeClr val="tx1">
                            <a:lumMod val="50000"/>
                            <a:lumOff val="50000"/>
                          </a:schemeClr>
                        </a:solidFill>
                        <a:effectLst/>
                        <a:latin typeface="SST Arabic Medium" pitchFamily="34" charset="-78"/>
                        <a:cs typeface="SST Arabic Medium" pitchFamily="34" charset="-78"/>
                      </a:endParaRPr>
                    </a:p>
                  </a:txBody>
                  <a:tcPr anchor="ctr"/>
                </a:tc>
                <a:tc>
                  <a:txBody>
                    <a:bodyPr/>
                    <a:lstStyle/>
                    <a:p>
                      <a:pPr algn="justLow"/>
                      <a:r>
                        <a:rPr lang="ar-EG" sz="1400" dirty="0">
                          <a:solidFill>
                            <a:schemeClr val="tx1">
                              <a:lumMod val="50000"/>
                              <a:lumOff val="50000"/>
                            </a:schemeClr>
                          </a:solidFill>
                          <a:latin typeface="SST Arabic Medium" pitchFamily="34" charset="-78"/>
                          <a:cs typeface="SST Arabic Medium" pitchFamily="34" charset="-78"/>
                        </a:rPr>
                        <a:t>فهم موثوق لحالة المشروع</a:t>
                      </a:r>
                    </a:p>
                  </a:txBody>
                  <a:tcPr anchor="ctr"/>
                </a:tc>
                <a:extLst>
                  <a:ext uri="{0D108BD9-81ED-4DB2-BD59-A6C34878D82A}">
                    <a16:rowId xmlns:a16="http://schemas.microsoft.com/office/drawing/2014/main" val="10001"/>
                  </a:ext>
                </a:extLst>
              </a:tr>
              <a:tr h="500468">
                <a:tc>
                  <a:txBody>
                    <a:bodyPr/>
                    <a:lstStyle/>
                    <a:p>
                      <a:pPr algn="justLow" rtl="1"/>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تشير القياسات إلى ما إذا كان المشروع يعمل كما هو متوقع أم أن هناك تباينات.</a:t>
                      </a:r>
                      <a:endParaRPr lang="ar-EG" sz="1400" b="0" dirty="0">
                        <a:solidFill>
                          <a:schemeClr val="tx1">
                            <a:lumMod val="50000"/>
                            <a:lumOff val="50000"/>
                          </a:schemeClr>
                        </a:solidFill>
                        <a:effectLst/>
                        <a:latin typeface="SST Arabic Medium" pitchFamily="34" charset="-78"/>
                        <a:cs typeface="SST Arabic Medium" pitchFamily="34" charset="-78"/>
                      </a:endParaRPr>
                    </a:p>
                  </a:txBody>
                  <a:tcPr anchor="ctr"/>
                </a:tc>
                <a:tc>
                  <a:txBody>
                    <a:bodyPr/>
                    <a:lstStyle/>
                    <a:p>
                      <a:pPr algn="justLow" rtl="1"/>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بيانات قابلة للتنفيذ لتسهيل اتخاذ القرار </a:t>
                      </a:r>
                      <a:endParaRPr lang="ar-EG" sz="1400" b="0" dirty="0">
                        <a:solidFill>
                          <a:schemeClr val="tx1">
                            <a:lumMod val="50000"/>
                            <a:lumOff val="50000"/>
                          </a:schemeClr>
                        </a:solidFill>
                        <a:effectLst/>
                        <a:latin typeface="SST Arabic Medium" pitchFamily="34" charset="-78"/>
                        <a:cs typeface="SST Arabic Medium" pitchFamily="34" charset="-78"/>
                      </a:endParaRPr>
                    </a:p>
                  </a:txBody>
                  <a:tcPr anchor="ctr"/>
                </a:tc>
                <a:extLst>
                  <a:ext uri="{0D108BD9-81ED-4DB2-BD59-A6C34878D82A}">
                    <a16:rowId xmlns:a16="http://schemas.microsoft.com/office/drawing/2014/main" val="10002"/>
                  </a:ext>
                </a:extLst>
              </a:tr>
              <a:tr h="861082">
                <a:tc>
                  <a:txBody>
                    <a:bodyPr/>
                    <a:lstStyle/>
                    <a:p>
                      <a:pPr algn="justLow" rtl="1"/>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توفر القياسات مؤشرات استباقية و / أو يؤدي الوضع الحالي إلى اتخاذ قرارات وإجراءات في</a:t>
                      </a:r>
                      <a:r>
                        <a:rPr lang="ar-SA" sz="1400" b="0" i="0" u="none" strike="noStrike" kern="1200" baseline="0" dirty="0">
                          <a:solidFill>
                            <a:schemeClr val="tx1">
                              <a:lumMod val="50000"/>
                              <a:lumOff val="50000"/>
                            </a:schemeClr>
                          </a:solidFill>
                          <a:effectLst/>
                          <a:latin typeface="SST Arabic Medium" pitchFamily="34" charset="-78"/>
                          <a:ea typeface="+mn-ea"/>
                          <a:cs typeface="SST Arabic Medium" pitchFamily="34" charset="-78"/>
                        </a:rPr>
                        <a:t> </a:t>
                      </a:r>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توقيت مناسب.</a:t>
                      </a:r>
                      <a:endParaRPr lang="ar-EG" sz="1400" b="0" dirty="0">
                        <a:solidFill>
                          <a:schemeClr val="tx1">
                            <a:lumMod val="50000"/>
                            <a:lumOff val="50000"/>
                          </a:schemeClr>
                        </a:solidFill>
                        <a:effectLst/>
                        <a:latin typeface="SST Arabic Medium" pitchFamily="34" charset="-78"/>
                        <a:cs typeface="SST Arabic Medium" pitchFamily="34" charset="-78"/>
                      </a:endParaRPr>
                    </a:p>
                  </a:txBody>
                  <a:tcPr anchor="ctr"/>
                </a:tc>
                <a:tc>
                  <a:txBody>
                    <a:bodyPr/>
                    <a:lstStyle/>
                    <a:p>
                      <a:pPr algn="justLow" rtl="1"/>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الإجراءات الملائمة وفي الوقت المناسب للحفاظ على بقاء أداء المشروع في المسار الصحيح</a:t>
                      </a:r>
                      <a:endParaRPr lang="ar-EG" sz="1400" b="0" dirty="0">
                        <a:solidFill>
                          <a:schemeClr val="tx1">
                            <a:lumMod val="50000"/>
                            <a:lumOff val="50000"/>
                          </a:schemeClr>
                        </a:solidFill>
                        <a:effectLst/>
                        <a:latin typeface="SST Arabic Medium" pitchFamily="34" charset="-78"/>
                        <a:cs typeface="SST Arabic Medium" pitchFamily="34" charset="-78"/>
                      </a:endParaRPr>
                    </a:p>
                  </a:txBody>
                  <a:tcPr anchor="ctr"/>
                </a:tc>
                <a:extLst>
                  <a:ext uri="{0D108BD9-81ED-4DB2-BD59-A6C34878D82A}">
                    <a16:rowId xmlns:a16="http://schemas.microsoft.com/office/drawing/2014/main" val="10003"/>
                  </a:ext>
                </a:extLst>
              </a:tr>
              <a:tr h="1112233">
                <a:tc>
                  <a:txBody>
                    <a:bodyPr/>
                    <a:lstStyle/>
                    <a:p>
                      <a:pPr algn="justLow" rtl="1"/>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توضح مراجعة التوقعات السابقة والأداء الحالي ما إذا كانت التوقعات الـسـابـقـة تـعـكـس الـحـاضـر</a:t>
                      </a:r>
                      <a:r>
                        <a:rPr lang="ar-SA" sz="1400" b="0" i="0" u="none" strike="noStrike" kern="1200" baseline="0" dirty="0">
                          <a:solidFill>
                            <a:schemeClr val="tx1">
                              <a:lumMod val="50000"/>
                              <a:lumOff val="50000"/>
                            </a:schemeClr>
                          </a:solidFill>
                          <a:effectLst/>
                          <a:latin typeface="SST Arabic Medium" pitchFamily="34" charset="-78"/>
                          <a:ea typeface="+mn-ea"/>
                          <a:cs typeface="SST Arabic Medium" pitchFamily="34" charset="-78"/>
                        </a:rPr>
                        <a:t> </a:t>
                      </a:r>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بدقة ستظهر مقارنة الأداء الفعلي مع الأداء المخطط وتقييم مستندات العمل احتمالية تحقيق القيمة المرجوة من المشروع.</a:t>
                      </a:r>
                      <a:endParaRPr lang="ar-EG" sz="1400" b="0" dirty="0">
                        <a:solidFill>
                          <a:schemeClr val="tx1">
                            <a:lumMod val="50000"/>
                            <a:lumOff val="50000"/>
                          </a:schemeClr>
                        </a:solidFill>
                        <a:effectLst/>
                        <a:latin typeface="SST Arabic Medium" pitchFamily="34" charset="-78"/>
                        <a:cs typeface="SST Arabic Medium" pitchFamily="34" charset="-78"/>
                      </a:endParaRPr>
                    </a:p>
                  </a:txBody>
                  <a:tcPr anchor="ctr"/>
                </a:tc>
                <a:tc>
                  <a:txBody>
                    <a:bodyPr/>
                    <a:lstStyle/>
                    <a:p>
                      <a:pPr algn="justLow" rtl="1"/>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تحقيق الأهداف وتوليد قيمة الأعمال من خلال اتخاذ قرارات مبنية على معلومات</a:t>
                      </a:r>
                      <a:r>
                        <a:rPr lang="ar-SA" sz="1400" b="0" i="0" u="none" strike="noStrike" kern="1200" baseline="0" dirty="0">
                          <a:solidFill>
                            <a:schemeClr val="tx1">
                              <a:lumMod val="50000"/>
                              <a:lumOff val="50000"/>
                            </a:schemeClr>
                          </a:solidFill>
                          <a:effectLst/>
                          <a:latin typeface="SST Arabic Medium" pitchFamily="34" charset="-78"/>
                          <a:ea typeface="+mn-ea"/>
                          <a:cs typeface="SST Arabic Medium" pitchFamily="34" charset="-78"/>
                        </a:rPr>
                        <a:t> </a:t>
                      </a:r>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وفي الوقت المناسب بناء على توقعات وتقييمات موثوقة</a:t>
                      </a:r>
                      <a:endParaRPr lang="ar-EG" sz="1400" b="0" dirty="0">
                        <a:solidFill>
                          <a:schemeClr val="tx1">
                            <a:lumMod val="50000"/>
                            <a:lumOff val="50000"/>
                          </a:schemeClr>
                        </a:solidFill>
                        <a:effectLst/>
                        <a:latin typeface="SST Arabic Medium" pitchFamily="34" charset="-78"/>
                        <a:cs typeface="SST Arabic Medium" pitchFamily="34" charset="-78"/>
                      </a:endParaRPr>
                    </a:p>
                  </a:txBody>
                  <a:tcPr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183960568"/>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عدم التيقن</a:t>
            </a:r>
          </a:p>
        </p:txBody>
      </p:sp>
      <p:sp>
        <p:nvSpPr>
          <p:cNvPr id="15" name="Rectangle 14"/>
          <p:cNvSpPr/>
          <p:nvPr/>
        </p:nvSpPr>
        <p:spPr>
          <a:xfrm>
            <a:off x="1164820" y="1444109"/>
            <a:ext cx="9707093" cy="609600"/>
          </a:xfrm>
          <a:prstGeom prst="rect">
            <a:avLst/>
          </a:prstGeom>
          <a:solidFill>
            <a:srgbClr val="0999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p:cNvCxnSpPr/>
          <p:nvPr/>
        </p:nvCxnSpPr>
        <p:spPr>
          <a:xfrm>
            <a:off x="8157287" y="2259791"/>
            <a:ext cx="0" cy="3864964"/>
          </a:xfrm>
          <a:prstGeom prst="line">
            <a:avLst/>
          </a:prstGeom>
          <a:ln w="19050">
            <a:solidFill>
              <a:srgbClr val="0999C4"/>
            </a:solidFill>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BF4BD2E9-A85D-4802-B858-182A244A70C5}"/>
              </a:ext>
            </a:extLst>
          </p:cNvPr>
          <p:cNvSpPr/>
          <p:nvPr/>
        </p:nvSpPr>
        <p:spPr>
          <a:xfrm>
            <a:off x="8395582" y="2260216"/>
            <a:ext cx="2352676" cy="1318566"/>
          </a:xfrm>
          <a:prstGeom prst="rect">
            <a:avLst/>
          </a:prstGeom>
        </p:spPr>
        <p:txBody>
          <a:bodyPr wrap="square">
            <a:spAutoFit/>
          </a:bodyPr>
          <a:lstStyle/>
          <a:p>
            <a:pPr lvl="0" algn="justLow" rtl="1">
              <a:lnSpc>
                <a:spcPct val="200000"/>
              </a:lnSpc>
            </a:pPr>
            <a:r>
              <a:rPr lang="ar-EG" sz="1400" dirty="0">
                <a:solidFill>
                  <a:schemeClr val="tx1">
                    <a:lumMod val="50000"/>
                    <a:lumOff val="50000"/>
                  </a:schemeClr>
                </a:solidFill>
                <a:latin typeface="SST Arabic Medium" pitchFamily="34" charset="-78"/>
                <a:cs typeface="SST Arabic Medium" pitchFamily="34" charset="-78"/>
              </a:rPr>
              <a:t>مجال أداء عدم التيقن يتناول الأنشطة والوظائف المرتبطة بالمخاطر وعدم التيقن.</a:t>
            </a:r>
          </a:p>
        </p:txBody>
      </p:sp>
      <p:sp>
        <p:nvSpPr>
          <p:cNvPr id="20" name="Rectangle 19">
            <a:extLst>
              <a:ext uri="{FF2B5EF4-FFF2-40B4-BE49-F238E27FC236}">
                <a16:creationId xmlns:a16="http://schemas.microsoft.com/office/drawing/2014/main" id="{BF4BD2E9-A85D-4802-B858-182A244A70C5}"/>
              </a:ext>
            </a:extLst>
          </p:cNvPr>
          <p:cNvSpPr/>
          <p:nvPr/>
        </p:nvSpPr>
        <p:spPr>
          <a:xfrm>
            <a:off x="1164820" y="2261772"/>
            <a:ext cx="6424742" cy="3754874"/>
          </a:xfrm>
          <a:prstGeom prst="rect">
            <a:avLst/>
          </a:prstGeom>
        </p:spPr>
        <p:txBody>
          <a:bodyPr wrap="square">
            <a:spAutoFit/>
          </a:bodyPr>
          <a:lstStyle/>
          <a:p>
            <a:pPr lvl="0" algn="r" rtl="1"/>
            <a:r>
              <a:rPr lang="ar-EG" sz="1400" dirty="0">
                <a:solidFill>
                  <a:srgbClr val="0999C4"/>
                </a:solidFill>
                <a:latin typeface="SST Arabic Medium" pitchFamily="34" charset="-78"/>
                <a:cs typeface="SST Arabic Medium" pitchFamily="34" charset="-78"/>
              </a:rPr>
              <a:t>يؤدي التنفيذ الفعال لهذا المجال إلى النتائج المرجوة التالية:</a:t>
            </a:r>
          </a:p>
          <a:p>
            <a:pPr lvl="0" algn="r" rtl="1"/>
            <a:endParaRPr lang="ar-EG" sz="1400" dirty="0">
              <a:solidFill>
                <a:schemeClr val="tx1">
                  <a:lumMod val="50000"/>
                  <a:lumOff val="50000"/>
                </a:schemeClr>
              </a:solidFill>
              <a:latin typeface="SST Arabic Medium" pitchFamily="34" charset="-78"/>
              <a:cs typeface="SST Arabic Medium" pitchFamily="34" charset="-78"/>
            </a:endParaRPr>
          </a:p>
          <a:p>
            <a:pPr marL="285750" lvl="0" indent="-285750" algn="r" rtl="1">
              <a:lnSpc>
                <a:spcPct val="150000"/>
              </a:lnSpc>
              <a:buClr>
                <a:schemeClr val="accent4"/>
              </a:buClr>
              <a:buSzPct val="130000"/>
              <a:buFont typeface="Al-Mohanad" panose="02060603050605020204" pitchFamily="18" charset="-78"/>
              <a:buChar char="«"/>
            </a:pPr>
            <a:r>
              <a:rPr lang="ar-EG" sz="1400" dirty="0">
                <a:solidFill>
                  <a:schemeClr val="tx1">
                    <a:lumMod val="50000"/>
                    <a:lumOff val="50000"/>
                  </a:schemeClr>
                </a:solidFill>
                <a:latin typeface="SST Arabic Medium" pitchFamily="34" charset="-78"/>
                <a:cs typeface="SST Arabic Medium" pitchFamily="34" charset="-78"/>
              </a:rPr>
              <a:t>الوعي بالبيئة التي تحدث فيها المشاريع بما في ذلك. على سبيل المثال لا الحصر البيئات التقنية والاجتماعية والسياسية والسوقية والاقتصادية.</a:t>
            </a:r>
          </a:p>
          <a:p>
            <a:pPr marL="285750" lvl="0" indent="-285750" algn="r" rtl="1">
              <a:lnSpc>
                <a:spcPct val="150000"/>
              </a:lnSpc>
              <a:buClr>
                <a:schemeClr val="accent4"/>
              </a:buClr>
              <a:buSzPct val="130000"/>
              <a:buFont typeface="Al-Mohanad" panose="02060603050605020204" pitchFamily="18" charset="-78"/>
              <a:buChar char="«"/>
            </a:pPr>
            <a:r>
              <a:rPr lang="ar-EG" sz="1400" dirty="0">
                <a:solidFill>
                  <a:schemeClr val="tx1">
                    <a:lumMod val="50000"/>
                    <a:lumOff val="50000"/>
                  </a:schemeClr>
                </a:solidFill>
                <a:latin typeface="SST Arabic Medium" pitchFamily="34" charset="-78"/>
                <a:cs typeface="SST Arabic Medium" pitchFamily="34" charset="-78"/>
              </a:rPr>
              <a:t>الاستكشاف الاستباقي والاستجابة لعدم التيقن.</a:t>
            </a:r>
          </a:p>
          <a:p>
            <a:pPr marL="285750" lvl="0" indent="-285750" algn="r" rtl="1">
              <a:lnSpc>
                <a:spcPct val="150000"/>
              </a:lnSpc>
              <a:buClr>
                <a:schemeClr val="accent4"/>
              </a:buClr>
              <a:buSzPct val="130000"/>
              <a:buFont typeface="Al-Mohanad" panose="02060603050605020204" pitchFamily="18" charset="-78"/>
              <a:buChar char="«"/>
            </a:pPr>
            <a:r>
              <a:rPr lang="ar-EG" sz="1400" dirty="0">
                <a:solidFill>
                  <a:schemeClr val="tx1">
                    <a:lumMod val="50000"/>
                    <a:lumOff val="50000"/>
                  </a:schemeClr>
                </a:solidFill>
                <a:latin typeface="SST Arabic Medium" pitchFamily="34" charset="-78"/>
                <a:cs typeface="SST Arabic Medium" pitchFamily="34" charset="-78"/>
              </a:rPr>
              <a:t>الوعي باعتمادية المتغيرات المتعددة في المشروع.</a:t>
            </a:r>
          </a:p>
          <a:p>
            <a:pPr marL="285750" lvl="0" indent="-285750" algn="r" rtl="1">
              <a:lnSpc>
                <a:spcPct val="150000"/>
              </a:lnSpc>
              <a:buClr>
                <a:schemeClr val="accent4"/>
              </a:buClr>
              <a:buSzPct val="130000"/>
              <a:buFont typeface="Al-Mohanad" panose="02060603050605020204" pitchFamily="18" charset="-78"/>
              <a:buChar char="«"/>
            </a:pPr>
            <a:r>
              <a:rPr lang="ar-EG" sz="1400" dirty="0">
                <a:solidFill>
                  <a:schemeClr val="tx1">
                    <a:lumMod val="50000"/>
                    <a:lumOff val="50000"/>
                  </a:schemeClr>
                </a:solidFill>
                <a:latin typeface="SST Arabic Medium" pitchFamily="34" charset="-78"/>
                <a:cs typeface="SST Arabic Medium" pitchFamily="34" charset="-78"/>
              </a:rPr>
              <a:t>القدرة على توقع التهديدات والفرص وفهم عواقب الإشكالات.</a:t>
            </a:r>
          </a:p>
          <a:p>
            <a:pPr marL="285750" lvl="0" indent="-285750" algn="r" rtl="1">
              <a:lnSpc>
                <a:spcPct val="150000"/>
              </a:lnSpc>
              <a:buClr>
                <a:schemeClr val="accent4"/>
              </a:buClr>
              <a:buSzPct val="130000"/>
              <a:buFont typeface="Al-Mohanad" panose="02060603050605020204" pitchFamily="18" charset="-78"/>
              <a:buChar char="«"/>
            </a:pPr>
            <a:r>
              <a:rPr lang="ar-EG" sz="1400" dirty="0">
                <a:solidFill>
                  <a:schemeClr val="tx1">
                    <a:lumMod val="50000"/>
                    <a:lumOff val="50000"/>
                  </a:schemeClr>
                </a:solidFill>
                <a:latin typeface="SST Arabic Medium" pitchFamily="34" charset="-78"/>
                <a:cs typeface="SST Arabic Medium" pitchFamily="34" charset="-78"/>
              </a:rPr>
              <a:t>تسليم المشروع مع تأثير سلبي ضئيل أو بدون تأثير سلبي ناتج عن أحداث أو ظروف غير متوقعة.</a:t>
            </a:r>
          </a:p>
          <a:p>
            <a:pPr marL="285750" lvl="0" indent="-285750" algn="r" rtl="1">
              <a:lnSpc>
                <a:spcPct val="150000"/>
              </a:lnSpc>
              <a:buClr>
                <a:schemeClr val="accent4"/>
              </a:buClr>
              <a:buSzPct val="130000"/>
              <a:buFont typeface="Al-Mohanad" panose="02060603050605020204" pitchFamily="18" charset="-78"/>
              <a:buChar char="«"/>
            </a:pPr>
            <a:r>
              <a:rPr lang="ar-EG" sz="1400" dirty="0">
                <a:solidFill>
                  <a:schemeClr val="tx1">
                    <a:lumMod val="50000"/>
                    <a:lumOff val="50000"/>
                  </a:schemeClr>
                </a:solidFill>
                <a:latin typeface="SST Arabic Medium" pitchFamily="34" charset="-78"/>
                <a:cs typeface="SST Arabic Medium" pitchFamily="34" charset="-78"/>
              </a:rPr>
              <a:t>تتحقق الفرص لتحسين أداء المشروع ونتائجه.</a:t>
            </a:r>
          </a:p>
          <a:p>
            <a:pPr marL="285750" lvl="0" indent="-285750" algn="r" rtl="1">
              <a:lnSpc>
                <a:spcPct val="150000"/>
              </a:lnSpc>
              <a:buClr>
                <a:schemeClr val="accent4"/>
              </a:buClr>
              <a:buSzPct val="130000"/>
              <a:buFont typeface="Al-Mohanad" panose="02060603050605020204" pitchFamily="18" charset="-78"/>
              <a:buChar char="«"/>
            </a:pPr>
            <a:r>
              <a:rPr lang="ar-EG" sz="1400" dirty="0">
                <a:solidFill>
                  <a:schemeClr val="tx1">
                    <a:lumMod val="50000"/>
                    <a:lumOff val="50000"/>
                  </a:schemeClr>
                </a:solidFill>
                <a:latin typeface="SST Arabic Medium" pitchFamily="34" charset="-78"/>
                <a:cs typeface="SST Arabic Medium" pitchFamily="34" charset="-78"/>
              </a:rPr>
              <a:t>يتم استخدام احتياطيات التكلفة والجدول الزمني بشكل فعال للحفاظ</a:t>
            </a:r>
          </a:p>
          <a:p>
            <a:pPr marL="285750" lvl="0" indent="-285750" algn="r" rtl="1">
              <a:lnSpc>
                <a:spcPct val="150000"/>
              </a:lnSpc>
              <a:buClr>
                <a:schemeClr val="accent4"/>
              </a:buClr>
              <a:buSzPct val="130000"/>
              <a:buFont typeface="Al-Mohanad" panose="02060603050605020204" pitchFamily="18" charset="-78"/>
              <a:buChar char="«"/>
            </a:pPr>
            <a:r>
              <a:rPr lang="ar-EG" sz="1400" dirty="0">
                <a:solidFill>
                  <a:schemeClr val="tx1">
                    <a:lumMod val="50000"/>
                    <a:lumOff val="50000"/>
                  </a:schemeClr>
                </a:solidFill>
                <a:latin typeface="SST Arabic Medium" pitchFamily="34" charset="-78"/>
                <a:cs typeface="SST Arabic Medium" pitchFamily="34" charset="-78"/>
              </a:rPr>
              <a:t>على التوافق مع أهداف المشروع.</a:t>
            </a:r>
          </a:p>
        </p:txBody>
      </p:sp>
      <p:sp>
        <p:nvSpPr>
          <p:cNvPr id="14" name="TextBox 13">
            <a:extLst>
              <a:ext uri="{FF2B5EF4-FFF2-40B4-BE49-F238E27FC236}">
                <a16:creationId xmlns:a16="http://schemas.microsoft.com/office/drawing/2014/main" id="{D33F2C35-524D-4F78-89AE-560D3857824A}"/>
              </a:ext>
            </a:extLst>
          </p:cNvPr>
          <p:cNvSpPr txBox="1"/>
          <p:nvPr/>
        </p:nvSpPr>
        <p:spPr>
          <a:xfrm>
            <a:off x="4850839" y="1564243"/>
            <a:ext cx="5897419" cy="369332"/>
          </a:xfrm>
          <a:prstGeom prst="rect">
            <a:avLst/>
          </a:prstGeom>
          <a:noFill/>
        </p:spPr>
        <p:txBody>
          <a:bodyPr wrap="square" rtlCol="0">
            <a:spAutoFit/>
          </a:bodyPr>
          <a:lstStyle/>
          <a:p>
            <a:pPr lvl="0" algn="r" rtl="1">
              <a:defRPr/>
            </a:pPr>
            <a:r>
              <a:rPr lang="ar-EG" b="1" dirty="0">
                <a:solidFill>
                  <a:schemeClr val="bg1"/>
                </a:solidFill>
                <a:latin typeface="SST Arabic Medium" pitchFamily="34" charset="-78"/>
                <a:cs typeface="SST Arabic Medium" pitchFamily="34" charset="-78"/>
              </a:rPr>
              <a:t>مجال أداء عدم التيقن</a:t>
            </a:r>
          </a:p>
        </p:txBody>
      </p:sp>
    </p:spTree>
    <p:extLst>
      <p:ext uri="{BB962C8B-B14F-4D97-AF65-F5344CB8AC3E}">
        <p14:creationId xmlns:p14="http://schemas.microsoft.com/office/powerpoint/2010/main" val="1459219488"/>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018CBD-EE5D-4E80-B45F-46A38B2227DD}"/>
              </a:ext>
            </a:extLst>
          </p:cNvPr>
          <p:cNvSpPr/>
          <p:nvPr/>
        </p:nvSpPr>
        <p:spPr>
          <a:xfrm>
            <a:off x="3894269" y="1610484"/>
            <a:ext cx="7707182" cy="1114921"/>
          </a:xfrm>
          <a:prstGeom prst="rect">
            <a:avLst/>
          </a:prstGeom>
        </p:spPr>
        <p:txBody>
          <a:bodyPr wrap="square">
            <a:spAutoFit/>
          </a:bodyPr>
          <a:lstStyle/>
          <a:p>
            <a:pPr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عدم التيقن بمعناه الواسع هو حالة من عدم المعرفة أو عدم القدرة على التنبؤ. هناك العديد من الفوارق الدقيقة فيما</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يتعلق بعدم التيقن، مثل:</a:t>
            </a:r>
            <a:endParaRPr lang="en-US" dirty="0">
              <a:solidFill>
                <a:schemeClr val="tx1">
                  <a:lumMod val="50000"/>
                  <a:lumOff val="50000"/>
                </a:schemeClr>
              </a:solidFill>
              <a:latin typeface="SST Arabic Medium" pitchFamily="34" charset="-78"/>
              <a:cs typeface="SST Arabic Medium" pitchFamily="34" charset="-78"/>
            </a:endParaRPr>
          </a:p>
        </p:txBody>
      </p:sp>
      <p:sp>
        <p:nvSpPr>
          <p:cNvPr id="6" name="TextBox 5">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عدم التيقن</a:t>
            </a:r>
          </a:p>
        </p:txBody>
      </p:sp>
      <p:grpSp>
        <p:nvGrpSpPr>
          <p:cNvPr id="3" name="Group 2"/>
          <p:cNvGrpSpPr/>
          <p:nvPr/>
        </p:nvGrpSpPr>
        <p:grpSpPr>
          <a:xfrm>
            <a:off x="2895066" y="3316974"/>
            <a:ext cx="6084742" cy="2706372"/>
            <a:chOff x="3313292" y="3124603"/>
            <a:chExt cx="6084742" cy="2706372"/>
          </a:xfrm>
        </p:grpSpPr>
        <p:pic>
          <p:nvPicPr>
            <p:cNvPr id="9" name="صورة 20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154682" y="3124603"/>
              <a:ext cx="2865729" cy="2706372"/>
            </a:xfrm>
            <a:prstGeom prst="rect">
              <a:avLst/>
            </a:prstGeom>
          </p:spPr>
        </p:pic>
        <p:sp>
          <p:nvSpPr>
            <p:cNvPr id="10" name="Freeform 3"/>
            <p:cNvSpPr/>
            <p:nvPr/>
          </p:nvSpPr>
          <p:spPr>
            <a:xfrm rot="2635237" flipH="1">
              <a:off x="5219267" y="3397275"/>
              <a:ext cx="622321" cy="206690"/>
            </a:xfrm>
            <a:custGeom>
              <a:avLst/>
              <a:gdLst/>
              <a:ahLst/>
              <a:cxnLst/>
              <a:rect l="l" t="t" r="r" b="b"/>
              <a:pathLst>
                <a:path w="1299892" h="464712">
                  <a:moveTo>
                    <a:pt x="1299892" y="0"/>
                  </a:moveTo>
                  <a:lnTo>
                    <a:pt x="0" y="0"/>
                  </a:lnTo>
                  <a:lnTo>
                    <a:pt x="0" y="464712"/>
                  </a:lnTo>
                  <a:lnTo>
                    <a:pt x="1299892" y="464712"/>
                  </a:lnTo>
                  <a:lnTo>
                    <a:pt x="1299892"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txBody>
            <a:bodyPr/>
            <a:lstStyle/>
            <a:p>
              <a:endParaRPr lang="en-SA"/>
            </a:p>
          </p:txBody>
        </p:sp>
        <p:sp>
          <p:nvSpPr>
            <p:cNvPr id="11" name="Freeform 4"/>
            <p:cNvSpPr/>
            <p:nvPr/>
          </p:nvSpPr>
          <p:spPr>
            <a:xfrm flipH="1">
              <a:off x="4674038" y="4629566"/>
              <a:ext cx="622321" cy="206690"/>
            </a:xfrm>
            <a:custGeom>
              <a:avLst/>
              <a:gdLst/>
              <a:ahLst/>
              <a:cxnLst/>
              <a:rect l="l" t="t" r="r" b="b"/>
              <a:pathLst>
                <a:path w="1299892" h="464712">
                  <a:moveTo>
                    <a:pt x="1299893" y="0"/>
                  </a:moveTo>
                  <a:lnTo>
                    <a:pt x="0" y="0"/>
                  </a:lnTo>
                  <a:lnTo>
                    <a:pt x="0" y="464711"/>
                  </a:lnTo>
                  <a:lnTo>
                    <a:pt x="1299893" y="464711"/>
                  </a:lnTo>
                  <a:lnTo>
                    <a:pt x="1299893"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txBody>
            <a:bodyPr/>
            <a:lstStyle/>
            <a:p>
              <a:endParaRPr lang="en-SA"/>
            </a:p>
          </p:txBody>
        </p:sp>
        <p:sp>
          <p:nvSpPr>
            <p:cNvPr id="12" name="Freeform 5"/>
            <p:cNvSpPr/>
            <p:nvPr/>
          </p:nvSpPr>
          <p:spPr>
            <a:xfrm rot="20312640" flipV="1">
              <a:off x="7923521" y="4777728"/>
              <a:ext cx="622321" cy="206690"/>
            </a:xfrm>
            <a:custGeom>
              <a:avLst/>
              <a:gdLst/>
              <a:ahLst/>
              <a:cxnLst/>
              <a:rect l="l" t="t" r="r" b="b"/>
              <a:pathLst>
                <a:path w="1299892" h="464712">
                  <a:moveTo>
                    <a:pt x="0" y="464711"/>
                  </a:moveTo>
                  <a:lnTo>
                    <a:pt x="1299892" y="464711"/>
                  </a:lnTo>
                  <a:lnTo>
                    <a:pt x="1299892" y="0"/>
                  </a:lnTo>
                  <a:lnTo>
                    <a:pt x="0" y="0"/>
                  </a:lnTo>
                  <a:lnTo>
                    <a:pt x="0" y="464711"/>
                  </a:lnTo>
                  <a:close/>
                </a:path>
              </a:pathLst>
            </a:custGeom>
            <a: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a:blipFill>
          </p:spPr>
          <p:txBody>
            <a:bodyPr/>
            <a:lstStyle/>
            <a:p>
              <a:endParaRPr lang="en-SA"/>
            </a:p>
          </p:txBody>
        </p:sp>
        <p:sp>
          <p:nvSpPr>
            <p:cNvPr id="13" name="Freeform 6"/>
            <p:cNvSpPr/>
            <p:nvPr/>
          </p:nvSpPr>
          <p:spPr>
            <a:xfrm>
              <a:off x="6971329" y="4786983"/>
              <a:ext cx="621314" cy="574196"/>
            </a:xfrm>
            <a:custGeom>
              <a:avLst/>
              <a:gdLst/>
              <a:ahLst/>
              <a:cxnLst/>
              <a:rect l="l" t="t" r="r" b="b"/>
              <a:pathLst>
                <a:path w="1404393" h="1386838">
                  <a:moveTo>
                    <a:pt x="0" y="0"/>
                  </a:moveTo>
                  <a:lnTo>
                    <a:pt x="1404393" y="0"/>
                  </a:lnTo>
                  <a:lnTo>
                    <a:pt x="1404393" y="1386838"/>
                  </a:lnTo>
                  <a:lnTo>
                    <a:pt x="0" y="1386838"/>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SA"/>
            </a:p>
          </p:txBody>
        </p:sp>
        <p:sp>
          <p:nvSpPr>
            <p:cNvPr id="14" name="Freeform 7"/>
            <p:cNvSpPr/>
            <p:nvPr/>
          </p:nvSpPr>
          <p:spPr>
            <a:xfrm>
              <a:off x="6397347" y="3643197"/>
              <a:ext cx="505151" cy="464877"/>
            </a:xfrm>
            <a:custGeom>
              <a:avLst/>
              <a:gdLst/>
              <a:ahLst/>
              <a:cxnLst/>
              <a:rect l="l" t="t" r="r" b="b"/>
              <a:pathLst>
                <a:path w="1272106" h="1262854">
                  <a:moveTo>
                    <a:pt x="0" y="0"/>
                  </a:moveTo>
                  <a:lnTo>
                    <a:pt x="1272106" y="0"/>
                  </a:lnTo>
                  <a:lnTo>
                    <a:pt x="1272106" y="1262854"/>
                  </a:lnTo>
                  <a:lnTo>
                    <a:pt x="0" y="1262854"/>
                  </a:lnTo>
                  <a:lnTo>
                    <a:pt x="0" y="0"/>
                  </a:lnTo>
                  <a:close/>
                </a:path>
              </a:pathLst>
            </a:custGeom>
            <a: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a:blipFill>
          </p:spPr>
          <p:txBody>
            <a:bodyPr/>
            <a:lstStyle/>
            <a:p>
              <a:endParaRPr lang="en-SA"/>
            </a:p>
          </p:txBody>
        </p:sp>
        <p:sp>
          <p:nvSpPr>
            <p:cNvPr id="15" name="Freeform 8"/>
            <p:cNvSpPr/>
            <p:nvPr/>
          </p:nvSpPr>
          <p:spPr>
            <a:xfrm>
              <a:off x="5717206" y="4836256"/>
              <a:ext cx="496620" cy="404349"/>
            </a:xfrm>
            <a:custGeom>
              <a:avLst/>
              <a:gdLst/>
              <a:ahLst/>
              <a:cxnLst/>
              <a:rect l="l" t="t" r="r" b="b"/>
              <a:pathLst>
                <a:path w="1236289" h="1165203">
                  <a:moveTo>
                    <a:pt x="0" y="0"/>
                  </a:moveTo>
                  <a:lnTo>
                    <a:pt x="1236289" y="0"/>
                  </a:lnTo>
                  <a:lnTo>
                    <a:pt x="1236289" y="1165203"/>
                  </a:lnTo>
                  <a:lnTo>
                    <a:pt x="0" y="1165203"/>
                  </a:lnTo>
                  <a:lnTo>
                    <a:pt x="0" y="0"/>
                  </a:lnTo>
                  <a:close/>
                </a:path>
              </a:pathLst>
            </a:custGeom>
            <a:blipFill>
              <a:blip r:embed="rId14" cstate="email">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a:blipFill>
          </p:spPr>
          <p:txBody>
            <a:bodyPr/>
            <a:lstStyle/>
            <a:p>
              <a:endParaRPr lang="en-SA"/>
            </a:p>
          </p:txBody>
        </p:sp>
        <p:sp>
          <p:nvSpPr>
            <p:cNvPr id="25" name="Rectangle 24">
              <a:extLst>
                <a:ext uri="{FF2B5EF4-FFF2-40B4-BE49-F238E27FC236}">
                  <a16:creationId xmlns:a16="http://schemas.microsoft.com/office/drawing/2014/main" id="{62018CBD-EE5D-4E80-B45F-46A38B2227DD}"/>
                </a:ext>
              </a:extLst>
            </p:cNvPr>
            <p:cNvSpPr/>
            <p:nvPr/>
          </p:nvSpPr>
          <p:spPr>
            <a:xfrm>
              <a:off x="7726128" y="4108074"/>
              <a:ext cx="1671906" cy="415498"/>
            </a:xfrm>
            <a:prstGeom prst="rect">
              <a:avLst/>
            </a:prstGeom>
          </p:spPr>
          <p:txBody>
            <a:bodyPr wrap="square">
              <a:spAutoFit/>
            </a:bodyPr>
            <a:lstStyle/>
            <a:p>
              <a:pPr algn="ctr" rtl="1">
                <a:lnSpc>
                  <a:spcPct val="150000"/>
                </a:lnSpc>
              </a:pPr>
              <a:r>
                <a:rPr lang="ar-EG" sz="1400" dirty="0">
                  <a:solidFill>
                    <a:schemeClr val="tx1">
                      <a:lumMod val="50000"/>
                      <a:lumOff val="50000"/>
                    </a:schemeClr>
                  </a:solidFill>
                  <a:latin typeface="SST Arabic Medium" pitchFamily="34" charset="-78"/>
                  <a:cs typeface="SST Arabic Medium" pitchFamily="34" charset="-78"/>
                </a:rPr>
                <a:t>المخاطر المستقبلية</a:t>
              </a:r>
              <a:endParaRPr lang="en-US" sz="1400" dirty="0">
                <a:solidFill>
                  <a:schemeClr val="tx1">
                    <a:lumMod val="50000"/>
                    <a:lumOff val="50000"/>
                  </a:schemeClr>
                </a:solidFill>
                <a:latin typeface="SST Arabic Medium" pitchFamily="34" charset="-78"/>
                <a:cs typeface="SST Arabic Medium" pitchFamily="34" charset="-78"/>
              </a:endParaRPr>
            </a:p>
          </p:txBody>
        </p:sp>
        <p:sp>
          <p:nvSpPr>
            <p:cNvPr id="26" name="Rectangle 25">
              <a:extLst>
                <a:ext uri="{FF2B5EF4-FFF2-40B4-BE49-F238E27FC236}">
                  <a16:creationId xmlns:a16="http://schemas.microsoft.com/office/drawing/2014/main" id="{62018CBD-EE5D-4E80-B45F-46A38B2227DD}"/>
                </a:ext>
              </a:extLst>
            </p:cNvPr>
            <p:cNvSpPr/>
            <p:nvPr/>
          </p:nvSpPr>
          <p:spPr>
            <a:xfrm>
              <a:off x="3482776" y="3131059"/>
              <a:ext cx="1671906" cy="388568"/>
            </a:xfrm>
            <a:prstGeom prst="rect">
              <a:avLst/>
            </a:prstGeom>
          </p:spPr>
          <p:txBody>
            <a:bodyPr wrap="square">
              <a:spAutoFit/>
            </a:bodyPr>
            <a:lstStyle/>
            <a:p>
              <a:pPr algn="ctr" rtl="1">
                <a:lnSpc>
                  <a:spcPct val="150000"/>
                </a:lnSpc>
              </a:pPr>
              <a:r>
                <a:rPr lang="ar-EG" sz="1400" dirty="0">
                  <a:solidFill>
                    <a:srgbClr val="1B3280"/>
                  </a:solidFill>
                  <a:latin typeface="SST Arabic Medium" pitchFamily="34" charset="-78"/>
                  <a:cs typeface="SST Arabic Medium" pitchFamily="34" charset="-78"/>
                </a:rPr>
                <a:t>الغموض الحالي</a:t>
              </a:r>
              <a:endParaRPr lang="en-US" sz="1400" dirty="0">
                <a:solidFill>
                  <a:srgbClr val="1B3280"/>
                </a:solidFill>
                <a:latin typeface="SST Arabic Medium" pitchFamily="34" charset="-78"/>
                <a:cs typeface="SST Arabic Medium" pitchFamily="34" charset="-78"/>
              </a:endParaRPr>
            </a:p>
          </p:txBody>
        </p:sp>
        <p:sp>
          <p:nvSpPr>
            <p:cNvPr id="27" name="Rectangle 26">
              <a:extLst>
                <a:ext uri="{FF2B5EF4-FFF2-40B4-BE49-F238E27FC236}">
                  <a16:creationId xmlns:a16="http://schemas.microsoft.com/office/drawing/2014/main" id="{62018CBD-EE5D-4E80-B45F-46A38B2227DD}"/>
                </a:ext>
              </a:extLst>
            </p:cNvPr>
            <p:cNvSpPr/>
            <p:nvPr/>
          </p:nvSpPr>
          <p:spPr>
            <a:xfrm>
              <a:off x="3313292" y="5038430"/>
              <a:ext cx="1671906" cy="388568"/>
            </a:xfrm>
            <a:prstGeom prst="rect">
              <a:avLst/>
            </a:prstGeom>
          </p:spPr>
          <p:txBody>
            <a:bodyPr wrap="square">
              <a:spAutoFit/>
            </a:bodyPr>
            <a:lstStyle/>
            <a:p>
              <a:pPr algn="ctr" rtl="1">
                <a:lnSpc>
                  <a:spcPct val="150000"/>
                </a:lnSpc>
              </a:pPr>
              <a:r>
                <a:rPr lang="ar-EG" sz="1400" dirty="0">
                  <a:solidFill>
                    <a:srgbClr val="30C0BB"/>
                  </a:solidFill>
                  <a:latin typeface="SST Arabic Medium" pitchFamily="34" charset="-78"/>
                  <a:cs typeface="SST Arabic Medium" pitchFamily="34" charset="-78"/>
                </a:rPr>
                <a:t>التعقيد الديناميكي</a:t>
              </a:r>
              <a:endParaRPr lang="en-US" sz="1400" dirty="0">
                <a:solidFill>
                  <a:srgbClr val="30C0BB"/>
                </a:solidFill>
                <a:latin typeface="SST Arabic Medium" pitchFamily="34" charset="-78"/>
                <a:cs typeface="SST Arabic Medium" pitchFamily="34" charset="-78"/>
              </a:endParaRPr>
            </a:p>
          </p:txBody>
        </p:sp>
      </p:grpSp>
    </p:spTree>
    <p:extLst>
      <p:ext uri="{BB962C8B-B14F-4D97-AF65-F5344CB8AC3E}">
        <p14:creationId xmlns:p14="http://schemas.microsoft.com/office/powerpoint/2010/main" val="361136534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0263AE4-4030-4312-A92D-8E593005A047}"/>
              </a:ext>
            </a:extLst>
          </p:cNvPr>
          <p:cNvSpPr/>
          <p:nvPr/>
        </p:nvSpPr>
        <p:spPr>
          <a:xfrm>
            <a:off x="3829051" y="1423213"/>
            <a:ext cx="7726250" cy="3053913"/>
          </a:xfrm>
          <a:prstGeom prst="rect">
            <a:avLst/>
          </a:prstGeom>
        </p:spPr>
        <p:txBody>
          <a:bodyPr wrap="square">
            <a:spAutoFit/>
          </a:bodyPr>
          <a:lstStyle/>
          <a:p>
            <a:pPr marL="457200" lvl="0" indent="-457200" algn="justLow" rtl="1">
              <a:lnSpc>
                <a:spcPct val="150000"/>
              </a:lnSpc>
              <a:buAutoNum type="arabicPeriod"/>
              <a:defRPr/>
            </a:pPr>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عدم التيقن العام</a:t>
            </a:r>
          </a:p>
          <a:p>
            <a:pPr marL="457200" lvl="0" indent="-457200" algn="justLow" rtl="1">
              <a:lnSpc>
                <a:spcPct val="150000"/>
              </a:lnSpc>
              <a:buAutoNum type="arabicPeriod"/>
              <a:defRPr/>
            </a:pPr>
            <a:endParaRPr lang="ar-EG" dirty="0">
              <a:solidFill>
                <a:srgbClr val="03A5AD"/>
              </a:solidFill>
              <a:latin typeface="SST Arabic Medium" pitchFamily="34" charset="-78"/>
              <a:cs typeface="SST Arabic Medium" pitchFamily="34" charset="-78"/>
            </a:endParaRPr>
          </a:p>
          <a:p>
            <a:pPr lvl="0" algn="justLow" rtl="1">
              <a:lnSpc>
                <a:spcPct val="200000"/>
              </a:lnSpc>
              <a:defRPr/>
            </a:pPr>
            <a:r>
              <a:rPr lang="ar-DZ" dirty="0">
                <a:solidFill>
                  <a:schemeClr val="tx1">
                    <a:lumMod val="50000"/>
                    <a:lumOff val="50000"/>
                  </a:schemeClr>
                </a:solidFill>
                <a:latin typeface="SST Arabic Medium" pitchFamily="34" charset="-78"/>
                <a:cs typeface="SST Arabic Medium" pitchFamily="34" charset="-78"/>
              </a:rPr>
              <a:t>عدم التيقن متأصل في جميع المشاريع. لهذا السبب، لا يمكن التنبؤ بتأثيرات أي نشاط بدقة، ويمكن أن يحدث مدى واسع</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من النتائج. تُعرف النتائج المحتملة التي تفيد أهداف المشروع بالفرص؛ بينما النتائج المحتملة التي لها تأثير سلبي على الأهداف تُعرف</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بالتهديدات.</a:t>
            </a:r>
            <a:endParaRPr kumimoji="0" lang="ar-DZ"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7" name="TextBox 6">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عدم التيقن</a:t>
            </a:r>
          </a:p>
        </p:txBody>
      </p:sp>
    </p:spTree>
    <p:extLst>
      <p:ext uri="{BB962C8B-B14F-4D97-AF65-F5344CB8AC3E}">
        <p14:creationId xmlns:p14="http://schemas.microsoft.com/office/powerpoint/2010/main" val="118727086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0263AE4-4030-4312-A92D-8E593005A047}"/>
              </a:ext>
            </a:extLst>
          </p:cNvPr>
          <p:cNvSpPr/>
          <p:nvPr/>
        </p:nvSpPr>
        <p:spPr>
          <a:xfrm>
            <a:off x="5195945" y="1337488"/>
            <a:ext cx="6434080" cy="2031325"/>
          </a:xfrm>
          <a:prstGeom prst="rect">
            <a:avLst/>
          </a:prstGeom>
        </p:spPr>
        <p:txBody>
          <a:bodyPr wrap="square">
            <a:spAutoFit/>
          </a:bodyPr>
          <a:lstStyle/>
          <a:p>
            <a:pPr marL="342900" lvl="0" indent="-342900" algn="justLow" rtl="1">
              <a:lnSpc>
                <a:spcPct val="150000"/>
              </a:lnSpc>
              <a:buAutoNum type="arabicPeriod"/>
              <a:defRPr/>
            </a:pPr>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عدم التيقن العام</a:t>
            </a:r>
            <a:endParaRPr kumimoji="0" lang="ar-SA"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a:p>
            <a:pPr lvl="0" algn="justLow" rtl="1">
              <a:lnSpc>
                <a:spcPct val="150000"/>
              </a:lnSpc>
              <a:defRPr/>
            </a:pPr>
            <a:endParaRPr lang="ar-EG" dirty="0">
              <a:solidFill>
                <a:srgbClr val="03A5AD"/>
              </a:solidFill>
              <a:latin typeface="SST Arabic Medium" pitchFamily="34" charset="-78"/>
              <a:cs typeface="SST Arabic Medium" pitchFamily="34" charset="-78"/>
            </a:endParaRPr>
          </a:p>
          <a:p>
            <a:pPr lvl="0" algn="justLow" rtl="1">
              <a:lnSpc>
                <a:spcPct val="200000"/>
              </a:lnSpc>
              <a:defRPr/>
            </a:pPr>
            <a:r>
              <a:rPr lang="ar-DZ" dirty="0">
                <a:solidFill>
                  <a:schemeClr val="tx1">
                    <a:lumMod val="50000"/>
                    <a:lumOff val="50000"/>
                  </a:schemeClr>
                </a:solidFill>
                <a:latin typeface="SST Arabic Medium" pitchFamily="34" charset="-78"/>
                <a:cs typeface="SST Arabic Medium" pitchFamily="34" charset="-78"/>
              </a:rPr>
              <a:t>تشكل مجموعة الفرص والتهديدات معًا مجموعة مخاطر المشروع. هناك عدة خيارات للاستجابة لعدم التيقن:</a:t>
            </a:r>
            <a:endParaRPr kumimoji="0" lang="ar-DZ"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5" name="TextBox 4">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عدم التيقن</a:t>
            </a:r>
          </a:p>
        </p:txBody>
      </p:sp>
      <p:sp>
        <p:nvSpPr>
          <p:cNvPr id="9" name="Freeform 3"/>
          <p:cNvSpPr/>
          <p:nvPr/>
        </p:nvSpPr>
        <p:spPr>
          <a:xfrm>
            <a:off x="1494806" y="2384095"/>
            <a:ext cx="1469268" cy="1469267"/>
          </a:xfrm>
          <a:custGeom>
            <a:avLst/>
            <a:gdLst/>
            <a:ahLst/>
            <a:cxnLst/>
            <a:rect l="l" t="t" r="r" b="b"/>
            <a:pathLst>
              <a:path w="4112645" h="4112645">
                <a:moveTo>
                  <a:pt x="0" y="0"/>
                </a:moveTo>
                <a:lnTo>
                  <a:pt x="4112645" y="0"/>
                </a:lnTo>
                <a:lnTo>
                  <a:pt x="4112645" y="4112645"/>
                </a:lnTo>
                <a:lnTo>
                  <a:pt x="0" y="4112645"/>
                </a:lnTo>
                <a:lnTo>
                  <a:pt x="0" y="0"/>
                </a:lnTo>
                <a:close/>
              </a:path>
            </a:pathLst>
          </a:custGeom>
          <a: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p:spPr>
        <p:txBody>
          <a:bodyPr/>
          <a:lstStyle/>
          <a:p>
            <a:endParaRPr lang="en-SA"/>
          </a:p>
        </p:txBody>
      </p:sp>
      <p:sp>
        <p:nvSpPr>
          <p:cNvPr id="10" name="Freeform 4"/>
          <p:cNvSpPr/>
          <p:nvPr/>
        </p:nvSpPr>
        <p:spPr>
          <a:xfrm>
            <a:off x="2362351" y="3248583"/>
            <a:ext cx="601723" cy="604780"/>
          </a:xfrm>
          <a:custGeom>
            <a:avLst/>
            <a:gdLst/>
            <a:ahLst/>
            <a:cxnLst/>
            <a:rect l="l" t="t" r="r" b="b"/>
            <a:pathLst>
              <a:path w="1684290" h="1692848">
                <a:moveTo>
                  <a:pt x="0" y="0"/>
                </a:moveTo>
                <a:lnTo>
                  <a:pt x="1684290" y="0"/>
                </a:lnTo>
                <a:lnTo>
                  <a:pt x="1684290" y="1692847"/>
                </a:lnTo>
                <a:lnTo>
                  <a:pt x="0" y="1692847"/>
                </a:lnTo>
                <a:lnTo>
                  <a:pt x="0" y="0"/>
                </a:lnTo>
                <a:close/>
              </a:path>
            </a:pathLst>
          </a:custGeom>
          <a: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p:spPr>
        <p:txBody>
          <a:bodyPr/>
          <a:lstStyle/>
          <a:p>
            <a:endParaRPr lang="en-SA"/>
          </a:p>
        </p:txBody>
      </p:sp>
      <p:sp>
        <p:nvSpPr>
          <p:cNvPr id="11" name="Freeform 5"/>
          <p:cNvSpPr/>
          <p:nvPr/>
        </p:nvSpPr>
        <p:spPr>
          <a:xfrm>
            <a:off x="2414400" y="3303690"/>
            <a:ext cx="549673" cy="549673"/>
          </a:xfrm>
          <a:custGeom>
            <a:avLst/>
            <a:gdLst/>
            <a:ahLst/>
            <a:cxnLst/>
            <a:rect l="l" t="t" r="r" b="b"/>
            <a:pathLst>
              <a:path w="1538597" h="1538597">
                <a:moveTo>
                  <a:pt x="0" y="0"/>
                </a:moveTo>
                <a:lnTo>
                  <a:pt x="1538597" y="0"/>
                </a:lnTo>
                <a:lnTo>
                  <a:pt x="1538597" y="1538596"/>
                </a:lnTo>
                <a:lnTo>
                  <a:pt x="0" y="1538596"/>
                </a:lnTo>
                <a:lnTo>
                  <a:pt x="0" y="0"/>
                </a:lnTo>
                <a:close/>
              </a:path>
            </a:pathLst>
          </a:custGeom>
          <a: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a:blipFill>
          <a:ln w="19050">
            <a:solidFill>
              <a:srgbClr val="01AFB1"/>
            </a:solidFill>
          </a:ln>
        </p:spPr>
        <p:txBody>
          <a:bodyPr/>
          <a:lstStyle/>
          <a:p>
            <a:endParaRPr lang="en-SA"/>
          </a:p>
        </p:txBody>
      </p:sp>
      <p:sp>
        <p:nvSpPr>
          <p:cNvPr id="12" name="Freeform 6"/>
          <p:cNvSpPr/>
          <p:nvPr/>
        </p:nvSpPr>
        <p:spPr>
          <a:xfrm flipH="1">
            <a:off x="3033972" y="2384095"/>
            <a:ext cx="1469268" cy="1469267"/>
          </a:xfrm>
          <a:custGeom>
            <a:avLst/>
            <a:gdLst/>
            <a:ahLst/>
            <a:cxnLst/>
            <a:rect l="l" t="t" r="r" b="b"/>
            <a:pathLst>
              <a:path w="4112645" h="4112645">
                <a:moveTo>
                  <a:pt x="4112645" y="0"/>
                </a:moveTo>
                <a:lnTo>
                  <a:pt x="0" y="0"/>
                </a:lnTo>
                <a:lnTo>
                  <a:pt x="0" y="4112645"/>
                </a:lnTo>
                <a:lnTo>
                  <a:pt x="4112645" y="4112645"/>
                </a:lnTo>
                <a:lnTo>
                  <a:pt x="4112645" y="0"/>
                </a:lnTo>
                <a:close/>
              </a:path>
            </a:pathLst>
          </a:custGeom>
          <a: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a:blipFill>
        </p:spPr>
        <p:txBody>
          <a:bodyPr/>
          <a:lstStyle/>
          <a:p>
            <a:endParaRPr lang="en-SA"/>
          </a:p>
        </p:txBody>
      </p:sp>
      <p:sp>
        <p:nvSpPr>
          <p:cNvPr id="13" name="Freeform 7"/>
          <p:cNvSpPr/>
          <p:nvPr/>
        </p:nvSpPr>
        <p:spPr>
          <a:xfrm rot="5400000">
            <a:off x="3035500" y="3250111"/>
            <a:ext cx="601723" cy="604780"/>
          </a:xfrm>
          <a:custGeom>
            <a:avLst/>
            <a:gdLst/>
            <a:ahLst/>
            <a:cxnLst/>
            <a:rect l="l" t="t" r="r" b="b"/>
            <a:pathLst>
              <a:path w="1684290" h="1692848">
                <a:moveTo>
                  <a:pt x="0" y="0"/>
                </a:moveTo>
                <a:lnTo>
                  <a:pt x="1684291" y="0"/>
                </a:lnTo>
                <a:lnTo>
                  <a:pt x="1684291" y="1692848"/>
                </a:lnTo>
                <a:lnTo>
                  <a:pt x="0" y="1692848"/>
                </a:lnTo>
                <a:lnTo>
                  <a:pt x="0" y="0"/>
                </a:lnTo>
                <a:close/>
              </a:path>
            </a:pathLst>
          </a:custGeom>
          <a: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p:spPr>
        <p:txBody>
          <a:bodyPr/>
          <a:lstStyle/>
          <a:p>
            <a:endParaRPr lang="en-SA"/>
          </a:p>
        </p:txBody>
      </p:sp>
      <p:sp>
        <p:nvSpPr>
          <p:cNvPr id="14" name="Freeform 8"/>
          <p:cNvSpPr/>
          <p:nvPr/>
        </p:nvSpPr>
        <p:spPr>
          <a:xfrm rot="5400000">
            <a:off x="3033972" y="3303690"/>
            <a:ext cx="549673" cy="549673"/>
          </a:xfrm>
          <a:custGeom>
            <a:avLst/>
            <a:gdLst/>
            <a:ahLst/>
            <a:cxnLst/>
            <a:rect l="l" t="t" r="r" b="b"/>
            <a:pathLst>
              <a:path w="1538597" h="1538597">
                <a:moveTo>
                  <a:pt x="0" y="0"/>
                </a:moveTo>
                <a:lnTo>
                  <a:pt x="1538596" y="0"/>
                </a:lnTo>
                <a:lnTo>
                  <a:pt x="1538596" y="1538596"/>
                </a:lnTo>
                <a:lnTo>
                  <a:pt x="0" y="1538596"/>
                </a:lnTo>
                <a:lnTo>
                  <a:pt x="0" y="0"/>
                </a:lnTo>
                <a:close/>
              </a:path>
            </a:pathLst>
          </a:custGeom>
          <a: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a:blipFill>
          <a:ln w="19050">
            <a:solidFill>
              <a:srgbClr val="19337C"/>
            </a:solidFill>
          </a:ln>
        </p:spPr>
        <p:txBody>
          <a:bodyPr/>
          <a:lstStyle/>
          <a:p>
            <a:endParaRPr lang="en-SA"/>
          </a:p>
        </p:txBody>
      </p:sp>
      <p:sp>
        <p:nvSpPr>
          <p:cNvPr id="15" name="Freeform 9"/>
          <p:cNvSpPr/>
          <p:nvPr/>
        </p:nvSpPr>
        <p:spPr>
          <a:xfrm rot="10800000">
            <a:off x="3033972" y="3923261"/>
            <a:ext cx="1469268" cy="1469267"/>
          </a:xfrm>
          <a:custGeom>
            <a:avLst/>
            <a:gdLst/>
            <a:ahLst/>
            <a:cxnLst/>
            <a:rect l="l" t="t" r="r" b="b"/>
            <a:pathLst>
              <a:path w="4112645" h="4112645">
                <a:moveTo>
                  <a:pt x="0" y="0"/>
                </a:moveTo>
                <a:lnTo>
                  <a:pt x="4112645" y="0"/>
                </a:lnTo>
                <a:lnTo>
                  <a:pt x="4112645" y="4112645"/>
                </a:lnTo>
                <a:lnTo>
                  <a:pt x="0" y="4112645"/>
                </a:lnTo>
                <a:lnTo>
                  <a:pt x="0" y="0"/>
                </a:lnTo>
                <a:close/>
              </a:path>
            </a:pathLst>
          </a:custGeom>
          <a: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a:blipFill>
        </p:spPr>
        <p:txBody>
          <a:bodyPr/>
          <a:lstStyle/>
          <a:p>
            <a:endParaRPr lang="en-SA"/>
          </a:p>
        </p:txBody>
      </p:sp>
      <p:sp>
        <p:nvSpPr>
          <p:cNvPr id="16" name="Freeform 10"/>
          <p:cNvSpPr/>
          <p:nvPr/>
        </p:nvSpPr>
        <p:spPr>
          <a:xfrm rot="10800000">
            <a:off x="3033972" y="3923261"/>
            <a:ext cx="601723" cy="604780"/>
          </a:xfrm>
          <a:custGeom>
            <a:avLst/>
            <a:gdLst/>
            <a:ahLst/>
            <a:cxnLst/>
            <a:rect l="l" t="t" r="r" b="b"/>
            <a:pathLst>
              <a:path w="1684290" h="1692848">
                <a:moveTo>
                  <a:pt x="0" y="0"/>
                </a:moveTo>
                <a:lnTo>
                  <a:pt x="1684290" y="0"/>
                </a:lnTo>
                <a:lnTo>
                  <a:pt x="1684290" y="1692847"/>
                </a:lnTo>
                <a:lnTo>
                  <a:pt x="0" y="1692847"/>
                </a:lnTo>
                <a:lnTo>
                  <a:pt x="0" y="0"/>
                </a:lnTo>
                <a:close/>
              </a:path>
            </a:pathLst>
          </a:custGeom>
          <a: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p:spPr>
        <p:txBody>
          <a:bodyPr/>
          <a:lstStyle/>
          <a:p>
            <a:endParaRPr lang="en-SA"/>
          </a:p>
        </p:txBody>
      </p:sp>
      <p:sp>
        <p:nvSpPr>
          <p:cNvPr id="17" name="Freeform 11"/>
          <p:cNvSpPr/>
          <p:nvPr/>
        </p:nvSpPr>
        <p:spPr>
          <a:xfrm rot="10800000">
            <a:off x="3033972" y="3923261"/>
            <a:ext cx="549673" cy="549673"/>
          </a:xfrm>
          <a:custGeom>
            <a:avLst/>
            <a:gdLst/>
            <a:ahLst/>
            <a:cxnLst/>
            <a:rect l="l" t="t" r="r" b="b"/>
            <a:pathLst>
              <a:path w="1538597" h="1538597">
                <a:moveTo>
                  <a:pt x="0" y="0"/>
                </a:moveTo>
                <a:lnTo>
                  <a:pt x="1538596" y="0"/>
                </a:lnTo>
                <a:lnTo>
                  <a:pt x="1538596" y="1538596"/>
                </a:lnTo>
                <a:lnTo>
                  <a:pt x="0" y="1538596"/>
                </a:lnTo>
                <a:lnTo>
                  <a:pt x="0" y="0"/>
                </a:lnTo>
                <a:close/>
              </a:path>
            </a:pathLst>
          </a:custGeom>
          <a: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a:blipFill>
          <a:ln w="19050">
            <a:solidFill>
              <a:srgbClr val="546671"/>
            </a:solidFill>
          </a:ln>
        </p:spPr>
        <p:txBody>
          <a:bodyPr/>
          <a:lstStyle/>
          <a:p>
            <a:endParaRPr lang="en-SA"/>
          </a:p>
        </p:txBody>
      </p:sp>
      <p:sp>
        <p:nvSpPr>
          <p:cNvPr id="18" name="Freeform 12"/>
          <p:cNvSpPr/>
          <p:nvPr/>
        </p:nvSpPr>
        <p:spPr>
          <a:xfrm rot="10800000" flipH="1">
            <a:off x="1494806" y="3923261"/>
            <a:ext cx="1469268" cy="1469267"/>
          </a:xfrm>
          <a:custGeom>
            <a:avLst/>
            <a:gdLst/>
            <a:ahLst/>
            <a:cxnLst/>
            <a:rect l="l" t="t" r="r" b="b"/>
            <a:pathLst>
              <a:path w="4112645" h="4112645">
                <a:moveTo>
                  <a:pt x="4112645" y="0"/>
                </a:moveTo>
                <a:lnTo>
                  <a:pt x="0" y="0"/>
                </a:lnTo>
                <a:lnTo>
                  <a:pt x="0" y="4112645"/>
                </a:lnTo>
                <a:lnTo>
                  <a:pt x="4112645" y="4112645"/>
                </a:lnTo>
                <a:lnTo>
                  <a:pt x="4112645" y="0"/>
                </a:lnTo>
                <a:close/>
              </a:path>
            </a:pathLst>
          </a:custGeom>
          <a:blipFill>
            <a:blip r:embed="rId13" cstate="email">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a:blipFill>
        </p:spPr>
        <p:txBody>
          <a:bodyPr/>
          <a:lstStyle/>
          <a:p>
            <a:endParaRPr lang="en-SA"/>
          </a:p>
        </p:txBody>
      </p:sp>
      <p:sp>
        <p:nvSpPr>
          <p:cNvPr id="19" name="Freeform 13"/>
          <p:cNvSpPr/>
          <p:nvPr/>
        </p:nvSpPr>
        <p:spPr>
          <a:xfrm rot="16200000">
            <a:off x="2360822" y="3921732"/>
            <a:ext cx="601723" cy="604780"/>
          </a:xfrm>
          <a:custGeom>
            <a:avLst/>
            <a:gdLst/>
            <a:ahLst/>
            <a:cxnLst/>
            <a:rect l="l" t="t" r="r" b="b"/>
            <a:pathLst>
              <a:path w="1684290" h="1692848">
                <a:moveTo>
                  <a:pt x="0" y="0"/>
                </a:moveTo>
                <a:lnTo>
                  <a:pt x="1684290" y="0"/>
                </a:lnTo>
                <a:lnTo>
                  <a:pt x="1684290" y="1692848"/>
                </a:lnTo>
                <a:lnTo>
                  <a:pt x="0" y="1692848"/>
                </a:lnTo>
                <a:lnTo>
                  <a:pt x="0" y="0"/>
                </a:lnTo>
                <a:close/>
              </a:path>
            </a:pathLst>
          </a:custGeom>
          <a: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p:spPr>
        <p:txBody>
          <a:bodyPr/>
          <a:lstStyle/>
          <a:p>
            <a:endParaRPr lang="en-SA"/>
          </a:p>
        </p:txBody>
      </p:sp>
      <p:sp>
        <p:nvSpPr>
          <p:cNvPr id="20" name="Freeform 14"/>
          <p:cNvSpPr/>
          <p:nvPr/>
        </p:nvSpPr>
        <p:spPr>
          <a:xfrm rot="16200000">
            <a:off x="2414400" y="3923261"/>
            <a:ext cx="549673" cy="549673"/>
          </a:xfrm>
          <a:custGeom>
            <a:avLst/>
            <a:gdLst/>
            <a:ahLst/>
            <a:cxnLst/>
            <a:rect l="l" t="t" r="r" b="b"/>
            <a:pathLst>
              <a:path w="1538597" h="1538597">
                <a:moveTo>
                  <a:pt x="0" y="0"/>
                </a:moveTo>
                <a:lnTo>
                  <a:pt x="1538597" y="0"/>
                </a:lnTo>
                <a:lnTo>
                  <a:pt x="1538597" y="1538596"/>
                </a:lnTo>
                <a:lnTo>
                  <a:pt x="0" y="1538596"/>
                </a:lnTo>
                <a:lnTo>
                  <a:pt x="0" y="0"/>
                </a:lnTo>
                <a:close/>
              </a:path>
            </a:pathLst>
          </a:custGeom>
          <a: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a:blipFill>
          <a:ln w="19050">
            <a:solidFill>
              <a:srgbClr val="000F53"/>
            </a:solidFill>
          </a:ln>
        </p:spPr>
        <p:txBody>
          <a:bodyPr/>
          <a:lstStyle/>
          <a:p>
            <a:endParaRPr lang="en-SA"/>
          </a:p>
        </p:txBody>
      </p:sp>
      <p:sp>
        <p:nvSpPr>
          <p:cNvPr id="25" name="TextBox 19"/>
          <p:cNvSpPr txBox="1"/>
          <p:nvPr/>
        </p:nvSpPr>
        <p:spPr>
          <a:xfrm>
            <a:off x="2569007" y="3489614"/>
            <a:ext cx="349567" cy="219910"/>
          </a:xfrm>
          <a:prstGeom prst="rect">
            <a:avLst/>
          </a:prstGeom>
        </p:spPr>
        <p:txBody>
          <a:bodyPr lIns="0" tIns="0" rIns="0" bIns="0" rtlCol="0" anchor="t">
            <a:spAutoFit/>
          </a:bodyPr>
          <a:lstStyle/>
          <a:p>
            <a:pPr algn="ctr">
              <a:lnSpc>
                <a:spcPts val="2426"/>
              </a:lnSpc>
              <a:spcBef>
                <a:spcPct val="0"/>
              </a:spcBef>
            </a:pPr>
            <a:r>
              <a:rPr lang="ar-SA" sz="1733" b="1" dirty="0">
                <a:solidFill>
                  <a:srgbClr val="01AFB1"/>
                </a:solidFill>
                <a:latin typeface="SST Arabic Medium" panose="020B0604030504020204" pitchFamily="34" charset="-78"/>
                <a:ea typeface="SST Arabic Bold"/>
                <a:cs typeface="SST Arabic Medium" panose="020B0604030504020204" pitchFamily="34" charset="-78"/>
                <a:sym typeface="SST Arabic Bold"/>
              </a:rPr>
              <a:t>02</a:t>
            </a:r>
            <a:endParaRPr lang="en-US" sz="1733" b="1" dirty="0">
              <a:solidFill>
                <a:srgbClr val="01AFB1"/>
              </a:solidFill>
              <a:latin typeface="SST Arabic Medium" panose="020B0604030504020204" pitchFamily="34" charset="-78"/>
              <a:ea typeface="SST Arabic Bold"/>
              <a:cs typeface="SST Arabic Medium" panose="020B0604030504020204" pitchFamily="34" charset="-78"/>
              <a:sym typeface="SST Arabic Bold"/>
            </a:endParaRPr>
          </a:p>
        </p:txBody>
      </p:sp>
      <p:sp>
        <p:nvSpPr>
          <p:cNvPr id="26" name="TextBox 20"/>
          <p:cNvSpPr txBox="1"/>
          <p:nvPr/>
        </p:nvSpPr>
        <p:spPr>
          <a:xfrm>
            <a:off x="3120276" y="3491669"/>
            <a:ext cx="286904" cy="219910"/>
          </a:xfrm>
          <a:prstGeom prst="rect">
            <a:avLst/>
          </a:prstGeom>
        </p:spPr>
        <p:txBody>
          <a:bodyPr lIns="0" tIns="0" rIns="0" bIns="0" rtlCol="0" anchor="t">
            <a:spAutoFit/>
          </a:bodyPr>
          <a:lstStyle/>
          <a:p>
            <a:pPr algn="ctr">
              <a:lnSpc>
                <a:spcPts val="2426"/>
              </a:lnSpc>
              <a:spcBef>
                <a:spcPct val="0"/>
              </a:spcBef>
            </a:pPr>
            <a:r>
              <a:rPr lang="ar-SA" sz="1733" b="1" dirty="0">
                <a:solidFill>
                  <a:srgbClr val="18337A"/>
                </a:solidFill>
                <a:latin typeface="SST Arabic Medium" panose="020B0604030504020204" pitchFamily="34" charset="-78"/>
                <a:ea typeface="SST Arabic Bold"/>
                <a:cs typeface="SST Arabic Medium" panose="020B0604030504020204" pitchFamily="34" charset="-78"/>
                <a:sym typeface="SST Arabic Bold"/>
              </a:rPr>
              <a:t>01</a:t>
            </a:r>
            <a:endParaRPr lang="en-US" sz="1733" b="1" dirty="0">
              <a:solidFill>
                <a:srgbClr val="18337A"/>
              </a:solidFill>
              <a:latin typeface="SST Arabic Medium" panose="020B0604030504020204" pitchFamily="34" charset="-78"/>
              <a:ea typeface="SST Arabic Bold"/>
              <a:cs typeface="SST Arabic Medium" panose="020B0604030504020204" pitchFamily="34" charset="-78"/>
              <a:sym typeface="SST Arabic Bold"/>
            </a:endParaRPr>
          </a:p>
        </p:txBody>
      </p:sp>
      <p:sp>
        <p:nvSpPr>
          <p:cNvPr id="27" name="TextBox 21"/>
          <p:cNvSpPr txBox="1"/>
          <p:nvPr/>
        </p:nvSpPr>
        <p:spPr>
          <a:xfrm>
            <a:off x="3120276" y="4008702"/>
            <a:ext cx="274836" cy="219910"/>
          </a:xfrm>
          <a:prstGeom prst="rect">
            <a:avLst/>
          </a:prstGeom>
        </p:spPr>
        <p:txBody>
          <a:bodyPr lIns="0" tIns="0" rIns="0" bIns="0" rtlCol="0" anchor="t">
            <a:spAutoFit/>
          </a:bodyPr>
          <a:lstStyle/>
          <a:p>
            <a:pPr algn="ctr">
              <a:lnSpc>
                <a:spcPts val="2426"/>
              </a:lnSpc>
              <a:spcBef>
                <a:spcPct val="0"/>
              </a:spcBef>
            </a:pPr>
            <a:r>
              <a:rPr lang="ar-SA" sz="1733" b="1" dirty="0">
                <a:solidFill>
                  <a:srgbClr val="546671"/>
                </a:solidFill>
                <a:latin typeface="SST Arabic Medium" panose="020B0604030504020204" pitchFamily="34" charset="-78"/>
                <a:ea typeface="SST Arabic Bold"/>
                <a:cs typeface="SST Arabic Medium" panose="020B0604030504020204" pitchFamily="34" charset="-78"/>
                <a:sym typeface="SST Arabic Bold"/>
              </a:rPr>
              <a:t>03</a:t>
            </a:r>
            <a:endParaRPr lang="en-US" sz="1733" b="1" dirty="0">
              <a:solidFill>
                <a:srgbClr val="546671"/>
              </a:solidFill>
              <a:latin typeface="SST Arabic Medium" panose="020B0604030504020204" pitchFamily="34" charset="-78"/>
              <a:ea typeface="SST Arabic Bold"/>
              <a:cs typeface="SST Arabic Medium" panose="020B0604030504020204" pitchFamily="34" charset="-78"/>
              <a:sym typeface="SST Arabic Bold"/>
            </a:endParaRPr>
          </a:p>
        </p:txBody>
      </p:sp>
      <p:sp>
        <p:nvSpPr>
          <p:cNvPr id="28" name="TextBox 22"/>
          <p:cNvSpPr txBox="1"/>
          <p:nvPr/>
        </p:nvSpPr>
        <p:spPr>
          <a:xfrm>
            <a:off x="2582810" y="4009650"/>
            <a:ext cx="274836" cy="219910"/>
          </a:xfrm>
          <a:prstGeom prst="rect">
            <a:avLst/>
          </a:prstGeom>
        </p:spPr>
        <p:txBody>
          <a:bodyPr lIns="0" tIns="0" rIns="0" bIns="0" rtlCol="0" anchor="t">
            <a:spAutoFit/>
          </a:bodyPr>
          <a:lstStyle/>
          <a:p>
            <a:pPr algn="ctr">
              <a:lnSpc>
                <a:spcPts val="2426"/>
              </a:lnSpc>
              <a:spcBef>
                <a:spcPct val="0"/>
              </a:spcBef>
            </a:pPr>
            <a:r>
              <a:rPr lang="ar-SA" sz="1733" b="1" dirty="0">
                <a:solidFill>
                  <a:srgbClr val="000F53"/>
                </a:solidFill>
                <a:latin typeface="SST Arabic Medium" panose="020B0604030504020204" pitchFamily="34" charset="-78"/>
                <a:ea typeface="SST Arabic Bold"/>
                <a:cs typeface="SST Arabic Medium" panose="020B0604030504020204" pitchFamily="34" charset="-78"/>
                <a:sym typeface="SST Arabic Bold"/>
              </a:rPr>
              <a:t>04</a:t>
            </a:r>
            <a:endParaRPr lang="en-US" sz="1733" b="1" dirty="0">
              <a:solidFill>
                <a:srgbClr val="000F53"/>
              </a:solidFill>
              <a:latin typeface="SST Arabic Medium" panose="020B0604030504020204" pitchFamily="34" charset="-78"/>
              <a:ea typeface="SST Arabic Bold"/>
              <a:cs typeface="SST Arabic Medium" panose="020B0604030504020204" pitchFamily="34" charset="-78"/>
              <a:sym typeface="SST Arabic Bold"/>
            </a:endParaRPr>
          </a:p>
        </p:txBody>
      </p:sp>
      <p:sp>
        <p:nvSpPr>
          <p:cNvPr id="37" name="Rectangle 36">
            <a:extLst>
              <a:ext uri="{FF2B5EF4-FFF2-40B4-BE49-F238E27FC236}">
                <a16:creationId xmlns:a16="http://schemas.microsoft.com/office/drawing/2014/main" id="{30263AE4-4030-4312-A92D-8E593005A047}"/>
              </a:ext>
            </a:extLst>
          </p:cNvPr>
          <p:cNvSpPr/>
          <p:nvPr/>
        </p:nvSpPr>
        <p:spPr>
          <a:xfrm>
            <a:off x="3179704" y="2595816"/>
            <a:ext cx="1323537" cy="523220"/>
          </a:xfrm>
          <a:prstGeom prst="rect">
            <a:avLst/>
          </a:prstGeom>
        </p:spPr>
        <p:txBody>
          <a:bodyPr wrap="square">
            <a:spAutoFit/>
          </a:bodyPr>
          <a:lstStyle/>
          <a:p>
            <a:pPr lvl="0" algn="ctr" rtl="1">
              <a:defRPr/>
            </a:pPr>
            <a:r>
              <a:rPr kumimoji="0" lang="ar-EG" sz="14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rPr>
              <a:t>تجميع</a:t>
            </a:r>
          </a:p>
          <a:p>
            <a:pPr lvl="0" algn="ctr" rtl="1">
              <a:defRPr/>
            </a:pPr>
            <a:r>
              <a:rPr kumimoji="0" lang="ar-EG" sz="14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rPr>
              <a:t> المعلومات</a:t>
            </a:r>
            <a:endParaRPr kumimoji="0" lang="ar-DZ" sz="14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endParaRPr>
          </a:p>
        </p:txBody>
      </p:sp>
      <p:sp>
        <p:nvSpPr>
          <p:cNvPr id="38" name="Rectangle 37">
            <a:extLst>
              <a:ext uri="{FF2B5EF4-FFF2-40B4-BE49-F238E27FC236}">
                <a16:creationId xmlns:a16="http://schemas.microsoft.com/office/drawing/2014/main" id="{30263AE4-4030-4312-A92D-8E593005A047}"/>
              </a:ext>
            </a:extLst>
          </p:cNvPr>
          <p:cNvSpPr/>
          <p:nvPr/>
        </p:nvSpPr>
        <p:spPr>
          <a:xfrm>
            <a:off x="3179704" y="4388541"/>
            <a:ext cx="1323537" cy="523220"/>
          </a:xfrm>
          <a:prstGeom prst="rect">
            <a:avLst/>
          </a:prstGeom>
        </p:spPr>
        <p:txBody>
          <a:bodyPr wrap="square">
            <a:spAutoFit/>
          </a:bodyPr>
          <a:lstStyle/>
          <a:p>
            <a:pPr lvl="0" algn="ctr" rtl="1">
              <a:defRPr/>
            </a:pPr>
            <a:r>
              <a:rPr lang="ar-EG" sz="1400" dirty="0">
                <a:solidFill>
                  <a:schemeClr val="bg1"/>
                </a:solidFill>
                <a:latin typeface="SST Arabic Medium" pitchFamily="34" charset="-78"/>
                <a:cs typeface="SST Arabic Medium" pitchFamily="34" charset="-78"/>
              </a:rPr>
              <a:t>التصميم القائم على المحموعة</a:t>
            </a:r>
            <a:endParaRPr kumimoji="0" lang="ar-DZ" sz="14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endParaRPr>
          </a:p>
        </p:txBody>
      </p:sp>
      <p:sp>
        <p:nvSpPr>
          <p:cNvPr id="41" name="Rectangle 40">
            <a:extLst>
              <a:ext uri="{FF2B5EF4-FFF2-40B4-BE49-F238E27FC236}">
                <a16:creationId xmlns:a16="http://schemas.microsoft.com/office/drawing/2014/main" id="{30263AE4-4030-4312-A92D-8E593005A047}"/>
              </a:ext>
            </a:extLst>
          </p:cNvPr>
          <p:cNvSpPr/>
          <p:nvPr/>
        </p:nvSpPr>
        <p:spPr>
          <a:xfrm>
            <a:off x="1567671" y="2617644"/>
            <a:ext cx="1323537" cy="738664"/>
          </a:xfrm>
          <a:prstGeom prst="rect">
            <a:avLst/>
          </a:prstGeom>
        </p:spPr>
        <p:txBody>
          <a:bodyPr wrap="square">
            <a:spAutoFit/>
          </a:bodyPr>
          <a:lstStyle/>
          <a:p>
            <a:pPr lvl="0" algn="ctr" rtl="1">
              <a:defRPr/>
            </a:pPr>
            <a:r>
              <a:rPr kumimoji="0" lang="ar-EG" sz="14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rPr>
              <a:t>الاستعداد للنتائج المتعددة</a:t>
            </a:r>
            <a:endParaRPr kumimoji="0" lang="ar-DZ" sz="14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endParaRPr>
          </a:p>
        </p:txBody>
      </p:sp>
      <p:sp>
        <p:nvSpPr>
          <p:cNvPr id="42" name="Rectangle 41">
            <a:extLst>
              <a:ext uri="{FF2B5EF4-FFF2-40B4-BE49-F238E27FC236}">
                <a16:creationId xmlns:a16="http://schemas.microsoft.com/office/drawing/2014/main" id="{30263AE4-4030-4312-A92D-8E593005A047}"/>
              </a:ext>
            </a:extLst>
          </p:cNvPr>
          <p:cNvSpPr/>
          <p:nvPr/>
        </p:nvSpPr>
        <p:spPr>
          <a:xfrm>
            <a:off x="1567671" y="4410369"/>
            <a:ext cx="1323537" cy="388568"/>
          </a:xfrm>
          <a:prstGeom prst="rect">
            <a:avLst/>
          </a:prstGeom>
        </p:spPr>
        <p:txBody>
          <a:bodyPr wrap="square">
            <a:spAutoFit/>
          </a:bodyPr>
          <a:lstStyle/>
          <a:p>
            <a:pPr lvl="0" algn="ctr" rtl="1">
              <a:lnSpc>
                <a:spcPct val="150000"/>
              </a:lnSpc>
              <a:defRPr/>
            </a:pPr>
            <a:r>
              <a:rPr kumimoji="0" lang="ar-EG" sz="14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rPr>
              <a:t>بناء المرونة</a:t>
            </a:r>
            <a:endParaRPr kumimoji="0" lang="ar-DZ" sz="14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endParaRPr>
          </a:p>
        </p:txBody>
      </p:sp>
    </p:spTree>
    <p:extLst>
      <p:ext uri="{BB962C8B-B14F-4D97-AF65-F5344CB8AC3E}">
        <p14:creationId xmlns:p14="http://schemas.microsoft.com/office/powerpoint/2010/main" val="426540963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0263AE4-4030-4312-A92D-8E593005A047}"/>
              </a:ext>
            </a:extLst>
          </p:cNvPr>
          <p:cNvSpPr/>
          <p:nvPr/>
        </p:nvSpPr>
        <p:spPr>
          <a:xfrm>
            <a:off x="3810000" y="1423213"/>
            <a:ext cx="7820025" cy="3139321"/>
          </a:xfrm>
          <a:prstGeom prst="rect">
            <a:avLst/>
          </a:prstGeom>
        </p:spPr>
        <p:txBody>
          <a:bodyPr wrap="square">
            <a:spAutoFit/>
          </a:bodyPr>
          <a:lstStyle/>
          <a:p>
            <a:pPr lvl="0" algn="justLow" rtl="1">
              <a:lnSpc>
                <a:spcPct val="150000"/>
              </a:lnSpc>
              <a:defRPr/>
            </a:pPr>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2. </a:t>
            </a:r>
            <a:r>
              <a:rPr lang="ar-EG" dirty="0">
                <a:solidFill>
                  <a:srgbClr val="03A5AD"/>
                </a:solidFill>
                <a:latin typeface="SST Arabic Medium" pitchFamily="34" charset="-78"/>
                <a:cs typeface="SST Arabic Medium" pitchFamily="34" charset="-78"/>
              </a:rPr>
              <a:t>الغموض</a:t>
            </a:r>
          </a:p>
          <a:p>
            <a:pPr lvl="0" algn="justLow" rtl="1">
              <a:lnSpc>
                <a:spcPct val="150000"/>
              </a:lnSpc>
              <a:defRPr/>
            </a:pPr>
            <a:endParaRPr lang="ar-EG" dirty="0">
              <a:solidFill>
                <a:srgbClr val="03A5AD"/>
              </a:solidFill>
              <a:latin typeface="SST Arabic Medium" pitchFamily="34" charset="-78"/>
              <a:cs typeface="SST Arabic Medium" pitchFamily="34" charset="-78"/>
            </a:endParaRPr>
          </a:p>
          <a:p>
            <a:pPr lvl="0" algn="justLow" rtl="1">
              <a:lnSpc>
                <a:spcPct val="200000"/>
              </a:lnSpc>
              <a:defRPr/>
            </a:pPr>
            <a:r>
              <a:rPr lang="ar-DZ" dirty="0">
                <a:solidFill>
                  <a:srgbClr val="0999C4"/>
                </a:solidFill>
                <a:latin typeface="SST Arabic Medium" pitchFamily="34" charset="-78"/>
                <a:cs typeface="SST Arabic Medium" pitchFamily="34" charset="-78"/>
              </a:rPr>
              <a:t>هناك فئتان من الغموض: </a:t>
            </a:r>
            <a:r>
              <a:rPr lang="ar-DZ" dirty="0">
                <a:solidFill>
                  <a:schemeClr val="tx1">
                    <a:lumMod val="50000"/>
                    <a:lumOff val="50000"/>
                  </a:schemeClr>
                </a:solidFill>
                <a:latin typeface="SST Arabic Medium" pitchFamily="34" charset="-78"/>
                <a:cs typeface="SST Arabic Medium" pitchFamily="34" charset="-78"/>
              </a:rPr>
              <a:t>الغموض المفاهيمي والغموض الظرفي. </a:t>
            </a:r>
            <a:endParaRPr lang="ar-SA" dirty="0">
              <a:solidFill>
                <a:schemeClr val="tx1">
                  <a:lumMod val="50000"/>
                  <a:lumOff val="50000"/>
                </a:schemeClr>
              </a:solidFill>
              <a:latin typeface="SST Arabic Medium" pitchFamily="34" charset="-78"/>
              <a:cs typeface="SST Arabic Medium" pitchFamily="34" charset="-78"/>
            </a:endParaRPr>
          </a:p>
          <a:p>
            <a:pPr marL="285750" lvl="0" indent="-285750" algn="justLow" rtl="1">
              <a:lnSpc>
                <a:spcPct val="200000"/>
              </a:lnSpc>
              <a:buClr>
                <a:srgbClr val="0999C4"/>
              </a:buClr>
              <a:buFont typeface="Courier New" panose="02070309020205020404" pitchFamily="49" charset="0"/>
              <a:buChar char="o"/>
              <a:defRPr/>
            </a:pPr>
            <a:r>
              <a:rPr lang="ar-DZ" dirty="0">
                <a:solidFill>
                  <a:schemeClr val="tx1">
                    <a:lumMod val="50000"/>
                    <a:lumOff val="50000"/>
                  </a:schemeClr>
                </a:solidFill>
                <a:latin typeface="SST Arabic Medium" pitchFamily="34" charset="-78"/>
                <a:cs typeface="SST Arabic Medium" pitchFamily="34" charset="-78"/>
              </a:rPr>
              <a:t>الغموض المفاهيمي − أي الافتقار إلى الفهم الفعال</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 يحدث عندما يستخدم الأشخاص مصطلحات أو حججًا متشابهة بوسائل مختلفة.</a:t>
            </a:r>
            <a:endParaRPr lang="ar-EG" dirty="0">
              <a:solidFill>
                <a:schemeClr val="tx1">
                  <a:lumMod val="50000"/>
                  <a:lumOff val="50000"/>
                </a:schemeClr>
              </a:solidFill>
              <a:latin typeface="SST Arabic Medium" pitchFamily="34" charset="-78"/>
              <a:cs typeface="SST Arabic Medium" pitchFamily="34" charset="-78"/>
            </a:endParaRPr>
          </a:p>
          <a:p>
            <a:pPr marL="285750" lvl="0" indent="-285750" algn="justLow" rtl="1">
              <a:lnSpc>
                <a:spcPct val="200000"/>
              </a:lnSpc>
              <a:buClr>
                <a:srgbClr val="0999C4"/>
              </a:buClr>
              <a:buFont typeface="Courier New" panose="02070309020205020404" pitchFamily="49" charset="0"/>
              <a:buChar char="o"/>
              <a:defRPr/>
            </a:pPr>
            <a:r>
              <a:rPr lang="ar-DZ" dirty="0">
                <a:solidFill>
                  <a:schemeClr val="tx1">
                    <a:lumMod val="50000"/>
                    <a:lumOff val="50000"/>
                  </a:schemeClr>
                </a:solidFill>
                <a:latin typeface="SST Arabic Medium" pitchFamily="34" charset="-78"/>
                <a:cs typeface="SST Arabic Medium" pitchFamily="34" charset="-78"/>
              </a:rPr>
              <a:t>يظهر الغموض الظرفي عندما يكون هناك أكثر من نتيجة ممكنة.</a:t>
            </a:r>
            <a:endParaRPr kumimoji="0" lang="ar-DZ"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5" name="TextBox 4">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عدم التيقن</a:t>
            </a:r>
          </a:p>
        </p:txBody>
      </p:sp>
    </p:spTree>
    <p:extLst>
      <p:ext uri="{BB962C8B-B14F-4D97-AF65-F5344CB8AC3E}">
        <p14:creationId xmlns:p14="http://schemas.microsoft.com/office/powerpoint/2010/main" val="135367648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0263AE4-4030-4312-A92D-8E593005A047}"/>
              </a:ext>
            </a:extLst>
          </p:cNvPr>
          <p:cNvSpPr/>
          <p:nvPr/>
        </p:nvSpPr>
        <p:spPr>
          <a:xfrm>
            <a:off x="3848100" y="1423213"/>
            <a:ext cx="7686675" cy="3139321"/>
          </a:xfrm>
          <a:prstGeom prst="rect">
            <a:avLst/>
          </a:prstGeom>
        </p:spPr>
        <p:txBody>
          <a:bodyPr wrap="square">
            <a:spAutoFit/>
          </a:bodyPr>
          <a:lstStyle/>
          <a:p>
            <a:pPr lvl="0" algn="justLow" rtl="1">
              <a:lnSpc>
                <a:spcPct val="150000"/>
              </a:lnSpc>
              <a:defRPr/>
            </a:pPr>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3. </a:t>
            </a:r>
            <a:r>
              <a:rPr lang="ar-EG" dirty="0">
                <a:solidFill>
                  <a:srgbClr val="03A5AD"/>
                </a:solidFill>
                <a:latin typeface="SST Arabic Medium" pitchFamily="34" charset="-78"/>
                <a:cs typeface="SST Arabic Medium" pitchFamily="34" charset="-78"/>
              </a:rPr>
              <a:t>التعقيد</a:t>
            </a:r>
          </a:p>
          <a:p>
            <a:pPr lvl="0" algn="justLow" rtl="1">
              <a:lnSpc>
                <a:spcPct val="150000"/>
              </a:lnSpc>
              <a:defRPr/>
            </a:pPr>
            <a:endParaRPr lang="ar-EG" dirty="0">
              <a:solidFill>
                <a:srgbClr val="03A5AD"/>
              </a:solidFill>
              <a:latin typeface="SST Arabic Medium" pitchFamily="34" charset="-78"/>
              <a:cs typeface="SST Arabic Medium" pitchFamily="34" charset="-78"/>
            </a:endParaRPr>
          </a:p>
          <a:p>
            <a:pPr lvl="0" algn="justLow" rtl="1">
              <a:lnSpc>
                <a:spcPct val="200000"/>
              </a:lnSpc>
              <a:defRPr/>
            </a:pPr>
            <a:r>
              <a:rPr lang="ar-DZ" dirty="0">
                <a:solidFill>
                  <a:schemeClr val="tx1">
                    <a:lumMod val="50000"/>
                    <a:lumOff val="50000"/>
                  </a:schemeClr>
                </a:solidFill>
                <a:latin typeface="SST Arabic Medium" pitchFamily="34" charset="-78"/>
                <a:cs typeface="SST Arabic Medium" pitchFamily="34" charset="-78"/>
              </a:rPr>
              <a:t>التعقيد هو أحد خصائص البرنامج أو المشروع أو بيئته، و الذي يصعب إدارته بسبب السلوك البشري، أو سلوك الأنظمة،</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أو الغموض.</a:t>
            </a:r>
            <a:endParaRPr lang="ar-EG" dirty="0">
              <a:solidFill>
                <a:schemeClr val="tx1">
                  <a:lumMod val="50000"/>
                  <a:lumOff val="50000"/>
                </a:schemeClr>
              </a:solidFill>
              <a:latin typeface="SST Arabic Medium" pitchFamily="34" charset="-78"/>
              <a:cs typeface="SST Arabic Medium" pitchFamily="34" charset="-78"/>
            </a:endParaRPr>
          </a:p>
          <a:p>
            <a:pPr lvl="0" algn="justLow" rtl="1">
              <a:lnSpc>
                <a:spcPct val="200000"/>
              </a:lnSpc>
              <a:defRPr/>
            </a:pPr>
            <a:r>
              <a:rPr lang="ar-DZ" dirty="0">
                <a:solidFill>
                  <a:schemeClr val="tx1">
                    <a:lumMod val="50000"/>
                    <a:lumOff val="50000"/>
                  </a:schemeClr>
                </a:solidFill>
                <a:latin typeface="SST Arabic Medium" pitchFamily="34" charset="-78"/>
                <a:cs typeface="SST Arabic Medium" pitchFamily="34" charset="-78"/>
              </a:rPr>
              <a:t>ويوجد التعقيد عندما يكون هناك العديد من التأثيرات المترابطة التي تتصرف وتتفاعل بأساليب متنوعة.</a:t>
            </a:r>
            <a:endParaRPr kumimoji="0" lang="ar-DZ"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7" name="TextBox 6">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عدم التيقن</a:t>
            </a:r>
          </a:p>
        </p:txBody>
      </p:sp>
    </p:spTree>
    <p:extLst>
      <p:ext uri="{BB962C8B-B14F-4D97-AF65-F5344CB8AC3E}">
        <p14:creationId xmlns:p14="http://schemas.microsoft.com/office/powerpoint/2010/main" val="242922343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C:\Users\user\Desktop\dfd82014-b2c1-42a7-8ed2-31708ce345c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0513" y="1237073"/>
            <a:ext cx="7179655" cy="4641069"/>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7D6F9A48-DEC3-4CCF-9F6C-2C21528E5BA6}"/>
              </a:ext>
            </a:extLst>
          </p:cNvPr>
          <p:cNvSpPr/>
          <p:nvPr/>
        </p:nvSpPr>
        <p:spPr>
          <a:xfrm>
            <a:off x="5876925" y="1790527"/>
            <a:ext cx="5728568" cy="3185487"/>
          </a:xfrm>
          <a:prstGeom prst="rect">
            <a:avLst/>
          </a:prstGeom>
        </p:spPr>
        <p:txBody>
          <a:bodyPr wrap="square">
            <a:spAutoFit/>
          </a:bodyPr>
          <a:lstStyle/>
          <a:p>
            <a:pPr algn="r" rtl="1">
              <a:lnSpc>
                <a:spcPct val="150000"/>
              </a:lnSpc>
            </a:pPr>
            <a:r>
              <a:rPr lang="ar-DZ" dirty="0">
                <a:solidFill>
                  <a:srgbClr val="03A5AD"/>
                </a:solidFill>
                <a:latin typeface="SST Arabic Medium" pitchFamily="34" charset="-78"/>
                <a:cs typeface="SST Arabic Medium" pitchFamily="34" charset="-78"/>
              </a:rPr>
              <a:t>أهم التغييرات في الإصدار السابع:</a:t>
            </a:r>
            <a:endParaRPr lang="ar-EG" dirty="0">
              <a:solidFill>
                <a:srgbClr val="03A5AD"/>
              </a:solidFill>
              <a:latin typeface="SST Arabic Medium" pitchFamily="34" charset="-78"/>
              <a:cs typeface="SST Arabic Medium" pitchFamily="34" charset="-78"/>
            </a:endParaRPr>
          </a:p>
          <a:p>
            <a:pPr algn="r" rtl="1">
              <a:lnSpc>
                <a:spcPct val="150000"/>
              </a:lnSpc>
            </a:pPr>
            <a:endParaRPr lang="ar-DZ" dirty="0">
              <a:solidFill>
                <a:srgbClr val="03A5AD"/>
              </a:solidFill>
              <a:latin typeface="SST Arabic Medium" pitchFamily="34" charset="-78"/>
              <a:cs typeface="SST Arabic Medium" pitchFamily="34" charset="-78"/>
            </a:endParaRPr>
          </a:p>
          <a:p>
            <a:pPr marL="171450" indent="-171450" algn="r" rtl="1">
              <a:lnSpc>
                <a:spcPct val="150000"/>
              </a:lnSpc>
              <a:buFont typeface="Arial" pitchFamily="34" charset="0"/>
              <a:buChar char="•"/>
            </a:pPr>
            <a:r>
              <a:rPr lang="ar-DZ" sz="1600" dirty="0">
                <a:solidFill>
                  <a:schemeClr val="tx1">
                    <a:lumMod val="50000"/>
                    <a:lumOff val="50000"/>
                  </a:schemeClr>
                </a:solidFill>
                <a:latin typeface="SST Arabic Medium" pitchFamily="34" charset="-78"/>
                <a:cs typeface="SST Arabic Medium" pitchFamily="34" charset="-78"/>
              </a:rPr>
              <a:t>التركيز على 12 مبدأ أساسي</a:t>
            </a:r>
            <a:r>
              <a:rPr lang="ar-EG" sz="1600" dirty="0">
                <a:solidFill>
                  <a:schemeClr val="tx1">
                    <a:lumMod val="50000"/>
                    <a:lumOff val="50000"/>
                  </a:schemeClr>
                </a:solidFill>
                <a:latin typeface="SST Arabic Medium" pitchFamily="34" charset="-78"/>
                <a:cs typeface="SST Arabic Medium" pitchFamily="34" charset="-78"/>
              </a:rPr>
              <a:t> </a:t>
            </a:r>
            <a:r>
              <a:rPr lang="ar-DZ" sz="1600" dirty="0">
                <a:solidFill>
                  <a:schemeClr val="tx1">
                    <a:lumMod val="50000"/>
                    <a:lumOff val="50000"/>
                  </a:schemeClr>
                </a:solidFill>
                <a:latin typeface="SST Arabic Medium" pitchFamily="34" charset="-78"/>
                <a:cs typeface="SST Arabic Medium" pitchFamily="34" charset="-78"/>
              </a:rPr>
              <a:t>بدلاً من 49 عملية</a:t>
            </a:r>
            <a:endParaRPr lang="ar-EG" sz="1600" dirty="0">
              <a:solidFill>
                <a:schemeClr val="tx1">
                  <a:lumMod val="50000"/>
                  <a:lumOff val="50000"/>
                </a:schemeClr>
              </a:solidFill>
              <a:latin typeface="SST Arabic Medium" pitchFamily="34" charset="-78"/>
              <a:cs typeface="SST Arabic Medium" pitchFamily="34" charset="-78"/>
            </a:endParaRPr>
          </a:p>
          <a:p>
            <a:pPr marL="171450" indent="-171450" algn="r" rtl="1">
              <a:lnSpc>
                <a:spcPct val="150000"/>
              </a:lnSpc>
              <a:buFont typeface="Arial" pitchFamily="34" charset="0"/>
              <a:buChar char="•"/>
            </a:pPr>
            <a:r>
              <a:rPr lang="ar-DZ" sz="1600" dirty="0">
                <a:solidFill>
                  <a:schemeClr val="tx1">
                    <a:lumMod val="50000"/>
                    <a:lumOff val="50000"/>
                  </a:schemeClr>
                </a:solidFill>
                <a:latin typeface="SST Arabic Medium" pitchFamily="34" charset="-78"/>
                <a:cs typeface="SST Arabic Medium" pitchFamily="34" charset="-78"/>
              </a:rPr>
              <a:t>اعتماد النُهج المرنة </a:t>
            </a:r>
            <a:r>
              <a:rPr lang="en-US" sz="1600" dirty="0">
                <a:solidFill>
                  <a:schemeClr val="tx1">
                    <a:lumMod val="50000"/>
                    <a:lumOff val="50000"/>
                  </a:schemeClr>
                </a:solidFill>
                <a:latin typeface="SST Arabic Medium" pitchFamily="34" charset="-78"/>
                <a:cs typeface="SST Arabic Medium" pitchFamily="34" charset="-78"/>
              </a:rPr>
              <a:t> Agile &amp; Hybrid </a:t>
            </a:r>
            <a:r>
              <a:rPr lang="ar-DZ" sz="1600" dirty="0">
                <a:solidFill>
                  <a:schemeClr val="tx1">
                    <a:lumMod val="50000"/>
                    <a:lumOff val="50000"/>
                  </a:schemeClr>
                </a:solidFill>
                <a:latin typeface="SST Arabic Medium" pitchFamily="34" charset="-78"/>
                <a:cs typeface="SST Arabic Medium" pitchFamily="34" charset="-78"/>
              </a:rPr>
              <a:t>بجانب التقليدية </a:t>
            </a:r>
            <a:r>
              <a:rPr lang="en-US" sz="1600" dirty="0">
                <a:solidFill>
                  <a:schemeClr val="tx1">
                    <a:lumMod val="50000"/>
                    <a:lumOff val="50000"/>
                  </a:schemeClr>
                </a:solidFill>
                <a:latin typeface="SST Arabic Medium" pitchFamily="34" charset="-78"/>
                <a:cs typeface="SST Arabic Medium" pitchFamily="34" charset="-78"/>
              </a:rPr>
              <a:t>Waterfall</a:t>
            </a:r>
            <a:endParaRPr lang="ar-EG" sz="1600" dirty="0">
              <a:solidFill>
                <a:schemeClr val="tx1">
                  <a:lumMod val="50000"/>
                  <a:lumOff val="50000"/>
                </a:schemeClr>
              </a:solidFill>
              <a:latin typeface="SST Arabic Medium" pitchFamily="34" charset="-78"/>
              <a:cs typeface="SST Arabic Medium" pitchFamily="34" charset="-78"/>
            </a:endParaRPr>
          </a:p>
          <a:p>
            <a:pPr marL="171450" indent="-171450" algn="r" rtl="1">
              <a:lnSpc>
                <a:spcPct val="150000"/>
              </a:lnSpc>
              <a:buFont typeface="Arial" pitchFamily="34" charset="0"/>
              <a:buChar char="•"/>
            </a:pPr>
            <a:r>
              <a:rPr lang="ar-DZ" sz="1600" dirty="0">
                <a:solidFill>
                  <a:schemeClr val="tx1">
                    <a:lumMod val="50000"/>
                    <a:lumOff val="50000"/>
                  </a:schemeClr>
                </a:solidFill>
                <a:latin typeface="SST Arabic Medium" pitchFamily="34" charset="-78"/>
                <a:cs typeface="SST Arabic Medium" pitchFamily="34" charset="-78"/>
              </a:rPr>
              <a:t>تقديم مجالات الأداء </a:t>
            </a:r>
            <a:r>
              <a:rPr lang="en-US" sz="1600" dirty="0">
                <a:solidFill>
                  <a:schemeClr val="tx1">
                    <a:lumMod val="50000"/>
                    <a:lumOff val="50000"/>
                  </a:schemeClr>
                </a:solidFill>
                <a:latin typeface="SST Arabic Medium" pitchFamily="34" charset="-78"/>
                <a:cs typeface="SST Arabic Medium" pitchFamily="34" charset="-78"/>
              </a:rPr>
              <a:t> Performance Domains </a:t>
            </a:r>
            <a:r>
              <a:rPr lang="ar-DZ" sz="1600" dirty="0">
                <a:solidFill>
                  <a:schemeClr val="tx1">
                    <a:lumMod val="50000"/>
                    <a:lumOff val="50000"/>
                  </a:schemeClr>
                </a:solidFill>
                <a:latin typeface="SST Arabic Medium" pitchFamily="34" charset="-78"/>
                <a:cs typeface="SST Arabic Medium" pitchFamily="34" charset="-78"/>
              </a:rPr>
              <a:t>بدلًا من</a:t>
            </a:r>
            <a:r>
              <a:rPr lang="ar-EG" sz="1600" dirty="0">
                <a:solidFill>
                  <a:schemeClr val="tx1">
                    <a:lumMod val="50000"/>
                    <a:lumOff val="50000"/>
                  </a:schemeClr>
                </a:solidFill>
                <a:latin typeface="SST Arabic Medium" pitchFamily="34" charset="-78"/>
                <a:cs typeface="SST Arabic Medium" pitchFamily="34" charset="-78"/>
              </a:rPr>
              <a:t> </a:t>
            </a:r>
            <a:r>
              <a:rPr lang="ar-DZ" sz="1600" dirty="0">
                <a:solidFill>
                  <a:schemeClr val="tx1">
                    <a:lumMod val="50000"/>
                    <a:lumOff val="50000"/>
                  </a:schemeClr>
                </a:solidFill>
                <a:latin typeface="SST Arabic Medium" pitchFamily="34" charset="-78"/>
                <a:cs typeface="SST Arabic Medium" pitchFamily="34" charset="-78"/>
              </a:rPr>
              <a:t>مجموعات العمليات</a:t>
            </a:r>
            <a:endParaRPr lang="ar-EG" sz="1600" dirty="0">
              <a:solidFill>
                <a:schemeClr val="tx1">
                  <a:lumMod val="50000"/>
                  <a:lumOff val="50000"/>
                </a:schemeClr>
              </a:solidFill>
              <a:latin typeface="SST Arabic Medium" pitchFamily="34" charset="-78"/>
              <a:cs typeface="SST Arabic Medium" pitchFamily="34" charset="-78"/>
            </a:endParaRPr>
          </a:p>
          <a:p>
            <a:pPr marL="171450" indent="-171450" algn="r" rtl="1">
              <a:lnSpc>
                <a:spcPct val="150000"/>
              </a:lnSpc>
              <a:buFont typeface="Arial" pitchFamily="34" charset="0"/>
              <a:buChar char="•"/>
            </a:pPr>
            <a:r>
              <a:rPr lang="ar-DZ" sz="1600" dirty="0">
                <a:solidFill>
                  <a:schemeClr val="tx1">
                    <a:lumMod val="50000"/>
                    <a:lumOff val="50000"/>
                  </a:schemeClr>
                </a:solidFill>
                <a:latin typeface="SST Arabic Medium" pitchFamily="34" charset="-78"/>
                <a:cs typeface="SST Arabic Medium" pitchFamily="34" charset="-78"/>
              </a:rPr>
              <a:t>التركيز على النتاجات </a:t>
            </a:r>
            <a:r>
              <a:rPr lang="en-US" sz="1600" dirty="0">
                <a:solidFill>
                  <a:schemeClr val="tx1">
                    <a:lumMod val="50000"/>
                    <a:lumOff val="50000"/>
                  </a:schemeClr>
                </a:solidFill>
                <a:latin typeface="SST Arabic Medium" pitchFamily="34" charset="-78"/>
                <a:cs typeface="SST Arabic Medium" pitchFamily="34" charset="-78"/>
              </a:rPr>
              <a:t> Outcomes </a:t>
            </a:r>
            <a:r>
              <a:rPr lang="ar-DZ" sz="1600" dirty="0">
                <a:solidFill>
                  <a:schemeClr val="tx1">
                    <a:lumMod val="50000"/>
                    <a:lumOff val="50000"/>
                  </a:schemeClr>
                </a:solidFill>
                <a:latin typeface="SST Arabic Medium" pitchFamily="34" charset="-78"/>
                <a:cs typeface="SST Arabic Medium" pitchFamily="34" charset="-78"/>
              </a:rPr>
              <a:t>بدلاً من المخرجات</a:t>
            </a:r>
            <a:r>
              <a:rPr lang="en-US" sz="1600" dirty="0">
                <a:solidFill>
                  <a:schemeClr val="tx1">
                    <a:lumMod val="50000"/>
                    <a:lumOff val="50000"/>
                  </a:schemeClr>
                </a:solidFill>
                <a:latin typeface="SST Arabic Medium" pitchFamily="34" charset="-78"/>
                <a:cs typeface="SST Arabic Medium" pitchFamily="34" charset="-78"/>
              </a:rPr>
              <a:t>Deliverables </a:t>
            </a:r>
          </a:p>
          <a:p>
            <a:pPr algn="r" rtl="1">
              <a:lnSpc>
                <a:spcPct val="150000"/>
              </a:lnSpc>
            </a:pPr>
            <a:endParaRPr lang="ar-EG" dirty="0">
              <a:latin typeface="SST Arabic Medium" pitchFamily="34" charset="-78"/>
              <a:cs typeface="SST Arabic Medium" pitchFamily="34" charset="-78"/>
            </a:endParaRPr>
          </a:p>
        </p:txBody>
      </p:sp>
      <p:sp>
        <p:nvSpPr>
          <p:cNvPr id="6" name="TextBox 5"/>
          <p:cNvSpPr txBox="1"/>
          <p:nvPr/>
        </p:nvSpPr>
        <p:spPr>
          <a:xfrm>
            <a:off x="2510285" y="526472"/>
            <a:ext cx="9290738"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 مقدمة عن </a:t>
            </a:r>
            <a:r>
              <a:rPr lang="en-US" sz="2500" dirty="0">
                <a:solidFill>
                  <a:srgbClr val="112D63"/>
                </a:solidFill>
                <a:latin typeface="SST Arabic Medium" pitchFamily="34" charset="-78"/>
                <a:cs typeface="SST Arabic Medium" pitchFamily="34" charset="-78"/>
              </a:rPr>
              <a:t>PMBOK </a:t>
            </a:r>
            <a:r>
              <a:rPr lang="ar-EG" sz="2500" dirty="0">
                <a:solidFill>
                  <a:srgbClr val="112D63"/>
                </a:solidFill>
                <a:latin typeface="SST Arabic Medium" pitchFamily="34" charset="-78"/>
                <a:cs typeface="SST Arabic Medium" pitchFamily="34" charset="-78"/>
              </a:rPr>
              <a:t> الإصدار السابع والتغييرات الرئيسية</a:t>
            </a:r>
            <a:endParaRPr kumimoji="0" lang="en-US" sz="2500" i="0" u="none" strike="noStrike" kern="1200" cap="none" spc="0" normalizeH="0" baseline="0" noProof="0" dirty="0">
              <a:ln>
                <a:noFill/>
              </a:ln>
              <a:solidFill>
                <a:srgbClr val="112D63"/>
              </a:solidFill>
              <a:effectLst/>
              <a:uLnTx/>
              <a:uFillTx/>
              <a:latin typeface="SST Arabic Medium" pitchFamily="34" charset="-78"/>
              <a:cs typeface="SST Arabic Medium" pitchFamily="34" charset="-78"/>
            </a:endParaRPr>
          </a:p>
        </p:txBody>
      </p:sp>
    </p:spTree>
    <p:extLst>
      <p:ext uri="{BB962C8B-B14F-4D97-AF65-F5344CB8AC3E}">
        <p14:creationId xmlns:p14="http://schemas.microsoft.com/office/powerpoint/2010/main" val="5120859"/>
      </p:ext>
    </p:ext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0263AE4-4030-4312-A92D-8E593005A047}"/>
              </a:ext>
            </a:extLst>
          </p:cNvPr>
          <p:cNvSpPr/>
          <p:nvPr/>
        </p:nvSpPr>
        <p:spPr>
          <a:xfrm>
            <a:off x="3851238" y="1423213"/>
            <a:ext cx="7721637" cy="2031325"/>
          </a:xfrm>
          <a:prstGeom prst="rect">
            <a:avLst/>
          </a:prstGeom>
        </p:spPr>
        <p:txBody>
          <a:bodyPr wrap="square">
            <a:spAutoFit/>
          </a:bodyPr>
          <a:lstStyle/>
          <a:p>
            <a:pPr lvl="0" algn="justLow" rtl="1">
              <a:lnSpc>
                <a:spcPct val="150000"/>
              </a:lnSpc>
              <a:defRPr/>
            </a:pPr>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3. </a:t>
            </a:r>
            <a:r>
              <a:rPr lang="ar-EG" dirty="0">
                <a:solidFill>
                  <a:srgbClr val="03A5AD"/>
                </a:solidFill>
                <a:latin typeface="SST Arabic Medium" pitchFamily="34" charset="-78"/>
                <a:cs typeface="SST Arabic Medium" pitchFamily="34" charset="-78"/>
              </a:rPr>
              <a:t>التعقيد</a:t>
            </a:r>
          </a:p>
          <a:p>
            <a:pPr lvl="0" algn="justLow" rtl="1">
              <a:lnSpc>
                <a:spcPct val="150000"/>
              </a:lnSpc>
              <a:defRPr/>
            </a:pPr>
            <a:endParaRPr lang="ar-EG" dirty="0">
              <a:solidFill>
                <a:srgbClr val="03A5AD"/>
              </a:solidFill>
              <a:latin typeface="SST Arabic Medium" pitchFamily="34" charset="-78"/>
              <a:cs typeface="SST Arabic Medium" pitchFamily="34" charset="-78"/>
            </a:endParaRPr>
          </a:p>
          <a:p>
            <a:pPr lvl="0" algn="justLow" rtl="1">
              <a:lnSpc>
                <a:spcPct val="200000"/>
              </a:lnSpc>
              <a:defRPr/>
            </a:pPr>
            <a:r>
              <a:rPr lang="ar-DZ" dirty="0">
                <a:solidFill>
                  <a:schemeClr val="tx1">
                    <a:lumMod val="50000"/>
                    <a:lumOff val="50000"/>
                  </a:schemeClr>
                </a:solidFill>
                <a:latin typeface="SST Arabic Medium" pitchFamily="34" charset="-78"/>
                <a:cs typeface="SST Arabic Medium" pitchFamily="34" charset="-78"/>
              </a:rPr>
              <a:t>هناك عدة وسائل للعمل في ظل التعقيد؛ بعضها يرتكز على الأنظمة، وبعضها يستلزم إعادة صياغة</a:t>
            </a:r>
            <a:r>
              <a:rPr lang="ar-EG" dirty="0">
                <a:solidFill>
                  <a:schemeClr val="tx1">
                    <a:lumMod val="50000"/>
                    <a:lumOff val="50000"/>
                  </a:schemeClr>
                </a:solidFill>
                <a:latin typeface="SST Arabic Medium" pitchFamily="34" charset="-78"/>
                <a:cs typeface="SST Arabic Medium" pitchFamily="34" charset="-78"/>
              </a:rPr>
              <a:t> والبعض الاخر يرتكز على العملية</a:t>
            </a:r>
            <a:endParaRPr kumimoji="0" lang="ar-DZ"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7" name="TextBox 6">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عدم التيقن</a:t>
            </a:r>
          </a:p>
        </p:txBody>
      </p:sp>
    </p:spTree>
    <p:extLst>
      <p:ext uri="{BB962C8B-B14F-4D97-AF65-F5344CB8AC3E}">
        <p14:creationId xmlns:p14="http://schemas.microsoft.com/office/powerpoint/2010/main" val="397784549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0263AE4-4030-4312-A92D-8E593005A047}"/>
              </a:ext>
            </a:extLst>
          </p:cNvPr>
          <p:cNvSpPr/>
          <p:nvPr/>
        </p:nvSpPr>
        <p:spPr>
          <a:xfrm>
            <a:off x="3829722" y="1423213"/>
            <a:ext cx="7800303" cy="3416320"/>
          </a:xfrm>
          <a:prstGeom prst="rect">
            <a:avLst/>
          </a:prstGeom>
        </p:spPr>
        <p:txBody>
          <a:bodyPr wrap="square">
            <a:spAutoFit/>
          </a:bodyPr>
          <a:lstStyle/>
          <a:p>
            <a:pPr lvl="0" algn="r" rtl="1">
              <a:lnSpc>
                <a:spcPct val="150000"/>
              </a:lnSpc>
              <a:defRPr/>
            </a:pPr>
            <a:r>
              <a:rPr lang="ar-EG" dirty="0">
                <a:solidFill>
                  <a:srgbClr val="03A5AD"/>
                </a:solidFill>
                <a:latin typeface="SST Arabic Medium" pitchFamily="34" charset="-78"/>
                <a:cs typeface="SST Arabic Medium" pitchFamily="34" charset="-78"/>
              </a:rPr>
              <a:t>1.3. </a:t>
            </a:r>
            <a:r>
              <a:rPr lang="ar-DZ" dirty="0">
                <a:solidFill>
                  <a:srgbClr val="03A5AD"/>
                </a:solidFill>
                <a:latin typeface="SST Arabic Medium" pitchFamily="34" charset="-78"/>
                <a:cs typeface="SST Arabic Medium" pitchFamily="34" charset="-78"/>
              </a:rPr>
              <a:t>الأساليب القائمة على الأنظمة</a:t>
            </a:r>
            <a:endParaRPr lang="ar-EG" dirty="0">
              <a:solidFill>
                <a:srgbClr val="03A5AD"/>
              </a:solidFill>
              <a:latin typeface="SST Arabic Medium" pitchFamily="34" charset="-78"/>
              <a:cs typeface="SST Arabic Medium" pitchFamily="34" charset="-78"/>
            </a:endParaRPr>
          </a:p>
          <a:p>
            <a:pPr lvl="0" algn="r" rtl="1">
              <a:lnSpc>
                <a:spcPct val="150000"/>
              </a:lnSpc>
              <a:defRPr/>
            </a:pPr>
            <a:endParaRPr lang="ar-EG" dirty="0">
              <a:solidFill>
                <a:srgbClr val="03A5AD"/>
              </a:solidFill>
              <a:latin typeface="SST Arabic Medium" pitchFamily="34" charset="-78"/>
              <a:cs typeface="SST Arabic Medium" pitchFamily="34" charset="-78"/>
            </a:endParaRPr>
          </a:p>
          <a:p>
            <a:pPr marL="342900" lvl="0" indent="-342900" algn="r" rtl="1">
              <a:lnSpc>
                <a:spcPct val="150000"/>
              </a:lnSpc>
              <a:buFont typeface="Arial" panose="020B0604020202020204" pitchFamily="34" charset="0"/>
              <a:buChar char="•"/>
              <a:defRPr/>
            </a:pPr>
            <a:r>
              <a:rPr kumimoji="0" lang="ar-EG" i="0" u="none" strike="noStrike" kern="1200" cap="none" spc="0" normalizeH="0" baseline="0" noProof="0" dirty="0">
                <a:ln>
                  <a:noFill/>
                </a:ln>
                <a:solidFill>
                  <a:srgbClr val="0999C4"/>
                </a:solidFill>
                <a:effectLst/>
                <a:uLnTx/>
                <a:uFillTx/>
                <a:latin typeface="SST Arabic Medium" pitchFamily="34" charset="-78"/>
                <a:cs typeface="SST Arabic Medium" pitchFamily="34" charset="-78"/>
              </a:rPr>
              <a:t>فك </a:t>
            </a:r>
            <a:r>
              <a:rPr lang="ar-EG" dirty="0">
                <a:solidFill>
                  <a:srgbClr val="0999C4"/>
                </a:solidFill>
                <a:latin typeface="SST Arabic Medium" pitchFamily="34" charset="-78"/>
                <a:cs typeface="SST Arabic Medium" pitchFamily="34" charset="-78"/>
              </a:rPr>
              <a:t>الارتباط: </a:t>
            </a:r>
          </a:p>
          <a:p>
            <a:pPr lvl="0" algn="r" rtl="1">
              <a:lnSpc>
                <a:spcPct val="150000"/>
              </a:lnSpc>
              <a:defRPr/>
            </a:pPr>
            <a:r>
              <a:rPr lang="ar-EG" dirty="0">
                <a:solidFill>
                  <a:schemeClr val="tx1">
                    <a:lumMod val="50000"/>
                    <a:lumOff val="50000"/>
                  </a:schemeClr>
                </a:solidFill>
                <a:latin typeface="SST Arabic Medium" pitchFamily="34" charset="-78"/>
                <a:cs typeface="SST Arabic Medium" pitchFamily="34" charset="-78"/>
              </a:rPr>
              <a:t>يستلزم فك الارتباط فصل أجزاء من النظام من أجل تبسيط النظام وتقليل عدد المتغيرات المتصلة.</a:t>
            </a:r>
          </a:p>
          <a:p>
            <a:pPr marL="342900" lvl="0" indent="-342900" algn="r" rtl="1">
              <a:lnSpc>
                <a:spcPct val="150000"/>
              </a:lnSpc>
              <a:buFont typeface="Arial" panose="020B0604020202020204" pitchFamily="34" charset="0"/>
              <a:buChar char="•"/>
              <a:defRPr/>
            </a:pPr>
            <a:endPar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a:p>
            <a:pPr marL="342900" lvl="0" indent="-342900" algn="r" rtl="1">
              <a:lnSpc>
                <a:spcPct val="150000"/>
              </a:lnSpc>
              <a:buFont typeface="Arial" panose="020B0604020202020204" pitchFamily="34" charset="0"/>
              <a:buChar char="•"/>
              <a:defRPr/>
            </a:pPr>
            <a:r>
              <a:rPr lang="ar-EG" dirty="0">
                <a:solidFill>
                  <a:srgbClr val="0999C4"/>
                </a:solidFill>
                <a:latin typeface="SST Arabic Medium" pitchFamily="34" charset="-78"/>
                <a:cs typeface="SST Arabic Medium" pitchFamily="34" charset="-78"/>
              </a:rPr>
              <a:t>محاكاة: </a:t>
            </a:r>
          </a:p>
          <a:p>
            <a:pPr lvl="0" algn="r" rtl="1">
              <a:lnSpc>
                <a:spcPct val="150000"/>
              </a:lnSpc>
              <a:defRPr/>
            </a:pPr>
            <a:r>
              <a:rPr lang="ar-EG" dirty="0">
                <a:solidFill>
                  <a:schemeClr val="tx1">
                    <a:lumMod val="50000"/>
                    <a:lumOff val="50000"/>
                  </a:schemeClr>
                </a:solidFill>
                <a:latin typeface="SST Arabic Medium" pitchFamily="34" charset="-78"/>
                <a:cs typeface="SST Arabic Medium" pitchFamily="34" charset="-78"/>
              </a:rPr>
              <a:t>البحث عن معلومات مماثلة لعمليات المشروع الحالي</a:t>
            </a:r>
            <a:endParaRPr kumimoji="0" lang="ar-DZ"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5" name="TextBox 4">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عدم التيقن</a:t>
            </a:r>
          </a:p>
        </p:txBody>
      </p:sp>
    </p:spTree>
    <p:extLst>
      <p:ext uri="{BB962C8B-B14F-4D97-AF65-F5344CB8AC3E}">
        <p14:creationId xmlns:p14="http://schemas.microsoft.com/office/powerpoint/2010/main" val="153125555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0263AE4-4030-4312-A92D-8E593005A047}"/>
              </a:ext>
            </a:extLst>
          </p:cNvPr>
          <p:cNvSpPr/>
          <p:nvPr/>
        </p:nvSpPr>
        <p:spPr>
          <a:xfrm>
            <a:off x="3810001" y="1432738"/>
            <a:ext cx="7810500" cy="3416320"/>
          </a:xfrm>
          <a:prstGeom prst="rect">
            <a:avLst/>
          </a:prstGeom>
        </p:spPr>
        <p:txBody>
          <a:bodyPr wrap="square">
            <a:spAutoFit/>
          </a:bodyPr>
          <a:lstStyle/>
          <a:p>
            <a:pPr lvl="0" algn="r" rtl="1">
              <a:lnSpc>
                <a:spcPct val="150000"/>
              </a:lnSpc>
              <a:defRPr/>
            </a:pPr>
            <a:r>
              <a:rPr lang="ar-EG" dirty="0">
                <a:solidFill>
                  <a:srgbClr val="03A5AD"/>
                </a:solidFill>
                <a:latin typeface="SST Arabic Medium" pitchFamily="34" charset="-78"/>
                <a:cs typeface="SST Arabic Medium" pitchFamily="34" charset="-78"/>
              </a:rPr>
              <a:t>2.3. إعادة الصياغة</a:t>
            </a:r>
          </a:p>
          <a:p>
            <a:pPr lvl="0" algn="r" rtl="1">
              <a:lnSpc>
                <a:spcPct val="150000"/>
              </a:lnSpc>
              <a:defRPr/>
            </a:pPr>
            <a:endParaRPr lang="ar-EG" dirty="0">
              <a:solidFill>
                <a:srgbClr val="03A5AD"/>
              </a:solidFill>
              <a:latin typeface="SST Arabic Medium" pitchFamily="34" charset="-78"/>
              <a:cs typeface="SST Arabic Medium" pitchFamily="34" charset="-78"/>
            </a:endParaRPr>
          </a:p>
          <a:p>
            <a:pPr marL="342900" indent="-342900" algn="r" rtl="1">
              <a:lnSpc>
                <a:spcPct val="150000"/>
              </a:lnSpc>
              <a:buFont typeface="Arial" panose="020B0604020202020204" pitchFamily="34" charset="0"/>
              <a:buChar char="•"/>
              <a:defRPr/>
            </a:pPr>
            <a:r>
              <a:rPr lang="ar-EG" dirty="0">
                <a:solidFill>
                  <a:srgbClr val="0999C4"/>
                </a:solidFill>
                <a:latin typeface="SST Arabic Medium" pitchFamily="34" charset="-78"/>
                <a:cs typeface="SST Arabic Medium" pitchFamily="34" charset="-78"/>
              </a:rPr>
              <a:t>التنوع: </a:t>
            </a:r>
          </a:p>
          <a:p>
            <a:pPr lvl="0" algn="r" rtl="1">
              <a:lnSpc>
                <a:spcPct val="150000"/>
              </a:lnSpc>
              <a:defRPr/>
            </a:pPr>
            <a:r>
              <a:rPr lang="ar-EG" dirty="0">
                <a:solidFill>
                  <a:schemeClr val="tx1">
                    <a:lumMod val="50000"/>
                    <a:lumOff val="50000"/>
                  </a:schemeClr>
                </a:solidFill>
                <a:latin typeface="SST Arabic Medium" pitchFamily="34" charset="-78"/>
                <a:cs typeface="SST Arabic Medium" pitchFamily="34" charset="-78"/>
              </a:rPr>
              <a:t>تتطلب الأنظمة المعقدة عرض النظام من وجهات نظر متنوعة. ويمكن أن يشمل ذلك تبادل الأفكار مع فريق المشروع.</a:t>
            </a:r>
          </a:p>
          <a:p>
            <a:pPr marL="342900" lvl="0" indent="-342900" algn="r" rtl="1">
              <a:lnSpc>
                <a:spcPct val="150000"/>
              </a:lnSpc>
              <a:buFont typeface="Arial" panose="020B0604020202020204" pitchFamily="34" charset="0"/>
              <a:buChar char="•"/>
              <a:defRPr/>
            </a:pPr>
            <a:endPar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a:p>
            <a:pPr marL="342900" lvl="0" indent="-342900" algn="r" rtl="1">
              <a:lnSpc>
                <a:spcPct val="150000"/>
              </a:lnSpc>
              <a:buFont typeface="Arial" panose="020B0604020202020204" pitchFamily="34" charset="0"/>
              <a:buChar char="•"/>
              <a:defRPr/>
            </a:pPr>
            <a:r>
              <a:rPr lang="ar-EG" dirty="0">
                <a:solidFill>
                  <a:srgbClr val="0999C4"/>
                </a:solidFill>
                <a:latin typeface="SST Arabic Medium" pitchFamily="34" charset="-78"/>
                <a:cs typeface="SST Arabic Medium" pitchFamily="34" charset="-78"/>
              </a:rPr>
              <a:t>التوازن: </a:t>
            </a:r>
          </a:p>
          <a:p>
            <a:pPr lvl="0" algn="r" rtl="1">
              <a:lnSpc>
                <a:spcPct val="150000"/>
              </a:lnSpc>
              <a:defRPr/>
            </a:pPr>
            <a:r>
              <a:rPr lang="ar-EG" dirty="0">
                <a:solidFill>
                  <a:schemeClr val="tx1">
                    <a:lumMod val="50000"/>
                    <a:lumOff val="50000"/>
                  </a:schemeClr>
                </a:solidFill>
                <a:latin typeface="SST Arabic Medium" pitchFamily="34" charset="-78"/>
                <a:cs typeface="SST Arabic Medium" pitchFamily="34" charset="-78"/>
              </a:rPr>
              <a:t>التوازن بين أنواع البيانات المستخدمة</a:t>
            </a:r>
            <a:endParaRPr kumimoji="0" lang="ar-DZ"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5" name="TextBox 4">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عدم التيقن</a:t>
            </a:r>
          </a:p>
        </p:txBody>
      </p:sp>
    </p:spTree>
    <p:extLst>
      <p:ext uri="{BB962C8B-B14F-4D97-AF65-F5344CB8AC3E}">
        <p14:creationId xmlns:p14="http://schemas.microsoft.com/office/powerpoint/2010/main" val="128068883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0263AE4-4030-4312-A92D-8E593005A047}"/>
              </a:ext>
            </a:extLst>
          </p:cNvPr>
          <p:cNvSpPr/>
          <p:nvPr/>
        </p:nvSpPr>
        <p:spPr>
          <a:xfrm>
            <a:off x="4448175" y="1423213"/>
            <a:ext cx="7153275" cy="3554819"/>
          </a:xfrm>
          <a:prstGeom prst="rect">
            <a:avLst/>
          </a:prstGeom>
        </p:spPr>
        <p:txBody>
          <a:bodyPr wrap="square">
            <a:spAutoFit/>
          </a:bodyPr>
          <a:lstStyle/>
          <a:p>
            <a:pPr lvl="0" algn="r" rtl="1">
              <a:lnSpc>
                <a:spcPct val="150000"/>
              </a:lnSpc>
              <a:defRPr/>
            </a:pPr>
            <a:r>
              <a:rPr lang="ar-EG" dirty="0">
                <a:solidFill>
                  <a:srgbClr val="03A5AD"/>
                </a:solidFill>
                <a:latin typeface="SST Arabic Medium" pitchFamily="34" charset="-78"/>
                <a:cs typeface="SST Arabic Medium" pitchFamily="34" charset="-78"/>
              </a:rPr>
              <a:t>3.3. الأساليب القائمة على العمليات</a:t>
            </a:r>
            <a:endParaRPr lang="ar-SA" dirty="0">
              <a:solidFill>
                <a:srgbClr val="03A5AD"/>
              </a:solidFill>
              <a:latin typeface="SST Arabic Medium" pitchFamily="34" charset="-78"/>
              <a:cs typeface="SST Arabic Medium" pitchFamily="34" charset="-78"/>
            </a:endParaRPr>
          </a:p>
          <a:p>
            <a:pPr lvl="0" algn="r" rtl="1">
              <a:lnSpc>
                <a:spcPct val="150000"/>
              </a:lnSpc>
              <a:defRPr/>
            </a:pPr>
            <a:endParaRPr lang="ar-EG" dirty="0">
              <a:solidFill>
                <a:srgbClr val="03A5AD"/>
              </a:solidFill>
              <a:latin typeface="SST Arabic Medium" pitchFamily="34" charset="-78"/>
              <a:cs typeface="SST Arabic Medium" pitchFamily="34" charset="-78"/>
            </a:endParaRPr>
          </a:p>
          <a:p>
            <a:pPr lvl="0" algn="r" rtl="1">
              <a:lnSpc>
                <a:spcPct val="200000"/>
              </a:lnSpc>
              <a:defRPr/>
            </a:pPr>
            <a:r>
              <a:rPr lang="ar-EG" dirty="0">
                <a:solidFill>
                  <a:schemeClr val="tx1">
                    <a:lumMod val="50000"/>
                    <a:lumOff val="50000"/>
                  </a:schemeClr>
                </a:solidFill>
                <a:latin typeface="SST Arabic Medium" pitchFamily="34" charset="-78"/>
                <a:cs typeface="SST Arabic Medium" pitchFamily="34" charset="-78"/>
              </a:rPr>
              <a:t>تتضمن أمثلة العمل في ظل التعقيد القائمة على العملية ما يلي:</a:t>
            </a:r>
          </a:p>
          <a:p>
            <a:pPr marL="509588" lvl="0" indent="-342900" algn="r" rtl="1">
              <a:lnSpc>
                <a:spcPct val="200000"/>
              </a:lnSpc>
              <a:buClr>
                <a:srgbClr val="01AFB1"/>
              </a:buClr>
              <a:buFont typeface="Arial" panose="020B0604020202020204" pitchFamily="34" charset="0"/>
              <a:buChar char="•"/>
              <a:defRPr/>
            </a:pPr>
            <a:r>
              <a:rPr kumimoji="0" lang="ar-EG"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التكرار</a:t>
            </a:r>
          </a:p>
          <a:p>
            <a:pPr marL="509588" lvl="0" indent="-342900" algn="r" rtl="1">
              <a:lnSpc>
                <a:spcPct val="200000"/>
              </a:lnSpc>
              <a:buClr>
                <a:srgbClr val="01AFB1"/>
              </a:buClr>
              <a:buFont typeface="Arial" panose="020B0604020202020204" pitchFamily="34" charset="0"/>
              <a:buChar char="•"/>
              <a:defRPr/>
            </a:pPr>
            <a:r>
              <a:rPr lang="ar-EG" dirty="0">
                <a:solidFill>
                  <a:schemeClr val="tx1">
                    <a:lumMod val="50000"/>
                    <a:lumOff val="50000"/>
                  </a:schemeClr>
                </a:solidFill>
                <a:latin typeface="SST Arabic Medium" pitchFamily="34" charset="-78"/>
                <a:cs typeface="SST Arabic Medium" pitchFamily="34" charset="-78"/>
              </a:rPr>
              <a:t>المشاركة</a:t>
            </a:r>
            <a:endParaRPr kumimoji="0" lang="ar-EG"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a:p>
            <a:pPr marL="509588" lvl="0" indent="-342900" algn="r" rtl="1">
              <a:lnSpc>
                <a:spcPct val="200000"/>
              </a:lnSpc>
              <a:buClr>
                <a:srgbClr val="01AFB1"/>
              </a:buClr>
              <a:buFont typeface="Arial" panose="020B0604020202020204" pitchFamily="34" charset="0"/>
              <a:buChar char="•"/>
              <a:defRPr/>
            </a:pPr>
            <a:r>
              <a:rPr lang="ar-EG" dirty="0">
                <a:solidFill>
                  <a:schemeClr val="tx1">
                    <a:lumMod val="50000"/>
                    <a:lumOff val="50000"/>
                  </a:schemeClr>
                </a:solidFill>
                <a:latin typeface="SST Arabic Medium" pitchFamily="34" charset="-78"/>
                <a:cs typeface="SST Arabic Medium" pitchFamily="34" charset="-78"/>
              </a:rPr>
              <a:t>الفشل بامان</a:t>
            </a:r>
          </a:p>
          <a:p>
            <a:pPr marL="342900" lvl="0" indent="-342900" algn="r" rtl="1">
              <a:lnSpc>
                <a:spcPct val="150000"/>
              </a:lnSpc>
              <a:buFont typeface="Arial" panose="020B0604020202020204" pitchFamily="34" charset="0"/>
              <a:buChar char="•"/>
              <a:defRPr/>
            </a:pPr>
            <a:endParaRPr kumimoji="0" lang="ar-DZ"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p:txBody>
      </p:sp>
      <p:sp>
        <p:nvSpPr>
          <p:cNvPr id="5" name="TextBox 4">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عدم التيقن</a:t>
            </a:r>
          </a:p>
        </p:txBody>
      </p:sp>
    </p:spTree>
    <p:extLst>
      <p:ext uri="{BB962C8B-B14F-4D97-AF65-F5344CB8AC3E}">
        <p14:creationId xmlns:p14="http://schemas.microsoft.com/office/powerpoint/2010/main" val="285566021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0263AE4-4030-4312-A92D-8E593005A047}"/>
              </a:ext>
            </a:extLst>
          </p:cNvPr>
          <p:cNvSpPr/>
          <p:nvPr/>
        </p:nvSpPr>
        <p:spPr>
          <a:xfrm>
            <a:off x="3867150" y="1423213"/>
            <a:ext cx="7686675" cy="3139321"/>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4. التقلب</a:t>
            </a:r>
          </a:p>
          <a:p>
            <a:pPr marL="0" marR="0" lvl="0" indent="0" algn="justLow" defTabSz="914400" rtl="1" eaLnBrk="1" fontAlgn="auto" latinLnBrk="0" hangingPunct="1">
              <a:lnSpc>
                <a:spcPct val="150000"/>
              </a:lnSpc>
              <a:spcBef>
                <a:spcPts val="0"/>
              </a:spcBef>
              <a:spcAft>
                <a:spcPts val="0"/>
              </a:spcAft>
              <a:buClrTx/>
              <a:buSzTx/>
              <a:buFontTx/>
              <a:buNone/>
              <a:tabLst/>
              <a:defRPr/>
            </a:pPr>
            <a:endPar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a:p>
            <a:pPr marL="0" marR="0" lvl="0" indent="0" algn="justLow" defTabSz="914400" rtl="1" eaLnBrk="1" fontAlgn="auto" latinLnBrk="0" hangingPunct="1">
              <a:lnSpc>
                <a:spcPct val="200000"/>
              </a:lnSpc>
              <a:spcBef>
                <a:spcPts val="0"/>
              </a:spcBef>
              <a:spcAft>
                <a:spcPts val="0"/>
              </a:spcAft>
              <a:buClrTx/>
              <a:buSzTx/>
              <a:buFontTx/>
              <a:buNone/>
              <a:tabLst/>
              <a:defRPr/>
            </a:pPr>
            <a:r>
              <a:rPr kumimoji="0" lang="ar-DZ"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يوجد التقلب في بيئة تخضع للتغير السريع وغير المتوقع. يمكن أن يحدث التقلب عندما تكون هناك تذبذبات مستمرة</a:t>
            </a:r>
            <a:r>
              <a:rPr kumimoji="0" lang="ar-EG"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 </a:t>
            </a:r>
            <a:r>
              <a:rPr kumimoji="0" lang="ar-DZ"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في مجموعات المهارات أو المواد المتاحة. يؤثر التقلب عادة على التكلفة والجدول الزمني. يعمل تحليل البدائل واستخدام احتياطي</a:t>
            </a:r>
            <a:r>
              <a:rPr lang="ar-EG" dirty="0">
                <a:solidFill>
                  <a:schemeClr val="tx1">
                    <a:lumMod val="50000"/>
                    <a:lumOff val="50000"/>
                  </a:schemeClr>
                </a:solidFill>
                <a:latin typeface="SST Arabic Medium" pitchFamily="34" charset="-78"/>
                <a:cs typeface="SST Arabic Medium" pitchFamily="34" charset="-78"/>
              </a:rPr>
              <a:t> </a:t>
            </a:r>
            <a:r>
              <a:rPr kumimoji="0" lang="ar-DZ"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التكلفة أو الجدول الزمني على معالجة التقلب.</a:t>
            </a:r>
          </a:p>
        </p:txBody>
      </p:sp>
      <p:sp>
        <p:nvSpPr>
          <p:cNvPr id="5" name="TextBox 4">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عدم التيقن</a:t>
            </a:r>
          </a:p>
        </p:txBody>
      </p:sp>
    </p:spTree>
    <p:extLst>
      <p:ext uri="{BB962C8B-B14F-4D97-AF65-F5344CB8AC3E}">
        <p14:creationId xmlns:p14="http://schemas.microsoft.com/office/powerpoint/2010/main" val="306865716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0263AE4-4030-4312-A92D-8E593005A047}"/>
              </a:ext>
            </a:extLst>
          </p:cNvPr>
          <p:cNvSpPr/>
          <p:nvPr/>
        </p:nvSpPr>
        <p:spPr>
          <a:xfrm>
            <a:off x="3819525" y="1423213"/>
            <a:ext cx="7762875" cy="2585323"/>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5. المخاطرة</a:t>
            </a:r>
          </a:p>
          <a:p>
            <a:pPr marL="0" marR="0" lvl="0" indent="0" algn="justLow" defTabSz="914400" rtl="1" eaLnBrk="1" fontAlgn="auto" latinLnBrk="0" hangingPunct="1">
              <a:lnSpc>
                <a:spcPct val="150000"/>
              </a:lnSpc>
              <a:spcBef>
                <a:spcPts val="0"/>
              </a:spcBef>
              <a:spcAft>
                <a:spcPts val="0"/>
              </a:spcAft>
              <a:buClrTx/>
              <a:buSzTx/>
              <a:buFontTx/>
              <a:buNone/>
              <a:tabLst/>
              <a:defRPr/>
            </a:pPr>
            <a:endPar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a:p>
            <a:pPr lvl="0" algn="justLow" rtl="1">
              <a:lnSpc>
                <a:spcPct val="200000"/>
              </a:lnSpc>
              <a:defRPr/>
            </a:pPr>
            <a:r>
              <a:rPr lang="ar-DZ" dirty="0">
                <a:solidFill>
                  <a:schemeClr val="tx1">
                    <a:lumMod val="50000"/>
                    <a:lumOff val="50000"/>
                  </a:schemeClr>
                </a:solidFill>
                <a:latin typeface="SST Arabic Medium" pitchFamily="34" charset="-78"/>
                <a:cs typeface="SST Arabic Medium" pitchFamily="34" charset="-78"/>
              </a:rPr>
              <a:t>المخاطر هي جانب من جوانب عدم التيقن. المخاطرة هي حدث أو ظرف غير متيقن منه، من شأنه أن يؤثر إيجاباً أو سلباً</a:t>
            </a:r>
            <a:r>
              <a:rPr lang="ar-EG" dirty="0">
                <a:solidFill>
                  <a:schemeClr val="tx1">
                    <a:lumMod val="50000"/>
                    <a:lumOff val="50000"/>
                  </a:schemeClr>
                </a:solidFill>
                <a:latin typeface="SST Arabic Medium" pitchFamily="34" charset="-78"/>
                <a:cs typeface="SST Arabic Medium" pitchFamily="34" charset="-78"/>
              </a:rPr>
              <a:t> ع</a:t>
            </a:r>
            <a:r>
              <a:rPr lang="ar-DZ" dirty="0">
                <a:solidFill>
                  <a:schemeClr val="tx1">
                    <a:lumMod val="50000"/>
                    <a:lumOff val="50000"/>
                  </a:schemeClr>
                </a:solidFill>
                <a:latin typeface="SST Arabic Medium" pitchFamily="34" charset="-78"/>
                <a:cs typeface="SST Arabic Medium" pitchFamily="34" charset="-78"/>
              </a:rPr>
              <a:t>لى هدف أو أكثر من أهداف المشروع حال وقوعه. تسمى المخاطر السلبية بالتهديدات، وتسمى المخاطر الإيجابية بالفرص.</a:t>
            </a:r>
            <a:endParaRPr kumimoji="0" lang="ar-DZ"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7" name="TextBox 6">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عدم التيقن</a:t>
            </a:r>
          </a:p>
        </p:txBody>
      </p:sp>
    </p:spTree>
    <p:extLst>
      <p:ext uri="{BB962C8B-B14F-4D97-AF65-F5344CB8AC3E}">
        <p14:creationId xmlns:p14="http://schemas.microsoft.com/office/powerpoint/2010/main" val="2096868447"/>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عدم التيقن</a:t>
            </a:r>
          </a:p>
        </p:txBody>
      </p:sp>
      <p:sp>
        <p:nvSpPr>
          <p:cNvPr id="63" name="Rectangle 62">
            <a:extLst>
              <a:ext uri="{FF2B5EF4-FFF2-40B4-BE49-F238E27FC236}">
                <a16:creationId xmlns:a16="http://schemas.microsoft.com/office/drawing/2014/main" id="{30263AE4-4030-4312-A92D-8E593005A047}"/>
              </a:ext>
            </a:extLst>
          </p:cNvPr>
          <p:cNvSpPr/>
          <p:nvPr/>
        </p:nvSpPr>
        <p:spPr>
          <a:xfrm>
            <a:off x="6125632" y="1448722"/>
            <a:ext cx="5590118" cy="3139321"/>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1.5. التهديدات</a:t>
            </a:r>
          </a:p>
          <a:p>
            <a:pPr marL="0" marR="0" lvl="0" indent="0" algn="justLow" defTabSz="914400" rtl="1" eaLnBrk="1" fontAlgn="auto" latinLnBrk="0" hangingPunct="1">
              <a:lnSpc>
                <a:spcPct val="150000"/>
              </a:lnSpc>
              <a:spcBef>
                <a:spcPts val="0"/>
              </a:spcBef>
              <a:spcAft>
                <a:spcPts val="0"/>
              </a:spcAft>
              <a:buClrTx/>
              <a:buSzTx/>
              <a:buFontTx/>
              <a:buNone/>
              <a:tabLst/>
              <a:defRPr/>
            </a:pPr>
            <a:endPar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a:p>
            <a:pPr lvl="0" algn="justLow" rtl="1">
              <a:lnSpc>
                <a:spcPct val="200000"/>
              </a:lnSpc>
              <a:defRPr/>
            </a:pPr>
            <a:r>
              <a:rPr lang="ar-DZ" dirty="0">
                <a:solidFill>
                  <a:schemeClr val="tx1">
                    <a:lumMod val="50000"/>
                    <a:lumOff val="50000"/>
                  </a:schemeClr>
                </a:solidFill>
                <a:latin typeface="SST Arabic Medium" pitchFamily="34" charset="-78"/>
                <a:cs typeface="SST Arabic Medium" pitchFamily="34" charset="-78"/>
              </a:rPr>
              <a:t>التهديد هو حدث أو ظرف يؤثر سلباً على هدف أو أكثر من أهداف المشروع حال وقوعه. هناك خمس استراتيجيات بديلة</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للتعامل مع التهديدات يمكن اخذها بعين الاعتبار، هي على النحو التالي:</a:t>
            </a:r>
            <a:endParaRPr kumimoji="0" lang="ar-DZ"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grpSp>
        <p:nvGrpSpPr>
          <p:cNvPr id="2" name="Group 1"/>
          <p:cNvGrpSpPr/>
          <p:nvPr/>
        </p:nvGrpSpPr>
        <p:grpSpPr>
          <a:xfrm>
            <a:off x="718720" y="2448924"/>
            <a:ext cx="4968231" cy="2139119"/>
            <a:chOff x="3635226" y="3913023"/>
            <a:chExt cx="4968231" cy="2139119"/>
          </a:xfrm>
        </p:grpSpPr>
        <p:grpSp>
          <p:nvGrpSpPr>
            <p:cNvPr id="11" name="Group 3"/>
            <p:cNvGrpSpPr/>
            <p:nvPr/>
          </p:nvGrpSpPr>
          <p:grpSpPr>
            <a:xfrm rot="8392433">
              <a:off x="6192938" y="3913023"/>
              <a:ext cx="799818" cy="2124296"/>
              <a:chOff x="0" y="0"/>
              <a:chExt cx="492983" cy="1309350"/>
            </a:xfrm>
          </p:grpSpPr>
          <p:sp>
            <p:nvSpPr>
              <p:cNvPr id="61" name="Freeform 4"/>
              <p:cNvSpPr/>
              <p:nvPr/>
            </p:nvSpPr>
            <p:spPr>
              <a:xfrm>
                <a:off x="0" y="0"/>
                <a:ext cx="492983" cy="1309350"/>
              </a:xfrm>
              <a:custGeom>
                <a:avLst/>
                <a:gdLst/>
                <a:ahLst/>
                <a:cxnLst/>
                <a:rect l="l" t="t" r="r" b="b"/>
                <a:pathLst>
                  <a:path w="492983" h="1309350">
                    <a:moveTo>
                      <a:pt x="246492" y="0"/>
                    </a:moveTo>
                    <a:lnTo>
                      <a:pt x="246492" y="0"/>
                    </a:lnTo>
                    <a:cubicBezTo>
                      <a:pt x="311865" y="0"/>
                      <a:pt x="374561" y="25970"/>
                      <a:pt x="420787" y="72196"/>
                    </a:cubicBezTo>
                    <a:cubicBezTo>
                      <a:pt x="467014" y="118422"/>
                      <a:pt x="492983" y="181118"/>
                      <a:pt x="492983" y="246492"/>
                    </a:cubicBezTo>
                    <a:lnTo>
                      <a:pt x="492983" y="1062859"/>
                    </a:lnTo>
                    <a:cubicBezTo>
                      <a:pt x="492983" y="1128232"/>
                      <a:pt x="467014" y="1190928"/>
                      <a:pt x="420787" y="1237154"/>
                    </a:cubicBezTo>
                    <a:cubicBezTo>
                      <a:pt x="374561" y="1283381"/>
                      <a:pt x="311865" y="1309350"/>
                      <a:pt x="246492" y="1309350"/>
                    </a:cubicBezTo>
                    <a:lnTo>
                      <a:pt x="246492" y="1309350"/>
                    </a:lnTo>
                    <a:cubicBezTo>
                      <a:pt x="181118" y="1309350"/>
                      <a:pt x="118422" y="1283381"/>
                      <a:pt x="72196" y="1237154"/>
                    </a:cubicBezTo>
                    <a:cubicBezTo>
                      <a:pt x="25970" y="1190928"/>
                      <a:pt x="0" y="1128232"/>
                      <a:pt x="0" y="1062859"/>
                    </a:cubicBezTo>
                    <a:lnTo>
                      <a:pt x="0" y="246492"/>
                    </a:lnTo>
                    <a:cubicBezTo>
                      <a:pt x="0" y="181118"/>
                      <a:pt x="25970" y="118422"/>
                      <a:pt x="72196" y="72196"/>
                    </a:cubicBezTo>
                    <a:cubicBezTo>
                      <a:pt x="118422" y="25970"/>
                      <a:pt x="181118" y="0"/>
                      <a:pt x="246492" y="0"/>
                    </a:cubicBezTo>
                    <a:close/>
                  </a:path>
                </a:pathLst>
              </a:custGeom>
              <a:gradFill rotWithShape="1">
                <a:gsLst>
                  <a:gs pos="0">
                    <a:srgbClr val="FFFFFF">
                      <a:alpha val="100000"/>
                    </a:srgbClr>
                  </a:gs>
                  <a:gs pos="100000">
                    <a:srgbClr val="5B5C7A">
                      <a:alpha val="100000"/>
                    </a:srgbClr>
                  </a:gs>
                </a:gsLst>
                <a:lin ang="5400000"/>
              </a:gradFill>
            </p:spPr>
            <p:txBody>
              <a:bodyPr/>
              <a:lstStyle/>
              <a:p>
                <a:endParaRPr lang="en-SA"/>
              </a:p>
            </p:txBody>
          </p:sp>
          <p:sp>
            <p:nvSpPr>
              <p:cNvPr id="62" name="TextBox 5"/>
              <p:cNvSpPr txBox="1"/>
              <p:nvPr/>
            </p:nvSpPr>
            <p:spPr>
              <a:xfrm>
                <a:off x="0" y="-28575"/>
                <a:ext cx="492983" cy="1337925"/>
              </a:xfrm>
              <a:prstGeom prst="rect">
                <a:avLst/>
              </a:prstGeom>
            </p:spPr>
            <p:txBody>
              <a:bodyPr lIns="33867" tIns="33867" rIns="33867" bIns="33867" rtlCol="0" anchor="ctr"/>
              <a:lstStyle/>
              <a:p>
                <a:pPr algn="ctr">
                  <a:lnSpc>
                    <a:spcPts val="1307"/>
                  </a:lnSpc>
                  <a:spcBef>
                    <a:spcPct val="0"/>
                  </a:spcBef>
                </a:pPr>
                <a:endParaRPr sz="1200">
                  <a:solidFill>
                    <a:prstClr val="black"/>
                  </a:solidFill>
                </a:endParaRPr>
              </a:p>
            </p:txBody>
          </p:sp>
        </p:grpSp>
        <p:grpSp>
          <p:nvGrpSpPr>
            <p:cNvPr id="13" name="Group 9"/>
            <p:cNvGrpSpPr/>
            <p:nvPr/>
          </p:nvGrpSpPr>
          <p:grpSpPr>
            <a:xfrm rot="8392433">
              <a:off x="4223179" y="3913023"/>
              <a:ext cx="799818" cy="2124296"/>
              <a:chOff x="0" y="0"/>
              <a:chExt cx="492983" cy="1309350"/>
            </a:xfrm>
          </p:grpSpPr>
          <p:sp>
            <p:nvSpPr>
              <p:cNvPr id="57" name="Freeform 10"/>
              <p:cNvSpPr/>
              <p:nvPr/>
            </p:nvSpPr>
            <p:spPr>
              <a:xfrm>
                <a:off x="0" y="0"/>
                <a:ext cx="492983" cy="1309350"/>
              </a:xfrm>
              <a:custGeom>
                <a:avLst/>
                <a:gdLst/>
                <a:ahLst/>
                <a:cxnLst/>
                <a:rect l="l" t="t" r="r" b="b"/>
                <a:pathLst>
                  <a:path w="492983" h="1309350">
                    <a:moveTo>
                      <a:pt x="246492" y="0"/>
                    </a:moveTo>
                    <a:lnTo>
                      <a:pt x="246492" y="0"/>
                    </a:lnTo>
                    <a:cubicBezTo>
                      <a:pt x="311865" y="0"/>
                      <a:pt x="374561" y="25970"/>
                      <a:pt x="420787" y="72196"/>
                    </a:cubicBezTo>
                    <a:cubicBezTo>
                      <a:pt x="467014" y="118422"/>
                      <a:pt x="492983" y="181118"/>
                      <a:pt x="492983" y="246492"/>
                    </a:cubicBezTo>
                    <a:lnTo>
                      <a:pt x="492983" y="1062859"/>
                    </a:lnTo>
                    <a:cubicBezTo>
                      <a:pt x="492983" y="1128232"/>
                      <a:pt x="467014" y="1190928"/>
                      <a:pt x="420787" y="1237154"/>
                    </a:cubicBezTo>
                    <a:cubicBezTo>
                      <a:pt x="374561" y="1283381"/>
                      <a:pt x="311865" y="1309350"/>
                      <a:pt x="246492" y="1309350"/>
                    </a:cubicBezTo>
                    <a:lnTo>
                      <a:pt x="246492" y="1309350"/>
                    </a:lnTo>
                    <a:cubicBezTo>
                      <a:pt x="181118" y="1309350"/>
                      <a:pt x="118422" y="1283381"/>
                      <a:pt x="72196" y="1237154"/>
                    </a:cubicBezTo>
                    <a:cubicBezTo>
                      <a:pt x="25970" y="1190928"/>
                      <a:pt x="0" y="1128232"/>
                      <a:pt x="0" y="1062859"/>
                    </a:cubicBezTo>
                    <a:lnTo>
                      <a:pt x="0" y="246492"/>
                    </a:lnTo>
                    <a:cubicBezTo>
                      <a:pt x="0" y="181118"/>
                      <a:pt x="25970" y="118422"/>
                      <a:pt x="72196" y="72196"/>
                    </a:cubicBezTo>
                    <a:cubicBezTo>
                      <a:pt x="118422" y="25970"/>
                      <a:pt x="181118" y="0"/>
                      <a:pt x="246492" y="0"/>
                    </a:cubicBezTo>
                    <a:close/>
                  </a:path>
                </a:pathLst>
              </a:custGeom>
              <a:gradFill rotWithShape="1">
                <a:gsLst>
                  <a:gs pos="0">
                    <a:srgbClr val="1D2D82">
                      <a:alpha val="100000"/>
                    </a:srgbClr>
                  </a:gs>
                  <a:gs pos="100000">
                    <a:srgbClr val="FFFFFF">
                      <a:alpha val="100000"/>
                    </a:srgbClr>
                  </a:gs>
                </a:gsLst>
                <a:lin ang="5400000"/>
              </a:gradFill>
            </p:spPr>
            <p:txBody>
              <a:bodyPr/>
              <a:lstStyle/>
              <a:p>
                <a:endParaRPr lang="en-SA"/>
              </a:p>
            </p:txBody>
          </p:sp>
          <p:sp>
            <p:nvSpPr>
              <p:cNvPr id="58" name="TextBox 11"/>
              <p:cNvSpPr txBox="1"/>
              <p:nvPr/>
            </p:nvSpPr>
            <p:spPr>
              <a:xfrm>
                <a:off x="0" y="-28575"/>
                <a:ext cx="492983" cy="1337925"/>
              </a:xfrm>
              <a:prstGeom prst="rect">
                <a:avLst/>
              </a:prstGeom>
            </p:spPr>
            <p:txBody>
              <a:bodyPr lIns="33867" tIns="33867" rIns="33867" bIns="33867" rtlCol="0" anchor="ctr"/>
              <a:lstStyle/>
              <a:p>
                <a:pPr algn="ctr">
                  <a:lnSpc>
                    <a:spcPts val="1307"/>
                  </a:lnSpc>
                  <a:spcBef>
                    <a:spcPct val="0"/>
                  </a:spcBef>
                </a:pPr>
                <a:endParaRPr sz="1200">
                  <a:solidFill>
                    <a:prstClr val="black"/>
                  </a:solidFill>
                </a:endParaRPr>
              </a:p>
            </p:txBody>
          </p:sp>
        </p:grpSp>
        <p:grpSp>
          <p:nvGrpSpPr>
            <p:cNvPr id="14" name="Group 12"/>
            <p:cNvGrpSpPr/>
            <p:nvPr/>
          </p:nvGrpSpPr>
          <p:grpSpPr>
            <a:xfrm rot="8392433">
              <a:off x="5213486" y="3913023"/>
              <a:ext cx="799818" cy="2124296"/>
              <a:chOff x="0" y="0"/>
              <a:chExt cx="492983" cy="1309350"/>
            </a:xfrm>
          </p:grpSpPr>
          <p:sp>
            <p:nvSpPr>
              <p:cNvPr id="55" name="Freeform 13"/>
              <p:cNvSpPr/>
              <p:nvPr/>
            </p:nvSpPr>
            <p:spPr>
              <a:xfrm>
                <a:off x="0" y="0"/>
                <a:ext cx="492983" cy="1309350"/>
              </a:xfrm>
              <a:custGeom>
                <a:avLst/>
                <a:gdLst/>
                <a:ahLst/>
                <a:cxnLst/>
                <a:rect l="l" t="t" r="r" b="b"/>
                <a:pathLst>
                  <a:path w="492983" h="1309350">
                    <a:moveTo>
                      <a:pt x="246492" y="0"/>
                    </a:moveTo>
                    <a:lnTo>
                      <a:pt x="246492" y="0"/>
                    </a:lnTo>
                    <a:cubicBezTo>
                      <a:pt x="311865" y="0"/>
                      <a:pt x="374561" y="25970"/>
                      <a:pt x="420787" y="72196"/>
                    </a:cubicBezTo>
                    <a:cubicBezTo>
                      <a:pt x="467014" y="118422"/>
                      <a:pt x="492983" y="181118"/>
                      <a:pt x="492983" y="246492"/>
                    </a:cubicBezTo>
                    <a:lnTo>
                      <a:pt x="492983" y="1062859"/>
                    </a:lnTo>
                    <a:cubicBezTo>
                      <a:pt x="492983" y="1128232"/>
                      <a:pt x="467014" y="1190928"/>
                      <a:pt x="420787" y="1237154"/>
                    </a:cubicBezTo>
                    <a:cubicBezTo>
                      <a:pt x="374561" y="1283381"/>
                      <a:pt x="311865" y="1309350"/>
                      <a:pt x="246492" y="1309350"/>
                    </a:cubicBezTo>
                    <a:lnTo>
                      <a:pt x="246492" y="1309350"/>
                    </a:lnTo>
                    <a:cubicBezTo>
                      <a:pt x="181118" y="1309350"/>
                      <a:pt x="118422" y="1283381"/>
                      <a:pt x="72196" y="1237154"/>
                    </a:cubicBezTo>
                    <a:cubicBezTo>
                      <a:pt x="25970" y="1190928"/>
                      <a:pt x="0" y="1128232"/>
                      <a:pt x="0" y="1062859"/>
                    </a:cubicBezTo>
                    <a:lnTo>
                      <a:pt x="0" y="246492"/>
                    </a:lnTo>
                    <a:cubicBezTo>
                      <a:pt x="0" y="181118"/>
                      <a:pt x="25970" y="118422"/>
                      <a:pt x="72196" y="72196"/>
                    </a:cubicBezTo>
                    <a:cubicBezTo>
                      <a:pt x="118422" y="25970"/>
                      <a:pt x="181118" y="0"/>
                      <a:pt x="246492" y="0"/>
                    </a:cubicBezTo>
                    <a:close/>
                  </a:path>
                </a:pathLst>
              </a:custGeom>
              <a:gradFill rotWithShape="1">
                <a:gsLst>
                  <a:gs pos="0">
                    <a:srgbClr val="02BCB7">
                      <a:alpha val="100000"/>
                    </a:srgbClr>
                  </a:gs>
                  <a:gs pos="100000">
                    <a:srgbClr val="FFFFFF">
                      <a:alpha val="100000"/>
                    </a:srgbClr>
                  </a:gs>
                </a:gsLst>
                <a:lin ang="5400000"/>
              </a:gradFill>
            </p:spPr>
            <p:txBody>
              <a:bodyPr/>
              <a:lstStyle/>
              <a:p>
                <a:endParaRPr lang="en-SA"/>
              </a:p>
            </p:txBody>
          </p:sp>
          <p:sp>
            <p:nvSpPr>
              <p:cNvPr id="56" name="TextBox 14"/>
              <p:cNvSpPr txBox="1"/>
              <p:nvPr/>
            </p:nvSpPr>
            <p:spPr>
              <a:xfrm>
                <a:off x="0" y="-28575"/>
                <a:ext cx="492983" cy="1337925"/>
              </a:xfrm>
              <a:prstGeom prst="rect">
                <a:avLst/>
              </a:prstGeom>
            </p:spPr>
            <p:txBody>
              <a:bodyPr lIns="33867" tIns="33867" rIns="33867" bIns="33867" rtlCol="0" anchor="ctr"/>
              <a:lstStyle/>
              <a:p>
                <a:pPr algn="ctr">
                  <a:lnSpc>
                    <a:spcPts val="1307"/>
                  </a:lnSpc>
                  <a:spcBef>
                    <a:spcPct val="0"/>
                  </a:spcBef>
                </a:pPr>
                <a:endParaRPr sz="1200">
                  <a:solidFill>
                    <a:prstClr val="black"/>
                  </a:solidFill>
                </a:endParaRPr>
              </a:p>
            </p:txBody>
          </p:sp>
        </p:grpSp>
        <p:grpSp>
          <p:nvGrpSpPr>
            <p:cNvPr id="17" name="Group 21"/>
            <p:cNvGrpSpPr/>
            <p:nvPr/>
          </p:nvGrpSpPr>
          <p:grpSpPr>
            <a:xfrm rot="8392433">
              <a:off x="7169596" y="3927846"/>
              <a:ext cx="799818" cy="2124296"/>
              <a:chOff x="0" y="0"/>
              <a:chExt cx="492983" cy="1309350"/>
            </a:xfrm>
          </p:grpSpPr>
          <p:sp>
            <p:nvSpPr>
              <p:cNvPr id="49" name="Freeform 22"/>
              <p:cNvSpPr/>
              <p:nvPr/>
            </p:nvSpPr>
            <p:spPr>
              <a:xfrm>
                <a:off x="0" y="0"/>
                <a:ext cx="492983" cy="1309350"/>
              </a:xfrm>
              <a:custGeom>
                <a:avLst/>
                <a:gdLst/>
                <a:ahLst/>
                <a:cxnLst/>
                <a:rect l="l" t="t" r="r" b="b"/>
                <a:pathLst>
                  <a:path w="492983" h="1309350">
                    <a:moveTo>
                      <a:pt x="246492" y="0"/>
                    </a:moveTo>
                    <a:lnTo>
                      <a:pt x="246492" y="0"/>
                    </a:lnTo>
                    <a:cubicBezTo>
                      <a:pt x="311865" y="0"/>
                      <a:pt x="374561" y="25970"/>
                      <a:pt x="420787" y="72196"/>
                    </a:cubicBezTo>
                    <a:cubicBezTo>
                      <a:pt x="467014" y="118422"/>
                      <a:pt x="492983" y="181118"/>
                      <a:pt x="492983" y="246492"/>
                    </a:cubicBezTo>
                    <a:lnTo>
                      <a:pt x="492983" y="1062859"/>
                    </a:lnTo>
                    <a:cubicBezTo>
                      <a:pt x="492983" y="1128232"/>
                      <a:pt x="467014" y="1190928"/>
                      <a:pt x="420787" y="1237154"/>
                    </a:cubicBezTo>
                    <a:cubicBezTo>
                      <a:pt x="374561" y="1283381"/>
                      <a:pt x="311865" y="1309350"/>
                      <a:pt x="246492" y="1309350"/>
                    </a:cubicBezTo>
                    <a:lnTo>
                      <a:pt x="246492" y="1309350"/>
                    </a:lnTo>
                    <a:cubicBezTo>
                      <a:pt x="181118" y="1309350"/>
                      <a:pt x="118422" y="1283381"/>
                      <a:pt x="72196" y="1237154"/>
                    </a:cubicBezTo>
                    <a:cubicBezTo>
                      <a:pt x="25970" y="1190928"/>
                      <a:pt x="0" y="1128232"/>
                      <a:pt x="0" y="1062859"/>
                    </a:cubicBezTo>
                    <a:lnTo>
                      <a:pt x="0" y="246492"/>
                    </a:lnTo>
                    <a:cubicBezTo>
                      <a:pt x="0" y="181118"/>
                      <a:pt x="25970" y="118422"/>
                      <a:pt x="72196" y="72196"/>
                    </a:cubicBezTo>
                    <a:cubicBezTo>
                      <a:pt x="118422" y="25970"/>
                      <a:pt x="181118" y="0"/>
                      <a:pt x="246492" y="0"/>
                    </a:cubicBezTo>
                    <a:close/>
                  </a:path>
                </a:pathLst>
              </a:custGeom>
              <a:gradFill rotWithShape="1">
                <a:gsLst>
                  <a:gs pos="0">
                    <a:srgbClr val="101C44">
                      <a:alpha val="100000"/>
                    </a:srgbClr>
                  </a:gs>
                  <a:gs pos="100000">
                    <a:srgbClr val="5B5C7A">
                      <a:alpha val="100000"/>
                    </a:srgbClr>
                  </a:gs>
                </a:gsLst>
                <a:lin ang="5400000"/>
              </a:gradFill>
            </p:spPr>
            <p:txBody>
              <a:bodyPr/>
              <a:lstStyle/>
              <a:p>
                <a:endParaRPr lang="en-SA"/>
              </a:p>
            </p:txBody>
          </p:sp>
          <p:sp>
            <p:nvSpPr>
              <p:cNvPr id="50" name="TextBox 23"/>
              <p:cNvSpPr txBox="1"/>
              <p:nvPr/>
            </p:nvSpPr>
            <p:spPr>
              <a:xfrm>
                <a:off x="0" y="-28575"/>
                <a:ext cx="492983" cy="1337925"/>
              </a:xfrm>
              <a:prstGeom prst="rect">
                <a:avLst/>
              </a:prstGeom>
            </p:spPr>
            <p:txBody>
              <a:bodyPr lIns="33867" tIns="33867" rIns="33867" bIns="33867" rtlCol="0" anchor="ctr"/>
              <a:lstStyle/>
              <a:p>
                <a:pPr algn="ctr">
                  <a:lnSpc>
                    <a:spcPts val="1307"/>
                  </a:lnSpc>
                  <a:spcBef>
                    <a:spcPct val="0"/>
                  </a:spcBef>
                </a:pPr>
                <a:endParaRPr sz="1200">
                  <a:solidFill>
                    <a:prstClr val="black"/>
                  </a:solidFill>
                </a:endParaRPr>
              </a:p>
            </p:txBody>
          </p:sp>
        </p:grpSp>
        <p:sp>
          <p:nvSpPr>
            <p:cNvPr id="18" name="Freeform 24"/>
            <p:cNvSpPr/>
            <p:nvPr/>
          </p:nvSpPr>
          <p:spPr>
            <a:xfrm rot="10800000">
              <a:off x="6577478" y="3980974"/>
              <a:ext cx="307544" cy="1983931"/>
            </a:xfrm>
            <a:custGeom>
              <a:avLst/>
              <a:gdLst/>
              <a:ahLst/>
              <a:cxnLst/>
              <a:rect l="l" t="t" r="r" b="b"/>
              <a:pathLst>
                <a:path w="740908" h="4779510">
                  <a:moveTo>
                    <a:pt x="0" y="0"/>
                  </a:moveTo>
                  <a:lnTo>
                    <a:pt x="740908" y="0"/>
                  </a:lnTo>
                  <a:lnTo>
                    <a:pt x="740908" y="4779510"/>
                  </a:lnTo>
                  <a:lnTo>
                    <a:pt x="0" y="4779510"/>
                  </a:lnTo>
                  <a:lnTo>
                    <a:pt x="0" y="0"/>
                  </a:lnTo>
                  <a:close/>
                </a:path>
              </a:pathLst>
            </a:custGeom>
            <a:blipFill>
              <a:blip r:embed="rId3" cstate="email">
                <a:extLst>
                  <a:ext uri="{28A0092B-C50C-407E-A947-70E740481C1C}">
                    <a14:useLocalDpi xmlns:a14="http://schemas.microsoft.com/office/drawing/2010/main"/>
                  </a:ext>
                </a:extLst>
              </a:blip>
              <a:stretch>
                <a:fillRect/>
              </a:stretch>
            </a:blipFill>
          </p:spPr>
          <p:txBody>
            <a:bodyPr/>
            <a:lstStyle/>
            <a:p>
              <a:endParaRPr lang="en-SA"/>
            </a:p>
          </p:txBody>
        </p:sp>
        <p:grpSp>
          <p:nvGrpSpPr>
            <p:cNvPr id="19" name="Group 25"/>
            <p:cNvGrpSpPr/>
            <p:nvPr/>
          </p:nvGrpSpPr>
          <p:grpSpPr>
            <a:xfrm rot="10800000">
              <a:off x="6693732" y="3980974"/>
              <a:ext cx="788183" cy="1983931"/>
              <a:chOff x="0" y="0"/>
              <a:chExt cx="485811" cy="1222833"/>
            </a:xfrm>
          </p:grpSpPr>
          <p:sp>
            <p:nvSpPr>
              <p:cNvPr id="47" name="Freeform 26"/>
              <p:cNvSpPr/>
              <p:nvPr/>
            </p:nvSpPr>
            <p:spPr>
              <a:xfrm>
                <a:off x="0" y="0"/>
                <a:ext cx="485811" cy="1222833"/>
              </a:xfrm>
              <a:custGeom>
                <a:avLst/>
                <a:gdLst/>
                <a:ahLst/>
                <a:cxnLst/>
                <a:rect l="l" t="t" r="r" b="b"/>
                <a:pathLst>
                  <a:path w="485811" h="1222833">
                    <a:moveTo>
                      <a:pt x="242906" y="0"/>
                    </a:moveTo>
                    <a:lnTo>
                      <a:pt x="242906" y="0"/>
                    </a:lnTo>
                    <a:cubicBezTo>
                      <a:pt x="307328" y="0"/>
                      <a:pt x="369112" y="25592"/>
                      <a:pt x="414666" y="71145"/>
                    </a:cubicBezTo>
                    <a:cubicBezTo>
                      <a:pt x="460220" y="116699"/>
                      <a:pt x="485811" y="178483"/>
                      <a:pt x="485811" y="242906"/>
                    </a:cubicBezTo>
                    <a:lnTo>
                      <a:pt x="485811" y="979927"/>
                    </a:lnTo>
                    <a:cubicBezTo>
                      <a:pt x="485811" y="1044350"/>
                      <a:pt x="460220" y="1106134"/>
                      <a:pt x="414666" y="1151688"/>
                    </a:cubicBezTo>
                    <a:cubicBezTo>
                      <a:pt x="369112" y="1197241"/>
                      <a:pt x="307328" y="1222833"/>
                      <a:pt x="242906" y="1222833"/>
                    </a:cubicBezTo>
                    <a:lnTo>
                      <a:pt x="242906" y="1222833"/>
                    </a:lnTo>
                    <a:cubicBezTo>
                      <a:pt x="178483" y="1222833"/>
                      <a:pt x="116699" y="1197241"/>
                      <a:pt x="71145" y="1151688"/>
                    </a:cubicBezTo>
                    <a:cubicBezTo>
                      <a:pt x="25592" y="1106134"/>
                      <a:pt x="0" y="1044350"/>
                      <a:pt x="0" y="979927"/>
                    </a:cubicBezTo>
                    <a:lnTo>
                      <a:pt x="0" y="242906"/>
                    </a:lnTo>
                    <a:cubicBezTo>
                      <a:pt x="0" y="178483"/>
                      <a:pt x="25592" y="116699"/>
                      <a:pt x="71145" y="71145"/>
                    </a:cubicBezTo>
                    <a:cubicBezTo>
                      <a:pt x="116699" y="25592"/>
                      <a:pt x="178483" y="0"/>
                      <a:pt x="242906" y="0"/>
                    </a:cubicBezTo>
                    <a:close/>
                  </a:path>
                </a:pathLst>
              </a:custGeom>
              <a:solidFill>
                <a:srgbClr val="5B5C7A"/>
              </a:solidFill>
            </p:spPr>
            <p:txBody>
              <a:bodyPr/>
              <a:lstStyle/>
              <a:p>
                <a:endParaRPr lang="en-SA"/>
              </a:p>
            </p:txBody>
          </p:sp>
          <p:sp>
            <p:nvSpPr>
              <p:cNvPr id="48" name="TextBox 27"/>
              <p:cNvSpPr txBox="1"/>
              <p:nvPr/>
            </p:nvSpPr>
            <p:spPr>
              <a:xfrm>
                <a:off x="0" y="-28575"/>
                <a:ext cx="485811" cy="1251408"/>
              </a:xfrm>
              <a:prstGeom prst="rect">
                <a:avLst/>
              </a:prstGeom>
            </p:spPr>
            <p:txBody>
              <a:bodyPr lIns="33867" tIns="33867" rIns="33867" bIns="33867" rtlCol="0" anchor="ctr"/>
              <a:lstStyle/>
              <a:p>
                <a:pPr algn="ctr">
                  <a:lnSpc>
                    <a:spcPts val="1307"/>
                  </a:lnSpc>
                  <a:spcBef>
                    <a:spcPct val="0"/>
                  </a:spcBef>
                </a:pPr>
                <a:endParaRPr sz="1200">
                  <a:solidFill>
                    <a:prstClr val="black"/>
                  </a:solidFill>
                </a:endParaRPr>
              </a:p>
            </p:txBody>
          </p:sp>
        </p:grpSp>
        <p:sp>
          <p:nvSpPr>
            <p:cNvPr id="20" name="Freeform 28"/>
            <p:cNvSpPr/>
            <p:nvPr/>
          </p:nvSpPr>
          <p:spPr>
            <a:xfrm rot="10800000">
              <a:off x="5594560" y="3980974"/>
              <a:ext cx="307544" cy="1983931"/>
            </a:xfrm>
            <a:custGeom>
              <a:avLst/>
              <a:gdLst/>
              <a:ahLst/>
              <a:cxnLst/>
              <a:rect l="l" t="t" r="r" b="b"/>
              <a:pathLst>
                <a:path w="740908" h="4779510">
                  <a:moveTo>
                    <a:pt x="0" y="0"/>
                  </a:moveTo>
                  <a:lnTo>
                    <a:pt x="740908" y="0"/>
                  </a:lnTo>
                  <a:lnTo>
                    <a:pt x="740908" y="4779510"/>
                  </a:lnTo>
                  <a:lnTo>
                    <a:pt x="0" y="4779510"/>
                  </a:lnTo>
                  <a:lnTo>
                    <a:pt x="0" y="0"/>
                  </a:lnTo>
                  <a:close/>
                </a:path>
              </a:pathLst>
            </a:custGeom>
            <a:blipFill>
              <a:blip r:embed="rId3" cstate="email">
                <a:extLst>
                  <a:ext uri="{28A0092B-C50C-407E-A947-70E740481C1C}">
                    <a14:useLocalDpi xmlns:a14="http://schemas.microsoft.com/office/drawing/2010/main"/>
                  </a:ext>
                </a:extLst>
              </a:blip>
              <a:stretch>
                <a:fillRect/>
              </a:stretch>
            </a:blipFill>
          </p:spPr>
          <p:txBody>
            <a:bodyPr/>
            <a:lstStyle/>
            <a:p>
              <a:endParaRPr lang="en-SA"/>
            </a:p>
          </p:txBody>
        </p:sp>
        <p:grpSp>
          <p:nvGrpSpPr>
            <p:cNvPr id="21" name="Group 29"/>
            <p:cNvGrpSpPr/>
            <p:nvPr/>
          </p:nvGrpSpPr>
          <p:grpSpPr>
            <a:xfrm rot="10800000">
              <a:off x="5706964" y="3980974"/>
              <a:ext cx="788183" cy="1983931"/>
              <a:chOff x="0" y="0"/>
              <a:chExt cx="485811" cy="1222833"/>
            </a:xfrm>
          </p:grpSpPr>
          <p:sp>
            <p:nvSpPr>
              <p:cNvPr id="45" name="Freeform 30"/>
              <p:cNvSpPr/>
              <p:nvPr/>
            </p:nvSpPr>
            <p:spPr>
              <a:xfrm>
                <a:off x="0" y="0"/>
                <a:ext cx="485811" cy="1222833"/>
              </a:xfrm>
              <a:custGeom>
                <a:avLst/>
                <a:gdLst/>
                <a:ahLst/>
                <a:cxnLst/>
                <a:rect l="l" t="t" r="r" b="b"/>
                <a:pathLst>
                  <a:path w="485811" h="1222833">
                    <a:moveTo>
                      <a:pt x="242906" y="0"/>
                    </a:moveTo>
                    <a:lnTo>
                      <a:pt x="242906" y="0"/>
                    </a:lnTo>
                    <a:cubicBezTo>
                      <a:pt x="307328" y="0"/>
                      <a:pt x="369112" y="25592"/>
                      <a:pt x="414666" y="71145"/>
                    </a:cubicBezTo>
                    <a:cubicBezTo>
                      <a:pt x="460220" y="116699"/>
                      <a:pt x="485811" y="178483"/>
                      <a:pt x="485811" y="242906"/>
                    </a:cubicBezTo>
                    <a:lnTo>
                      <a:pt x="485811" y="979927"/>
                    </a:lnTo>
                    <a:cubicBezTo>
                      <a:pt x="485811" y="1044350"/>
                      <a:pt x="460220" y="1106134"/>
                      <a:pt x="414666" y="1151688"/>
                    </a:cubicBezTo>
                    <a:cubicBezTo>
                      <a:pt x="369112" y="1197241"/>
                      <a:pt x="307328" y="1222833"/>
                      <a:pt x="242906" y="1222833"/>
                    </a:cubicBezTo>
                    <a:lnTo>
                      <a:pt x="242906" y="1222833"/>
                    </a:lnTo>
                    <a:cubicBezTo>
                      <a:pt x="178483" y="1222833"/>
                      <a:pt x="116699" y="1197241"/>
                      <a:pt x="71145" y="1151688"/>
                    </a:cubicBezTo>
                    <a:cubicBezTo>
                      <a:pt x="25592" y="1106134"/>
                      <a:pt x="0" y="1044350"/>
                      <a:pt x="0" y="979927"/>
                    </a:cubicBezTo>
                    <a:lnTo>
                      <a:pt x="0" y="242906"/>
                    </a:lnTo>
                    <a:cubicBezTo>
                      <a:pt x="0" y="178483"/>
                      <a:pt x="25592" y="116699"/>
                      <a:pt x="71145" y="71145"/>
                    </a:cubicBezTo>
                    <a:cubicBezTo>
                      <a:pt x="116699" y="25592"/>
                      <a:pt x="178483" y="0"/>
                      <a:pt x="242906" y="0"/>
                    </a:cubicBezTo>
                    <a:close/>
                  </a:path>
                </a:pathLst>
              </a:custGeom>
              <a:solidFill>
                <a:srgbClr val="02BCB7"/>
              </a:solidFill>
            </p:spPr>
            <p:txBody>
              <a:bodyPr/>
              <a:lstStyle/>
              <a:p>
                <a:endParaRPr lang="en-SA"/>
              </a:p>
            </p:txBody>
          </p:sp>
          <p:sp>
            <p:nvSpPr>
              <p:cNvPr id="46" name="TextBox 31"/>
              <p:cNvSpPr txBox="1"/>
              <p:nvPr/>
            </p:nvSpPr>
            <p:spPr>
              <a:xfrm>
                <a:off x="0" y="-28575"/>
                <a:ext cx="485811" cy="1251408"/>
              </a:xfrm>
              <a:prstGeom prst="rect">
                <a:avLst/>
              </a:prstGeom>
            </p:spPr>
            <p:txBody>
              <a:bodyPr lIns="33867" tIns="33867" rIns="33867" bIns="33867" rtlCol="0" anchor="ctr"/>
              <a:lstStyle/>
              <a:p>
                <a:pPr algn="ctr">
                  <a:lnSpc>
                    <a:spcPts val="1307"/>
                  </a:lnSpc>
                  <a:spcBef>
                    <a:spcPct val="0"/>
                  </a:spcBef>
                </a:pPr>
                <a:endParaRPr sz="1200">
                  <a:solidFill>
                    <a:prstClr val="black"/>
                  </a:solidFill>
                </a:endParaRPr>
              </a:p>
            </p:txBody>
          </p:sp>
        </p:grpSp>
        <p:sp>
          <p:nvSpPr>
            <p:cNvPr id="22" name="Freeform 32"/>
            <p:cNvSpPr/>
            <p:nvPr/>
          </p:nvSpPr>
          <p:spPr>
            <a:xfrm rot="10800000">
              <a:off x="4605921" y="3980974"/>
              <a:ext cx="307544" cy="1983931"/>
            </a:xfrm>
            <a:custGeom>
              <a:avLst/>
              <a:gdLst/>
              <a:ahLst/>
              <a:cxnLst/>
              <a:rect l="l" t="t" r="r" b="b"/>
              <a:pathLst>
                <a:path w="740908" h="4779510">
                  <a:moveTo>
                    <a:pt x="0" y="0"/>
                  </a:moveTo>
                  <a:lnTo>
                    <a:pt x="740908" y="0"/>
                  </a:lnTo>
                  <a:lnTo>
                    <a:pt x="740908" y="4779510"/>
                  </a:lnTo>
                  <a:lnTo>
                    <a:pt x="0" y="4779510"/>
                  </a:lnTo>
                  <a:lnTo>
                    <a:pt x="0" y="0"/>
                  </a:lnTo>
                  <a:close/>
                </a:path>
              </a:pathLst>
            </a:custGeom>
            <a:blipFill>
              <a:blip r:embed="rId3" cstate="email">
                <a:extLst>
                  <a:ext uri="{28A0092B-C50C-407E-A947-70E740481C1C}">
                    <a14:useLocalDpi xmlns:a14="http://schemas.microsoft.com/office/drawing/2010/main"/>
                  </a:ext>
                </a:extLst>
              </a:blip>
              <a:stretch>
                <a:fillRect/>
              </a:stretch>
            </a:blipFill>
          </p:spPr>
          <p:txBody>
            <a:bodyPr/>
            <a:lstStyle/>
            <a:p>
              <a:endParaRPr lang="en-SA"/>
            </a:p>
          </p:txBody>
        </p:sp>
        <p:grpSp>
          <p:nvGrpSpPr>
            <p:cNvPr id="23" name="Group 33"/>
            <p:cNvGrpSpPr/>
            <p:nvPr/>
          </p:nvGrpSpPr>
          <p:grpSpPr>
            <a:xfrm rot="10800000">
              <a:off x="4720196" y="3980974"/>
              <a:ext cx="788183" cy="1983931"/>
              <a:chOff x="0" y="0"/>
              <a:chExt cx="485811" cy="1222833"/>
            </a:xfrm>
          </p:grpSpPr>
          <p:sp>
            <p:nvSpPr>
              <p:cNvPr id="43" name="Freeform 34"/>
              <p:cNvSpPr/>
              <p:nvPr/>
            </p:nvSpPr>
            <p:spPr>
              <a:xfrm>
                <a:off x="0" y="0"/>
                <a:ext cx="485811" cy="1222833"/>
              </a:xfrm>
              <a:custGeom>
                <a:avLst/>
                <a:gdLst/>
                <a:ahLst/>
                <a:cxnLst/>
                <a:rect l="l" t="t" r="r" b="b"/>
                <a:pathLst>
                  <a:path w="485811" h="1222833">
                    <a:moveTo>
                      <a:pt x="242906" y="0"/>
                    </a:moveTo>
                    <a:lnTo>
                      <a:pt x="242906" y="0"/>
                    </a:lnTo>
                    <a:cubicBezTo>
                      <a:pt x="307328" y="0"/>
                      <a:pt x="369112" y="25592"/>
                      <a:pt x="414666" y="71145"/>
                    </a:cubicBezTo>
                    <a:cubicBezTo>
                      <a:pt x="460220" y="116699"/>
                      <a:pt x="485811" y="178483"/>
                      <a:pt x="485811" y="242906"/>
                    </a:cubicBezTo>
                    <a:lnTo>
                      <a:pt x="485811" y="979927"/>
                    </a:lnTo>
                    <a:cubicBezTo>
                      <a:pt x="485811" y="1044350"/>
                      <a:pt x="460220" y="1106134"/>
                      <a:pt x="414666" y="1151688"/>
                    </a:cubicBezTo>
                    <a:cubicBezTo>
                      <a:pt x="369112" y="1197241"/>
                      <a:pt x="307328" y="1222833"/>
                      <a:pt x="242906" y="1222833"/>
                    </a:cubicBezTo>
                    <a:lnTo>
                      <a:pt x="242906" y="1222833"/>
                    </a:lnTo>
                    <a:cubicBezTo>
                      <a:pt x="178483" y="1222833"/>
                      <a:pt x="116699" y="1197241"/>
                      <a:pt x="71145" y="1151688"/>
                    </a:cubicBezTo>
                    <a:cubicBezTo>
                      <a:pt x="25592" y="1106134"/>
                      <a:pt x="0" y="1044350"/>
                      <a:pt x="0" y="979927"/>
                    </a:cubicBezTo>
                    <a:lnTo>
                      <a:pt x="0" y="242906"/>
                    </a:lnTo>
                    <a:cubicBezTo>
                      <a:pt x="0" y="178483"/>
                      <a:pt x="25592" y="116699"/>
                      <a:pt x="71145" y="71145"/>
                    </a:cubicBezTo>
                    <a:cubicBezTo>
                      <a:pt x="116699" y="25592"/>
                      <a:pt x="178483" y="0"/>
                      <a:pt x="242906" y="0"/>
                    </a:cubicBezTo>
                    <a:close/>
                  </a:path>
                </a:pathLst>
              </a:custGeom>
              <a:solidFill>
                <a:srgbClr val="1D2D82"/>
              </a:solidFill>
            </p:spPr>
            <p:txBody>
              <a:bodyPr/>
              <a:lstStyle/>
              <a:p>
                <a:endParaRPr lang="en-SA"/>
              </a:p>
            </p:txBody>
          </p:sp>
          <p:sp>
            <p:nvSpPr>
              <p:cNvPr id="44" name="TextBox 35"/>
              <p:cNvSpPr txBox="1"/>
              <p:nvPr/>
            </p:nvSpPr>
            <p:spPr>
              <a:xfrm>
                <a:off x="0" y="-28575"/>
                <a:ext cx="485811" cy="1251408"/>
              </a:xfrm>
              <a:prstGeom prst="rect">
                <a:avLst/>
              </a:prstGeom>
            </p:spPr>
            <p:txBody>
              <a:bodyPr lIns="33867" tIns="33867" rIns="33867" bIns="33867" rtlCol="0" anchor="ctr"/>
              <a:lstStyle/>
              <a:p>
                <a:pPr algn="ctr">
                  <a:lnSpc>
                    <a:spcPts val="1307"/>
                  </a:lnSpc>
                  <a:spcBef>
                    <a:spcPct val="0"/>
                  </a:spcBef>
                </a:pPr>
                <a:endParaRPr sz="1200">
                  <a:solidFill>
                    <a:prstClr val="black"/>
                  </a:solidFill>
                </a:endParaRPr>
              </a:p>
            </p:txBody>
          </p:sp>
        </p:grpSp>
        <p:grpSp>
          <p:nvGrpSpPr>
            <p:cNvPr id="25" name="Group 37"/>
            <p:cNvGrpSpPr/>
            <p:nvPr/>
          </p:nvGrpSpPr>
          <p:grpSpPr>
            <a:xfrm rot="10800000">
              <a:off x="3733427" y="3980974"/>
              <a:ext cx="788183" cy="1983931"/>
              <a:chOff x="0" y="0"/>
              <a:chExt cx="485811" cy="1222833"/>
            </a:xfrm>
          </p:grpSpPr>
          <p:sp>
            <p:nvSpPr>
              <p:cNvPr id="41" name="Freeform 38"/>
              <p:cNvSpPr/>
              <p:nvPr/>
            </p:nvSpPr>
            <p:spPr>
              <a:xfrm>
                <a:off x="0" y="0"/>
                <a:ext cx="485811" cy="1222833"/>
              </a:xfrm>
              <a:custGeom>
                <a:avLst/>
                <a:gdLst/>
                <a:ahLst/>
                <a:cxnLst/>
                <a:rect l="l" t="t" r="r" b="b"/>
                <a:pathLst>
                  <a:path w="485811" h="1222833">
                    <a:moveTo>
                      <a:pt x="242906" y="0"/>
                    </a:moveTo>
                    <a:lnTo>
                      <a:pt x="242906" y="0"/>
                    </a:lnTo>
                    <a:cubicBezTo>
                      <a:pt x="307328" y="0"/>
                      <a:pt x="369112" y="25592"/>
                      <a:pt x="414666" y="71145"/>
                    </a:cubicBezTo>
                    <a:cubicBezTo>
                      <a:pt x="460220" y="116699"/>
                      <a:pt x="485811" y="178483"/>
                      <a:pt x="485811" y="242906"/>
                    </a:cubicBezTo>
                    <a:lnTo>
                      <a:pt x="485811" y="979927"/>
                    </a:lnTo>
                    <a:cubicBezTo>
                      <a:pt x="485811" y="1044350"/>
                      <a:pt x="460220" y="1106134"/>
                      <a:pt x="414666" y="1151688"/>
                    </a:cubicBezTo>
                    <a:cubicBezTo>
                      <a:pt x="369112" y="1197241"/>
                      <a:pt x="307328" y="1222833"/>
                      <a:pt x="242906" y="1222833"/>
                    </a:cubicBezTo>
                    <a:lnTo>
                      <a:pt x="242906" y="1222833"/>
                    </a:lnTo>
                    <a:cubicBezTo>
                      <a:pt x="178483" y="1222833"/>
                      <a:pt x="116699" y="1197241"/>
                      <a:pt x="71145" y="1151688"/>
                    </a:cubicBezTo>
                    <a:cubicBezTo>
                      <a:pt x="25592" y="1106134"/>
                      <a:pt x="0" y="1044350"/>
                      <a:pt x="0" y="979927"/>
                    </a:cubicBezTo>
                    <a:lnTo>
                      <a:pt x="0" y="242906"/>
                    </a:lnTo>
                    <a:cubicBezTo>
                      <a:pt x="0" y="178483"/>
                      <a:pt x="25592" y="116699"/>
                      <a:pt x="71145" y="71145"/>
                    </a:cubicBezTo>
                    <a:cubicBezTo>
                      <a:pt x="116699" y="25592"/>
                      <a:pt x="178483" y="0"/>
                      <a:pt x="242906" y="0"/>
                    </a:cubicBezTo>
                    <a:close/>
                  </a:path>
                </a:pathLst>
              </a:custGeom>
              <a:solidFill>
                <a:srgbClr val="474E96"/>
              </a:solidFill>
            </p:spPr>
            <p:txBody>
              <a:bodyPr/>
              <a:lstStyle/>
              <a:p>
                <a:endParaRPr lang="en-SA"/>
              </a:p>
            </p:txBody>
          </p:sp>
          <p:sp>
            <p:nvSpPr>
              <p:cNvPr id="42" name="TextBox 39"/>
              <p:cNvSpPr txBox="1"/>
              <p:nvPr/>
            </p:nvSpPr>
            <p:spPr>
              <a:xfrm>
                <a:off x="0" y="-28575"/>
                <a:ext cx="485811" cy="1251408"/>
              </a:xfrm>
              <a:prstGeom prst="rect">
                <a:avLst/>
              </a:prstGeom>
            </p:spPr>
            <p:txBody>
              <a:bodyPr lIns="33867" tIns="33867" rIns="33867" bIns="33867" rtlCol="0" anchor="ctr"/>
              <a:lstStyle/>
              <a:p>
                <a:pPr algn="ctr">
                  <a:lnSpc>
                    <a:spcPts val="1307"/>
                  </a:lnSpc>
                  <a:spcBef>
                    <a:spcPct val="0"/>
                  </a:spcBef>
                </a:pPr>
                <a:endParaRPr sz="1200">
                  <a:solidFill>
                    <a:prstClr val="black"/>
                  </a:solidFill>
                </a:endParaRPr>
              </a:p>
            </p:txBody>
          </p:sp>
        </p:grpSp>
        <p:sp>
          <p:nvSpPr>
            <p:cNvPr id="26" name="Freeform 40"/>
            <p:cNvSpPr/>
            <p:nvPr/>
          </p:nvSpPr>
          <p:spPr>
            <a:xfrm rot="10800000">
              <a:off x="7554136" y="3995797"/>
              <a:ext cx="307544" cy="1983931"/>
            </a:xfrm>
            <a:custGeom>
              <a:avLst/>
              <a:gdLst/>
              <a:ahLst/>
              <a:cxnLst/>
              <a:rect l="l" t="t" r="r" b="b"/>
              <a:pathLst>
                <a:path w="740908" h="4779510">
                  <a:moveTo>
                    <a:pt x="0" y="0"/>
                  </a:moveTo>
                  <a:lnTo>
                    <a:pt x="740908" y="0"/>
                  </a:lnTo>
                  <a:lnTo>
                    <a:pt x="740908" y="4779510"/>
                  </a:lnTo>
                  <a:lnTo>
                    <a:pt x="0" y="4779510"/>
                  </a:lnTo>
                  <a:lnTo>
                    <a:pt x="0" y="0"/>
                  </a:lnTo>
                  <a:close/>
                </a:path>
              </a:pathLst>
            </a:custGeom>
            <a:blipFill>
              <a:blip r:embed="rId3" cstate="email">
                <a:extLst>
                  <a:ext uri="{28A0092B-C50C-407E-A947-70E740481C1C}">
                    <a14:useLocalDpi xmlns:a14="http://schemas.microsoft.com/office/drawing/2010/main"/>
                  </a:ext>
                </a:extLst>
              </a:blip>
              <a:stretch>
                <a:fillRect/>
              </a:stretch>
            </a:blipFill>
          </p:spPr>
          <p:txBody>
            <a:bodyPr/>
            <a:lstStyle/>
            <a:p>
              <a:endParaRPr lang="en-SA"/>
            </a:p>
          </p:txBody>
        </p:sp>
        <p:grpSp>
          <p:nvGrpSpPr>
            <p:cNvPr id="27" name="Group 41"/>
            <p:cNvGrpSpPr/>
            <p:nvPr/>
          </p:nvGrpSpPr>
          <p:grpSpPr>
            <a:xfrm rot="10800000">
              <a:off x="7679017" y="3995797"/>
              <a:ext cx="788183" cy="1983931"/>
              <a:chOff x="0" y="0"/>
              <a:chExt cx="485811" cy="1222833"/>
            </a:xfrm>
          </p:grpSpPr>
          <p:sp>
            <p:nvSpPr>
              <p:cNvPr id="39" name="Freeform 42"/>
              <p:cNvSpPr/>
              <p:nvPr/>
            </p:nvSpPr>
            <p:spPr>
              <a:xfrm>
                <a:off x="0" y="0"/>
                <a:ext cx="485811" cy="1222833"/>
              </a:xfrm>
              <a:custGeom>
                <a:avLst/>
                <a:gdLst/>
                <a:ahLst/>
                <a:cxnLst/>
                <a:rect l="l" t="t" r="r" b="b"/>
                <a:pathLst>
                  <a:path w="485811" h="1222833">
                    <a:moveTo>
                      <a:pt x="242906" y="0"/>
                    </a:moveTo>
                    <a:lnTo>
                      <a:pt x="242906" y="0"/>
                    </a:lnTo>
                    <a:cubicBezTo>
                      <a:pt x="307328" y="0"/>
                      <a:pt x="369112" y="25592"/>
                      <a:pt x="414666" y="71145"/>
                    </a:cubicBezTo>
                    <a:cubicBezTo>
                      <a:pt x="460220" y="116699"/>
                      <a:pt x="485811" y="178483"/>
                      <a:pt x="485811" y="242906"/>
                    </a:cubicBezTo>
                    <a:lnTo>
                      <a:pt x="485811" y="979927"/>
                    </a:lnTo>
                    <a:cubicBezTo>
                      <a:pt x="485811" y="1044350"/>
                      <a:pt x="460220" y="1106134"/>
                      <a:pt x="414666" y="1151688"/>
                    </a:cubicBezTo>
                    <a:cubicBezTo>
                      <a:pt x="369112" y="1197241"/>
                      <a:pt x="307328" y="1222833"/>
                      <a:pt x="242906" y="1222833"/>
                    </a:cubicBezTo>
                    <a:lnTo>
                      <a:pt x="242906" y="1222833"/>
                    </a:lnTo>
                    <a:cubicBezTo>
                      <a:pt x="178483" y="1222833"/>
                      <a:pt x="116699" y="1197241"/>
                      <a:pt x="71145" y="1151688"/>
                    </a:cubicBezTo>
                    <a:cubicBezTo>
                      <a:pt x="25592" y="1106134"/>
                      <a:pt x="0" y="1044350"/>
                      <a:pt x="0" y="979927"/>
                    </a:cubicBezTo>
                    <a:lnTo>
                      <a:pt x="0" y="242906"/>
                    </a:lnTo>
                    <a:cubicBezTo>
                      <a:pt x="0" y="178483"/>
                      <a:pt x="25592" y="116699"/>
                      <a:pt x="71145" y="71145"/>
                    </a:cubicBezTo>
                    <a:cubicBezTo>
                      <a:pt x="116699" y="25592"/>
                      <a:pt x="178483" y="0"/>
                      <a:pt x="242906" y="0"/>
                    </a:cubicBezTo>
                    <a:close/>
                  </a:path>
                </a:pathLst>
              </a:custGeom>
              <a:solidFill>
                <a:srgbClr val="101C44"/>
              </a:solidFill>
            </p:spPr>
            <p:txBody>
              <a:bodyPr/>
              <a:lstStyle/>
              <a:p>
                <a:endParaRPr lang="en-SA"/>
              </a:p>
            </p:txBody>
          </p:sp>
          <p:sp>
            <p:nvSpPr>
              <p:cNvPr id="40" name="TextBox 43"/>
              <p:cNvSpPr txBox="1"/>
              <p:nvPr/>
            </p:nvSpPr>
            <p:spPr>
              <a:xfrm>
                <a:off x="0" y="-28575"/>
                <a:ext cx="485811" cy="1251408"/>
              </a:xfrm>
              <a:prstGeom prst="rect">
                <a:avLst/>
              </a:prstGeom>
            </p:spPr>
            <p:txBody>
              <a:bodyPr lIns="33867" tIns="33867" rIns="33867" bIns="33867" rtlCol="0" anchor="ctr"/>
              <a:lstStyle/>
              <a:p>
                <a:pPr algn="ctr">
                  <a:lnSpc>
                    <a:spcPts val="1307"/>
                  </a:lnSpc>
                  <a:spcBef>
                    <a:spcPct val="0"/>
                  </a:spcBef>
                </a:pPr>
                <a:endParaRPr sz="1200">
                  <a:solidFill>
                    <a:prstClr val="black"/>
                  </a:solidFill>
                </a:endParaRPr>
              </a:p>
            </p:txBody>
          </p:sp>
        </p:grpSp>
        <p:sp>
          <p:nvSpPr>
            <p:cNvPr id="28" name="Freeform 45"/>
            <p:cNvSpPr/>
            <p:nvPr/>
          </p:nvSpPr>
          <p:spPr>
            <a:xfrm>
              <a:off x="6858391" y="4432108"/>
              <a:ext cx="506034" cy="451002"/>
            </a:xfrm>
            <a:custGeom>
              <a:avLst/>
              <a:gdLst/>
              <a:ahLst/>
              <a:cxnLst/>
              <a:rect l="l" t="t" r="r" b="b"/>
              <a:pathLst>
                <a:path w="1219091" h="1086515">
                  <a:moveTo>
                    <a:pt x="0" y="0"/>
                  </a:moveTo>
                  <a:lnTo>
                    <a:pt x="1219091" y="0"/>
                  </a:lnTo>
                  <a:lnTo>
                    <a:pt x="1219091" y="1086514"/>
                  </a:lnTo>
                  <a:lnTo>
                    <a:pt x="0" y="1086514"/>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a:ln cap="sq">
              <a:noFill/>
              <a:prstDash val="solid"/>
              <a:miter/>
            </a:ln>
          </p:spPr>
          <p:txBody>
            <a:bodyPr/>
            <a:lstStyle/>
            <a:p>
              <a:endParaRPr lang="en-SA"/>
            </a:p>
          </p:txBody>
        </p:sp>
        <p:sp>
          <p:nvSpPr>
            <p:cNvPr id="29" name="Freeform 46"/>
            <p:cNvSpPr/>
            <p:nvPr/>
          </p:nvSpPr>
          <p:spPr>
            <a:xfrm>
              <a:off x="4930208" y="4432108"/>
              <a:ext cx="432398" cy="451002"/>
            </a:xfrm>
            <a:custGeom>
              <a:avLst/>
              <a:gdLst/>
              <a:ahLst/>
              <a:cxnLst/>
              <a:rect l="l" t="t" r="r" b="b"/>
              <a:pathLst>
                <a:path w="1041696" h="1086515">
                  <a:moveTo>
                    <a:pt x="0" y="0"/>
                  </a:moveTo>
                  <a:lnTo>
                    <a:pt x="1041696" y="0"/>
                  </a:lnTo>
                  <a:lnTo>
                    <a:pt x="1041696" y="1086514"/>
                  </a:lnTo>
                  <a:lnTo>
                    <a:pt x="0" y="1086514"/>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a:ln cap="sq">
              <a:noFill/>
              <a:prstDash val="solid"/>
              <a:miter/>
            </a:ln>
          </p:spPr>
          <p:txBody>
            <a:bodyPr/>
            <a:lstStyle/>
            <a:p>
              <a:endParaRPr lang="en-SA"/>
            </a:p>
          </p:txBody>
        </p:sp>
        <p:sp>
          <p:nvSpPr>
            <p:cNvPr id="30" name="Freeform 47"/>
            <p:cNvSpPr/>
            <p:nvPr/>
          </p:nvSpPr>
          <p:spPr>
            <a:xfrm>
              <a:off x="5902104" y="4432108"/>
              <a:ext cx="447056" cy="451002"/>
            </a:xfrm>
            <a:custGeom>
              <a:avLst/>
              <a:gdLst/>
              <a:ahLst/>
              <a:cxnLst/>
              <a:rect l="l" t="t" r="r" b="b"/>
              <a:pathLst>
                <a:path w="1077008" h="1086515">
                  <a:moveTo>
                    <a:pt x="0" y="0"/>
                  </a:moveTo>
                  <a:lnTo>
                    <a:pt x="1077008" y="0"/>
                  </a:lnTo>
                  <a:lnTo>
                    <a:pt x="1077008" y="1086514"/>
                  </a:lnTo>
                  <a:lnTo>
                    <a:pt x="0" y="1086514"/>
                  </a:lnTo>
                  <a:lnTo>
                    <a:pt x="0" y="0"/>
                  </a:lnTo>
                  <a:close/>
                </a:path>
              </a:pathLst>
            </a:custGeom>
            <a: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SA"/>
            </a:p>
          </p:txBody>
        </p:sp>
        <p:sp>
          <p:nvSpPr>
            <p:cNvPr id="31" name="Freeform 48"/>
            <p:cNvSpPr/>
            <p:nvPr/>
          </p:nvSpPr>
          <p:spPr>
            <a:xfrm>
              <a:off x="3947207" y="4432108"/>
              <a:ext cx="426761" cy="451002"/>
            </a:xfrm>
            <a:custGeom>
              <a:avLst/>
              <a:gdLst/>
              <a:ahLst/>
              <a:cxnLst/>
              <a:rect l="l" t="t" r="r" b="b"/>
              <a:pathLst>
                <a:path w="1028115" h="1086515">
                  <a:moveTo>
                    <a:pt x="0" y="0"/>
                  </a:moveTo>
                  <a:lnTo>
                    <a:pt x="1028114" y="0"/>
                  </a:lnTo>
                  <a:lnTo>
                    <a:pt x="1028114" y="1086514"/>
                  </a:lnTo>
                  <a:lnTo>
                    <a:pt x="0" y="1086514"/>
                  </a:lnTo>
                  <a:lnTo>
                    <a:pt x="0" y="0"/>
                  </a:lnTo>
                  <a:close/>
                </a:path>
              </a:pathLst>
            </a:custGeom>
            <a: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a:blipFill>
            <a:ln cap="sq">
              <a:noFill/>
              <a:prstDash val="solid"/>
              <a:miter/>
            </a:ln>
          </p:spPr>
          <p:txBody>
            <a:bodyPr/>
            <a:lstStyle/>
            <a:p>
              <a:endParaRPr lang="en-SA"/>
            </a:p>
          </p:txBody>
        </p:sp>
        <p:sp>
          <p:nvSpPr>
            <p:cNvPr id="10" name="Freeform 46"/>
            <p:cNvSpPr/>
            <p:nvPr/>
          </p:nvSpPr>
          <p:spPr>
            <a:xfrm>
              <a:off x="7854850" y="4427714"/>
              <a:ext cx="432398" cy="451003"/>
            </a:xfrm>
            <a:custGeom>
              <a:avLst/>
              <a:gdLst/>
              <a:ahLst/>
              <a:cxnLst/>
              <a:rect l="l" t="t" r="r" b="b"/>
              <a:pathLst>
                <a:path w="1041696" h="1086515">
                  <a:moveTo>
                    <a:pt x="0" y="0"/>
                  </a:moveTo>
                  <a:lnTo>
                    <a:pt x="1041696" y="0"/>
                  </a:lnTo>
                  <a:lnTo>
                    <a:pt x="1041696" y="1086514"/>
                  </a:lnTo>
                  <a:lnTo>
                    <a:pt x="0" y="1086514"/>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a:ln cap="sq">
              <a:noFill/>
              <a:prstDash val="solid"/>
              <a:miter/>
            </a:ln>
          </p:spPr>
          <p:txBody>
            <a:bodyPr/>
            <a:lstStyle/>
            <a:p>
              <a:endParaRPr lang="en-SA"/>
            </a:p>
          </p:txBody>
        </p:sp>
        <p:sp>
          <p:nvSpPr>
            <p:cNvPr id="6" name="Rectangle 5">
              <a:extLst>
                <a:ext uri="{FF2B5EF4-FFF2-40B4-BE49-F238E27FC236}">
                  <a16:creationId xmlns:a16="http://schemas.microsoft.com/office/drawing/2014/main" id="{30263AE4-4030-4312-A92D-8E593005A047}"/>
                </a:ext>
              </a:extLst>
            </p:cNvPr>
            <p:cNvSpPr/>
            <p:nvPr/>
          </p:nvSpPr>
          <p:spPr>
            <a:xfrm>
              <a:off x="6614775" y="5018093"/>
              <a:ext cx="1004267" cy="388568"/>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14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rPr>
                <a:t>التصعيد</a:t>
              </a:r>
              <a:endParaRPr kumimoji="0" lang="ar-DZ" sz="14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endParaRPr>
            </a:p>
          </p:txBody>
        </p:sp>
        <p:sp>
          <p:nvSpPr>
            <p:cNvPr id="64" name="Rectangle 63">
              <a:extLst>
                <a:ext uri="{FF2B5EF4-FFF2-40B4-BE49-F238E27FC236}">
                  <a16:creationId xmlns:a16="http://schemas.microsoft.com/office/drawing/2014/main" id="{30263AE4-4030-4312-A92D-8E593005A047}"/>
                </a:ext>
              </a:extLst>
            </p:cNvPr>
            <p:cNvSpPr/>
            <p:nvPr/>
          </p:nvSpPr>
          <p:spPr>
            <a:xfrm>
              <a:off x="7599190" y="5021363"/>
              <a:ext cx="1004267" cy="415498"/>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14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rPr>
                <a:t>التجنب</a:t>
              </a:r>
              <a:endParaRPr kumimoji="0" lang="ar-DZ" sz="14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endParaRPr>
            </a:p>
          </p:txBody>
        </p:sp>
        <p:sp>
          <p:nvSpPr>
            <p:cNvPr id="65" name="Rectangle 64">
              <a:extLst>
                <a:ext uri="{FF2B5EF4-FFF2-40B4-BE49-F238E27FC236}">
                  <a16:creationId xmlns:a16="http://schemas.microsoft.com/office/drawing/2014/main" id="{30263AE4-4030-4312-A92D-8E593005A047}"/>
                </a:ext>
              </a:extLst>
            </p:cNvPr>
            <p:cNvSpPr/>
            <p:nvPr/>
          </p:nvSpPr>
          <p:spPr>
            <a:xfrm>
              <a:off x="5621534" y="5021363"/>
              <a:ext cx="1004267" cy="388568"/>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14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rPr>
                <a:t>التحويل</a:t>
              </a:r>
              <a:endParaRPr kumimoji="0" lang="ar-DZ" sz="14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endParaRPr>
            </a:p>
          </p:txBody>
        </p:sp>
        <p:sp>
          <p:nvSpPr>
            <p:cNvPr id="66" name="Rectangle 65">
              <a:extLst>
                <a:ext uri="{FF2B5EF4-FFF2-40B4-BE49-F238E27FC236}">
                  <a16:creationId xmlns:a16="http://schemas.microsoft.com/office/drawing/2014/main" id="{30263AE4-4030-4312-A92D-8E593005A047}"/>
                </a:ext>
              </a:extLst>
            </p:cNvPr>
            <p:cNvSpPr/>
            <p:nvPr/>
          </p:nvSpPr>
          <p:spPr>
            <a:xfrm>
              <a:off x="4632693" y="5005632"/>
              <a:ext cx="1004267" cy="388568"/>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14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rPr>
                <a:t>التخفيف</a:t>
              </a:r>
              <a:endParaRPr kumimoji="0" lang="ar-DZ" sz="14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endParaRPr>
            </a:p>
          </p:txBody>
        </p:sp>
        <p:sp>
          <p:nvSpPr>
            <p:cNvPr id="67" name="Rectangle 66">
              <a:extLst>
                <a:ext uri="{FF2B5EF4-FFF2-40B4-BE49-F238E27FC236}">
                  <a16:creationId xmlns:a16="http://schemas.microsoft.com/office/drawing/2014/main" id="{30263AE4-4030-4312-A92D-8E593005A047}"/>
                </a:ext>
              </a:extLst>
            </p:cNvPr>
            <p:cNvSpPr/>
            <p:nvPr/>
          </p:nvSpPr>
          <p:spPr>
            <a:xfrm>
              <a:off x="3635226" y="4989901"/>
              <a:ext cx="1004267" cy="388568"/>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14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rPr>
                <a:t>القبول</a:t>
              </a:r>
              <a:endParaRPr kumimoji="0" lang="ar-DZ" sz="14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endParaRPr>
            </a:p>
          </p:txBody>
        </p:sp>
      </p:grpSp>
    </p:spTree>
    <p:extLst>
      <p:ext uri="{BB962C8B-B14F-4D97-AF65-F5344CB8AC3E}">
        <p14:creationId xmlns:p14="http://schemas.microsoft.com/office/powerpoint/2010/main" val="94064610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0263AE4-4030-4312-A92D-8E593005A047}"/>
              </a:ext>
            </a:extLst>
          </p:cNvPr>
          <p:cNvSpPr/>
          <p:nvPr/>
        </p:nvSpPr>
        <p:spPr>
          <a:xfrm>
            <a:off x="6737537" y="2301349"/>
            <a:ext cx="4838700" cy="2222916"/>
          </a:xfrm>
          <a:prstGeom prst="rect">
            <a:avLst/>
          </a:prstGeom>
        </p:spPr>
        <p:txBody>
          <a:bodyPr wrap="square">
            <a:spAutoFit/>
          </a:bodyPr>
          <a:lstStyle/>
          <a:p>
            <a:pPr marL="285750" lvl="0" indent="-285750" algn="justLow" rtl="1">
              <a:lnSpc>
                <a:spcPct val="200000"/>
              </a:lnSpc>
              <a:buClr>
                <a:srgbClr val="01AFB1"/>
              </a:buClr>
              <a:buFont typeface="Wingdings" panose="05000000000000000000" pitchFamily="2" charset="2"/>
              <a:buChar char="Ø"/>
              <a:defRPr/>
            </a:pPr>
            <a:r>
              <a:rPr lang="ar-DZ" dirty="0">
                <a:solidFill>
                  <a:schemeClr val="tx1">
                    <a:lumMod val="50000"/>
                    <a:lumOff val="50000"/>
                  </a:schemeClr>
                </a:solidFill>
                <a:latin typeface="SST Arabic Medium" pitchFamily="34" charset="-78"/>
                <a:cs typeface="SST Arabic Medium" pitchFamily="34" charset="-78"/>
              </a:rPr>
              <a:t>الهدف من تنفيذ الاستجابات للتهديدات هو تقليل مقدار المخاطر السلبية. في بعض الأحيان يتم ببساطة تقليل المخاطر</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التي تم قبولها بمرور الوقت أو بسبب عدم وقوع المخاطرة</a:t>
            </a:r>
            <a:endParaRPr kumimoji="0" lang="ar-DZ" b="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pic>
        <p:nvPicPr>
          <p:cNvPr id="2" name="Picture 1">
            <a:extLst>
              <a:ext uri="{FF2B5EF4-FFF2-40B4-BE49-F238E27FC236}">
                <a16:creationId xmlns:a16="http://schemas.microsoft.com/office/drawing/2014/main" id="{A7036F2B-9882-4E58-B260-9594AFE385E6}"/>
              </a:ext>
            </a:extLst>
          </p:cNvPr>
          <p:cNvPicPr>
            <a:picLocks noChangeAspect="1"/>
          </p:cNvPicPr>
          <p:nvPr/>
        </p:nvPicPr>
        <p:blipFill>
          <a:blip r:embed="rId3">
            <a:grayscl/>
          </a:blip>
          <a:stretch>
            <a:fillRect/>
          </a:stretch>
        </p:blipFill>
        <p:spPr>
          <a:xfrm>
            <a:off x="1019084" y="1408465"/>
            <a:ext cx="5527189" cy="4468460"/>
          </a:xfrm>
          <a:prstGeom prst="rect">
            <a:avLst/>
          </a:prstGeom>
        </p:spPr>
      </p:pic>
      <p:sp>
        <p:nvSpPr>
          <p:cNvPr id="5" name="TextBox 4">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عدم التيقن</a:t>
            </a:r>
          </a:p>
        </p:txBody>
      </p:sp>
    </p:spTree>
    <p:extLst>
      <p:ext uri="{BB962C8B-B14F-4D97-AF65-F5344CB8AC3E}">
        <p14:creationId xmlns:p14="http://schemas.microsoft.com/office/powerpoint/2010/main" val="288495955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0263AE4-4030-4312-A92D-8E593005A047}"/>
              </a:ext>
            </a:extLst>
          </p:cNvPr>
          <p:cNvSpPr/>
          <p:nvPr/>
        </p:nvSpPr>
        <p:spPr>
          <a:xfrm>
            <a:off x="3762375" y="1408465"/>
            <a:ext cx="7829550" cy="3139321"/>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2.5. الفرص</a:t>
            </a:r>
          </a:p>
          <a:p>
            <a:pPr marL="0" marR="0" lvl="0" indent="0" algn="justLow" defTabSz="914400" rtl="1" eaLnBrk="1" fontAlgn="auto" latinLnBrk="0" hangingPunct="1">
              <a:lnSpc>
                <a:spcPct val="150000"/>
              </a:lnSpc>
              <a:spcBef>
                <a:spcPts val="0"/>
              </a:spcBef>
              <a:spcAft>
                <a:spcPts val="0"/>
              </a:spcAft>
              <a:buClrTx/>
              <a:buSzTx/>
              <a:buFontTx/>
              <a:buNone/>
              <a:tabLst/>
              <a:defRPr/>
            </a:pPr>
            <a:endPar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a:p>
            <a:pPr lvl="0" algn="justLow" rtl="1">
              <a:lnSpc>
                <a:spcPct val="200000"/>
              </a:lnSpc>
              <a:defRPr/>
            </a:pPr>
            <a:r>
              <a:rPr lang="ar-DZ" dirty="0">
                <a:solidFill>
                  <a:schemeClr val="tx1">
                    <a:lumMod val="50000"/>
                    <a:lumOff val="50000"/>
                  </a:schemeClr>
                </a:solidFill>
                <a:latin typeface="SST Arabic Medium" pitchFamily="34" charset="-78"/>
                <a:cs typeface="SST Arabic Medium" pitchFamily="34" charset="-78"/>
              </a:rPr>
              <a:t>الفرصة هي حدث أو ظرف من شأنه أن يؤثر إيجابا على هدف أو أكثر من أهداف المشروع حال وقوعه. أحد الأمثلة</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على الفرصة يمكن أن يكون أحد المقاولين المتعاقد معه بطريقة الوقت و المواد ينهي عمله مبكراً، مما يتيح وفرًاً في التكاليف</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والبرنامج الزمني.</a:t>
            </a:r>
            <a:endParaRPr kumimoji="0" lang="ar-DZ"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5" name="TextBox 4">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عدم التيقن</a:t>
            </a:r>
          </a:p>
        </p:txBody>
      </p:sp>
    </p:spTree>
    <p:extLst>
      <p:ext uri="{BB962C8B-B14F-4D97-AF65-F5344CB8AC3E}">
        <p14:creationId xmlns:p14="http://schemas.microsoft.com/office/powerpoint/2010/main" val="256219153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0263AE4-4030-4312-A92D-8E593005A047}"/>
              </a:ext>
            </a:extLst>
          </p:cNvPr>
          <p:cNvSpPr/>
          <p:nvPr/>
        </p:nvSpPr>
        <p:spPr>
          <a:xfrm>
            <a:off x="1215614" y="1296322"/>
            <a:ext cx="10433461" cy="1477328"/>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2.5. الفرص</a:t>
            </a:r>
          </a:p>
          <a:p>
            <a:pPr marL="0" marR="0" lvl="0" indent="0" algn="justLow" defTabSz="914400" rtl="1" eaLnBrk="1" fontAlgn="auto" latinLnBrk="0" hangingPunct="1">
              <a:lnSpc>
                <a:spcPct val="150000"/>
              </a:lnSpc>
              <a:spcBef>
                <a:spcPts val="0"/>
              </a:spcBef>
              <a:spcAft>
                <a:spcPts val="0"/>
              </a:spcAft>
              <a:buClrTx/>
              <a:buSzTx/>
              <a:buFontTx/>
              <a:buNone/>
              <a:tabLst/>
              <a:defRPr/>
            </a:pPr>
            <a:endPar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a:p>
            <a:pPr lvl="0" algn="justLow" rtl="1">
              <a:lnSpc>
                <a:spcPct val="200000"/>
              </a:lnSpc>
              <a:defRPr/>
            </a:pPr>
            <a:r>
              <a:rPr lang="ar-DZ" dirty="0">
                <a:solidFill>
                  <a:schemeClr val="tx1">
                    <a:lumMod val="50000"/>
                    <a:lumOff val="50000"/>
                  </a:schemeClr>
                </a:solidFill>
                <a:latin typeface="SST Arabic Medium" pitchFamily="34" charset="-78"/>
                <a:cs typeface="SST Arabic Medium" pitchFamily="34" charset="-78"/>
              </a:rPr>
              <a:t>هناك خمس استراتيجيات بديلة للتعامل مع الفرص يمكن اخذها بعين الاعتبار، هي على النحو التالي:</a:t>
            </a:r>
            <a:endParaRPr kumimoji="0" lang="ar-DZ"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5" name="TextBox 4">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عدم التيقن</a:t>
            </a:r>
          </a:p>
        </p:txBody>
      </p:sp>
      <p:grpSp>
        <p:nvGrpSpPr>
          <p:cNvPr id="8" name="Group 3"/>
          <p:cNvGrpSpPr/>
          <p:nvPr/>
        </p:nvGrpSpPr>
        <p:grpSpPr>
          <a:xfrm rot="10800000">
            <a:off x="4035907" y="3212444"/>
            <a:ext cx="399594" cy="553061"/>
            <a:chOff x="0" y="0"/>
            <a:chExt cx="587259" cy="812800"/>
          </a:xfrm>
        </p:grpSpPr>
        <p:sp>
          <p:nvSpPr>
            <p:cNvPr id="61" name="Freeform 4"/>
            <p:cNvSpPr/>
            <p:nvPr/>
          </p:nvSpPr>
          <p:spPr>
            <a:xfrm>
              <a:off x="0" y="0"/>
              <a:ext cx="587259" cy="812800"/>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686CA8"/>
            </a:solidFill>
            <a:ln cap="sq">
              <a:noFill/>
              <a:prstDash val="solid"/>
              <a:miter/>
            </a:ln>
          </p:spPr>
          <p:txBody>
            <a:bodyPr/>
            <a:lstStyle/>
            <a:p>
              <a:endParaRPr lang="en-SA"/>
            </a:p>
          </p:txBody>
        </p:sp>
        <p:sp>
          <p:nvSpPr>
            <p:cNvPr id="62" name="TextBox 5"/>
            <p:cNvSpPr txBox="1"/>
            <p:nvPr/>
          </p:nvSpPr>
          <p:spPr>
            <a:xfrm>
              <a:off x="0" y="-38100"/>
              <a:ext cx="587259" cy="8509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9" name="AutoShape 6"/>
          <p:cNvSpPr/>
          <p:nvPr/>
        </p:nvSpPr>
        <p:spPr>
          <a:xfrm>
            <a:off x="4235704" y="4434919"/>
            <a:ext cx="0" cy="284552"/>
          </a:xfrm>
          <a:prstGeom prst="line">
            <a:avLst/>
          </a:prstGeom>
          <a:ln w="28575" cap="rnd">
            <a:solidFill>
              <a:srgbClr val="686CA8"/>
            </a:solidFill>
            <a:prstDash val="sysDot"/>
            <a:headEnd type="none" w="sm" len="sm"/>
            <a:tailEnd type="oval" w="med" len="med"/>
          </a:ln>
        </p:spPr>
        <p:txBody>
          <a:bodyPr/>
          <a:lstStyle/>
          <a:p>
            <a:endParaRPr lang="en-SA"/>
          </a:p>
        </p:txBody>
      </p:sp>
      <p:sp>
        <p:nvSpPr>
          <p:cNvPr id="10" name="Freeform 7"/>
          <p:cNvSpPr/>
          <p:nvPr/>
        </p:nvSpPr>
        <p:spPr>
          <a:xfrm>
            <a:off x="3694707" y="3488975"/>
            <a:ext cx="1060659" cy="1060659"/>
          </a:xfrm>
          <a:custGeom>
            <a:avLst/>
            <a:gdLst/>
            <a:ahLst/>
            <a:cxnLst/>
            <a:rect l="l" t="t" r="r" b="b"/>
            <a:pathLst>
              <a:path w="2571293" h="2571293">
                <a:moveTo>
                  <a:pt x="0" y="0"/>
                </a:moveTo>
                <a:lnTo>
                  <a:pt x="2571293" y="0"/>
                </a:lnTo>
                <a:lnTo>
                  <a:pt x="2571293" y="2571292"/>
                </a:lnTo>
                <a:lnTo>
                  <a:pt x="0" y="2571292"/>
                </a:lnTo>
                <a:lnTo>
                  <a:pt x="0" y="0"/>
                </a:lnTo>
                <a:close/>
              </a:path>
            </a:pathLst>
          </a:custGeom>
          <a: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a:ln cap="sq">
            <a:noFill/>
            <a:prstDash val="solid"/>
            <a:miter/>
          </a:ln>
        </p:spPr>
        <p:txBody>
          <a:bodyPr/>
          <a:lstStyle/>
          <a:p>
            <a:endParaRPr lang="en-SA"/>
          </a:p>
        </p:txBody>
      </p:sp>
      <p:grpSp>
        <p:nvGrpSpPr>
          <p:cNvPr id="11" name="Group 8"/>
          <p:cNvGrpSpPr/>
          <p:nvPr/>
        </p:nvGrpSpPr>
        <p:grpSpPr>
          <a:xfrm>
            <a:off x="3791053" y="3585320"/>
            <a:ext cx="867968" cy="867968"/>
            <a:chOff x="0" y="0"/>
            <a:chExt cx="812800" cy="812800"/>
          </a:xfrm>
        </p:grpSpPr>
        <p:sp>
          <p:nvSpPr>
            <p:cNvPr id="59" name="Freeform 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cap="sq">
              <a:noFill/>
              <a:prstDash val="solid"/>
              <a:miter/>
            </a:ln>
          </p:spPr>
          <p:txBody>
            <a:bodyPr/>
            <a:lstStyle/>
            <a:p>
              <a:endParaRPr lang="en-SA"/>
            </a:p>
          </p:txBody>
        </p:sp>
        <p:sp>
          <p:nvSpPr>
            <p:cNvPr id="60" name="TextBox 10"/>
            <p:cNvSpPr txBox="1"/>
            <p:nvPr/>
          </p:nvSpPr>
          <p:spPr>
            <a:xfrm>
              <a:off x="76200" y="38100"/>
              <a:ext cx="660400" cy="6985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grpSp>
        <p:nvGrpSpPr>
          <p:cNvPr id="12" name="Group 11"/>
          <p:cNvGrpSpPr/>
          <p:nvPr/>
        </p:nvGrpSpPr>
        <p:grpSpPr>
          <a:xfrm rot="10800000">
            <a:off x="5589008" y="3203938"/>
            <a:ext cx="399594" cy="553061"/>
            <a:chOff x="0" y="0"/>
            <a:chExt cx="587259" cy="812800"/>
          </a:xfrm>
        </p:grpSpPr>
        <p:sp>
          <p:nvSpPr>
            <p:cNvPr id="57" name="Freeform 12"/>
            <p:cNvSpPr/>
            <p:nvPr/>
          </p:nvSpPr>
          <p:spPr>
            <a:xfrm>
              <a:off x="0" y="0"/>
              <a:ext cx="587259" cy="812800"/>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19337C"/>
            </a:solidFill>
            <a:ln cap="sq">
              <a:noFill/>
              <a:prstDash val="solid"/>
              <a:miter/>
            </a:ln>
          </p:spPr>
          <p:txBody>
            <a:bodyPr/>
            <a:lstStyle/>
            <a:p>
              <a:endParaRPr lang="en-SA"/>
            </a:p>
          </p:txBody>
        </p:sp>
        <p:sp>
          <p:nvSpPr>
            <p:cNvPr id="58" name="TextBox 13"/>
            <p:cNvSpPr txBox="1"/>
            <p:nvPr/>
          </p:nvSpPr>
          <p:spPr>
            <a:xfrm>
              <a:off x="0" y="-38100"/>
              <a:ext cx="587259" cy="8509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13" name="AutoShape 14"/>
          <p:cNvSpPr/>
          <p:nvPr/>
        </p:nvSpPr>
        <p:spPr>
          <a:xfrm>
            <a:off x="5788806" y="4426413"/>
            <a:ext cx="0" cy="284552"/>
          </a:xfrm>
          <a:prstGeom prst="line">
            <a:avLst/>
          </a:prstGeom>
          <a:ln w="28575" cap="rnd">
            <a:solidFill>
              <a:srgbClr val="19337C"/>
            </a:solidFill>
            <a:prstDash val="sysDot"/>
            <a:headEnd type="none" w="sm" len="sm"/>
            <a:tailEnd type="oval" w="med" len="med"/>
          </a:ln>
        </p:spPr>
        <p:txBody>
          <a:bodyPr/>
          <a:lstStyle/>
          <a:p>
            <a:endParaRPr lang="en-SA"/>
          </a:p>
        </p:txBody>
      </p:sp>
      <p:sp>
        <p:nvSpPr>
          <p:cNvPr id="14" name="Freeform 15"/>
          <p:cNvSpPr/>
          <p:nvPr/>
        </p:nvSpPr>
        <p:spPr>
          <a:xfrm>
            <a:off x="5247809" y="3480468"/>
            <a:ext cx="1060659" cy="1060659"/>
          </a:xfrm>
          <a:custGeom>
            <a:avLst/>
            <a:gdLst/>
            <a:ahLst/>
            <a:cxnLst/>
            <a:rect l="l" t="t" r="r" b="b"/>
            <a:pathLst>
              <a:path w="2571293" h="2571293">
                <a:moveTo>
                  <a:pt x="0" y="0"/>
                </a:moveTo>
                <a:lnTo>
                  <a:pt x="2571293" y="0"/>
                </a:lnTo>
                <a:lnTo>
                  <a:pt x="2571293" y="2571293"/>
                </a:lnTo>
                <a:lnTo>
                  <a:pt x="0" y="2571293"/>
                </a:lnTo>
                <a:lnTo>
                  <a:pt x="0" y="0"/>
                </a:lnTo>
                <a:close/>
              </a:path>
            </a:pathLst>
          </a:custGeom>
          <a: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n-SA"/>
          </a:p>
        </p:txBody>
      </p:sp>
      <p:grpSp>
        <p:nvGrpSpPr>
          <p:cNvPr id="15" name="Group 16"/>
          <p:cNvGrpSpPr/>
          <p:nvPr/>
        </p:nvGrpSpPr>
        <p:grpSpPr>
          <a:xfrm>
            <a:off x="5344155" y="3576813"/>
            <a:ext cx="867968" cy="867968"/>
            <a:chOff x="0" y="0"/>
            <a:chExt cx="812800" cy="812800"/>
          </a:xfrm>
        </p:grpSpPr>
        <p:sp>
          <p:nvSpPr>
            <p:cNvPr id="55" name="Freeform 1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cap="sq">
              <a:noFill/>
              <a:prstDash val="solid"/>
              <a:miter/>
            </a:ln>
          </p:spPr>
          <p:txBody>
            <a:bodyPr/>
            <a:lstStyle/>
            <a:p>
              <a:endParaRPr lang="en-SA"/>
            </a:p>
          </p:txBody>
        </p:sp>
        <p:sp>
          <p:nvSpPr>
            <p:cNvPr id="56" name="TextBox 18"/>
            <p:cNvSpPr txBox="1"/>
            <p:nvPr/>
          </p:nvSpPr>
          <p:spPr>
            <a:xfrm>
              <a:off x="76200" y="38100"/>
              <a:ext cx="660400" cy="6985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grpSp>
        <p:nvGrpSpPr>
          <p:cNvPr id="16" name="Group 19"/>
          <p:cNvGrpSpPr/>
          <p:nvPr/>
        </p:nvGrpSpPr>
        <p:grpSpPr>
          <a:xfrm rot="10800000">
            <a:off x="7142110" y="3195431"/>
            <a:ext cx="399594" cy="553061"/>
            <a:chOff x="0" y="0"/>
            <a:chExt cx="587259" cy="812800"/>
          </a:xfrm>
        </p:grpSpPr>
        <p:sp>
          <p:nvSpPr>
            <p:cNvPr id="53" name="Freeform 20"/>
            <p:cNvSpPr/>
            <p:nvPr/>
          </p:nvSpPr>
          <p:spPr>
            <a:xfrm>
              <a:off x="0" y="0"/>
              <a:ext cx="587259" cy="812800"/>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5B5C7A"/>
            </a:solidFill>
            <a:ln cap="sq">
              <a:noFill/>
              <a:prstDash val="solid"/>
              <a:miter/>
            </a:ln>
          </p:spPr>
          <p:txBody>
            <a:bodyPr/>
            <a:lstStyle/>
            <a:p>
              <a:endParaRPr lang="en-SA"/>
            </a:p>
          </p:txBody>
        </p:sp>
        <p:sp>
          <p:nvSpPr>
            <p:cNvPr id="54" name="TextBox 21"/>
            <p:cNvSpPr txBox="1"/>
            <p:nvPr/>
          </p:nvSpPr>
          <p:spPr>
            <a:xfrm>
              <a:off x="0" y="-38100"/>
              <a:ext cx="587259" cy="8509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17" name="AutoShape 22"/>
          <p:cNvSpPr/>
          <p:nvPr/>
        </p:nvSpPr>
        <p:spPr>
          <a:xfrm>
            <a:off x="7341908" y="4417906"/>
            <a:ext cx="0" cy="284552"/>
          </a:xfrm>
          <a:prstGeom prst="line">
            <a:avLst/>
          </a:prstGeom>
          <a:ln w="28575" cap="rnd">
            <a:solidFill>
              <a:srgbClr val="5B5C7A"/>
            </a:solidFill>
            <a:prstDash val="sysDot"/>
            <a:headEnd type="none" w="sm" len="sm"/>
            <a:tailEnd type="oval" w="med" len="med"/>
          </a:ln>
        </p:spPr>
        <p:txBody>
          <a:bodyPr/>
          <a:lstStyle/>
          <a:p>
            <a:endParaRPr lang="en-SA"/>
          </a:p>
        </p:txBody>
      </p:sp>
      <p:sp>
        <p:nvSpPr>
          <p:cNvPr id="18" name="Freeform 23"/>
          <p:cNvSpPr/>
          <p:nvPr/>
        </p:nvSpPr>
        <p:spPr>
          <a:xfrm>
            <a:off x="6800911" y="3471961"/>
            <a:ext cx="1060659" cy="1060659"/>
          </a:xfrm>
          <a:custGeom>
            <a:avLst/>
            <a:gdLst/>
            <a:ahLst/>
            <a:cxnLst/>
            <a:rect l="l" t="t" r="r" b="b"/>
            <a:pathLst>
              <a:path w="2571293" h="2571293">
                <a:moveTo>
                  <a:pt x="0" y="0"/>
                </a:moveTo>
                <a:lnTo>
                  <a:pt x="2571293" y="0"/>
                </a:lnTo>
                <a:lnTo>
                  <a:pt x="2571293" y="2571293"/>
                </a:lnTo>
                <a:lnTo>
                  <a:pt x="0" y="2571293"/>
                </a:lnTo>
                <a:lnTo>
                  <a:pt x="0" y="0"/>
                </a:lnTo>
                <a:close/>
              </a:path>
            </a:pathLst>
          </a:custGeom>
          <a: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a:blipFill>
          <a:ln cap="sq">
            <a:noFill/>
            <a:prstDash val="solid"/>
            <a:miter/>
          </a:ln>
        </p:spPr>
        <p:txBody>
          <a:bodyPr/>
          <a:lstStyle/>
          <a:p>
            <a:endParaRPr lang="en-SA"/>
          </a:p>
        </p:txBody>
      </p:sp>
      <p:grpSp>
        <p:nvGrpSpPr>
          <p:cNvPr id="19" name="Group 24"/>
          <p:cNvGrpSpPr/>
          <p:nvPr/>
        </p:nvGrpSpPr>
        <p:grpSpPr>
          <a:xfrm>
            <a:off x="6897257" y="3568307"/>
            <a:ext cx="867968" cy="867968"/>
            <a:chOff x="0" y="0"/>
            <a:chExt cx="812800" cy="812800"/>
          </a:xfrm>
        </p:grpSpPr>
        <p:sp>
          <p:nvSpPr>
            <p:cNvPr id="51" name="Freeform 2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cap="sq">
              <a:noFill/>
              <a:prstDash val="solid"/>
              <a:miter/>
            </a:ln>
          </p:spPr>
          <p:txBody>
            <a:bodyPr/>
            <a:lstStyle/>
            <a:p>
              <a:endParaRPr lang="en-SA"/>
            </a:p>
          </p:txBody>
        </p:sp>
        <p:sp>
          <p:nvSpPr>
            <p:cNvPr id="52" name="TextBox 26"/>
            <p:cNvSpPr txBox="1"/>
            <p:nvPr/>
          </p:nvSpPr>
          <p:spPr>
            <a:xfrm>
              <a:off x="76200" y="38100"/>
              <a:ext cx="660400" cy="6985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grpSp>
        <p:nvGrpSpPr>
          <p:cNvPr id="20" name="Group 27"/>
          <p:cNvGrpSpPr/>
          <p:nvPr/>
        </p:nvGrpSpPr>
        <p:grpSpPr>
          <a:xfrm rot="10800000">
            <a:off x="8696326" y="3195431"/>
            <a:ext cx="399594" cy="553061"/>
            <a:chOff x="0" y="0"/>
            <a:chExt cx="587259" cy="812800"/>
          </a:xfrm>
        </p:grpSpPr>
        <p:sp>
          <p:nvSpPr>
            <p:cNvPr id="49" name="Freeform 28"/>
            <p:cNvSpPr/>
            <p:nvPr/>
          </p:nvSpPr>
          <p:spPr>
            <a:xfrm>
              <a:off x="0" y="0"/>
              <a:ext cx="587259" cy="812800"/>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000F53"/>
            </a:solidFill>
            <a:ln cap="sq">
              <a:noFill/>
              <a:prstDash val="solid"/>
              <a:miter/>
            </a:ln>
          </p:spPr>
          <p:txBody>
            <a:bodyPr/>
            <a:lstStyle/>
            <a:p>
              <a:endParaRPr lang="en-SA"/>
            </a:p>
          </p:txBody>
        </p:sp>
        <p:sp>
          <p:nvSpPr>
            <p:cNvPr id="50" name="TextBox 29"/>
            <p:cNvSpPr txBox="1"/>
            <p:nvPr/>
          </p:nvSpPr>
          <p:spPr>
            <a:xfrm>
              <a:off x="0" y="-38100"/>
              <a:ext cx="587259" cy="8509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21" name="AutoShape 30"/>
          <p:cNvSpPr/>
          <p:nvPr/>
        </p:nvSpPr>
        <p:spPr>
          <a:xfrm>
            <a:off x="8896124" y="4417906"/>
            <a:ext cx="0" cy="284552"/>
          </a:xfrm>
          <a:prstGeom prst="line">
            <a:avLst/>
          </a:prstGeom>
          <a:ln w="28575" cap="rnd">
            <a:solidFill>
              <a:srgbClr val="000F53"/>
            </a:solidFill>
            <a:prstDash val="sysDot"/>
            <a:headEnd type="none" w="sm" len="sm"/>
            <a:tailEnd type="oval" w="med" len="med"/>
          </a:ln>
        </p:spPr>
        <p:txBody>
          <a:bodyPr/>
          <a:lstStyle/>
          <a:p>
            <a:endParaRPr lang="en-SA"/>
          </a:p>
        </p:txBody>
      </p:sp>
      <p:sp>
        <p:nvSpPr>
          <p:cNvPr id="22" name="Freeform 31"/>
          <p:cNvSpPr/>
          <p:nvPr/>
        </p:nvSpPr>
        <p:spPr>
          <a:xfrm>
            <a:off x="8355127" y="3471961"/>
            <a:ext cx="1060659" cy="1060659"/>
          </a:xfrm>
          <a:custGeom>
            <a:avLst/>
            <a:gdLst/>
            <a:ahLst/>
            <a:cxnLst/>
            <a:rect l="l" t="t" r="r" b="b"/>
            <a:pathLst>
              <a:path w="2571293" h="2571293">
                <a:moveTo>
                  <a:pt x="0" y="0"/>
                </a:moveTo>
                <a:lnTo>
                  <a:pt x="2571293" y="0"/>
                </a:lnTo>
                <a:lnTo>
                  <a:pt x="2571293" y="2571293"/>
                </a:lnTo>
                <a:lnTo>
                  <a:pt x="0" y="2571293"/>
                </a:lnTo>
                <a:lnTo>
                  <a:pt x="0" y="0"/>
                </a:lnTo>
                <a:close/>
              </a:path>
            </a:pathLst>
          </a:custGeom>
          <a: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a:blipFill>
          <a:ln cap="sq">
            <a:noFill/>
            <a:prstDash val="solid"/>
            <a:miter/>
          </a:ln>
        </p:spPr>
        <p:txBody>
          <a:bodyPr/>
          <a:lstStyle/>
          <a:p>
            <a:endParaRPr lang="en-SA"/>
          </a:p>
        </p:txBody>
      </p:sp>
      <p:grpSp>
        <p:nvGrpSpPr>
          <p:cNvPr id="23" name="Group 32"/>
          <p:cNvGrpSpPr/>
          <p:nvPr/>
        </p:nvGrpSpPr>
        <p:grpSpPr>
          <a:xfrm>
            <a:off x="8451473" y="3568307"/>
            <a:ext cx="867968" cy="867968"/>
            <a:chOff x="0" y="0"/>
            <a:chExt cx="812800" cy="812800"/>
          </a:xfrm>
        </p:grpSpPr>
        <p:sp>
          <p:nvSpPr>
            <p:cNvPr id="47" name="Freeform 3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cap="sq">
              <a:noFill/>
              <a:prstDash val="solid"/>
              <a:miter/>
            </a:ln>
          </p:spPr>
          <p:txBody>
            <a:bodyPr/>
            <a:lstStyle/>
            <a:p>
              <a:endParaRPr lang="en-SA"/>
            </a:p>
          </p:txBody>
        </p:sp>
        <p:sp>
          <p:nvSpPr>
            <p:cNvPr id="48" name="TextBox 34"/>
            <p:cNvSpPr txBox="1"/>
            <p:nvPr/>
          </p:nvSpPr>
          <p:spPr>
            <a:xfrm>
              <a:off x="76200" y="38100"/>
              <a:ext cx="660400" cy="6985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grpSp>
        <p:nvGrpSpPr>
          <p:cNvPr id="24" name="Group 35"/>
          <p:cNvGrpSpPr/>
          <p:nvPr/>
        </p:nvGrpSpPr>
        <p:grpSpPr>
          <a:xfrm rot="10800000">
            <a:off x="2482805" y="3203938"/>
            <a:ext cx="399594" cy="553061"/>
            <a:chOff x="0" y="0"/>
            <a:chExt cx="587259" cy="812800"/>
          </a:xfrm>
        </p:grpSpPr>
        <p:sp>
          <p:nvSpPr>
            <p:cNvPr id="45" name="Freeform 36"/>
            <p:cNvSpPr/>
            <p:nvPr/>
          </p:nvSpPr>
          <p:spPr>
            <a:xfrm>
              <a:off x="0" y="0"/>
              <a:ext cx="587259" cy="812800"/>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01AFB1"/>
            </a:solidFill>
            <a:ln cap="sq">
              <a:noFill/>
              <a:prstDash val="solid"/>
              <a:miter/>
            </a:ln>
          </p:spPr>
          <p:txBody>
            <a:bodyPr/>
            <a:lstStyle/>
            <a:p>
              <a:endParaRPr lang="en-SA"/>
            </a:p>
          </p:txBody>
        </p:sp>
        <p:sp>
          <p:nvSpPr>
            <p:cNvPr id="46" name="TextBox 37"/>
            <p:cNvSpPr txBox="1"/>
            <p:nvPr/>
          </p:nvSpPr>
          <p:spPr>
            <a:xfrm>
              <a:off x="0" y="-38100"/>
              <a:ext cx="587259" cy="8509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25" name="AutoShape 38"/>
          <p:cNvSpPr/>
          <p:nvPr/>
        </p:nvSpPr>
        <p:spPr>
          <a:xfrm>
            <a:off x="2682602" y="4426413"/>
            <a:ext cx="0" cy="284552"/>
          </a:xfrm>
          <a:prstGeom prst="line">
            <a:avLst/>
          </a:prstGeom>
          <a:ln w="28575" cap="rnd">
            <a:solidFill>
              <a:srgbClr val="01AFB1"/>
            </a:solidFill>
            <a:prstDash val="sysDot"/>
            <a:headEnd type="none" w="sm" len="sm"/>
            <a:tailEnd type="oval" w="med" len="med"/>
          </a:ln>
        </p:spPr>
        <p:txBody>
          <a:bodyPr/>
          <a:lstStyle/>
          <a:p>
            <a:endParaRPr lang="en-SA"/>
          </a:p>
        </p:txBody>
      </p:sp>
      <p:sp>
        <p:nvSpPr>
          <p:cNvPr id="26" name="Freeform 39"/>
          <p:cNvSpPr/>
          <p:nvPr/>
        </p:nvSpPr>
        <p:spPr>
          <a:xfrm>
            <a:off x="2141605" y="3480468"/>
            <a:ext cx="1060659" cy="1060659"/>
          </a:xfrm>
          <a:custGeom>
            <a:avLst/>
            <a:gdLst/>
            <a:ahLst/>
            <a:cxnLst/>
            <a:rect l="l" t="t" r="r" b="b"/>
            <a:pathLst>
              <a:path w="2571293" h="2571293">
                <a:moveTo>
                  <a:pt x="0" y="0"/>
                </a:moveTo>
                <a:lnTo>
                  <a:pt x="2571292" y="0"/>
                </a:lnTo>
                <a:lnTo>
                  <a:pt x="2571292" y="2571293"/>
                </a:lnTo>
                <a:lnTo>
                  <a:pt x="0" y="2571293"/>
                </a:lnTo>
                <a:lnTo>
                  <a:pt x="0" y="0"/>
                </a:lnTo>
                <a:close/>
              </a:path>
            </a:pathLst>
          </a:custGeom>
          <a: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a:blipFill>
          <a:ln cap="sq">
            <a:noFill/>
            <a:prstDash val="solid"/>
            <a:miter/>
          </a:ln>
        </p:spPr>
        <p:txBody>
          <a:bodyPr/>
          <a:lstStyle/>
          <a:p>
            <a:endParaRPr lang="en-SA"/>
          </a:p>
        </p:txBody>
      </p:sp>
      <p:grpSp>
        <p:nvGrpSpPr>
          <p:cNvPr id="27" name="Group 40"/>
          <p:cNvGrpSpPr/>
          <p:nvPr/>
        </p:nvGrpSpPr>
        <p:grpSpPr>
          <a:xfrm>
            <a:off x="2237951" y="3576813"/>
            <a:ext cx="867968" cy="867968"/>
            <a:chOff x="0" y="0"/>
            <a:chExt cx="812800" cy="812800"/>
          </a:xfrm>
        </p:grpSpPr>
        <p:sp>
          <p:nvSpPr>
            <p:cNvPr id="43" name="Freeform 4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cap="sq">
              <a:noFill/>
              <a:prstDash val="solid"/>
              <a:miter/>
            </a:ln>
          </p:spPr>
          <p:txBody>
            <a:bodyPr/>
            <a:lstStyle/>
            <a:p>
              <a:endParaRPr lang="en-SA"/>
            </a:p>
          </p:txBody>
        </p:sp>
        <p:sp>
          <p:nvSpPr>
            <p:cNvPr id="44" name="TextBox 42"/>
            <p:cNvSpPr txBox="1"/>
            <p:nvPr/>
          </p:nvSpPr>
          <p:spPr>
            <a:xfrm>
              <a:off x="76200" y="38100"/>
              <a:ext cx="660400" cy="6985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28" name="Freeform 43"/>
          <p:cNvSpPr/>
          <p:nvPr/>
        </p:nvSpPr>
        <p:spPr>
          <a:xfrm>
            <a:off x="8651441" y="3765505"/>
            <a:ext cx="468033" cy="484381"/>
          </a:xfrm>
          <a:custGeom>
            <a:avLst/>
            <a:gdLst/>
            <a:ahLst/>
            <a:cxnLst/>
            <a:rect l="l" t="t" r="r" b="b"/>
            <a:pathLst>
              <a:path w="1134625" h="1174256">
                <a:moveTo>
                  <a:pt x="0" y="0"/>
                </a:moveTo>
                <a:lnTo>
                  <a:pt x="1134624" y="0"/>
                </a:lnTo>
                <a:lnTo>
                  <a:pt x="1134624" y="1174256"/>
                </a:lnTo>
                <a:lnTo>
                  <a:pt x="0" y="1174256"/>
                </a:lnTo>
                <a:lnTo>
                  <a:pt x="0" y="0"/>
                </a:lnTo>
                <a:close/>
              </a:path>
            </a:pathLst>
          </a:custGeom>
          <a:blipFill>
            <a:blip r:embed="rId13">
              <a:extLst>
                <a:ext uri="{96DAC541-7B7A-43D3-8B79-37D633B846F1}">
                  <asvg:svgBlip xmlns:asvg="http://schemas.microsoft.com/office/drawing/2016/SVG/main" r:embed="rId14"/>
                </a:ext>
              </a:extLst>
            </a:blip>
            <a:stretch>
              <a:fillRect/>
            </a:stretch>
          </a:blipFill>
          <a:ln cap="sq">
            <a:noFill/>
            <a:prstDash val="solid"/>
            <a:miter/>
          </a:ln>
        </p:spPr>
        <p:txBody>
          <a:bodyPr/>
          <a:lstStyle/>
          <a:p>
            <a:endParaRPr lang="en-SA"/>
          </a:p>
        </p:txBody>
      </p:sp>
      <p:sp>
        <p:nvSpPr>
          <p:cNvPr id="29" name="Freeform 44"/>
          <p:cNvSpPr/>
          <p:nvPr/>
        </p:nvSpPr>
        <p:spPr>
          <a:xfrm>
            <a:off x="7106416" y="3711620"/>
            <a:ext cx="470983" cy="538266"/>
          </a:xfrm>
          <a:custGeom>
            <a:avLst/>
            <a:gdLst/>
            <a:ahLst/>
            <a:cxnLst/>
            <a:rect l="l" t="t" r="r" b="b"/>
            <a:pathLst>
              <a:path w="1141775" h="1304886">
                <a:moveTo>
                  <a:pt x="0" y="0"/>
                </a:moveTo>
                <a:lnTo>
                  <a:pt x="1141775" y="0"/>
                </a:lnTo>
                <a:lnTo>
                  <a:pt x="1141775" y="1304887"/>
                </a:lnTo>
                <a:lnTo>
                  <a:pt x="0" y="1304887"/>
                </a:lnTo>
                <a:lnTo>
                  <a:pt x="0" y="0"/>
                </a:lnTo>
                <a:close/>
              </a:path>
            </a:pathLst>
          </a:custGeom>
          <a:blipFill>
            <a:blip r:embed="rId15" cstate="email">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a:blipFill>
          <a:ln cap="sq">
            <a:noFill/>
            <a:prstDash val="solid"/>
            <a:miter/>
          </a:ln>
        </p:spPr>
        <p:txBody>
          <a:bodyPr/>
          <a:lstStyle/>
          <a:p>
            <a:endParaRPr lang="en-SA"/>
          </a:p>
        </p:txBody>
      </p:sp>
      <p:sp>
        <p:nvSpPr>
          <p:cNvPr id="30" name="Freeform 45"/>
          <p:cNvSpPr/>
          <p:nvPr/>
        </p:nvSpPr>
        <p:spPr>
          <a:xfrm>
            <a:off x="5546486" y="3721734"/>
            <a:ext cx="484640" cy="508808"/>
          </a:xfrm>
          <a:custGeom>
            <a:avLst/>
            <a:gdLst/>
            <a:ahLst/>
            <a:cxnLst/>
            <a:rect l="l" t="t" r="r" b="b"/>
            <a:pathLst>
              <a:path w="1174884" h="1233474">
                <a:moveTo>
                  <a:pt x="0" y="0"/>
                </a:moveTo>
                <a:lnTo>
                  <a:pt x="1174884" y="0"/>
                </a:lnTo>
                <a:lnTo>
                  <a:pt x="1174884" y="1233474"/>
                </a:lnTo>
                <a:lnTo>
                  <a:pt x="0" y="1233474"/>
                </a:lnTo>
                <a:lnTo>
                  <a:pt x="0" y="0"/>
                </a:lnTo>
                <a:close/>
              </a:path>
            </a:pathLst>
          </a:custGeom>
          <a:blipFill>
            <a:blip r:embed="rId17">
              <a:extLst>
                <a:ext uri="{96DAC541-7B7A-43D3-8B79-37D633B846F1}">
                  <asvg:svgBlip xmlns:asvg="http://schemas.microsoft.com/office/drawing/2016/SVG/main" r:embed="rId18"/>
                </a:ext>
              </a:extLst>
            </a:blip>
            <a:stretch>
              <a:fillRect/>
            </a:stretch>
          </a:blipFill>
          <a:ln cap="sq">
            <a:noFill/>
            <a:prstDash val="solid"/>
            <a:miter/>
          </a:ln>
        </p:spPr>
        <p:txBody>
          <a:bodyPr/>
          <a:lstStyle/>
          <a:p>
            <a:endParaRPr lang="en-SA"/>
          </a:p>
        </p:txBody>
      </p:sp>
      <p:sp>
        <p:nvSpPr>
          <p:cNvPr id="31" name="Freeform 46"/>
          <p:cNvSpPr/>
          <p:nvPr/>
        </p:nvSpPr>
        <p:spPr>
          <a:xfrm>
            <a:off x="3978033" y="3748492"/>
            <a:ext cx="494441" cy="493467"/>
          </a:xfrm>
          <a:custGeom>
            <a:avLst/>
            <a:gdLst/>
            <a:ahLst/>
            <a:cxnLst/>
            <a:rect l="l" t="t" r="r" b="b"/>
            <a:pathLst>
              <a:path w="1198644" h="1196282">
                <a:moveTo>
                  <a:pt x="0" y="0"/>
                </a:moveTo>
                <a:lnTo>
                  <a:pt x="1198644" y="0"/>
                </a:lnTo>
                <a:lnTo>
                  <a:pt x="1198644" y="1196282"/>
                </a:lnTo>
                <a:lnTo>
                  <a:pt x="0" y="1196282"/>
                </a:lnTo>
                <a:lnTo>
                  <a:pt x="0" y="0"/>
                </a:lnTo>
                <a:close/>
              </a:path>
            </a:pathLst>
          </a:custGeom>
          <a:blipFill>
            <a:blip r:embed="rId19" cstate="email">
              <a:extLst>
                <a:ext uri="{28A0092B-C50C-407E-A947-70E740481C1C}">
                  <a14:useLocalDpi xmlns:a14="http://schemas.microsoft.com/office/drawing/2010/main"/>
                </a:ext>
                <a:ext uri="{96DAC541-7B7A-43D3-8B79-37D633B846F1}">
                  <asvg:svgBlip xmlns:asvg="http://schemas.microsoft.com/office/drawing/2016/SVG/main" r:embed="rId20"/>
                </a:ext>
              </a:extLst>
            </a:blip>
            <a:stretch>
              <a:fillRect/>
            </a:stretch>
          </a:blipFill>
          <a:ln cap="sq">
            <a:noFill/>
            <a:prstDash val="solid"/>
            <a:miter/>
          </a:ln>
        </p:spPr>
        <p:txBody>
          <a:bodyPr/>
          <a:lstStyle/>
          <a:p>
            <a:endParaRPr lang="en-SA"/>
          </a:p>
        </p:txBody>
      </p:sp>
      <p:sp>
        <p:nvSpPr>
          <p:cNvPr id="32" name="Freeform 47"/>
          <p:cNvSpPr/>
          <p:nvPr/>
        </p:nvSpPr>
        <p:spPr>
          <a:xfrm>
            <a:off x="2422526" y="3692222"/>
            <a:ext cx="520152" cy="538320"/>
          </a:xfrm>
          <a:custGeom>
            <a:avLst/>
            <a:gdLst/>
            <a:ahLst/>
            <a:cxnLst/>
            <a:rect l="l" t="t" r="r" b="b"/>
            <a:pathLst>
              <a:path w="1260974" h="1305018">
                <a:moveTo>
                  <a:pt x="0" y="0"/>
                </a:moveTo>
                <a:lnTo>
                  <a:pt x="1260974" y="0"/>
                </a:lnTo>
                <a:lnTo>
                  <a:pt x="1260974" y="1305018"/>
                </a:lnTo>
                <a:lnTo>
                  <a:pt x="0" y="1305018"/>
                </a:lnTo>
                <a:lnTo>
                  <a:pt x="0" y="0"/>
                </a:lnTo>
                <a:close/>
              </a:path>
            </a:pathLst>
          </a:custGeom>
          <a:blipFill>
            <a:blip r:embed="rId21">
              <a:extLst>
                <a:ext uri="{96DAC541-7B7A-43D3-8B79-37D633B846F1}">
                  <asvg:svgBlip xmlns:asvg="http://schemas.microsoft.com/office/drawing/2016/SVG/main" r:embed="rId22"/>
                </a:ext>
              </a:extLst>
            </a:blip>
            <a:stretch>
              <a:fillRect/>
            </a:stretch>
          </a:blipFill>
          <a:ln cap="sq">
            <a:noFill/>
            <a:prstDash val="solid"/>
            <a:miter/>
          </a:ln>
        </p:spPr>
        <p:txBody>
          <a:bodyPr/>
          <a:lstStyle/>
          <a:p>
            <a:endParaRPr lang="en-SA"/>
          </a:p>
        </p:txBody>
      </p:sp>
      <p:sp>
        <p:nvSpPr>
          <p:cNvPr id="33" name="TextBox 48"/>
          <p:cNvSpPr txBox="1"/>
          <p:nvPr/>
        </p:nvSpPr>
        <p:spPr>
          <a:xfrm>
            <a:off x="4048901" y="3260674"/>
            <a:ext cx="332925" cy="232757"/>
          </a:xfrm>
          <a:prstGeom prst="rect">
            <a:avLst/>
          </a:prstGeom>
        </p:spPr>
        <p:txBody>
          <a:bodyPr lIns="0" tIns="0" rIns="0" bIns="0" rtlCol="0" anchor="t">
            <a:spAutoFit/>
          </a:bodyPr>
          <a:lstStyle/>
          <a:p>
            <a:pPr algn="ctr">
              <a:lnSpc>
                <a:spcPts val="2249"/>
              </a:lnSpc>
              <a:spcBef>
                <a:spcPct val="0"/>
              </a:spcBef>
            </a:pPr>
            <a:r>
              <a:rPr lang="ar-SA" b="1" dirty="0">
                <a:solidFill>
                  <a:srgbClr val="F8F8F8"/>
                </a:solidFill>
                <a:latin typeface="SST Arabic Medium" panose="020B0604030504020204" pitchFamily="34" charset="-78"/>
                <a:ea typeface="SST Arabic Bold"/>
                <a:cs typeface="SST Arabic Medium" panose="020B0604030504020204" pitchFamily="34" charset="-78"/>
                <a:sym typeface="SST Arabic Bold"/>
              </a:rPr>
              <a:t>04</a:t>
            </a:r>
            <a:endParaRPr lang="en-US" b="1" dirty="0">
              <a:solidFill>
                <a:srgbClr val="F8F8F8"/>
              </a:solidFill>
              <a:latin typeface="SST Arabic Medium" panose="020B0604030504020204" pitchFamily="34" charset="-78"/>
              <a:ea typeface="SST Arabic Bold"/>
              <a:cs typeface="SST Arabic Medium" panose="020B0604030504020204" pitchFamily="34" charset="-78"/>
              <a:sym typeface="SST Arabic Bold"/>
            </a:endParaRPr>
          </a:p>
        </p:txBody>
      </p:sp>
      <p:sp>
        <p:nvSpPr>
          <p:cNvPr id="34" name="TextBox 49"/>
          <p:cNvSpPr txBox="1"/>
          <p:nvPr/>
        </p:nvSpPr>
        <p:spPr>
          <a:xfrm>
            <a:off x="5622343" y="3262409"/>
            <a:ext cx="332925" cy="232757"/>
          </a:xfrm>
          <a:prstGeom prst="rect">
            <a:avLst/>
          </a:prstGeom>
        </p:spPr>
        <p:txBody>
          <a:bodyPr lIns="0" tIns="0" rIns="0" bIns="0" rtlCol="0" anchor="t">
            <a:spAutoFit/>
          </a:bodyPr>
          <a:lstStyle/>
          <a:p>
            <a:pPr algn="ctr">
              <a:lnSpc>
                <a:spcPts val="2249"/>
              </a:lnSpc>
              <a:spcBef>
                <a:spcPct val="0"/>
              </a:spcBef>
            </a:pPr>
            <a:r>
              <a:rPr lang="ar-SA" b="1" dirty="0">
                <a:solidFill>
                  <a:srgbClr val="F8F8F8"/>
                </a:solidFill>
                <a:latin typeface="SST Arabic Medium" panose="020B0604030504020204" pitchFamily="34" charset="-78"/>
                <a:ea typeface="SST Arabic Bold"/>
                <a:cs typeface="SST Arabic Medium" panose="020B0604030504020204" pitchFamily="34" charset="-78"/>
                <a:sym typeface="SST Arabic Bold"/>
              </a:rPr>
              <a:t>03</a:t>
            </a:r>
            <a:endParaRPr lang="en-US" b="1" dirty="0">
              <a:solidFill>
                <a:srgbClr val="F8F8F8"/>
              </a:solidFill>
              <a:latin typeface="SST Arabic Medium" panose="020B0604030504020204" pitchFamily="34" charset="-78"/>
              <a:ea typeface="SST Arabic Bold"/>
              <a:cs typeface="SST Arabic Medium" panose="020B0604030504020204" pitchFamily="34" charset="-78"/>
              <a:sym typeface="SST Arabic Bold"/>
            </a:endParaRPr>
          </a:p>
        </p:txBody>
      </p:sp>
      <p:sp>
        <p:nvSpPr>
          <p:cNvPr id="36" name="TextBox 51"/>
          <p:cNvSpPr txBox="1"/>
          <p:nvPr/>
        </p:nvSpPr>
        <p:spPr>
          <a:xfrm>
            <a:off x="7175445" y="3253882"/>
            <a:ext cx="332925" cy="232757"/>
          </a:xfrm>
          <a:prstGeom prst="rect">
            <a:avLst/>
          </a:prstGeom>
        </p:spPr>
        <p:txBody>
          <a:bodyPr lIns="0" tIns="0" rIns="0" bIns="0" rtlCol="0" anchor="t">
            <a:spAutoFit/>
          </a:bodyPr>
          <a:lstStyle>
            <a:defPPr>
              <a:defRPr lang="en-US"/>
            </a:defPPr>
            <a:lvl1pPr algn="justLow">
              <a:lnSpc>
                <a:spcPts val="2249"/>
              </a:lnSpc>
              <a:spcBef>
                <a:spcPct val="0"/>
              </a:spcBef>
              <a:defRPr sz="1757" b="1">
                <a:solidFill>
                  <a:srgbClr val="F8F8F8"/>
                </a:solidFill>
                <a:latin typeface="SST Arabic Bold"/>
                <a:ea typeface="SST Arabic Bold"/>
                <a:cs typeface="SST Arabic Bold"/>
              </a:defRPr>
            </a:lvl1pPr>
          </a:lstStyle>
          <a:p>
            <a:pPr algn="ctr"/>
            <a:r>
              <a:rPr lang="ar-SA" sz="1800" dirty="0">
                <a:latin typeface="SST Arabic Medium" panose="020B0604030504020204" pitchFamily="34" charset="-78"/>
                <a:cs typeface="SST Arabic Medium" panose="020B0604030504020204" pitchFamily="34" charset="-78"/>
                <a:sym typeface="SST Arabic Bold"/>
              </a:rPr>
              <a:t>02</a:t>
            </a:r>
            <a:endParaRPr lang="en-US" sz="1800" dirty="0">
              <a:latin typeface="SST Arabic Medium" panose="020B0604030504020204" pitchFamily="34" charset="-78"/>
              <a:cs typeface="SST Arabic Medium" panose="020B0604030504020204" pitchFamily="34" charset="-78"/>
              <a:sym typeface="SST Arabic Bold"/>
            </a:endParaRPr>
          </a:p>
        </p:txBody>
      </p:sp>
      <p:sp>
        <p:nvSpPr>
          <p:cNvPr id="37" name="TextBox 52"/>
          <p:cNvSpPr txBox="1"/>
          <p:nvPr/>
        </p:nvSpPr>
        <p:spPr>
          <a:xfrm>
            <a:off x="8729661" y="3245375"/>
            <a:ext cx="332925" cy="232757"/>
          </a:xfrm>
          <a:prstGeom prst="rect">
            <a:avLst/>
          </a:prstGeom>
        </p:spPr>
        <p:txBody>
          <a:bodyPr lIns="0" tIns="0" rIns="0" bIns="0" rtlCol="0" anchor="t">
            <a:spAutoFit/>
          </a:bodyPr>
          <a:lstStyle/>
          <a:p>
            <a:pPr algn="ctr">
              <a:lnSpc>
                <a:spcPts val="2249"/>
              </a:lnSpc>
              <a:spcBef>
                <a:spcPct val="0"/>
              </a:spcBef>
            </a:pPr>
            <a:r>
              <a:rPr lang="ar-SA" b="1" dirty="0">
                <a:solidFill>
                  <a:srgbClr val="F8F8F8"/>
                </a:solidFill>
                <a:latin typeface="SST Arabic Medium" panose="020B0604030504020204" pitchFamily="34" charset="-78"/>
                <a:ea typeface="SST Arabic Bold"/>
                <a:cs typeface="SST Arabic Medium" panose="020B0604030504020204" pitchFamily="34" charset="-78"/>
                <a:sym typeface="SST Arabic Bold"/>
              </a:rPr>
              <a:t>01</a:t>
            </a:r>
            <a:endParaRPr lang="en-US" b="1" dirty="0">
              <a:solidFill>
                <a:srgbClr val="F8F8F8"/>
              </a:solidFill>
              <a:latin typeface="SST Arabic Medium" panose="020B0604030504020204" pitchFamily="34" charset="-78"/>
              <a:ea typeface="SST Arabic Bold"/>
              <a:cs typeface="SST Arabic Medium" panose="020B0604030504020204" pitchFamily="34" charset="-78"/>
              <a:sym typeface="SST Arabic Bold"/>
            </a:endParaRPr>
          </a:p>
        </p:txBody>
      </p:sp>
      <p:sp>
        <p:nvSpPr>
          <p:cNvPr id="39" name="TextBox 54"/>
          <p:cNvSpPr txBox="1"/>
          <p:nvPr/>
        </p:nvSpPr>
        <p:spPr>
          <a:xfrm>
            <a:off x="2482804" y="3245375"/>
            <a:ext cx="332925" cy="232757"/>
          </a:xfrm>
          <a:prstGeom prst="rect">
            <a:avLst/>
          </a:prstGeom>
        </p:spPr>
        <p:txBody>
          <a:bodyPr lIns="0" tIns="0" rIns="0" bIns="0" rtlCol="0" anchor="t">
            <a:spAutoFit/>
          </a:bodyPr>
          <a:lstStyle/>
          <a:p>
            <a:pPr algn="ctr">
              <a:lnSpc>
                <a:spcPts val="2249"/>
              </a:lnSpc>
              <a:spcBef>
                <a:spcPct val="0"/>
              </a:spcBef>
            </a:pPr>
            <a:r>
              <a:rPr lang="ar-SA" b="1" dirty="0">
                <a:solidFill>
                  <a:srgbClr val="F8F8F8"/>
                </a:solidFill>
                <a:latin typeface="SST Arabic Medium" panose="020B0604030504020204" pitchFamily="34" charset="-78"/>
                <a:ea typeface="SST Arabic Bold"/>
                <a:cs typeface="SST Arabic Medium" panose="020B0604030504020204" pitchFamily="34" charset="-78"/>
                <a:sym typeface="SST Arabic Bold"/>
              </a:rPr>
              <a:t>05</a:t>
            </a:r>
            <a:endParaRPr lang="en-US" b="1" dirty="0">
              <a:solidFill>
                <a:srgbClr val="F8F8F8"/>
              </a:solidFill>
              <a:latin typeface="SST Arabic Medium" panose="020B0604030504020204" pitchFamily="34" charset="-78"/>
              <a:ea typeface="SST Arabic Bold"/>
              <a:cs typeface="SST Arabic Medium" panose="020B0604030504020204" pitchFamily="34" charset="-78"/>
              <a:sym typeface="SST Arabic Bold"/>
            </a:endParaRPr>
          </a:p>
        </p:txBody>
      </p:sp>
      <p:sp>
        <p:nvSpPr>
          <p:cNvPr id="66" name="Rectangle 65">
            <a:extLst>
              <a:ext uri="{FF2B5EF4-FFF2-40B4-BE49-F238E27FC236}">
                <a16:creationId xmlns:a16="http://schemas.microsoft.com/office/drawing/2014/main" id="{30263AE4-4030-4312-A92D-8E593005A047}"/>
              </a:ext>
            </a:extLst>
          </p:cNvPr>
          <p:cNvSpPr/>
          <p:nvPr/>
        </p:nvSpPr>
        <p:spPr>
          <a:xfrm>
            <a:off x="8231823" y="4861291"/>
            <a:ext cx="1328601" cy="830997"/>
          </a:xfrm>
          <a:prstGeom prst="rect">
            <a:avLst/>
          </a:prstGeom>
        </p:spPr>
        <p:txBody>
          <a:bodyPr wrap="square">
            <a:spAutoFit/>
          </a:bodyPr>
          <a:lstStyle/>
          <a:p>
            <a:pPr lvl="0" algn="ctr" rtl="1">
              <a:defRPr/>
            </a:pPr>
            <a:r>
              <a:rPr lang="ar-EG" sz="1200" dirty="0">
                <a:solidFill>
                  <a:srgbClr val="000E4C"/>
                </a:solidFill>
                <a:latin typeface="SST Arabic Medium" pitchFamily="34" charset="-78"/>
                <a:cs typeface="SST Arabic Medium" pitchFamily="34" charset="-78"/>
              </a:rPr>
              <a:t>الاستغلال</a:t>
            </a:r>
          </a:p>
          <a:p>
            <a:pPr lvl="0" algn="justLow" rtl="1">
              <a:defRPr/>
            </a:pPr>
            <a:r>
              <a:rPr lang="ar-EG" sz="1200" dirty="0">
                <a:solidFill>
                  <a:schemeClr val="tx1">
                    <a:lumMod val="50000"/>
                    <a:lumOff val="50000"/>
                  </a:schemeClr>
                </a:solidFill>
                <a:latin typeface="SST Arabic Medium" pitchFamily="34" charset="-78"/>
                <a:cs typeface="SST Arabic Medium" pitchFamily="34" charset="-78"/>
              </a:rPr>
              <a:t>ضمان حدوث فرصة من خلال إجراءات مركزة</a:t>
            </a:r>
          </a:p>
        </p:txBody>
      </p:sp>
      <p:sp>
        <p:nvSpPr>
          <p:cNvPr id="67" name="Rectangle 66">
            <a:extLst>
              <a:ext uri="{FF2B5EF4-FFF2-40B4-BE49-F238E27FC236}">
                <a16:creationId xmlns:a16="http://schemas.microsoft.com/office/drawing/2014/main" id="{30263AE4-4030-4312-A92D-8E593005A047}"/>
              </a:ext>
            </a:extLst>
          </p:cNvPr>
          <p:cNvSpPr/>
          <p:nvPr/>
        </p:nvSpPr>
        <p:spPr>
          <a:xfrm>
            <a:off x="6677607" y="4868211"/>
            <a:ext cx="1328601" cy="830997"/>
          </a:xfrm>
          <a:prstGeom prst="rect">
            <a:avLst/>
          </a:prstGeom>
        </p:spPr>
        <p:txBody>
          <a:bodyPr wrap="square">
            <a:spAutoFit/>
          </a:bodyPr>
          <a:lstStyle/>
          <a:p>
            <a:pPr lvl="0" algn="ctr" rtl="1">
              <a:defRPr/>
            </a:pPr>
            <a:r>
              <a:rPr lang="ar-EG" sz="1200" dirty="0">
                <a:solidFill>
                  <a:srgbClr val="5B5C7A"/>
                </a:solidFill>
                <a:latin typeface="SST Arabic Medium" pitchFamily="34" charset="-78"/>
                <a:cs typeface="SST Arabic Medium" pitchFamily="34" charset="-78"/>
              </a:rPr>
              <a:t>التصعيد</a:t>
            </a:r>
          </a:p>
          <a:p>
            <a:pPr lvl="0" algn="justLow" rtl="1">
              <a:defRPr/>
            </a:pPr>
            <a:r>
              <a:rPr lang="ar-EG" sz="1200" dirty="0">
                <a:solidFill>
                  <a:schemeClr val="tx1">
                    <a:lumMod val="50000"/>
                    <a:lumOff val="50000"/>
                  </a:schemeClr>
                </a:solidFill>
                <a:latin typeface="SST Arabic Medium" pitchFamily="34" charset="-78"/>
                <a:cs typeface="SST Arabic Medium" pitchFamily="34" charset="-78"/>
              </a:rPr>
              <a:t>التعامل مع الفرص التي تتجاوز نطاق المشروع</a:t>
            </a:r>
          </a:p>
        </p:txBody>
      </p:sp>
      <p:sp>
        <p:nvSpPr>
          <p:cNvPr id="68" name="Rectangle 67">
            <a:extLst>
              <a:ext uri="{FF2B5EF4-FFF2-40B4-BE49-F238E27FC236}">
                <a16:creationId xmlns:a16="http://schemas.microsoft.com/office/drawing/2014/main" id="{30263AE4-4030-4312-A92D-8E593005A047}"/>
              </a:ext>
            </a:extLst>
          </p:cNvPr>
          <p:cNvSpPr/>
          <p:nvPr/>
        </p:nvSpPr>
        <p:spPr>
          <a:xfrm>
            <a:off x="5123391" y="4875131"/>
            <a:ext cx="1328601" cy="830997"/>
          </a:xfrm>
          <a:prstGeom prst="rect">
            <a:avLst/>
          </a:prstGeom>
        </p:spPr>
        <p:txBody>
          <a:bodyPr wrap="square">
            <a:spAutoFit/>
          </a:bodyPr>
          <a:lstStyle/>
          <a:p>
            <a:pPr lvl="0" algn="ctr" rtl="1">
              <a:defRPr/>
            </a:pPr>
            <a:r>
              <a:rPr lang="ar-EG" sz="1200" dirty="0">
                <a:solidFill>
                  <a:srgbClr val="19337C"/>
                </a:solidFill>
                <a:latin typeface="SST Arabic Medium" pitchFamily="34" charset="-78"/>
                <a:cs typeface="SST Arabic Medium" pitchFamily="34" charset="-78"/>
              </a:rPr>
              <a:t>المشاركة</a:t>
            </a:r>
          </a:p>
          <a:p>
            <a:pPr lvl="0" algn="justLow" rtl="1">
              <a:defRPr/>
            </a:pPr>
            <a:r>
              <a:rPr lang="ar-EG" sz="1200" dirty="0">
                <a:solidFill>
                  <a:schemeClr val="tx1">
                    <a:lumMod val="50000"/>
                    <a:lumOff val="50000"/>
                  </a:schemeClr>
                </a:solidFill>
                <a:latin typeface="SST Arabic Medium" pitchFamily="34" charset="-78"/>
                <a:cs typeface="SST Arabic Medium" pitchFamily="34" charset="-78"/>
              </a:rPr>
              <a:t>تخصيص ملكية الفرصة لطرف ثالث</a:t>
            </a:r>
          </a:p>
        </p:txBody>
      </p:sp>
      <p:sp>
        <p:nvSpPr>
          <p:cNvPr id="69" name="Rectangle 68">
            <a:extLst>
              <a:ext uri="{FF2B5EF4-FFF2-40B4-BE49-F238E27FC236}">
                <a16:creationId xmlns:a16="http://schemas.microsoft.com/office/drawing/2014/main" id="{30263AE4-4030-4312-A92D-8E593005A047}"/>
              </a:ext>
            </a:extLst>
          </p:cNvPr>
          <p:cNvSpPr/>
          <p:nvPr/>
        </p:nvSpPr>
        <p:spPr>
          <a:xfrm>
            <a:off x="3569175" y="4882051"/>
            <a:ext cx="1328601" cy="646331"/>
          </a:xfrm>
          <a:prstGeom prst="rect">
            <a:avLst/>
          </a:prstGeom>
        </p:spPr>
        <p:txBody>
          <a:bodyPr wrap="square">
            <a:spAutoFit/>
          </a:bodyPr>
          <a:lstStyle/>
          <a:p>
            <a:pPr lvl="0" algn="ctr" rtl="1">
              <a:defRPr/>
            </a:pPr>
            <a:r>
              <a:rPr lang="ar-EG" sz="1200" dirty="0">
                <a:solidFill>
                  <a:srgbClr val="686CA8"/>
                </a:solidFill>
                <a:latin typeface="SST Arabic Medium" pitchFamily="34" charset="-78"/>
                <a:cs typeface="SST Arabic Medium" pitchFamily="34" charset="-78"/>
              </a:rPr>
              <a:t>التحسين</a:t>
            </a:r>
          </a:p>
          <a:p>
            <a:pPr lvl="0" algn="justLow" rtl="1">
              <a:defRPr/>
            </a:pPr>
            <a:r>
              <a:rPr lang="ar-EG" sz="1200" dirty="0">
                <a:solidFill>
                  <a:schemeClr val="tx1">
                    <a:lumMod val="50000"/>
                    <a:lumOff val="50000"/>
                  </a:schemeClr>
                </a:solidFill>
                <a:latin typeface="SST Arabic Medium" pitchFamily="34" charset="-78"/>
                <a:cs typeface="SST Arabic Medium" pitchFamily="34" charset="-78"/>
              </a:rPr>
              <a:t>زيادة احتمالية وتأثير الفرصة</a:t>
            </a:r>
          </a:p>
        </p:txBody>
      </p:sp>
      <p:sp>
        <p:nvSpPr>
          <p:cNvPr id="70" name="Rectangle 69">
            <a:extLst>
              <a:ext uri="{FF2B5EF4-FFF2-40B4-BE49-F238E27FC236}">
                <a16:creationId xmlns:a16="http://schemas.microsoft.com/office/drawing/2014/main" id="{30263AE4-4030-4312-A92D-8E593005A047}"/>
              </a:ext>
            </a:extLst>
          </p:cNvPr>
          <p:cNvSpPr/>
          <p:nvPr/>
        </p:nvSpPr>
        <p:spPr>
          <a:xfrm>
            <a:off x="2014959" y="4888971"/>
            <a:ext cx="1328601" cy="646331"/>
          </a:xfrm>
          <a:prstGeom prst="rect">
            <a:avLst/>
          </a:prstGeom>
        </p:spPr>
        <p:txBody>
          <a:bodyPr wrap="square">
            <a:spAutoFit/>
          </a:bodyPr>
          <a:lstStyle/>
          <a:p>
            <a:pPr lvl="0" algn="ctr" rtl="1">
              <a:defRPr/>
            </a:pPr>
            <a:r>
              <a:rPr lang="ar-EG" sz="1200" dirty="0">
                <a:solidFill>
                  <a:srgbClr val="03A5AD"/>
                </a:solidFill>
                <a:latin typeface="SST Arabic Medium" pitchFamily="34" charset="-78"/>
                <a:cs typeface="SST Arabic Medium" pitchFamily="34" charset="-78"/>
              </a:rPr>
              <a:t>القبول</a:t>
            </a:r>
          </a:p>
          <a:p>
            <a:pPr lvl="0" algn="justLow" rtl="1">
              <a:defRPr/>
            </a:pPr>
            <a:r>
              <a:rPr lang="ar-EG" sz="1200" dirty="0">
                <a:solidFill>
                  <a:schemeClr val="tx1">
                    <a:lumMod val="50000"/>
                    <a:lumOff val="50000"/>
                  </a:schemeClr>
                </a:solidFill>
                <a:latin typeface="SST Arabic Medium" pitchFamily="34" charset="-78"/>
                <a:cs typeface="SST Arabic Medium" pitchFamily="34" charset="-78"/>
              </a:rPr>
              <a:t>الاعتراف بالفرصة دون اتخاذ إجراء</a:t>
            </a:r>
          </a:p>
        </p:txBody>
      </p:sp>
    </p:spTree>
    <p:extLst>
      <p:ext uri="{BB962C8B-B14F-4D97-AF65-F5344CB8AC3E}">
        <p14:creationId xmlns:p14="http://schemas.microsoft.com/office/powerpoint/2010/main" val="2455216055"/>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C:\Users\user\Desktop\dfd82014-b2c1-42a7-8ed2-31708ce345c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0513" y="1237073"/>
            <a:ext cx="7179655" cy="4641069"/>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7D6F9A48-DEC3-4CCF-9F6C-2C21528E5BA6}"/>
              </a:ext>
            </a:extLst>
          </p:cNvPr>
          <p:cNvSpPr/>
          <p:nvPr/>
        </p:nvSpPr>
        <p:spPr>
          <a:xfrm>
            <a:off x="5610224" y="1790527"/>
            <a:ext cx="5905501" cy="1908215"/>
          </a:xfrm>
          <a:prstGeom prst="rect">
            <a:avLst/>
          </a:prstGeom>
        </p:spPr>
        <p:txBody>
          <a:bodyPr wrap="square">
            <a:spAutoFit/>
          </a:bodyPr>
          <a:lstStyle/>
          <a:p>
            <a:pPr marL="171450" indent="-171450" algn="justLow" rtl="1">
              <a:lnSpc>
                <a:spcPct val="150000"/>
              </a:lnSpc>
              <a:buFont typeface="Arial" pitchFamily="34" charset="0"/>
              <a:buChar char="•"/>
            </a:pPr>
            <a:r>
              <a:rPr lang="ar-DZ" sz="1600" dirty="0">
                <a:solidFill>
                  <a:schemeClr val="tx1">
                    <a:lumMod val="50000"/>
                    <a:lumOff val="50000"/>
                  </a:schemeClr>
                </a:solidFill>
                <a:latin typeface="SST Arabic Medium" pitchFamily="34" charset="-78"/>
                <a:cs typeface="SST Arabic Medium" pitchFamily="34" charset="-78"/>
              </a:rPr>
              <a:t>يختلف هذا الإصدار كثيرًا من حيث المدخلات، والأدوات / التقنيات، والمخرجات</a:t>
            </a:r>
            <a:r>
              <a:rPr lang="ar-EG" sz="1600" dirty="0">
                <a:solidFill>
                  <a:schemeClr val="tx1">
                    <a:lumMod val="50000"/>
                    <a:lumOff val="50000"/>
                  </a:schemeClr>
                </a:solidFill>
                <a:latin typeface="SST Arabic Medium" pitchFamily="34" charset="-78"/>
                <a:cs typeface="SST Arabic Medium" pitchFamily="34" charset="-78"/>
              </a:rPr>
              <a:t> </a:t>
            </a:r>
            <a:r>
              <a:rPr lang="en-US" sz="1600" dirty="0">
                <a:solidFill>
                  <a:schemeClr val="tx1">
                    <a:lumMod val="50000"/>
                    <a:lumOff val="50000"/>
                  </a:schemeClr>
                </a:solidFill>
                <a:latin typeface="SST Arabic Medium" pitchFamily="34" charset="-78"/>
                <a:cs typeface="SST Arabic Medium" pitchFamily="34" charset="-78"/>
              </a:rPr>
              <a:t>ITTOs</a:t>
            </a:r>
            <a:r>
              <a:rPr lang="ar-EG" sz="1600" dirty="0">
                <a:solidFill>
                  <a:schemeClr val="tx1">
                    <a:lumMod val="50000"/>
                    <a:lumOff val="50000"/>
                  </a:schemeClr>
                </a:solidFill>
                <a:latin typeface="SST Arabic Medium" pitchFamily="34" charset="-78"/>
                <a:cs typeface="SST Arabic Medium" pitchFamily="34" charset="-78"/>
              </a:rPr>
              <a:t> عن الاصدارات السباقة من الدليل.</a:t>
            </a:r>
          </a:p>
          <a:p>
            <a:pPr marL="171450" indent="-171450" algn="justLow" rtl="1">
              <a:lnSpc>
                <a:spcPct val="150000"/>
              </a:lnSpc>
              <a:buFont typeface="Arial" pitchFamily="34" charset="0"/>
              <a:buChar char="•"/>
            </a:pPr>
            <a:endParaRPr lang="ar-EG" sz="1600" dirty="0">
              <a:solidFill>
                <a:schemeClr val="tx1">
                  <a:lumMod val="50000"/>
                  <a:lumOff val="50000"/>
                </a:schemeClr>
              </a:solidFill>
              <a:latin typeface="SST Arabic Medium" pitchFamily="34" charset="-78"/>
              <a:cs typeface="SST Arabic Medium" pitchFamily="34" charset="-78"/>
            </a:endParaRPr>
          </a:p>
          <a:p>
            <a:pPr marL="171450" indent="-171450" algn="justLow" rtl="1">
              <a:lnSpc>
                <a:spcPct val="150000"/>
              </a:lnSpc>
              <a:buFont typeface="Arial" pitchFamily="34" charset="0"/>
              <a:buChar char="•"/>
            </a:pPr>
            <a:r>
              <a:rPr lang="ar-DZ" sz="1600" dirty="0">
                <a:solidFill>
                  <a:schemeClr val="tx1">
                    <a:lumMod val="50000"/>
                    <a:lumOff val="50000"/>
                  </a:schemeClr>
                </a:solidFill>
                <a:latin typeface="SST Arabic Medium" pitchFamily="34" charset="-78"/>
                <a:cs typeface="SST Arabic Medium" pitchFamily="34" charset="-78"/>
              </a:rPr>
              <a:t>في الإصدارات السابقة، دعمت المدخلات والأدوات / التقنيات والمخرجات تنفيذ العمليات المختلفة المستخدمة في إدارة المشروع.</a:t>
            </a:r>
            <a:endParaRPr lang="ar-EG" sz="1600" dirty="0">
              <a:solidFill>
                <a:schemeClr val="tx1">
                  <a:lumMod val="50000"/>
                  <a:lumOff val="50000"/>
                </a:schemeClr>
              </a:solidFill>
              <a:latin typeface="SST Arabic Medium" pitchFamily="34" charset="-78"/>
              <a:cs typeface="SST Arabic Medium" pitchFamily="34" charset="-78"/>
            </a:endParaRPr>
          </a:p>
        </p:txBody>
      </p:sp>
      <p:sp>
        <p:nvSpPr>
          <p:cNvPr id="6" name="TextBox 5"/>
          <p:cNvSpPr txBox="1"/>
          <p:nvPr/>
        </p:nvSpPr>
        <p:spPr>
          <a:xfrm>
            <a:off x="2510285" y="526472"/>
            <a:ext cx="9290738"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 مقدمة عن </a:t>
            </a:r>
            <a:r>
              <a:rPr lang="en-US" sz="2500" dirty="0">
                <a:solidFill>
                  <a:srgbClr val="112D63"/>
                </a:solidFill>
                <a:latin typeface="SST Arabic Medium" pitchFamily="34" charset="-78"/>
                <a:cs typeface="SST Arabic Medium" pitchFamily="34" charset="-78"/>
              </a:rPr>
              <a:t>PMBOK </a:t>
            </a:r>
            <a:r>
              <a:rPr lang="ar-EG" sz="2500" dirty="0">
                <a:solidFill>
                  <a:srgbClr val="112D63"/>
                </a:solidFill>
                <a:latin typeface="SST Arabic Medium" pitchFamily="34" charset="-78"/>
                <a:cs typeface="SST Arabic Medium" pitchFamily="34" charset="-78"/>
              </a:rPr>
              <a:t> الإصدار السابع والتغييرات الرئيسية</a:t>
            </a:r>
            <a:endParaRPr kumimoji="0" lang="en-US" sz="2500" i="0" u="none" strike="noStrike" kern="1200" cap="none" spc="0" normalizeH="0" baseline="0" noProof="0" dirty="0">
              <a:ln>
                <a:noFill/>
              </a:ln>
              <a:solidFill>
                <a:srgbClr val="112D63"/>
              </a:solidFill>
              <a:effectLst/>
              <a:uLnTx/>
              <a:uFillTx/>
              <a:latin typeface="SST Arabic Medium" pitchFamily="34" charset="-78"/>
              <a:cs typeface="SST Arabic Medium" pitchFamily="34" charset="-78"/>
            </a:endParaRPr>
          </a:p>
        </p:txBody>
      </p:sp>
    </p:spTree>
    <p:extLst>
      <p:ext uri="{BB962C8B-B14F-4D97-AF65-F5344CB8AC3E}">
        <p14:creationId xmlns:p14="http://schemas.microsoft.com/office/powerpoint/2010/main" val="2597424562"/>
      </p:ext>
    </p:extLst>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p:cNvSpPr/>
          <p:nvPr/>
        </p:nvSpPr>
        <p:spPr>
          <a:xfrm>
            <a:off x="1975496" y="2166218"/>
            <a:ext cx="857250" cy="857250"/>
          </a:xfrm>
          <a:prstGeom prst="ellipse">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30263AE4-4030-4312-A92D-8E593005A047}"/>
              </a:ext>
            </a:extLst>
          </p:cNvPr>
          <p:cNvSpPr/>
          <p:nvPr/>
        </p:nvSpPr>
        <p:spPr>
          <a:xfrm>
            <a:off x="4848225" y="1408465"/>
            <a:ext cx="6705600" cy="3139321"/>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3.5. احتياطي الإدارة والطوارئ</a:t>
            </a:r>
          </a:p>
          <a:p>
            <a:pPr marL="0" marR="0" lvl="0" indent="0" algn="justLow" defTabSz="914400" rtl="1" eaLnBrk="1" fontAlgn="auto" latinLnBrk="0" hangingPunct="1">
              <a:lnSpc>
                <a:spcPct val="150000"/>
              </a:lnSpc>
              <a:spcBef>
                <a:spcPts val="0"/>
              </a:spcBef>
              <a:spcAft>
                <a:spcPts val="0"/>
              </a:spcAft>
              <a:buClrTx/>
              <a:buSzTx/>
              <a:buFontTx/>
              <a:buNone/>
              <a:tabLst/>
              <a:defRPr/>
            </a:pPr>
            <a:endPar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a:p>
            <a:pPr lvl="0" algn="justLow" rtl="1">
              <a:lnSpc>
                <a:spcPct val="200000"/>
              </a:lnSpc>
              <a:defRPr/>
            </a:pPr>
            <a:r>
              <a:rPr lang="ar-DZ" dirty="0">
                <a:solidFill>
                  <a:schemeClr val="tx1">
                    <a:lumMod val="50000"/>
                    <a:lumOff val="50000"/>
                  </a:schemeClr>
                </a:solidFill>
                <a:latin typeface="SST Arabic Medium" pitchFamily="34" charset="-78"/>
                <a:cs typeface="SST Arabic Medium" pitchFamily="34" charset="-78"/>
              </a:rPr>
              <a:t>الاحتياطي هو مقدار من الوقت أو الموازنة مخصص للتعامل مع المخاطر. يتم تخصيص احتياطي الطوارئ للتعامل مع</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المخاطر المحددة في حالة حدوثها. أما احتياطي الإدارة فهو إحدى فئات الموازنة التي تُستخدم للتعامل مع الأحداث غير المعروفة</a:t>
            </a:r>
            <a:endParaRPr kumimoji="0" lang="ar-DZ"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pic>
        <p:nvPicPr>
          <p:cNvPr id="26627" name="Picture 3" descr="C:\Users\user\Desktop\innovation_1257748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6588" y="2166218"/>
            <a:ext cx="2324100" cy="23241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عدم التيقن</a:t>
            </a:r>
          </a:p>
        </p:txBody>
      </p:sp>
    </p:spTree>
    <p:extLst>
      <p:ext uri="{BB962C8B-B14F-4D97-AF65-F5344CB8AC3E}">
        <p14:creationId xmlns:p14="http://schemas.microsoft.com/office/powerpoint/2010/main" val="271574036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0263AE4-4030-4312-A92D-8E593005A047}"/>
              </a:ext>
            </a:extLst>
          </p:cNvPr>
          <p:cNvSpPr/>
          <p:nvPr/>
        </p:nvSpPr>
        <p:spPr>
          <a:xfrm>
            <a:off x="3867150" y="1408465"/>
            <a:ext cx="7781925" cy="2585323"/>
          </a:xfrm>
          <a:prstGeom prst="rect">
            <a:avLst/>
          </a:prstGeom>
        </p:spPr>
        <p:txBody>
          <a:bodyPr wrap="square">
            <a:spAutoFit/>
          </a:bodyPr>
          <a:lstStyle/>
          <a:p>
            <a:pPr lvl="0" algn="justLow" rtl="1">
              <a:lnSpc>
                <a:spcPct val="150000"/>
              </a:lnSpc>
              <a:defRPr/>
            </a:pPr>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4.5. </a:t>
            </a:r>
            <a:r>
              <a:rPr lang="ar-EG" dirty="0">
                <a:solidFill>
                  <a:srgbClr val="03A5AD"/>
                </a:solidFill>
                <a:latin typeface="SST Arabic Medium" pitchFamily="34" charset="-78"/>
                <a:cs typeface="SST Arabic Medium" pitchFamily="34" charset="-78"/>
              </a:rPr>
              <a:t>مراجعة المخاطر</a:t>
            </a:r>
          </a:p>
          <a:p>
            <a:pPr lvl="0" algn="justLow" rtl="1">
              <a:lnSpc>
                <a:spcPct val="150000"/>
              </a:lnSpc>
              <a:defRPr/>
            </a:pPr>
            <a:endPar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a:p>
            <a:pPr lvl="0" algn="justLow" rtl="1">
              <a:lnSpc>
                <a:spcPct val="200000"/>
              </a:lnSpc>
              <a:defRPr/>
            </a:pPr>
            <a:r>
              <a:rPr lang="ar-DZ" dirty="0">
                <a:solidFill>
                  <a:schemeClr val="tx1">
                    <a:lumMod val="50000"/>
                    <a:lumOff val="50000"/>
                  </a:schemeClr>
                </a:solidFill>
                <a:latin typeface="SST Arabic Medium" pitchFamily="34" charset="-78"/>
                <a:cs typeface="SST Arabic Medium" pitchFamily="34" charset="-78"/>
              </a:rPr>
              <a:t>إن إنشاء وتيرة أو إيقاع متكرر لجلسات المراجعة والملاحظات بمشاركة مجموعة كبيرة مختارة من المعنيين مفيد في</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استكشاف مخاطر المشروع والاستجابة الاستباقية للمخاطر.</a:t>
            </a:r>
            <a:endParaRPr kumimoji="0" lang="ar-DZ"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7" name="TextBox 6">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عدم التيقن</a:t>
            </a:r>
          </a:p>
        </p:txBody>
      </p:sp>
    </p:spTree>
    <p:extLst>
      <p:ext uri="{BB962C8B-B14F-4D97-AF65-F5344CB8AC3E}">
        <p14:creationId xmlns:p14="http://schemas.microsoft.com/office/powerpoint/2010/main" val="2718601528"/>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AC18430-A219-4AA9-85AB-D1871879A6A8}"/>
              </a:ext>
            </a:extLst>
          </p:cNvPr>
          <p:cNvSpPr/>
          <p:nvPr/>
        </p:nvSpPr>
        <p:spPr>
          <a:xfrm>
            <a:off x="3924300" y="1423213"/>
            <a:ext cx="7686675" cy="2585323"/>
          </a:xfrm>
          <a:prstGeom prst="rect">
            <a:avLst/>
          </a:prstGeom>
        </p:spPr>
        <p:txBody>
          <a:bodyPr wrap="square">
            <a:spAutoFit/>
          </a:bodyPr>
          <a:lstStyle/>
          <a:p>
            <a:pPr lvl="0" algn="justLow" rtl="1">
              <a:lnSpc>
                <a:spcPct val="150000"/>
              </a:lnSpc>
              <a:defRPr/>
            </a:pPr>
            <a:r>
              <a:rPr lang="ar-EG" dirty="0">
                <a:solidFill>
                  <a:srgbClr val="03A5AD"/>
                </a:solidFill>
                <a:latin typeface="SST Arabic Medium" pitchFamily="34" charset="-78"/>
                <a:cs typeface="SST Arabic Medium" pitchFamily="34" charset="-78"/>
              </a:rPr>
              <a:t>6. التفاعلات مع مجالات الأداء الأخرى</a:t>
            </a:r>
          </a:p>
          <a:p>
            <a:pPr lvl="0" algn="justLow" rtl="1">
              <a:lnSpc>
                <a:spcPct val="150000"/>
              </a:lnSpc>
              <a:defRPr/>
            </a:pPr>
            <a:endParaRPr lang="ar-EG" dirty="0">
              <a:solidFill>
                <a:srgbClr val="03A5AD"/>
              </a:solidFill>
              <a:latin typeface="SST Arabic Medium" pitchFamily="34" charset="-78"/>
              <a:cs typeface="SST Arabic Medium" pitchFamily="34" charset="-78"/>
            </a:endParaRPr>
          </a:p>
          <a:p>
            <a:pPr lvl="0" algn="justLow" rtl="1">
              <a:lnSpc>
                <a:spcPct val="200000"/>
              </a:lnSpc>
              <a:defRPr/>
            </a:pPr>
            <a:r>
              <a:rPr lang="ar-DZ" dirty="0">
                <a:solidFill>
                  <a:schemeClr val="tx1">
                    <a:lumMod val="50000"/>
                    <a:lumOff val="50000"/>
                  </a:schemeClr>
                </a:solidFill>
                <a:latin typeface="SST Arabic Medium" pitchFamily="34" charset="-78"/>
                <a:cs typeface="SST Arabic Medium" pitchFamily="34" charset="-78"/>
              </a:rPr>
              <a:t>يتفاعل مجال أداء عدم التيقن مع مجالات أداء التخطيط وعمل المشروع والتسليم والقياس لأداء القياس من منظور</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المنتج أو التسليم. أثناء إجراء التخطيط، يمكن دمج أنشطة الحد من عدم التيقن والمخاطر في الخطط.</a:t>
            </a:r>
            <a:endParaRPr kumimoji="0" lang="ar-DZ"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6" name="TextBox 5">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عدم التيقن</a:t>
            </a:r>
          </a:p>
        </p:txBody>
      </p:sp>
    </p:spTree>
    <p:extLst>
      <p:ext uri="{BB962C8B-B14F-4D97-AF65-F5344CB8AC3E}">
        <p14:creationId xmlns:p14="http://schemas.microsoft.com/office/powerpoint/2010/main" val="174504642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AC18430-A219-4AA9-85AB-D1871879A6A8}"/>
              </a:ext>
            </a:extLst>
          </p:cNvPr>
          <p:cNvSpPr/>
          <p:nvPr/>
        </p:nvSpPr>
        <p:spPr>
          <a:xfrm>
            <a:off x="7375161" y="1203896"/>
            <a:ext cx="3827713" cy="369332"/>
          </a:xfrm>
          <a:prstGeom prst="rect">
            <a:avLst/>
          </a:prstGeom>
        </p:spPr>
        <p:txBody>
          <a:bodyPr wrap="square">
            <a:spAutoFit/>
          </a:bodyPr>
          <a:lstStyle/>
          <a:p>
            <a:pPr lvl="0" algn="r" rtl="1">
              <a:defRPr/>
            </a:pPr>
            <a:r>
              <a:rPr lang="ar-EG" dirty="0">
                <a:solidFill>
                  <a:srgbClr val="03A5AD"/>
                </a:solidFill>
                <a:latin typeface="SST Arabic Medium" pitchFamily="34" charset="-78"/>
                <a:cs typeface="SST Arabic Medium" pitchFamily="34" charset="-78"/>
              </a:rPr>
              <a:t>7. فحص النتائج</a:t>
            </a:r>
          </a:p>
        </p:txBody>
      </p:sp>
      <p:sp>
        <p:nvSpPr>
          <p:cNvPr id="5" name="TextBox 4">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عدم التيقن</a:t>
            </a:r>
          </a:p>
        </p:txBody>
      </p:sp>
      <p:graphicFrame>
        <p:nvGraphicFramePr>
          <p:cNvPr id="3" name="Table 2"/>
          <p:cNvGraphicFramePr>
            <a:graphicFrameLocks noGrp="1"/>
          </p:cNvGraphicFramePr>
          <p:nvPr/>
        </p:nvGraphicFramePr>
        <p:xfrm>
          <a:off x="1141065" y="1853847"/>
          <a:ext cx="9909870" cy="3408680"/>
        </p:xfrm>
        <a:graphic>
          <a:graphicData uri="http://schemas.openxmlformats.org/drawingml/2006/table">
            <a:tbl>
              <a:tblPr firstRow="1" bandRow="1">
                <a:tableStyleId>{5C22544A-7EE6-4342-B048-85BDC9FD1C3A}</a:tableStyleId>
              </a:tblPr>
              <a:tblGrid>
                <a:gridCol w="6568675">
                  <a:extLst>
                    <a:ext uri="{9D8B030D-6E8A-4147-A177-3AD203B41FA5}">
                      <a16:colId xmlns:a16="http://schemas.microsoft.com/office/drawing/2014/main" val="20000"/>
                    </a:ext>
                  </a:extLst>
                </a:gridCol>
                <a:gridCol w="3341195">
                  <a:extLst>
                    <a:ext uri="{9D8B030D-6E8A-4147-A177-3AD203B41FA5}">
                      <a16:colId xmlns:a16="http://schemas.microsoft.com/office/drawing/2014/main" val="20001"/>
                    </a:ext>
                  </a:extLst>
                </a:gridCol>
              </a:tblGrid>
              <a:tr h="370840">
                <a:tc>
                  <a:txBody>
                    <a:bodyPr/>
                    <a:lstStyle/>
                    <a:p>
                      <a:pPr algn="ctr"/>
                      <a:r>
                        <a:rPr lang="ar-EG" sz="1200" b="1" i="0" u="none" strike="noStrike" kern="1200" dirty="0">
                          <a:solidFill>
                            <a:schemeClr val="lt1"/>
                          </a:solidFill>
                          <a:effectLst/>
                          <a:latin typeface="SST Arabic Medium" pitchFamily="34" charset="-78"/>
                          <a:ea typeface="+mn-ea"/>
                          <a:cs typeface="SST Arabic Medium" pitchFamily="34" charset="-78"/>
                        </a:rPr>
                        <a:t>الفحص</a:t>
                      </a:r>
                      <a:endParaRPr lang="en-US" sz="1200" dirty="0">
                        <a:latin typeface="SST Arabic Medium" pitchFamily="34" charset="-78"/>
                        <a:cs typeface="SST Arabic Medium" pitchFamily="34" charset="-78"/>
                      </a:endParaRPr>
                    </a:p>
                  </a:txBody>
                  <a:tcPr anchor="ctr">
                    <a:solidFill>
                      <a:srgbClr val="03A5AD"/>
                    </a:solidFill>
                  </a:tcPr>
                </a:tc>
                <a:tc>
                  <a:txBody>
                    <a:bodyPr/>
                    <a:lstStyle/>
                    <a:p>
                      <a:pPr algn="ctr"/>
                      <a:r>
                        <a:rPr lang="ar-EG" sz="1200" b="1" i="0" u="none" strike="noStrike" kern="1200" dirty="0">
                          <a:solidFill>
                            <a:schemeClr val="lt1"/>
                          </a:solidFill>
                          <a:effectLst/>
                          <a:latin typeface="SST Arabic Medium" pitchFamily="34" charset="-78"/>
                          <a:ea typeface="+mn-ea"/>
                          <a:cs typeface="SST Arabic Medium" pitchFamily="34" charset="-78"/>
                        </a:rPr>
                        <a:t>النتيجة</a:t>
                      </a:r>
                      <a:endParaRPr lang="en-US" sz="1200" dirty="0">
                        <a:latin typeface="SST Arabic Medium" pitchFamily="34" charset="-78"/>
                        <a:cs typeface="SST Arabic Medium" pitchFamily="34" charset="-78"/>
                      </a:endParaRPr>
                    </a:p>
                  </a:txBody>
                  <a:tcPr anchor="ctr">
                    <a:solidFill>
                      <a:srgbClr val="03A5AD"/>
                    </a:solidFill>
                  </a:tcPr>
                </a:tc>
                <a:extLst>
                  <a:ext uri="{0D108BD9-81ED-4DB2-BD59-A6C34878D82A}">
                    <a16:rowId xmlns:a16="http://schemas.microsoft.com/office/drawing/2014/main" val="10000"/>
                  </a:ext>
                </a:extLst>
              </a:tr>
              <a:tr h="370840">
                <a:tc>
                  <a:txBody>
                    <a:bodyPr/>
                    <a:lstStyle/>
                    <a:p>
                      <a:pPr algn="justLow"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الفريق يدمج الاعتبارات البيئية عند تقييم عدم التيقن والمخاطر والاستجابات.</a:t>
                      </a:r>
                      <a:endParaRPr lang="ar-EG" sz="1200" b="0" dirty="0">
                        <a:solidFill>
                          <a:schemeClr val="tx1">
                            <a:lumMod val="50000"/>
                            <a:lumOff val="50000"/>
                          </a:schemeClr>
                        </a:solidFill>
                        <a:effectLst/>
                        <a:latin typeface="SST Arabic Medium" pitchFamily="34" charset="-78"/>
                        <a:cs typeface="SST Arabic Medium" pitchFamily="34" charset="-78"/>
                      </a:endParaRPr>
                    </a:p>
                  </a:txBody>
                  <a:tcPr anchor="ctr"/>
                </a:tc>
                <a:tc>
                  <a:txBody>
                    <a:bodyPr/>
                    <a:lstStyle/>
                    <a:p>
                      <a:pPr algn="justLow"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الوعي بالبيئة التي تحدث فيها المشاريع بما في ذلك على سبيل المثال لا الحصر البيئات التقنية والاجتماعية والسياسية والسوقية والاقتصادية.</a:t>
                      </a:r>
                      <a:endParaRPr lang="ar-EG" sz="1200" b="0" dirty="0">
                        <a:solidFill>
                          <a:schemeClr val="tx1">
                            <a:lumMod val="50000"/>
                            <a:lumOff val="50000"/>
                          </a:schemeClr>
                        </a:solidFill>
                        <a:effectLst/>
                        <a:latin typeface="SST Arabic Medium" pitchFamily="34" charset="-78"/>
                        <a:cs typeface="SST Arabic Medium" pitchFamily="34" charset="-78"/>
                      </a:endParaRPr>
                    </a:p>
                  </a:txBody>
                  <a:tcPr anchor="ctr"/>
                </a:tc>
                <a:extLst>
                  <a:ext uri="{0D108BD9-81ED-4DB2-BD59-A6C34878D82A}">
                    <a16:rowId xmlns:a16="http://schemas.microsoft.com/office/drawing/2014/main" val="10001"/>
                  </a:ext>
                </a:extLst>
              </a:tr>
              <a:tr h="370840">
                <a:tc>
                  <a:txBody>
                    <a:bodyPr/>
                    <a:lstStyle/>
                    <a:p>
                      <a:pPr algn="justLow"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تتوافق الاستجابات مع المخاطر مع تحديد أولويات قيود المشروع مثل الميزانية والجدول الزمني والأداء.</a:t>
                      </a:r>
                      <a:endParaRPr lang="ar-EG" sz="1200" b="0" dirty="0">
                        <a:solidFill>
                          <a:schemeClr val="tx1">
                            <a:lumMod val="50000"/>
                            <a:lumOff val="50000"/>
                          </a:schemeClr>
                        </a:solidFill>
                        <a:effectLst/>
                        <a:latin typeface="SST Arabic Medium" pitchFamily="34" charset="-78"/>
                        <a:cs typeface="SST Arabic Medium" pitchFamily="34" charset="-78"/>
                      </a:endParaRPr>
                    </a:p>
                  </a:txBody>
                  <a:tcPr anchor="ctr"/>
                </a:tc>
                <a:tc>
                  <a:txBody>
                    <a:bodyPr/>
                    <a:lstStyle/>
                    <a:p>
                      <a:pPr algn="justLow"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الاستكشاف الاستباقي والاستجابة لعدم التيقن</a:t>
                      </a:r>
                      <a:endParaRPr lang="ar-EG" sz="1200" b="0" dirty="0">
                        <a:solidFill>
                          <a:schemeClr val="tx1">
                            <a:lumMod val="50000"/>
                            <a:lumOff val="50000"/>
                          </a:schemeClr>
                        </a:solidFill>
                        <a:effectLst/>
                        <a:latin typeface="SST Arabic Medium" pitchFamily="34" charset="-78"/>
                        <a:cs typeface="SST Arabic Medium" pitchFamily="34" charset="-78"/>
                      </a:endParaRPr>
                    </a:p>
                  </a:txBody>
                  <a:tcPr anchor="ctr"/>
                </a:tc>
                <a:extLst>
                  <a:ext uri="{0D108BD9-81ED-4DB2-BD59-A6C34878D82A}">
                    <a16:rowId xmlns:a16="http://schemas.microsoft.com/office/drawing/2014/main" val="10002"/>
                  </a:ext>
                </a:extLst>
              </a:tr>
              <a:tr h="370840">
                <a:tc>
                  <a:txBody>
                    <a:bodyPr/>
                    <a:lstStyle/>
                    <a:p>
                      <a:pPr algn="justLow"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إجراءات معالجة التعقيد والغموض والتقلب مناسبة للمشروع.</a:t>
                      </a:r>
                      <a:endParaRPr lang="ar-EG" sz="1200" b="0" dirty="0">
                        <a:solidFill>
                          <a:schemeClr val="tx1">
                            <a:lumMod val="50000"/>
                            <a:lumOff val="50000"/>
                          </a:schemeClr>
                        </a:solidFill>
                        <a:effectLst/>
                        <a:latin typeface="SST Arabic Medium" pitchFamily="34" charset="-78"/>
                        <a:cs typeface="SST Arabic Medium" pitchFamily="34" charset="-78"/>
                      </a:endParaRPr>
                    </a:p>
                  </a:txBody>
                  <a:tcPr anchor="ctr"/>
                </a:tc>
                <a:tc>
                  <a:txBody>
                    <a:bodyPr/>
                    <a:lstStyle/>
                    <a:p>
                      <a:pPr algn="justLow"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الوعي باعتمادية المتغيرات المتعددة في المشروع.</a:t>
                      </a:r>
                      <a:endParaRPr lang="ar-EG" sz="1200" b="0" dirty="0">
                        <a:solidFill>
                          <a:schemeClr val="tx1">
                            <a:lumMod val="50000"/>
                            <a:lumOff val="50000"/>
                          </a:schemeClr>
                        </a:solidFill>
                        <a:effectLst/>
                        <a:latin typeface="SST Arabic Medium" pitchFamily="34" charset="-78"/>
                        <a:cs typeface="SST Arabic Medium" pitchFamily="34" charset="-78"/>
                      </a:endParaRPr>
                    </a:p>
                  </a:txBody>
                  <a:tcPr anchor="ctr"/>
                </a:tc>
                <a:extLst>
                  <a:ext uri="{0D108BD9-81ED-4DB2-BD59-A6C34878D82A}">
                    <a16:rowId xmlns:a16="http://schemas.microsoft.com/office/drawing/2014/main" val="10003"/>
                  </a:ext>
                </a:extLst>
              </a:tr>
              <a:tr h="370840">
                <a:tc>
                  <a:txBody>
                    <a:bodyPr/>
                    <a:lstStyle/>
                    <a:p>
                      <a:pPr algn="justLow"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أنظمة تحديد المخاطر وتسجيلها والاستجابة لها قوية بشكل مناسب.</a:t>
                      </a:r>
                      <a:endParaRPr lang="ar-EG" sz="1200" b="0" dirty="0">
                        <a:solidFill>
                          <a:schemeClr val="tx1">
                            <a:lumMod val="50000"/>
                            <a:lumOff val="50000"/>
                          </a:schemeClr>
                        </a:solidFill>
                        <a:effectLst/>
                        <a:latin typeface="SST Arabic Medium" pitchFamily="34" charset="-78"/>
                        <a:cs typeface="SST Arabic Medium" pitchFamily="34" charset="-78"/>
                      </a:endParaRPr>
                    </a:p>
                  </a:txBody>
                  <a:tcPr anchor="ctr"/>
                </a:tc>
                <a:tc>
                  <a:txBody>
                    <a:bodyPr/>
                    <a:lstStyle/>
                    <a:p>
                      <a:pPr algn="justLow"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القدرة على توقع التهديدات والفرص وفهم عواقب الإشكالات</a:t>
                      </a:r>
                      <a:endParaRPr lang="ar-EG" sz="1200" b="0" dirty="0">
                        <a:solidFill>
                          <a:schemeClr val="tx1">
                            <a:lumMod val="50000"/>
                            <a:lumOff val="50000"/>
                          </a:schemeClr>
                        </a:solidFill>
                        <a:effectLst/>
                        <a:latin typeface="SST Arabic Medium" pitchFamily="34" charset="-78"/>
                        <a:cs typeface="SST Arabic Medium" pitchFamily="34" charset="-78"/>
                      </a:endParaRPr>
                    </a:p>
                  </a:txBody>
                  <a:tcPr anchor="ctr"/>
                </a:tc>
                <a:extLst>
                  <a:ext uri="{0D108BD9-81ED-4DB2-BD59-A6C34878D82A}">
                    <a16:rowId xmlns:a16="http://schemas.microsoft.com/office/drawing/2014/main" val="10004"/>
                  </a:ext>
                </a:extLst>
              </a:tr>
              <a:tr h="370840">
                <a:tc>
                  <a:txBody>
                    <a:bodyPr/>
                    <a:lstStyle/>
                    <a:p>
                      <a:pPr algn="justLow"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يتم الوفاء بتواريخ التسليم المجدولة. ويقع أداء الموازنة ضمن حد التباين.</a:t>
                      </a:r>
                      <a:endParaRPr lang="ar-EG" sz="1200" b="0" dirty="0">
                        <a:solidFill>
                          <a:schemeClr val="tx1">
                            <a:lumMod val="50000"/>
                            <a:lumOff val="50000"/>
                          </a:schemeClr>
                        </a:solidFill>
                        <a:effectLst/>
                        <a:latin typeface="SST Arabic Medium" pitchFamily="34" charset="-78"/>
                        <a:cs typeface="SST Arabic Medium" pitchFamily="34" charset="-78"/>
                      </a:endParaRPr>
                    </a:p>
                  </a:txBody>
                  <a:tcPr anchor="ctr"/>
                </a:tc>
                <a:tc>
                  <a:txBody>
                    <a:bodyPr/>
                    <a:lstStyle/>
                    <a:p>
                      <a:pPr algn="justLow"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إنجاز المشروع مع تأثير سلبي ضئيل أو بدون تأثير سلبي نتج عن أحداث أو ظروف غير</a:t>
                      </a:r>
                      <a:r>
                        <a:rPr lang="ar-SA" sz="1200" b="0" i="0" u="none" strike="noStrike" kern="1200" baseline="0" dirty="0">
                          <a:solidFill>
                            <a:schemeClr val="tx1">
                              <a:lumMod val="50000"/>
                              <a:lumOff val="50000"/>
                            </a:schemeClr>
                          </a:solidFill>
                          <a:effectLst/>
                          <a:latin typeface="SST Arabic Medium" pitchFamily="34" charset="-78"/>
                          <a:ea typeface="+mn-ea"/>
                          <a:cs typeface="SST Arabic Medium" pitchFamily="34" charset="-78"/>
                        </a:rPr>
                        <a:t> </a:t>
                      </a:r>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متوقعة.</a:t>
                      </a:r>
                      <a:endParaRPr lang="ar-EG" sz="1200" b="0" dirty="0">
                        <a:solidFill>
                          <a:schemeClr val="tx1">
                            <a:lumMod val="50000"/>
                            <a:lumOff val="50000"/>
                          </a:schemeClr>
                        </a:solidFill>
                        <a:effectLst/>
                        <a:latin typeface="SST Arabic Medium" pitchFamily="34" charset="-78"/>
                        <a:cs typeface="SST Arabic Medium" pitchFamily="34" charset="-78"/>
                      </a:endParaRPr>
                    </a:p>
                  </a:txBody>
                  <a:tcPr anchor="ctr"/>
                </a:tc>
                <a:extLst>
                  <a:ext uri="{0D108BD9-81ED-4DB2-BD59-A6C34878D82A}">
                    <a16:rowId xmlns:a16="http://schemas.microsoft.com/office/drawing/2014/main" val="10005"/>
                  </a:ext>
                </a:extLst>
              </a:tr>
              <a:tr h="370840">
                <a:tc>
                  <a:txBody>
                    <a:bodyPr/>
                    <a:lstStyle/>
                    <a:p>
                      <a:pPr algn="justLow"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تستخدم الفرق آليات مستقرة لتحديد الفرص والاستفادة منها.</a:t>
                      </a:r>
                      <a:endParaRPr lang="ar-EG" sz="1200" b="0" dirty="0">
                        <a:solidFill>
                          <a:schemeClr val="tx1">
                            <a:lumMod val="50000"/>
                            <a:lumOff val="50000"/>
                          </a:schemeClr>
                        </a:solidFill>
                        <a:effectLst/>
                        <a:latin typeface="SST Arabic Medium" pitchFamily="34" charset="-78"/>
                        <a:cs typeface="SST Arabic Medium" pitchFamily="34" charset="-78"/>
                      </a:endParaRPr>
                    </a:p>
                  </a:txBody>
                  <a:tcPr anchor="ctr"/>
                </a:tc>
                <a:tc>
                  <a:txBody>
                    <a:bodyPr/>
                    <a:lstStyle/>
                    <a:p>
                      <a:pPr algn="justLow"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الفرص التي تحققت لتحسين أداء المشروع ونتائجه</a:t>
                      </a:r>
                      <a:endParaRPr lang="ar-EG" sz="1200" b="0" dirty="0">
                        <a:solidFill>
                          <a:schemeClr val="tx1">
                            <a:lumMod val="50000"/>
                            <a:lumOff val="50000"/>
                          </a:schemeClr>
                        </a:solidFill>
                        <a:effectLst/>
                        <a:latin typeface="SST Arabic Medium" pitchFamily="34" charset="-78"/>
                        <a:cs typeface="SST Arabic Medium" pitchFamily="34" charset="-78"/>
                      </a:endParaRPr>
                    </a:p>
                  </a:txBody>
                  <a:tcPr anchor="ctr"/>
                </a:tc>
                <a:extLst>
                  <a:ext uri="{0D108BD9-81ED-4DB2-BD59-A6C34878D82A}">
                    <a16:rowId xmlns:a16="http://schemas.microsoft.com/office/drawing/2014/main" val="10006"/>
                  </a:ext>
                </a:extLst>
              </a:tr>
              <a:tr h="370840">
                <a:tc>
                  <a:txBody>
                    <a:bodyPr/>
                    <a:lstStyle/>
                    <a:p>
                      <a:pPr algn="justLow"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تتخذ الفرق خطوات لمنع التهديدات بشكل استباقي ، مما يحد من استخدام احتياطي التكلفة أو الجدول الزمني.</a:t>
                      </a:r>
                      <a:endParaRPr lang="ar-EG" sz="1200" b="0" dirty="0">
                        <a:solidFill>
                          <a:schemeClr val="tx1">
                            <a:lumMod val="50000"/>
                            <a:lumOff val="50000"/>
                          </a:schemeClr>
                        </a:solidFill>
                        <a:effectLst/>
                        <a:latin typeface="SST Arabic Medium" pitchFamily="34" charset="-78"/>
                        <a:cs typeface="SST Arabic Medium" pitchFamily="34" charset="-78"/>
                      </a:endParaRPr>
                    </a:p>
                  </a:txBody>
                  <a:tcPr anchor="ctr"/>
                </a:tc>
                <a:tc>
                  <a:txBody>
                    <a:bodyPr/>
                    <a:lstStyle/>
                    <a:p>
                      <a:pPr algn="justLow"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يتم استخدام احتياطيات التكلفة والجدول الزمني بشكل فعال للحفاظ على التوافق التكلفة أو الجدول الزمني</a:t>
                      </a:r>
                      <a:r>
                        <a:rPr lang="ar-SA" sz="1200" b="0" i="0" u="none" strike="noStrike" kern="1200" baseline="0" dirty="0">
                          <a:solidFill>
                            <a:schemeClr val="tx1">
                              <a:lumMod val="50000"/>
                              <a:lumOff val="50000"/>
                            </a:schemeClr>
                          </a:solidFill>
                          <a:effectLst/>
                          <a:latin typeface="SST Arabic Medium" pitchFamily="34" charset="-78"/>
                          <a:ea typeface="+mn-ea"/>
                          <a:cs typeface="SST Arabic Medium" pitchFamily="34" charset="-78"/>
                        </a:rPr>
                        <a:t> </a:t>
                      </a:r>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مع أهداف المشروع</a:t>
                      </a:r>
                      <a:endParaRPr lang="ar-EG" sz="1200" b="0" dirty="0">
                        <a:solidFill>
                          <a:schemeClr val="tx1">
                            <a:lumMod val="50000"/>
                            <a:lumOff val="50000"/>
                          </a:schemeClr>
                        </a:solidFill>
                        <a:effectLst/>
                        <a:latin typeface="SST Arabic Medium" pitchFamily="34" charset="-78"/>
                        <a:cs typeface="SST Arabic Medium" pitchFamily="34" charset="-78"/>
                      </a:endParaRPr>
                    </a:p>
                  </a:txBody>
                  <a:tcPr anchor="ctr"/>
                </a:tc>
                <a:extLst>
                  <a:ext uri="{0D108BD9-81ED-4DB2-BD59-A6C34878D82A}">
                    <a16:rowId xmlns:a16="http://schemas.microsoft.com/office/drawing/2014/main" val="10007"/>
                  </a:ext>
                </a:extLst>
              </a:tr>
            </a:tbl>
          </a:graphicData>
        </a:graphic>
      </p:graphicFrame>
      <p:sp>
        <p:nvSpPr>
          <p:cNvPr id="6" name="TextBox 5"/>
          <p:cNvSpPr txBox="1"/>
          <p:nvPr/>
        </p:nvSpPr>
        <p:spPr>
          <a:xfrm>
            <a:off x="3909498" y="5821316"/>
            <a:ext cx="4899684" cy="307777"/>
          </a:xfrm>
          <a:prstGeom prst="rect">
            <a:avLst/>
          </a:prstGeom>
          <a:noFill/>
        </p:spPr>
        <p:txBody>
          <a:bodyPr wrap="square" rtlCol="0">
            <a:spAutoFit/>
          </a:bodyPr>
          <a:lstStyle/>
          <a:p>
            <a:pPr lvl="0" algn="ctr" rtl="1">
              <a:defRPr/>
            </a:pPr>
            <a:r>
              <a:rPr lang="ar-EG" sz="1400" dirty="0">
                <a:solidFill>
                  <a:schemeClr val="tx1">
                    <a:lumMod val="50000"/>
                    <a:lumOff val="50000"/>
                  </a:schemeClr>
                </a:solidFill>
                <a:latin typeface="SST Arabic Medium" pitchFamily="34" charset="-78"/>
                <a:cs typeface="SST Arabic Medium" pitchFamily="34" charset="-78"/>
              </a:rPr>
              <a:t>الجدول 2-10 فحص النتائج - مجال أداء عدم التيقن</a:t>
            </a:r>
          </a:p>
        </p:txBody>
      </p:sp>
    </p:spTree>
    <p:extLst>
      <p:ext uri="{BB962C8B-B14F-4D97-AF65-F5344CB8AC3E}">
        <p14:creationId xmlns:p14="http://schemas.microsoft.com/office/powerpoint/2010/main" val="285293533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6"/>
          <p:cNvSpPr txBox="1"/>
          <p:nvPr/>
        </p:nvSpPr>
        <p:spPr>
          <a:xfrm>
            <a:off x="6742190" y="1322350"/>
            <a:ext cx="5143724" cy="371897"/>
          </a:xfrm>
          <a:prstGeom prst="rect">
            <a:avLst/>
          </a:prstGeom>
        </p:spPr>
        <p:txBody>
          <a:bodyPr wrap="square" lIns="0" tIns="0" rIns="0" bIns="0" rtlCol="0" anchor="t">
            <a:spAutoFit/>
          </a:bodyPr>
          <a:lstStyle/>
          <a:p>
            <a:pPr marL="0" marR="0" lvl="0" indent="0" algn="r" defTabSz="914400" rtl="1" eaLnBrk="1" fontAlgn="auto" latinLnBrk="0" hangingPunct="1">
              <a:lnSpc>
                <a:spcPts val="2899"/>
              </a:lnSpc>
              <a:spcBef>
                <a:spcPts val="0"/>
              </a:spcBef>
              <a:spcAft>
                <a:spcPts val="0"/>
              </a:spcAft>
              <a:buClrTx/>
              <a:buSzTx/>
              <a:buFontTx/>
              <a:buNone/>
              <a:tabLst/>
              <a:defRPr/>
            </a:pPr>
            <a:r>
              <a:rPr kumimoji="0" lang="ar-EG" sz="2000" b="1" i="0" u="none" strike="noStrike" kern="1200" cap="none" spc="0" normalizeH="0" baseline="0" noProof="0" dirty="0">
                <a:ln>
                  <a:noFill/>
                </a:ln>
                <a:solidFill>
                  <a:srgbClr val="00A1A7"/>
                </a:solidFill>
                <a:effectLst/>
                <a:uLnTx/>
                <a:uFillTx/>
                <a:latin typeface="SST Arabic Bold"/>
                <a:ea typeface="SST Arabic Bold"/>
                <a:cs typeface="SST Arabic Bold"/>
                <a:sym typeface="SST Arabic Bold"/>
                <a:rtl/>
              </a:rPr>
              <a:t>الســـؤال المـطلوب مـن النشـاط : </a:t>
            </a:r>
          </a:p>
        </p:txBody>
      </p:sp>
      <p:sp>
        <p:nvSpPr>
          <p:cNvPr id="17" name="TextBox 17"/>
          <p:cNvSpPr txBox="1"/>
          <p:nvPr/>
        </p:nvSpPr>
        <p:spPr>
          <a:xfrm>
            <a:off x="1551065" y="1791446"/>
            <a:ext cx="10334849" cy="425116"/>
          </a:xfrm>
          <a:prstGeom prst="rect">
            <a:avLst/>
          </a:prstGeom>
        </p:spPr>
        <p:txBody>
          <a:bodyPr wrap="square" lIns="0" tIns="0" rIns="0" bIns="0" rtlCol="0" anchor="t">
            <a:spAutoFit/>
          </a:bodyPr>
          <a:lstStyle/>
          <a:p>
            <a:pPr lvl="0" algn="r" rtl="1">
              <a:lnSpc>
                <a:spcPts val="3733"/>
              </a:lnSpc>
              <a:spcBef>
                <a:spcPct val="0"/>
              </a:spcBef>
            </a:pPr>
            <a:r>
              <a:rPr kumimoji="0" lang="ar-EG" b="0" i="0" u="none" strike="noStrike" kern="1200" cap="none" spc="0" normalizeH="0" baseline="0" noProof="0" dirty="0">
                <a:ln>
                  <a:noFill/>
                </a:ln>
                <a:solidFill>
                  <a:srgbClr val="18337A"/>
                </a:solidFill>
                <a:effectLst/>
                <a:uLnTx/>
                <a:uFillTx/>
                <a:latin typeface="SST Arabic Medium" pitchFamily="34" charset="-78"/>
                <a:ea typeface="Effra"/>
                <a:cs typeface="SST Arabic Medium" pitchFamily="34" charset="-78"/>
                <a:sym typeface="Effra"/>
                <a:rtl/>
              </a:rPr>
              <a:t>ورشة </a:t>
            </a:r>
            <a:r>
              <a:rPr lang="ar-EG" dirty="0">
                <a:solidFill>
                  <a:srgbClr val="18337A"/>
                </a:solidFill>
                <a:latin typeface="SST Arabic Medium" pitchFamily="34" charset="-78"/>
                <a:ea typeface="Effra"/>
                <a:cs typeface="SST Arabic Medium" pitchFamily="34" charset="-78"/>
                <a:sym typeface="Effra"/>
                <a:rtl/>
              </a:rPr>
              <a:t>عمل "إدارة التهديدات بذكاء"</a:t>
            </a:r>
            <a:endParaRPr kumimoji="0" lang="ar-EG" b="0" i="0" u="none" strike="noStrike" kern="1200" cap="none" spc="0" normalizeH="0" baseline="0" noProof="0" dirty="0">
              <a:ln>
                <a:noFill/>
              </a:ln>
              <a:solidFill>
                <a:srgbClr val="18337A"/>
              </a:solidFill>
              <a:effectLst/>
              <a:uLnTx/>
              <a:uFillTx/>
              <a:latin typeface="SST Arabic Medium" pitchFamily="34" charset="-78"/>
              <a:ea typeface="Effra"/>
              <a:cs typeface="SST Arabic Medium" pitchFamily="34" charset="-78"/>
              <a:sym typeface="Effra"/>
              <a:rtl/>
            </a:endParaRPr>
          </a:p>
        </p:txBody>
      </p:sp>
      <p:grpSp>
        <p:nvGrpSpPr>
          <p:cNvPr id="29" name="Group 2"/>
          <p:cNvGrpSpPr/>
          <p:nvPr/>
        </p:nvGrpSpPr>
        <p:grpSpPr>
          <a:xfrm>
            <a:off x="10486232" y="5534651"/>
            <a:ext cx="1476351" cy="515451"/>
            <a:chOff x="0" y="0"/>
            <a:chExt cx="2952702" cy="1030902"/>
          </a:xfrm>
        </p:grpSpPr>
        <p:sp>
          <p:nvSpPr>
            <p:cNvPr id="30" name="Freeform 3"/>
            <p:cNvSpPr/>
            <p:nvPr/>
          </p:nvSpPr>
          <p:spPr>
            <a:xfrm>
              <a:off x="2311892" y="115883"/>
              <a:ext cx="487472" cy="799135"/>
            </a:xfrm>
            <a:custGeom>
              <a:avLst/>
              <a:gdLst/>
              <a:ahLst/>
              <a:cxnLst/>
              <a:rect l="l" t="t" r="r" b="b"/>
              <a:pathLst>
                <a:path w="487472" h="799135">
                  <a:moveTo>
                    <a:pt x="0" y="0"/>
                  </a:moveTo>
                  <a:lnTo>
                    <a:pt x="487472" y="0"/>
                  </a:lnTo>
                  <a:lnTo>
                    <a:pt x="487472" y="799135"/>
                  </a:lnTo>
                  <a:lnTo>
                    <a:pt x="0" y="799135"/>
                  </a:lnTo>
                  <a:lnTo>
                    <a:pt x="0" y="0"/>
                  </a:lnTo>
                  <a:close/>
                </a:path>
              </a:pathLst>
            </a:custGeom>
            <a: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p:spPr>
          <p:txBody>
            <a:bodyPr/>
            <a:lstStyle/>
            <a:p>
              <a:endParaRPr lang="en-SA"/>
            </a:p>
          </p:txBody>
        </p:sp>
        <p:grpSp>
          <p:nvGrpSpPr>
            <p:cNvPr id="31" name="Group 4"/>
            <p:cNvGrpSpPr/>
            <p:nvPr/>
          </p:nvGrpSpPr>
          <p:grpSpPr>
            <a:xfrm>
              <a:off x="0" y="0"/>
              <a:ext cx="2952702" cy="1030902"/>
              <a:chOff x="0" y="0"/>
              <a:chExt cx="1001064" cy="349510"/>
            </a:xfrm>
          </p:grpSpPr>
          <p:sp>
            <p:nvSpPr>
              <p:cNvPr id="33" name="Freeform 5"/>
              <p:cNvSpPr/>
              <p:nvPr/>
            </p:nvSpPr>
            <p:spPr>
              <a:xfrm>
                <a:off x="0" y="0"/>
                <a:ext cx="1001064" cy="349510"/>
              </a:xfrm>
              <a:custGeom>
                <a:avLst/>
                <a:gdLst/>
                <a:ahLst/>
                <a:cxnLst/>
                <a:rect l="l" t="t" r="r" b="b"/>
                <a:pathLst>
                  <a:path w="1001064" h="349510">
                    <a:moveTo>
                      <a:pt x="23409" y="0"/>
                    </a:moveTo>
                    <a:lnTo>
                      <a:pt x="977655" y="0"/>
                    </a:lnTo>
                    <a:cubicBezTo>
                      <a:pt x="983863" y="0"/>
                      <a:pt x="989818" y="2466"/>
                      <a:pt x="994208" y="6856"/>
                    </a:cubicBezTo>
                    <a:cubicBezTo>
                      <a:pt x="998598" y="11247"/>
                      <a:pt x="1001064" y="17201"/>
                      <a:pt x="1001064" y="23409"/>
                    </a:cubicBezTo>
                    <a:lnTo>
                      <a:pt x="1001064" y="326101"/>
                    </a:lnTo>
                    <a:cubicBezTo>
                      <a:pt x="1001064" y="332309"/>
                      <a:pt x="998598" y="338263"/>
                      <a:pt x="994208" y="342654"/>
                    </a:cubicBezTo>
                    <a:cubicBezTo>
                      <a:pt x="989818" y="347044"/>
                      <a:pt x="983863" y="349510"/>
                      <a:pt x="977655" y="349510"/>
                    </a:cubicBezTo>
                    <a:lnTo>
                      <a:pt x="23409" y="349510"/>
                    </a:lnTo>
                    <a:cubicBezTo>
                      <a:pt x="17201" y="349510"/>
                      <a:pt x="11247" y="347044"/>
                      <a:pt x="6856" y="342654"/>
                    </a:cubicBezTo>
                    <a:cubicBezTo>
                      <a:pt x="2466" y="338263"/>
                      <a:pt x="0" y="332309"/>
                      <a:pt x="0" y="326101"/>
                    </a:cubicBezTo>
                    <a:lnTo>
                      <a:pt x="0" y="23409"/>
                    </a:lnTo>
                    <a:cubicBezTo>
                      <a:pt x="0" y="17201"/>
                      <a:pt x="2466" y="11247"/>
                      <a:pt x="6856" y="6856"/>
                    </a:cubicBezTo>
                    <a:cubicBezTo>
                      <a:pt x="11247" y="2466"/>
                      <a:pt x="17201" y="0"/>
                      <a:pt x="23409" y="0"/>
                    </a:cubicBezTo>
                    <a:close/>
                  </a:path>
                </a:pathLst>
              </a:custGeom>
              <a:solidFill>
                <a:srgbClr val="000000">
                  <a:alpha val="0"/>
                </a:srgbClr>
              </a:solidFill>
              <a:ln w="19050" cap="sq">
                <a:solidFill>
                  <a:srgbClr val="18337A"/>
                </a:solidFill>
                <a:prstDash val="solid"/>
                <a:miter/>
              </a:ln>
            </p:spPr>
            <p:txBody>
              <a:bodyPr/>
              <a:lstStyle/>
              <a:p>
                <a:endParaRPr lang="en-SA"/>
              </a:p>
            </p:txBody>
          </p:sp>
          <p:sp>
            <p:nvSpPr>
              <p:cNvPr id="34" name="TextBox 6"/>
              <p:cNvSpPr txBox="1"/>
              <p:nvPr/>
            </p:nvSpPr>
            <p:spPr>
              <a:xfrm>
                <a:off x="0" y="-47625"/>
                <a:ext cx="1001064" cy="397135"/>
              </a:xfrm>
              <a:prstGeom prst="rect">
                <a:avLst/>
              </a:prstGeom>
            </p:spPr>
            <p:txBody>
              <a:bodyPr lIns="33867" tIns="33867" rIns="33867" bIns="33867" rtlCol="0" anchor="ctr"/>
              <a:lstStyle/>
              <a:p>
                <a:pPr marL="0" marR="0" lvl="0" indent="0" algn="ctr" defTabSz="914400" rtl="1" eaLnBrk="1" fontAlgn="auto" latinLnBrk="0" hangingPunct="1">
                  <a:lnSpc>
                    <a:spcPts val="2382"/>
                  </a:lnSpc>
                  <a:spcBef>
                    <a:spcPts val="0"/>
                  </a:spcBef>
                  <a:spcAft>
                    <a:spcPts val="0"/>
                  </a:spcAft>
                  <a:buClrTx/>
                  <a:buSzTx/>
                  <a:buFontTx/>
                  <a:buNone/>
                  <a:tabLst/>
                  <a:defRPr/>
                </a:pPr>
                <a:endParaRPr kumimoji="0" sz="1200" b="0" i="0" u="none" strike="noStrike" kern="1200" cap="none" spc="0" normalizeH="0" baseline="0" noProof="0" dirty="0">
                  <a:ln>
                    <a:noFill/>
                  </a:ln>
                  <a:solidFill>
                    <a:prstClr val="black"/>
                  </a:solidFill>
                  <a:effectLst/>
                  <a:uLnTx/>
                  <a:uFillTx/>
                  <a:latin typeface="SST Arabic Medium" pitchFamily="34" charset="-78"/>
                  <a:ea typeface="+mn-ea"/>
                  <a:cs typeface="+mn-cs"/>
                </a:endParaRPr>
              </a:p>
            </p:txBody>
          </p:sp>
        </p:grpSp>
        <p:sp>
          <p:nvSpPr>
            <p:cNvPr id="32" name="TextBox 7"/>
            <p:cNvSpPr txBox="1"/>
            <p:nvPr/>
          </p:nvSpPr>
          <p:spPr>
            <a:xfrm>
              <a:off x="225748" y="132886"/>
              <a:ext cx="1859262" cy="625556"/>
            </a:xfrm>
            <a:prstGeom prst="rect">
              <a:avLst/>
            </a:prstGeom>
          </p:spPr>
          <p:txBody>
            <a:bodyPr lIns="0" tIns="0" rIns="0" bIns="0" rtlCol="0" anchor="t">
              <a:spAutoFit/>
            </a:bodyPr>
            <a:lstStyle/>
            <a:p>
              <a:pPr marL="0" marR="0" lvl="0" indent="0" algn="ctr" defTabSz="914400" rtl="1" eaLnBrk="1" fontAlgn="auto" latinLnBrk="0" hangingPunct="1">
                <a:lnSpc>
                  <a:spcPts val="2659"/>
                </a:lnSpc>
                <a:spcBef>
                  <a:spcPts val="0"/>
                </a:spcBef>
                <a:spcAft>
                  <a:spcPts val="0"/>
                </a:spcAft>
                <a:buClrTx/>
                <a:buSzTx/>
                <a:buFontTx/>
                <a:buNone/>
                <a:tabLst/>
                <a:defRPr/>
              </a:pPr>
              <a:r>
                <a:rPr kumimoji="0" lang="ar-EG" sz="1800" b="0" i="0" u="none" strike="noStrike" kern="1200" cap="none" spc="0" normalizeH="0" baseline="0" noProof="0" dirty="0">
                  <a:ln>
                    <a:noFill/>
                  </a:ln>
                  <a:solidFill>
                    <a:srgbClr val="18337A"/>
                  </a:solidFill>
                  <a:effectLst/>
                  <a:uLnTx/>
                  <a:uFillTx/>
                  <a:latin typeface="SST Arabic Medium" panose="020B0604030504020204" pitchFamily="34" charset="-78"/>
                  <a:ea typeface="SST Arabic Bold"/>
                  <a:cs typeface="SST Arabic Medium" panose="020B0604030504020204" pitchFamily="34" charset="-78"/>
                  <a:sym typeface="SST Arabic Bold"/>
                </a:rPr>
                <a:t>20</a:t>
              </a:r>
              <a:r>
                <a:rPr kumimoji="0" lang="ar-EG" sz="1800" b="0" i="0" u="none" strike="noStrike" kern="1200" cap="none" spc="0" normalizeH="0" baseline="0" noProof="0" dirty="0">
                  <a:ln>
                    <a:noFill/>
                  </a:ln>
                  <a:solidFill>
                    <a:srgbClr val="18337A"/>
                  </a:solidFill>
                  <a:effectLst/>
                  <a:uLnTx/>
                  <a:uFillTx/>
                  <a:latin typeface="SST Arabic Medium" panose="020B0604030504020204" pitchFamily="34" charset="-78"/>
                  <a:ea typeface="SST Arabic Bold"/>
                  <a:cs typeface="SST Arabic Medium" panose="020B0604030504020204" pitchFamily="34" charset="-78"/>
                  <a:sym typeface="SST Arabic Bold"/>
                  <a:rtl/>
                </a:rPr>
                <a:t> </a:t>
              </a:r>
              <a:r>
                <a:rPr kumimoji="0" lang="ar-SA" sz="1800" b="0" i="0" u="none" strike="noStrike" kern="1200" cap="none" spc="0" normalizeH="0" baseline="0" noProof="0" dirty="0">
                  <a:ln>
                    <a:noFill/>
                  </a:ln>
                  <a:solidFill>
                    <a:srgbClr val="18337A"/>
                  </a:solidFill>
                  <a:effectLst/>
                  <a:uLnTx/>
                  <a:uFillTx/>
                  <a:latin typeface="SST Arabic Medium" panose="020B0604030504020204" pitchFamily="34" charset="-78"/>
                  <a:ea typeface="SST Arabic Bold"/>
                  <a:cs typeface="SST Arabic Medium" panose="020B0604030504020204" pitchFamily="34" charset="-78"/>
                  <a:sym typeface="SST Arabic Bold"/>
                  <a:rtl/>
                </a:rPr>
                <a:t>دقيقة</a:t>
              </a:r>
              <a:endParaRPr kumimoji="0" lang="ar-EG" sz="1800" b="0" i="0" u="none" strike="noStrike" kern="1200" cap="none" spc="0" normalizeH="0" baseline="0" noProof="0" dirty="0">
                <a:ln>
                  <a:noFill/>
                </a:ln>
                <a:solidFill>
                  <a:srgbClr val="18337A"/>
                </a:solidFill>
                <a:effectLst/>
                <a:uLnTx/>
                <a:uFillTx/>
                <a:latin typeface="SST Arabic Medium" panose="020B0604030504020204" pitchFamily="34" charset="-78"/>
                <a:ea typeface="SST Arabic Bold"/>
                <a:cs typeface="SST Arabic Medium" panose="020B0604030504020204" pitchFamily="34" charset="-78"/>
                <a:sym typeface="SST Arabic Bold"/>
                <a:rtl/>
              </a:endParaRPr>
            </a:p>
          </p:txBody>
        </p:sp>
      </p:grpSp>
      <p:pic>
        <p:nvPicPr>
          <p:cNvPr id="3" name="صورة 2"/>
          <p:cNvPicPr>
            <a:picLocks noChangeAspect="1"/>
          </p:cNvPicPr>
          <p:nvPr/>
        </p:nvPicPr>
        <p:blipFill rotWithShape="1">
          <a:blip r:embed="rId5" cstate="email">
            <a:extLst>
              <a:ext uri="{28A0092B-C50C-407E-A947-70E740481C1C}">
                <a14:useLocalDpi xmlns:a14="http://schemas.microsoft.com/office/drawing/2010/main"/>
              </a:ext>
            </a:extLst>
          </a:blip>
          <a:srcRect t="25690" b="26343"/>
          <a:stretch/>
        </p:blipFill>
        <p:spPr>
          <a:xfrm>
            <a:off x="85529" y="133349"/>
            <a:ext cx="1695646" cy="575238"/>
          </a:xfrm>
          <a:prstGeom prst="rect">
            <a:avLst/>
          </a:prstGeom>
        </p:spPr>
      </p:pic>
      <p:sp>
        <p:nvSpPr>
          <p:cNvPr id="2" name="Rectangle 1">
            <a:extLst>
              <a:ext uri="{FF2B5EF4-FFF2-40B4-BE49-F238E27FC236}">
                <a16:creationId xmlns:a16="http://schemas.microsoft.com/office/drawing/2014/main" id="{7F531E42-4577-4EB4-B5C5-006A1AAE8AA2}"/>
              </a:ext>
            </a:extLst>
          </p:cNvPr>
          <p:cNvSpPr/>
          <p:nvPr/>
        </p:nvSpPr>
        <p:spPr>
          <a:xfrm>
            <a:off x="1666119" y="2313761"/>
            <a:ext cx="10104739" cy="3462486"/>
          </a:xfrm>
          <a:prstGeom prst="rect">
            <a:avLst/>
          </a:prstGeom>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ar-EG" i="0" u="none" strike="noStrike" kern="1200" cap="none" spc="0" normalizeH="0" baseline="0" noProof="0" dirty="0">
                <a:ln>
                  <a:noFill/>
                </a:ln>
                <a:solidFill>
                  <a:srgbClr val="02BCB6"/>
                </a:solidFill>
                <a:effectLst/>
                <a:uLnTx/>
                <a:uFillTx/>
                <a:latin typeface="SST Arabic Medium" pitchFamily="34" charset="-78"/>
                <a:cs typeface="SST Arabic Medium" pitchFamily="34" charset="-78"/>
              </a:rPr>
              <a:t>أمامكم السيناريوهات التالية: </a:t>
            </a:r>
          </a:p>
          <a:p>
            <a:pPr marL="342900" lvl="0" indent="-342900" algn="r" rtl="1">
              <a:lnSpc>
                <a:spcPct val="150000"/>
              </a:lnSpc>
              <a:buClr>
                <a:srgbClr val="02BCB6"/>
              </a:buClr>
              <a:buFont typeface="Arial" panose="020B0604020202020204" pitchFamily="34" charset="0"/>
              <a:buChar char="•"/>
              <a:defRPr/>
            </a:pPr>
            <a:r>
              <a:rPr lang="ar-EG" sz="1600" dirty="0">
                <a:solidFill>
                  <a:schemeClr val="tx1">
                    <a:lumMod val="50000"/>
                    <a:lumOff val="50000"/>
                  </a:schemeClr>
                </a:solidFill>
                <a:latin typeface="SST Arabic Medium" pitchFamily="34" charset="-78"/>
                <a:cs typeface="SST Arabic Medium" pitchFamily="34" charset="-78"/>
              </a:rPr>
              <a:t>تأخير في تسليم المواد الخام لمشروع بناء كبير.</a:t>
            </a:r>
          </a:p>
          <a:p>
            <a:pPr marL="342900" lvl="0" indent="-342900" algn="r" rtl="1">
              <a:lnSpc>
                <a:spcPct val="150000"/>
              </a:lnSpc>
              <a:buClr>
                <a:srgbClr val="02BCB6"/>
              </a:buClr>
              <a:buFont typeface="Arial" panose="020B0604020202020204" pitchFamily="34" charset="0"/>
              <a:buChar char="•"/>
              <a:defRPr/>
            </a:pPr>
            <a:r>
              <a:rPr lang="ar-EG" sz="1600" dirty="0">
                <a:solidFill>
                  <a:schemeClr val="tx1">
                    <a:lumMod val="50000"/>
                    <a:lumOff val="50000"/>
                  </a:schemeClr>
                </a:solidFill>
                <a:latin typeface="SST Arabic Medium" pitchFamily="34" charset="-78"/>
                <a:cs typeface="SST Arabic Medium" pitchFamily="34" charset="-78"/>
              </a:rPr>
              <a:t>استقالة مفاجئة لأحد أعضاء الفريق الأساسيين.</a:t>
            </a:r>
          </a:p>
          <a:p>
            <a:pPr marL="342900" lvl="0" indent="-342900" algn="r" rtl="1">
              <a:lnSpc>
                <a:spcPct val="150000"/>
              </a:lnSpc>
              <a:buClr>
                <a:srgbClr val="02BCB6"/>
              </a:buClr>
              <a:buFont typeface="Arial" panose="020B0604020202020204" pitchFamily="34" charset="0"/>
              <a:buChar char="•"/>
              <a:defRPr/>
            </a:pPr>
            <a:r>
              <a:rPr lang="ar-EG" sz="1600" dirty="0">
                <a:solidFill>
                  <a:schemeClr val="tx1">
                    <a:lumMod val="50000"/>
                    <a:lumOff val="50000"/>
                  </a:schemeClr>
                </a:solidFill>
                <a:latin typeface="SST Arabic Medium" pitchFamily="34" charset="-78"/>
                <a:cs typeface="SST Arabic Medium" pitchFamily="34" charset="-78"/>
              </a:rPr>
              <a:t>مشكلة تقنية غير متوقعة تؤثر على النظام الأساسي للمنتج.</a:t>
            </a:r>
          </a:p>
          <a:p>
            <a:pPr marL="342900" lvl="0" indent="-342900" algn="r" rtl="1">
              <a:lnSpc>
                <a:spcPct val="150000"/>
              </a:lnSpc>
              <a:buClr>
                <a:srgbClr val="02BCB6"/>
              </a:buClr>
              <a:buFont typeface="Arial" panose="020B0604020202020204" pitchFamily="34" charset="0"/>
              <a:buChar char="•"/>
              <a:defRPr/>
            </a:pPr>
            <a:r>
              <a:rPr lang="ar-EG" sz="1600" dirty="0">
                <a:solidFill>
                  <a:schemeClr val="tx1">
                    <a:lumMod val="50000"/>
                    <a:lumOff val="50000"/>
                  </a:schemeClr>
                </a:solidFill>
                <a:latin typeface="SST Arabic Medium" pitchFamily="34" charset="-78"/>
                <a:cs typeface="SST Arabic Medium" pitchFamily="34" charset="-78"/>
              </a:rPr>
              <a:t>زيادة كبيرة في تكاليف الموردين مما يؤثر على الميزانية.</a:t>
            </a:r>
          </a:p>
          <a:p>
            <a:pPr marL="342900" lvl="0" indent="-342900" algn="r" rtl="1">
              <a:lnSpc>
                <a:spcPct val="150000"/>
              </a:lnSpc>
              <a:buClr>
                <a:srgbClr val="02BCB6"/>
              </a:buClr>
              <a:buFont typeface="Arial" panose="020B0604020202020204" pitchFamily="34" charset="0"/>
              <a:buChar char="•"/>
              <a:defRPr/>
            </a:pPr>
            <a:r>
              <a:rPr lang="ar-EG" sz="1600" dirty="0">
                <a:solidFill>
                  <a:schemeClr val="tx1">
                    <a:lumMod val="50000"/>
                    <a:lumOff val="50000"/>
                  </a:schemeClr>
                </a:solidFill>
                <a:latin typeface="SST Arabic Medium" pitchFamily="34" charset="-78"/>
                <a:cs typeface="SST Arabic Medium" pitchFamily="34" charset="-78"/>
              </a:rPr>
              <a:t>طلب صاحب مصلحة رئيسي تغييرات كبيرة في المشروع في اللحظات الأخيرة..</a:t>
            </a:r>
            <a:endParaRPr kumimoji="0" lang="ar-EG" sz="1600" b="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a:p>
            <a:pPr lvl="0" algn="r" rtl="1">
              <a:lnSpc>
                <a:spcPct val="150000"/>
              </a:lnSpc>
              <a:defRPr/>
            </a:pPr>
            <a:r>
              <a:rPr lang="ar-DZ" sz="1600" dirty="0">
                <a:solidFill>
                  <a:schemeClr val="tx1">
                    <a:lumMod val="50000"/>
                    <a:lumOff val="50000"/>
                  </a:schemeClr>
                </a:solidFill>
                <a:latin typeface="SST Arabic Medium" pitchFamily="34" charset="-78"/>
                <a:cs typeface="SST Arabic Medium" pitchFamily="34" charset="-78"/>
              </a:rPr>
              <a:t>كل مجموعة تحلل </a:t>
            </a:r>
            <a:r>
              <a:rPr lang="ar-EG" sz="1600" dirty="0">
                <a:solidFill>
                  <a:schemeClr val="tx1">
                    <a:lumMod val="50000"/>
                    <a:lumOff val="50000"/>
                  </a:schemeClr>
                </a:solidFill>
                <a:latin typeface="SST Arabic Medium" pitchFamily="34" charset="-78"/>
                <a:cs typeface="SST Arabic Medium" pitchFamily="34" charset="-78"/>
              </a:rPr>
              <a:t>كل سيناريو </a:t>
            </a:r>
            <a:r>
              <a:rPr lang="ar-DZ" sz="1600" dirty="0">
                <a:solidFill>
                  <a:schemeClr val="tx1">
                    <a:lumMod val="50000"/>
                    <a:lumOff val="50000"/>
                  </a:schemeClr>
                </a:solidFill>
                <a:latin typeface="SST Arabic Medium" pitchFamily="34" charset="-78"/>
                <a:cs typeface="SST Arabic Medium" pitchFamily="34" charset="-78"/>
              </a:rPr>
              <a:t>وتقرر أي استراتيجية هي الأنسب</a:t>
            </a:r>
            <a:r>
              <a:rPr lang="ar-EG" sz="1600" dirty="0">
                <a:solidFill>
                  <a:schemeClr val="tx1">
                    <a:lumMod val="50000"/>
                    <a:lumOff val="50000"/>
                  </a:schemeClr>
                </a:solidFill>
                <a:latin typeface="SST Arabic Medium" pitchFamily="34" charset="-78"/>
                <a:cs typeface="SST Arabic Medium" pitchFamily="34" charset="-78"/>
              </a:rPr>
              <a:t> (التجنب - </a:t>
            </a:r>
            <a:r>
              <a:rPr kumimoji="0" lang="ar-EG" sz="16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القبول – التخفيف – التصعيد – التحويل)</a:t>
            </a:r>
          </a:p>
          <a:p>
            <a:pPr marL="0" marR="0" lvl="0" indent="0" algn="r" defTabSz="914400" rtl="1" eaLnBrk="1" fontAlgn="auto" latinLnBrk="0" hangingPunct="1">
              <a:lnSpc>
                <a:spcPct val="150000"/>
              </a:lnSpc>
              <a:spcBef>
                <a:spcPts val="0"/>
              </a:spcBef>
              <a:spcAft>
                <a:spcPts val="0"/>
              </a:spcAft>
              <a:buClrTx/>
              <a:buSzTx/>
              <a:buFontTx/>
              <a:buNone/>
              <a:tabLst/>
              <a:defRPr/>
            </a:pPr>
            <a:endParaRPr kumimoji="0" lang="ar-EG" sz="1600" b="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a:p>
            <a:pPr marL="0" marR="0" lvl="0" indent="0" algn="r" defTabSz="914400" rtl="1" eaLnBrk="1" fontAlgn="auto" latinLnBrk="0" hangingPunct="1">
              <a:lnSpc>
                <a:spcPct val="150000"/>
              </a:lnSpc>
              <a:spcBef>
                <a:spcPts val="0"/>
              </a:spcBef>
              <a:spcAft>
                <a:spcPts val="0"/>
              </a:spcAft>
              <a:buClrTx/>
              <a:buSzTx/>
              <a:buFontTx/>
              <a:buNone/>
              <a:tabLst/>
              <a:defRPr/>
            </a:pPr>
            <a:endParaRPr kumimoji="0" lang="ar-EG" sz="1600" b="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24" name="TextBox 15"/>
          <p:cNvSpPr txBox="1"/>
          <p:nvPr/>
        </p:nvSpPr>
        <p:spPr>
          <a:xfrm>
            <a:off x="9205449" y="881894"/>
            <a:ext cx="2210849" cy="186205"/>
          </a:xfrm>
          <a:prstGeom prst="rect">
            <a:avLst/>
          </a:prstGeom>
        </p:spPr>
        <p:txBody>
          <a:bodyPr wrap="square" lIns="0" tIns="0" rIns="0" bIns="0" rtlCol="0" anchor="t">
            <a:spAutoFit/>
          </a:bodyPr>
          <a:lstStyle>
            <a:defPPr>
              <a:defRPr lang="en-US"/>
            </a:defPPr>
            <a:lvl1pPr algn="ctr">
              <a:lnSpc>
                <a:spcPts val="1231"/>
              </a:lnSpc>
              <a:defRPr sz="1866">
                <a:solidFill>
                  <a:srgbClr val="FEFEFE"/>
                </a:solidFill>
                <a:latin typeface="SST Arabic Medium" panose="020B0604030504020204" pitchFamily="34" charset="-78"/>
                <a:ea typeface="SST Arabic Bold"/>
                <a:cs typeface="SST Arabic Medium" panose="020B0604030504020204" pitchFamily="34" charset="-78"/>
                <a:rtl/>
              </a:defRPr>
            </a:lvl1pPr>
          </a:lstStyle>
          <a:p>
            <a:pPr lvl="0" rtl="1">
              <a:defRPr/>
            </a:pPr>
            <a:r>
              <a:rPr lang="ar-EG" sz="2400" dirty="0">
                <a:sym typeface="SST Arabic Bold"/>
              </a:rPr>
              <a:t>نشاط ت</a:t>
            </a:r>
            <a:r>
              <a:rPr lang="ar-SA" sz="2400" dirty="0">
                <a:sym typeface="SST Arabic Bold"/>
              </a:rPr>
              <a:t>دريبي (8)</a:t>
            </a:r>
            <a:r>
              <a:rPr lang="ar-EG" sz="2400" dirty="0">
                <a:sym typeface="SST Arabic Bold"/>
              </a:rPr>
              <a:t> </a:t>
            </a:r>
            <a:endParaRPr lang="en-US" sz="2400" dirty="0">
              <a:sym typeface="SST Arabic Bold"/>
            </a:endParaRPr>
          </a:p>
        </p:txBody>
      </p:sp>
      <p:pic>
        <p:nvPicPr>
          <p:cNvPr id="13" name="Picture 1546066134">
            <a:extLst>
              <a:ext uri="{FF2B5EF4-FFF2-40B4-BE49-F238E27FC236}">
                <a16:creationId xmlns:a16="http://schemas.microsoft.com/office/drawing/2014/main" id="{51F8ABB1-537A-4594-A913-763CD8B5AB8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293879" y="664408"/>
            <a:ext cx="469716" cy="390406"/>
          </a:xfrm>
          <a:prstGeom prst="rect">
            <a:avLst/>
          </a:prstGeom>
        </p:spPr>
      </p:pic>
    </p:spTree>
    <p:extLst>
      <p:ext uri="{BB962C8B-B14F-4D97-AF65-F5344CB8AC3E}">
        <p14:creationId xmlns:p14="http://schemas.microsoft.com/office/powerpoint/2010/main" val="2785155735"/>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328500-5D1A-49AC-7D8D-0B306631C82C}"/>
            </a:ext>
          </a:extLst>
        </p:cNvPr>
        <p:cNvGrpSpPr/>
        <p:nvPr/>
      </p:nvGrpSpPr>
      <p:grpSpPr>
        <a:xfrm>
          <a:off x="0" y="0"/>
          <a:ext cx="0" cy="0"/>
          <a:chOff x="0" y="0"/>
          <a:chExt cx="0" cy="0"/>
        </a:xfrm>
      </p:grpSpPr>
      <p:pic>
        <p:nvPicPr>
          <p:cNvPr id="3" name="صورة 2">
            <a:extLst>
              <a:ext uri="{FF2B5EF4-FFF2-40B4-BE49-F238E27FC236}">
                <a16:creationId xmlns:a16="http://schemas.microsoft.com/office/drawing/2014/main" id="{06F7897B-E4A4-126D-30A7-8782D1E3C52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t="25690" b="26343"/>
          <a:stretch/>
        </p:blipFill>
        <p:spPr>
          <a:xfrm>
            <a:off x="85529" y="133349"/>
            <a:ext cx="1695646" cy="575238"/>
          </a:xfrm>
          <a:prstGeom prst="rect">
            <a:avLst/>
          </a:prstGeom>
        </p:spPr>
      </p:pic>
      <p:grpSp>
        <p:nvGrpSpPr>
          <p:cNvPr id="4" name="Group 3">
            <a:extLst>
              <a:ext uri="{FF2B5EF4-FFF2-40B4-BE49-F238E27FC236}">
                <a16:creationId xmlns:a16="http://schemas.microsoft.com/office/drawing/2014/main" id="{AB7B08C0-66F2-0C7F-6021-340A65EDE4CC}"/>
              </a:ext>
            </a:extLst>
          </p:cNvPr>
          <p:cNvGrpSpPr/>
          <p:nvPr/>
        </p:nvGrpSpPr>
        <p:grpSpPr>
          <a:xfrm>
            <a:off x="5301522" y="2296769"/>
            <a:ext cx="6379243" cy="1062610"/>
            <a:chOff x="0" y="-104775"/>
            <a:chExt cx="2520195" cy="419797"/>
          </a:xfrm>
        </p:grpSpPr>
        <p:sp>
          <p:nvSpPr>
            <p:cNvPr id="5" name="Freeform 4">
              <a:extLst>
                <a:ext uri="{FF2B5EF4-FFF2-40B4-BE49-F238E27FC236}">
                  <a16:creationId xmlns:a16="http://schemas.microsoft.com/office/drawing/2014/main" id="{12FFED4E-666D-A966-BFAC-3F8AD42F4187}"/>
                </a:ext>
              </a:extLst>
            </p:cNvPr>
            <p:cNvSpPr/>
            <p:nvPr/>
          </p:nvSpPr>
          <p:spPr>
            <a:xfrm>
              <a:off x="76634" y="233"/>
              <a:ext cx="2443561" cy="314789"/>
            </a:xfrm>
            <a:custGeom>
              <a:avLst/>
              <a:gdLst/>
              <a:ahLst/>
              <a:cxnLst/>
              <a:rect l="l" t="t" r="r" b="b"/>
              <a:pathLst>
                <a:path w="2471444" h="314789">
                  <a:moveTo>
                    <a:pt x="0" y="0"/>
                  </a:moveTo>
                  <a:lnTo>
                    <a:pt x="2471444" y="0"/>
                  </a:lnTo>
                  <a:lnTo>
                    <a:pt x="2471444" y="314789"/>
                  </a:lnTo>
                  <a:lnTo>
                    <a:pt x="0" y="314789"/>
                  </a:lnTo>
                  <a:close/>
                </a:path>
              </a:pathLst>
            </a:custGeom>
            <a:gradFill rotWithShape="1">
              <a:gsLst>
                <a:gs pos="0">
                  <a:srgbClr val="8ED2D1">
                    <a:alpha val="21000"/>
                  </a:srgbClr>
                </a:gs>
                <a:gs pos="100000">
                  <a:srgbClr val="FFFFFF">
                    <a:alpha val="21000"/>
                  </a:srgbClr>
                </a:gs>
              </a:gsLst>
              <a:lin ang="2700000"/>
            </a:gradFill>
          </p:spPr>
          <p:txBody>
            <a:bodyPr/>
            <a:lstStyle/>
            <a:p>
              <a:endParaRPr lang="en-SA">
                <a:latin typeface="Adelle Sans Devanagari" panose="02000503000000020004" pitchFamily="2" charset="-78"/>
                <a:cs typeface="Adelle Sans Devanagari" panose="02000503000000020004" pitchFamily="2" charset="-78"/>
              </a:endParaRPr>
            </a:p>
          </p:txBody>
        </p:sp>
        <p:sp>
          <p:nvSpPr>
            <p:cNvPr id="6" name="TextBox 5">
              <a:extLst>
                <a:ext uri="{FF2B5EF4-FFF2-40B4-BE49-F238E27FC236}">
                  <a16:creationId xmlns:a16="http://schemas.microsoft.com/office/drawing/2014/main" id="{FB309898-47DF-C540-CB84-C787E0C60D1C}"/>
                </a:ext>
              </a:extLst>
            </p:cNvPr>
            <p:cNvSpPr txBox="1"/>
            <p:nvPr/>
          </p:nvSpPr>
          <p:spPr>
            <a:xfrm>
              <a:off x="0" y="-104775"/>
              <a:ext cx="2471444" cy="419564"/>
            </a:xfrm>
            <a:prstGeom prst="rect">
              <a:avLst/>
            </a:prstGeom>
          </p:spPr>
          <p:txBody>
            <a:bodyPr lIns="33867" tIns="33867" rIns="33867" bIns="33867" rtlCol="0" anchor="ctr"/>
            <a:lstStyle/>
            <a:p>
              <a:pPr marL="0" marR="0" lvl="0" indent="0" algn="ctr" defTabSz="914400" rtl="1" eaLnBrk="1" fontAlgn="auto" latinLnBrk="0" hangingPunct="1">
                <a:lnSpc>
                  <a:spcPts val="2382"/>
                </a:lnSpc>
                <a:spcBef>
                  <a:spcPts val="0"/>
                </a:spcBef>
                <a:spcAft>
                  <a:spcPts val="0"/>
                </a:spcAft>
                <a:buClrTx/>
                <a:buSzTx/>
                <a:buFontTx/>
                <a:buNone/>
                <a:tabLst/>
                <a:defRPr/>
              </a:pPr>
              <a:endParaRPr kumimoji="0" sz="3000" b="0" i="0" u="none" strike="noStrike" kern="1200" cap="none" spc="0" normalizeH="0" baseline="0" noProof="0" dirty="0">
                <a:ln>
                  <a:noFill/>
                </a:ln>
                <a:effectLst/>
                <a:uLnTx/>
                <a:uFillTx/>
                <a:latin typeface="Adelle Sans Devanagari" panose="02000503000000020004" pitchFamily="2" charset="-78"/>
                <a:cs typeface="Adelle Sans Devanagari" panose="02000503000000020004" pitchFamily="2" charset="-78"/>
              </a:endParaRPr>
            </a:p>
          </p:txBody>
        </p:sp>
      </p:grpSp>
      <p:grpSp>
        <p:nvGrpSpPr>
          <p:cNvPr id="7" name="Group 6">
            <a:extLst>
              <a:ext uri="{FF2B5EF4-FFF2-40B4-BE49-F238E27FC236}">
                <a16:creationId xmlns:a16="http://schemas.microsoft.com/office/drawing/2014/main" id="{58D71F7E-05D1-D5F0-BB15-E6B3D30188AC}"/>
              </a:ext>
            </a:extLst>
          </p:cNvPr>
          <p:cNvGrpSpPr/>
          <p:nvPr/>
        </p:nvGrpSpPr>
        <p:grpSpPr>
          <a:xfrm>
            <a:off x="11557364" y="2561981"/>
            <a:ext cx="123401" cy="796809"/>
            <a:chOff x="0" y="0"/>
            <a:chExt cx="48751" cy="314789"/>
          </a:xfrm>
        </p:grpSpPr>
        <p:sp>
          <p:nvSpPr>
            <p:cNvPr id="8" name="Freeform 7">
              <a:extLst>
                <a:ext uri="{FF2B5EF4-FFF2-40B4-BE49-F238E27FC236}">
                  <a16:creationId xmlns:a16="http://schemas.microsoft.com/office/drawing/2014/main" id="{78053E28-A0D2-F6F2-8864-6ED6C13AE9AA}"/>
                </a:ext>
              </a:extLst>
            </p:cNvPr>
            <p:cNvSpPr/>
            <p:nvPr/>
          </p:nvSpPr>
          <p:spPr>
            <a:xfrm>
              <a:off x="0" y="0"/>
              <a:ext cx="48751" cy="314789"/>
            </a:xfrm>
            <a:custGeom>
              <a:avLst/>
              <a:gdLst/>
              <a:ahLst/>
              <a:cxnLst/>
              <a:rect l="l" t="t" r="r" b="b"/>
              <a:pathLst>
                <a:path w="48751" h="314789">
                  <a:moveTo>
                    <a:pt x="0" y="0"/>
                  </a:moveTo>
                  <a:lnTo>
                    <a:pt x="48751" y="0"/>
                  </a:lnTo>
                  <a:lnTo>
                    <a:pt x="48751" y="314789"/>
                  </a:lnTo>
                  <a:lnTo>
                    <a:pt x="0" y="314789"/>
                  </a:lnTo>
                  <a:close/>
                </a:path>
              </a:pathLst>
            </a:custGeom>
            <a:gradFill rotWithShape="1">
              <a:gsLst>
                <a:gs pos="0">
                  <a:srgbClr val="A5DBDB">
                    <a:alpha val="100000"/>
                  </a:srgbClr>
                </a:gs>
                <a:gs pos="100000">
                  <a:srgbClr val="02BBB5">
                    <a:alpha val="100000"/>
                  </a:srgbClr>
                </a:gs>
              </a:gsLst>
              <a:lin ang="5400000"/>
            </a:gradFill>
          </p:spPr>
          <p:txBody>
            <a:bodyPr/>
            <a:lstStyle/>
            <a:p>
              <a:endParaRPr lang="en-SA">
                <a:latin typeface="Adelle Sans Devanagari" panose="02000503000000020004" pitchFamily="2" charset="-78"/>
                <a:cs typeface="Adelle Sans Devanagari" panose="02000503000000020004" pitchFamily="2" charset="-78"/>
              </a:endParaRPr>
            </a:p>
          </p:txBody>
        </p:sp>
        <p:sp>
          <p:nvSpPr>
            <p:cNvPr id="9" name="TextBox 8">
              <a:extLst>
                <a:ext uri="{FF2B5EF4-FFF2-40B4-BE49-F238E27FC236}">
                  <a16:creationId xmlns:a16="http://schemas.microsoft.com/office/drawing/2014/main" id="{E7E94CF5-62A6-ACA2-7D96-DC11E58809BE}"/>
                </a:ext>
              </a:extLst>
            </p:cNvPr>
            <p:cNvSpPr txBox="1"/>
            <p:nvPr/>
          </p:nvSpPr>
          <p:spPr>
            <a:xfrm>
              <a:off x="0" y="-104775"/>
              <a:ext cx="48751" cy="419564"/>
            </a:xfrm>
            <a:prstGeom prst="rect">
              <a:avLst/>
            </a:prstGeom>
          </p:spPr>
          <p:txBody>
            <a:bodyPr lIns="33867" tIns="33867" rIns="33867" bIns="33867" rtlCol="0" anchor="ctr"/>
            <a:lstStyle/>
            <a:p>
              <a:pPr marL="0" marR="0" lvl="0" indent="0" algn="ctr" defTabSz="914400" rtl="1" eaLnBrk="1" fontAlgn="auto" latinLnBrk="0" hangingPunct="1">
                <a:lnSpc>
                  <a:spcPts val="2382"/>
                </a:lnSpc>
                <a:spcBef>
                  <a:spcPts val="0"/>
                </a:spcBef>
                <a:spcAft>
                  <a:spcPts val="0"/>
                </a:spcAft>
                <a:buClrTx/>
                <a:buSzTx/>
                <a:buFontTx/>
                <a:buNone/>
                <a:tabLst/>
                <a:defRPr/>
              </a:pPr>
              <a:endParaRPr kumimoji="0" sz="3000" b="0" i="0" u="none" strike="noStrike" kern="1200" cap="none" spc="0" normalizeH="0" baseline="0" noProof="0" dirty="0">
                <a:ln>
                  <a:noFill/>
                </a:ln>
                <a:effectLst/>
                <a:uLnTx/>
                <a:uFillTx/>
                <a:latin typeface="Adelle Sans Devanagari" panose="02000503000000020004" pitchFamily="2" charset="-78"/>
                <a:cs typeface="Adelle Sans Devanagari" panose="02000503000000020004" pitchFamily="2" charset="-78"/>
              </a:endParaRPr>
            </a:p>
          </p:txBody>
        </p:sp>
      </p:grpSp>
      <p:grpSp>
        <p:nvGrpSpPr>
          <p:cNvPr id="10" name="Group 10">
            <a:extLst>
              <a:ext uri="{FF2B5EF4-FFF2-40B4-BE49-F238E27FC236}">
                <a16:creationId xmlns:a16="http://schemas.microsoft.com/office/drawing/2014/main" id="{4F7E12EC-D60A-DE48-92F5-59F009585837}"/>
              </a:ext>
            </a:extLst>
          </p:cNvPr>
          <p:cNvGrpSpPr/>
          <p:nvPr/>
        </p:nvGrpSpPr>
        <p:grpSpPr>
          <a:xfrm>
            <a:off x="11184235" y="1613261"/>
            <a:ext cx="45966" cy="663618"/>
            <a:chOff x="-3763" y="-104775"/>
            <a:chExt cx="18159" cy="262169"/>
          </a:xfrm>
        </p:grpSpPr>
        <p:sp>
          <p:nvSpPr>
            <p:cNvPr id="11" name="Freeform 11">
              <a:extLst>
                <a:ext uri="{FF2B5EF4-FFF2-40B4-BE49-F238E27FC236}">
                  <a16:creationId xmlns:a16="http://schemas.microsoft.com/office/drawing/2014/main" id="{EB650AC7-8726-A029-3059-29AD01085137}"/>
                </a:ext>
              </a:extLst>
            </p:cNvPr>
            <p:cNvSpPr/>
            <p:nvPr/>
          </p:nvSpPr>
          <p:spPr>
            <a:xfrm>
              <a:off x="-3763" y="0"/>
              <a:ext cx="14396" cy="157394"/>
            </a:xfrm>
            <a:custGeom>
              <a:avLst/>
              <a:gdLst/>
              <a:ahLst/>
              <a:cxnLst/>
              <a:rect l="l" t="t" r="r" b="b"/>
              <a:pathLst>
                <a:path w="14396" h="157394">
                  <a:moveTo>
                    <a:pt x="7198" y="0"/>
                  </a:moveTo>
                  <a:lnTo>
                    <a:pt x="7198" y="0"/>
                  </a:lnTo>
                  <a:cubicBezTo>
                    <a:pt x="9107" y="0"/>
                    <a:pt x="10938" y="758"/>
                    <a:pt x="12288" y="2108"/>
                  </a:cubicBezTo>
                  <a:cubicBezTo>
                    <a:pt x="13638" y="3458"/>
                    <a:pt x="14396" y="5289"/>
                    <a:pt x="14396" y="7198"/>
                  </a:cubicBezTo>
                  <a:lnTo>
                    <a:pt x="14396" y="150196"/>
                  </a:lnTo>
                  <a:cubicBezTo>
                    <a:pt x="14396" y="154172"/>
                    <a:pt x="11174" y="157394"/>
                    <a:pt x="7198" y="157394"/>
                  </a:cubicBezTo>
                  <a:lnTo>
                    <a:pt x="7198" y="157394"/>
                  </a:lnTo>
                  <a:cubicBezTo>
                    <a:pt x="5289" y="157394"/>
                    <a:pt x="3458" y="156636"/>
                    <a:pt x="2108" y="155286"/>
                  </a:cubicBezTo>
                  <a:cubicBezTo>
                    <a:pt x="758" y="153936"/>
                    <a:pt x="0" y="152105"/>
                    <a:pt x="0" y="150196"/>
                  </a:cubicBezTo>
                  <a:lnTo>
                    <a:pt x="0" y="7198"/>
                  </a:lnTo>
                  <a:cubicBezTo>
                    <a:pt x="0" y="3223"/>
                    <a:pt x="3223" y="0"/>
                    <a:pt x="7198" y="0"/>
                  </a:cubicBezTo>
                  <a:close/>
                </a:path>
              </a:pathLst>
            </a:custGeom>
            <a:gradFill rotWithShape="1">
              <a:gsLst>
                <a:gs pos="0">
                  <a:srgbClr val="A5DBDB">
                    <a:alpha val="100000"/>
                  </a:srgbClr>
                </a:gs>
                <a:gs pos="100000">
                  <a:srgbClr val="02BBB5">
                    <a:alpha val="100000"/>
                  </a:srgbClr>
                </a:gs>
              </a:gsLst>
              <a:lin ang="5400000"/>
            </a:gradFill>
          </p:spPr>
          <p:txBody>
            <a:bodyPr/>
            <a:lstStyle/>
            <a:p>
              <a:endParaRPr lang="en-SA">
                <a:latin typeface="Adelle Sans Devanagari" panose="02000503000000020004" pitchFamily="2" charset="-78"/>
                <a:cs typeface="Adelle Sans Devanagari" panose="02000503000000020004" pitchFamily="2" charset="-78"/>
              </a:endParaRPr>
            </a:p>
          </p:txBody>
        </p:sp>
        <p:sp>
          <p:nvSpPr>
            <p:cNvPr id="12" name="TextBox 12">
              <a:extLst>
                <a:ext uri="{FF2B5EF4-FFF2-40B4-BE49-F238E27FC236}">
                  <a16:creationId xmlns:a16="http://schemas.microsoft.com/office/drawing/2014/main" id="{123F0A5A-506C-A90B-0A49-4E3E0ED84D8F}"/>
                </a:ext>
              </a:extLst>
            </p:cNvPr>
            <p:cNvSpPr txBox="1"/>
            <p:nvPr/>
          </p:nvSpPr>
          <p:spPr>
            <a:xfrm>
              <a:off x="0" y="-104775"/>
              <a:ext cx="14396" cy="262169"/>
            </a:xfrm>
            <a:prstGeom prst="rect">
              <a:avLst/>
            </a:prstGeom>
          </p:spPr>
          <p:txBody>
            <a:bodyPr lIns="33867" tIns="33867" rIns="33867" bIns="33867" rtlCol="0" anchor="ctr"/>
            <a:lstStyle/>
            <a:p>
              <a:pPr marL="0" marR="0" lvl="0" indent="0" algn="ctr" defTabSz="914400" rtl="1" eaLnBrk="1" fontAlgn="auto" latinLnBrk="0" hangingPunct="1">
                <a:lnSpc>
                  <a:spcPts val="2382"/>
                </a:lnSpc>
                <a:spcBef>
                  <a:spcPts val="0"/>
                </a:spcBef>
                <a:spcAft>
                  <a:spcPts val="0"/>
                </a:spcAft>
                <a:buClrTx/>
                <a:buSzTx/>
                <a:buFontTx/>
                <a:buNone/>
                <a:tabLst/>
                <a:defRPr/>
              </a:pPr>
              <a:endParaRPr kumimoji="0" sz="3000" b="0" i="0" u="none" strike="noStrike" kern="1200" cap="none" spc="0" normalizeH="0" baseline="0" noProof="0" dirty="0">
                <a:ln>
                  <a:noFill/>
                </a:ln>
                <a:effectLst/>
                <a:uLnTx/>
                <a:uFillTx/>
                <a:latin typeface="Adelle Sans Devanagari" panose="02000503000000020004" pitchFamily="2" charset="-78"/>
                <a:cs typeface="Adelle Sans Devanagari" panose="02000503000000020004" pitchFamily="2" charset="-78"/>
              </a:endParaRPr>
            </a:p>
          </p:txBody>
        </p:sp>
      </p:grpSp>
      <p:sp>
        <p:nvSpPr>
          <p:cNvPr id="14" name="TextBox 14">
            <a:extLst>
              <a:ext uri="{FF2B5EF4-FFF2-40B4-BE49-F238E27FC236}">
                <a16:creationId xmlns:a16="http://schemas.microsoft.com/office/drawing/2014/main" id="{51E545F4-4427-B807-266C-6FACC056168A}"/>
              </a:ext>
            </a:extLst>
          </p:cNvPr>
          <p:cNvSpPr txBox="1"/>
          <p:nvPr/>
        </p:nvSpPr>
        <p:spPr>
          <a:xfrm>
            <a:off x="6877050" y="1853467"/>
            <a:ext cx="4193309" cy="436017"/>
          </a:xfrm>
          <a:prstGeom prst="rect">
            <a:avLst/>
          </a:prstGeom>
        </p:spPr>
        <p:txBody>
          <a:bodyPr wrap="square" lIns="0" tIns="0" rIns="0" bIns="0" rtlCol="0" anchor="t">
            <a:spAutoFit/>
          </a:bodyPr>
          <a:lstStyle/>
          <a:p>
            <a:pPr marL="0" marR="0" lvl="0" indent="0" algn="r" defTabSz="914400" rtl="1" eaLnBrk="1" fontAlgn="auto" latinLnBrk="0" hangingPunct="1">
              <a:lnSpc>
                <a:spcPts val="3425"/>
              </a:lnSpc>
              <a:spcBef>
                <a:spcPct val="0"/>
              </a:spcBef>
              <a:spcAft>
                <a:spcPts val="0"/>
              </a:spcAft>
              <a:buClrTx/>
              <a:buSzTx/>
              <a:buFontTx/>
              <a:buNone/>
              <a:tabLst/>
              <a:defRPr/>
            </a:pPr>
            <a:r>
              <a:rPr kumimoji="0" lang="ar-EG" sz="2500" i="0" u="none" strike="noStrike" kern="1200" cap="none" spc="0" normalizeH="0" baseline="0" noProof="0" dirty="0">
                <a:ln>
                  <a:noFill/>
                </a:ln>
                <a:effectLst/>
                <a:uLnTx/>
                <a:uFillTx/>
                <a:latin typeface="Adelle Sans Devanagari" panose="02000503000000020004" pitchFamily="2" charset="-78"/>
                <a:ea typeface="Segoe UI"/>
                <a:cs typeface="Adelle Sans Devanagari" panose="02000503000000020004" pitchFamily="2" charset="-78"/>
                <a:sym typeface="Segoe UI"/>
                <a:rtl/>
              </a:rPr>
              <a:t>اليوم التدريبي </a:t>
            </a:r>
            <a:r>
              <a:rPr kumimoji="0" lang="ar-SA" sz="2500" i="0" u="none" strike="noStrike" kern="1200" cap="none" spc="0" normalizeH="0" baseline="0" noProof="0" dirty="0">
                <a:ln>
                  <a:noFill/>
                </a:ln>
                <a:effectLst/>
                <a:uLnTx/>
                <a:uFillTx/>
                <a:latin typeface="Adelle Sans Devanagari" panose="02000503000000020004" pitchFamily="2" charset="-78"/>
                <a:ea typeface="Segoe UI"/>
                <a:cs typeface="Adelle Sans Devanagari" panose="02000503000000020004" pitchFamily="2" charset="-78"/>
                <a:sym typeface="Segoe UI"/>
                <a:rtl/>
              </a:rPr>
              <a:t>الرابع</a:t>
            </a:r>
            <a:endParaRPr kumimoji="0" lang="ar-EG" sz="2500" i="0" u="none" strike="noStrike" kern="1200" cap="none" spc="0" normalizeH="0" baseline="0" noProof="0" dirty="0">
              <a:ln>
                <a:noFill/>
              </a:ln>
              <a:effectLst/>
              <a:uLnTx/>
              <a:uFillTx/>
              <a:latin typeface="Adelle Sans Devanagari" panose="02000503000000020004" pitchFamily="2" charset="-78"/>
              <a:ea typeface="Segoe UI"/>
              <a:cs typeface="Adelle Sans Devanagari" panose="02000503000000020004" pitchFamily="2" charset="-78"/>
              <a:sym typeface="Segoe UI"/>
              <a:rtl/>
            </a:endParaRPr>
          </a:p>
        </p:txBody>
      </p:sp>
      <p:pic>
        <p:nvPicPr>
          <p:cNvPr id="15" name="صورة 1">
            <a:extLst>
              <a:ext uri="{FF2B5EF4-FFF2-40B4-BE49-F238E27FC236}">
                <a16:creationId xmlns:a16="http://schemas.microsoft.com/office/drawing/2014/main" id="{3AD80526-8A9C-8A90-3E49-BD02A013002C}"/>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1286542" y="1793475"/>
            <a:ext cx="326302" cy="518042"/>
          </a:xfrm>
          <a:prstGeom prst="rect">
            <a:avLst/>
          </a:prstGeom>
        </p:spPr>
      </p:pic>
      <p:sp>
        <p:nvSpPr>
          <p:cNvPr id="18" name="Title 1">
            <a:extLst>
              <a:ext uri="{FF2B5EF4-FFF2-40B4-BE49-F238E27FC236}">
                <a16:creationId xmlns:a16="http://schemas.microsoft.com/office/drawing/2014/main" id="{4139A762-FAC6-EF4B-1CB6-BCA37BF2479E}"/>
              </a:ext>
            </a:extLst>
          </p:cNvPr>
          <p:cNvSpPr txBox="1">
            <a:spLocks/>
          </p:cNvSpPr>
          <p:nvPr/>
        </p:nvSpPr>
        <p:spPr>
          <a:xfrm>
            <a:off x="5150733" y="2686737"/>
            <a:ext cx="6358689" cy="500458"/>
          </a:xfrm>
          <a:prstGeom prst="rect">
            <a:avLst/>
          </a:prstGeom>
        </p:spPr>
        <p:txBody>
          <a:bodyPr anchor="b">
            <a:noAutofit/>
          </a:bodyPr>
          <a:lstStyle>
            <a:lvl1pPr algn="r" defTabSz="914400" rtl="1" eaLnBrk="1" latinLnBrk="0" hangingPunct="1">
              <a:lnSpc>
                <a:spcPct val="90000"/>
              </a:lnSpc>
              <a:spcBef>
                <a:spcPct val="0"/>
              </a:spcBef>
              <a:buNone/>
              <a:defRPr sz="2800" kern="1200">
                <a:solidFill>
                  <a:srgbClr val="1C3280"/>
                </a:solidFill>
                <a:latin typeface="+mj-lt"/>
                <a:ea typeface="+mj-ea"/>
                <a:cs typeface="+mj-cs"/>
              </a:defRPr>
            </a:lvl1pPr>
          </a:lstStyle>
          <a:p>
            <a:pPr lvl="0"/>
            <a:r>
              <a:rPr lang="ar-EG" sz="3000" dirty="0">
                <a:solidFill>
                  <a:schemeClr val="tx1"/>
                </a:solidFill>
                <a:latin typeface="Adelle Sans Devanagari" panose="02000503000000020004" pitchFamily="2" charset="-78"/>
                <a:cs typeface="Adelle Sans Devanagari" panose="02000503000000020004" pitchFamily="2" charset="-78"/>
              </a:rPr>
              <a:t>  </a:t>
            </a:r>
            <a:r>
              <a:rPr lang="ar-SA" sz="3000" dirty="0">
                <a:solidFill>
                  <a:schemeClr val="tx1"/>
                </a:solidFill>
                <a:latin typeface="Adelle Sans Devanagari" panose="02000503000000020004" pitchFamily="2" charset="-78"/>
                <a:cs typeface="Adelle Sans Devanagari" panose="02000503000000020004" pitchFamily="2" charset="-78"/>
              </a:rPr>
              <a:t>الموضوع الرابع: </a:t>
            </a:r>
            <a:r>
              <a:rPr lang="ar-EG" sz="3000" dirty="0">
                <a:solidFill>
                  <a:schemeClr val="tx1"/>
                </a:solidFill>
                <a:latin typeface="Adelle Sans Devanagari" panose="02000503000000020004" pitchFamily="2" charset="-78"/>
                <a:cs typeface="Adelle Sans Devanagari" panose="02000503000000020004" pitchFamily="2" charset="-78"/>
              </a:rPr>
              <a:t>التفصيل </a:t>
            </a:r>
            <a:r>
              <a:rPr lang="en-US" sz="3000" dirty="0">
                <a:solidFill>
                  <a:schemeClr val="tx1"/>
                </a:solidFill>
                <a:latin typeface="Adelle Sans Devanagari" panose="02000503000000020004" pitchFamily="2" charset="-78"/>
                <a:cs typeface="Adelle Sans Devanagari" panose="02000503000000020004" pitchFamily="2" charset="-78"/>
              </a:rPr>
              <a:t>Tailoring</a:t>
            </a:r>
            <a:r>
              <a:rPr lang="ar-EG" sz="3000" dirty="0">
                <a:solidFill>
                  <a:schemeClr val="tx1"/>
                </a:solidFill>
                <a:latin typeface="Adelle Sans Devanagari" panose="02000503000000020004" pitchFamily="2" charset="-78"/>
                <a:cs typeface="Adelle Sans Devanagari" panose="02000503000000020004" pitchFamily="2" charset="-78"/>
              </a:rPr>
              <a:t>   </a:t>
            </a:r>
            <a:endParaRPr kumimoji="0" lang="ar-SA" sz="3000" b="0" i="0" u="none" strike="noStrike" kern="1200" cap="none" spc="0" normalizeH="0" baseline="0" noProof="0" dirty="0">
              <a:ln>
                <a:noFill/>
              </a:ln>
              <a:solidFill>
                <a:schemeClr val="tx1"/>
              </a:solidFill>
              <a:effectLst/>
              <a:uLnTx/>
              <a:uFillTx/>
              <a:latin typeface="Adelle Sans Devanagari" panose="02000503000000020004" pitchFamily="2" charset="-78"/>
              <a:cs typeface="Adelle Sans Devanagari" panose="02000503000000020004" pitchFamily="2" charset="-78"/>
            </a:endParaRPr>
          </a:p>
        </p:txBody>
      </p:sp>
    </p:spTree>
    <p:extLst>
      <p:ext uri="{BB962C8B-B14F-4D97-AF65-F5344CB8AC3E}">
        <p14:creationId xmlns:p14="http://schemas.microsoft.com/office/powerpoint/2010/main" val="271779568"/>
      </p:ext>
    </p:extLst>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ما هو التفصيل؟ </a:t>
            </a:r>
          </a:p>
        </p:txBody>
      </p:sp>
      <p:sp>
        <p:nvSpPr>
          <p:cNvPr id="7" name="Rectangle 6">
            <a:extLst>
              <a:ext uri="{FF2B5EF4-FFF2-40B4-BE49-F238E27FC236}">
                <a16:creationId xmlns:a16="http://schemas.microsoft.com/office/drawing/2014/main" id="{3AC18430-A219-4AA9-85AB-D1871879A6A8}"/>
              </a:ext>
            </a:extLst>
          </p:cNvPr>
          <p:cNvSpPr/>
          <p:nvPr/>
        </p:nvSpPr>
        <p:spPr>
          <a:xfrm>
            <a:off x="3883512" y="1469367"/>
            <a:ext cx="7759736" cy="2776914"/>
          </a:xfrm>
          <a:prstGeom prst="rect">
            <a:avLst/>
          </a:prstGeom>
        </p:spPr>
        <p:txBody>
          <a:bodyPr wrap="square">
            <a:spAutoFit/>
          </a:bodyPr>
          <a:lstStyle/>
          <a:p>
            <a:pPr lvl="0" algn="justLow" rtl="1">
              <a:lnSpc>
                <a:spcPct val="200000"/>
              </a:lnSpc>
              <a:defRPr/>
            </a:pPr>
            <a:r>
              <a:rPr lang="ar-EG" dirty="0">
                <a:solidFill>
                  <a:schemeClr val="tx1">
                    <a:lumMod val="50000"/>
                    <a:lumOff val="50000"/>
                  </a:schemeClr>
                </a:solidFill>
                <a:latin typeface="SST Arabic Medium" pitchFamily="34" charset="-78"/>
                <a:cs typeface="SST Arabic Medium" pitchFamily="34" charset="-78"/>
              </a:rPr>
              <a:t>التفصيل هو التكييف المتعمد لمنهج إدارة المشروع، والحوكمة، والعمليات، لجعلهم أكثر ملاءمة للبيئة المحددة والعمل قيد التنفيذ.</a:t>
            </a:r>
          </a:p>
          <a:p>
            <a:pPr lvl="0" algn="justLow" rtl="1">
              <a:lnSpc>
                <a:spcPct val="200000"/>
              </a:lnSpc>
              <a:defRPr/>
            </a:pPr>
            <a:r>
              <a:rPr lang="ar-EG" dirty="0">
                <a:solidFill>
                  <a:schemeClr val="tx1">
                    <a:lumMod val="50000"/>
                    <a:lumOff val="50000"/>
                  </a:schemeClr>
                </a:solidFill>
                <a:latin typeface="SST Arabic Medium" pitchFamily="34" charset="-78"/>
                <a:cs typeface="SST Arabic Medium" pitchFamily="34" charset="-78"/>
              </a:rPr>
              <a:t>يشمل التفصيل فهم سياق المشروع وأهدافه وبيئته التشغيلية. تعمل المشاريع في بيئات معقدة تحتاج إلى توازن المطالب المتنافسة المحتملة والتي تشمل، على سبيل المثال لا الحصر، ما يلي:</a:t>
            </a:r>
          </a:p>
        </p:txBody>
      </p:sp>
    </p:spTree>
    <p:extLst>
      <p:ext uri="{BB962C8B-B14F-4D97-AF65-F5344CB8AC3E}">
        <p14:creationId xmlns:p14="http://schemas.microsoft.com/office/powerpoint/2010/main" val="496269507"/>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ما هو التفصيل؟ </a:t>
            </a:r>
          </a:p>
        </p:txBody>
      </p:sp>
      <p:sp>
        <p:nvSpPr>
          <p:cNvPr id="9" name="Freeform 3"/>
          <p:cNvSpPr/>
          <p:nvPr/>
        </p:nvSpPr>
        <p:spPr>
          <a:xfrm>
            <a:off x="3442520" y="3149736"/>
            <a:ext cx="3431139" cy="982163"/>
          </a:xfrm>
          <a:custGeom>
            <a:avLst/>
            <a:gdLst/>
            <a:ahLst/>
            <a:cxnLst/>
            <a:rect l="l" t="t" r="r" b="b"/>
            <a:pathLst>
              <a:path w="9312983" h="2665841">
                <a:moveTo>
                  <a:pt x="0" y="0"/>
                </a:moveTo>
                <a:lnTo>
                  <a:pt x="9312983" y="0"/>
                </a:lnTo>
                <a:lnTo>
                  <a:pt x="9312983" y="2665841"/>
                </a:lnTo>
                <a:lnTo>
                  <a:pt x="0" y="266584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SA"/>
          </a:p>
        </p:txBody>
      </p:sp>
      <p:sp>
        <p:nvSpPr>
          <p:cNvPr id="10" name="Freeform 4"/>
          <p:cNvSpPr/>
          <p:nvPr/>
        </p:nvSpPr>
        <p:spPr>
          <a:xfrm flipH="1">
            <a:off x="6873658" y="3149736"/>
            <a:ext cx="3431139" cy="982163"/>
          </a:xfrm>
          <a:custGeom>
            <a:avLst/>
            <a:gdLst/>
            <a:ahLst/>
            <a:cxnLst/>
            <a:rect l="l" t="t" r="r" b="b"/>
            <a:pathLst>
              <a:path w="9312983" h="2665841">
                <a:moveTo>
                  <a:pt x="9312982" y="0"/>
                </a:moveTo>
                <a:lnTo>
                  <a:pt x="0" y="0"/>
                </a:lnTo>
                <a:lnTo>
                  <a:pt x="0" y="2665841"/>
                </a:lnTo>
                <a:lnTo>
                  <a:pt x="9312982" y="2665841"/>
                </a:lnTo>
                <a:lnTo>
                  <a:pt x="9312982"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SA"/>
          </a:p>
        </p:txBody>
      </p:sp>
      <p:grpSp>
        <p:nvGrpSpPr>
          <p:cNvPr id="11" name="Group 5"/>
          <p:cNvGrpSpPr/>
          <p:nvPr/>
        </p:nvGrpSpPr>
        <p:grpSpPr>
          <a:xfrm>
            <a:off x="3442520" y="2572318"/>
            <a:ext cx="1144522" cy="1154835"/>
            <a:chOff x="0" y="0"/>
            <a:chExt cx="805541" cy="812800"/>
          </a:xfrm>
        </p:grpSpPr>
        <p:sp>
          <p:nvSpPr>
            <p:cNvPr id="73" name="Freeform 6"/>
            <p:cNvSpPr/>
            <p:nvPr/>
          </p:nvSpPr>
          <p:spPr>
            <a:xfrm>
              <a:off x="0" y="0"/>
              <a:ext cx="805541" cy="812800"/>
            </a:xfrm>
            <a:custGeom>
              <a:avLst/>
              <a:gdLst/>
              <a:ahLst/>
              <a:cxnLst/>
              <a:rect l="l" t="t" r="r" b="b"/>
              <a:pathLst>
                <a:path w="805541" h="812800">
                  <a:moveTo>
                    <a:pt x="402771" y="0"/>
                  </a:moveTo>
                  <a:cubicBezTo>
                    <a:pt x="180327" y="0"/>
                    <a:pt x="0" y="181951"/>
                    <a:pt x="0" y="406400"/>
                  </a:cubicBezTo>
                  <a:cubicBezTo>
                    <a:pt x="0" y="630849"/>
                    <a:pt x="180327" y="812800"/>
                    <a:pt x="402771" y="812800"/>
                  </a:cubicBezTo>
                  <a:cubicBezTo>
                    <a:pt x="625215" y="812800"/>
                    <a:pt x="805541" y="630849"/>
                    <a:pt x="805541" y="406400"/>
                  </a:cubicBezTo>
                  <a:cubicBezTo>
                    <a:pt x="805541" y="181951"/>
                    <a:pt x="625215" y="0"/>
                    <a:pt x="402771" y="0"/>
                  </a:cubicBezTo>
                  <a:close/>
                </a:path>
              </a:pathLst>
            </a:custGeom>
            <a:solidFill>
              <a:srgbClr val="000000">
                <a:alpha val="0"/>
              </a:srgbClr>
            </a:solidFill>
            <a:ln w="66675" cap="sq">
              <a:solidFill>
                <a:srgbClr val="576874"/>
              </a:solidFill>
              <a:prstDash val="solid"/>
              <a:miter/>
            </a:ln>
          </p:spPr>
          <p:txBody>
            <a:bodyPr/>
            <a:lstStyle/>
            <a:p>
              <a:endParaRPr lang="en-SA"/>
            </a:p>
          </p:txBody>
        </p:sp>
        <p:sp>
          <p:nvSpPr>
            <p:cNvPr id="74" name="TextBox 7"/>
            <p:cNvSpPr txBox="1"/>
            <p:nvPr/>
          </p:nvSpPr>
          <p:spPr>
            <a:xfrm>
              <a:off x="75520" y="47625"/>
              <a:ext cx="654502" cy="68897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12" name="Freeform 8"/>
          <p:cNvSpPr/>
          <p:nvPr/>
        </p:nvSpPr>
        <p:spPr>
          <a:xfrm>
            <a:off x="3491805" y="2626760"/>
            <a:ext cx="1045951" cy="1045951"/>
          </a:xfrm>
          <a:custGeom>
            <a:avLst/>
            <a:gdLst/>
            <a:ahLst/>
            <a:cxnLst/>
            <a:rect l="l" t="t" r="r" b="b"/>
            <a:pathLst>
              <a:path w="2838976" h="2838976">
                <a:moveTo>
                  <a:pt x="0" y="0"/>
                </a:moveTo>
                <a:lnTo>
                  <a:pt x="2838976" y="0"/>
                </a:lnTo>
                <a:lnTo>
                  <a:pt x="2838976" y="2838976"/>
                </a:lnTo>
                <a:lnTo>
                  <a:pt x="0" y="2838976"/>
                </a:lnTo>
                <a:lnTo>
                  <a:pt x="0" y="0"/>
                </a:lnTo>
                <a:close/>
              </a:path>
            </a:pathLst>
          </a:custGeom>
          <a:blipFill>
            <a:blip r:embed="rId7">
              <a:alphaModFix amt="60000"/>
              <a:extLst>
                <a:ext uri="{96DAC541-7B7A-43D3-8B79-37D633B846F1}">
                  <asvg:svgBlip xmlns:asvg="http://schemas.microsoft.com/office/drawing/2016/SVG/main" r:embed="rId8"/>
                </a:ext>
              </a:extLst>
            </a:blip>
            <a:stretch>
              <a:fillRect/>
            </a:stretch>
          </a:blipFill>
        </p:spPr>
        <p:txBody>
          <a:bodyPr/>
          <a:lstStyle/>
          <a:p>
            <a:endParaRPr lang="en-SA"/>
          </a:p>
        </p:txBody>
      </p:sp>
      <p:grpSp>
        <p:nvGrpSpPr>
          <p:cNvPr id="13" name="Group 9"/>
          <p:cNvGrpSpPr/>
          <p:nvPr/>
        </p:nvGrpSpPr>
        <p:grpSpPr>
          <a:xfrm>
            <a:off x="3592006" y="2726961"/>
            <a:ext cx="845549" cy="845549"/>
            <a:chOff x="0" y="0"/>
            <a:chExt cx="812800" cy="812800"/>
          </a:xfrm>
        </p:grpSpPr>
        <p:sp>
          <p:nvSpPr>
            <p:cNvPr id="71" name="Freeform 1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EFD"/>
            </a:solidFill>
          </p:spPr>
          <p:txBody>
            <a:bodyPr/>
            <a:lstStyle/>
            <a:p>
              <a:endParaRPr lang="en-SA"/>
            </a:p>
          </p:txBody>
        </p:sp>
        <p:sp>
          <p:nvSpPr>
            <p:cNvPr id="72" name="TextBox 11"/>
            <p:cNvSpPr txBox="1"/>
            <p:nvPr/>
          </p:nvSpPr>
          <p:spPr>
            <a:xfrm>
              <a:off x="76200" y="47625"/>
              <a:ext cx="660400" cy="68897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14" name="Group 12"/>
          <p:cNvGrpSpPr/>
          <p:nvPr/>
        </p:nvGrpSpPr>
        <p:grpSpPr>
          <a:xfrm>
            <a:off x="4586070" y="2572318"/>
            <a:ext cx="1144522" cy="1154835"/>
            <a:chOff x="0" y="0"/>
            <a:chExt cx="805541" cy="812800"/>
          </a:xfrm>
        </p:grpSpPr>
        <p:sp>
          <p:nvSpPr>
            <p:cNvPr id="69" name="Freeform 13"/>
            <p:cNvSpPr/>
            <p:nvPr/>
          </p:nvSpPr>
          <p:spPr>
            <a:xfrm>
              <a:off x="0" y="0"/>
              <a:ext cx="805541" cy="812800"/>
            </a:xfrm>
            <a:custGeom>
              <a:avLst/>
              <a:gdLst/>
              <a:ahLst/>
              <a:cxnLst/>
              <a:rect l="l" t="t" r="r" b="b"/>
              <a:pathLst>
                <a:path w="805541" h="812800">
                  <a:moveTo>
                    <a:pt x="402771" y="0"/>
                  </a:moveTo>
                  <a:cubicBezTo>
                    <a:pt x="180327" y="0"/>
                    <a:pt x="0" y="181951"/>
                    <a:pt x="0" y="406400"/>
                  </a:cubicBezTo>
                  <a:cubicBezTo>
                    <a:pt x="0" y="630849"/>
                    <a:pt x="180327" y="812800"/>
                    <a:pt x="402771" y="812800"/>
                  </a:cubicBezTo>
                  <a:cubicBezTo>
                    <a:pt x="625215" y="812800"/>
                    <a:pt x="805541" y="630849"/>
                    <a:pt x="805541" y="406400"/>
                  </a:cubicBezTo>
                  <a:cubicBezTo>
                    <a:pt x="805541" y="181951"/>
                    <a:pt x="625215" y="0"/>
                    <a:pt x="402771" y="0"/>
                  </a:cubicBezTo>
                  <a:close/>
                </a:path>
              </a:pathLst>
            </a:custGeom>
            <a:solidFill>
              <a:srgbClr val="000000">
                <a:alpha val="0"/>
              </a:srgbClr>
            </a:solidFill>
            <a:ln w="66675" cap="sq">
              <a:solidFill>
                <a:srgbClr val="8E98A1"/>
              </a:solidFill>
              <a:prstDash val="solid"/>
              <a:miter/>
            </a:ln>
          </p:spPr>
          <p:txBody>
            <a:bodyPr/>
            <a:lstStyle/>
            <a:p>
              <a:endParaRPr lang="en-SA"/>
            </a:p>
          </p:txBody>
        </p:sp>
        <p:sp>
          <p:nvSpPr>
            <p:cNvPr id="70" name="TextBox 14"/>
            <p:cNvSpPr txBox="1"/>
            <p:nvPr/>
          </p:nvSpPr>
          <p:spPr>
            <a:xfrm>
              <a:off x="75520" y="47625"/>
              <a:ext cx="654502" cy="68897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15" name="Freeform 15"/>
          <p:cNvSpPr/>
          <p:nvPr/>
        </p:nvSpPr>
        <p:spPr>
          <a:xfrm>
            <a:off x="4635356" y="2626760"/>
            <a:ext cx="1045951" cy="1045951"/>
          </a:xfrm>
          <a:custGeom>
            <a:avLst/>
            <a:gdLst/>
            <a:ahLst/>
            <a:cxnLst/>
            <a:rect l="l" t="t" r="r" b="b"/>
            <a:pathLst>
              <a:path w="2838976" h="2838976">
                <a:moveTo>
                  <a:pt x="0" y="0"/>
                </a:moveTo>
                <a:lnTo>
                  <a:pt x="2838976" y="0"/>
                </a:lnTo>
                <a:lnTo>
                  <a:pt x="2838976" y="2838976"/>
                </a:lnTo>
                <a:lnTo>
                  <a:pt x="0" y="2838976"/>
                </a:lnTo>
                <a:lnTo>
                  <a:pt x="0" y="0"/>
                </a:lnTo>
                <a:close/>
              </a:path>
            </a:pathLst>
          </a:custGeom>
          <a:blipFill>
            <a:blip r:embed="rId7">
              <a:alphaModFix amt="60000"/>
              <a:extLst>
                <a:ext uri="{96DAC541-7B7A-43D3-8B79-37D633B846F1}">
                  <asvg:svgBlip xmlns:asvg="http://schemas.microsoft.com/office/drawing/2016/SVG/main" r:embed="rId8"/>
                </a:ext>
              </a:extLst>
            </a:blip>
            <a:stretch>
              <a:fillRect/>
            </a:stretch>
          </a:blipFill>
        </p:spPr>
        <p:txBody>
          <a:bodyPr/>
          <a:lstStyle/>
          <a:p>
            <a:endParaRPr lang="en-SA"/>
          </a:p>
        </p:txBody>
      </p:sp>
      <p:grpSp>
        <p:nvGrpSpPr>
          <p:cNvPr id="16" name="Group 16"/>
          <p:cNvGrpSpPr/>
          <p:nvPr/>
        </p:nvGrpSpPr>
        <p:grpSpPr>
          <a:xfrm>
            <a:off x="4735557" y="2726961"/>
            <a:ext cx="845549" cy="845549"/>
            <a:chOff x="0" y="0"/>
            <a:chExt cx="812800" cy="812800"/>
          </a:xfrm>
        </p:grpSpPr>
        <p:sp>
          <p:nvSpPr>
            <p:cNvPr id="67" name="Freeform 1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EFD"/>
            </a:solidFill>
          </p:spPr>
          <p:txBody>
            <a:bodyPr/>
            <a:lstStyle/>
            <a:p>
              <a:endParaRPr lang="en-SA"/>
            </a:p>
          </p:txBody>
        </p:sp>
        <p:sp>
          <p:nvSpPr>
            <p:cNvPr id="68" name="TextBox 18"/>
            <p:cNvSpPr txBox="1"/>
            <p:nvPr/>
          </p:nvSpPr>
          <p:spPr>
            <a:xfrm>
              <a:off x="76200" y="47625"/>
              <a:ext cx="660400" cy="68897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17" name="Group 19"/>
          <p:cNvGrpSpPr/>
          <p:nvPr/>
        </p:nvGrpSpPr>
        <p:grpSpPr>
          <a:xfrm>
            <a:off x="5729622" y="2572318"/>
            <a:ext cx="1144522" cy="1154835"/>
            <a:chOff x="0" y="0"/>
            <a:chExt cx="805541" cy="812800"/>
          </a:xfrm>
        </p:grpSpPr>
        <p:sp>
          <p:nvSpPr>
            <p:cNvPr id="65" name="Freeform 20"/>
            <p:cNvSpPr/>
            <p:nvPr/>
          </p:nvSpPr>
          <p:spPr>
            <a:xfrm>
              <a:off x="0" y="0"/>
              <a:ext cx="805541" cy="812800"/>
            </a:xfrm>
            <a:custGeom>
              <a:avLst/>
              <a:gdLst/>
              <a:ahLst/>
              <a:cxnLst/>
              <a:rect l="l" t="t" r="r" b="b"/>
              <a:pathLst>
                <a:path w="805541" h="812800">
                  <a:moveTo>
                    <a:pt x="402771" y="0"/>
                  </a:moveTo>
                  <a:cubicBezTo>
                    <a:pt x="180327" y="0"/>
                    <a:pt x="0" y="181951"/>
                    <a:pt x="0" y="406400"/>
                  </a:cubicBezTo>
                  <a:cubicBezTo>
                    <a:pt x="0" y="630849"/>
                    <a:pt x="180327" y="812800"/>
                    <a:pt x="402771" y="812800"/>
                  </a:cubicBezTo>
                  <a:cubicBezTo>
                    <a:pt x="625215" y="812800"/>
                    <a:pt x="805541" y="630849"/>
                    <a:pt x="805541" y="406400"/>
                  </a:cubicBezTo>
                  <a:cubicBezTo>
                    <a:pt x="805541" y="181951"/>
                    <a:pt x="625215" y="0"/>
                    <a:pt x="402771" y="0"/>
                  </a:cubicBezTo>
                  <a:close/>
                </a:path>
              </a:pathLst>
            </a:custGeom>
            <a:solidFill>
              <a:srgbClr val="000000">
                <a:alpha val="0"/>
              </a:srgbClr>
            </a:solidFill>
            <a:ln w="66675" cap="sq">
              <a:solidFill>
                <a:srgbClr val="05B7B2"/>
              </a:solidFill>
              <a:prstDash val="solid"/>
              <a:miter/>
            </a:ln>
          </p:spPr>
          <p:txBody>
            <a:bodyPr/>
            <a:lstStyle/>
            <a:p>
              <a:endParaRPr lang="en-SA"/>
            </a:p>
          </p:txBody>
        </p:sp>
        <p:sp>
          <p:nvSpPr>
            <p:cNvPr id="66" name="TextBox 21"/>
            <p:cNvSpPr txBox="1"/>
            <p:nvPr/>
          </p:nvSpPr>
          <p:spPr>
            <a:xfrm>
              <a:off x="75520" y="47625"/>
              <a:ext cx="654502" cy="68897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18" name="Freeform 22"/>
          <p:cNvSpPr/>
          <p:nvPr/>
        </p:nvSpPr>
        <p:spPr>
          <a:xfrm>
            <a:off x="5778907" y="2626760"/>
            <a:ext cx="1045951" cy="1045951"/>
          </a:xfrm>
          <a:custGeom>
            <a:avLst/>
            <a:gdLst/>
            <a:ahLst/>
            <a:cxnLst/>
            <a:rect l="l" t="t" r="r" b="b"/>
            <a:pathLst>
              <a:path w="2838976" h="2838976">
                <a:moveTo>
                  <a:pt x="0" y="0"/>
                </a:moveTo>
                <a:lnTo>
                  <a:pt x="2838976" y="0"/>
                </a:lnTo>
                <a:lnTo>
                  <a:pt x="2838976" y="2838976"/>
                </a:lnTo>
                <a:lnTo>
                  <a:pt x="0" y="2838976"/>
                </a:lnTo>
                <a:lnTo>
                  <a:pt x="0" y="0"/>
                </a:lnTo>
                <a:close/>
              </a:path>
            </a:pathLst>
          </a:custGeom>
          <a:blipFill>
            <a:blip r:embed="rId7">
              <a:alphaModFix amt="60000"/>
              <a:extLst>
                <a:ext uri="{96DAC541-7B7A-43D3-8B79-37D633B846F1}">
                  <asvg:svgBlip xmlns:asvg="http://schemas.microsoft.com/office/drawing/2016/SVG/main" r:embed="rId8"/>
                </a:ext>
              </a:extLst>
            </a:blip>
            <a:stretch>
              <a:fillRect/>
            </a:stretch>
          </a:blipFill>
        </p:spPr>
        <p:txBody>
          <a:bodyPr/>
          <a:lstStyle/>
          <a:p>
            <a:endParaRPr lang="en-SA"/>
          </a:p>
        </p:txBody>
      </p:sp>
      <p:grpSp>
        <p:nvGrpSpPr>
          <p:cNvPr id="19" name="Group 23"/>
          <p:cNvGrpSpPr/>
          <p:nvPr/>
        </p:nvGrpSpPr>
        <p:grpSpPr>
          <a:xfrm>
            <a:off x="5879108" y="2726961"/>
            <a:ext cx="845549" cy="845549"/>
            <a:chOff x="0" y="0"/>
            <a:chExt cx="812800" cy="812800"/>
          </a:xfrm>
        </p:grpSpPr>
        <p:sp>
          <p:nvSpPr>
            <p:cNvPr id="63" name="Freeform 2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EFD"/>
            </a:solidFill>
          </p:spPr>
          <p:txBody>
            <a:bodyPr/>
            <a:lstStyle/>
            <a:p>
              <a:endParaRPr lang="en-SA"/>
            </a:p>
          </p:txBody>
        </p:sp>
        <p:sp>
          <p:nvSpPr>
            <p:cNvPr id="64" name="TextBox 25"/>
            <p:cNvSpPr txBox="1"/>
            <p:nvPr/>
          </p:nvSpPr>
          <p:spPr>
            <a:xfrm>
              <a:off x="76200" y="47625"/>
              <a:ext cx="660400" cy="68897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20" name="Group 26"/>
          <p:cNvGrpSpPr/>
          <p:nvPr/>
        </p:nvGrpSpPr>
        <p:grpSpPr>
          <a:xfrm>
            <a:off x="6873173" y="2572318"/>
            <a:ext cx="1144522" cy="1154835"/>
            <a:chOff x="0" y="0"/>
            <a:chExt cx="805541" cy="812800"/>
          </a:xfrm>
        </p:grpSpPr>
        <p:sp>
          <p:nvSpPr>
            <p:cNvPr id="61" name="Freeform 27"/>
            <p:cNvSpPr/>
            <p:nvPr/>
          </p:nvSpPr>
          <p:spPr>
            <a:xfrm>
              <a:off x="0" y="0"/>
              <a:ext cx="805541" cy="812800"/>
            </a:xfrm>
            <a:custGeom>
              <a:avLst/>
              <a:gdLst/>
              <a:ahLst/>
              <a:cxnLst/>
              <a:rect l="l" t="t" r="r" b="b"/>
              <a:pathLst>
                <a:path w="805541" h="812800">
                  <a:moveTo>
                    <a:pt x="402771" y="0"/>
                  </a:moveTo>
                  <a:cubicBezTo>
                    <a:pt x="180327" y="0"/>
                    <a:pt x="0" y="181951"/>
                    <a:pt x="0" y="406400"/>
                  </a:cubicBezTo>
                  <a:cubicBezTo>
                    <a:pt x="0" y="630849"/>
                    <a:pt x="180327" y="812800"/>
                    <a:pt x="402771" y="812800"/>
                  </a:cubicBezTo>
                  <a:cubicBezTo>
                    <a:pt x="625215" y="812800"/>
                    <a:pt x="805541" y="630849"/>
                    <a:pt x="805541" y="406400"/>
                  </a:cubicBezTo>
                  <a:cubicBezTo>
                    <a:pt x="805541" y="181951"/>
                    <a:pt x="625215" y="0"/>
                    <a:pt x="402771" y="0"/>
                  </a:cubicBezTo>
                  <a:close/>
                </a:path>
              </a:pathLst>
            </a:custGeom>
            <a:solidFill>
              <a:srgbClr val="000000">
                <a:alpha val="0"/>
              </a:srgbClr>
            </a:solidFill>
            <a:ln w="66675" cap="sq">
              <a:solidFill>
                <a:srgbClr val="5B5C78"/>
              </a:solidFill>
              <a:prstDash val="solid"/>
              <a:miter/>
            </a:ln>
          </p:spPr>
          <p:txBody>
            <a:bodyPr/>
            <a:lstStyle/>
            <a:p>
              <a:endParaRPr lang="en-SA"/>
            </a:p>
          </p:txBody>
        </p:sp>
        <p:sp>
          <p:nvSpPr>
            <p:cNvPr id="62" name="TextBox 28"/>
            <p:cNvSpPr txBox="1"/>
            <p:nvPr/>
          </p:nvSpPr>
          <p:spPr>
            <a:xfrm>
              <a:off x="75520" y="47625"/>
              <a:ext cx="654502" cy="68897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21" name="Freeform 29"/>
          <p:cNvSpPr/>
          <p:nvPr/>
        </p:nvSpPr>
        <p:spPr>
          <a:xfrm>
            <a:off x="6922458" y="2626760"/>
            <a:ext cx="1045951" cy="1045951"/>
          </a:xfrm>
          <a:custGeom>
            <a:avLst/>
            <a:gdLst/>
            <a:ahLst/>
            <a:cxnLst/>
            <a:rect l="l" t="t" r="r" b="b"/>
            <a:pathLst>
              <a:path w="2838976" h="2838976">
                <a:moveTo>
                  <a:pt x="0" y="0"/>
                </a:moveTo>
                <a:lnTo>
                  <a:pt x="2838976" y="0"/>
                </a:lnTo>
                <a:lnTo>
                  <a:pt x="2838976" y="2838976"/>
                </a:lnTo>
                <a:lnTo>
                  <a:pt x="0" y="2838976"/>
                </a:lnTo>
                <a:lnTo>
                  <a:pt x="0" y="0"/>
                </a:lnTo>
                <a:close/>
              </a:path>
            </a:pathLst>
          </a:custGeom>
          <a:blipFill>
            <a:blip r:embed="rId9">
              <a:alphaModFix amt="60000"/>
              <a:extLst>
                <a:ext uri="{96DAC541-7B7A-43D3-8B79-37D633B846F1}">
                  <asvg:svgBlip xmlns:asvg="http://schemas.microsoft.com/office/drawing/2016/SVG/main" r:embed="rId10"/>
                </a:ext>
              </a:extLst>
            </a:blip>
            <a:stretch>
              <a:fillRect/>
            </a:stretch>
          </a:blipFill>
        </p:spPr>
        <p:txBody>
          <a:bodyPr/>
          <a:lstStyle/>
          <a:p>
            <a:endParaRPr lang="en-SA"/>
          </a:p>
        </p:txBody>
      </p:sp>
      <p:grpSp>
        <p:nvGrpSpPr>
          <p:cNvPr id="22" name="Group 30"/>
          <p:cNvGrpSpPr/>
          <p:nvPr/>
        </p:nvGrpSpPr>
        <p:grpSpPr>
          <a:xfrm>
            <a:off x="7022659" y="2726961"/>
            <a:ext cx="845549" cy="845549"/>
            <a:chOff x="0" y="0"/>
            <a:chExt cx="812800" cy="812800"/>
          </a:xfrm>
        </p:grpSpPr>
        <p:sp>
          <p:nvSpPr>
            <p:cNvPr id="59" name="Freeform 3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EFD"/>
            </a:solidFill>
          </p:spPr>
          <p:txBody>
            <a:bodyPr/>
            <a:lstStyle/>
            <a:p>
              <a:endParaRPr lang="en-SA"/>
            </a:p>
          </p:txBody>
        </p:sp>
        <p:sp>
          <p:nvSpPr>
            <p:cNvPr id="60" name="TextBox 32"/>
            <p:cNvSpPr txBox="1"/>
            <p:nvPr/>
          </p:nvSpPr>
          <p:spPr>
            <a:xfrm>
              <a:off x="76200" y="47625"/>
              <a:ext cx="660400" cy="68897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23" name="Group 33"/>
          <p:cNvGrpSpPr/>
          <p:nvPr/>
        </p:nvGrpSpPr>
        <p:grpSpPr>
          <a:xfrm>
            <a:off x="8016724" y="2572318"/>
            <a:ext cx="1144522" cy="1154835"/>
            <a:chOff x="0" y="0"/>
            <a:chExt cx="805541" cy="812800"/>
          </a:xfrm>
        </p:grpSpPr>
        <p:sp>
          <p:nvSpPr>
            <p:cNvPr id="57" name="Freeform 34"/>
            <p:cNvSpPr/>
            <p:nvPr/>
          </p:nvSpPr>
          <p:spPr>
            <a:xfrm>
              <a:off x="0" y="0"/>
              <a:ext cx="805541" cy="812800"/>
            </a:xfrm>
            <a:custGeom>
              <a:avLst/>
              <a:gdLst/>
              <a:ahLst/>
              <a:cxnLst/>
              <a:rect l="l" t="t" r="r" b="b"/>
              <a:pathLst>
                <a:path w="805541" h="812800">
                  <a:moveTo>
                    <a:pt x="402771" y="0"/>
                  </a:moveTo>
                  <a:cubicBezTo>
                    <a:pt x="180327" y="0"/>
                    <a:pt x="0" y="181951"/>
                    <a:pt x="0" y="406400"/>
                  </a:cubicBezTo>
                  <a:cubicBezTo>
                    <a:pt x="0" y="630849"/>
                    <a:pt x="180327" y="812800"/>
                    <a:pt x="402771" y="812800"/>
                  </a:cubicBezTo>
                  <a:cubicBezTo>
                    <a:pt x="625215" y="812800"/>
                    <a:pt x="805541" y="630849"/>
                    <a:pt x="805541" y="406400"/>
                  </a:cubicBezTo>
                  <a:cubicBezTo>
                    <a:pt x="805541" y="181951"/>
                    <a:pt x="625215" y="0"/>
                    <a:pt x="402771" y="0"/>
                  </a:cubicBezTo>
                  <a:close/>
                </a:path>
              </a:pathLst>
            </a:custGeom>
            <a:solidFill>
              <a:srgbClr val="000000">
                <a:alpha val="0"/>
              </a:srgbClr>
            </a:solidFill>
            <a:ln w="66675" cap="sq">
              <a:solidFill>
                <a:srgbClr val="131F44"/>
              </a:solidFill>
              <a:prstDash val="solid"/>
              <a:miter/>
            </a:ln>
          </p:spPr>
          <p:txBody>
            <a:bodyPr/>
            <a:lstStyle/>
            <a:p>
              <a:endParaRPr lang="en-SA"/>
            </a:p>
          </p:txBody>
        </p:sp>
        <p:sp>
          <p:nvSpPr>
            <p:cNvPr id="58" name="TextBox 35"/>
            <p:cNvSpPr txBox="1"/>
            <p:nvPr/>
          </p:nvSpPr>
          <p:spPr>
            <a:xfrm>
              <a:off x="75520" y="47625"/>
              <a:ext cx="654502" cy="68897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24" name="Freeform 36"/>
          <p:cNvSpPr/>
          <p:nvPr/>
        </p:nvSpPr>
        <p:spPr>
          <a:xfrm>
            <a:off x="8066009" y="2626760"/>
            <a:ext cx="1045951" cy="1045951"/>
          </a:xfrm>
          <a:custGeom>
            <a:avLst/>
            <a:gdLst/>
            <a:ahLst/>
            <a:cxnLst/>
            <a:rect l="l" t="t" r="r" b="b"/>
            <a:pathLst>
              <a:path w="2838976" h="2838976">
                <a:moveTo>
                  <a:pt x="0" y="0"/>
                </a:moveTo>
                <a:lnTo>
                  <a:pt x="2838976" y="0"/>
                </a:lnTo>
                <a:lnTo>
                  <a:pt x="2838976" y="2838976"/>
                </a:lnTo>
                <a:lnTo>
                  <a:pt x="0" y="2838976"/>
                </a:lnTo>
                <a:lnTo>
                  <a:pt x="0" y="0"/>
                </a:lnTo>
                <a:close/>
              </a:path>
            </a:pathLst>
          </a:custGeom>
          <a:blipFill>
            <a:blip r:embed="rId7">
              <a:alphaModFix amt="60000"/>
              <a:extLst>
                <a:ext uri="{96DAC541-7B7A-43D3-8B79-37D633B846F1}">
                  <asvg:svgBlip xmlns:asvg="http://schemas.microsoft.com/office/drawing/2016/SVG/main" r:embed="rId8"/>
                </a:ext>
              </a:extLst>
            </a:blip>
            <a:stretch>
              <a:fillRect/>
            </a:stretch>
          </a:blipFill>
        </p:spPr>
        <p:txBody>
          <a:bodyPr/>
          <a:lstStyle/>
          <a:p>
            <a:endParaRPr lang="en-SA"/>
          </a:p>
        </p:txBody>
      </p:sp>
      <p:grpSp>
        <p:nvGrpSpPr>
          <p:cNvPr id="25" name="Group 37"/>
          <p:cNvGrpSpPr/>
          <p:nvPr/>
        </p:nvGrpSpPr>
        <p:grpSpPr>
          <a:xfrm>
            <a:off x="8166210" y="2726961"/>
            <a:ext cx="845549" cy="845549"/>
            <a:chOff x="0" y="0"/>
            <a:chExt cx="812800" cy="812800"/>
          </a:xfrm>
        </p:grpSpPr>
        <p:sp>
          <p:nvSpPr>
            <p:cNvPr id="55" name="Freeform 3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EFD"/>
            </a:solidFill>
          </p:spPr>
          <p:txBody>
            <a:bodyPr/>
            <a:lstStyle/>
            <a:p>
              <a:endParaRPr lang="en-SA"/>
            </a:p>
          </p:txBody>
        </p:sp>
        <p:sp>
          <p:nvSpPr>
            <p:cNvPr id="56" name="TextBox 39"/>
            <p:cNvSpPr txBox="1"/>
            <p:nvPr/>
          </p:nvSpPr>
          <p:spPr>
            <a:xfrm>
              <a:off x="76200" y="47625"/>
              <a:ext cx="660400" cy="68897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26" name="Group 40"/>
          <p:cNvGrpSpPr/>
          <p:nvPr/>
        </p:nvGrpSpPr>
        <p:grpSpPr>
          <a:xfrm>
            <a:off x="9160275" y="2572318"/>
            <a:ext cx="1144522" cy="1154835"/>
            <a:chOff x="0" y="0"/>
            <a:chExt cx="805541" cy="812800"/>
          </a:xfrm>
        </p:grpSpPr>
        <p:sp>
          <p:nvSpPr>
            <p:cNvPr id="53" name="Freeform 41"/>
            <p:cNvSpPr/>
            <p:nvPr/>
          </p:nvSpPr>
          <p:spPr>
            <a:xfrm>
              <a:off x="0" y="0"/>
              <a:ext cx="805541" cy="812800"/>
            </a:xfrm>
            <a:custGeom>
              <a:avLst/>
              <a:gdLst/>
              <a:ahLst/>
              <a:cxnLst/>
              <a:rect l="l" t="t" r="r" b="b"/>
              <a:pathLst>
                <a:path w="805541" h="812800">
                  <a:moveTo>
                    <a:pt x="402771" y="0"/>
                  </a:moveTo>
                  <a:cubicBezTo>
                    <a:pt x="180327" y="0"/>
                    <a:pt x="0" y="181951"/>
                    <a:pt x="0" y="406400"/>
                  </a:cubicBezTo>
                  <a:cubicBezTo>
                    <a:pt x="0" y="630849"/>
                    <a:pt x="180327" y="812800"/>
                    <a:pt x="402771" y="812800"/>
                  </a:cubicBezTo>
                  <a:cubicBezTo>
                    <a:pt x="625215" y="812800"/>
                    <a:pt x="805541" y="630849"/>
                    <a:pt x="805541" y="406400"/>
                  </a:cubicBezTo>
                  <a:cubicBezTo>
                    <a:pt x="805541" y="181951"/>
                    <a:pt x="625215" y="0"/>
                    <a:pt x="402771" y="0"/>
                  </a:cubicBezTo>
                  <a:close/>
                </a:path>
              </a:pathLst>
            </a:custGeom>
            <a:solidFill>
              <a:srgbClr val="000000">
                <a:alpha val="0"/>
              </a:srgbClr>
            </a:solidFill>
            <a:ln w="66675" cap="sq">
              <a:solidFill>
                <a:srgbClr val="19337C"/>
              </a:solidFill>
              <a:prstDash val="solid"/>
              <a:miter/>
            </a:ln>
          </p:spPr>
          <p:txBody>
            <a:bodyPr/>
            <a:lstStyle/>
            <a:p>
              <a:endParaRPr lang="en-SA"/>
            </a:p>
          </p:txBody>
        </p:sp>
        <p:sp>
          <p:nvSpPr>
            <p:cNvPr id="54" name="TextBox 42"/>
            <p:cNvSpPr txBox="1"/>
            <p:nvPr/>
          </p:nvSpPr>
          <p:spPr>
            <a:xfrm>
              <a:off x="75520" y="47625"/>
              <a:ext cx="654502" cy="68897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27" name="Freeform 43"/>
          <p:cNvSpPr/>
          <p:nvPr/>
        </p:nvSpPr>
        <p:spPr>
          <a:xfrm>
            <a:off x="9209560" y="2626760"/>
            <a:ext cx="1045951" cy="1045951"/>
          </a:xfrm>
          <a:custGeom>
            <a:avLst/>
            <a:gdLst/>
            <a:ahLst/>
            <a:cxnLst/>
            <a:rect l="l" t="t" r="r" b="b"/>
            <a:pathLst>
              <a:path w="2838976" h="2838976">
                <a:moveTo>
                  <a:pt x="0" y="0"/>
                </a:moveTo>
                <a:lnTo>
                  <a:pt x="2838977" y="0"/>
                </a:lnTo>
                <a:lnTo>
                  <a:pt x="2838977" y="2838976"/>
                </a:lnTo>
                <a:lnTo>
                  <a:pt x="0" y="2838976"/>
                </a:lnTo>
                <a:lnTo>
                  <a:pt x="0" y="0"/>
                </a:lnTo>
                <a:close/>
              </a:path>
            </a:pathLst>
          </a:custGeom>
          <a:blipFill>
            <a:blip r:embed="rId11">
              <a:alphaModFix amt="60000"/>
              <a:extLst>
                <a:ext uri="{96DAC541-7B7A-43D3-8B79-37D633B846F1}">
                  <asvg:svgBlip xmlns:asvg="http://schemas.microsoft.com/office/drawing/2016/SVG/main" r:embed="rId12"/>
                </a:ext>
              </a:extLst>
            </a:blip>
            <a:stretch>
              <a:fillRect/>
            </a:stretch>
          </a:blipFill>
        </p:spPr>
        <p:txBody>
          <a:bodyPr/>
          <a:lstStyle/>
          <a:p>
            <a:endParaRPr lang="en-SA"/>
          </a:p>
        </p:txBody>
      </p:sp>
      <p:grpSp>
        <p:nvGrpSpPr>
          <p:cNvPr id="28" name="Group 44"/>
          <p:cNvGrpSpPr/>
          <p:nvPr/>
        </p:nvGrpSpPr>
        <p:grpSpPr>
          <a:xfrm>
            <a:off x="9309761" y="2726961"/>
            <a:ext cx="845549" cy="845549"/>
            <a:chOff x="0" y="0"/>
            <a:chExt cx="812800" cy="812800"/>
          </a:xfrm>
        </p:grpSpPr>
        <p:sp>
          <p:nvSpPr>
            <p:cNvPr id="51"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EFD"/>
            </a:solidFill>
          </p:spPr>
          <p:txBody>
            <a:bodyPr/>
            <a:lstStyle/>
            <a:p>
              <a:endParaRPr lang="en-SA"/>
            </a:p>
          </p:txBody>
        </p:sp>
        <p:sp>
          <p:nvSpPr>
            <p:cNvPr id="52" name="TextBox 46"/>
            <p:cNvSpPr txBox="1"/>
            <p:nvPr/>
          </p:nvSpPr>
          <p:spPr>
            <a:xfrm>
              <a:off x="76200" y="47625"/>
              <a:ext cx="660400" cy="68897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29" name="Freeform 47"/>
          <p:cNvSpPr/>
          <p:nvPr/>
        </p:nvSpPr>
        <p:spPr>
          <a:xfrm>
            <a:off x="2298483" y="3150248"/>
            <a:ext cx="1137659" cy="982163"/>
          </a:xfrm>
          <a:custGeom>
            <a:avLst/>
            <a:gdLst/>
            <a:ahLst/>
            <a:cxnLst/>
            <a:rect l="l" t="t" r="r" b="b"/>
            <a:pathLst>
              <a:path w="3087895" h="2665841">
                <a:moveTo>
                  <a:pt x="0" y="0"/>
                </a:moveTo>
                <a:lnTo>
                  <a:pt x="3087895" y="0"/>
                </a:lnTo>
                <a:lnTo>
                  <a:pt x="3087895" y="2665841"/>
                </a:lnTo>
                <a:lnTo>
                  <a:pt x="0" y="2665841"/>
                </a:lnTo>
                <a:lnTo>
                  <a:pt x="0" y="0"/>
                </a:lnTo>
                <a:close/>
              </a:path>
            </a:pathLst>
          </a:custGeom>
          <a:blipFill>
            <a:blip r:embed="rId13" cstate="email">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a:blipFill>
        </p:spPr>
        <p:txBody>
          <a:bodyPr/>
          <a:lstStyle/>
          <a:p>
            <a:endParaRPr lang="en-SA"/>
          </a:p>
        </p:txBody>
      </p:sp>
      <p:grpSp>
        <p:nvGrpSpPr>
          <p:cNvPr id="30" name="Group 48"/>
          <p:cNvGrpSpPr/>
          <p:nvPr/>
        </p:nvGrpSpPr>
        <p:grpSpPr>
          <a:xfrm>
            <a:off x="2298483" y="2572830"/>
            <a:ext cx="1144522" cy="1154835"/>
            <a:chOff x="0" y="0"/>
            <a:chExt cx="805541" cy="812800"/>
          </a:xfrm>
        </p:grpSpPr>
        <p:sp>
          <p:nvSpPr>
            <p:cNvPr id="49" name="Freeform 49"/>
            <p:cNvSpPr/>
            <p:nvPr/>
          </p:nvSpPr>
          <p:spPr>
            <a:xfrm>
              <a:off x="0" y="0"/>
              <a:ext cx="805541" cy="812800"/>
            </a:xfrm>
            <a:custGeom>
              <a:avLst/>
              <a:gdLst/>
              <a:ahLst/>
              <a:cxnLst/>
              <a:rect l="l" t="t" r="r" b="b"/>
              <a:pathLst>
                <a:path w="805541" h="812800">
                  <a:moveTo>
                    <a:pt x="402771" y="0"/>
                  </a:moveTo>
                  <a:cubicBezTo>
                    <a:pt x="180327" y="0"/>
                    <a:pt x="0" y="181951"/>
                    <a:pt x="0" y="406400"/>
                  </a:cubicBezTo>
                  <a:cubicBezTo>
                    <a:pt x="0" y="630849"/>
                    <a:pt x="180327" y="812800"/>
                    <a:pt x="402771" y="812800"/>
                  </a:cubicBezTo>
                  <a:cubicBezTo>
                    <a:pt x="625215" y="812800"/>
                    <a:pt x="805541" y="630849"/>
                    <a:pt x="805541" y="406400"/>
                  </a:cubicBezTo>
                  <a:cubicBezTo>
                    <a:pt x="805541" y="181951"/>
                    <a:pt x="625215" y="0"/>
                    <a:pt x="402771" y="0"/>
                  </a:cubicBezTo>
                  <a:close/>
                </a:path>
              </a:pathLst>
            </a:custGeom>
            <a:solidFill>
              <a:srgbClr val="000000">
                <a:alpha val="0"/>
              </a:srgbClr>
            </a:solidFill>
            <a:ln w="66675" cap="sq">
              <a:solidFill>
                <a:srgbClr val="474D96"/>
              </a:solidFill>
              <a:prstDash val="solid"/>
              <a:miter/>
            </a:ln>
          </p:spPr>
          <p:txBody>
            <a:bodyPr/>
            <a:lstStyle/>
            <a:p>
              <a:endParaRPr lang="en-SA"/>
            </a:p>
          </p:txBody>
        </p:sp>
        <p:sp>
          <p:nvSpPr>
            <p:cNvPr id="50" name="TextBox 50"/>
            <p:cNvSpPr txBox="1"/>
            <p:nvPr/>
          </p:nvSpPr>
          <p:spPr>
            <a:xfrm>
              <a:off x="75520" y="47625"/>
              <a:ext cx="654502" cy="68897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31" name="Freeform 51"/>
          <p:cNvSpPr/>
          <p:nvPr/>
        </p:nvSpPr>
        <p:spPr>
          <a:xfrm>
            <a:off x="2347769" y="2627272"/>
            <a:ext cx="1045951" cy="1045951"/>
          </a:xfrm>
          <a:custGeom>
            <a:avLst/>
            <a:gdLst/>
            <a:ahLst/>
            <a:cxnLst/>
            <a:rect l="l" t="t" r="r" b="b"/>
            <a:pathLst>
              <a:path w="2838976" h="2838976">
                <a:moveTo>
                  <a:pt x="0" y="0"/>
                </a:moveTo>
                <a:lnTo>
                  <a:pt x="2838976" y="0"/>
                </a:lnTo>
                <a:lnTo>
                  <a:pt x="2838976" y="2838976"/>
                </a:lnTo>
                <a:lnTo>
                  <a:pt x="0" y="2838976"/>
                </a:lnTo>
                <a:lnTo>
                  <a:pt x="0" y="0"/>
                </a:lnTo>
                <a:close/>
              </a:path>
            </a:pathLst>
          </a:custGeom>
          <a:blipFill>
            <a:blip r:embed="rId7">
              <a:alphaModFix amt="60000"/>
              <a:extLst>
                <a:ext uri="{96DAC541-7B7A-43D3-8B79-37D633B846F1}">
                  <asvg:svgBlip xmlns:asvg="http://schemas.microsoft.com/office/drawing/2016/SVG/main" r:embed="rId8"/>
                </a:ext>
              </a:extLst>
            </a:blip>
            <a:stretch>
              <a:fillRect/>
            </a:stretch>
          </a:blipFill>
        </p:spPr>
        <p:txBody>
          <a:bodyPr/>
          <a:lstStyle/>
          <a:p>
            <a:endParaRPr lang="en-SA"/>
          </a:p>
        </p:txBody>
      </p:sp>
      <p:grpSp>
        <p:nvGrpSpPr>
          <p:cNvPr id="32" name="Group 52"/>
          <p:cNvGrpSpPr/>
          <p:nvPr/>
        </p:nvGrpSpPr>
        <p:grpSpPr>
          <a:xfrm>
            <a:off x="2447969" y="2727473"/>
            <a:ext cx="845549" cy="845549"/>
            <a:chOff x="0" y="0"/>
            <a:chExt cx="812800" cy="812800"/>
          </a:xfrm>
        </p:grpSpPr>
        <p:sp>
          <p:nvSpPr>
            <p:cNvPr id="47" name="Freeform 5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EFD"/>
            </a:solidFill>
          </p:spPr>
          <p:txBody>
            <a:bodyPr/>
            <a:lstStyle/>
            <a:p>
              <a:endParaRPr lang="en-SA"/>
            </a:p>
          </p:txBody>
        </p:sp>
        <p:sp>
          <p:nvSpPr>
            <p:cNvPr id="48" name="TextBox 54"/>
            <p:cNvSpPr txBox="1"/>
            <p:nvPr/>
          </p:nvSpPr>
          <p:spPr>
            <a:xfrm>
              <a:off x="76200" y="47625"/>
              <a:ext cx="660400" cy="68897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75" name="Rectangle 74">
            <a:extLst>
              <a:ext uri="{FF2B5EF4-FFF2-40B4-BE49-F238E27FC236}">
                <a16:creationId xmlns:a16="http://schemas.microsoft.com/office/drawing/2014/main" id="{30263AE4-4030-4312-A92D-8E593005A047}"/>
              </a:ext>
            </a:extLst>
          </p:cNvPr>
          <p:cNvSpPr/>
          <p:nvPr/>
        </p:nvSpPr>
        <p:spPr>
          <a:xfrm>
            <a:off x="9045850" y="4291441"/>
            <a:ext cx="1328601" cy="738664"/>
          </a:xfrm>
          <a:prstGeom prst="rect">
            <a:avLst/>
          </a:prstGeom>
        </p:spPr>
        <p:txBody>
          <a:bodyPr wrap="square">
            <a:spAutoFit/>
          </a:bodyPr>
          <a:lstStyle/>
          <a:p>
            <a:pPr lvl="0" algn="ctr" rtl="1">
              <a:lnSpc>
                <a:spcPct val="150000"/>
              </a:lnSpc>
              <a:defRPr/>
            </a:pPr>
            <a:r>
              <a:rPr lang="ar-EG" sz="1400" dirty="0">
                <a:solidFill>
                  <a:srgbClr val="1B347C"/>
                </a:solidFill>
                <a:latin typeface="SST Arabic Medium" pitchFamily="34" charset="-78"/>
                <a:cs typeface="SST Arabic Medium" pitchFamily="34" charset="-78"/>
              </a:rPr>
              <a:t>التسليم </a:t>
            </a:r>
          </a:p>
          <a:p>
            <a:pPr lvl="0" algn="ctr" rtl="1">
              <a:lnSpc>
                <a:spcPct val="150000"/>
              </a:lnSpc>
              <a:defRPr/>
            </a:pPr>
            <a:r>
              <a:rPr lang="ar-EG" sz="1400" dirty="0">
                <a:solidFill>
                  <a:srgbClr val="1B347C"/>
                </a:solidFill>
                <a:latin typeface="SST Arabic Medium" pitchFamily="34" charset="-78"/>
                <a:cs typeface="SST Arabic Medium" pitchFamily="34" charset="-78"/>
              </a:rPr>
              <a:t>السريع</a:t>
            </a:r>
          </a:p>
        </p:txBody>
      </p:sp>
      <p:sp>
        <p:nvSpPr>
          <p:cNvPr id="76" name="Rectangle 75">
            <a:extLst>
              <a:ext uri="{FF2B5EF4-FFF2-40B4-BE49-F238E27FC236}">
                <a16:creationId xmlns:a16="http://schemas.microsoft.com/office/drawing/2014/main" id="{30263AE4-4030-4312-A92D-8E593005A047}"/>
              </a:ext>
            </a:extLst>
          </p:cNvPr>
          <p:cNvSpPr/>
          <p:nvPr/>
        </p:nvSpPr>
        <p:spPr>
          <a:xfrm>
            <a:off x="7924926" y="4282278"/>
            <a:ext cx="1328601" cy="738664"/>
          </a:xfrm>
          <a:prstGeom prst="rect">
            <a:avLst/>
          </a:prstGeom>
        </p:spPr>
        <p:txBody>
          <a:bodyPr wrap="square">
            <a:spAutoFit/>
          </a:bodyPr>
          <a:lstStyle/>
          <a:p>
            <a:pPr lvl="0" algn="ctr" rtl="1">
              <a:lnSpc>
                <a:spcPct val="150000"/>
              </a:lnSpc>
              <a:defRPr/>
            </a:pPr>
            <a:r>
              <a:rPr lang="ar-EG" sz="1400" dirty="0">
                <a:solidFill>
                  <a:srgbClr val="111C43"/>
                </a:solidFill>
                <a:latin typeface="SST Arabic Medium" pitchFamily="34" charset="-78"/>
                <a:cs typeface="SST Arabic Medium" pitchFamily="34" charset="-78"/>
              </a:rPr>
              <a:t>التكيف مع</a:t>
            </a:r>
          </a:p>
          <a:p>
            <a:pPr lvl="0" algn="ctr" rtl="1">
              <a:lnSpc>
                <a:spcPct val="150000"/>
              </a:lnSpc>
              <a:defRPr/>
            </a:pPr>
            <a:r>
              <a:rPr lang="ar-EG" sz="1400" dirty="0">
                <a:solidFill>
                  <a:srgbClr val="111C43"/>
                </a:solidFill>
                <a:latin typeface="SST Arabic Medium" pitchFamily="34" charset="-78"/>
                <a:cs typeface="SST Arabic Medium" pitchFamily="34" charset="-78"/>
              </a:rPr>
              <a:t> التغيير</a:t>
            </a:r>
          </a:p>
        </p:txBody>
      </p:sp>
      <p:sp>
        <p:nvSpPr>
          <p:cNvPr id="77" name="Rectangle 76">
            <a:extLst>
              <a:ext uri="{FF2B5EF4-FFF2-40B4-BE49-F238E27FC236}">
                <a16:creationId xmlns:a16="http://schemas.microsoft.com/office/drawing/2014/main" id="{30263AE4-4030-4312-A92D-8E593005A047}"/>
              </a:ext>
            </a:extLst>
          </p:cNvPr>
          <p:cNvSpPr/>
          <p:nvPr/>
        </p:nvSpPr>
        <p:spPr>
          <a:xfrm>
            <a:off x="6781618" y="4273115"/>
            <a:ext cx="1328601" cy="738664"/>
          </a:xfrm>
          <a:prstGeom prst="rect">
            <a:avLst/>
          </a:prstGeom>
        </p:spPr>
        <p:txBody>
          <a:bodyPr wrap="square">
            <a:spAutoFit/>
          </a:bodyPr>
          <a:lstStyle/>
          <a:p>
            <a:pPr lvl="0" algn="ctr" rtl="1">
              <a:lnSpc>
                <a:spcPct val="150000"/>
              </a:lnSpc>
              <a:defRPr/>
            </a:pPr>
            <a:r>
              <a:rPr lang="ar-EG" sz="1400" dirty="0">
                <a:solidFill>
                  <a:srgbClr val="5B5C79"/>
                </a:solidFill>
                <a:latin typeface="SST Arabic Medium" pitchFamily="34" charset="-78"/>
                <a:cs typeface="SST Arabic Medium" pitchFamily="34" charset="-78"/>
              </a:rPr>
              <a:t>تلبية توقعات المعنيين</a:t>
            </a:r>
          </a:p>
        </p:txBody>
      </p:sp>
      <p:sp>
        <p:nvSpPr>
          <p:cNvPr id="78" name="Rectangle 77">
            <a:extLst>
              <a:ext uri="{FF2B5EF4-FFF2-40B4-BE49-F238E27FC236}">
                <a16:creationId xmlns:a16="http://schemas.microsoft.com/office/drawing/2014/main" id="{30263AE4-4030-4312-A92D-8E593005A047}"/>
              </a:ext>
            </a:extLst>
          </p:cNvPr>
          <p:cNvSpPr/>
          <p:nvPr/>
        </p:nvSpPr>
        <p:spPr>
          <a:xfrm>
            <a:off x="5638310" y="4263952"/>
            <a:ext cx="1328601" cy="738664"/>
          </a:xfrm>
          <a:prstGeom prst="rect">
            <a:avLst/>
          </a:prstGeom>
        </p:spPr>
        <p:txBody>
          <a:bodyPr wrap="square">
            <a:spAutoFit/>
          </a:bodyPr>
          <a:lstStyle/>
          <a:p>
            <a:pPr lvl="0" algn="ctr" rtl="1">
              <a:lnSpc>
                <a:spcPct val="150000"/>
              </a:lnSpc>
              <a:defRPr/>
            </a:pPr>
            <a:r>
              <a:rPr lang="ar-EG" sz="1400" dirty="0">
                <a:solidFill>
                  <a:srgbClr val="03BBB5"/>
                </a:solidFill>
                <a:latin typeface="SST Arabic Medium" pitchFamily="34" charset="-78"/>
                <a:cs typeface="SST Arabic Medium" pitchFamily="34" charset="-78"/>
              </a:rPr>
              <a:t>الامتثال</a:t>
            </a:r>
          </a:p>
          <a:p>
            <a:pPr lvl="0" algn="ctr" rtl="1">
              <a:lnSpc>
                <a:spcPct val="150000"/>
              </a:lnSpc>
              <a:defRPr/>
            </a:pPr>
            <a:r>
              <a:rPr lang="ar-EG" sz="1400" dirty="0">
                <a:solidFill>
                  <a:srgbClr val="03BBB5"/>
                </a:solidFill>
                <a:latin typeface="SST Arabic Medium" pitchFamily="34" charset="-78"/>
                <a:cs typeface="SST Arabic Medium" pitchFamily="34" charset="-78"/>
              </a:rPr>
              <a:t> للمعايير</a:t>
            </a:r>
          </a:p>
        </p:txBody>
      </p:sp>
      <p:sp>
        <p:nvSpPr>
          <p:cNvPr id="79" name="Rectangle 78">
            <a:extLst>
              <a:ext uri="{FF2B5EF4-FFF2-40B4-BE49-F238E27FC236}">
                <a16:creationId xmlns:a16="http://schemas.microsoft.com/office/drawing/2014/main" id="{30263AE4-4030-4312-A92D-8E593005A047}"/>
              </a:ext>
            </a:extLst>
          </p:cNvPr>
          <p:cNvSpPr/>
          <p:nvPr/>
        </p:nvSpPr>
        <p:spPr>
          <a:xfrm>
            <a:off x="4495002" y="4254789"/>
            <a:ext cx="1328601" cy="738664"/>
          </a:xfrm>
          <a:prstGeom prst="rect">
            <a:avLst/>
          </a:prstGeom>
        </p:spPr>
        <p:txBody>
          <a:bodyPr wrap="square">
            <a:spAutoFit/>
          </a:bodyPr>
          <a:lstStyle/>
          <a:p>
            <a:pPr lvl="0" algn="ctr" rtl="1">
              <a:lnSpc>
                <a:spcPct val="150000"/>
              </a:lnSpc>
              <a:defRPr/>
            </a:pPr>
            <a:r>
              <a:rPr lang="ar-EG" sz="1400" dirty="0">
                <a:solidFill>
                  <a:schemeClr val="tx1">
                    <a:lumMod val="50000"/>
                    <a:lumOff val="50000"/>
                  </a:schemeClr>
                </a:solidFill>
                <a:latin typeface="SST Arabic Medium" pitchFamily="34" charset="-78"/>
                <a:cs typeface="SST Arabic Medium" pitchFamily="34" charset="-78"/>
              </a:rPr>
              <a:t>نتائج عالية</a:t>
            </a:r>
          </a:p>
          <a:p>
            <a:pPr lvl="0" algn="ctr" rtl="1">
              <a:lnSpc>
                <a:spcPct val="150000"/>
              </a:lnSpc>
              <a:defRPr/>
            </a:pPr>
            <a:r>
              <a:rPr lang="ar-EG" sz="1400" dirty="0">
                <a:solidFill>
                  <a:schemeClr val="tx1">
                    <a:lumMod val="50000"/>
                    <a:lumOff val="50000"/>
                  </a:schemeClr>
                </a:solidFill>
                <a:latin typeface="SST Arabic Medium" pitchFamily="34" charset="-78"/>
                <a:cs typeface="SST Arabic Medium" pitchFamily="34" charset="-78"/>
              </a:rPr>
              <a:t> الجودة</a:t>
            </a:r>
          </a:p>
        </p:txBody>
      </p:sp>
      <p:sp>
        <p:nvSpPr>
          <p:cNvPr id="80" name="Rectangle 79">
            <a:extLst>
              <a:ext uri="{FF2B5EF4-FFF2-40B4-BE49-F238E27FC236}">
                <a16:creationId xmlns:a16="http://schemas.microsoft.com/office/drawing/2014/main" id="{30263AE4-4030-4312-A92D-8E593005A047}"/>
              </a:ext>
            </a:extLst>
          </p:cNvPr>
          <p:cNvSpPr/>
          <p:nvPr/>
        </p:nvSpPr>
        <p:spPr>
          <a:xfrm>
            <a:off x="3351694" y="4245626"/>
            <a:ext cx="1328601" cy="738664"/>
          </a:xfrm>
          <a:prstGeom prst="rect">
            <a:avLst/>
          </a:prstGeom>
        </p:spPr>
        <p:txBody>
          <a:bodyPr wrap="square">
            <a:spAutoFit/>
          </a:bodyPr>
          <a:lstStyle/>
          <a:p>
            <a:pPr lvl="0" algn="ctr" rtl="1">
              <a:lnSpc>
                <a:spcPct val="150000"/>
              </a:lnSpc>
              <a:defRPr/>
            </a:pPr>
            <a:r>
              <a:rPr lang="ar-EG" sz="1400" dirty="0">
                <a:solidFill>
                  <a:srgbClr val="576874"/>
                </a:solidFill>
                <a:latin typeface="SST Arabic Medium" pitchFamily="34" charset="-78"/>
                <a:cs typeface="SST Arabic Medium" pitchFamily="34" charset="-78"/>
              </a:rPr>
              <a:t>تحسين القيمة المقدمة</a:t>
            </a:r>
          </a:p>
        </p:txBody>
      </p:sp>
      <p:sp>
        <p:nvSpPr>
          <p:cNvPr id="81" name="Rectangle 80">
            <a:extLst>
              <a:ext uri="{FF2B5EF4-FFF2-40B4-BE49-F238E27FC236}">
                <a16:creationId xmlns:a16="http://schemas.microsoft.com/office/drawing/2014/main" id="{30263AE4-4030-4312-A92D-8E593005A047}"/>
              </a:ext>
            </a:extLst>
          </p:cNvPr>
          <p:cNvSpPr/>
          <p:nvPr/>
        </p:nvSpPr>
        <p:spPr>
          <a:xfrm>
            <a:off x="2208386" y="4236463"/>
            <a:ext cx="1328601" cy="738664"/>
          </a:xfrm>
          <a:prstGeom prst="rect">
            <a:avLst/>
          </a:prstGeom>
        </p:spPr>
        <p:txBody>
          <a:bodyPr wrap="square">
            <a:spAutoFit/>
          </a:bodyPr>
          <a:lstStyle/>
          <a:p>
            <a:pPr lvl="0" algn="ctr" rtl="1">
              <a:lnSpc>
                <a:spcPct val="150000"/>
              </a:lnSpc>
              <a:defRPr/>
            </a:pPr>
            <a:r>
              <a:rPr lang="ar-EG" sz="1400" dirty="0">
                <a:solidFill>
                  <a:srgbClr val="474D95"/>
                </a:solidFill>
                <a:latin typeface="SST Arabic Medium" pitchFamily="34" charset="-78"/>
                <a:cs typeface="SST Arabic Medium" pitchFamily="34" charset="-78"/>
              </a:rPr>
              <a:t>تقليل </a:t>
            </a:r>
          </a:p>
          <a:p>
            <a:pPr lvl="0" algn="ctr" rtl="1">
              <a:lnSpc>
                <a:spcPct val="150000"/>
              </a:lnSpc>
              <a:defRPr/>
            </a:pPr>
            <a:r>
              <a:rPr lang="ar-EG" sz="1400" dirty="0">
                <a:solidFill>
                  <a:srgbClr val="474D95"/>
                </a:solidFill>
                <a:latin typeface="SST Arabic Medium" pitchFamily="34" charset="-78"/>
                <a:cs typeface="SST Arabic Medium" pitchFamily="34" charset="-78"/>
              </a:rPr>
              <a:t>التكاليف</a:t>
            </a:r>
          </a:p>
        </p:txBody>
      </p:sp>
      <p:sp>
        <p:nvSpPr>
          <p:cNvPr id="82" name="Rectangle 81">
            <a:extLst>
              <a:ext uri="{FF2B5EF4-FFF2-40B4-BE49-F238E27FC236}">
                <a16:creationId xmlns:a16="http://schemas.microsoft.com/office/drawing/2014/main" id="{30263AE4-4030-4312-A92D-8E593005A047}"/>
              </a:ext>
            </a:extLst>
          </p:cNvPr>
          <p:cNvSpPr/>
          <p:nvPr/>
        </p:nvSpPr>
        <p:spPr>
          <a:xfrm>
            <a:off x="7922809" y="2961401"/>
            <a:ext cx="1328601" cy="400110"/>
          </a:xfrm>
          <a:prstGeom prst="rect">
            <a:avLst/>
          </a:prstGeom>
        </p:spPr>
        <p:txBody>
          <a:bodyPr wrap="square">
            <a:spAutoFit/>
          </a:bodyPr>
          <a:lstStyle/>
          <a:p>
            <a:pPr lvl="0" algn="ctr" rtl="1">
              <a:defRPr/>
            </a:pPr>
            <a:r>
              <a:rPr lang="ar-EG" sz="2000" dirty="0">
                <a:solidFill>
                  <a:schemeClr val="tx1">
                    <a:lumMod val="50000"/>
                    <a:lumOff val="50000"/>
                  </a:schemeClr>
                </a:solidFill>
                <a:latin typeface="SST Arabic Medium" pitchFamily="34" charset="-78"/>
                <a:cs typeface="SST Arabic Medium" pitchFamily="34" charset="-78"/>
              </a:rPr>
              <a:t>2</a:t>
            </a:r>
          </a:p>
        </p:txBody>
      </p:sp>
      <p:sp>
        <p:nvSpPr>
          <p:cNvPr id="83" name="Rectangle 82">
            <a:extLst>
              <a:ext uri="{FF2B5EF4-FFF2-40B4-BE49-F238E27FC236}">
                <a16:creationId xmlns:a16="http://schemas.microsoft.com/office/drawing/2014/main" id="{30263AE4-4030-4312-A92D-8E593005A047}"/>
              </a:ext>
            </a:extLst>
          </p:cNvPr>
          <p:cNvSpPr/>
          <p:nvPr/>
        </p:nvSpPr>
        <p:spPr>
          <a:xfrm>
            <a:off x="9045850" y="2961401"/>
            <a:ext cx="1328601" cy="400110"/>
          </a:xfrm>
          <a:prstGeom prst="rect">
            <a:avLst/>
          </a:prstGeom>
        </p:spPr>
        <p:txBody>
          <a:bodyPr wrap="square">
            <a:spAutoFit/>
          </a:bodyPr>
          <a:lstStyle/>
          <a:p>
            <a:pPr lvl="0" algn="ctr" rtl="1">
              <a:defRPr/>
            </a:pPr>
            <a:r>
              <a:rPr lang="ar-EG" sz="2000" dirty="0">
                <a:solidFill>
                  <a:schemeClr val="tx1">
                    <a:lumMod val="50000"/>
                    <a:lumOff val="50000"/>
                  </a:schemeClr>
                </a:solidFill>
                <a:latin typeface="SST Arabic Medium" pitchFamily="34" charset="-78"/>
                <a:cs typeface="SST Arabic Medium" pitchFamily="34" charset="-78"/>
              </a:rPr>
              <a:t>1</a:t>
            </a:r>
          </a:p>
        </p:txBody>
      </p:sp>
      <p:sp>
        <p:nvSpPr>
          <p:cNvPr id="84" name="Rectangle 83">
            <a:extLst>
              <a:ext uri="{FF2B5EF4-FFF2-40B4-BE49-F238E27FC236}">
                <a16:creationId xmlns:a16="http://schemas.microsoft.com/office/drawing/2014/main" id="{30263AE4-4030-4312-A92D-8E593005A047}"/>
              </a:ext>
            </a:extLst>
          </p:cNvPr>
          <p:cNvSpPr/>
          <p:nvPr/>
        </p:nvSpPr>
        <p:spPr>
          <a:xfrm>
            <a:off x="6783754" y="2961401"/>
            <a:ext cx="1328601" cy="400110"/>
          </a:xfrm>
          <a:prstGeom prst="rect">
            <a:avLst/>
          </a:prstGeom>
        </p:spPr>
        <p:txBody>
          <a:bodyPr wrap="square">
            <a:spAutoFit/>
          </a:bodyPr>
          <a:lstStyle/>
          <a:p>
            <a:pPr lvl="0" algn="ctr" rtl="1">
              <a:defRPr/>
            </a:pPr>
            <a:r>
              <a:rPr lang="ar-EG" sz="2000" dirty="0">
                <a:solidFill>
                  <a:schemeClr val="tx1">
                    <a:lumMod val="50000"/>
                    <a:lumOff val="50000"/>
                  </a:schemeClr>
                </a:solidFill>
                <a:latin typeface="SST Arabic Medium" pitchFamily="34" charset="-78"/>
                <a:cs typeface="SST Arabic Medium" pitchFamily="34" charset="-78"/>
              </a:rPr>
              <a:t>3</a:t>
            </a:r>
          </a:p>
        </p:txBody>
      </p:sp>
      <p:sp>
        <p:nvSpPr>
          <p:cNvPr id="88" name="Rectangle 87">
            <a:extLst>
              <a:ext uri="{FF2B5EF4-FFF2-40B4-BE49-F238E27FC236}">
                <a16:creationId xmlns:a16="http://schemas.microsoft.com/office/drawing/2014/main" id="{30263AE4-4030-4312-A92D-8E593005A047}"/>
              </a:ext>
            </a:extLst>
          </p:cNvPr>
          <p:cNvSpPr/>
          <p:nvPr/>
        </p:nvSpPr>
        <p:spPr>
          <a:xfrm>
            <a:off x="5629551" y="2961401"/>
            <a:ext cx="1328601" cy="400110"/>
          </a:xfrm>
          <a:prstGeom prst="rect">
            <a:avLst/>
          </a:prstGeom>
        </p:spPr>
        <p:txBody>
          <a:bodyPr wrap="square">
            <a:spAutoFit/>
          </a:bodyPr>
          <a:lstStyle/>
          <a:p>
            <a:pPr lvl="0" algn="ctr" rtl="1">
              <a:defRPr/>
            </a:pPr>
            <a:r>
              <a:rPr lang="ar-EG" sz="2000" dirty="0">
                <a:solidFill>
                  <a:schemeClr val="tx1">
                    <a:lumMod val="50000"/>
                    <a:lumOff val="50000"/>
                  </a:schemeClr>
                </a:solidFill>
                <a:latin typeface="SST Arabic Medium" pitchFamily="34" charset="-78"/>
                <a:cs typeface="SST Arabic Medium" pitchFamily="34" charset="-78"/>
              </a:rPr>
              <a:t>4</a:t>
            </a:r>
          </a:p>
        </p:txBody>
      </p:sp>
      <p:sp>
        <p:nvSpPr>
          <p:cNvPr id="89" name="Rectangle 88">
            <a:extLst>
              <a:ext uri="{FF2B5EF4-FFF2-40B4-BE49-F238E27FC236}">
                <a16:creationId xmlns:a16="http://schemas.microsoft.com/office/drawing/2014/main" id="{30263AE4-4030-4312-A92D-8E593005A047}"/>
              </a:ext>
            </a:extLst>
          </p:cNvPr>
          <p:cNvSpPr/>
          <p:nvPr/>
        </p:nvSpPr>
        <p:spPr>
          <a:xfrm>
            <a:off x="4509852" y="2961401"/>
            <a:ext cx="1328601" cy="400110"/>
          </a:xfrm>
          <a:prstGeom prst="rect">
            <a:avLst/>
          </a:prstGeom>
        </p:spPr>
        <p:txBody>
          <a:bodyPr wrap="square">
            <a:spAutoFit/>
          </a:bodyPr>
          <a:lstStyle/>
          <a:p>
            <a:pPr lvl="0" algn="ctr" rtl="1">
              <a:defRPr/>
            </a:pPr>
            <a:r>
              <a:rPr lang="ar-EG" sz="2000" dirty="0">
                <a:solidFill>
                  <a:schemeClr val="tx1">
                    <a:lumMod val="50000"/>
                    <a:lumOff val="50000"/>
                  </a:schemeClr>
                </a:solidFill>
                <a:latin typeface="SST Arabic Medium" pitchFamily="34" charset="-78"/>
                <a:cs typeface="SST Arabic Medium" pitchFamily="34" charset="-78"/>
              </a:rPr>
              <a:t>5</a:t>
            </a:r>
          </a:p>
        </p:txBody>
      </p:sp>
      <p:sp>
        <p:nvSpPr>
          <p:cNvPr id="90" name="Rectangle 89">
            <a:extLst>
              <a:ext uri="{FF2B5EF4-FFF2-40B4-BE49-F238E27FC236}">
                <a16:creationId xmlns:a16="http://schemas.microsoft.com/office/drawing/2014/main" id="{30263AE4-4030-4312-A92D-8E593005A047}"/>
              </a:ext>
            </a:extLst>
          </p:cNvPr>
          <p:cNvSpPr/>
          <p:nvPr/>
        </p:nvSpPr>
        <p:spPr>
          <a:xfrm>
            <a:off x="3372901" y="2961401"/>
            <a:ext cx="1328601" cy="400110"/>
          </a:xfrm>
          <a:prstGeom prst="rect">
            <a:avLst/>
          </a:prstGeom>
        </p:spPr>
        <p:txBody>
          <a:bodyPr wrap="square">
            <a:spAutoFit/>
          </a:bodyPr>
          <a:lstStyle/>
          <a:p>
            <a:pPr lvl="0" algn="ctr" rtl="1">
              <a:defRPr/>
            </a:pPr>
            <a:r>
              <a:rPr lang="ar-EG" sz="2000" dirty="0">
                <a:solidFill>
                  <a:schemeClr val="tx1">
                    <a:lumMod val="50000"/>
                    <a:lumOff val="50000"/>
                  </a:schemeClr>
                </a:solidFill>
                <a:latin typeface="SST Arabic Medium" pitchFamily="34" charset="-78"/>
                <a:cs typeface="SST Arabic Medium" pitchFamily="34" charset="-78"/>
              </a:rPr>
              <a:t>6</a:t>
            </a:r>
          </a:p>
        </p:txBody>
      </p:sp>
      <p:sp>
        <p:nvSpPr>
          <p:cNvPr id="91" name="Rectangle 90">
            <a:extLst>
              <a:ext uri="{FF2B5EF4-FFF2-40B4-BE49-F238E27FC236}">
                <a16:creationId xmlns:a16="http://schemas.microsoft.com/office/drawing/2014/main" id="{30263AE4-4030-4312-A92D-8E593005A047}"/>
              </a:ext>
            </a:extLst>
          </p:cNvPr>
          <p:cNvSpPr/>
          <p:nvPr/>
        </p:nvSpPr>
        <p:spPr>
          <a:xfrm>
            <a:off x="2210072" y="2961401"/>
            <a:ext cx="1328601" cy="400110"/>
          </a:xfrm>
          <a:prstGeom prst="rect">
            <a:avLst/>
          </a:prstGeom>
        </p:spPr>
        <p:txBody>
          <a:bodyPr wrap="square">
            <a:spAutoFit/>
          </a:bodyPr>
          <a:lstStyle/>
          <a:p>
            <a:pPr lvl="0" algn="ctr" rtl="1">
              <a:defRPr/>
            </a:pPr>
            <a:r>
              <a:rPr lang="ar-EG" sz="2000" dirty="0">
                <a:solidFill>
                  <a:schemeClr val="tx1">
                    <a:lumMod val="50000"/>
                    <a:lumOff val="50000"/>
                  </a:schemeClr>
                </a:solidFill>
                <a:latin typeface="SST Arabic Medium" pitchFamily="34" charset="-78"/>
                <a:cs typeface="SST Arabic Medium" pitchFamily="34" charset="-78"/>
              </a:rPr>
              <a:t>7</a:t>
            </a:r>
          </a:p>
        </p:txBody>
      </p:sp>
    </p:spTree>
    <p:extLst>
      <p:ext uri="{BB962C8B-B14F-4D97-AF65-F5344CB8AC3E}">
        <p14:creationId xmlns:p14="http://schemas.microsoft.com/office/powerpoint/2010/main" val="107826305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600" b="1" i="0" u="none" strike="noStrike" kern="1200" cap="none" spc="0" normalizeH="0" baseline="0" noProof="0" dirty="0">
                <a:ln>
                  <a:noFill/>
                </a:ln>
                <a:solidFill>
                  <a:srgbClr val="03A5AD"/>
                </a:solidFill>
                <a:effectLst/>
                <a:uLnTx/>
                <a:uFillTx/>
                <a:latin typeface="SST Arabic Medium" pitchFamily="34" charset="-78"/>
                <a:ea typeface="+mn-ea"/>
                <a:cs typeface="SST Arabic Medium" pitchFamily="34" charset="-78"/>
              </a:rPr>
              <a:t>أهمية التفصيل</a:t>
            </a:r>
          </a:p>
        </p:txBody>
      </p:sp>
      <p:sp>
        <p:nvSpPr>
          <p:cNvPr id="7" name="Rectangle 6">
            <a:extLst>
              <a:ext uri="{FF2B5EF4-FFF2-40B4-BE49-F238E27FC236}">
                <a16:creationId xmlns:a16="http://schemas.microsoft.com/office/drawing/2014/main" id="{3AC18430-A219-4AA9-85AB-D1871879A6A8}"/>
              </a:ext>
            </a:extLst>
          </p:cNvPr>
          <p:cNvSpPr/>
          <p:nvPr/>
        </p:nvSpPr>
        <p:spPr>
          <a:xfrm>
            <a:off x="1484555" y="1532904"/>
            <a:ext cx="10174045" cy="646331"/>
          </a:xfrm>
          <a:prstGeom prst="rect">
            <a:avLst/>
          </a:prstGeom>
        </p:spPr>
        <p:txBody>
          <a:bodyPr wrap="square">
            <a:spAutoFit/>
          </a:bodyPr>
          <a:lstStyle/>
          <a:p>
            <a:pPr lvl="0" algn="r" rtl="1">
              <a:lnSpc>
                <a:spcPct val="200000"/>
              </a:lnSpc>
              <a:defRPr/>
            </a:pPr>
            <a:r>
              <a:rPr lang="ar-EG" dirty="0">
                <a:solidFill>
                  <a:schemeClr val="tx1">
                    <a:lumMod val="50000"/>
                    <a:lumOff val="50000"/>
                  </a:schemeClr>
                </a:solidFill>
                <a:latin typeface="SST Arabic Medium" pitchFamily="34" charset="-78"/>
                <a:cs typeface="SST Arabic Medium" pitchFamily="34" charset="-78"/>
              </a:rPr>
              <a:t>ينتج التفصيل منافع مباشرة وغير مباشرة للمنظمات. وهي تشمل، على سبيل المثال لا الحصر، ما يلي:</a:t>
            </a:r>
          </a:p>
        </p:txBody>
      </p:sp>
      <p:grpSp>
        <p:nvGrpSpPr>
          <p:cNvPr id="10" name="Group 2"/>
          <p:cNvGrpSpPr/>
          <p:nvPr/>
        </p:nvGrpSpPr>
        <p:grpSpPr>
          <a:xfrm>
            <a:off x="2346506" y="2856382"/>
            <a:ext cx="7700654" cy="871558"/>
            <a:chOff x="0" y="0"/>
            <a:chExt cx="4029995" cy="456114"/>
          </a:xfrm>
        </p:grpSpPr>
        <p:sp>
          <p:nvSpPr>
            <p:cNvPr id="51" name="Freeform 3"/>
            <p:cNvSpPr/>
            <p:nvPr/>
          </p:nvSpPr>
          <p:spPr>
            <a:xfrm>
              <a:off x="0" y="0"/>
              <a:ext cx="4029995" cy="456114"/>
            </a:xfrm>
            <a:custGeom>
              <a:avLst/>
              <a:gdLst/>
              <a:ahLst/>
              <a:cxnLst/>
              <a:rect l="l" t="t" r="r" b="b"/>
              <a:pathLst>
                <a:path w="4029995" h="456114">
                  <a:moveTo>
                    <a:pt x="0" y="0"/>
                  </a:moveTo>
                  <a:lnTo>
                    <a:pt x="4029995" y="0"/>
                  </a:lnTo>
                  <a:lnTo>
                    <a:pt x="4029995" y="456114"/>
                  </a:lnTo>
                  <a:lnTo>
                    <a:pt x="0" y="456114"/>
                  </a:lnTo>
                  <a:close/>
                </a:path>
              </a:pathLst>
            </a:custGeom>
            <a:gradFill rotWithShape="1">
              <a:gsLst>
                <a:gs pos="0">
                  <a:srgbClr val="1B3280">
                    <a:alpha val="100000"/>
                  </a:srgbClr>
                </a:gs>
                <a:gs pos="100000">
                  <a:srgbClr val="30C0BB">
                    <a:alpha val="100000"/>
                  </a:srgbClr>
                </a:gs>
              </a:gsLst>
              <a:lin ang="0"/>
            </a:gradFill>
          </p:spPr>
          <p:txBody>
            <a:bodyPr/>
            <a:lstStyle/>
            <a:p>
              <a:endParaRPr lang="en-SA"/>
            </a:p>
          </p:txBody>
        </p:sp>
        <p:sp>
          <p:nvSpPr>
            <p:cNvPr id="52" name="TextBox 4"/>
            <p:cNvSpPr txBox="1"/>
            <p:nvPr/>
          </p:nvSpPr>
          <p:spPr>
            <a:xfrm>
              <a:off x="0" y="-47625"/>
              <a:ext cx="4029995" cy="503739"/>
            </a:xfrm>
            <a:prstGeom prst="rect">
              <a:avLst/>
            </a:prstGeom>
          </p:spPr>
          <p:txBody>
            <a:bodyPr lIns="31953" tIns="31953" rIns="31953" bIns="31953" rtlCol="0" anchor="ctr"/>
            <a:lstStyle/>
            <a:p>
              <a:pPr algn="ctr">
                <a:lnSpc>
                  <a:spcPts val="2382"/>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11" name="Freeform 5"/>
          <p:cNvSpPr/>
          <p:nvPr/>
        </p:nvSpPr>
        <p:spPr>
          <a:xfrm>
            <a:off x="9779751" y="2458267"/>
            <a:ext cx="267369" cy="1713553"/>
          </a:xfrm>
          <a:custGeom>
            <a:avLst/>
            <a:gdLst/>
            <a:ahLst/>
            <a:cxnLst/>
            <a:rect l="l" t="t" r="r" b="b"/>
            <a:pathLst>
              <a:path w="1078577" h="3149129">
                <a:moveTo>
                  <a:pt x="0" y="0"/>
                </a:moveTo>
                <a:lnTo>
                  <a:pt x="1078577" y="0"/>
                </a:lnTo>
                <a:lnTo>
                  <a:pt x="1078577" y="3149129"/>
                </a:lnTo>
                <a:lnTo>
                  <a:pt x="0" y="3149129"/>
                </a:lnTo>
                <a:lnTo>
                  <a:pt x="0" y="0"/>
                </a:lnTo>
                <a:close/>
              </a:path>
            </a:pathLst>
          </a:custGeom>
          <a: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r="-119506"/>
            </a:stretch>
          </a:blipFill>
        </p:spPr>
        <p:txBody>
          <a:bodyPr/>
          <a:lstStyle/>
          <a:p>
            <a:endParaRPr lang="en-SA"/>
          </a:p>
        </p:txBody>
      </p:sp>
      <p:sp>
        <p:nvSpPr>
          <p:cNvPr id="12" name="Freeform 6"/>
          <p:cNvSpPr/>
          <p:nvPr/>
        </p:nvSpPr>
        <p:spPr>
          <a:xfrm flipH="1">
            <a:off x="2338476" y="2472648"/>
            <a:ext cx="273156" cy="1713553"/>
          </a:xfrm>
          <a:custGeom>
            <a:avLst/>
            <a:gdLst/>
            <a:ahLst/>
            <a:cxnLst/>
            <a:rect l="l" t="t" r="r" b="b"/>
            <a:pathLst>
              <a:path w="1078577" h="3149129">
                <a:moveTo>
                  <a:pt x="1078577" y="0"/>
                </a:moveTo>
                <a:lnTo>
                  <a:pt x="0" y="0"/>
                </a:lnTo>
                <a:lnTo>
                  <a:pt x="0" y="3149129"/>
                </a:lnTo>
                <a:lnTo>
                  <a:pt x="1078577" y="3149129"/>
                </a:lnTo>
                <a:lnTo>
                  <a:pt x="1078577" y="0"/>
                </a:lnTo>
                <a:close/>
              </a:path>
            </a:pathLst>
          </a:custGeom>
          <a: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r="-114856"/>
            </a:stretch>
          </a:blipFill>
        </p:spPr>
        <p:txBody>
          <a:bodyPr/>
          <a:lstStyle/>
          <a:p>
            <a:endParaRPr lang="en-SA"/>
          </a:p>
        </p:txBody>
      </p:sp>
      <p:sp>
        <p:nvSpPr>
          <p:cNvPr id="13" name="Freeform 7"/>
          <p:cNvSpPr/>
          <p:nvPr/>
        </p:nvSpPr>
        <p:spPr>
          <a:xfrm>
            <a:off x="3239353" y="2713340"/>
            <a:ext cx="1265825" cy="1265825"/>
          </a:xfrm>
          <a:custGeom>
            <a:avLst/>
            <a:gdLst/>
            <a:ahLst/>
            <a:cxnLst/>
            <a:rect l="l" t="t" r="r" b="b"/>
            <a:pathLst>
              <a:path w="2326304" h="2326304">
                <a:moveTo>
                  <a:pt x="0" y="0"/>
                </a:moveTo>
                <a:lnTo>
                  <a:pt x="2326304" y="0"/>
                </a:lnTo>
                <a:lnTo>
                  <a:pt x="2326304" y="2326304"/>
                </a:lnTo>
                <a:lnTo>
                  <a:pt x="0" y="232630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SA"/>
          </a:p>
        </p:txBody>
      </p:sp>
      <p:sp>
        <p:nvSpPr>
          <p:cNvPr id="14" name="Freeform 8"/>
          <p:cNvSpPr/>
          <p:nvPr/>
        </p:nvSpPr>
        <p:spPr>
          <a:xfrm>
            <a:off x="5703157" y="2665478"/>
            <a:ext cx="1265825" cy="1265825"/>
          </a:xfrm>
          <a:custGeom>
            <a:avLst/>
            <a:gdLst/>
            <a:ahLst/>
            <a:cxnLst/>
            <a:rect l="l" t="t" r="r" b="b"/>
            <a:pathLst>
              <a:path w="2326304" h="2326304">
                <a:moveTo>
                  <a:pt x="0" y="0"/>
                </a:moveTo>
                <a:lnTo>
                  <a:pt x="2326303" y="0"/>
                </a:lnTo>
                <a:lnTo>
                  <a:pt x="2326303" y="2326304"/>
                </a:lnTo>
                <a:lnTo>
                  <a:pt x="0" y="232630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SA"/>
          </a:p>
        </p:txBody>
      </p:sp>
      <p:sp>
        <p:nvSpPr>
          <p:cNvPr id="15" name="Freeform 9"/>
          <p:cNvSpPr/>
          <p:nvPr/>
        </p:nvSpPr>
        <p:spPr>
          <a:xfrm>
            <a:off x="8033567" y="2665478"/>
            <a:ext cx="1265825" cy="1265825"/>
          </a:xfrm>
          <a:custGeom>
            <a:avLst/>
            <a:gdLst/>
            <a:ahLst/>
            <a:cxnLst/>
            <a:rect l="l" t="t" r="r" b="b"/>
            <a:pathLst>
              <a:path w="2326304" h="2326304">
                <a:moveTo>
                  <a:pt x="0" y="0"/>
                </a:moveTo>
                <a:lnTo>
                  <a:pt x="2326304" y="0"/>
                </a:lnTo>
                <a:lnTo>
                  <a:pt x="2326304" y="2326304"/>
                </a:lnTo>
                <a:lnTo>
                  <a:pt x="0" y="232630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SA"/>
          </a:p>
        </p:txBody>
      </p:sp>
      <p:grpSp>
        <p:nvGrpSpPr>
          <p:cNvPr id="17" name="Group 13"/>
          <p:cNvGrpSpPr/>
          <p:nvPr/>
        </p:nvGrpSpPr>
        <p:grpSpPr>
          <a:xfrm>
            <a:off x="8622554" y="4458575"/>
            <a:ext cx="87851" cy="92344"/>
            <a:chOff x="0" y="0"/>
            <a:chExt cx="905402" cy="951703"/>
          </a:xfrm>
        </p:grpSpPr>
        <p:sp>
          <p:nvSpPr>
            <p:cNvPr id="49" name="Freeform 14"/>
            <p:cNvSpPr/>
            <p:nvPr/>
          </p:nvSpPr>
          <p:spPr>
            <a:xfrm>
              <a:off x="0" y="0"/>
              <a:ext cx="905402" cy="951703"/>
            </a:xfrm>
            <a:custGeom>
              <a:avLst/>
              <a:gdLst/>
              <a:ahLst/>
              <a:cxnLst/>
              <a:rect l="l" t="t" r="r" b="b"/>
              <a:pathLst>
                <a:path w="905402" h="951703">
                  <a:moveTo>
                    <a:pt x="452701" y="0"/>
                  </a:moveTo>
                  <a:cubicBezTo>
                    <a:pt x="202681" y="0"/>
                    <a:pt x="0" y="213046"/>
                    <a:pt x="0" y="475852"/>
                  </a:cubicBezTo>
                  <a:cubicBezTo>
                    <a:pt x="0" y="738657"/>
                    <a:pt x="202681" y="951703"/>
                    <a:pt x="452701" y="951703"/>
                  </a:cubicBezTo>
                  <a:cubicBezTo>
                    <a:pt x="702721" y="951703"/>
                    <a:pt x="905402" y="738657"/>
                    <a:pt x="905402" y="475852"/>
                  </a:cubicBezTo>
                  <a:cubicBezTo>
                    <a:pt x="905402" y="213046"/>
                    <a:pt x="702721" y="0"/>
                    <a:pt x="452701" y="0"/>
                  </a:cubicBezTo>
                  <a:close/>
                </a:path>
              </a:pathLst>
            </a:custGeom>
            <a:solidFill>
              <a:srgbClr val="E0D7D1"/>
            </a:solidFill>
            <a:ln cap="sq">
              <a:noFill/>
              <a:prstDash val="solid"/>
              <a:miter/>
            </a:ln>
          </p:spPr>
          <p:txBody>
            <a:bodyPr/>
            <a:lstStyle/>
            <a:p>
              <a:endParaRPr lang="en-SA"/>
            </a:p>
          </p:txBody>
        </p:sp>
        <p:sp>
          <p:nvSpPr>
            <p:cNvPr id="50" name="TextBox 15"/>
            <p:cNvSpPr txBox="1"/>
            <p:nvPr/>
          </p:nvSpPr>
          <p:spPr>
            <a:xfrm>
              <a:off x="84881" y="41597"/>
              <a:ext cx="735639" cy="820884"/>
            </a:xfrm>
            <a:prstGeom prst="rect">
              <a:avLst/>
            </a:prstGeom>
          </p:spPr>
          <p:txBody>
            <a:bodyPr lIns="31323" tIns="31323" rIns="31323" bIns="31323" rtlCol="0" anchor="ctr"/>
            <a:lstStyle/>
            <a:p>
              <a:pPr algn="ctr">
                <a:lnSpc>
                  <a:spcPts val="2382"/>
                </a:lnSpc>
                <a:spcBef>
                  <a:spcPct val="0"/>
                </a:spcBef>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18" name="Group 16"/>
          <p:cNvGrpSpPr/>
          <p:nvPr/>
        </p:nvGrpSpPr>
        <p:grpSpPr>
          <a:xfrm>
            <a:off x="8622554" y="4289535"/>
            <a:ext cx="87851" cy="92344"/>
            <a:chOff x="0" y="0"/>
            <a:chExt cx="905402" cy="951703"/>
          </a:xfrm>
        </p:grpSpPr>
        <p:sp>
          <p:nvSpPr>
            <p:cNvPr id="47" name="Freeform 17"/>
            <p:cNvSpPr/>
            <p:nvPr/>
          </p:nvSpPr>
          <p:spPr>
            <a:xfrm>
              <a:off x="0" y="0"/>
              <a:ext cx="905402" cy="951703"/>
            </a:xfrm>
            <a:custGeom>
              <a:avLst/>
              <a:gdLst/>
              <a:ahLst/>
              <a:cxnLst/>
              <a:rect l="l" t="t" r="r" b="b"/>
              <a:pathLst>
                <a:path w="905402" h="951703">
                  <a:moveTo>
                    <a:pt x="452701" y="0"/>
                  </a:moveTo>
                  <a:cubicBezTo>
                    <a:pt x="202681" y="0"/>
                    <a:pt x="0" y="213046"/>
                    <a:pt x="0" y="475852"/>
                  </a:cubicBezTo>
                  <a:cubicBezTo>
                    <a:pt x="0" y="738657"/>
                    <a:pt x="202681" y="951703"/>
                    <a:pt x="452701" y="951703"/>
                  </a:cubicBezTo>
                  <a:cubicBezTo>
                    <a:pt x="702721" y="951703"/>
                    <a:pt x="905402" y="738657"/>
                    <a:pt x="905402" y="475852"/>
                  </a:cubicBezTo>
                  <a:cubicBezTo>
                    <a:pt x="905402" y="213046"/>
                    <a:pt x="702721" y="0"/>
                    <a:pt x="452701" y="0"/>
                  </a:cubicBezTo>
                  <a:close/>
                </a:path>
              </a:pathLst>
            </a:custGeom>
            <a:solidFill>
              <a:srgbClr val="E0D7D1"/>
            </a:solidFill>
            <a:ln cap="sq">
              <a:noFill/>
              <a:prstDash val="solid"/>
              <a:miter/>
            </a:ln>
          </p:spPr>
          <p:txBody>
            <a:bodyPr/>
            <a:lstStyle/>
            <a:p>
              <a:endParaRPr lang="en-SA"/>
            </a:p>
          </p:txBody>
        </p:sp>
        <p:sp>
          <p:nvSpPr>
            <p:cNvPr id="48" name="TextBox 18"/>
            <p:cNvSpPr txBox="1"/>
            <p:nvPr/>
          </p:nvSpPr>
          <p:spPr>
            <a:xfrm>
              <a:off x="84881" y="41597"/>
              <a:ext cx="735639" cy="820884"/>
            </a:xfrm>
            <a:prstGeom prst="rect">
              <a:avLst/>
            </a:prstGeom>
          </p:spPr>
          <p:txBody>
            <a:bodyPr lIns="31323" tIns="31323" rIns="31323" bIns="31323" rtlCol="0" anchor="ctr"/>
            <a:lstStyle/>
            <a:p>
              <a:pPr algn="ctr">
                <a:lnSpc>
                  <a:spcPts val="2382"/>
                </a:lnSpc>
                <a:spcBef>
                  <a:spcPct val="0"/>
                </a:spcBef>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19" name="Group 19"/>
          <p:cNvGrpSpPr/>
          <p:nvPr/>
        </p:nvGrpSpPr>
        <p:grpSpPr>
          <a:xfrm>
            <a:off x="8574656" y="3993620"/>
            <a:ext cx="183647" cy="178200"/>
            <a:chOff x="0" y="0"/>
            <a:chExt cx="990183" cy="960817"/>
          </a:xfrm>
        </p:grpSpPr>
        <p:sp>
          <p:nvSpPr>
            <p:cNvPr id="45" name="Freeform 20"/>
            <p:cNvSpPr/>
            <p:nvPr/>
          </p:nvSpPr>
          <p:spPr>
            <a:xfrm>
              <a:off x="0" y="0"/>
              <a:ext cx="990183" cy="960817"/>
            </a:xfrm>
            <a:custGeom>
              <a:avLst/>
              <a:gdLst/>
              <a:ahLst/>
              <a:cxnLst/>
              <a:rect l="l" t="t" r="r" b="b"/>
              <a:pathLst>
                <a:path w="990183" h="960817">
                  <a:moveTo>
                    <a:pt x="495091" y="0"/>
                  </a:moveTo>
                  <a:cubicBezTo>
                    <a:pt x="221660" y="0"/>
                    <a:pt x="0" y="215086"/>
                    <a:pt x="0" y="480408"/>
                  </a:cubicBezTo>
                  <a:cubicBezTo>
                    <a:pt x="0" y="745731"/>
                    <a:pt x="221660" y="960817"/>
                    <a:pt x="495091" y="960817"/>
                  </a:cubicBezTo>
                  <a:cubicBezTo>
                    <a:pt x="768523" y="960817"/>
                    <a:pt x="990183" y="745731"/>
                    <a:pt x="990183" y="480408"/>
                  </a:cubicBezTo>
                  <a:cubicBezTo>
                    <a:pt x="990183" y="215086"/>
                    <a:pt x="768523" y="0"/>
                    <a:pt x="495091" y="0"/>
                  </a:cubicBezTo>
                  <a:close/>
                </a:path>
              </a:pathLst>
            </a:custGeom>
            <a:solidFill>
              <a:srgbClr val="000000">
                <a:alpha val="0"/>
              </a:srgbClr>
            </a:solidFill>
            <a:ln w="57150" cap="sq">
              <a:solidFill>
                <a:srgbClr val="01AFB1"/>
              </a:solidFill>
              <a:prstDash val="solid"/>
              <a:miter/>
            </a:ln>
          </p:spPr>
          <p:txBody>
            <a:bodyPr/>
            <a:lstStyle/>
            <a:p>
              <a:endParaRPr lang="en-SA"/>
            </a:p>
          </p:txBody>
        </p:sp>
        <p:sp>
          <p:nvSpPr>
            <p:cNvPr id="46" name="TextBox 21"/>
            <p:cNvSpPr txBox="1"/>
            <p:nvPr/>
          </p:nvSpPr>
          <p:spPr>
            <a:xfrm>
              <a:off x="92830" y="42452"/>
              <a:ext cx="804524" cy="828289"/>
            </a:xfrm>
            <a:prstGeom prst="rect">
              <a:avLst/>
            </a:prstGeom>
          </p:spPr>
          <p:txBody>
            <a:bodyPr lIns="31323" tIns="31323" rIns="31323" bIns="31323" rtlCol="0" anchor="ctr"/>
            <a:lstStyle/>
            <a:p>
              <a:pPr algn="ctr">
                <a:lnSpc>
                  <a:spcPts val="2382"/>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20" name="Group 25"/>
          <p:cNvGrpSpPr/>
          <p:nvPr/>
        </p:nvGrpSpPr>
        <p:grpSpPr>
          <a:xfrm>
            <a:off x="6244731" y="4458575"/>
            <a:ext cx="87851" cy="92344"/>
            <a:chOff x="0" y="0"/>
            <a:chExt cx="905402" cy="951703"/>
          </a:xfrm>
        </p:grpSpPr>
        <p:sp>
          <p:nvSpPr>
            <p:cNvPr id="43" name="Freeform 26"/>
            <p:cNvSpPr/>
            <p:nvPr/>
          </p:nvSpPr>
          <p:spPr>
            <a:xfrm>
              <a:off x="0" y="0"/>
              <a:ext cx="905402" cy="951703"/>
            </a:xfrm>
            <a:custGeom>
              <a:avLst/>
              <a:gdLst/>
              <a:ahLst/>
              <a:cxnLst/>
              <a:rect l="l" t="t" r="r" b="b"/>
              <a:pathLst>
                <a:path w="905402" h="951703">
                  <a:moveTo>
                    <a:pt x="452701" y="0"/>
                  </a:moveTo>
                  <a:cubicBezTo>
                    <a:pt x="202681" y="0"/>
                    <a:pt x="0" y="213046"/>
                    <a:pt x="0" y="475852"/>
                  </a:cubicBezTo>
                  <a:cubicBezTo>
                    <a:pt x="0" y="738657"/>
                    <a:pt x="202681" y="951703"/>
                    <a:pt x="452701" y="951703"/>
                  </a:cubicBezTo>
                  <a:cubicBezTo>
                    <a:pt x="702721" y="951703"/>
                    <a:pt x="905402" y="738657"/>
                    <a:pt x="905402" y="475852"/>
                  </a:cubicBezTo>
                  <a:cubicBezTo>
                    <a:pt x="905402" y="213046"/>
                    <a:pt x="702721" y="0"/>
                    <a:pt x="452701" y="0"/>
                  </a:cubicBezTo>
                  <a:close/>
                </a:path>
              </a:pathLst>
            </a:custGeom>
            <a:solidFill>
              <a:srgbClr val="E0D7D1"/>
            </a:solidFill>
            <a:ln cap="sq">
              <a:noFill/>
              <a:prstDash val="solid"/>
              <a:miter/>
            </a:ln>
          </p:spPr>
          <p:txBody>
            <a:bodyPr/>
            <a:lstStyle/>
            <a:p>
              <a:endParaRPr lang="en-SA"/>
            </a:p>
          </p:txBody>
        </p:sp>
        <p:sp>
          <p:nvSpPr>
            <p:cNvPr id="44" name="TextBox 27"/>
            <p:cNvSpPr txBox="1"/>
            <p:nvPr/>
          </p:nvSpPr>
          <p:spPr>
            <a:xfrm>
              <a:off x="84881" y="41597"/>
              <a:ext cx="735639" cy="820884"/>
            </a:xfrm>
            <a:prstGeom prst="rect">
              <a:avLst/>
            </a:prstGeom>
          </p:spPr>
          <p:txBody>
            <a:bodyPr lIns="31323" tIns="31323" rIns="31323" bIns="31323" rtlCol="0" anchor="ctr"/>
            <a:lstStyle/>
            <a:p>
              <a:pPr algn="ctr">
                <a:lnSpc>
                  <a:spcPts val="2382"/>
                </a:lnSpc>
                <a:spcBef>
                  <a:spcPct val="0"/>
                </a:spcBef>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21" name="Group 20"/>
          <p:cNvGrpSpPr/>
          <p:nvPr/>
        </p:nvGrpSpPr>
        <p:grpSpPr>
          <a:xfrm>
            <a:off x="6244731" y="4289535"/>
            <a:ext cx="87851" cy="92344"/>
            <a:chOff x="0" y="0"/>
            <a:chExt cx="905402" cy="951703"/>
          </a:xfrm>
        </p:grpSpPr>
        <p:sp>
          <p:nvSpPr>
            <p:cNvPr id="41" name="Freeform 29"/>
            <p:cNvSpPr/>
            <p:nvPr/>
          </p:nvSpPr>
          <p:spPr>
            <a:xfrm>
              <a:off x="0" y="0"/>
              <a:ext cx="905402" cy="951703"/>
            </a:xfrm>
            <a:custGeom>
              <a:avLst/>
              <a:gdLst/>
              <a:ahLst/>
              <a:cxnLst/>
              <a:rect l="l" t="t" r="r" b="b"/>
              <a:pathLst>
                <a:path w="905402" h="951703">
                  <a:moveTo>
                    <a:pt x="452701" y="0"/>
                  </a:moveTo>
                  <a:cubicBezTo>
                    <a:pt x="202681" y="0"/>
                    <a:pt x="0" y="213046"/>
                    <a:pt x="0" y="475852"/>
                  </a:cubicBezTo>
                  <a:cubicBezTo>
                    <a:pt x="0" y="738657"/>
                    <a:pt x="202681" y="951703"/>
                    <a:pt x="452701" y="951703"/>
                  </a:cubicBezTo>
                  <a:cubicBezTo>
                    <a:pt x="702721" y="951703"/>
                    <a:pt x="905402" y="738657"/>
                    <a:pt x="905402" y="475852"/>
                  </a:cubicBezTo>
                  <a:cubicBezTo>
                    <a:pt x="905402" y="213046"/>
                    <a:pt x="702721" y="0"/>
                    <a:pt x="452701" y="0"/>
                  </a:cubicBezTo>
                  <a:close/>
                </a:path>
              </a:pathLst>
            </a:custGeom>
            <a:solidFill>
              <a:srgbClr val="E0D7D1"/>
            </a:solidFill>
            <a:ln cap="sq">
              <a:noFill/>
              <a:prstDash val="solid"/>
              <a:miter/>
            </a:ln>
          </p:spPr>
          <p:txBody>
            <a:bodyPr/>
            <a:lstStyle/>
            <a:p>
              <a:endParaRPr lang="en-SA"/>
            </a:p>
          </p:txBody>
        </p:sp>
        <p:sp>
          <p:nvSpPr>
            <p:cNvPr id="42" name="TextBox 30"/>
            <p:cNvSpPr txBox="1"/>
            <p:nvPr/>
          </p:nvSpPr>
          <p:spPr>
            <a:xfrm>
              <a:off x="84881" y="41597"/>
              <a:ext cx="735639" cy="820884"/>
            </a:xfrm>
            <a:prstGeom prst="rect">
              <a:avLst/>
            </a:prstGeom>
          </p:spPr>
          <p:txBody>
            <a:bodyPr lIns="31323" tIns="31323" rIns="31323" bIns="31323" rtlCol="0" anchor="ctr"/>
            <a:lstStyle/>
            <a:p>
              <a:pPr algn="ctr">
                <a:lnSpc>
                  <a:spcPts val="2382"/>
                </a:lnSpc>
                <a:spcBef>
                  <a:spcPct val="0"/>
                </a:spcBef>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22" name="Group 31"/>
          <p:cNvGrpSpPr/>
          <p:nvPr/>
        </p:nvGrpSpPr>
        <p:grpSpPr>
          <a:xfrm>
            <a:off x="6196833" y="3993620"/>
            <a:ext cx="183647" cy="178200"/>
            <a:chOff x="0" y="0"/>
            <a:chExt cx="990183" cy="960817"/>
          </a:xfrm>
        </p:grpSpPr>
        <p:sp>
          <p:nvSpPr>
            <p:cNvPr id="39" name="Freeform 32"/>
            <p:cNvSpPr/>
            <p:nvPr/>
          </p:nvSpPr>
          <p:spPr>
            <a:xfrm>
              <a:off x="0" y="0"/>
              <a:ext cx="990183" cy="960817"/>
            </a:xfrm>
            <a:custGeom>
              <a:avLst/>
              <a:gdLst/>
              <a:ahLst/>
              <a:cxnLst/>
              <a:rect l="l" t="t" r="r" b="b"/>
              <a:pathLst>
                <a:path w="990183" h="960817">
                  <a:moveTo>
                    <a:pt x="495091" y="0"/>
                  </a:moveTo>
                  <a:cubicBezTo>
                    <a:pt x="221660" y="0"/>
                    <a:pt x="0" y="215086"/>
                    <a:pt x="0" y="480408"/>
                  </a:cubicBezTo>
                  <a:cubicBezTo>
                    <a:pt x="0" y="745731"/>
                    <a:pt x="221660" y="960817"/>
                    <a:pt x="495091" y="960817"/>
                  </a:cubicBezTo>
                  <a:cubicBezTo>
                    <a:pt x="768523" y="960817"/>
                    <a:pt x="990183" y="745731"/>
                    <a:pt x="990183" y="480408"/>
                  </a:cubicBezTo>
                  <a:cubicBezTo>
                    <a:pt x="990183" y="215086"/>
                    <a:pt x="768523" y="0"/>
                    <a:pt x="495091" y="0"/>
                  </a:cubicBezTo>
                  <a:close/>
                </a:path>
              </a:pathLst>
            </a:custGeom>
            <a:solidFill>
              <a:srgbClr val="000000">
                <a:alpha val="0"/>
              </a:srgbClr>
            </a:solidFill>
            <a:ln w="57150" cap="sq">
              <a:solidFill>
                <a:srgbClr val="2884A2"/>
              </a:solidFill>
              <a:prstDash val="solid"/>
              <a:miter/>
            </a:ln>
          </p:spPr>
          <p:txBody>
            <a:bodyPr/>
            <a:lstStyle/>
            <a:p>
              <a:endParaRPr lang="en-SA"/>
            </a:p>
          </p:txBody>
        </p:sp>
        <p:sp>
          <p:nvSpPr>
            <p:cNvPr id="40" name="TextBox 33"/>
            <p:cNvSpPr txBox="1"/>
            <p:nvPr/>
          </p:nvSpPr>
          <p:spPr>
            <a:xfrm>
              <a:off x="92830" y="42452"/>
              <a:ext cx="804524" cy="828289"/>
            </a:xfrm>
            <a:prstGeom prst="rect">
              <a:avLst/>
            </a:prstGeom>
          </p:spPr>
          <p:txBody>
            <a:bodyPr lIns="31323" tIns="31323" rIns="31323" bIns="31323" rtlCol="0" anchor="ctr"/>
            <a:lstStyle/>
            <a:p>
              <a:pPr algn="ctr">
                <a:lnSpc>
                  <a:spcPts val="2382"/>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23" name="Group 37"/>
          <p:cNvGrpSpPr/>
          <p:nvPr/>
        </p:nvGrpSpPr>
        <p:grpSpPr>
          <a:xfrm>
            <a:off x="3804134" y="4458575"/>
            <a:ext cx="87851" cy="92344"/>
            <a:chOff x="0" y="0"/>
            <a:chExt cx="905402" cy="951703"/>
          </a:xfrm>
        </p:grpSpPr>
        <p:sp>
          <p:nvSpPr>
            <p:cNvPr id="37" name="Freeform 38"/>
            <p:cNvSpPr/>
            <p:nvPr/>
          </p:nvSpPr>
          <p:spPr>
            <a:xfrm>
              <a:off x="0" y="0"/>
              <a:ext cx="905402" cy="951703"/>
            </a:xfrm>
            <a:custGeom>
              <a:avLst/>
              <a:gdLst/>
              <a:ahLst/>
              <a:cxnLst/>
              <a:rect l="l" t="t" r="r" b="b"/>
              <a:pathLst>
                <a:path w="905402" h="951703">
                  <a:moveTo>
                    <a:pt x="452701" y="0"/>
                  </a:moveTo>
                  <a:cubicBezTo>
                    <a:pt x="202681" y="0"/>
                    <a:pt x="0" y="213046"/>
                    <a:pt x="0" y="475852"/>
                  </a:cubicBezTo>
                  <a:cubicBezTo>
                    <a:pt x="0" y="738657"/>
                    <a:pt x="202681" y="951703"/>
                    <a:pt x="452701" y="951703"/>
                  </a:cubicBezTo>
                  <a:cubicBezTo>
                    <a:pt x="702721" y="951703"/>
                    <a:pt x="905402" y="738657"/>
                    <a:pt x="905402" y="475852"/>
                  </a:cubicBezTo>
                  <a:cubicBezTo>
                    <a:pt x="905402" y="213046"/>
                    <a:pt x="702721" y="0"/>
                    <a:pt x="452701" y="0"/>
                  </a:cubicBezTo>
                  <a:close/>
                </a:path>
              </a:pathLst>
            </a:custGeom>
            <a:solidFill>
              <a:srgbClr val="E0D7D1"/>
            </a:solidFill>
            <a:ln cap="sq">
              <a:noFill/>
              <a:prstDash val="solid"/>
              <a:miter/>
            </a:ln>
          </p:spPr>
          <p:txBody>
            <a:bodyPr/>
            <a:lstStyle/>
            <a:p>
              <a:endParaRPr lang="en-SA"/>
            </a:p>
          </p:txBody>
        </p:sp>
        <p:sp>
          <p:nvSpPr>
            <p:cNvPr id="38" name="TextBox 39"/>
            <p:cNvSpPr txBox="1"/>
            <p:nvPr/>
          </p:nvSpPr>
          <p:spPr>
            <a:xfrm>
              <a:off x="84881" y="41597"/>
              <a:ext cx="735639" cy="820884"/>
            </a:xfrm>
            <a:prstGeom prst="rect">
              <a:avLst/>
            </a:prstGeom>
          </p:spPr>
          <p:txBody>
            <a:bodyPr lIns="31323" tIns="31323" rIns="31323" bIns="31323" rtlCol="0" anchor="ctr"/>
            <a:lstStyle/>
            <a:p>
              <a:pPr algn="ctr">
                <a:lnSpc>
                  <a:spcPts val="2382"/>
                </a:lnSpc>
                <a:spcBef>
                  <a:spcPct val="0"/>
                </a:spcBef>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24" name="Group 40"/>
          <p:cNvGrpSpPr/>
          <p:nvPr/>
        </p:nvGrpSpPr>
        <p:grpSpPr>
          <a:xfrm>
            <a:off x="3804134" y="4289535"/>
            <a:ext cx="87851" cy="92344"/>
            <a:chOff x="0" y="0"/>
            <a:chExt cx="905402" cy="951703"/>
          </a:xfrm>
        </p:grpSpPr>
        <p:sp>
          <p:nvSpPr>
            <p:cNvPr id="35" name="Freeform 41"/>
            <p:cNvSpPr/>
            <p:nvPr/>
          </p:nvSpPr>
          <p:spPr>
            <a:xfrm>
              <a:off x="0" y="0"/>
              <a:ext cx="905402" cy="951703"/>
            </a:xfrm>
            <a:custGeom>
              <a:avLst/>
              <a:gdLst/>
              <a:ahLst/>
              <a:cxnLst/>
              <a:rect l="l" t="t" r="r" b="b"/>
              <a:pathLst>
                <a:path w="905402" h="951703">
                  <a:moveTo>
                    <a:pt x="452701" y="0"/>
                  </a:moveTo>
                  <a:cubicBezTo>
                    <a:pt x="202681" y="0"/>
                    <a:pt x="0" y="213046"/>
                    <a:pt x="0" y="475852"/>
                  </a:cubicBezTo>
                  <a:cubicBezTo>
                    <a:pt x="0" y="738657"/>
                    <a:pt x="202681" y="951703"/>
                    <a:pt x="452701" y="951703"/>
                  </a:cubicBezTo>
                  <a:cubicBezTo>
                    <a:pt x="702721" y="951703"/>
                    <a:pt x="905402" y="738657"/>
                    <a:pt x="905402" y="475852"/>
                  </a:cubicBezTo>
                  <a:cubicBezTo>
                    <a:pt x="905402" y="213046"/>
                    <a:pt x="702721" y="0"/>
                    <a:pt x="452701" y="0"/>
                  </a:cubicBezTo>
                  <a:close/>
                </a:path>
              </a:pathLst>
            </a:custGeom>
            <a:solidFill>
              <a:srgbClr val="E0D7D1"/>
            </a:solidFill>
            <a:ln cap="sq">
              <a:noFill/>
              <a:prstDash val="solid"/>
              <a:miter/>
            </a:ln>
          </p:spPr>
          <p:txBody>
            <a:bodyPr/>
            <a:lstStyle/>
            <a:p>
              <a:endParaRPr lang="en-SA"/>
            </a:p>
          </p:txBody>
        </p:sp>
        <p:sp>
          <p:nvSpPr>
            <p:cNvPr id="36" name="TextBox 42"/>
            <p:cNvSpPr txBox="1"/>
            <p:nvPr/>
          </p:nvSpPr>
          <p:spPr>
            <a:xfrm>
              <a:off x="84881" y="41597"/>
              <a:ext cx="735639" cy="820884"/>
            </a:xfrm>
            <a:prstGeom prst="rect">
              <a:avLst/>
            </a:prstGeom>
          </p:spPr>
          <p:txBody>
            <a:bodyPr lIns="31323" tIns="31323" rIns="31323" bIns="31323" rtlCol="0" anchor="ctr"/>
            <a:lstStyle/>
            <a:p>
              <a:pPr algn="ctr">
                <a:lnSpc>
                  <a:spcPts val="2382"/>
                </a:lnSpc>
                <a:spcBef>
                  <a:spcPct val="0"/>
                </a:spcBef>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25" name="Group 43"/>
          <p:cNvGrpSpPr/>
          <p:nvPr/>
        </p:nvGrpSpPr>
        <p:grpSpPr>
          <a:xfrm>
            <a:off x="3756236" y="3993620"/>
            <a:ext cx="183647" cy="178200"/>
            <a:chOff x="0" y="0"/>
            <a:chExt cx="990183" cy="960817"/>
          </a:xfrm>
        </p:grpSpPr>
        <p:sp>
          <p:nvSpPr>
            <p:cNvPr id="33" name="Freeform 44"/>
            <p:cNvSpPr/>
            <p:nvPr/>
          </p:nvSpPr>
          <p:spPr>
            <a:xfrm>
              <a:off x="0" y="0"/>
              <a:ext cx="990183" cy="960817"/>
            </a:xfrm>
            <a:custGeom>
              <a:avLst/>
              <a:gdLst/>
              <a:ahLst/>
              <a:cxnLst/>
              <a:rect l="l" t="t" r="r" b="b"/>
              <a:pathLst>
                <a:path w="990183" h="960817">
                  <a:moveTo>
                    <a:pt x="495091" y="0"/>
                  </a:moveTo>
                  <a:cubicBezTo>
                    <a:pt x="221660" y="0"/>
                    <a:pt x="0" y="215086"/>
                    <a:pt x="0" y="480408"/>
                  </a:cubicBezTo>
                  <a:cubicBezTo>
                    <a:pt x="0" y="745731"/>
                    <a:pt x="221660" y="960817"/>
                    <a:pt x="495091" y="960817"/>
                  </a:cubicBezTo>
                  <a:cubicBezTo>
                    <a:pt x="768523" y="960817"/>
                    <a:pt x="990183" y="745731"/>
                    <a:pt x="990183" y="480408"/>
                  </a:cubicBezTo>
                  <a:cubicBezTo>
                    <a:pt x="990183" y="215086"/>
                    <a:pt x="768523" y="0"/>
                    <a:pt x="495091" y="0"/>
                  </a:cubicBezTo>
                  <a:close/>
                </a:path>
              </a:pathLst>
            </a:custGeom>
            <a:solidFill>
              <a:srgbClr val="000000">
                <a:alpha val="0"/>
              </a:srgbClr>
            </a:solidFill>
            <a:ln w="57150" cap="sq">
              <a:solidFill>
                <a:srgbClr val="1B3280"/>
              </a:solidFill>
              <a:prstDash val="solid"/>
              <a:miter/>
            </a:ln>
          </p:spPr>
          <p:txBody>
            <a:bodyPr/>
            <a:lstStyle/>
            <a:p>
              <a:endParaRPr lang="en-SA"/>
            </a:p>
          </p:txBody>
        </p:sp>
        <p:sp>
          <p:nvSpPr>
            <p:cNvPr id="34" name="TextBox 45"/>
            <p:cNvSpPr txBox="1"/>
            <p:nvPr/>
          </p:nvSpPr>
          <p:spPr>
            <a:xfrm>
              <a:off x="92830" y="42452"/>
              <a:ext cx="804524" cy="828289"/>
            </a:xfrm>
            <a:prstGeom prst="rect">
              <a:avLst/>
            </a:prstGeom>
          </p:spPr>
          <p:txBody>
            <a:bodyPr lIns="31323" tIns="31323" rIns="31323" bIns="31323" rtlCol="0" anchor="ctr"/>
            <a:lstStyle/>
            <a:p>
              <a:pPr algn="ctr">
                <a:lnSpc>
                  <a:spcPts val="2382"/>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26" name="Freeform 46"/>
          <p:cNvSpPr/>
          <p:nvPr/>
        </p:nvSpPr>
        <p:spPr>
          <a:xfrm>
            <a:off x="8387368" y="2937689"/>
            <a:ext cx="549254" cy="636817"/>
          </a:xfrm>
          <a:custGeom>
            <a:avLst/>
            <a:gdLst/>
            <a:ahLst/>
            <a:cxnLst/>
            <a:rect l="l" t="t" r="r" b="b"/>
            <a:pathLst>
              <a:path w="1009407" h="1170327">
                <a:moveTo>
                  <a:pt x="0" y="0"/>
                </a:moveTo>
                <a:lnTo>
                  <a:pt x="1009407" y="0"/>
                </a:lnTo>
                <a:lnTo>
                  <a:pt x="1009407" y="1170327"/>
                </a:lnTo>
                <a:lnTo>
                  <a:pt x="0" y="1170327"/>
                </a:lnTo>
                <a:lnTo>
                  <a:pt x="0" y="0"/>
                </a:lnTo>
                <a:close/>
              </a:path>
            </a:pathLst>
          </a:custGeom>
          <a:blipFill>
            <a:blip r:embed="rId7">
              <a:extLst>
                <a:ext uri="{96DAC541-7B7A-43D3-8B79-37D633B846F1}">
                  <asvg:svgBlip xmlns:asvg="http://schemas.microsoft.com/office/drawing/2016/SVG/main" r:embed="rId8"/>
                </a:ext>
              </a:extLst>
            </a:blip>
            <a:stretch>
              <a:fillRect/>
            </a:stretch>
          </a:blipFill>
          <a:ln cap="sq">
            <a:noFill/>
            <a:prstDash val="solid"/>
            <a:miter/>
          </a:ln>
        </p:spPr>
        <p:txBody>
          <a:bodyPr/>
          <a:lstStyle/>
          <a:p>
            <a:endParaRPr lang="en-SA"/>
          </a:p>
        </p:txBody>
      </p:sp>
      <p:sp>
        <p:nvSpPr>
          <p:cNvPr id="27" name="Freeform 47"/>
          <p:cNvSpPr/>
          <p:nvPr/>
        </p:nvSpPr>
        <p:spPr>
          <a:xfrm>
            <a:off x="6033056" y="2969759"/>
            <a:ext cx="599053" cy="614413"/>
          </a:xfrm>
          <a:custGeom>
            <a:avLst/>
            <a:gdLst/>
            <a:ahLst/>
            <a:cxnLst/>
            <a:rect l="l" t="t" r="r" b="b"/>
            <a:pathLst>
              <a:path w="1100925" h="1129153">
                <a:moveTo>
                  <a:pt x="0" y="0"/>
                </a:moveTo>
                <a:lnTo>
                  <a:pt x="1100925" y="0"/>
                </a:lnTo>
                <a:lnTo>
                  <a:pt x="1100925" y="1129153"/>
                </a:lnTo>
                <a:lnTo>
                  <a:pt x="0" y="1129153"/>
                </a:lnTo>
                <a:lnTo>
                  <a:pt x="0" y="0"/>
                </a:lnTo>
                <a:close/>
              </a:path>
            </a:pathLst>
          </a:custGeom>
          <a: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a:blipFill>
          <a:ln cap="sq">
            <a:noFill/>
            <a:prstDash val="solid"/>
            <a:miter/>
          </a:ln>
        </p:spPr>
        <p:txBody>
          <a:bodyPr/>
          <a:lstStyle/>
          <a:p>
            <a:endParaRPr lang="en-SA"/>
          </a:p>
        </p:txBody>
      </p:sp>
      <p:sp>
        <p:nvSpPr>
          <p:cNvPr id="28" name="Freeform 48"/>
          <p:cNvSpPr/>
          <p:nvPr/>
        </p:nvSpPr>
        <p:spPr>
          <a:xfrm>
            <a:off x="3527832" y="2976738"/>
            <a:ext cx="640454" cy="630848"/>
          </a:xfrm>
          <a:custGeom>
            <a:avLst/>
            <a:gdLst/>
            <a:ahLst/>
            <a:cxnLst/>
            <a:rect l="l" t="t" r="r" b="b"/>
            <a:pathLst>
              <a:path w="1177012" h="1159357">
                <a:moveTo>
                  <a:pt x="0" y="0"/>
                </a:moveTo>
                <a:lnTo>
                  <a:pt x="1177012" y="0"/>
                </a:lnTo>
                <a:lnTo>
                  <a:pt x="1177012" y="1159358"/>
                </a:lnTo>
                <a:lnTo>
                  <a:pt x="0" y="1159358"/>
                </a:lnTo>
                <a:lnTo>
                  <a:pt x="0" y="0"/>
                </a:lnTo>
                <a:close/>
              </a:path>
            </a:pathLst>
          </a:custGeom>
          <a:blipFill>
            <a:blip r:embed="rId11">
              <a:extLst>
                <a:ext uri="{96DAC541-7B7A-43D3-8B79-37D633B846F1}">
                  <asvg:svgBlip xmlns:asvg="http://schemas.microsoft.com/office/drawing/2016/SVG/main" r:embed="rId12"/>
                </a:ext>
              </a:extLst>
            </a:blip>
            <a:stretch>
              <a:fillRect/>
            </a:stretch>
          </a:blipFill>
          <a:ln cap="sq">
            <a:noFill/>
            <a:prstDash val="solid"/>
            <a:miter/>
          </a:ln>
        </p:spPr>
        <p:txBody>
          <a:bodyPr/>
          <a:lstStyle/>
          <a:p>
            <a:endParaRPr lang="en-SA"/>
          </a:p>
        </p:txBody>
      </p:sp>
      <p:sp>
        <p:nvSpPr>
          <p:cNvPr id="53" name="Rectangle 52">
            <a:extLst>
              <a:ext uri="{FF2B5EF4-FFF2-40B4-BE49-F238E27FC236}">
                <a16:creationId xmlns:a16="http://schemas.microsoft.com/office/drawing/2014/main" id="{3AC18430-A219-4AA9-85AB-D1871879A6A8}"/>
              </a:ext>
            </a:extLst>
          </p:cNvPr>
          <p:cNvSpPr/>
          <p:nvPr/>
        </p:nvSpPr>
        <p:spPr>
          <a:xfrm>
            <a:off x="7618491" y="4649085"/>
            <a:ext cx="2095975" cy="969496"/>
          </a:xfrm>
          <a:prstGeom prst="rect">
            <a:avLst/>
          </a:prstGeom>
        </p:spPr>
        <p:txBody>
          <a:bodyPr wrap="square">
            <a:spAutoFit/>
          </a:bodyPr>
          <a:lstStyle/>
          <a:p>
            <a:pPr lvl="0" algn="ctr" rtl="1">
              <a:lnSpc>
                <a:spcPct val="150000"/>
              </a:lnSpc>
              <a:defRPr/>
            </a:pPr>
            <a:r>
              <a:rPr lang="ar-EG" sz="1400" dirty="0">
                <a:solidFill>
                  <a:srgbClr val="02BCB6"/>
                </a:solidFill>
                <a:latin typeface="SST Arabic Medium" pitchFamily="34" charset="-78"/>
                <a:cs typeface="SST Arabic Medium" pitchFamily="34" charset="-78"/>
              </a:rPr>
              <a:t>الاستخدام الفعال للموارد</a:t>
            </a:r>
          </a:p>
          <a:p>
            <a:pPr lvl="0" algn="ctr" rtl="1">
              <a:lnSpc>
                <a:spcPct val="150000"/>
              </a:lnSpc>
              <a:defRPr/>
            </a:pPr>
            <a:r>
              <a:rPr lang="ar-EG" sz="1200" dirty="0">
                <a:solidFill>
                  <a:schemeClr val="tx1">
                    <a:lumMod val="50000"/>
                    <a:lumOff val="50000"/>
                  </a:schemeClr>
                </a:solidFill>
                <a:latin typeface="SST Arabic Medium" pitchFamily="34" charset="-78"/>
                <a:cs typeface="SST Arabic Medium" pitchFamily="34" charset="-78"/>
              </a:rPr>
              <a:t>الاستخدام الفعال للموارد في المشروع</a:t>
            </a:r>
          </a:p>
        </p:txBody>
      </p:sp>
      <p:sp>
        <p:nvSpPr>
          <p:cNvPr id="54" name="Rectangle 53">
            <a:extLst>
              <a:ext uri="{FF2B5EF4-FFF2-40B4-BE49-F238E27FC236}">
                <a16:creationId xmlns:a16="http://schemas.microsoft.com/office/drawing/2014/main" id="{3AC18430-A219-4AA9-85AB-D1871879A6A8}"/>
              </a:ext>
            </a:extLst>
          </p:cNvPr>
          <p:cNvSpPr/>
          <p:nvPr/>
        </p:nvSpPr>
        <p:spPr>
          <a:xfrm>
            <a:off x="5240668" y="4682749"/>
            <a:ext cx="2095975" cy="969496"/>
          </a:xfrm>
          <a:prstGeom prst="rect">
            <a:avLst/>
          </a:prstGeom>
        </p:spPr>
        <p:txBody>
          <a:bodyPr wrap="square">
            <a:spAutoFit/>
          </a:bodyPr>
          <a:lstStyle/>
          <a:p>
            <a:pPr lvl="0" algn="ctr" rtl="1">
              <a:lnSpc>
                <a:spcPct val="150000"/>
              </a:lnSpc>
              <a:defRPr/>
            </a:pPr>
            <a:r>
              <a:rPr lang="ar-EG" sz="1400" dirty="0">
                <a:solidFill>
                  <a:srgbClr val="2884A2"/>
                </a:solidFill>
                <a:latin typeface="SST Arabic Medium" pitchFamily="34" charset="-78"/>
                <a:cs typeface="SST Arabic Medium" pitchFamily="34" charset="-78"/>
              </a:rPr>
              <a:t>التزام الفريق</a:t>
            </a:r>
          </a:p>
          <a:p>
            <a:pPr lvl="0" algn="ctr" rtl="1">
              <a:lnSpc>
                <a:spcPct val="150000"/>
              </a:lnSpc>
              <a:defRPr/>
            </a:pPr>
            <a:r>
              <a:rPr lang="ar-EG" sz="1200" dirty="0">
                <a:solidFill>
                  <a:schemeClr val="tx1">
                    <a:lumMod val="50000"/>
                    <a:lumOff val="50000"/>
                  </a:schemeClr>
                </a:solidFill>
                <a:latin typeface="SST Arabic Medium" pitchFamily="34" charset="-78"/>
                <a:cs typeface="SST Arabic Medium" pitchFamily="34" charset="-78"/>
              </a:rPr>
              <a:t>الالتزام المتزايد من أعضاء الفريق</a:t>
            </a:r>
          </a:p>
        </p:txBody>
      </p:sp>
      <p:sp>
        <p:nvSpPr>
          <p:cNvPr id="55" name="Rectangle 54">
            <a:extLst>
              <a:ext uri="{FF2B5EF4-FFF2-40B4-BE49-F238E27FC236}">
                <a16:creationId xmlns:a16="http://schemas.microsoft.com/office/drawing/2014/main" id="{3AC18430-A219-4AA9-85AB-D1871879A6A8}"/>
              </a:ext>
            </a:extLst>
          </p:cNvPr>
          <p:cNvSpPr/>
          <p:nvPr/>
        </p:nvSpPr>
        <p:spPr>
          <a:xfrm>
            <a:off x="2805546" y="4682749"/>
            <a:ext cx="2095975" cy="969496"/>
          </a:xfrm>
          <a:prstGeom prst="rect">
            <a:avLst/>
          </a:prstGeom>
        </p:spPr>
        <p:txBody>
          <a:bodyPr wrap="square">
            <a:spAutoFit/>
          </a:bodyPr>
          <a:lstStyle/>
          <a:p>
            <a:pPr lvl="0" algn="ctr" rtl="1">
              <a:lnSpc>
                <a:spcPct val="150000"/>
              </a:lnSpc>
              <a:defRPr/>
            </a:pPr>
            <a:r>
              <a:rPr lang="ar-EG" sz="1400" dirty="0">
                <a:solidFill>
                  <a:srgbClr val="19337C"/>
                </a:solidFill>
                <a:latin typeface="SST Arabic Medium" pitchFamily="34" charset="-78"/>
                <a:cs typeface="SST Arabic Medium" pitchFamily="34" charset="-78"/>
              </a:rPr>
              <a:t>التركيز على العملاء</a:t>
            </a:r>
          </a:p>
          <a:p>
            <a:pPr lvl="0" algn="ctr" rtl="1">
              <a:lnSpc>
                <a:spcPct val="150000"/>
              </a:lnSpc>
              <a:defRPr/>
            </a:pPr>
            <a:r>
              <a:rPr lang="ar-EG" sz="1200" dirty="0">
                <a:solidFill>
                  <a:schemeClr val="tx1">
                    <a:lumMod val="50000"/>
                    <a:lumOff val="50000"/>
                  </a:schemeClr>
                </a:solidFill>
                <a:latin typeface="SST Arabic Medium" pitchFamily="34" charset="-78"/>
                <a:cs typeface="SST Arabic Medium" pitchFamily="34" charset="-78"/>
              </a:rPr>
              <a:t>احتياجات العملاء كعامل مؤثر رئيسي</a:t>
            </a:r>
          </a:p>
        </p:txBody>
      </p:sp>
    </p:spTree>
    <p:extLst>
      <p:ext uri="{BB962C8B-B14F-4D97-AF65-F5344CB8AC3E}">
        <p14:creationId xmlns:p14="http://schemas.microsoft.com/office/powerpoint/2010/main" val="3407862315"/>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ما يجب تفصيله</a:t>
            </a:r>
            <a:endParaRPr kumimoji="0" lang="ar-EG" sz="2500" i="0" u="none" strike="noStrike" kern="1200" cap="none" spc="0" normalizeH="0" baseline="0" noProof="0" dirty="0">
              <a:ln>
                <a:noFill/>
              </a:ln>
              <a:solidFill>
                <a:srgbClr val="112D63"/>
              </a:solidFill>
              <a:effectLst/>
              <a:uLnTx/>
              <a:uFillTx/>
              <a:latin typeface="SST Arabic Medium" pitchFamily="34" charset="-78"/>
              <a:cs typeface="SST Arabic Medium" pitchFamily="34" charset="-78"/>
            </a:endParaRPr>
          </a:p>
        </p:txBody>
      </p:sp>
      <p:sp>
        <p:nvSpPr>
          <p:cNvPr id="7" name="Rectangle 6">
            <a:extLst>
              <a:ext uri="{FF2B5EF4-FFF2-40B4-BE49-F238E27FC236}">
                <a16:creationId xmlns:a16="http://schemas.microsoft.com/office/drawing/2014/main" id="{3AC18430-A219-4AA9-85AB-D1871879A6A8}"/>
              </a:ext>
            </a:extLst>
          </p:cNvPr>
          <p:cNvSpPr/>
          <p:nvPr/>
        </p:nvSpPr>
        <p:spPr>
          <a:xfrm>
            <a:off x="3840481" y="1308565"/>
            <a:ext cx="7362394" cy="2950038"/>
          </a:xfrm>
          <a:prstGeom prst="rect">
            <a:avLst/>
          </a:prstGeom>
        </p:spPr>
        <p:txBody>
          <a:bodyPr wrap="square">
            <a:spAutoFit/>
          </a:bodyPr>
          <a:lstStyle/>
          <a:p>
            <a:pPr lvl="0" algn="r" rtl="1">
              <a:lnSpc>
                <a:spcPct val="150000"/>
              </a:lnSpc>
              <a:defRPr/>
            </a:pPr>
            <a:r>
              <a:rPr lang="ar-EG" dirty="0">
                <a:solidFill>
                  <a:srgbClr val="03A5AD"/>
                </a:solidFill>
                <a:latin typeface="SST Arabic Medium" pitchFamily="34" charset="-78"/>
                <a:cs typeface="SST Arabic Medium" pitchFamily="34" charset="-78"/>
              </a:rPr>
              <a:t>تتضمن جوانب المشروع التي يمكن تفصيلها ما يلي:</a:t>
            </a:r>
          </a:p>
          <a:p>
            <a:pPr lvl="0" algn="r" rtl="1">
              <a:lnSpc>
                <a:spcPct val="150000"/>
              </a:lnSpc>
              <a:defRPr/>
            </a:pPr>
            <a:endParaRPr lang="ar-EG" dirty="0">
              <a:solidFill>
                <a:srgbClr val="03A5AD"/>
              </a:solidFill>
              <a:latin typeface="SST Arabic Medium" pitchFamily="34" charset="-78"/>
              <a:cs typeface="SST Arabic Medium" pitchFamily="34" charset="-78"/>
            </a:endParaRPr>
          </a:p>
          <a:p>
            <a:pPr marL="574675" lvl="0" indent="-342900" algn="r" rtl="1">
              <a:lnSpc>
                <a:spcPct val="150000"/>
              </a:lnSpc>
              <a:buClr>
                <a:srgbClr val="02BCB6"/>
              </a:buClr>
              <a:buFont typeface="Arial" panose="020B0604020202020204" pitchFamily="34" charset="0"/>
              <a:buChar char="•"/>
              <a:defRPr/>
            </a:pPr>
            <a:r>
              <a:rPr lang="ar-EG" dirty="0">
                <a:solidFill>
                  <a:schemeClr val="tx1">
                    <a:lumMod val="50000"/>
                    <a:lumOff val="50000"/>
                  </a:schemeClr>
                </a:solidFill>
                <a:latin typeface="SST Arabic Medium" pitchFamily="34" charset="-78"/>
                <a:cs typeface="SST Arabic Medium" pitchFamily="34" charset="-78"/>
              </a:rPr>
              <a:t>اختيار دورة الحياة ومنهج التطوير </a:t>
            </a:r>
          </a:p>
          <a:p>
            <a:pPr marL="574675" lvl="0" indent="-342900" algn="r" rtl="1">
              <a:lnSpc>
                <a:spcPct val="150000"/>
              </a:lnSpc>
              <a:buClr>
                <a:srgbClr val="02BCB6"/>
              </a:buClr>
              <a:buFont typeface="Arial" panose="020B0604020202020204" pitchFamily="34" charset="0"/>
              <a:buChar char="•"/>
              <a:defRPr/>
            </a:pPr>
            <a:r>
              <a:rPr lang="ar-EG" dirty="0">
                <a:solidFill>
                  <a:schemeClr val="tx1">
                    <a:lumMod val="50000"/>
                    <a:lumOff val="50000"/>
                  </a:schemeClr>
                </a:solidFill>
                <a:latin typeface="SST Arabic Medium" pitchFamily="34" charset="-78"/>
                <a:cs typeface="SST Arabic Medium" pitchFamily="34" charset="-78"/>
              </a:rPr>
              <a:t>العمليات</a:t>
            </a:r>
          </a:p>
          <a:p>
            <a:pPr marL="574675" lvl="0" indent="-342900" algn="r" rtl="1">
              <a:lnSpc>
                <a:spcPct val="150000"/>
              </a:lnSpc>
              <a:buClr>
                <a:srgbClr val="02BCB6"/>
              </a:buClr>
              <a:buFont typeface="Arial" panose="020B0604020202020204" pitchFamily="34" charset="0"/>
              <a:buChar char="•"/>
              <a:defRPr/>
            </a:pPr>
            <a:r>
              <a:rPr lang="ar-EG" dirty="0">
                <a:solidFill>
                  <a:schemeClr val="tx1">
                    <a:lumMod val="50000"/>
                    <a:lumOff val="50000"/>
                  </a:schemeClr>
                </a:solidFill>
                <a:latin typeface="SST Arabic Medium" pitchFamily="34" charset="-78"/>
                <a:cs typeface="SST Arabic Medium" pitchFamily="34" charset="-78"/>
              </a:rPr>
              <a:t>المشاركة</a:t>
            </a:r>
          </a:p>
          <a:p>
            <a:pPr marL="574675" lvl="0" indent="-342900" algn="r" rtl="1">
              <a:lnSpc>
                <a:spcPct val="150000"/>
              </a:lnSpc>
              <a:buClr>
                <a:srgbClr val="02BCB6"/>
              </a:buClr>
              <a:buFont typeface="Arial" panose="020B0604020202020204" pitchFamily="34" charset="0"/>
              <a:buChar char="•"/>
              <a:defRPr/>
            </a:pPr>
            <a:r>
              <a:rPr lang="ar-EG" dirty="0">
                <a:solidFill>
                  <a:schemeClr val="tx1">
                    <a:lumMod val="50000"/>
                    <a:lumOff val="50000"/>
                  </a:schemeClr>
                </a:solidFill>
                <a:latin typeface="SST Arabic Medium" pitchFamily="34" charset="-78"/>
                <a:cs typeface="SST Arabic Medium" pitchFamily="34" charset="-78"/>
              </a:rPr>
              <a:t>الأدوات</a:t>
            </a:r>
          </a:p>
          <a:p>
            <a:pPr marL="574675" lvl="0" indent="-342900" algn="r" rtl="1">
              <a:lnSpc>
                <a:spcPct val="150000"/>
              </a:lnSpc>
              <a:buClr>
                <a:srgbClr val="02BCB6"/>
              </a:buClr>
              <a:buFont typeface="Arial" panose="020B0604020202020204" pitchFamily="34" charset="0"/>
              <a:buChar char="•"/>
              <a:defRPr/>
            </a:pPr>
            <a:r>
              <a:rPr lang="ar-EG" dirty="0">
                <a:solidFill>
                  <a:schemeClr val="tx1">
                    <a:lumMod val="50000"/>
                    <a:lumOff val="50000"/>
                  </a:schemeClr>
                </a:solidFill>
                <a:latin typeface="SST Arabic Medium" pitchFamily="34" charset="-78"/>
                <a:cs typeface="SST Arabic Medium" pitchFamily="34" charset="-78"/>
              </a:rPr>
              <a:t> الطرق والنتاجات</a:t>
            </a:r>
          </a:p>
        </p:txBody>
      </p:sp>
    </p:spTree>
    <p:extLst>
      <p:ext uri="{BB962C8B-B14F-4D97-AF65-F5344CB8AC3E}">
        <p14:creationId xmlns:p14="http://schemas.microsoft.com/office/powerpoint/2010/main" val="2647033818"/>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6"/>
          <p:cNvSpPr txBox="1"/>
          <p:nvPr/>
        </p:nvSpPr>
        <p:spPr>
          <a:xfrm>
            <a:off x="6564334" y="1721091"/>
            <a:ext cx="5143724" cy="371897"/>
          </a:xfrm>
          <a:prstGeom prst="rect">
            <a:avLst/>
          </a:prstGeom>
        </p:spPr>
        <p:txBody>
          <a:bodyPr wrap="square" lIns="0" tIns="0" rIns="0" bIns="0" rtlCol="0" anchor="t">
            <a:spAutoFit/>
          </a:bodyPr>
          <a:lstStyle/>
          <a:p>
            <a:pPr marL="0" marR="0" lvl="0" indent="0" algn="r" defTabSz="914400" rtl="1" eaLnBrk="1" fontAlgn="auto" latinLnBrk="0" hangingPunct="1">
              <a:lnSpc>
                <a:spcPts val="2899"/>
              </a:lnSpc>
              <a:spcBef>
                <a:spcPts val="0"/>
              </a:spcBef>
              <a:spcAft>
                <a:spcPts val="0"/>
              </a:spcAft>
              <a:buClrTx/>
              <a:buSzTx/>
              <a:buFontTx/>
              <a:buNone/>
              <a:tabLst/>
              <a:defRPr/>
            </a:pPr>
            <a:r>
              <a:rPr kumimoji="0" lang="ar-EG" sz="2000" b="1" i="0" u="none" strike="noStrike" kern="1200" cap="none" spc="0" normalizeH="0" baseline="0" noProof="0" dirty="0">
                <a:ln>
                  <a:noFill/>
                </a:ln>
                <a:solidFill>
                  <a:srgbClr val="00A1A7"/>
                </a:solidFill>
                <a:effectLst/>
                <a:uLnTx/>
                <a:uFillTx/>
                <a:latin typeface="SST Arabic Bold"/>
                <a:ea typeface="SST Arabic Bold"/>
                <a:cs typeface="SST Arabic Bold"/>
                <a:sym typeface="SST Arabic Bold"/>
                <a:rtl/>
              </a:rPr>
              <a:t>الســـؤال المـطلوب مـن النشـاط : </a:t>
            </a:r>
          </a:p>
        </p:txBody>
      </p:sp>
      <p:sp>
        <p:nvSpPr>
          <p:cNvPr id="17" name="TextBox 17"/>
          <p:cNvSpPr txBox="1"/>
          <p:nvPr/>
        </p:nvSpPr>
        <p:spPr>
          <a:xfrm>
            <a:off x="5117123" y="2093674"/>
            <a:ext cx="6590935" cy="474489"/>
          </a:xfrm>
          <a:prstGeom prst="rect">
            <a:avLst/>
          </a:prstGeom>
        </p:spPr>
        <p:txBody>
          <a:bodyPr wrap="square" lIns="0" tIns="0" rIns="0" bIns="0" rtlCol="0" anchor="t">
            <a:spAutoFit/>
          </a:bodyPr>
          <a:lstStyle/>
          <a:p>
            <a:pPr lvl="0" algn="justLow" rtl="1">
              <a:lnSpc>
                <a:spcPts val="3733"/>
              </a:lnSpc>
              <a:spcBef>
                <a:spcPct val="0"/>
              </a:spcBef>
            </a:pPr>
            <a:r>
              <a:rPr kumimoji="0" lang="ar-EG" i="0" u="none" strike="noStrike" kern="1200" cap="none" spc="0" normalizeH="0" baseline="0" noProof="0" dirty="0">
                <a:ln>
                  <a:noFill/>
                </a:ln>
                <a:solidFill>
                  <a:srgbClr val="18337A"/>
                </a:solidFill>
                <a:effectLst/>
                <a:uLnTx/>
                <a:uFillTx/>
                <a:latin typeface="SST Arabic Medium" pitchFamily="34" charset="-78"/>
                <a:ea typeface="Effra"/>
                <a:cs typeface="SST Arabic Medium" pitchFamily="34" charset="-78"/>
                <a:sym typeface="Effra"/>
                <a:rtl/>
              </a:rPr>
              <a:t>مناقشة مفتوحة حول أهم الاختلافات بين اصدارات </a:t>
            </a:r>
            <a:r>
              <a:rPr lang="en-US" dirty="0">
                <a:solidFill>
                  <a:srgbClr val="18337A"/>
                </a:solidFill>
                <a:latin typeface="SST Arabic Medium" pitchFamily="34" charset="-78"/>
                <a:ea typeface="Effra"/>
                <a:cs typeface="SST Arabic Medium" pitchFamily="34" charset="-78"/>
                <a:sym typeface="Effra"/>
                <a:rtl/>
              </a:rPr>
              <a:t>PMBOK</a:t>
            </a:r>
            <a:r>
              <a:rPr lang="ar-EG" dirty="0">
                <a:solidFill>
                  <a:srgbClr val="18337A"/>
                </a:solidFill>
                <a:latin typeface="SST Arabic Medium" pitchFamily="34" charset="-78"/>
                <a:ea typeface="Effra"/>
                <a:cs typeface="SST Arabic Medium" pitchFamily="34" charset="-78"/>
                <a:sym typeface="Effra"/>
                <a:rtl/>
              </a:rPr>
              <a:t> </a:t>
            </a:r>
            <a:r>
              <a:rPr kumimoji="0" lang="ar-EG" i="0" u="none" strike="noStrike" kern="1200" cap="none" spc="0" normalizeH="0" baseline="0" noProof="0" dirty="0">
                <a:ln>
                  <a:noFill/>
                </a:ln>
                <a:solidFill>
                  <a:srgbClr val="18337A"/>
                </a:solidFill>
                <a:effectLst/>
                <a:uLnTx/>
                <a:uFillTx/>
                <a:latin typeface="SST Arabic Medium" pitchFamily="34" charset="-78"/>
                <a:ea typeface="Effra"/>
                <a:cs typeface="SST Arabic Medium" pitchFamily="34" charset="-78"/>
                <a:sym typeface="Effra"/>
                <a:rtl/>
              </a:rPr>
              <a:t> </a:t>
            </a:r>
          </a:p>
        </p:txBody>
      </p:sp>
      <p:grpSp>
        <p:nvGrpSpPr>
          <p:cNvPr id="29" name="Group 2"/>
          <p:cNvGrpSpPr/>
          <p:nvPr/>
        </p:nvGrpSpPr>
        <p:grpSpPr>
          <a:xfrm>
            <a:off x="10486232" y="6087809"/>
            <a:ext cx="1476351" cy="515451"/>
            <a:chOff x="0" y="0"/>
            <a:chExt cx="2952702" cy="1030902"/>
          </a:xfrm>
        </p:grpSpPr>
        <p:sp>
          <p:nvSpPr>
            <p:cNvPr id="30" name="Freeform 3"/>
            <p:cNvSpPr/>
            <p:nvPr/>
          </p:nvSpPr>
          <p:spPr>
            <a:xfrm>
              <a:off x="2311892" y="115883"/>
              <a:ext cx="487472" cy="799135"/>
            </a:xfrm>
            <a:custGeom>
              <a:avLst/>
              <a:gdLst/>
              <a:ahLst/>
              <a:cxnLst/>
              <a:rect l="l" t="t" r="r" b="b"/>
              <a:pathLst>
                <a:path w="487472" h="799135">
                  <a:moveTo>
                    <a:pt x="0" y="0"/>
                  </a:moveTo>
                  <a:lnTo>
                    <a:pt x="487472" y="0"/>
                  </a:lnTo>
                  <a:lnTo>
                    <a:pt x="487472" y="799135"/>
                  </a:lnTo>
                  <a:lnTo>
                    <a:pt x="0" y="799135"/>
                  </a:lnTo>
                  <a:lnTo>
                    <a:pt x="0" y="0"/>
                  </a:lnTo>
                  <a:close/>
                </a:path>
              </a:pathLst>
            </a:custGeom>
            <a: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p:spPr>
          <p:txBody>
            <a:bodyPr/>
            <a:lstStyle/>
            <a:p>
              <a:endParaRPr lang="en-SA"/>
            </a:p>
          </p:txBody>
        </p:sp>
        <p:grpSp>
          <p:nvGrpSpPr>
            <p:cNvPr id="31" name="Group 4"/>
            <p:cNvGrpSpPr/>
            <p:nvPr/>
          </p:nvGrpSpPr>
          <p:grpSpPr>
            <a:xfrm>
              <a:off x="0" y="0"/>
              <a:ext cx="2952702" cy="1030902"/>
              <a:chOff x="0" y="0"/>
              <a:chExt cx="1001064" cy="349510"/>
            </a:xfrm>
          </p:grpSpPr>
          <p:sp>
            <p:nvSpPr>
              <p:cNvPr id="33" name="Freeform 5"/>
              <p:cNvSpPr/>
              <p:nvPr/>
            </p:nvSpPr>
            <p:spPr>
              <a:xfrm>
                <a:off x="0" y="0"/>
                <a:ext cx="1001064" cy="349510"/>
              </a:xfrm>
              <a:custGeom>
                <a:avLst/>
                <a:gdLst/>
                <a:ahLst/>
                <a:cxnLst/>
                <a:rect l="l" t="t" r="r" b="b"/>
                <a:pathLst>
                  <a:path w="1001064" h="349510">
                    <a:moveTo>
                      <a:pt x="23409" y="0"/>
                    </a:moveTo>
                    <a:lnTo>
                      <a:pt x="977655" y="0"/>
                    </a:lnTo>
                    <a:cubicBezTo>
                      <a:pt x="983863" y="0"/>
                      <a:pt x="989818" y="2466"/>
                      <a:pt x="994208" y="6856"/>
                    </a:cubicBezTo>
                    <a:cubicBezTo>
                      <a:pt x="998598" y="11247"/>
                      <a:pt x="1001064" y="17201"/>
                      <a:pt x="1001064" y="23409"/>
                    </a:cubicBezTo>
                    <a:lnTo>
                      <a:pt x="1001064" y="326101"/>
                    </a:lnTo>
                    <a:cubicBezTo>
                      <a:pt x="1001064" y="332309"/>
                      <a:pt x="998598" y="338263"/>
                      <a:pt x="994208" y="342654"/>
                    </a:cubicBezTo>
                    <a:cubicBezTo>
                      <a:pt x="989818" y="347044"/>
                      <a:pt x="983863" y="349510"/>
                      <a:pt x="977655" y="349510"/>
                    </a:cubicBezTo>
                    <a:lnTo>
                      <a:pt x="23409" y="349510"/>
                    </a:lnTo>
                    <a:cubicBezTo>
                      <a:pt x="17201" y="349510"/>
                      <a:pt x="11247" y="347044"/>
                      <a:pt x="6856" y="342654"/>
                    </a:cubicBezTo>
                    <a:cubicBezTo>
                      <a:pt x="2466" y="338263"/>
                      <a:pt x="0" y="332309"/>
                      <a:pt x="0" y="326101"/>
                    </a:cubicBezTo>
                    <a:lnTo>
                      <a:pt x="0" y="23409"/>
                    </a:lnTo>
                    <a:cubicBezTo>
                      <a:pt x="0" y="17201"/>
                      <a:pt x="2466" y="11247"/>
                      <a:pt x="6856" y="6856"/>
                    </a:cubicBezTo>
                    <a:cubicBezTo>
                      <a:pt x="11247" y="2466"/>
                      <a:pt x="17201" y="0"/>
                      <a:pt x="23409" y="0"/>
                    </a:cubicBezTo>
                    <a:close/>
                  </a:path>
                </a:pathLst>
              </a:custGeom>
              <a:solidFill>
                <a:srgbClr val="000000">
                  <a:alpha val="0"/>
                </a:srgbClr>
              </a:solidFill>
              <a:ln w="19050" cap="sq">
                <a:solidFill>
                  <a:srgbClr val="18337A"/>
                </a:solidFill>
                <a:prstDash val="solid"/>
                <a:miter/>
              </a:ln>
            </p:spPr>
            <p:txBody>
              <a:bodyPr/>
              <a:lstStyle/>
              <a:p>
                <a:endParaRPr lang="en-SA"/>
              </a:p>
            </p:txBody>
          </p:sp>
          <p:sp>
            <p:nvSpPr>
              <p:cNvPr id="34" name="TextBox 6"/>
              <p:cNvSpPr txBox="1"/>
              <p:nvPr/>
            </p:nvSpPr>
            <p:spPr>
              <a:xfrm>
                <a:off x="0" y="-47625"/>
                <a:ext cx="1001064" cy="397135"/>
              </a:xfrm>
              <a:prstGeom prst="rect">
                <a:avLst/>
              </a:prstGeom>
            </p:spPr>
            <p:txBody>
              <a:bodyPr lIns="33867" tIns="33867" rIns="33867" bIns="33867" rtlCol="0" anchor="ctr"/>
              <a:lstStyle/>
              <a:p>
                <a:pPr marL="0" marR="0" lvl="0" indent="0" algn="ctr" defTabSz="914400" rtl="1" eaLnBrk="1" fontAlgn="auto" latinLnBrk="0" hangingPunct="1">
                  <a:lnSpc>
                    <a:spcPts val="2382"/>
                  </a:lnSpc>
                  <a:spcBef>
                    <a:spcPts val="0"/>
                  </a:spcBef>
                  <a:spcAft>
                    <a:spcPts val="0"/>
                  </a:spcAft>
                  <a:buClrTx/>
                  <a:buSzTx/>
                  <a:buFontTx/>
                  <a:buNone/>
                  <a:tabLst/>
                  <a:defRPr/>
                </a:pPr>
                <a:endParaRPr kumimoji="0" sz="1200" b="0" i="0" u="none" strike="noStrike" kern="1200" cap="none" spc="0" normalizeH="0" baseline="0" noProof="0" dirty="0">
                  <a:ln>
                    <a:noFill/>
                  </a:ln>
                  <a:solidFill>
                    <a:prstClr val="black"/>
                  </a:solidFill>
                  <a:effectLst/>
                  <a:uLnTx/>
                  <a:uFillTx/>
                  <a:latin typeface="SST Arabic Medium" pitchFamily="34" charset="-78"/>
                  <a:ea typeface="+mn-ea"/>
                  <a:cs typeface="+mn-cs"/>
                </a:endParaRPr>
              </a:p>
            </p:txBody>
          </p:sp>
        </p:grpSp>
        <p:sp>
          <p:nvSpPr>
            <p:cNvPr id="32" name="TextBox 7"/>
            <p:cNvSpPr txBox="1"/>
            <p:nvPr/>
          </p:nvSpPr>
          <p:spPr>
            <a:xfrm>
              <a:off x="225748" y="132886"/>
              <a:ext cx="1859262" cy="625556"/>
            </a:xfrm>
            <a:prstGeom prst="rect">
              <a:avLst/>
            </a:prstGeom>
          </p:spPr>
          <p:txBody>
            <a:bodyPr lIns="0" tIns="0" rIns="0" bIns="0" rtlCol="0" anchor="t">
              <a:spAutoFit/>
            </a:bodyPr>
            <a:lstStyle/>
            <a:p>
              <a:pPr marL="0" marR="0" lvl="0" indent="0" algn="ctr" defTabSz="914400" rtl="1" eaLnBrk="1" fontAlgn="auto" latinLnBrk="0" hangingPunct="1">
                <a:lnSpc>
                  <a:spcPts val="2659"/>
                </a:lnSpc>
                <a:spcBef>
                  <a:spcPts val="0"/>
                </a:spcBef>
                <a:spcAft>
                  <a:spcPts val="0"/>
                </a:spcAft>
                <a:buClrTx/>
                <a:buSzTx/>
                <a:buFontTx/>
                <a:buNone/>
                <a:tabLst/>
                <a:defRPr/>
              </a:pPr>
              <a:r>
                <a:rPr kumimoji="0" lang="ar-EG" sz="1800" b="0" i="0" u="none" strike="noStrike" kern="1200" cap="none" spc="0" normalizeH="0" baseline="0" noProof="0" dirty="0">
                  <a:ln>
                    <a:noFill/>
                  </a:ln>
                  <a:solidFill>
                    <a:srgbClr val="18337A"/>
                  </a:solidFill>
                  <a:effectLst/>
                  <a:uLnTx/>
                  <a:uFillTx/>
                  <a:latin typeface="SST Arabic Medium" panose="020B0604030504020204" pitchFamily="34" charset="-78"/>
                  <a:ea typeface="SST Arabic Bold"/>
                  <a:cs typeface="SST Arabic Medium" panose="020B0604030504020204" pitchFamily="34" charset="-78"/>
                  <a:sym typeface="SST Arabic Bold"/>
                </a:rPr>
                <a:t>20</a:t>
              </a:r>
              <a:r>
                <a:rPr kumimoji="0" lang="ar-EG" sz="1800" b="0" i="0" u="none" strike="noStrike" kern="1200" cap="none" spc="0" normalizeH="0" baseline="0" noProof="0" dirty="0">
                  <a:ln>
                    <a:noFill/>
                  </a:ln>
                  <a:solidFill>
                    <a:srgbClr val="18337A"/>
                  </a:solidFill>
                  <a:effectLst/>
                  <a:uLnTx/>
                  <a:uFillTx/>
                  <a:latin typeface="SST Arabic Medium" panose="020B0604030504020204" pitchFamily="34" charset="-78"/>
                  <a:ea typeface="SST Arabic Bold"/>
                  <a:cs typeface="SST Arabic Medium" panose="020B0604030504020204" pitchFamily="34" charset="-78"/>
                  <a:sym typeface="SST Arabic Bold"/>
                  <a:rtl/>
                </a:rPr>
                <a:t> </a:t>
              </a:r>
              <a:r>
                <a:rPr kumimoji="0" lang="ar-SA" sz="1800" b="0" i="0" u="none" strike="noStrike" kern="1200" cap="none" spc="0" normalizeH="0" baseline="0" noProof="0" dirty="0">
                  <a:ln>
                    <a:noFill/>
                  </a:ln>
                  <a:solidFill>
                    <a:srgbClr val="18337A"/>
                  </a:solidFill>
                  <a:effectLst/>
                  <a:uLnTx/>
                  <a:uFillTx/>
                  <a:latin typeface="SST Arabic Medium" panose="020B0604030504020204" pitchFamily="34" charset="-78"/>
                  <a:ea typeface="SST Arabic Bold"/>
                  <a:cs typeface="SST Arabic Medium" panose="020B0604030504020204" pitchFamily="34" charset="-78"/>
                  <a:sym typeface="SST Arabic Bold"/>
                  <a:rtl/>
                </a:rPr>
                <a:t>دقيقة</a:t>
              </a:r>
              <a:endParaRPr kumimoji="0" lang="ar-EG" sz="1800" b="0" i="0" u="none" strike="noStrike" kern="1200" cap="none" spc="0" normalizeH="0" baseline="0" noProof="0" dirty="0">
                <a:ln>
                  <a:noFill/>
                </a:ln>
                <a:solidFill>
                  <a:srgbClr val="18337A"/>
                </a:solidFill>
                <a:effectLst/>
                <a:uLnTx/>
                <a:uFillTx/>
                <a:latin typeface="SST Arabic Medium" panose="020B0604030504020204" pitchFamily="34" charset="-78"/>
                <a:ea typeface="SST Arabic Bold"/>
                <a:cs typeface="SST Arabic Medium" panose="020B0604030504020204" pitchFamily="34" charset="-78"/>
                <a:sym typeface="SST Arabic Bold"/>
                <a:rtl/>
              </a:endParaRPr>
            </a:p>
          </p:txBody>
        </p:sp>
      </p:grpSp>
      <p:pic>
        <p:nvPicPr>
          <p:cNvPr id="3" name="صورة 2"/>
          <p:cNvPicPr>
            <a:picLocks noChangeAspect="1"/>
          </p:cNvPicPr>
          <p:nvPr/>
        </p:nvPicPr>
        <p:blipFill rotWithShape="1">
          <a:blip r:embed="rId5" cstate="email">
            <a:extLst>
              <a:ext uri="{28A0092B-C50C-407E-A947-70E740481C1C}">
                <a14:useLocalDpi xmlns:a14="http://schemas.microsoft.com/office/drawing/2010/main"/>
              </a:ext>
            </a:extLst>
          </a:blip>
          <a:srcRect t="25690" b="26343"/>
          <a:stretch/>
        </p:blipFill>
        <p:spPr>
          <a:xfrm>
            <a:off x="85529" y="133349"/>
            <a:ext cx="1695646" cy="575238"/>
          </a:xfrm>
          <a:prstGeom prst="rect">
            <a:avLst/>
          </a:prstGeom>
        </p:spPr>
      </p:pic>
      <p:sp>
        <p:nvSpPr>
          <p:cNvPr id="2" name="Rectangle 1">
            <a:extLst>
              <a:ext uri="{FF2B5EF4-FFF2-40B4-BE49-F238E27FC236}">
                <a16:creationId xmlns:a16="http://schemas.microsoft.com/office/drawing/2014/main" id="{7F531E42-4577-4EB4-B5C5-006A1AAE8AA2}"/>
              </a:ext>
            </a:extLst>
          </p:cNvPr>
          <p:cNvSpPr/>
          <p:nvPr/>
        </p:nvSpPr>
        <p:spPr>
          <a:xfrm>
            <a:off x="4295775" y="2782837"/>
            <a:ext cx="7412283" cy="1615827"/>
          </a:xfrm>
          <a:prstGeom prst="rect">
            <a:avLst/>
          </a:prstGeom>
        </p:spPr>
        <p:txBody>
          <a:bodyPr wrap="square">
            <a:spAutoFit/>
          </a:bodyPr>
          <a:lstStyle/>
          <a:p>
            <a:pPr lvl="0" algn="justLow" rtl="1">
              <a:lnSpc>
                <a:spcPct val="150000"/>
              </a:lnSpc>
              <a:defRPr/>
            </a:pPr>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الهدف من المناقشة:</a:t>
            </a:r>
            <a:endParaRPr kumimoji="0" lang="en-US"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a:p>
            <a:pPr lvl="0" algn="justLow" rtl="1">
              <a:lnSpc>
                <a:spcPct val="150000"/>
              </a:lnSpc>
              <a:defRPr/>
            </a:pPr>
            <a:r>
              <a:rPr kumimoji="0" lang="ar-EG" sz="16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إلمام المشاركين بأهم الاختلافات و التغيرات الجديدة في </a:t>
            </a:r>
            <a:r>
              <a:rPr lang="en-US" sz="1600" dirty="0">
                <a:solidFill>
                  <a:schemeClr val="tx1">
                    <a:lumMod val="50000"/>
                    <a:lumOff val="50000"/>
                  </a:schemeClr>
                </a:solidFill>
                <a:latin typeface="SST Arabic Medium" pitchFamily="34" charset="-78"/>
                <a:cs typeface="SST Arabic Medium" pitchFamily="34" charset="-78"/>
              </a:rPr>
              <a:t>PMBOK</a:t>
            </a:r>
            <a:r>
              <a:rPr lang="ar-EG" sz="1600" dirty="0">
                <a:solidFill>
                  <a:schemeClr val="tx1">
                    <a:lumMod val="50000"/>
                    <a:lumOff val="50000"/>
                  </a:schemeClr>
                </a:solidFill>
                <a:latin typeface="SST Arabic Medium" pitchFamily="34" charset="-78"/>
                <a:cs typeface="SST Arabic Medium" pitchFamily="34" charset="-78"/>
              </a:rPr>
              <a:t> الاصدار السابع</a:t>
            </a:r>
            <a:endParaRPr kumimoji="0" lang="ar-EG" sz="16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a:p>
            <a:pPr marL="342900" lvl="0" indent="-342900" algn="justLow" rtl="1">
              <a:lnSpc>
                <a:spcPct val="150000"/>
              </a:lnSpc>
              <a:buFont typeface="Arial" panose="020B0604020202020204" pitchFamily="34" charset="0"/>
              <a:buChar char="•"/>
              <a:defRPr/>
            </a:pPr>
            <a:r>
              <a:rPr lang="ar-EG" sz="1600" dirty="0">
                <a:solidFill>
                  <a:schemeClr val="tx1">
                    <a:lumMod val="50000"/>
                    <a:lumOff val="50000"/>
                  </a:schemeClr>
                </a:solidFill>
                <a:latin typeface="SST Arabic Medium" pitchFamily="34" charset="-78"/>
                <a:cs typeface="SST Arabic Medium" pitchFamily="34" charset="-78"/>
              </a:rPr>
              <a:t>يسمح للحضور بطرح الأسئلة والتعليقات حول الاختلافات بين الإصدارات المختلفة.</a:t>
            </a:r>
          </a:p>
          <a:p>
            <a:pPr marL="342900" lvl="0" indent="-342900" algn="justLow" rtl="1">
              <a:lnSpc>
                <a:spcPct val="150000"/>
              </a:lnSpc>
              <a:buFont typeface="Arial" panose="020B0604020202020204" pitchFamily="34" charset="0"/>
              <a:buChar char="•"/>
              <a:defRPr/>
            </a:pPr>
            <a:r>
              <a:rPr lang="ar-EG" sz="1600" dirty="0">
                <a:solidFill>
                  <a:schemeClr val="tx1">
                    <a:lumMod val="50000"/>
                    <a:lumOff val="50000"/>
                  </a:schemeClr>
                </a:solidFill>
                <a:latin typeface="SST Arabic Medium" pitchFamily="34" charset="-78"/>
                <a:cs typeface="SST Arabic Medium" pitchFamily="34" charset="-78"/>
              </a:rPr>
              <a:t>ويقوم</a:t>
            </a:r>
            <a:r>
              <a:rPr lang="ar-SA" sz="1600" dirty="0">
                <a:solidFill>
                  <a:schemeClr val="tx1">
                    <a:lumMod val="50000"/>
                    <a:lumOff val="50000"/>
                  </a:schemeClr>
                </a:solidFill>
                <a:latin typeface="SST Arabic Medium" pitchFamily="34" charset="-78"/>
                <a:cs typeface="SST Arabic Medium" pitchFamily="34" charset="-78"/>
              </a:rPr>
              <a:t> </a:t>
            </a:r>
            <a:r>
              <a:rPr lang="ar-EG" sz="1600" dirty="0">
                <a:solidFill>
                  <a:schemeClr val="tx1">
                    <a:lumMod val="50000"/>
                    <a:lumOff val="50000"/>
                  </a:schemeClr>
                </a:solidFill>
                <a:latin typeface="SST Arabic Medium" pitchFamily="34" charset="-78"/>
                <a:cs typeface="SST Arabic Medium" pitchFamily="34" charset="-78"/>
              </a:rPr>
              <a:t>المدرب بتصحيح المفاهيم وإضافة نقاط إضافية لتعزيز الفهم.</a:t>
            </a:r>
            <a:endParaRPr kumimoji="0" lang="ar-EG" sz="16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18" name="TextBox 15"/>
          <p:cNvSpPr txBox="1"/>
          <p:nvPr/>
        </p:nvSpPr>
        <p:spPr>
          <a:xfrm>
            <a:off x="9223423" y="881894"/>
            <a:ext cx="2210849" cy="186205"/>
          </a:xfrm>
          <a:prstGeom prst="rect">
            <a:avLst/>
          </a:prstGeom>
        </p:spPr>
        <p:txBody>
          <a:bodyPr wrap="square" lIns="0" tIns="0" rIns="0" bIns="0" rtlCol="0" anchor="t">
            <a:spAutoFit/>
          </a:bodyPr>
          <a:lstStyle>
            <a:defPPr>
              <a:defRPr lang="en-US"/>
            </a:defPPr>
            <a:lvl1pPr algn="ctr">
              <a:lnSpc>
                <a:spcPts val="1231"/>
              </a:lnSpc>
              <a:defRPr sz="1866">
                <a:solidFill>
                  <a:srgbClr val="FEFEFE"/>
                </a:solidFill>
                <a:latin typeface="SST Arabic Medium" panose="020B0604030504020204" pitchFamily="34" charset="-78"/>
                <a:ea typeface="SST Arabic Bold"/>
                <a:cs typeface="SST Arabic Medium" panose="020B0604030504020204" pitchFamily="34" charset="-78"/>
                <a:rtl/>
              </a:defRPr>
            </a:lvl1pPr>
          </a:lstStyle>
          <a:p>
            <a:pPr lvl="0" rtl="1">
              <a:defRPr/>
            </a:pPr>
            <a:r>
              <a:rPr lang="ar-EG" sz="2400" dirty="0">
                <a:sym typeface="SST Arabic Bold"/>
              </a:rPr>
              <a:t>نشاط ت</a:t>
            </a:r>
            <a:r>
              <a:rPr lang="ar-SA" sz="2400" dirty="0">
                <a:sym typeface="SST Arabic Bold"/>
              </a:rPr>
              <a:t>دريبي (3)</a:t>
            </a:r>
            <a:r>
              <a:rPr lang="ar-EG" sz="2400" dirty="0">
                <a:sym typeface="SST Arabic Bold"/>
              </a:rPr>
              <a:t> </a:t>
            </a:r>
            <a:endParaRPr lang="en-US" sz="2400" dirty="0">
              <a:sym typeface="SST Arabic Bold"/>
            </a:endParaRPr>
          </a:p>
        </p:txBody>
      </p:sp>
      <p:pic>
        <p:nvPicPr>
          <p:cNvPr id="13" name="Picture 1546066134">
            <a:extLst>
              <a:ext uri="{FF2B5EF4-FFF2-40B4-BE49-F238E27FC236}">
                <a16:creationId xmlns:a16="http://schemas.microsoft.com/office/drawing/2014/main" id="{6A9696B6-4CCD-47F3-8E65-95B7DEEA173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309776" y="700087"/>
            <a:ext cx="469716" cy="390406"/>
          </a:xfrm>
          <a:prstGeom prst="rect">
            <a:avLst/>
          </a:prstGeom>
        </p:spPr>
      </p:pic>
    </p:spTree>
    <p:extLst>
      <p:ext uri="{BB962C8B-B14F-4D97-AF65-F5344CB8AC3E}">
        <p14:creationId xmlns:p14="http://schemas.microsoft.com/office/powerpoint/2010/main" val="403725211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ما يجب تفصيله</a:t>
            </a:r>
            <a:endParaRPr kumimoji="0" lang="ar-EG" sz="2500" i="0" u="none" strike="noStrike" kern="1200" cap="none" spc="0" normalizeH="0" baseline="0" noProof="0" dirty="0">
              <a:ln>
                <a:noFill/>
              </a:ln>
              <a:solidFill>
                <a:srgbClr val="112D63"/>
              </a:solidFill>
              <a:effectLst/>
              <a:uLnTx/>
              <a:uFillTx/>
              <a:latin typeface="SST Arabic Medium" pitchFamily="34" charset="-78"/>
              <a:cs typeface="SST Arabic Medium" pitchFamily="34" charset="-78"/>
            </a:endParaRPr>
          </a:p>
        </p:txBody>
      </p:sp>
      <p:sp>
        <p:nvSpPr>
          <p:cNvPr id="7" name="Rectangle 6">
            <a:extLst>
              <a:ext uri="{FF2B5EF4-FFF2-40B4-BE49-F238E27FC236}">
                <a16:creationId xmlns:a16="http://schemas.microsoft.com/office/drawing/2014/main" id="{3AC18430-A219-4AA9-85AB-D1871879A6A8}"/>
              </a:ext>
            </a:extLst>
          </p:cNvPr>
          <p:cNvSpPr/>
          <p:nvPr/>
        </p:nvSpPr>
        <p:spPr>
          <a:xfrm>
            <a:off x="3840481" y="1308565"/>
            <a:ext cx="7362394" cy="923330"/>
          </a:xfrm>
          <a:prstGeom prst="rect">
            <a:avLst/>
          </a:prstGeom>
        </p:spPr>
        <p:txBody>
          <a:bodyPr wrap="square">
            <a:spAutoFit/>
          </a:bodyPr>
          <a:lstStyle/>
          <a:p>
            <a:pPr lvl="0" algn="r" rtl="1">
              <a:lnSpc>
                <a:spcPct val="150000"/>
              </a:lnSpc>
              <a:defRPr/>
            </a:pPr>
            <a:r>
              <a:rPr lang="ar-EG" sz="2000" dirty="0">
                <a:solidFill>
                  <a:srgbClr val="03A5AD"/>
                </a:solidFill>
                <a:latin typeface="SST Arabic Medium" pitchFamily="34" charset="-78"/>
                <a:cs typeface="SST Arabic Medium" pitchFamily="34" charset="-78"/>
              </a:rPr>
              <a:t>تتضمن جوانب المشروع التي يمكن تفصيلها ما يلي:</a:t>
            </a:r>
          </a:p>
          <a:p>
            <a:pPr lvl="0" algn="r" rtl="1">
              <a:lnSpc>
                <a:spcPct val="150000"/>
              </a:lnSpc>
              <a:defRPr/>
            </a:pPr>
            <a:endParaRPr lang="ar-EG" dirty="0">
              <a:solidFill>
                <a:srgbClr val="03A5AD"/>
              </a:solidFill>
              <a:latin typeface="SST Arabic Medium" pitchFamily="34" charset="-78"/>
              <a:cs typeface="SST Arabic Medium" pitchFamily="34" charset="-78"/>
            </a:endParaRPr>
          </a:p>
        </p:txBody>
      </p:sp>
      <p:sp>
        <p:nvSpPr>
          <p:cNvPr id="2" name="Callout: Line 1">
            <a:extLst>
              <a:ext uri="{FF2B5EF4-FFF2-40B4-BE49-F238E27FC236}">
                <a16:creationId xmlns:a16="http://schemas.microsoft.com/office/drawing/2014/main" id="{2EB84B64-5CA6-4E8B-AF88-6E4C2AB22E74}"/>
              </a:ext>
            </a:extLst>
          </p:cNvPr>
          <p:cNvSpPr/>
          <p:nvPr/>
        </p:nvSpPr>
        <p:spPr>
          <a:xfrm>
            <a:off x="1689959" y="2521545"/>
            <a:ext cx="8812083" cy="2043266"/>
          </a:xfrm>
          <a:prstGeom prst="borderCallout1">
            <a:avLst>
              <a:gd name="adj1" fmla="val -42"/>
              <a:gd name="adj2" fmla="val 20746"/>
              <a:gd name="adj3" fmla="val -191"/>
              <a:gd name="adj4" fmla="val 96608"/>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justLow" rtl="1">
              <a:lnSpc>
                <a:spcPct val="200000"/>
              </a:lnSpc>
              <a:buClr>
                <a:srgbClr val="03BBB5"/>
              </a:buClr>
              <a:buFont typeface="Wingdings" panose="05000000000000000000" pitchFamily="2" charset="2"/>
              <a:buChar char="Ø"/>
            </a:pPr>
            <a:r>
              <a:rPr lang="ar-DZ" sz="2000" dirty="0">
                <a:solidFill>
                  <a:schemeClr val="tx1">
                    <a:lumMod val="50000"/>
                    <a:lumOff val="50000"/>
                  </a:schemeClr>
                </a:solidFill>
                <a:latin typeface="SST Arabic Medium" pitchFamily="34" charset="-78"/>
                <a:cs typeface="SST Arabic Medium" pitchFamily="34" charset="-78"/>
              </a:rPr>
              <a:t>يعد تحديد دورة الحياة ومراحلها مثالً على التفصيل. ويمكن إجراء تفصيل إضافي عند اختيار منهج التطوير والتسليم</a:t>
            </a:r>
            <a:r>
              <a:rPr lang="ar-SA" sz="2000" dirty="0">
                <a:solidFill>
                  <a:schemeClr val="tx1">
                    <a:lumMod val="50000"/>
                    <a:lumOff val="50000"/>
                  </a:schemeClr>
                </a:solidFill>
                <a:latin typeface="SST Arabic Medium" pitchFamily="34" charset="-78"/>
                <a:cs typeface="SST Arabic Medium" pitchFamily="34" charset="-78"/>
              </a:rPr>
              <a:t> </a:t>
            </a:r>
            <a:r>
              <a:rPr lang="ar-DZ" sz="2000" dirty="0">
                <a:solidFill>
                  <a:schemeClr val="tx1">
                    <a:lumMod val="50000"/>
                    <a:lumOff val="50000"/>
                  </a:schemeClr>
                </a:solidFill>
                <a:latin typeface="SST Arabic Medium" pitchFamily="34" charset="-78"/>
                <a:cs typeface="SST Arabic Medium" pitchFamily="34" charset="-78"/>
              </a:rPr>
              <a:t>للمشروع. وقد تستخدم بعض المشاريع الكبيرة مزيج من مناهج التطوير والتسليم في آن واحد.</a:t>
            </a:r>
            <a:endParaRPr lang="en-US" sz="2000" dirty="0">
              <a:solidFill>
                <a:schemeClr val="tx1">
                  <a:lumMod val="50000"/>
                  <a:lumOff val="50000"/>
                </a:schemeClr>
              </a:solidFill>
              <a:latin typeface="SST Arabic Medium" pitchFamily="34" charset="-78"/>
              <a:cs typeface="SST Arabic Medium" pitchFamily="34" charset="-78"/>
            </a:endParaRPr>
          </a:p>
        </p:txBody>
      </p:sp>
    </p:spTree>
    <p:extLst>
      <p:ext uri="{BB962C8B-B14F-4D97-AF65-F5344CB8AC3E}">
        <p14:creationId xmlns:p14="http://schemas.microsoft.com/office/powerpoint/2010/main" val="90174748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ما يجب تفصيله</a:t>
            </a:r>
            <a:endParaRPr kumimoji="0" lang="ar-EG" sz="2500" i="0" u="none" strike="noStrike" kern="1200" cap="none" spc="0" normalizeH="0" baseline="0" noProof="0" dirty="0">
              <a:ln>
                <a:noFill/>
              </a:ln>
              <a:solidFill>
                <a:srgbClr val="112D63"/>
              </a:solidFill>
              <a:effectLst/>
              <a:uLnTx/>
              <a:uFillTx/>
              <a:latin typeface="SST Arabic Medium" pitchFamily="34" charset="-78"/>
              <a:cs typeface="SST Arabic Medium" pitchFamily="34" charset="-78"/>
            </a:endParaRPr>
          </a:p>
        </p:txBody>
      </p:sp>
      <p:sp>
        <p:nvSpPr>
          <p:cNvPr id="7" name="Rectangle 6">
            <a:extLst>
              <a:ext uri="{FF2B5EF4-FFF2-40B4-BE49-F238E27FC236}">
                <a16:creationId xmlns:a16="http://schemas.microsoft.com/office/drawing/2014/main" id="{3AC18430-A219-4AA9-85AB-D1871879A6A8}"/>
              </a:ext>
            </a:extLst>
          </p:cNvPr>
          <p:cNvSpPr/>
          <p:nvPr/>
        </p:nvSpPr>
        <p:spPr>
          <a:xfrm>
            <a:off x="3840481" y="1308565"/>
            <a:ext cx="7362394" cy="923330"/>
          </a:xfrm>
          <a:prstGeom prst="rect">
            <a:avLst/>
          </a:prstGeom>
        </p:spPr>
        <p:txBody>
          <a:bodyPr wrap="square">
            <a:spAutoFit/>
          </a:bodyPr>
          <a:lstStyle/>
          <a:p>
            <a:pPr lvl="0" algn="r" rtl="1">
              <a:lnSpc>
                <a:spcPct val="150000"/>
              </a:lnSpc>
              <a:defRPr/>
            </a:pPr>
            <a:r>
              <a:rPr lang="ar-EG" dirty="0">
                <a:solidFill>
                  <a:srgbClr val="03A5AD"/>
                </a:solidFill>
                <a:latin typeface="SST Arabic Medium" pitchFamily="34" charset="-78"/>
                <a:cs typeface="SST Arabic Medium" pitchFamily="34" charset="-78"/>
              </a:rPr>
              <a:t>تتضمن جوانب المشروع التي يمكن تفصيلها ما يلي:</a:t>
            </a:r>
          </a:p>
          <a:p>
            <a:pPr lvl="0" algn="r" rtl="1">
              <a:lnSpc>
                <a:spcPct val="150000"/>
              </a:lnSpc>
              <a:defRPr/>
            </a:pPr>
            <a:endParaRPr lang="ar-EG" dirty="0">
              <a:solidFill>
                <a:srgbClr val="03A5AD"/>
              </a:solidFill>
              <a:latin typeface="SST Arabic Medium" pitchFamily="34" charset="-78"/>
              <a:cs typeface="SST Arabic Medium" pitchFamily="34" charset="-78"/>
            </a:endParaRPr>
          </a:p>
        </p:txBody>
      </p:sp>
      <p:sp>
        <p:nvSpPr>
          <p:cNvPr id="2" name="Callout: Line 1">
            <a:extLst>
              <a:ext uri="{FF2B5EF4-FFF2-40B4-BE49-F238E27FC236}">
                <a16:creationId xmlns:a16="http://schemas.microsoft.com/office/drawing/2014/main" id="{2EB84B64-5CA6-4E8B-AF88-6E4C2AB22E74}"/>
              </a:ext>
            </a:extLst>
          </p:cNvPr>
          <p:cNvSpPr/>
          <p:nvPr/>
        </p:nvSpPr>
        <p:spPr>
          <a:xfrm>
            <a:off x="2152538" y="2360180"/>
            <a:ext cx="8812083" cy="2043266"/>
          </a:xfrm>
          <a:prstGeom prst="borderCallout1">
            <a:avLst>
              <a:gd name="adj1" fmla="val -42"/>
              <a:gd name="adj2" fmla="val 20746"/>
              <a:gd name="adj3" fmla="val -191"/>
              <a:gd name="adj4" fmla="val 96608"/>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justLow" rtl="1">
              <a:lnSpc>
                <a:spcPct val="200000"/>
              </a:lnSpc>
              <a:buClr>
                <a:srgbClr val="03BBB5"/>
              </a:buClr>
              <a:buFont typeface="Wingdings" panose="05000000000000000000" pitchFamily="2" charset="2"/>
              <a:buChar char="Ø"/>
            </a:pPr>
            <a:r>
              <a:rPr lang="ar-DZ" sz="2000" dirty="0">
                <a:solidFill>
                  <a:schemeClr val="tx1">
                    <a:lumMod val="50000"/>
                    <a:lumOff val="50000"/>
                  </a:schemeClr>
                </a:solidFill>
                <a:latin typeface="SST Arabic Medium" pitchFamily="34" charset="-78"/>
                <a:cs typeface="SST Arabic Medium" pitchFamily="34" charset="-78"/>
              </a:rPr>
              <a:t>يشمل تفصيل العملية لدورة الحياة ومنهج التطوير المختاريَن تحديد الأجزاء أو العناصر التي يجب أن: تضاف/ تعدل/ تزال/ تمزج/ تتوافق</a:t>
            </a:r>
          </a:p>
        </p:txBody>
      </p:sp>
    </p:spTree>
    <p:extLst>
      <p:ext uri="{BB962C8B-B14F-4D97-AF65-F5344CB8AC3E}">
        <p14:creationId xmlns:p14="http://schemas.microsoft.com/office/powerpoint/2010/main" val="418865748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ما يجب تفصيله</a:t>
            </a:r>
            <a:endParaRPr kumimoji="0" lang="ar-EG" sz="2500" i="0" u="none" strike="noStrike" kern="1200" cap="none" spc="0" normalizeH="0" baseline="0" noProof="0" dirty="0">
              <a:ln>
                <a:noFill/>
              </a:ln>
              <a:solidFill>
                <a:srgbClr val="112D63"/>
              </a:solidFill>
              <a:effectLst/>
              <a:uLnTx/>
              <a:uFillTx/>
              <a:latin typeface="SST Arabic Medium" pitchFamily="34" charset="-78"/>
              <a:cs typeface="SST Arabic Medium" pitchFamily="34" charset="-78"/>
            </a:endParaRPr>
          </a:p>
        </p:txBody>
      </p:sp>
      <p:sp>
        <p:nvSpPr>
          <p:cNvPr id="7" name="Rectangle 6">
            <a:extLst>
              <a:ext uri="{FF2B5EF4-FFF2-40B4-BE49-F238E27FC236}">
                <a16:creationId xmlns:a16="http://schemas.microsoft.com/office/drawing/2014/main" id="{3AC18430-A219-4AA9-85AB-D1871879A6A8}"/>
              </a:ext>
            </a:extLst>
          </p:cNvPr>
          <p:cNvSpPr/>
          <p:nvPr/>
        </p:nvSpPr>
        <p:spPr>
          <a:xfrm>
            <a:off x="3840480" y="1308565"/>
            <a:ext cx="7670201" cy="923330"/>
          </a:xfrm>
          <a:prstGeom prst="rect">
            <a:avLst/>
          </a:prstGeom>
        </p:spPr>
        <p:txBody>
          <a:bodyPr wrap="square">
            <a:spAutoFit/>
          </a:bodyPr>
          <a:lstStyle/>
          <a:p>
            <a:pPr lvl="0" algn="r" rtl="1">
              <a:lnSpc>
                <a:spcPct val="150000"/>
              </a:lnSpc>
              <a:defRPr/>
            </a:pPr>
            <a:r>
              <a:rPr lang="ar-EG" dirty="0">
                <a:solidFill>
                  <a:srgbClr val="03A5AD"/>
                </a:solidFill>
                <a:latin typeface="SST Arabic Medium" pitchFamily="34" charset="-78"/>
                <a:cs typeface="SST Arabic Medium" pitchFamily="34" charset="-78"/>
              </a:rPr>
              <a:t>تتضمن جوانب المشروع التي يمكن تفصيلها ما يلي:</a:t>
            </a:r>
          </a:p>
          <a:p>
            <a:pPr lvl="0" algn="r" rtl="1">
              <a:lnSpc>
                <a:spcPct val="150000"/>
              </a:lnSpc>
              <a:defRPr/>
            </a:pPr>
            <a:endParaRPr lang="ar-EG" dirty="0">
              <a:solidFill>
                <a:srgbClr val="03A5AD"/>
              </a:solidFill>
              <a:latin typeface="SST Arabic Medium" pitchFamily="34" charset="-78"/>
              <a:cs typeface="SST Arabic Medium" pitchFamily="34" charset="-78"/>
            </a:endParaRPr>
          </a:p>
        </p:txBody>
      </p:sp>
      <p:sp>
        <p:nvSpPr>
          <p:cNvPr id="2" name="Callout: Line 1">
            <a:extLst>
              <a:ext uri="{FF2B5EF4-FFF2-40B4-BE49-F238E27FC236}">
                <a16:creationId xmlns:a16="http://schemas.microsoft.com/office/drawing/2014/main" id="{2EB84B64-5CA6-4E8B-AF88-6E4C2AB22E74}"/>
              </a:ext>
            </a:extLst>
          </p:cNvPr>
          <p:cNvSpPr/>
          <p:nvPr/>
        </p:nvSpPr>
        <p:spPr>
          <a:xfrm>
            <a:off x="860613" y="2231895"/>
            <a:ext cx="10495878" cy="2771217"/>
          </a:xfrm>
          <a:prstGeom prst="borderCallout1">
            <a:avLst>
              <a:gd name="adj1" fmla="val -42"/>
              <a:gd name="adj2" fmla="val 20746"/>
              <a:gd name="adj3" fmla="val -191"/>
              <a:gd name="adj4" fmla="val 96608"/>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justLow" rtl="1">
              <a:lnSpc>
                <a:spcPct val="250000"/>
              </a:lnSpc>
              <a:buClr>
                <a:srgbClr val="03BBB5"/>
              </a:buClr>
              <a:buFont typeface="Wingdings" panose="05000000000000000000" pitchFamily="2" charset="2"/>
              <a:buChar char="Ø"/>
            </a:pPr>
            <a:r>
              <a:rPr lang="ar-DZ" dirty="0">
                <a:solidFill>
                  <a:schemeClr val="tx1">
                    <a:lumMod val="50000"/>
                    <a:lumOff val="50000"/>
                  </a:schemeClr>
                </a:solidFill>
                <a:latin typeface="SST Arabic Medium" pitchFamily="34" charset="-78"/>
                <a:cs typeface="SST Arabic Medium" pitchFamily="34" charset="-78"/>
              </a:rPr>
              <a:t>الأفراد</a:t>
            </a:r>
            <a:r>
              <a:rPr lang="ar-SA" dirty="0">
                <a:solidFill>
                  <a:schemeClr val="tx1">
                    <a:lumMod val="50000"/>
                    <a:lumOff val="50000"/>
                  </a:schemeClr>
                </a:solidFill>
                <a:latin typeface="SST Arabic Medium" pitchFamily="34" charset="-78"/>
                <a:cs typeface="SST Arabic Medium" pitchFamily="34" charset="-78"/>
              </a:rPr>
              <a:t>:</a:t>
            </a:r>
            <a:r>
              <a:rPr lang="ar-DZ" dirty="0">
                <a:solidFill>
                  <a:schemeClr val="tx1">
                    <a:lumMod val="50000"/>
                    <a:lumOff val="50000"/>
                  </a:schemeClr>
                </a:solidFill>
                <a:latin typeface="SST Arabic Medium" pitchFamily="34" charset="-78"/>
                <a:cs typeface="SST Arabic Medium" pitchFamily="34" charset="-78"/>
              </a:rPr>
              <a:t> وهذا يستلزم تقييم مهارات وقدرات قيادة المشروع وفريق المشروع.</a:t>
            </a:r>
          </a:p>
          <a:p>
            <a:pPr marL="285750" indent="-285750" algn="justLow" rtl="1">
              <a:lnSpc>
                <a:spcPct val="250000"/>
              </a:lnSpc>
              <a:buClr>
                <a:srgbClr val="03BBB5"/>
              </a:buClr>
              <a:buFont typeface="Wingdings" panose="05000000000000000000" pitchFamily="2" charset="2"/>
              <a:buChar char="Ø"/>
            </a:pPr>
            <a:r>
              <a:rPr lang="ar-DZ" dirty="0">
                <a:solidFill>
                  <a:schemeClr val="tx1">
                    <a:lumMod val="50000"/>
                    <a:lumOff val="50000"/>
                  </a:schemeClr>
                </a:solidFill>
                <a:latin typeface="SST Arabic Medium" pitchFamily="34" charset="-78"/>
                <a:cs typeface="SST Arabic Medium" pitchFamily="34" charset="-78"/>
              </a:rPr>
              <a:t>التمكين</a:t>
            </a:r>
            <a:r>
              <a:rPr lang="ar-SA" dirty="0">
                <a:solidFill>
                  <a:schemeClr val="tx1">
                    <a:lumMod val="50000"/>
                    <a:lumOff val="50000"/>
                  </a:schemeClr>
                </a:solidFill>
                <a:latin typeface="SST Arabic Medium" pitchFamily="34" charset="-78"/>
                <a:cs typeface="SST Arabic Medium" pitchFamily="34" charset="-78"/>
              </a:rPr>
              <a:t>:</a:t>
            </a:r>
            <a:r>
              <a:rPr lang="ar-DZ" dirty="0">
                <a:solidFill>
                  <a:schemeClr val="tx1">
                    <a:lumMod val="50000"/>
                    <a:lumOff val="50000"/>
                  </a:schemeClr>
                </a:solidFill>
                <a:latin typeface="SST Arabic Medium" pitchFamily="34" charset="-78"/>
                <a:cs typeface="SST Arabic Medium" pitchFamily="34" charset="-78"/>
              </a:rPr>
              <a:t> يتضمن التمكين اختيار المسؤوليات وأشكال صنع القرار الداخلي التي ينبغي إحالتها إلى فريق المشروع.</a:t>
            </a:r>
          </a:p>
          <a:p>
            <a:pPr marL="285750" indent="-285750" algn="justLow" rtl="1">
              <a:lnSpc>
                <a:spcPct val="250000"/>
              </a:lnSpc>
              <a:buClr>
                <a:srgbClr val="03BBB5"/>
              </a:buClr>
              <a:buFont typeface="Wingdings" panose="05000000000000000000" pitchFamily="2" charset="2"/>
              <a:buChar char="Ø"/>
            </a:pPr>
            <a:r>
              <a:rPr lang="ar-DZ" dirty="0">
                <a:solidFill>
                  <a:schemeClr val="tx1">
                    <a:lumMod val="50000"/>
                    <a:lumOff val="50000"/>
                  </a:schemeClr>
                </a:solidFill>
                <a:latin typeface="SST Arabic Medium" pitchFamily="34" charset="-78"/>
                <a:cs typeface="SST Arabic Medium" pitchFamily="34" charset="-78"/>
              </a:rPr>
              <a:t>التكامل</a:t>
            </a:r>
            <a:r>
              <a:rPr lang="ar-SA" dirty="0">
                <a:solidFill>
                  <a:schemeClr val="tx1">
                    <a:lumMod val="50000"/>
                    <a:lumOff val="50000"/>
                  </a:schemeClr>
                </a:solidFill>
                <a:latin typeface="SST Arabic Medium" pitchFamily="34" charset="-78"/>
                <a:cs typeface="SST Arabic Medium" pitchFamily="34" charset="-78"/>
              </a:rPr>
              <a:t>:</a:t>
            </a:r>
            <a:r>
              <a:rPr lang="ar-DZ" dirty="0">
                <a:solidFill>
                  <a:schemeClr val="tx1">
                    <a:lumMod val="50000"/>
                    <a:lumOff val="50000"/>
                  </a:schemeClr>
                </a:solidFill>
                <a:latin typeface="SST Arabic Medium" pitchFamily="34" charset="-78"/>
                <a:cs typeface="SST Arabic Medium" pitchFamily="34" charset="-78"/>
              </a:rPr>
              <a:t> يمكن أن تشمل فرق المشروع المساهمين من الكيانات المتعاقد معها، وشركاء قنوات التسويق، والكيانات الخارجية الأخرى بالإضافة إلى الموظفين</a:t>
            </a:r>
          </a:p>
        </p:txBody>
      </p:sp>
    </p:spTree>
    <p:extLst>
      <p:ext uri="{BB962C8B-B14F-4D97-AF65-F5344CB8AC3E}">
        <p14:creationId xmlns:p14="http://schemas.microsoft.com/office/powerpoint/2010/main" val="3025695367"/>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ما يجب تفصيله</a:t>
            </a:r>
            <a:endParaRPr kumimoji="0" lang="ar-EG" sz="2500" i="0" u="none" strike="noStrike" kern="1200" cap="none" spc="0" normalizeH="0" baseline="0" noProof="0" dirty="0">
              <a:ln>
                <a:noFill/>
              </a:ln>
              <a:solidFill>
                <a:srgbClr val="112D63"/>
              </a:solidFill>
              <a:effectLst/>
              <a:uLnTx/>
              <a:uFillTx/>
              <a:latin typeface="SST Arabic Medium" pitchFamily="34" charset="-78"/>
              <a:cs typeface="SST Arabic Medium" pitchFamily="34" charset="-78"/>
            </a:endParaRPr>
          </a:p>
        </p:txBody>
      </p:sp>
      <p:sp>
        <p:nvSpPr>
          <p:cNvPr id="7" name="Rectangle 6">
            <a:extLst>
              <a:ext uri="{FF2B5EF4-FFF2-40B4-BE49-F238E27FC236}">
                <a16:creationId xmlns:a16="http://schemas.microsoft.com/office/drawing/2014/main" id="{3AC18430-A219-4AA9-85AB-D1871879A6A8}"/>
              </a:ext>
            </a:extLst>
          </p:cNvPr>
          <p:cNvSpPr/>
          <p:nvPr/>
        </p:nvSpPr>
        <p:spPr>
          <a:xfrm>
            <a:off x="3840481" y="1308565"/>
            <a:ext cx="7362394" cy="923330"/>
          </a:xfrm>
          <a:prstGeom prst="rect">
            <a:avLst/>
          </a:prstGeom>
        </p:spPr>
        <p:txBody>
          <a:bodyPr wrap="square">
            <a:spAutoFit/>
          </a:bodyPr>
          <a:lstStyle/>
          <a:p>
            <a:pPr lvl="0" algn="r" rtl="1">
              <a:lnSpc>
                <a:spcPct val="150000"/>
              </a:lnSpc>
              <a:defRPr/>
            </a:pPr>
            <a:r>
              <a:rPr lang="ar-EG" dirty="0">
                <a:solidFill>
                  <a:srgbClr val="03A5AD"/>
                </a:solidFill>
                <a:latin typeface="SST Arabic Medium" pitchFamily="34" charset="-78"/>
                <a:cs typeface="SST Arabic Medium" pitchFamily="34" charset="-78"/>
              </a:rPr>
              <a:t>تتضمن جوانب المشروع التي يمكن تفصيلها ما يلي:</a:t>
            </a:r>
          </a:p>
          <a:p>
            <a:pPr lvl="0" algn="r" rtl="1">
              <a:lnSpc>
                <a:spcPct val="150000"/>
              </a:lnSpc>
              <a:defRPr/>
            </a:pPr>
            <a:endParaRPr lang="ar-EG" dirty="0">
              <a:solidFill>
                <a:srgbClr val="03A5AD"/>
              </a:solidFill>
              <a:latin typeface="SST Arabic Medium" pitchFamily="34" charset="-78"/>
              <a:cs typeface="SST Arabic Medium" pitchFamily="34" charset="-78"/>
            </a:endParaRPr>
          </a:p>
        </p:txBody>
      </p:sp>
      <p:sp>
        <p:nvSpPr>
          <p:cNvPr id="2" name="Callout: Line 1">
            <a:extLst>
              <a:ext uri="{FF2B5EF4-FFF2-40B4-BE49-F238E27FC236}">
                <a16:creationId xmlns:a16="http://schemas.microsoft.com/office/drawing/2014/main" id="{2EB84B64-5CA6-4E8B-AF88-6E4C2AB22E74}"/>
              </a:ext>
            </a:extLst>
          </p:cNvPr>
          <p:cNvSpPr/>
          <p:nvPr/>
        </p:nvSpPr>
        <p:spPr>
          <a:xfrm>
            <a:off x="1502989" y="2521545"/>
            <a:ext cx="9186022" cy="2043266"/>
          </a:xfrm>
          <a:prstGeom prst="borderCallout1">
            <a:avLst>
              <a:gd name="adj1" fmla="val -42"/>
              <a:gd name="adj2" fmla="val 20746"/>
              <a:gd name="adj3" fmla="val -191"/>
              <a:gd name="adj4" fmla="val 96608"/>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justLow" rtl="1">
              <a:lnSpc>
                <a:spcPct val="200000"/>
              </a:lnSpc>
              <a:buClr>
                <a:srgbClr val="03BBB5"/>
              </a:buClr>
              <a:buFont typeface="Wingdings" panose="05000000000000000000" pitchFamily="2" charset="2"/>
              <a:buChar char="Ø"/>
            </a:pPr>
            <a:r>
              <a:rPr lang="ar-DZ" sz="2000" dirty="0">
                <a:solidFill>
                  <a:schemeClr val="tx1">
                    <a:lumMod val="50000"/>
                    <a:lumOff val="50000"/>
                  </a:schemeClr>
                </a:solidFill>
                <a:latin typeface="SST Arabic Medium" pitchFamily="34" charset="-78"/>
                <a:cs typeface="SST Arabic Medium" pitchFamily="34" charset="-78"/>
              </a:rPr>
              <a:t>يعد اختيار الأدوات مثل البرامج أو المعدات التي سوف يستخدمها فريق المشروع شكلً من أشكال التفصيل. غالبًا ما</a:t>
            </a:r>
            <a:r>
              <a:rPr lang="ar-SA" sz="2000" dirty="0">
                <a:solidFill>
                  <a:schemeClr val="tx1">
                    <a:lumMod val="50000"/>
                    <a:lumOff val="50000"/>
                  </a:schemeClr>
                </a:solidFill>
                <a:latin typeface="SST Arabic Medium" pitchFamily="34" charset="-78"/>
                <a:cs typeface="SST Arabic Medium" pitchFamily="34" charset="-78"/>
              </a:rPr>
              <a:t> </a:t>
            </a:r>
            <a:r>
              <a:rPr lang="ar-DZ" sz="2000" dirty="0">
                <a:solidFill>
                  <a:schemeClr val="tx1">
                    <a:lumMod val="50000"/>
                    <a:lumOff val="50000"/>
                  </a:schemeClr>
                </a:solidFill>
                <a:latin typeface="SST Arabic Medium" pitchFamily="34" charset="-78"/>
                <a:cs typeface="SST Arabic Medium" pitchFamily="34" charset="-78"/>
              </a:rPr>
              <a:t>يكون لدى فريق المشروع أفضل رؤية عن الأدوات الأكثر ملاءمة للحالة،</a:t>
            </a:r>
          </a:p>
        </p:txBody>
      </p:sp>
    </p:spTree>
    <p:extLst>
      <p:ext uri="{BB962C8B-B14F-4D97-AF65-F5344CB8AC3E}">
        <p14:creationId xmlns:p14="http://schemas.microsoft.com/office/powerpoint/2010/main" val="772167707"/>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ما يجب تفصيله</a:t>
            </a:r>
            <a:endParaRPr kumimoji="0" lang="ar-EG" sz="2500" i="0" u="none" strike="noStrike" kern="1200" cap="none" spc="0" normalizeH="0" baseline="0" noProof="0" dirty="0">
              <a:ln>
                <a:noFill/>
              </a:ln>
              <a:solidFill>
                <a:srgbClr val="112D63"/>
              </a:solidFill>
              <a:effectLst/>
              <a:uLnTx/>
              <a:uFillTx/>
              <a:latin typeface="SST Arabic Medium" pitchFamily="34" charset="-78"/>
              <a:cs typeface="SST Arabic Medium" pitchFamily="34" charset="-78"/>
            </a:endParaRPr>
          </a:p>
        </p:txBody>
      </p:sp>
      <p:sp>
        <p:nvSpPr>
          <p:cNvPr id="7" name="Rectangle 6">
            <a:extLst>
              <a:ext uri="{FF2B5EF4-FFF2-40B4-BE49-F238E27FC236}">
                <a16:creationId xmlns:a16="http://schemas.microsoft.com/office/drawing/2014/main" id="{3AC18430-A219-4AA9-85AB-D1871879A6A8}"/>
              </a:ext>
            </a:extLst>
          </p:cNvPr>
          <p:cNvSpPr/>
          <p:nvPr/>
        </p:nvSpPr>
        <p:spPr>
          <a:xfrm>
            <a:off x="3840481" y="1308565"/>
            <a:ext cx="7362394" cy="923330"/>
          </a:xfrm>
          <a:prstGeom prst="rect">
            <a:avLst/>
          </a:prstGeom>
        </p:spPr>
        <p:txBody>
          <a:bodyPr wrap="square">
            <a:spAutoFit/>
          </a:bodyPr>
          <a:lstStyle/>
          <a:p>
            <a:pPr lvl="0" algn="r" rtl="1">
              <a:lnSpc>
                <a:spcPct val="150000"/>
              </a:lnSpc>
              <a:defRPr/>
            </a:pPr>
            <a:r>
              <a:rPr lang="ar-EG" dirty="0">
                <a:solidFill>
                  <a:srgbClr val="03A5AD"/>
                </a:solidFill>
                <a:latin typeface="SST Arabic Medium" pitchFamily="34" charset="-78"/>
                <a:cs typeface="SST Arabic Medium" pitchFamily="34" charset="-78"/>
              </a:rPr>
              <a:t>تتضمن جوانب المشروع التي يمكن تفصيلها ما يلي:</a:t>
            </a:r>
          </a:p>
          <a:p>
            <a:pPr lvl="0" algn="r" rtl="1">
              <a:lnSpc>
                <a:spcPct val="150000"/>
              </a:lnSpc>
              <a:defRPr/>
            </a:pPr>
            <a:endParaRPr lang="ar-EG" dirty="0">
              <a:solidFill>
                <a:srgbClr val="03A5AD"/>
              </a:solidFill>
              <a:latin typeface="SST Arabic Medium" pitchFamily="34" charset="-78"/>
              <a:cs typeface="SST Arabic Medium" pitchFamily="34" charset="-78"/>
            </a:endParaRPr>
          </a:p>
        </p:txBody>
      </p:sp>
      <p:sp>
        <p:nvSpPr>
          <p:cNvPr id="2" name="Callout: Line 1">
            <a:extLst>
              <a:ext uri="{FF2B5EF4-FFF2-40B4-BE49-F238E27FC236}">
                <a16:creationId xmlns:a16="http://schemas.microsoft.com/office/drawing/2014/main" id="{2EB84B64-5CA6-4E8B-AF88-6E4C2AB22E74}"/>
              </a:ext>
            </a:extLst>
          </p:cNvPr>
          <p:cNvSpPr/>
          <p:nvPr/>
        </p:nvSpPr>
        <p:spPr>
          <a:xfrm>
            <a:off x="1556778" y="2231895"/>
            <a:ext cx="9186022" cy="2043266"/>
          </a:xfrm>
          <a:prstGeom prst="borderCallout1">
            <a:avLst>
              <a:gd name="adj1" fmla="val -42"/>
              <a:gd name="adj2" fmla="val 20746"/>
              <a:gd name="adj3" fmla="val -191"/>
              <a:gd name="adj4" fmla="val 96608"/>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justLow" rtl="1">
              <a:lnSpc>
                <a:spcPct val="200000"/>
              </a:lnSpc>
              <a:buClr>
                <a:srgbClr val="03BBB5"/>
              </a:buClr>
              <a:buFont typeface="Wingdings" panose="05000000000000000000" pitchFamily="2" charset="2"/>
              <a:buChar char="Ø"/>
            </a:pPr>
            <a:r>
              <a:rPr lang="ar-DZ" sz="2000" dirty="0">
                <a:solidFill>
                  <a:schemeClr val="tx1">
                    <a:lumMod val="50000"/>
                    <a:lumOff val="50000"/>
                  </a:schemeClr>
                </a:solidFill>
                <a:latin typeface="SST Arabic Medium" pitchFamily="34" charset="-78"/>
                <a:cs typeface="SST Arabic Medium" pitchFamily="34" charset="-78"/>
              </a:rPr>
              <a:t>يتم القيام بتفصيل الوسائل التي سوف تُستخدَم لتحقيق نتائج المشروع بحيث تتناسب الطرق المتبعة مع البيئة والثقافة.</a:t>
            </a:r>
          </a:p>
        </p:txBody>
      </p:sp>
    </p:spTree>
    <p:extLst>
      <p:ext uri="{BB962C8B-B14F-4D97-AF65-F5344CB8AC3E}">
        <p14:creationId xmlns:p14="http://schemas.microsoft.com/office/powerpoint/2010/main" val="286553961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6"/>
          <p:cNvSpPr txBox="1"/>
          <p:nvPr/>
        </p:nvSpPr>
        <p:spPr>
          <a:xfrm>
            <a:off x="6760614" y="1479524"/>
            <a:ext cx="5143724" cy="355867"/>
          </a:xfrm>
          <a:prstGeom prst="rect">
            <a:avLst/>
          </a:prstGeom>
        </p:spPr>
        <p:txBody>
          <a:bodyPr wrap="square" lIns="0" tIns="0" rIns="0" bIns="0" rtlCol="0" anchor="t">
            <a:spAutoFit/>
          </a:bodyPr>
          <a:lstStyle/>
          <a:p>
            <a:pPr marL="0" marR="0" lvl="0" indent="0" algn="justLow" defTabSz="914400" rtl="1" eaLnBrk="1" fontAlgn="auto" latinLnBrk="0" hangingPunct="1">
              <a:lnSpc>
                <a:spcPts val="2899"/>
              </a:lnSpc>
              <a:spcBef>
                <a:spcPts val="0"/>
              </a:spcBef>
              <a:spcAft>
                <a:spcPts val="0"/>
              </a:spcAft>
              <a:buClrTx/>
              <a:buSzTx/>
              <a:buFontTx/>
              <a:buNone/>
              <a:tabLst/>
              <a:defRPr/>
            </a:pPr>
            <a:r>
              <a:rPr kumimoji="0" lang="ar-EG" sz="2000" b="1" i="0" u="none" strike="noStrike" kern="1200" cap="none" spc="0" normalizeH="0" baseline="0" noProof="0" dirty="0">
                <a:ln>
                  <a:noFill/>
                </a:ln>
                <a:solidFill>
                  <a:srgbClr val="00A1A7"/>
                </a:solidFill>
                <a:effectLst/>
                <a:uLnTx/>
                <a:uFillTx/>
                <a:latin typeface="SST Arabic Bold"/>
                <a:ea typeface="SST Arabic Bold"/>
                <a:cs typeface="SST Arabic Bold"/>
                <a:sym typeface="SST Arabic Bold"/>
                <a:rtl/>
              </a:rPr>
              <a:t>الســـؤال المـطلوب مـن النشـاط : </a:t>
            </a:r>
          </a:p>
        </p:txBody>
      </p:sp>
      <p:sp>
        <p:nvSpPr>
          <p:cNvPr id="17" name="TextBox 17"/>
          <p:cNvSpPr txBox="1"/>
          <p:nvPr/>
        </p:nvSpPr>
        <p:spPr>
          <a:xfrm>
            <a:off x="1569489" y="1956882"/>
            <a:ext cx="10334849" cy="408958"/>
          </a:xfrm>
          <a:prstGeom prst="rect">
            <a:avLst/>
          </a:prstGeom>
        </p:spPr>
        <p:txBody>
          <a:bodyPr wrap="square" lIns="0" tIns="0" rIns="0" bIns="0" rtlCol="0" anchor="t">
            <a:spAutoFit/>
          </a:bodyPr>
          <a:lstStyle/>
          <a:p>
            <a:pPr lvl="0" algn="r" rtl="1">
              <a:lnSpc>
                <a:spcPts val="3733"/>
              </a:lnSpc>
              <a:spcBef>
                <a:spcPct val="0"/>
              </a:spcBef>
            </a:pPr>
            <a:r>
              <a:rPr lang="ar-EG" dirty="0">
                <a:solidFill>
                  <a:srgbClr val="18337A"/>
                </a:solidFill>
                <a:latin typeface="SST Arabic Medium" pitchFamily="34" charset="-78"/>
                <a:ea typeface="Effra"/>
                <a:cs typeface="SST Arabic Medium" pitchFamily="34" charset="-78"/>
                <a:sym typeface="Effra"/>
                <a:rtl/>
              </a:rPr>
              <a:t>عنوان النشاط: </a:t>
            </a:r>
            <a:r>
              <a:rPr lang="ar-SA" dirty="0">
                <a:solidFill>
                  <a:srgbClr val="18337A"/>
                </a:solidFill>
                <a:latin typeface="SST Arabic Medium" pitchFamily="34" charset="-78"/>
                <a:ea typeface="Effra"/>
                <a:cs typeface="SST Arabic Medium" pitchFamily="34" charset="-78"/>
                <a:sym typeface="Effra"/>
                <a:rtl/>
              </a:rPr>
              <a:t>جوانب المشروع التي يمكن تفصيلها</a:t>
            </a:r>
            <a:endParaRPr lang="ar-EG" dirty="0">
              <a:solidFill>
                <a:srgbClr val="18337A"/>
              </a:solidFill>
              <a:latin typeface="SST Arabic Medium" pitchFamily="34" charset="-78"/>
              <a:ea typeface="Effra"/>
              <a:cs typeface="SST Arabic Medium" pitchFamily="34" charset="-78"/>
              <a:sym typeface="Effra"/>
              <a:rtl/>
            </a:endParaRPr>
          </a:p>
        </p:txBody>
      </p:sp>
      <p:grpSp>
        <p:nvGrpSpPr>
          <p:cNvPr id="29" name="Group 2"/>
          <p:cNvGrpSpPr/>
          <p:nvPr/>
        </p:nvGrpSpPr>
        <p:grpSpPr>
          <a:xfrm>
            <a:off x="10486231" y="5378476"/>
            <a:ext cx="1476351" cy="515451"/>
            <a:chOff x="0" y="0"/>
            <a:chExt cx="2952702" cy="1030902"/>
          </a:xfrm>
        </p:grpSpPr>
        <p:sp>
          <p:nvSpPr>
            <p:cNvPr id="30" name="Freeform 3"/>
            <p:cNvSpPr/>
            <p:nvPr/>
          </p:nvSpPr>
          <p:spPr>
            <a:xfrm>
              <a:off x="2311892" y="115883"/>
              <a:ext cx="487472" cy="799135"/>
            </a:xfrm>
            <a:custGeom>
              <a:avLst/>
              <a:gdLst/>
              <a:ahLst/>
              <a:cxnLst/>
              <a:rect l="l" t="t" r="r" b="b"/>
              <a:pathLst>
                <a:path w="487472" h="799135">
                  <a:moveTo>
                    <a:pt x="0" y="0"/>
                  </a:moveTo>
                  <a:lnTo>
                    <a:pt x="487472" y="0"/>
                  </a:lnTo>
                  <a:lnTo>
                    <a:pt x="487472" y="799135"/>
                  </a:lnTo>
                  <a:lnTo>
                    <a:pt x="0" y="799135"/>
                  </a:lnTo>
                  <a:lnTo>
                    <a:pt x="0" y="0"/>
                  </a:lnTo>
                  <a:close/>
                </a:path>
              </a:pathLst>
            </a:custGeom>
            <a: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p:spPr>
          <p:txBody>
            <a:bodyPr/>
            <a:lstStyle/>
            <a:p>
              <a:endParaRPr lang="en-SA"/>
            </a:p>
          </p:txBody>
        </p:sp>
        <p:grpSp>
          <p:nvGrpSpPr>
            <p:cNvPr id="31" name="Group 4"/>
            <p:cNvGrpSpPr/>
            <p:nvPr/>
          </p:nvGrpSpPr>
          <p:grpSpPr>
            <a:xfrm>
              <a:off x="0" y="0"/>
              <a:ext cx="2952702" cy="1030902"/>
              <a:chOff x="0" y="0"/>
              <a:chExt cx="1001064" cy="349510"/>
            </a:xfrm>
          </p:grpSpPr>
          <p:sp>
            <p:nvSpPr>
              <p:cNvPr id="33" name="Freeform 5"/>
              <p:cNvSpPr/>
              <p:nvPr/>
            </p:nvSpPr>
            <p:spPr>
              <a:xfrm>
                <a:off x="0" y="0"/>
                <a:ext cx="1001064" cy="349510"/>
              </a:xfrm>
              <a:custGeom>
                <a:avLst/>
                <a:gdLst/>
                <a:ahLst/>
                <a:cxnLst/>
                <a:rect l="l" t="t" r="r" b="b"/>
                <a:pathLst>
                  <a:path w="1001064" h="349510">
                    <a:moveTo>
                      <a:pt x="23409" y="0"/>
                    </a:moveTo>
                    <a:lnTo>
                      <a:pt x="977655" y="0"/>
                    </a:lnTo>
                    <a:cubicBezTo>
                      <a:pt x="983863" y="0"/>
                      <a:pt x="989818" y="2466"/>
                      <a:pt x="994208" y="6856"/>
                    </a:cubicBezTo>
                    <a:cubicBezTo>
                      <a:pt x="998598" y="11247"/>
                      <a:pt x="1001064" y="17201"/>
                      <a:pt x="1001064" y="23409"/>
                    </a:cubicBezTo>
                    <a:lnTo>
                      <a:pt x="1001064" y="326101"/>
                    </a:lnTo>
                    <a:cubicBezTo>
                      <a:pt x="1001064" y="332309"/>
                      <a:pt x="998598" y="338263"/>
                      <a:pt x="994208" y="342654"/>
                    </a:cubicBezTo>
                    <a:cubicBezTo>
                      <a:pt x="989818" y="347044"/>
                      <a:pt x="983863" y="349510"/>
                      <a:pt x="977655" y="349510"/>
                    </a:cubicBezTo>
                    <a:lnTo>
                      <a:pt x="23409" y="349510"/>
                    </a:lnTo>
                    <a:cubicBezTo>
                      <a:pt x="17201" y="349510"/>
                      <a:pt x="11247" y="347044"/>
                      <a:pt x="6856" y="342654"/>
                    </a:cubicBezTo>
                    <a:cubicBezTo>
                      <a:pt x="2466" y="338263"/>
                      <a:pt x="0" y="332309"/>
                      <a:pt x="0" y="326101"/>
                    </a:cubicBezTo>
                    <a:lnTo>
                      <a:pt x="0" y="23409"/>
                    </a:lnTo>
                    <a:cubicBezTo>
                      <a:pt x="0" y="17201"/>
                      <a:pt x="2466" y="11247"/>
                      <a:pt x="6856" y="6856"/>
                    </a:cubicBezTo>
                    <a:cubicBezTo>
                      <a:pt x="11247" y="2466"/>
                      <a:pt x="17201" y="0"/>
                      <a:pt x="23409" y="0"/>
                    </a:cubicBezTo>
                    <a:close/>
                  </a:path>
                </a:pathLst>
              </a:custGeom>
              <a:solidFill>
                <a:srgbClr val="000000">
                  <a:alpha val="0"/>
                </a:srgbClr>
              </a:solidFill>
              <a:ln w="19050" cap="sq">
                <a:solidFill>
                  <a:srgbClr val="18337A"/>
                </a:solidFill>
                <a:prstDash val="solid"/>
                <a:miter/>
              </a:ln>
            </p:spPr>
            <p:txBody>
              <a:bodyPr/>
              <a:lstStyle/>
              <a:p>
                <a:endParaRPr lang="en-SA"/>
              </a:p>
            </p:txBody>
          </p:sp>
          <p:sp>
            <p:nvSpPr>
              <p:cNvPr id="34" name="TextBox 6"/>
              <p:cNvSpPr txBox="1"/>
              <p:nvPr/>
            </p:nvSpPr>
            <p:spPr>
              <a:xfrm>
                <a:off x="0" y="-47625"/>
                <a:ext cx="1001064" cy="397135"/>
              </a:xfrm>
              <a:prstGeom prst="rect">
                <a:avLst/>
              </a:prstGeom>
            </p:spPr>
            <p:txBody>
              <a:bodyPr lIns="33867" tIns="33867" rIns="33867" bIns="33867" rtlCol="0" anchor="ctr"/>
              <a:lstStyle/>
              <a:p>
                <a:pPr marL="0" marR="0" lvl="0" indent="0" algn="ctr" defTabSz="914400" rtl="1" eaLnBrk="1" fontAlgn="auto" latinLnBrk="0" hangingPunct="1">
                  <a:lnSpc>
                    <a:spcPts val="2382"/>
                  </a:lnSpc>
                  <a:spcBef>
                    <a:spcPts val="0"/>
                  </a:spcBef>
                  <a:spcAft>
                    <a:spcPts val="0"/>
                  </a:spcAft>
                  <a:buClrTx/>
                  <a:buSzTx/>
                  <a:buFontTx/>
                  <a:buNone/>
                  <a:tabLst/>
                  <a:defRPr/>
                </a:pPr>
                <a:endParaRPr kumimoji="0" sz="1200" b="0" i="0" u="none" strike="noStrike" kern="1200" cap="none" spc="0" normalizeH="0" baseline="0" noProof="0" dirty="0">
                  <a:ln>
                    <a:noFill/>
                  </a:ln>
                  <a:solidFill>
                    <a:prstClr val="black"/>
                  </a:solidFill>
                  <a:effectLst/>
                  <a:uLnTx/>
                  <a:uFillTx/>
                  <a:latin typeface="SST Arabic Medium" pitchFamily="34" charset="-78"/>
                  <a:ea typeface="+mn-ea"/>
                  <a:cs typeface="+mn-cs"/>
                </a:endParaRPr>
              </a:p>
            </p:txBody>
          </p:sp>
        </p:grpSp>
        <p:sp>
          <p:nvSpPr>
            <p:cNvPr id="32" name="TextBox 7"/>
            <p:cNvSpPr txBox="1"/>
            <p:nvPr/>
          </p:nvSpPr>
          <p:spPr>
            <a:xfrm>
              <a:off x="225748" y="132886"/>
              <a:ext cx="1859262" cy="625556"/>
            </a:xfrm>
            <a:prstGeom prst="rect">
              <a:avLst/>
            </a:prstGeom>
          </p:spPr>
          <p:txBody>
            <a:bodyPr lIns="0" tIns="0" rIns="0" bIns="0" rtlCol="0" anchor="t">
              <a:spAutoFit/>
            </a:bodyPr>
            <a:lstStyle/>
            <a:p>
              <a:pPr marL="0" marR="0" lvl="0" indent="0" algn="ctr" defTabSz="914400" rtl="1" eaLnBrk="1" fontAlgn="auto" latinLnBrk="0" hangingPunct="1">
                <a:lnSpc>
                  <a:spcPts val="2659"/>
                </a:lnSpc>
                <a:spcBef>
                  <a:spcPts val="0"/>
                </a:spcBef>
                <a:spcAft>
                  <a:spcPts val="0"/>
                </a:spcAft>
                <a:buClrTx/>
                <a:buSzTx/>
                <a:buFontTx/>
                <a:buNone/>
                <a:tabLst/>
                <a:defRPr/>
              </a:pPr>
              <a:r>
                <a:rPr kumimoji="0" lang="ar-EG" sz="1800" b="0" i="0" u="none" strike="noStrike" kern="1200" cap="none" spc="0" normalizeH="0" baseline="0" noProof="0" dirty="0">
                  <a:ln>
                    <a:noFill/>
                  </a:ln>
                  <a:solidFill>
                    <a:srgbClr val="18337A"/>
                  </a:solidFill>
                  <a:effectLst/>
                  <a:uLnTx/>
                  <a:uFillTx/>
                  <a:latin typeface="SST Arabic Medium" panose="020B0604030504020204" pitchFamily="34" charset="-78"/>
                  <a:ea typeface="SST Arabic Bold"/>
                  <a:cs typeface="SST Arabic Medium" panose="020B0604030504020204" pitchFamily="34" charset="-78"/>
                  <a:sym typeface="SST Arabic Bold"/>
                </a:rPr>
                <a:t>15</a:t>
              </a:r>
              <a:r>
                <a:rPr kumimoji="0" lang="ar-EG" sz="1800" b="0" i="0" u="none" strike="noStrike" kern="1200" cap="none" spc="0" normalizeH="0" baseline="0" noProof="0" dirty="0">
                  <a:ln>
                    <a:noFill/>
                  </a:ln>
                  <a:solidFill>
                    <a:srgbClr val="18337A"/>
                  </a:solidFill>
                  <a:effectLst/>
                  <a:uLnTx/>
                  <a:uFillTx/>
                  <a:latin typeface="SST Arabic Medium" panose="020B0604030504020204" pitchFamily="34" charset="-78"/>
                  <a:ea typeface="SST Arabic Bold"/>
                  <a:cs typeface="SST Arabic Medium" panose="020B0604030504020204" pitchFamily="34" charset="-78"/>
                  <a:sym typeface="SST Arabic Bold"/>
                  <a:rtl/>
                </a:rPr>
                <a:t> </a:t>
              </a:r>
              <a:r>
                <a:rPr kumimoji="0" lang="ar-SA" sz="1800" b="0" i="0" u="none" strike="noStrike" kern="1200" cap="none" spc="0" normalizeH="0" baseline="0" noProof="0" dirty="0">
                  <a:ln>
                    <a:noFill/>
                  </a:ln>
                  <a:solidFill>
                    <a:srgbClr val="18337A"/>
                  </a:solidFill>
                  <a:effectLst/>
                  <a:uLnTx/>
                  <a:uFillTx/>
                  <a:latin typeface="SST Arabic Medium" panose="020B0604030504020204" pitchFamily="34" charset="-78"/>
                  <a:ea typeface="SST Arabic Bold"/>
                  <a:cs typeface="SST Arabic Medium" panose="020B0604030504020204" pitchFamily="34" charset="-78"/>
                  <a:sym typeface="SST Arabic Bold"/>
                  <a:rtl/>
                </a:rPr>
                <a:t>دقيقة</a:t>
              </a:r>
              <a:endParaRPr kumimoji="0" lang="ar-EG" sz="1800" b="0" i="0" u="none" strike="noStrike" kern="1200" cap="none" spc="0" normalizeH="0" baseline="0" noProof="0" dirty="0">
                <a:ln>
                  <a:noFill/>
                </a:ln>
                <a:solidFill>
                  <a:srgbClr val="18337A"/>
                </a:solidFill>
                <a:effectLst/>
                <a:uLnTx/>
                <a:uFillTx/>
                <a:latin typeface="SST Arabic Medium" panose="020B0604030504020204" pitchFamily="34" charset="-78"/>
                <a:ea typeface="SST Arabic Bold"/>
                <a:cs typeface="SST Arabic Medium" panose="020B0604030504020204" pitchFamily="34" charset="-78"/>
                <a:sym typeface="SST Arabic Bold"/>
                <a:rtl/>
              </a:endParaRPr>
            </a:p>
          </p:txBody>
        </p:sp>
      </p:grpSp>
      <p:pic>
        <p:nvPicPr>
          <p:cNvPr id="3" name="صورة 2"/>
          <p:cNvPicPr>
            <a:picLocks noChangeAspect="1"/>
          </p:cNvPicPr>
          <p:nvPr/>
        </p:nvPicPr>
        <p:blipFill rotWithShape="1">
          <a:blip r:embed="rId5" cstate="email">
            <a:extLst>
              <a:ext uri="{28A0092B-C50C-407E-A947-70E740481C1C}">
                <a14:useLocalDpi xmlns:a14="http://schemas.microsoft.com/office/drawing/2010/main"/>
              </a:ext>
            </a:extLst>
          </a:blip>
          <a:srcRect t="25690" b="26343"/>
          <a:stretch/>
        </p:blipFill>
        <p:spPr>
          <a:xfrm>
            <a:off x="85529" y="133349"/>
            <a:ext cx="1695646" cy="575238"/>
          </a:xfrm>
          <a:prstGeom prst="rect">
            <a:avLst/>
          </a:prstGeom>
        </p:spPr>
      </p:pic>
      <p:sp>
        <p:nvSpPr>
          <p:cNvPr id="18" name="Rectangle 17">
            <a:extLst>
              <a:ext uri="{FF2B5EF4-FFF2-40B4-BE49-F238E27FC236}">
                <a16:creationId xmlns:a16="http://schemas.microsoft.com/office/drawing/2014/main" id="{24AE067E-5154-45C6-A5AD-0690ACCDAC2E}"/>
              </a:ext>
            </a:extLst>
          </p:cNvPr>
          <p:cNvSpPr/>
          <p:nvPr/>
        </p:nvSpPr>
        <p:spPr>
          <a:xfrm>
            <a:off x="3141234" y="2705663"/>
            <a:ext cx="8744680" cy="1114921"/>
          </a:xfrm>
          <a:prstGeom prst="rect">
            <a:avLst/>
          </a:prstGeom>
        </p:spPr>
        <p:txBody>
          <a:bodyPr wrap="square">
            <a:spAutoFit/>
          </a:bodyPr>
          <a:lstStyle/>
          <a:p>
            <a:pPr marL="285750" marR="0" lvl="0" indent="-285750" algn="r" defTabSz="914400" rtl="1" eaLnBrk="1" fontAlgn="auto" latinLnBrk="0" hangingPunct="1">
              <a:lnSpc>
                <a:spcPct val="200000"/>
              </a:lnSpc>
              <a:spcBef>
                <a:spcPts val="0"/>
              </a:spcBef>
              <a:spcAft>
                <a:spcPts val="0"/>
              </a:spcAft>
              <a:buClr>
                <a:srgbClr val="02BCB6"/>
              </a:buClr>
              <a:buSzTx/>
              <a:buFont typeface="Arial" panose="020B0604020202020204" pitchFamily="34" charset="0"/>
              <a:buChar char="•"/>
              <a:tabLst/>
              <a:defRPr/>
            </a:pPr>
            <a:r>
              <a:rPr kumimoji="0" lang="ar-EG" b="0" i="0" u="none" strike="noStrike" kern="1200" cap="none" spc="0" normalizeH="0" baseline="0" noProof="0" dirty="0">
                <a:ln>
                  <a:noFill/>
                </a:ln>
                <a:solidFill>
                  <a:schemeClr val="tx1">
                    <a:lumMod val="50000"/>
                    <a:lumOff val="50000"/>
                  </a:schemeClr>
                </a:solidFill>
                <a:effectLst/>
                <a:uLnTx/>
                <a:uFillTx/>
                <a:latin typeface="SST Arabic Medium" pitchFamily="34" charset="-78"/>
                <a:ea typeface="+mn-ea"/>
                <a:cs typeface="SST Arabic Medium" pitchFamily="34" charset="-78"/>
              </a:rPr>
              <a:t>تقوم كل مجموعة باختيار جانب من جوانب المشروع التي يمكن تفصيلها، ثم يقوموا بشرحها مع إعطاء أمثلة واستخدام الـخرائط الذهنية في العرض. </a:t>
            </a:r>
            <a:endParaRPr kumimoji="0" lang="en-US" b="0" i="0" u="none" strike="noStrike" kern="1200" cap="none" spc="0" normalizeH="0" baseline="0" noProof="0" dirty="0">
              <a:ln>
                <a:noFill/>
              </a:ln>
              <a:solidFill>
                <a:schemeClr val="tx1">
                  <a:lumMod val="50000"/>
                  <a:lumOff val="50000"/>
                </a:schemeClr>
              </a:solidFill>
              <a:effectLst/>
              <a:uLnTx/>
              <a:uFillTx/>
              <a:latin typeface="SST Arabic Medium" pitchFamily="34" charset="-78"/>
              <a:ea typeface="+mn-ea"/>
              <a:cs typeface="SST Arabic Medium" pitchFamily="34" charset="-78"/>
            </a:endParaRPr>
          </a:p>
        </p:txBody>
      </p:sp>
      <p:sp>
        <p:nvSpPr>
          <p:cNvPr id="25" name="TextBox 15"/>
          <p:cNvSpPr txBox="1"/>
          <p:nvPr/>
        </p:nvSpPr>
        <p:spPr>
          <a:xfrm>
            <a:off x="9109197" y="881894"/>
            <a:ext cx="2210849" cy="186205"/>
          </a:xfrm>
          <a:prstGeom prst="rect">
            <a:avLst/>
          </a:prstGeom>
        </p:spPr>
        <p:txBody>
          <a:bodyPr wrap="square" lIns="0" tIns="0" rIns="0" bIns="0" rtlCol="0" anchor="t">
            <a:spAutoFit/>
          </a:bodyPr>
          <a:lstStyle>
            <a:defPPr>
              <a:defRPr lang="en-US"/>
            </a:defPPr>
            <a:lvl1pPr algn="ctr">
              <a:lnSpc>
                <a:spcPts val="1231"/>
              </a:lnSpc>
              <a:defRPr sz="1866">
                <a:solidFill>
                  <a:srgbClr val="FEFEFE"/>
                </a:solidFill>
                <a:latin typeface="SST Arabic Medium" panose="020B0604030504020204" pitchFamily="34" charset="-78"/>
                <a:ea typeface="SST Arabic Bold"/>
                <a:cs typeface="SST Arabic Medium" panose="020B0604030504020204" pitchFamily="34" charset="-78"/>
                <a:rtl/>
              </a:defRPr>
            </a:lvl1pPr>
          </a:lstStyle>
          <a:p>
            <a:pPr lvl="0" rtl="1">
              <a:defRPr/>
            </a:pPr>
            <a:r>
              <a:rPr lang="ar-EG" sz="2400" dirty="0">
                <a:sym typeface="SST Arabic Bold"/>
              </a:rPr>
              <a:t>نشاط ت</a:t>
            </a:r>
            <a:r>
              <a:rPr lang="ar-SA" sz="2400" dirty="0">
                <a:sym typeface="SST Arabic Bold"/>
              </a:rPr>
              <a:t>دريبي (9)</a:t>
            </a:r>
            <a:r>
              <a:rPr lang="ar-EG" sz="2400" dirty="0">
                <a:sym typeface="SST Arabic Bold"/>
              </a:rPr>
              <a:t> </a:t>
            </a:r>
            <a:endParaRPr lang="en-US" sz="2400" dirty="0">
              <a:sym typeface="SST Arabic Bold"/>
            </a:endParaRPr>
          </a:p>
        </p:txBody>
      </p:sp>
      <p:pic>
        <p:nvPicPr>
          <p:cNvPr id="13" name="Picture 1546066134">
            <a:extLst>
              <a:ext uri="{FF2B5EF4-FFF2-40B4-BE49-F238E27FC236}">
                <a16:creationId xmlns:a16="http://schemas.microsoft.com/office/drawing/2014/main" id="{82EF49F0-D6FB-4063-9C9F-A0B270144A3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224407" y="708587"/>
            <a:ext cx="469716" cy="390406"/>
          </a:xfrm>
          <a:prstGeom prst="rect">
            <a:avLst/>
          </a:prstGeom>
        </p:spPr>
      </p:pic>
    </p:spTree>
    <p:extLst>
      <p:ext uri="{BB962C8B-B14F-4D97-AF65-F5344CB8AC3E}">
        <p14:creationId xmlns:p14="http://schemas.microsoft.com/office/powerpoint/2010/main" val="286120421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عملية التفصيل</a:t>
            </a:r>
          </a:p>
        </p:txBody>
      </p:sp>
      <p:sp>
        <p:nvSpPr>
          <p:cNvPr id="7" name="Rectangle 6">
            <a:extLst>
              <a:ext uri="{FF2B5EF4-FFF2-40B4-BE49-F238E27FC236}">
                <a16:creationId xmlns:a16="http://schemas.microsoft.com/office/drawing/2014/main" id="{3AC18430-A219-4AA9-85AB-D1871879A6A8}"/>
              </a:ext>
            </a:extLst>
          </p:cNvPr>
          <p:cNvSpPr/>
          <p:nvPr/>
        </p:nvSpPr>
        <p:spPr>
          <a:xfrm>
            <a:off x="3851239" y="1273673"/>
            <a:ext cx="7751444" cy="1200329"/>
          </a:xfrm>
          <a:prstGeom prst="rect">
            <a:avLst/>
          </a:prstGeom>
        </p:spPr>
        <p:txBody>
          <a:bodyPr wrap="square">
            <a:spAutoFit/>
          </a:bodyPr>
          <a:lstStyle/>
          <a:p>
            <a:pPr lvl="0" algn="r" rtl="1">
              <a:lnSpc>
                <a:spcPct val="200000"/>
              </a:lnSpc>
              <a:defRPr/>
            </a:pPr>
            <a:r>
              <a:rPr lang="ar-EG" dirty="0">
                <a:solidFill>
                  <a:schemeClr val="tx1">
                    <a:lumMod val="50000"/>
                    <a:lumOff val="50000"/>
                  </a:schemeClr>
                </a:solidFill>
                <a:latin typeface="SST Arabic Medium" pitchFamily="34" charset="-78"/>
                <a:cs typeface="SST Arabic Medium" pitchFamily="34" charset="-78"/>
              </a:rPr>
              <a:t>يبدأ التفصيل عادة باختيار منهج التطوير والتسليم، وتفصيله للمنظمة، وتفصيله للمشروع، وبعد ذلك تنفيذ التحسين المستمر له.</a:t>
            </a:r>
            <a:endParaRPr kumimoji="0" lang="ar-EG" b="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pic>
        <p:nvPicPr>
          <p:cNvPr id="3" name="Picture 2">
            <a:extLst>
              <a:ext uri="{FF2B5EF4-FFF2-40B4-BE49-F238E27FC236}">
                <a16:creationId xmlns:a16="http://schemas.microsoft.com/office/drawing/2014/main" id="{D7A22506-5B4C-4B4E-892B-DB55D71336A1}"/>
              </a:ext>
            </a:extLst>
          </p:cNvPr>
          <p:cNvPicPr>
            <a:picLocks noChangeAspect="1"/>
          </p:cNvPicPr>
          <p:nvPr/>
        </p:nvPicPr>
        <p:blipFill>
          <a:blip r:embed="rId3"/>
          <a:stretch>
            <a:fillRect/>
          </a:stretch>
        </p:blipFill>
        <p:spPr>
          <a:xfrm>
            <a:off x="1438808" y="2702528"/>
            <a:ext cx="6048515" cy="3478510"/>
          </a:xfrm>
          <a:prstGeom prst="rect">
            <a:avLst/>
          </a:prstGeom>
        </p:spPr>
      </p:pic>
    </p:spTree>
    <p:extLst>
      <p:ext uri="{BB962C8B-B14F-4D97-AF65-F5344CB8AC3E}">
        <p14:creationId xmlns:p14="http://schemas.microsoft.com/office/powerpoint/2010/main" val="3803557108"/>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AC18430-A219-4AA9-85AB-D1871879A6A8}"/>
              </a:ext>
            </a:extLst>
          </p:cNvPr>
          <p:cNvSpPr/>
          <p:nvPr/>
        </p:nvSpPr>
        <p:spPr>
          <a:xfrm>
            <a:off x="6042209" y="1260557"/>
            <a:ext cx="5578291" cy="3139321"/>
          </a:xfrm>
          <a:prstGeom prst="rect">
            <a:avLst/>
          </a:prstGeom>
        </p:spPr>
        <p:txBody>
          <a:bodyPr wrap="square">
            <a:spAutoFit/>
          </a:bodyPr>
          <a:lstStyle/>
          <a:p>
            <a:pPr marL="457200" lvl="0" indent="-457200" algn="justLow" rtl="1">
              <a:lnSpc>
                <a:spcPct val="150000"/>
              </a:lnSpc>
              <a:buAutoNum type="arabicPeriod"/>
              <a:defRPr/>
            </a:pPr>
            <a:r>
              <a:rPr lang="ar-EG" dirty="0">
                <a:solidFill>
                  <a:srgbClr val="03A5AD"/>
                </a:solidFill>
                <a:latin typeface="SST Arabic Medium" pitchFamily="34" charset="-78"/>
                <a:cs typeface="SST Arabic Medium" pitchFamily="34" charset="-78"/>
              </a:rPr>
              <a:t>اختيار منهج التطوير الأولي</a:t>
            </a:r>
          </a:p>
          <a:p>
            <a:pPr marL="457200" lvl="0" indent="-457200" algn="justLow" rtl="1">
              <a:lnSpc>
                <a:spcPct val="150000"/>
              </a:lnSpc>
              <a:buAutoNum type="arabicPeriod"/>
              <a:defRPr/>
            </a:pPr>
            <a:endParaRPr lang="ar-EG" dirty="0">
              <a:solidFill>
                <a:srgbClr val="03A5AD"/>
              </a:solidFill>
              <a:latin typeface="SST Arabic Medium" pitchFamily="34" charset="-78"/>
              <a:cs typeface="SST Arabic Medium" pitchFamily="34" charset="-78"/>
            </a:endParaRPr>
          </a:p>
          <a:p>
            <a:pPr lvl="0" algn="justLow" rtl="1">
              <a:lnSpc>
                <a:spcPct val="200000"/>
              </a:lnSpc>
              <a:defRPr/>
            </a:pPr>
            <a:r>
              <a:rPr lang="ar-EG" dirty="0">
                <a:solidFill>
                  <a:schemeClr val="tx1">
                    <a:lumMod val="50000"/>
                    <a:lumOff val="50000"/>
                  </a:schemeClr>
                </a:solidFill>
                <a:latin typeface="SST Arabic Medium" pitchFamily="34" charset="-78"/>
                <a:cs typeface="SST Arabic Medium" pitchFamily="34" charset="-78"/>
              </a:rPr>
              <a:t>تحدد هذه الخطوة منهج التطوير الذي سوف يُستخدم للمشروع. تطبق فرق المشروع معرفتها بالمنتج، وإيقاع التسليم الخاص بها، ووعيها بالخيارات المتاحة لتحديد منهج التطوير الأنسب لهذه الحالة.</a:t>
            </a:r>
            <a:endParaRPr kumimoji="0" lang="ar-EG"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pic>
        <p:nvPicPr>
          <p:cNvPr id="2" name="Picture 1">
            <a:extLst>
              <a:ext uri="{FF2B5EF4-FFF2-40B4-BE49-F238E27FC236}">
                <a16:creationId xmlns:a16="http://schemas.microsoft.com/office/drawing/2014/main" id="{1CF68B85-F1C3-45E7-AD7D-0ECD8B4E2605}"/>
              </a:ext>
            </a:extLst>
          </p:cNvPr>
          <p:cNvPicPr>
            <a:picLocks noChangeAspect="1"/>
          </p:cNvPicPr>
          <p:nvPr/>
        </p:nvPicPr>
        <p:blipFill rotWithShape="1">
          <a:blip r:embed="rId3"/>
          <a:srcRect b="13992"/>
          <a:stretch/>
        </p:blipFill>
        <p:spPr>
          <a:xfrm>
            <a:off x="763535" y="2784051"/>
            <a:ext cx="4787411" cy="1691130"/>
          </a:xfrm>
          <a:prstGeom prst="rect">
            <a:avLst/>
          </a:prstGeom>
        </p:spPr>
      </p:pic>
      <p:sp>
        <p:nvSpPr>
          <p:cNvPr id="5" name="TextBox 4">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عملية التفصيل</a:t>
            </a:r>
          </a:p>
        </p:txBody>
      </p:sp>
      <p:sp>
        <p:nvSpPr>
          <p:cNvPr id="6" name="TextBox 5"/>
          <p:cNvSpPr txBox="1"/>
          <p:nvPr/>
        </p:nvSpPr>
        <p:spPr>
          <a:xfrm>
            <a:off x="763535" y="4475181"/>
            <a:ext cx="4899684" cy="307777"/>
          </a:xfrm>
          <a:prstGeom prst="rect">
            <a:avLst/>
          </a:prstGeom>
          <a:noFill/>
        </p:spPr>
        <p:txBody>
          <a:bodyPr wrap="square" rtlCol="0">
            <a:spAutoFit/>
          </a:bodyPr>
          <a:lstStyle/>
          <a:p>
            <a:pPr lvl="0" algn="ctr" rtl="1">
              <a:defRPr/>
            </a:pPr>
            <a:r>
              <a:rPr lang="ar-EG" sz="1400" dirty="0">
                <a:solidFill>
                  <a:schemeClr val="tx1">
                    <a:lumMod val="50000"/>
                    <a:lumOff val="50000"/>
                  </a:schemeClr>
                </a:solidFill>
                <a:latin typeface="SST Arabic Medium" pitchFamily="34" charset="-78"/>
                <a:cs typeface="SST Arabic Medium" pitchFamily="34" charset="-78"/>
              </a:rPr>
              <a:t>الشكل 3-2 اختيار منهج التطوير الأولي</a:t>
            </a:r>
          </a:p>
        </p:txBody>
      </p:sp>
    </p:spTree>
    <p:extLst>
      <p:ext uri="{BB962C8B-B14F-4D97-AF65-F5344CB8AC3E}">
        <p14:creationId xmlns:p14="http://schemas.microsoft.com/office/powerpoint/2010/main" val="263635457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AC18430-A219-4AA9-85AB-D1871879A6A8}"/>
              </a:ext>
            </a:extLst>
          </p:cNvPr>
          <p:cNvSpPr/>
          <p:nvPr/>
        </p:nvSpPr>
        <p:spPr>
          <a:xfrm>
            <a:off x="6100916" y="1260557"/>
            <a:ext cx="5500533" cy="3693319"/>
          </a:xfrm>
          <a:prstGeom prst="rect">
            <a:avLst/>
          </a:prstGeom>
        </p:spPr>
        <p:txBody>
          <a:bodyPr wrap="square">
            <a:spAutoFit/>
          </a:bodyPr>
          <a:lstStyle/>
          <a:p>
            <a:pPr lvl="0" algn="justLow" rtl="1">
              <a:lnSpc>
                <a:spcPct val="150000"/>
              </a:lnSpc>
              <a:defRPr/>
            </a:pPr>
            <a:r>
              <a:rPr lang="ar-EG" dirty="0">
                <a:solidFill>
                  <a:srgbClr val="03A5AD"/>
                </a:solidFill>
                <a:latin typeface="SST Arabic Medium" pitchFamily="34" charset="-78"/>
                <a:cs typeface="SST Arabic Medium" pitchFamily="34" charset="-78"/>
              </a:rPr>
              <a:t>2. التفصيل للمنظمة</a:t>
            </a:r>
          </a:p>
          <a:p>
            <a:pPr lvl="0" algn="justLow" rtl="1">
              <a:lnSpc>
                <a:spcPct val="150000"/>
              </a:lnSpc>
              <a:defRPr/>
            </a:pPr>
            <a:endParaRPr lang="ar-EG" dirty="0">
              <a:solidFill>
                <a:srgbClr val="03A5AD"/>
              </a:solidFill>
              <a:latin typeface="SST Arabic Medium" pitchFamily="34" charset="-78"/>
              <a:cs typeface="SST Arabic Medium" pitchFamily="34" charset="-78"/>
            </a:endParaRPr>
          </a:p>
          <a:p>
            <a:pPr lvl="0" algn="justLow" rtl="1">
              <a:lnSpc>
                <a:spcPct val="200000"/>
              </a:lnSpc>
              <a:defRPr/>
            </a:pPr>
            <a:r>
              <a:rPr lang="ar-EG" dirty="0">
                <a:solidFill>
                  <a:schemeClr val="tx1">
                    <a:lumMod val="50000"/>
                    <a:lumOff val="50000"/>
                  </a:schemeClr>
                </a:solidFill>
                <a:latin typeface="SST Arabic Medium" pitchFamily="34" charset="-78"/>
                <a:cs typeface="SST Arabic Medium" pitchFamily="34" charset="-78"/>
              </a:rPr>
              <a:t>بينما تملك فرق المشروع عملياتها وتحسّنها، غالبًا ما تتطلب المنظمات مستوىً معينًا من الاعتماد والرقابة. لدى العديد من المنظمات منهجية مشروع، أو منهج إدارة عام، أو منهج تطوير عام يُستخدم كنقطة انطلاق لمشاريعهم</a:t>
            </a:r>
            <a:r>
              <a:rPr lang="ar-EG" sz="1600" dirty="0">
                <a:solidFill>
                  <a:schemeClr val="tx1">
                    <a:lumMod val="50000"/>
                    <a:lumOff val="50000"/>
                  </a:schemeClr>
                </a:solidFill>
                <a:latin typeface="SST Arabic Medium" pitchFamily="34" charset="-78"/>
                <a:cs typeface="SST Arabic Medium" pitchFamily="34" charset="-78"/>
              </a:rPr>
              <a:t>.</a:t>
            </a:r>
            <a:endParaRPr kumimoji="0" lang="ar-EG" sz="16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pic>
        <p:nvPicPr>
          <p:cNvPr id="3" name="Picture 2">
            <a:extLst>
              <a:ext uri="{FF2B5EF4-FFF2-40B4-BE49-F238E27FC236}">
                <a16:creationId xmlns:a16="http://schemas.microsoft.com/office/drawing/2014/main" id="{5C1CE488-987C-426F-802D-7DD2056E7C42}"/>
              </a:ext>
            </a:extLst>
          </p:cNvPr>
          <p:cNvPicPr>
            <a:picLocks noChangeAspect="1"/>
          </p:cNvPicPr>
          <p:nvPr/>
        </p:nvPicPr>
        <p:blipFill rotWithShape="1">
          <a:blip r:embed="rId3"/>
          <a:srcRect b="13610"/>
          <a:stretch/>
        </p:blipFill>
        <p:spPr>
          <a:xfrm>
            <a:off x="557366" y="2516127"/>
            <a:ext cx="5184178" cy="1862235"/>
          </a:xfrm>
          <a:prstGeom prst="rect">
            <a:avLst/>
          </a:prstGeom>
        </p:spPr>
      </p:pic>
      <p:sp>
        <p:nvSpPr>
          <p:cNvPr id="5" name="TextBox 4">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عملية التفصيل</a:t>
            </a:r>
          </a:p>
        </p:txBody>
      </p:sp>
      <p:sp>
        <p:nvSpPr>
          <p:cNvPr id="6" name="TextBox 5"/>
          <p:cNvSpPr txBox="1"/>
          <p:nvPr/>
        </p:nvSpPr>
        <p:spPr>
          <a:xfrm>
            <a:off x="642631" y="4405236"/>
            <a:ext cx="4899684" cy="307777"/>
          </a:xfrm>
          <a:prstGeom prst="rect">
            <a:avLst/>
          </a:prstGeom>
          <a:noFill/>
        </p:spPr>
        <p:txBody>
          <a:bodyPr wrap="square" rtlCol="0">
            <a:spAutoFit/>
          </a:bodyPr>
          <a:lstStyle/>
          <a:p>
            <a:pPr lvl="0" algn="ctr" rtl="1">
              <a:defRPr/>
            </a:pPr>
            <a:r>
              <a:rPr lang="ar-EG" sz="1400" dirty="0">
                <a:solidFill>
                  <a:schemeClr val="tx1">
                    <a:lumMod val="50000"/>
                    <a:lumOff val="50000"/>
                  </a:schemeClr>
                </a:solidFill>
                <a:latin typeface="SST Arabic Medium" pitchFamily="34" charset="-78"/>
                <a:cs typeface="SST Arabic Medium" pitchFamily="34" charset="-78"/>
              </a:rPr>
              <a:t>الشكل 3-3 تفصيل المنهج للمنظمة</a:t>
            </a:r>
          </a:p>
        </p:txBody>
      </p:sp>
    </p:spTree>
    <p:extLst>
      <p:ext uri="{BB962C8B-B14F-4D97-AF65-F5344CB8AC3E}">
        <p14:creationId xmlns:p14="http://schemas.microsoft.com/office/powerpoint/2010/main" val="82796508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AC18430-A219-4AA9-85AB-D1871879A6A8}"/>
              </a:ext>
            </a:extLst>
          </p:cNvPr>
          <p:cNvSpPr/>
          <p:nvPr/>
        </p:nvSpPr>
        <p:spPr>
          <a:xfrm>
            <a:off x="6207163" y="1543050"/>
            <a:ext cx="5413336" cy="2031325"/>
          </a:xfrm>
          <a:prstGeom prst="rect">
            <a:avLst/>
          </a:prstGeom>
        </p:spPr>
        <p:txBody>
          <a:bodyPr wrap="square">
            <a:spAutoFit/>
          </a:bodyPr>
          <a:lstStyle/>
          <a:p>
            <a:pPr lvl="0" algn="justLow" rtl="1">
              <a:lnSpc>
                <a:spcPct val="150000"/>
              </a:lnSpc>
              <a:defRPr/>
            </a:pPr>
            <a:r>
              <a:rPr lang="ar-EG" dirty="0">
                <a:solidFill>
                  <a:srgbClr val="03A5AD"/>
                </a:solidFill>
                <a:latin typeface="SST Arabic Medium" pitchFamily="34" charset="-78"/>
                <a:cs typeface="SST Arabic Medium" pitchFamily="34" charset="-78"/>
              </a:rPr>
              <a:t>2. التفصيل للمنظمة</a:t>
            </a:r>
          </a:p>
          <a:p>
            <a:pPr lvl="0" algn="justLow" rtl="1">
              <a:lnSpc>
                <a:spcPct val="150000"/>
              </a:lnSpc>
              <a:defRPr/>
            </a:pPr>
            <a:endParaRPr lang="ar-EG" dirty="0">
              <a:solidFill>
                <a:srgbClr val="03A5AD"/>
              </a:solidFill>
              <a:latin typeface="SST Arabic Medium" pitchFamily="34" charset="-78"/>
              <a:cs typeface="SST Arabic Medium" pitchFamily="34" charset="-78"/>
            </a:endParaRPr>
          </a:p>
          <a:p>
            <a:pPr lvl="0" algn="justLow" rtl="1">
              <a:lnSpc>
                <a:spcPct val="200000"/>
              </a:lnSpc>
              <a:defRPr/>
            </a:pPr>
            <a:r>
              <a:rPr lang="ar-EG" dirty="0">
                <a:solidFill>
                  <a:schemeClr val="tx1">
                    <a:lumMod val="50000"/>
                    <a:lumOff val="50000"/>
                  </a:schemeClr>
                </a:solidFill>
                <a:latin typeface="SST Arabic Medium" pitchFamily="34" charset="-78"/>
                <a:cs typeface="SST Arabic Medium" pitchFamily="34" charset="-78"/>
              </a:rPr>
              <a:t>يتضمن التفصيل للمنظمة إضافة عناصر المنهج وإزالتها وإعادة تهيئتها لجعلها أكثر ملاءمة لكل منظمة على حدة.</a:t>
            </a:r>
            <a:endParaRPr kumimoji="0" lang="ar-EG"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pic>
        <p:nvPicPr>
          <p:cNvPr id="2" name="Picture 1">
            <a:extLst>
              <a:ext uri="{FF2B5EF4-FFF2-40B4-BE49-F238E27FC236}">
                <a16:creationId xmlns:a16="http://schemas.microsoft.com/office/drawing/2014/main" id="{66462A32-4EC1-41A2-ADC8-12E4129BC3B5}"/>
              </a:ext>
            </a:extLst>
          </p:cNvPr>
          <p:cNvPicPr>
            <a:picLocks noChangeAspect="1"/>
          </p:cNvPicPr>
          <p:nvPr/>
        </p:nvPicPr>
        <p:blipFill>
          <a:blip r:embed="rId3"/>
          <a:stretch>
            <a:fillRect/>
          </a:stretch>
        </p:blipFill>
        <p:spPr>
          <a:xfrm>
            <a:off x="722238" y="2558712"/>
            <a:ext cx="5302044" cy="2930852"/>
          </a:xfrm>
          <a:prstGeom prst="rect">
            <a:avLst/>
          </a:prstGeom>
        </p:spPr>
      </p:pic>
      <p:sp>
        <p:nvSpPr>
          <p:cNvPr id="5" name="TextBox 4">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عملية التفصيل</a:t>
            </a:r>
          </a:p>
        </p:txBody>
      </p:sp>
    </p:spTree>
    <p:extLst>
      <p:ext uri="{BB962C8B-B14F-4D97-AF65-F5344CB8AC3E}">
        <p14:creationId xmlns:p14="http://schemas.microsoft.com/office/powerpoint/2010/main" val="98944344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096000" y="462289"/>
            <a:ext cx="5537201" cy="477054"/>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cs typeface="SST Arabic Medium" pitchFamily="34" charset="-78"/>
              </a:rPr>
              <a:t>معيار إدارة المشاريع</a:t>
            </a:r>
            <a:endParaRPr kumimoji="0" lang="en-US" sz="2500" i="0" u="none" strike="noStrike" kern="1200" cap="none" spc="0" normalizeH="0" baseline="0" noProof="0" dirty="0">
              <a:ln>
                <a:noFill/>
              </a:ln>
              <a:solidFill>
                <a:srgbClr val="112D63"/>
              </a:solidFill>
              <a:effectLst/>
              <a:uLnTx/>
              <a:uFillTx/>
              <a:latin typeface="SST Arabic Medium" pitchFamily="34" charset="-78"/>
              <a:cs typeface="SST Arabic Medium" pitchFamily="34" charset="-78"/>
            </a:endParaRPr>
          </a:p>
        </p:txBody>
      </p:sp>
      <p:sp>
        <p:nvSpPr>
          <p:cNvPr id="2" name="Rounded Rectangle 1"/>
          <p:cNvSpPr/>
          <p:nvPr/>
        </p:nvSpPr>
        <p:spPr>
          <a:xfrm>
            <a:off x="8415549" y="1233577"/>
            <a:ext cx="3191773" cy="4482403"/>
          </a:xfrm>
          <a:prstGeom prst="roundRect">
            <a:avLst>
              <a:gd name="adj" fmla="val 4775"/>
            </a:avLst>
          </a:prstGeom>
          <a:noFill/>
          <a:ln w="19050">
            <a:solidFill>
              <a:srgbClr val="03A5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0A1A21D9-AD2A-4702-B53E-2C2DE56C7468}"/>
              </a:ext>
            </a:extLst>
          </p:cNvPr>
          <p:cNvSpPr/>
          <p:nvPr/>
        </p:nvSpPr>
        <p:spPr>
          <a:xfrm>
            <a:off x="8532004" y="1591774"/>
            <a:ext cx="2958861" cy="3785652"/>
          </a:xfrm>
          <a:prstGeom prst="rect">
            <a:avLst/>
          </a:prstGeom>
        </p:spPr>
        <p:txBody>
          <a:bodyPr wrap="square">
            <a:spAutoFit/>
          </a:bodyPr>
          <a:lstStyle/>
          <a:p>
            <a:pPr lvl="0" algn="r" rtl="1">
              <a:defRPr/>
            </a:pPr>
            <a:r>
              <a:rPr lang="ar-DZ" sz="1200" dirty="0">
                <a:solidFill>
                  <a:srgbClr val="03A5AD"/>
                </a:solidFill>
                <a:latin typeface="SST Arabic Medium" pitchFamily="34" charset="-78"/>
                <a:cs typeface="SST Arabic Medium" pitchFamily="34" charset="-78"/>
              </a:rPr>
              <a:t>الدليل المعرفي الإدارة المشاريع</a:t>
            </a:r>
            <a:endParaRPr lang="ar-EG" sz="1200" dirty="0">
              <a:solidFill>
                <a:srgbClr val="03A5AD"/>
              </a:solidFill>
              <a:latin typeface="SST Arabic Medium" pitchFamily="34" charset="-78"/>
              <a:cs typeface="SST Arabic Medium" pitchFamily="34" charset="-78"/>
            </a:endParaRPr>
          </a:p>
          <a:p>
            <a:pPr lvl="0" algn="r" rtl="1">
              <a:defRPr/>
            </a:pPr>
            <a:r>
              <a:rPr lang="ar-DZ" sz="1200" dirty="0">
                <a:solidFill>
                  <a:schemeClr val="tx1">
                    <a:lumMod val="50000"/>
                    <a:lumOff val="50000"/>
                  </a:schemeClr>
                </a:solidFill>
                <a:latin typeface="SST Arabic Medium" pitchFamily="34" charset="-78"/>
                <a:cs typeface="SST Arabic Medium" pitchFamily="34" charset="-78"/>
              </a:rPr>
              <a:t> المقدمة وبيئة المشروع، ونور مدير المشروع</a:t>
            </a:r>
          </a:p>
          <a:p>
            <a:pPr lvl="0" algn="r" rtl="1">
              <a:defRPr/>
            </a:pPr>
            <a:r>
              <a:rPr lang="ar-DZ" sz="1200" dirty="0">
                <a:solidFill>
                  <a:schemeClr val="tx1">
                    <a:lumMod val="50000"/>
                    <a:lumOff val="50000"/>
                  </a:schemeClr>
                </a:solidFill>
                <a:latin typeface="SST Arabic Medium" pitchFamily="34" charset="-78"/>
                <a:cs typeface="SST Arabic Medium" pitchFamily="34" charset="-78"/>
              </a:rPr>
              <a:t>المجالات المعرفية</a:t>
            </a:r>
            <a:r>
              <a:rPr lang="ar-EG" sz="1200" dirty="0">
                <a:solidFill>
                  <a:schemeClr val="tx1">
                    <a:lumMod val="50000"/>
                    <a:lumOff val="50000"/>
                  </a:schemeClr>
                </a:solidFill>
                <a:latin typeface="SST Arabic Medium" pitchFamily="34" charset="-78"/>
                <a:cs typeface="SST Arabic Medium" pitchFamily="34" charset="-78"/>
              </a:rPr>
              <a:t>:</a:t>
            </a:r>
            <a:endParaRPr lang="ar-DZ" sz="1200" dirty="0">
              <a:solidFill>
                <a:schemeClr val="tx1">
                  <a:lumMod val="50000"/>
                  <a:lumOff val="50000"/>
                </a:schemeClr>
              </a:solidFill>
              <a:latin typeface="SST Arabic Medium" pitchFamily="34" charset="-78"/>
              <a:cs typeface="SST Arabic Medium" pitchFamily="34" charset="-78"/>
            </a:endParaRPr>
          </a:p>
          <a:p>
            <a:pPr marL="171450" lvl="0" indent="-171450" algn="r" rtl="1">
              <a:buFont typeface="Arial" pitchFamily="34" charset="0"/>
              <a:buChar char="•"/>
              <a:defRPr/>
            </a:pPr>
            <a:r>
              <a:rPr lang="ar-DZ" sz="1200" dirty="0">
                <a:solidFill>
                  <a:schemeClr val="tx1">
                    <a:lumMod val="50000"/>
                    <a:lumOff val="50000"/>
                  </a:schemeClr>
                </a:solidFill>
                <a:latin typeface="SST Arabic Medium" pitchFamily="34" charset="-78"/>
                <a:cs typeface="SST Arabic Medium" pitchFamily="34" charset="-78"/>
              </a:rPr>
              <a:t>التكامل النطاق الجدول الزمني</a:t>
            </a:r>
          </a:p>
          <a:p>
            <a:pPr marL="171450" lvl="0" indent="-171450" algn="r" rtl="1">
              <a:buFont typeface="Arial" pitchFamily="34" charset="0"/>
              <a:buChar char="•"/>
              <a:defRPr/>
            </a:pPr>
            <a:r>
              <a:rPr lang="ar-DZ" sz="1200" dirty="0">
                <a:solidFill>
                  <a:schemeClr val="tx1">
                    <a:lumMod val="50000"/>
                    <a:lumOff val="50000"/>
                  </a:schemeClr>
                </a:solidFill>
                <a:latin typeface="SST Arabic Medium" pitchFamily="34" charset="-78"/>
                <a:cs typeface="SST Arabic Medium" pitchFamily="34" charset="-78"/>
              </a:rPr>
              <a:t>التكلفة</a:t>
            </a:r>
          </a:p>
          <a:p>
            <a:pPr marL="171450" lvl="0" indent="-171450" algn="r" rtl="1">
              <a:buFont typeface="Arial" pitchFamily="34" charset="0"/>
              <a:buChar char="•"/>
              <a:defRPr/>
            </a:pPr>
            <a:r>
              <a:rPr lang="ar-DZ" sz="1200" dirty="0">
                <a:solidFill>
                  <a:schemeClr val="tx1">
                    <a:lumMod val="50000"/>
                    <a:lumOff val="50000"/>
                  </a:schemeClr>
                </a:solidFill>
                <a:latin typeface="SST Arabic Medium" pitchFamily="34" charset="-78"/>
                <a:cs typeface="SST Arabic Medium" pitchFamily="34" charset="-78"/>
              </a:rPr>
              <a:t>الجودة</a:t>
            </a:r>
          </a:p>
          <a:p>
            <a:pPr marL="171450" lvl="0" indent="-171450" algn="r" rtl="1">
              <a:buFont typeface="Arial" pitchFamily="34" charset="0"/>
              <a:buChar char="•"/>
              <a:defRPr/>
            </a:pPr>
            <a:r>
              <a:rPr lang="ar-DZ" sz="1200" dirty="0">
                <a:solidFill>
                  <a:schemeClr val="tx1">
                    <a:lumMod val="50000"/>
                    <a:lumOff val="50000"/>
                  </a:schemeClr>
                </a:solidFill>
                <a:latin typeface="SST Arabic Medium" pitchFamily="34" charset="-78"/>
                <a:cs typeface="SST Arabic Medium" pitchFamily="34" charset="-78"/>
              </a:rPr>
              <a:t>الموارد</a:t>
            </a:r>
          </a:p>
          <a:p>
            <a:pPr marL="171450" lvl="0" indent="-171450" algn="r" rtl="1">
              <a:buFont typeface="Arial" pitchFamily="34" charset="0"/>
              <a:buChar char="•"/>
              <a:defRPr/>
            </a:pPr>
            <a:r>
              <a:rPr lang="ar-DZ" sz="1200" dirty="0">
                <a:solidFill>
                  <a:schemeClr val="tx1">
                    <a:lumMod val="50000"/>
                    <a:lumOff val="50000"/>
                  </a:schemeClr>
                </a:solidFill>
                <a:latin typeface="SST Arabic Medium" pitchFamily="34" charset="-78"/>
                <a:cs typeface="SST Arabic Medium" pitchFamily="34" charset="-78"/>
              </a:rPr>
              <a:t>التواصل</a:t>
            </a:r>
          </a:p>
          <a:p>
            <a:pPr marL="171450" lvl="0" indent="-171450" algn="r" rtl="1">
              <a:buFont typeface="Arial" pitchFamily="34" charset="0"/>
              <a:buChar char="•"/>
              <a:defRPr/>
            </a:pPr>
            <a:r>
              <a:rPr lang="ar-DZ" sz="1200" dirty="0">
                <a:solidFill>
                  <a:schemeClr val="tx1">
                    <a:lumMod val="50000"/>
                    <a:lumOff val="50000"/>
                  </a:schemeClr>
                </a:solidFill>
                <a:latin typeface="SST Arabic Medium" pitchFamily="34" charset="-78"/>
                <a:cs typeface="SST Arabic Medium" pitchFamily="34" charset="-78"/>
              </a:rPr>
              <a:t>المخاطرة</a:t>
            </a:r>
          </a:p>
          <a:p>
            <a:pPr marL="171450" lvl="0" indent="-171450" algn="r" rtl="1">
              <a:buFont typeface="Arial" pitchFamily="34" charset="0"/>
              <a:buChar char="•"/>
              <a:defRPr/>
            </a:pPr>
            <a:r>
              <a:rPr lang="ar-DZ" sz="1200" dirty="0">
                <a:solidFill>
                  <a:schemeClr val="tx1">
                    <a:lumMod val="50000"/>
                    <a:lumOff val="50000"/>
                  </a:schemeClr>
                </a:solidFill>
                <a:latin typeface="SST Arabic Medium" pitchFamily="34" charset="-78"/>
                <a:cs typeface="SST Arabic Medium" pitchFamily="34" charset="-78"/>
              </a:rPr>
              <a:t>المشتريات</a:t>
            </a:r>
          </a:p>
          <a:p>
            <a:pPr marL="171450" lvl="0" indent="-171450" algn="r" rtl="1">
              <a:buFont typeface="Arial" pitchFamily="34" charset="0"/>
              <a:buChar char="•"/>
              <a:defRPr/>
            </a:pPr>
            <a:r>
              <a:rPr lang="ar-DZ" sz="1200" dirty="0">
                <a:solidFill>
                  <a:schemeClr val="tx1">
                    <a:lumMod val="50000"/>
                    <a:lumOff val="50000"/>
                  </a:schemeClr>
                </a:solidFill>
                <a:latin typeface="SST Arabic Medium" pitchFamily="34" charset="-78"/>
                <a:cs typeface="SST Arabic Medium" pitchFamily="34" charset="-78"/>
              </a:rPr>
              <a:t>المعنيون</a:t>
            </a:r>
            <a:endParaRPr lang="ar-EG" sz="1200" dirty="0">
              <a:solidFill>
                <a:schemeClr val="tx1">
                  <a:lumMod val="50000"/>
                  <a:lumOff val="50000"/>
                </a:schemeClr>
              </a:solidFill>
              <a:latin typeface="SST Arabic Medium" pitchFamily="34" charset="-78"/>
              <a:cs typeface="SST Arabic Medium" pitchFamily="34" charset="-78"/>
            </a:endParaRPr>
          </a:p>
          <a:p>
            <a:pPr lvl="0" algn="r" rtl="1">
              <a:defRPr/>
            </a:pPr>
            <a:endParaRPr lang="ar-DZ" sz="1200" dirty="0">
              <a:solidFill>
                <a:schemeClr val="tx1">
                  <a:lumMod val="50000"/>
                  <a:lumOff val="50000"/>
                </a:schemeClr>
              </a:solidFill>
              <a:latin typeface="SST Arabic Medium" pitchFamily="34" charset="-78"/>
              <a:cs typeface="SST Arabic Medium" pitchFamily="34" charset="-78"/>
            </a:endParaRPr>
          </a:p>
          <a:p>
            <a:pPr lvl="0" algn="r" rtl="1">
              <a:defRPr/>
            </a:pPr>
            <a:r>
              <a:rPr lang="ar-DZ" sz="1200" dirty="0">
                <a:solidFill>
                  <a:srgbClr val="03A5AD"/>
                </a:solidFill>
                <a:latin typeface="SST Arabic Medium" pitchFamily="34" charset="-78"/>
                <a:cs typeface="SST Arabic Medium" pitchFamily="34" charset="-78"/>
              </a:rPr>
              <a:t>معيار إدارة المشاريع</a:t>
            </a:r>
          </a:p>
          <a:p>
            <a:pPr lvl="0" algn="r" rtl="1">
              <a:defRPr/>
            </a:pPr>
            <a:r>
              <a:rPr lang="ar-DZ" sz="1200" dirty="0">
                <a:solidFill>
                  <a:schemeClr val="tx1">
                    <a:lumMod val="50000"/>
                    <a:lumOff val="50000"/>
                  </a:schemeClr>
                </a:solidFill>
                <a:latin typeface="SST Arabic Medium" pitchFamily="34" charset="-78"/>
                <a:cs typeface="SST Arabic Medium" pitchFamily="34" charset="-78"/>
              </a:rPr>
              <a:t>البدء</a:t>
            </a:r>
          </a:p>
          <a:p>
            <a:pPr lvl="0" algn="r" rtl="1">
              <a:defRPr/>
            </a:pPr>
            <a:r>
              <a:rPr lang="ar-DZ" sz="1200" dirty="0">
                <a:solidFill>
                  <a:schemeClr val="tx1">
                    <a:lumMod val="50000"/>
                    <a:lumOff val="50000"/>
                  </a:schemeClr>
                </a:solidFill>
                <a:latin typeface="SST Arabic Medium" pitchFamily="34" charset="-78"/>
                <a:cs typeface="SST Arabic Medium" pitchFamily="34" charset="-78"/>
              </a:rPr>
              <a:t>التخطيط</a:t>
            </a:r>
          </a:p>
          <a:p>
            <a:pPr lvl="0" algn="r" rtl="1">
              <a:defRPr/>
            </a:pPr>
            <a:r>
              <a:rPr lang="ar-DZ" sz="1200" dirty="0">
                <a:solidFill>
                  <a:schemeClr val="tx1">
                    <a:lumMod val="50000"/>
                    <a:lumOff val="50000"/>
                  </a:schemeClr>
                </a:solidFill>
                <a:latin typeface="SST Arabic Medium" pitchFamily="34" charset="-78"/>
                <a:cs typeface="SST Arabic Medium" pitchFamily="34" charset="-78"/>
              </a:rPr>
              <a:t>التنفيذ</a:t>
            </a:r>
          </a:p>
          <a:p>
            <a:pPr lvl="0" algn="r" rtl="1">
              <a:defRPr/>
            </a:pPr>
            <a:r>
              <a:rPr lang="ar-DZ" sz="1200" dirty="0">
                <a:solidFill>
                  <a:schemeClr val="tx1">
                    <a:lumMod val="50000"/>
                    <a:lumOff val="50000"/>
                  </a:schemeClr>
                </a:solidFill>
                <a:latin typeface="SST Arabic Medium" pitchFamily="34" charset="-78"/>
                <a:cs typeface="SST Arabic Medium" pitchFamily="34" charset="-78"/>
              </a:rPr>
              <a:t>المتابعة والتحكم</a:t>
            </a:r>
          </a:p>
          <a:p>
            <a:pPr lvl="0" algn="r" rtl="1">
              <a:defRPr/>
            </a:pPr>
            <a:r>
              <a:rPr lang="ar-DZ" sz="1200" dirty="0">
                <a:solidFill>
                  <a:schemeClr val="tx1">
                    <a:lumMod val="50000"/>
                    <a:lumOff val="50000"/>
                  </a:schemeClr>
                </a:solidFill>
                <a:latin typeface="SST Arabic Medium" pitchFamily="34" charset="-78"/>
                <a:cs typeface="SST Arabic Medium" pitchFamily="34" charset="-78"/>
              </a:rPr>
              <a:t>الإغلاق</a:t>
            </a:r>
            <a:endParaRPr lang="ar-EG" sz="1200" dirty="0">
              <a:solidFill>
                <a:schemeClr val="tx1">
                  <a:lumMod val="50000"/>
                  <a:lumOff val="50000"/>
                </a:schemeClr>
              </a:solidFill>
              <a:latin typeface="SST Arabic Medium" pitchFamily="34" charset="-78"/>
              <a:cs typeface="SST Arabic Medium" pitchFamily="34" charset="-78"/>
            </a:endParaRPr>
          </a:p>
          <a:p>
            <a:pPr lvl="0" algn="r" rtl="1">
              <a:defRPr/>
            </a:pPr>
            <a:endParaRPr lang="ar-DZ" sz="1200" dirty="0">
              <a:solidFill>
                <a:schemeClr val="tx1">
                  <a:lumMod val="50000"/>
                  <a:lumOff val="50000"/>
                </a:schemeClr>
              </a:solidFill>
              <a:latin typeface="SST Arabic Medium" pitchFamily="34" charset="-78"/>
              <a:cs typeface="SST Arabic Medium" pitchFamily="34" charset="-78"/>
            </a:endParaRPr>
          </a:p>
          <a:p>
            <a:pPr lvl="0" algn="r" rtl="1">
              <a:defRPr/>
            </a:pPr>
            <a:r>
              <a:rPr lang="ar-DZ" sz="1200" dirty="0">
                <a:solidFill>
                  <a:srgbClr val="03A5AD"/>
                </a:solidFill>
                <a:latin typeface="SST Arabic Medium" pitchFamily="34" charset="-78"/>
                <a:cs typeface="SST Arabic Medium" pitchFamily="34" charset="-78"/>
              </a:rPr>
              <a:t>الملاحق، والمعجم، والفهرس</a:t>
            </a:r>
          </a:p>
        </p:txBody>
      </p:sp>
      <p:sp>
        <p:nvSpPr>
          <p:cNvPr id="7" name="Rectangle 6">
            <a:extLst>
              <a:ext uri="{FF2B5EF4-FFF2-40B4-BE49-F238E27FC236}">
                <a16:creationId xmlns:a16="http://schemas.microsoft.com/office/drawing/2014/main" id="{0A1A21D9-AD2A-4702-B53E-2C2DE56C7468}"/>
              </a:ext>
            </a:extLst>
          </p:cNvPr>
          <p:cNvSpPr/>
          <p:nvPr/>
        </p:nvSpPr>
        <p:spPr>
          <a:xfrm>
            <a:off x="8532003" y="1293262"/>
            <a:ext cx="2958861" cy="307777"/>
          </a:xfrm>
          <a:prstGeom prst="rect">
            <a:avLst/>
          </a:prstGeom>
        </p:spPr>
        <p:txBody>
          <a:bodyPr wrap="square">
            <a:spAutoFit/>
          </a:bodyPr>
          <a:lstStyle/>
          <a:p>
            <a:pPr lvl="0" algn="ctr">
              <a:defRPr/>
            </a:pPr>
            <a:r>
              <a:rPr lang="en-US" sz="1400" b="1" dirty="0">
                <a:solidFill>
                  <a:srgbClr val="03A5AD"/>
                </a:solidFill>
                <a:latin typeface="SST Arabic Medium" pitchFamily="34" charset="-78"/>
                <a:cs typeface="SST Arabic Medium" pitchFamily="34" charset="-78"/>
              </a:rPr>
              <a:t>PMBOK Guide - </a:t>
            </a:r>
            <a:r>
              <a:rPr lang="ar-DZ" sz="1400" b="1" dirty="0">
                <a:solidFill>
                  <a:srgbClr val="03A5AD"/>
                </a:solidFill>
                <a:latin typeface="SST Arabic Medium" pitchFamily="34" charset="-78"/>
                <a:cs typeface="SST Arabic Medium" pitchFamily="34" charset="-78"/>
              </a:rPr>
              <a:t>الإصدار السادس</a:t>
            </a:r>
          </a:p>
        </p:txBody>
      </p:sp>
      <p:sp>
        <p:nvSpPr>
          <p:cNvPr id="8" name="Rounded Rectangle 7"/>
          <p:cNvSpPr/>
          <p:nvPr/>
        </p:nvSpPr>
        <p:spPr>
          <a:xfrm>
            <a:off x="4395634" y="1222222"/>
            <a:ext cx="3835879" cy="4482403"/>
          </a:xfrm>
          <a:prstGeom prst="roundRect">
            <a:avLst>
              <a:gd name="adj" fmla="val 4775"/>
            </a:avLst>
          </a:prstGeom>
          <a:noFill/>
          <a:ln w="19050">
            <a:solidFill>
              <a:srgbClr val="03A5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0A1A21D9-AD2A-4702-B53E-2C2DE56C7468}"/>
              </a:ext>
            </a:extLst>
          </p:cNvPr>
          <p:cNvSpPr/>
          <p:nvPr/>
        </p:nvSpPr>
        <p:spPr>
          <a:xfrm>
            <a:off x="5156195" y="1591774"/>
            <a:ext cx="2958861" cy="4124206"/>
          </a:xfrm>
          <a:prstGeom prst="rect">
            <a:avLst/>
          </a:prstGeom>
        </p:spPr>
        <p:txBody>
          <a:bodyPr wrap="square">
            <a:spAutoFit/>
          </a:bodyPr>
          <a:lstStyle/>
          <a:p>
            <a:pPr lvl="0" algn="r" rtl="1">
              <a:defRPr/>
            </a:pPr>
            <a:r>
              <a:rPr lang="ar-DZ" sz="1400" dirty="0">
                <a:solidFill>
                  <a:srgbClr val="03A5AD"/>
                </a:solidFill>
                <a:latin typeface="SST Arabic Medium" pitchFamily="34" charset="-78"/>
                <a:cs typeface="SST Arabic Medium" pitchFamily="34" charset="-78"/>
              </a:rPr>
              <a:t>معيار إدارة المشاريع</a:t>
            </a:r>
            <a:r>
              <a:rPr lang="ar-EG" sz="1400" dirty="0">
                <a:solidFill>
                  <a:srgbClr val="03A5AD"/>
                </a:solidFill>
                <a:latin typeface="SST Arabic Medium" pitchFamily="34" charset="-78"/>
                <a:cs typeface="SST Arabic Medium" pitchFamily="34" charset="-78"/>
              </a:rPr>
              <a:t>:</a:t>
            </a:r>
            <a:endParaRPr lang="ar-DZ" sz="1400" dirty="0">
              <a:solidFill>
                <a:srgbClr val="03A5AD"/>
              </a:solidFill>
              <a:latin typeface="SST Arabic Medium" pitchFamily="34" charset="-78"/>
              <a:cs typeface="SST Arabic Medium" pitchFamily="34" charset="-78"/>
            </a:endParaRPr>
          </a:p>
          <a:p>
            <a:pPr marL="171450" lvl="0" indent="-171450" algn="r" rtl="1">
              <a:buFont typeface="Arial" pitchFamily="34" charset="0"/>
              <a:buChar char="•"/>
              <a:defRPr/>
            </a:pPr>
            <a:r>
              <a:rPr lang="ar-DZ" sz="1200" dirty="0">
                <a:solidFill>
                  <a:schemeClr val="tx1">
                    <a:lumMod val="50000"/>
                    <a:lumOff val="50000"/>
                  </a:schemeClr>
                </a:solidFill>
                <a:latin typeface="SST Arabic Medium" pitchFamily="34" charset="-78"/>
                <a:cs typeface="SST Arabic Medium" pitchFamily="34" charset="-78"/>
              </a:rPr>
              <a:t>مقدمة</a:t>
            </a:r>
          </a:p>
          <a:p>
            <a:pPr marL="171450" lvl="0" indent="-171450" algn="r" rtl="1">
              <a:buFont typeface="Arial" pitchFamily="34" charset="0"/>
              <a:buChar char="•"/>
              <a:defRPr/>
            </a:pPr>
            <a:r>
              <a:rPr lang="ar-DZ" sz="1200" dirty="0">
                <a:solidFill>
                  <a:schemeClr val="tx1">
                    <a:lumMod val="50000"/>
                    <a:lumOff val="50000"/>
                  </a:schemeClr>
                </a:solidFill>
                <a:latin typeface="SST Arabic Medium" pitchFamily="34" charset="-78"/>
                <a:cs typeface="SST Arabic Medium" pitchFamily="34" charset="-78"/>
              </a:rPr>
              <a:t>نظام تسليم القيمة</a:t>
            </a:r>
            <a:endParaRPr lang="ar-EG" sz="1200" dirty="0">
              <a:solidFill>
                <a:schemeClr val="tx1">
                  <a:lumMod val="50000"/>
                  <a:lumOff val="50000"/>
                </a:schemeClr>
              </a:solidFill>
              <a:latin typeface="SST Arabic Medium" pitchFamily="34" charset="-78"/>
              <a:cs typeface="SST Arabic Medium" pitchFamily="34" charset="-78"/>
            </a:endParaRPr>
          </a:p>
          <a:p>
            <a:pPr marL="171450" lvl="0" indent="-171450" algn="r" rtl="1">
              <a:buFont typeface="Arial" pitchFamily="34" charset="0"/>
              <a:buChar char="•"/>
              <a:defRPr/>
            </a:pPr>
            <a:endParaRPr lang="ar-DZ" sz="1200" dirty="0">
              <a:solidFill>
                <a:schemeClr val="tx1">
                  <a:lumMod val="50000"/>
                  <a:lumOff val="50000"/>
                </a:schemeClr>
              </a:solidFill>
              <a:latin typeface="SST Arabic Medium" pitchFamily="34" charset="-78"/>
              <a:cs typeface="SST Arabic Medium" pitchFamily="34" charset="-78"/>
            </a:endParaRPr>
          </a:p>
          <a:p>
            <a:pPr lvl="0" algn="r" rtl="1">
              <a:defRPr/>
            </a:pPr>
            <a:r>
              <a:rPr lang="ar-DZ" sz="1400" dirty="0">
                <a:solidFill>
                  <a:srgbClr val="03A5AD"/>
                </a:solidFill>
                <a:latin typeface="SST Arabic Medium" pitchFamily="34" charset="-78"/>
                <a:cs typeface="SST Arabic Medium" pitchFamily="34" charset="-78"/>
              </a:rPr>
              <a:t>مبادئ إدارة المشروع</a:t>
            </a:r>
            <a:r>
              <a:rPr lang="ar-EG" sz="1400" dirty="0">
                <a:solidFill>
                  <a:srgbClr val="03A5AD"/>
                </a:solidFill>
                <a:latin typeface="SST Arabic Medium" pitchFamily="34" charset="-78"/>
                <a:cs typeface="SST Arabic Medium" pitchFamily="34" charset="-78"/>
              </a:rPr>
              <a:t>:</a:t>
            </a:r>
            <a:endParaRPr lang="ar-DZ" sz="1400" dirty="0">
              <a:solidFill>
                <a:srgbClr val="03A5AD"/>
              </a:solidFill>
              <a:latin typeface="SST Arabic Medium" pitchFamily="34" charset="-78"/>
              <a:cs typeface="SST Arabic Medium" pitchFamily="34" charset="-78"/>
            </a:endParaRPr>
          </a:p>
          <a:p>
            <a:pPr marL="171450" lvl="0" indent="-171450" algn="r" rtl="1">
              <a:buFont typeface="Arial" pitchFamily="34" charset="0"/>
              <a:buChar char="•"/>
              <a:defRPr/>
            </a:pPr>
            <a:r>
              <a:rPr lang="ar-DZ" sz="1200" dirty="0">
                <a:solidFill>
                  <a:schemeClr val="tx1">
                    <a:lumMod val="50000"/>
                    <a:lumOff val="50000"/>
                  </a:schemeClr>
                </a:solidFill>
                <a:latin typeface="SST Arabic Medium" pitchFamily="34" charset="-78"/>
                <a:cs typeface="SST Arabic Medium" pitchFamily="34" charset="-78"/>
              </a:rPr>
              <a:t>الإشراف</a:t>
            </a:r>
          </a:p>
          <a:p>
            <a:pPr marL="171450" lvl="0" indent="-171450" algn="r" rtl="1">
              <a:buFont typeface="Arial" pitchFamily="34" charset="0"/>
              <a:buChar char="•"/>
              <a:defRPr/>
            </a:pPr>
            <a:r>
              <a:rPr lang="ar-DZ" sz="1200" dirty="0">
                <a:solidFill>
                  <a:schemeClr val="tx1">
                    <a:lumMod val="50000"/>
                    <a:lumOff val="50000"/>
                  </a:schemeClr>
                </a:solidFill>
                <a:latin typeface="SST Arabic Medium" pitchFamily="34" charset="-78"/>
                <a:cs typeface="SST Arabic Medium" pitchFamily="34" charset="-78"/>
              </a:rPr>
              <a:t>الفريق</a:t>
            </a:r>
            <a:endParaRPr lang="ar-EG" sz="1200" dirty="0">
              <a:solidFill>
                <a:schemeClr val="tx1">
                  <a:lumMod val="50000"/>
                  <a:lumOff val="50000"/>
                </a:schemeClr>
              </a:solidFill>
              <a:latin typeface="SST Arabic Medium" pitchFamily="34" charset="-78"/>
              <a:cs typeface="SST Arabic Medium" pitchFamily="34" charset="-78"/>
            </a:endParaRPr>
          </a:p>
          <a:p>
            <a:pPr marL="171450" lvl="0" indent="-171450" algn="r" rtl="1">
              <a:buFont typeface="Arial" pitchFamily="34" charset="0"/>
              <a:buChar char="•"/>
              <a:defRPr/>
            </a:pPr>
            <a:r>
              <a:rPr lang="ar-DZ" sz="1200" dirty="0">
                <a:solidFill>
                  <a:schemeClr val="tx1">
                    <a:lumMod val="50000"/>
                    <a:lumOff val="50000"/>
                  </a:schemeClr>
                </a:solidFill>
                <a:latin typeface="SST Arabic Medium" pitchFamily="34" charset="-78"/>
                <a:cs typeface="SST Arabic Medium" pitchFamily="34" charset="-78"/>
              </a:rPr>
              <a:t>المعنيون</a:t>
            </a:r>
          </a:p>
          <a:p>
            <a:pPr marL="171450" lvl="0" indent="-171450" algn="r" rtl="1">
              <a:buFont typeface="Arial" pitchFamily="34" charset="0"/>
              <a:buChar char="•"/>
              <a:defRPr/>
            </a:pPr>
            <a:r>
              <a:rPr lang="ar-DZ" sz="1200" dirty="0">
                <a:solidFill>
                  <a:schemeClr val="tx1">
                    <a:lumMod val="50000"/>
                    <a:lumOff val="50000"/>
                  </a:schemeClr>
                </a:solidFill>
                <a:latin typeface="SST Arabic Medium" pitchFamily="34" charset="-78"/>
                <a:cs typeface="SST Arabic Medium" pitchFamily="34" charset="-78"/>
              </a:rPr>
              <a:t>القيمة</a:t>
            </a:r>
            <a:endParaRPr lang="ar-EG" sz="1200" dirty="0">
              <a:solidFill>
                <a:schemeClr val="tx1">
                  <a:lumMod val="50000"/>
                  <a:lumOff val="50000"/>
                </a:schemeClr>
              </a:solidFill>
              <a:latin typeface="SST Arabic Medium" pitchFamily="34" charset="-78"/>
              <a:cs typeface="SST Arabic Medium" pitchFamily="34" charset="-78"/>
            </a:endParaRPr>
          </a:p>
          <a:p>
            <a:pPr marL="171450" lvl="0" indent="-171450" algn="r" rtl="1">
              <a:buFont typeface="Arial" pitchFamily="34" charset="0"/>
              <a:buChar char="•"/>
              <a:defRPr/>
            </a:pPr>
            <a:r>
              <a:rPr lang="ar-DZ" sz="1200" dirty="0">
                <a:solidFill>
                  <a:schemeClr val="tx1">
                    <a:lumMod val="50000"/>
                    <a:lumOff val="50000"/>
                  </a:schemeClr>
                </a:solidFill>
                <a:latin typeface="SST Arabic Medium" pitchFamily="34" charset="-78"/>
                <a:cs typeface="SST Arabic Medium" pitchFamily="34" charset="-78"/>
              </a:rPr>
              <a:t>تفكير الأنظمة</a:t>
            </a:r>
          </a:p>
          <a:p>
            <a:pPr marL="171450" lvl="0" indent="-171450" algn="r" rtl="1">
              <a:buFont typeface="Arial" pitchFamily="34" charset="0"/>
              <a:buChar char="•"/>
              <a:defRPr/>
            </a:pPr>
            <a:r>
              <a:rPr lang="ar-DZ" sz="1200" dirty="0">
                <a:solidFill>
                  <a:schemeClr val="tx1">
                    <a:lumMod val="50000"/>
                    <a:lumOff val="50000"/>
                  </a:schemeClr>
                </a:solidFill>
                <a:latin typeface="SST Arabic Medium" pitchFamily="34" charset="-78"/>
                <a:cs typeface="SST Arabic Medium" pitchFamily="34" charset="-78"/>
              </a:rPr>
              <a:t>القيادة</a:t>
            </a:r>
          </a:p>
          <a:p>
            <a:pPr lvl="0" algn="r" rtl="1">
              <a:defRPr/>
            </a:pPr>
            <a:endParaRPr lang="ar-DZ" sz="1200" dirty="0">
              <a:solidFill>
                <a:schemeClr val="tx1">
                  <a:lumMod val="50000"/>
                  <a:lumOff val="50000"/>
                </a:schemeClr>
              </a:solidFill>
              <a:latin typeface="SST Arabic Medium" pitchFamily="34" charset="-78"/>
              <a:cs typeface="SST Arabic Medium" pitchFamily="34" charset="-78"/>
            </a:endParaRPr>
          </a:p>
          <a:p>
            <a:pPr lvl="0" algn="r" rtl="1">
              <a:defRPr/>
            </a:pPr>
            <a:r>
              <a:rPr lang="ar-DZ" sz="1400" dirty="0">
                <a:solidFill>
                  <a:srgbClr val="03A5AD"/>
                </a:solidFill>
                <a:latin typeface="SST Arabic Medium" pitchFamily="34" charset="-78"/>
                <a:cs typeface="SST Arabic Medium" pitchFamily="34" charset="-78"/>
              </a:rPr>
              <a:t>الدليل المعرفي الإدارة المشاريع</a:t>
            </a:r>
            <a:r>
              <a:rPr lang="ar-EG" sz="1400" dirty="0">
                <a:solidFill>
                  <a:srgbClr val="03A5AD"/>
                </a:solidFill>
                <a:latin typeface="SST Arabic Medium" pitchFamily="34" charset="-78"/>
                <a:cs typeface="SST Arabic Medium" pitchFamily="34" charset="-78"/>
              </a:rPr>
              <a:t>:</a:t>
            </a:r>
            <a:r>
              <a:rPr lang="ar-DZ" sz="1400" dirty="0">
                <a:solidFill>
                  <a:srgbClr val="03A5AD"/>
                </a:solidFill>
                <a:latin typeface="SST Arabic Medium" pitchFamily="34" charset="-78"/>
                <a:cs typeface="SST Arabic Medium" pitchFamily="34" charset="-78"/>
              </a:rPr>
              <a:t> </a:t>
            </a:r>
            <a:r>
              <a:rPr lang="ar-DZ" sz="1400" dirty="0">
                <a:solidFill>
                  <a:schemeClr val="tx1">
                    <a:lumMod val="50000"/>
                    <a:lumOff val="50000"/>
                  </a:schemeClr>
                </a:solidFill>
                <a:latin typeface="SST Arabic Medium" pitchFamily="34" charset="-78"/>
                <a:cs typeface="SST Arabic Medium" pitchFamily="34" charset="-78"/>
              </a:rPr>
              <a:t>مجالات أداء المشروع</a:t>
            </a:r>
            <a:r>
              <a:rPr lang="ar-EG" sz="1400" dirty="0">
                <a:solidFill>
                  <a:schemeClr val="tx1">
                    <a:lumMod val="50000"/>
                    <a:lumOff val="50000"/>
                  </a:schemeClr>
                </a:solidFill>
                <a:latin typeface="SST Arabic Medium" pitchFamily="34" charset="-78"/>
                <a:cs typeface="SST Arabic Medium" pitchFamily="34" charset="-78"/>
              </a:rPr>
              <a:t>:</a:t>
            </a:r>
            <a:endParaRPr lang="ar-DZ" sz="1400" dirty="0">
              <a:solidFill>
                <a:schemeClr val="tx1">
                  <a:lumMod val="50000"/>
                  <a:lumOff val="50000"/>
                </a:schemeClr>
              </a:solidFill>
              <a:latin typeface="SST Arabic Medium" pitchFamily="34" charset="-78"/>
              <a:cs typeface="SST Arabic Medium" pitchFamily="34" charset="-78"/>
            </a:endParaRPr>
          </a:p>
          <a:p>
            <a:pPr marL="171450" lvl="0" indent="-171450" algn="r" rtl="1">
              <a:buFont typeface="Arial" pitchFamily="34" charset="0"/>
              <a:buChar char="•"/>
              <a:defRPr/>
            </a:pPr>
            <a:r>
              <a:rPr lang="ar-DZ" sz="1200" dirty="0">
                <a:solidFill>
                  <a:schemeClr val="tx1">
                    <a:lumMod val="50000"/>
                    <a:lumOff val="50000"/>
                  </a:schemeClr>
                </a:solidFill>
                <a:latin typeface="SST Arabic Medium" pitchFamily="34" charset="-78"/>
                <a:cs typeface="SST Arabic Medium" pitchFamily="34" charset="-78"/>
              </a:rPr>
              <a:t>المعنيون</a:t>
            </a:r>
          </a:p>
          <a:p>
            <a:pPr marL="171450" lvl="0" indent="-171450" algn="r" rtl="1">
              <a:buFont typeface="Arial" pitchFamily="34" charset="0"/>
              <a:buChar char="•"/>
              <a:defRPr/>
            </a:pPr>
            <a:r>
              <a:rPr lang="ar-DZ" sz="1200" dirty="0">
                <a:solidFill>
                  <a:schemeClr val="tx1">
                    <a:lumMod val="50000"/>
                    <a:lumOff val="50000"/>
                  </a:schemeClr>
                </a:solidFill>
                <a:latin typeface="SST Arabic Medium" pitchFamily="34" charset="-78"/>
                <a:cs typeface="SST Arabic Medium" pitchFamily="34" charset="-78"/>
              </a:rPr>
              <a:t>التخطيط</a:t>
            </a:r>
          </a:p>
          <a:p>
            <a:pPr marL="171450" lvl="0" indent="-171450" algn="r" rtl="1">
              <a:buFont typeface="Arial" pitchFamily="34" charset="0"/>
              <a:buChar char="•"/>
              <a:defRPr/>
            </a:pPr>
            <a:r>
              <a:rPr lang="ar-DZ" sz="1200" dirty="0">
                <a:solidFill>
                  <a:schemeClr val="tx1">
                    <a:lumMod val="50000"/>
                    <a:lumOff val="50000"/>
                  </a:schemeClr>
                </a:solidFill>
                <a:latin typeface="SST Arabic Medium" pitchFamily="34" charset="-78"/>
                <a:cs typeface="SST Arabic Medium" pitchFamily="34" charset="-78"/>
              </a:rPr>
              <a:t>الفريق</a:t>
            </a:r>
          </a:p>
          <a:p>
            <a:pPr marL="171450" indent="-171450" algn="r" rtl="1">
              <a:buFont typeface="Arial" pitchFamily="34" charset="0"/>
              <a:buChar char="•"/>
              <a:defRPr/>
            </a:pPr>
            <a:r>
              <a:rPr lang="ar-DZ" sz="1200" dirty="0">
                <a:solidFill>
                  <a:schemeClr val="tx1">
                    <a:lumMod val="50000"/>
                    <a:lumOff val="50000"/>
                  </a:schemeClr>
                </a:solidFill>
                <a:latin typeface="SST Arabic Medium" pitchFamily="34" charset="-78"/>
                <a:cs typeface="SST Arabic Medium" pitchFamily="34" charset="-78"/>
              </a:rPr>
              <a:t>منهج التطور</a:t>
            </a:r>
            <a:r>
              <a:rPr lang="ar-EG" sz="1200" dirty="0">
                <a:solidFill>
                  <a:schemeClr val="tx1">
                    <a:lumMod val="50000"/>
                    <a:lumOff val="50000"/>
                  </a:schemeClr>
                </a:solidFill>
                <a:latin typeface="SST Arabic Medium" pitchFamily="34" charset="-78"/>
                <a:cs typeface="SST Arabic Medium" pitchFamily="34" charset="-78"/>
              </a:rPr>
              <a:t> </a:t>
            </a:r>
            <a:r>
              <a:rPr lang="ar-DZ" sz="1200" dirty="0">
                <a:solidFill>
                  <a:schemeClr val="tx1">
                    <a:lumMod val="50000"/>
                    <a:lumOff val="50000"/>
                  </a:schemeClr>
                </a:solidFill>
                <a:latin typeface="SST Arabic Medium" pitchFamily="34" charset="-78"/>
                <a:cs typeface="SST Arabic Medium" pitchFamily="34" charset="-78"/>
              </a:rPr>
              <a:t>ودورة الحياة</a:t>
            </a:r>
          </a:p>
          <a:p>
            <a:pPr marL="171450" lvl="0" indent="-171450" algn="r" rtl="1">
              <a:buFont typeface="Arial" pitchFamily="34" charset="0"/>
              <a:buChar char="•"/>
              <a:defRPr/>
            </a:pPr>
            <a:r>
              <a:rPr lang="ar-EG" sz="1200" dirty="0">
                <a:solidFill>
                  <a:schemeClr val="tx1">
                    <a:lumMod val="50000"/>
                    <a:lumOff val="50000"/>
                  </a:schemeClr>
                </a:solidFill>
                <a:latin typeface="SST Arabic Medium" pitchFamily="34" charset="-78"/>
                <a:cs typeface="SST Arabic Medium" pitchFamily="34" charset="-78"/>
              </a:rPr>
              <a:t>أ</a:t>
            </a:r>
            <a:r>
              <a:rPr lang="ar-DZ" sz="1200" dirty="0">
                <a:solidFill>
                  <a:schemeClr val="tx1">
                    <a:lumMod val="50000"/>
                    <a:lumOff val="50000"/>
                  </a:schemeClr>
                </a:solidFill>
                <a:latin typeface="SST Arabic Medium" pitchFamily="34" charset="-78"/>
                <a:cs typeface="SST Arabic Medium" pitchFamily="34" charset="-78"/>
              </a:rPr>
              <a:t>عمال المشروع</a:t>
            </a:r>
            <a:endParaRPr lang="ar-EG" sz="1200" dirty="0">
              <a:solidFill>
                <a:schemeClr val="tx1">
                  <a:lumMod val="50000"/>
                  <a:lumOff val="50000"/>
                </a:schemeClr>
              </a:solidFill>
              <a:latin typeface="SST Arabic Medium" pitchFamily="34" charset="-78"/>
              <a:cs typeface="SST Arabic Medium" pitchFamily="34" charset="-78"/>
            </a:endParaRPr>
          </a:p>
          <a:p>
            <a:pPr lvl="0" algn="r" rtl="1">
              <a:defRPr/>
            </a:pPr>
            <a:endParaRPr lang="ar-DZ" sz="1200" dirty="0">
              <a:solidFill>
                <a:schemeClr val="tx1">
                  <a:lumMod val="50000"/>
                  <a:lumOff val="50000"/>
                </a:schemeClr>
              </a:solidFill>
              <a:latin typeface="SST Arabic Medium" pitchFamily="34" charset="-78"/>
              <a:cs typeface="SST Arabic Medium" pitchFamily="34" charset="-78"/>
            </a:endParaRPr>
          </a:p>
          <a:p>
            <a:pPr lvl="0" algn="r" rtl="1">
              <a:defRPr/>
            </a:pPr>
            <a:r>
              <a:rPr lang="ar-DZ" sz="1400" dirty="0">
                <a:solidFill>
                  <a:srgbClr val="03A5AD"/>
                </a:solidFill>
                <a:latin typeface="SST Arabic Medium" pitchFamily="34" charset="-78"/>
                <a:cs typeface="SST Arabic Medium" pitchFamily="34" charset="-78"/>
              </a:rPr>
              <a:t>الملاحق المعجم، والفهرس</a:t>
            </a:r>
          </a:p>
        </p:txBody>
      </p:sp>
      <p:sp>
        <p:nvSpPr>
          <p:cNvPr id="10" name="Rectangle 9">
            <a:extLst>
              <a:ext uri="{FF2B5EF4-FFF2-40B4-BE49-F238E27FC236}">
                <a16:creationId xmlns:a16="http://schemas.microsoft.com/office/drawing/2014/main" id="{0A1A21D9-AD2A-4702-B53E-2C2DE56C7468}"/>
              </a:ext>
            </a:extLst>
          </p:cNvPr>
          <p:cNvSpPr/>
          <p:nvPr/>
        </p:nvSpPr>
        <p:spPr>
          <a:xfrm>
            <a:off x="5156194" y="1293262"/>
            <a:ext cx="2958861" cy="307777"/>
          </a:xfrm>
          <a:prstGeom prst="rect">
            <a:avLst/>
          </a:prstGeom>
        </p:spPr>
        <p:txBody>
          <a:bodyPr wrap="square">
            <a:spAutoFit/>
          </a:bodyPr>
          <a:lstStyle/>
          <a:p>
            <a:pPr lvl="0" algn="ctr">
              <a:defRPr/>
            </a:pPr>
            <a:r>
              <a:rPr lang="en-US" sz="1400" b="1" dirty="0">
                <a:solidFill>
                  <a:srgbClr val="03A5AD"/>
                </a:solidFill>
                <a:latin typeface="SST Arabic Medium" pitchFamily="34" charset="-78"/>
                <a:cs typeface="SST Arabic Medium" pitchFamily="34" charset="-78"/>
              </a:rPr>
              <a:t>PMBOK Guide - </a:t>
            </a:r>
            <a:r>
              <a:rPr lang="ar-EG" sz="1400" b="1" dirty="0">
                <a:solidFill>
                  <a:srgbClr val="03A5AD"/>
                </a:solidFill>
                <a:latin typeface="SST Arabic Medium" pitchFamily="34" charset="-78"/>
                <a:cs typeface="SST Arabic Medium" pitchFamily="34" charset="-78"/>
              </a:rPr>
              <a:t>الإصدار السابع</a:t>
            </a:r>
          </a:p>
        </p:txBody>
      </p:sp>
      <p:sp>
        <p:nvSpPr>
          <p:cNvPr id="11" name="Rectangle 10">
            <a:extLst>
              <a:ext uri="{FF2B5EF4-FFF2-40B4-BE49-F238E27FC236}">
                <a16:creationId xmlns:a16="http://schemas.microsoft.com/office/drawing/2014/main" id="{0A1A21D9-AD2A-4702-B53E-2C2DE56C7468}"/>
              </a:ext>
            </a:extLst>
          </p:cNvPr>
          <p:cNvSpPr/>
          <p:nvPr/>
        </p:nvSpPr>
        <p:spPr>
          <a:xfrm>
            <a:off x="4395634" y="2567086"/>
            <a:ext cx="2137913" cy="1200329"/>
          </a:xfrm>
          <a:prstGeom prst="rect">
            <a:avLst/>
          </a:prstGeom>
        </p:spPr>
        <p:txBody>
          <a:bodyPr wrap="square">
            <a:spAutoFit/>
          </a:bodyPr>
          <a:lstStyle/>
          <a:p>
            <a:pPr marL="171450" lvl="0" indent="-171450" algn="r" rtl="1">
              <a:buFont typeface="Arial" pitchFamily="34" charset="0"/>
              <a:buChar char="•"/>
              <a:defRPr/>
            </a:pPr>
            <a:r>
              <a:rPr lang="ar-DZ" sz="1200" dirty="0">
                <a:solidFill>
                  <a:schemeClr val="tx1">
                    <a:lumMod val="50000"/>
                    <a:lumOff val="50000"/>
                  </a:schemeClr>
                </a:solidFill>
                <a:latin typeface="SST Arabic Medium" pitchFamily="34" charset="-78"/>
                <a:cs typeface="SST Arabic Medium" pitchFamily="34" charset="-78"/>
              </a:rPr>
              <a:t>التفصيل</a:t>
            </a:r>
          </a:p>
          <a:p>
            <a:pPr marL="171450" lvl="0" indent="-171450" algn="r" rtl="1">
              <a:buFont typeface="Arial" pitchFamily="34" charset="0"/>
              <a:buChar char="•"/>
              <a:defRPr/>
            </a:pPr>
            <a:r>
              <a:rPr lang="ar-DZ" sz="1200" dirty="0">
                <a:solidFill>
                  <a:schemeClr val="tx1">
                    <a:lumMod val="50000"/>
                    <a:lumOff val="50000"/>
                  </a:schemeClr>
                </a:solidFill>
                <a:latin typeface="SST Arabic Medium" pitchFamily="34" charset="-78"/>
                <a:cs typeface="SST Arabic Medium" pitchFamily="34" charset="-78"/>
              </a:rPr>
              <a:t>الجودة</a:t>
            </a:r>
          </a:p>
          <a:p>
            <a:pPr marL="171450" lvl="0" indent="-171450" algn="r" rtl="1">
              <a:buFont typeface="Arial" pitchFamily="34" charset="0"/>
              <a:buChar char="•"/>
              <a:defRPr/>
            </a:pPr>
            <a:r>
              <a:rPr lang="ar-DZ" sz="1200" dirty="0">
                <a:solidFill>
                  <a:schemeClr val="tx1">
                    <a:lumMod val="50000"/>
                    <a:lumOff val="50000"/>
                  </a:schemeClr>
                </a:solidFill>
                <a:latin typeface="SST Arabic Medium" pitchFamily="34" charset="-78"/>
                <a:cs typeface="SST Arabic Medium" pitchFamily="34" charset="-78"/>
              </a:rPr>
              <a:t>التعقيد</a:t>
            </a:r>
          </a:p>
          <a:p>
            <a:pPr marL="171450" lvl="0" indent="-171450" algn="r" rtl="1">
              <a:buFont typeface="Arial" pitchFamily="34" charset="0"/>
              <a:buChar char="•"/>
              <a:defRPr/>
            </a:pPr>
            <a:r>
              <a:rPr lang="ar-DZ" sz="1200" dirty="0">
                <a:solidFill>
                  <a:schemeClr val="tx1">
                    <a:lumMod val="50000"/>
                    <a:lumOff val="50000"/>
                  </a:schemeClr>
                </a:solidFill>
                <a:latin typeface="SST Arabic Medium" pitchFamily="34" charset="-78"/>
                <a:cs typeface="SST Arabic Medium" pitchFamily="34" charset="-78"/>
              </a:rPr>
              <a:t>المخاطرة</a:t>
            </a:r>
          </a:p>
          <a:p>
            <a:pPr marL="171450" lvl="0" indent="-171450" algn="r" rtl="1">
              <a:buFont typeface="Arial" pitchFamily="34" charset="0"/>
              <a:buChar char="•"/>
              <a:defRPr/>
            </a:pPr>
            <a:r>
              <a:rPr lang="ar-DZ" sz="1200" dirty="0">
                <a:solidFill>
                  <a:schemeClr val="tx1">
                    <a:lumMod val="50000"/>
                    <a:lumOff val="50000"/>
                  </a:schemeClr>
                </a:solidFill>
                <a:latin typeface="SST Arabic Medium" pitchFamily="34" charset="-78"/>
                <a:cs typeface="SST Arabic Medium" pitchFamily="34" charset="-78"/>
              </a:rPr>
              <a:t>القدرة على التكيف والمرونة</a:t>
            </a:r>
          </a:p>
          <a:p>
            <a:pPr marL="171450" lvl="0" indent="-171450" algn="r" rtl="1">
              <a:buFont typeface="Arial" pitchFamily="34" charset="0"/>
              <a:buChar char="•"/>
              <a:defRPr/>
            </a:pPr>
            <a:r>
              <a:rPr lang="ar-DZ" sz="1200" dirty="0">
                <a:solidFill>
                  <a:schemeClr val="tx1">
                    <a:lumMod val="50000"/>
                    <a:lumOff val="50000"/>
                  </a:schemeClr>
                </a:solidFill>
                <a:latin typeface="SST Arabic Medium" pitchFamily="34" charset="-78"/>
                <a:cs typeface="SST Arabic Medium" pitchFamily="34" charset="-78"/>
              </a:rPr>
              <a:t>التغيير</a:t>
            </a:r>
          </a:p>
        </p:txBody>
      </p:sp>
      <p:sp>
        <p:nvSpPr>
          <p:cNvPr id="12" name="Rectangle 11">
            <a:extLst>
              <a:ext uri="{FF2B5EF4-FFF2-40B4-BE49-F238E27FC236}">
                <a16:creationId xmlns:a16="http://schemas.microsoft.com/office/drawing/2014/main" id="{0A1A21D9-AD2A-4702-B53E-2C2DE56C7468}"/>
              </a:ext>
            </a:extLst>
          </p:cNvPr>
          <p:cNvSpPr/>
          <p:nvPr/>
        </p:nvSpPr>
        <p:spPr>
          <a:xfrm>
            <a:off x="4395634" y="4344355"/>
            <a:ext cx="1917939" cy="1015663"/>
          </a:xfrm>
          <a:prstGeom prst="rect">
            <a:avLst/>
          </a:prstGeom>
        </p:spPr>
        <p:txBody>
          <a:bodyPr wrap="square">
            <a:spAutoFit/>
          </a:bodyPr>
          <a:lstStyle/>
          <a:p>
            <a:pPr marL="171450" lvl="0" indent="-171450" algn="r" rtl="1">
              <a:buFont typeface="Arial" pitchFamily="34" charset="0"/>
              <a:buChar char="•"/>
              <a:defRPr/>
            </a:pPr>
            <a:r>
              <a:rPr lang="ar-DZ" sz="1200" dirty="0">
                <a:solidFill>
                  <a:schemeClr val="tx1">
                    <a:lumMod val="50000"/>
                    <a:lumOff val="50000"/>
                  </a:schemeClr>
                </a:solidFill>
                <a:latin typeface="SST Arabic Medium" pitchFamily="34" charset="-78"/>
                <a:cs typeface="SST Arabic Medium" pitchFamily="34" charset="-78"/>
              </a:rPr>
              <a:t>التسليم</a:t>
            </a:r>
          </a:p>
          <a:p>
            <a:pPr marL="171450" lvl="0" indent="-171450" algn="r" rtl="1">
              <a:buFont typeface="Arial" pitchFamily="34" charset="0"/>
              <a:buChar char="•"/>
              <a:defRPr/>
            </a:pPr>
            <a:r>
              <a:rPr lang="ar-DZ" sz="1200" dirty="0">
                <a:solidFill>
                  <a:schemeClr val="tx1">
                    <a:lumMod val="50000"/>
                    <a:lumOff val="50000"/>
                  </a:schemeClr>
                </a:solidFill>
                <a:latin typeface="SST Arabic Medium" pitchFamily="34" charset="-78"/>
                <a:cs typeface="SST Arabic Medium" pitchFamily="34" charset="-78"/>
              </a:rPr>
              <a:t>عدم التيقن</a:t>
            </a:r>
          </a:p>
          <a:p>
            <a:pPr marL="171450" lvl="0" indent="-171450" algn="r" rtl="1">
              <a:buFont typeface="Arial" pitchFamily="34" charset="0"/>
              <a:buChar char="•"/>
              <a:defRPr/>
            </a:pPr>
            <a:r>
              <a:rPr lang="ar-DZ" sz="1200" dirty="0">
                <a:solidFill>
                  <a:schemeClr val="tx1">
                    <a:lumMod val="50000"/>
                    <a:lumOff val="50000"/>
                  </a:schemeClr>
                </a:solidFill>
                <a:latin typeface="SST Arabic Medium" pitchFamily="34" charset="-78"/>
                <a:cs typeface="SST Arabic Medium" pitchFamily="34" charset="-78"/>
              </a:rPr>
              <a:t>التفصيل</a:t>
            </a:r>
          </a:p>
          <a:p>
            <a:pPr marL="171450" lvl="0" indent="-171450" algn="r" rtl="1">
              <a:buFont typeface="Arial" pitchFamily="34" charset="0"/>
              <a:buChar char="•"/>
              <a:defRPr/>
            </a:pPr>
            <a:r>
              <a:rPr lang="ar-DZ" sz="1200" dirty="0">
                <a:solidFill>
                  <a:schemeClr val="tx1">
                    <a:lumMod val="50000"/>
                    <a:lumOff val="50000"/>
                  </a:schemeClr>
                </a:solidFill>
                <a:latin typeface="SST Arabic Medium" pitchFamily="34" charset="-78"/>
                <a:cs typeface="SST Arabic Medium" pitchFamily="34" charset="-78"/>
              </a:rPr>
              <a:t>القياس</a:t>
            </a:r>
          </a:p>
          <a:p>
            <a:pPr marL="171450" lvl="0" indent="-171450" algn="r" rtl="1">
              <a:buFont typeface="Arial" pitchFamily="34" charset="0"/>
              <a:buChar char="•"/>
              <a:defRPr/>
            </a:pPr>
            <a:r>
              <a:rPr lang="ar-DZ" sz="1200" dirty="0">
                <a:solidFill>
                  <a:schemeClr val="tx1">
                    <a:lumMod val="50000"/>
                    <a:lumOff val="50000"/>
                  </a:schemeClr>
                </a:solidFill>
                <a:latin typeface="SST Arabic Medium" pitchFamily="34" charset="-78"/>
                <a:cs typeface="SST Arabic Medium" pitchFamily="34" charset="-78"/>
              </a:rPr>
              <a:t>النماذج الطرق والنتاجات</a:t>
            </a:r>
          </a:p>
        </p:txBody>
      </p:sp>
      <p:sp>
        <p:nvSpPr>
          <p:cNvPr id="14" name="Rectangle 13">
            <a:extLst>
              <a:ext uri="{FF2B5EF4-FFF2-40B4-BE49-F238E27FC236}">
                <a16:creationId xmlns:a16="http://schemas.microsoft.com/office/drawing/2014/main" id="{0A1A21D9-AD2A-4702-B53E-2C2DE56C7468}"/>
              </a:ext>
            </a:extLst>
          </p:cNvPr>
          <p:cNvSpPr/>
          <p:nvPr/>
        </p:nvSpPr>
        <p:spPr>
          <a:xfrm>
            <a:off x="534839" y="1293262"/>
            <a:ext cx="3520058" cy="2369880"/>
          </a:xfrm>
          <a:prstGeom prst="rect">
            <a:avLst/>
          </a:prstGeom>
        </p:spPr>
        <p:txBody>
          <a:bodyPr wrap="square">
            <a:spAutoFit/>
          </a:bodyPr>
          <a:lstStyle/>
          <a:p>
            <a:pPr lvl="0" algn="r" rtl="1">
              <a:defRPr/>
            </a:pPr>
            <a:r>
              <a:rPr lang="ar-DZ" sz="1400" dirty="0">
                <a:solidFill>
                  <a:srgbClr val="03A5AD"/>
                </a:solidFill>
                <a:latin typeface="SST Arabic Medium" pitchFamily="34" charset="-78"/>
                <a:cs typeface="SST Arabic Medium" pitchFamily="34" charset="-78"/>
              </a:rPr>
              <a:t>منصة المحتوى الرقمي </a:t>
            </a:r>
            <a:r>
              <a:rPr lang="en-US" sz="1400" dirty="0">
                <a:solidFill>
                  <a:srgbClr val="03A5AD"/>
                </a:solidFill>
                <a:latin typeface="SST Arabic Medium" pitchFamily="34" charset="-78"/>
                <a:cs typeface="SST Arabic Medium" pitchFamily="34" charset="-78"/>
              </a:rPr>
              <a:t>PMI standards</a:t>
            </a:r>
            <a:endParaRPr lang="ar-EG" sz="1400" dirty="0">
              <a:solidFill>
                <a:srgbClr val="03A5AD"/>
              </a:solidFill>
              <a:latin typeface="SST Arabic Medium" pitchFamily="34" charset="-78"/>
              <a:cs typeface="SST Arabic Medium" pitchFamily="34" charset="-78"/>
            </a:endParaRPr>
          </a:p>
          <a:p>
            <a:pPr lvl="0" algn="r" rtl="1">
              <a:defRPr/>
            </a:pPr>
            <a:endParaRPr lang="en-US" sz="1400" dirty="0">
              <a:solidFill>
                <a:srgbClr val="03A5AD"/>
              </a:solidFill>
              <a:latin typeface="SST Arabic Medium" pitchFamily="34" charset="-78"/>
              <a:cs typeface="SST Arabic Medium" pitchFamily="34" charset="-78"/>
            </a:endParaRPr>
          </a:p>
          <a:p>
            <a:pPr marL="171450" lvl="0" indent="-171450" algn="r" rtl="1">
              <a:buFont typeface="Arial" pitchFamily="34" charset="0"/>
              <a:buChar char="•"/>
              <a:defRPr/>
            </a:pPr>
            <a:r>
              <a:rPr lang="ar-DZ" sz="1200" dirty="0">
                <a:solidFill>
                  <a:schemeClr val="tx1">
                    <a:lumMod val="50000"/>
                    <a:lumOff val="50000"/>
                  </a:schemeClr>
                </a:solidFill>
                <a:latin typeface="SST Arabic Medium" pitchFamily="34" charset="-78"/>
                <a:cs typeface="SST Arabic Medium" pitchFamily="34" charset="-78"/>
              </a:rPr>
              <a:t>ترتبط المنصة بالدليل المعرفي لإدارة المشاريع</a:t>
            </a:r>
            <a:r>
              <a:rPr lang="ar-EG" sz="1200" dirty="0">
                <a:solidFill>
                  <a:schemeClr val="tx1">
                    <a:lumMod val="50000"/>
                    <a:lumOff val="50000"/>
                  </a:schemeClr>
                </a:solidFill>
                <a:latin typeface="SST Arabic Medium" pitchFamily="34" charset="-78"/>
                <a:cs typeface="SST Arabic Medium" pitchFamily="34" charset="-78"/>
              </a:rPr>
              <a:t> </a:t>
            </a:r>
            <a:r>
              <a:rPr lang="en-US" sz="1200" dirty="0">
                <a:solidFill>
                  <a:schemeClr val="tx1">
                    <a:lumMod val="50000"/>
                    <a:lumOff val="50000"/>
                  </a:schemeClr>
                </a:solidFill>
                <a:latin typeface="SST Arabic Medium" pitchFamily="34" charset="-78"/>
                <a:cs typeface="SST Arabic Medium" pitchFamily="34" charset="-78"/>
              </a:rPr>
              <a:t>PMBOK Guide) </a:t>
            </a:r>
            <a:r>
              <a:rPr lang="ar-DZ" sz="1200" dirty="0">
                <a:solidFill>
                  <a:schemeClr val="tx1">
                    <a:lumMod val="50000"/>
                    <a:lumOff val="50000"/>
                  </a:schemeClr>
                </a:solidFill>
                <a:latin typeface="SST Arabic Medium" pitchFamily="34" charset="-78"/>
                <a:cs typeface="SST Arabic Medium" pitchFamily="34" charset="-78"/>
              </a:rPr>
              <a:t>عبر قسم النماذج والطرق</a:t>
            </a:r>
            <a:r>
              <a:rPr lang="ar-EG" sz="1200" dirty="0">
                <a:solidFill>
                  <a:schemeClr val="tx1">
                    <a:lumMod val="50000"/>
                    <a:lumOff val="50000"/>
                  </a:schemeClr>
                </a:solidFill>
                <a:latin typeface="SST Arabic Medium" pitchFamily="34" charset="-78"/>
                <a:cs typeface="SST Arabic Medium" pitchFamily="34" charset="-78"/>
              </a:rPr>
              <a:t> </a:t>
            </a:r>
            <a:r>
              <a:rPr lang="ar-DZ" sz="1200" dirty="0">
                <a:solidFill>
                  <a:schemeClr val="tx1">
                    <a:lumMod val="50000"/>
                    <a:lumOff val="50000"/>
                  </a:schemeClr>
                </a:solidFill>
                <a:latin typeface="SST Arabic Medium" pitchFamily="34" charset="-78"/>
                <a:cs typeface="SST Arabic Medium" pitchFamily="34" charset="-78"/>
              </a:rPr>
              <a:t>لنتاجات مع مواصلة التوسع في ذلك المحتوى. </a:t>
            </a:r>
            <a:endParaRPr lang="ar-EG" sz="1200" dirty="0">
              <a:solidFill>
                <a:schemeClr val="tx1">
                  <a:lumMod val="50000"/>
                  <a:lumOff val="50000"/>
                </a:schemeClr>
              </a:solidFill>
              <a:latin typeface="SST Arabic Medium" pitchFamily="34" charset="-78"/>
              <a:cs typeface="SST Arabic Medium" pitchFamily="34" charset="-78"/>
            </a:endParaRPr>
          </a:p>
          <a:p>
            <a:pPr marL="171450" lvl="0" indent="-171450" algn="r" rtl="1">
              <a:buFont typeface="Arial" pitchFamily="34" charset="0"/>
              <a:buChar char="•"/>
              <a:defRPr/>
            </a:pPr>
            <a:endParaRPr lang="ar-EG" sz="1200" dirty="0">
              <a:solidFill>
                <a:schemeClr val="tx1">
                  <a:lumMod val="50000"/>
                  <a:lumOff val="50000"/>
                </a:schemeClr>
              </a:solidFill>
              <a:latin typeface="SST Arabic Medium" pitchFamily="34" charset="-78"/>
              <a:cs typeface="SST Arabic Medium" pitchFamily="34" charset="-78"/>
            </a:endParaRPr>
          </a:p>
          <a:p>
            <a:pPr marL="171450" lvl="0" indent="-171450" algn="r" rtl="1">
              <a:buFont typeface="Arial" pitchFamily="34" charset="0"/>
              <a:buChar char="•"/>
              <a:defRPr/>
            </a:pPr>
            <a:r>
              <a:rPr lang="ar-DZ" sz="1200" dirty="0">
                <a:solidFill>
                  <a:schemeClr val="tx1">
                    <a:lumMod val="50000"/>
                    <a:lumOff val="50000"/>
                  </a:schemeClr>
                </a:solidFill>
                <a:latin typeface="SST Arabic Medium" pitchFamily="34" charset="-78"/>
                <a:cs typeface="SST Arabic Medium" pitchFamily="34" charset="-78"/>
              </a:rPr>
              <a:t>تضم المنصة المحتوى من جميع معايير معهد إدارة المشاريع بالإضافة إلى محتوى تم تطويره خصيصا للمنصة.</a:t>
            </a:r>
            <a:endParaRPr lang="ar-EG" sz="1200" dirty="0">
              <a:solidFill>
                <a:schemeClr val="tx1">
                  <a:lumMod val="50000"/>
                  <a:lumOff val="50000"/>
                </a:schemeClr>
              </a:solidFill>
              <a:latin typeface="SST Arabic Medium" pitchFamily="34" charset="-78"/>
              <a:cs typeface="SST Arabic Medium" pitchFamily="34" charset="-78"/>
            </a:endParaRPr>
          </a:p>
          <a:p>
            <a:pPr marL="171450" lvl="0" indent="-171450" algn="r" rtl="1">
              <a:buFont typeface="Arial" pitchFamily="34" charset="0"/>
              <a:buChar char="•"/>
              <a:defRPr/>
            </a:pPr>
            <a:endParaRPr lang="ar-DZ" sz="1200" dirty="0">
              <a:solidFill>
                <a:schemeClr val="tx1">
                  <a:lumMod val="50000"/>
                  <a:lumOff val="50000"/>
                </a:schemeClr>
              </a:solidFill>
              <a:latin typeface="SST Arabic Medium" pitchFamily="34" charset="-78"/>
              <a:cs typeface="SST Arabic Medium" pitchFamily="34" charset="-78"/>
            </a:endParaRPr>
          </a:p>
          <a:p>
            <a:pPr marL="171450" lvl="0" indent="-171450" algn="r" rtl="1">
              <a:buFont typeface="Arial" pitchFamily="34" charset="0"/>
              <a:buChar char="•"/>
              <a:defRPr/>
            </a:pPr>
            <a:r>
              <a:rPr lang="ar-DZ" sz="1200" dirty="0">
                <a:solidFill>
                  <a:schemeClr val="tx1">
                    <a:lumMod val="50000"/>
                    <a:lumOff val="50000"/>
                  </a:schemeClr>
                </a:solidFill>
                <a:latin typeface="SST Arabic Medium" pitchFamily="34" charset="-78"/>
                <a:cs typeface="SST Arabic Medium" pitchFamily="34" charset="-78"/>
              </a:rPr>
              <a:t>يعكس المحتوى الكيفية في الممارسة الفعلية، بما في ذلك الممارسات الناشئة.</a:t>
            </a:r>
          </a:p>
        </p:txBody>
      </p:sp>
      <p:cxnSp>
        <p:nvCxnSpPr>
          <p:cNvPr id="4" name="Straight Arrow Connector 3"/>
          <p:cNvCxnSpPr>
            <a:endCxn id="24" idx="2"/>
          </p:cNvCxnSpPr>
          <p:nvPr/>
        </p:nvCxnSpPr>
        <p:spPr>
          <a:xfrm flipV="1">
            <a:off x="2294868" y="3867150"/>
            <a:ext cx="0" cy="2188594"/>
          </a:xfrm>
          <a:prstGeom prst="straightConnector1">
            <a:avLst/>
          </a:prstGeom>
          <a:ln w="28575">
            <a:solidFill>
              <a:srgbClr val="03A5AD"/>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2294868" y="6055743"/>
            <a:ext cx="7730763" cy="0"/>
          </a:xfrm>
          <a:prstGeom prst="line">
            <a:avLst/>
          </a:prstGeom>
          <a:ln w="19050">
            <a:solidFill>
              <a:srgbClr val="03A5AD"/>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V="1">
            <a:off x="6357783" y="5715980"/>
            <a:ext cx="0" cy="339763"/>
          </a:xfrm>
          <a:prstGeom prst="line">
            <a:avLst/>
          </a:prstGeom>
          <a:ln w="19050">
            <a:solidFill>
              <a:srgbClr val="03A5AD"/>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V="1">
            <a:off x="10025631" y="5715980"/>
            <a:ext cx="0" cy="339763"/>
          </a:xfrm>
          <a:prstGeom prst="line">
            <a:avLst/>
          </a:prstGeom>
          <a:ln w="19050">
            <a:solidFill>
              <a:srgbClr val="03A5AD"/>
            </a:solidFill>
          </a:ln>
        </p:spPr>
        <p:style>
          <a:lnRef idx="1">
            <a:schemeClr val="accent1"/>
          </a:lnRef>
          <a:fillRef idx="0">
            <a:schemeClr val="accent1"/>
          </a:fillRef>
          <a:effectRef idx="0">
            <a:schemeClr val="accent1"/>
          </a:effectRef>
          <a:fontRef idx="minor">
            <a:schemeClr val="tx1"/>
          </a:fontRef>
        </p:style>
      </p:cxnSp>
      <p:sp>
        <p:nvSpPr>
          <p:cNvPr id="24" name="Rounded Rectangle 23"/>
          <p:cNvSpPr/>
          <p:nvPr/>
        </p:nvSpPr>
        <p:spPr>
          <a:xfrm>
            <a:off x="376928" y="1233015"/>
            <a:ext cx="3835879" cy="2634135"/>
          </a:xfrm>
          <a:prstGeom prst="roundRect">
            <a:avLst>
              <a:gd name="adj" fmla="val 4775"/>
            </a:avLst>
          </a:prstGeom>
          <a:noFill/>
          <a:ln w="19050">
            <a:solidFill>
              <a:srgbClr val="03A5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19404038"/>
      </p:ext>
    </p:extLst>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AC18430-A219-4AA9-85AB-D1871879A6A8}"/>
              </a:ext>
            </a:extLst>
          </p:cNvPr>
          <p:cNvSpPr/>
          <p:nvPr/>
        </p:nvSpPr>
        <p:spPr>
          <a:xfrm>
            <a:off x="3722146" y="1381857"/>
            <a:ext cx="7888829" cy="3277820"/>
          </a:xfrm>
          <a:prstGeom prst="rect">
            <a:avLst/>
          </a:prstGeom>
        </p:spPr>
        <p:txBody>
          <a:bodyPr wrap="square">
            <a:spAutoFit/>
          </a:bodyPr>
          <a:lstStyle/>
          <a:p>
            <a:pPr lvl="0" algn="r" rtl="1">
              <a:lnSpc>
                <a:spcPct val="150000"/>
              </a:lnSpc>
              <a:defRPr/>
            </a:pPr>
            <a:r>
              <a:rPr lang="ar-EG" dirty="0">
                <a:solidFill>
                  <a:srgbClr val="03A5AD"/>
                </a:solidFill>
                <a:latin typeface="SST Arabic Medium" pitchFamily="34" charset="-78"/>
                <a:cs typeface="SST Arabic Medium" pitchFamily="34" charset="-78"/>
              </a:rPr>
              <a:t>3. تفصيل للمشروع</a:t>
            </a:r>
          </a:p>
          <a:p>
            <a:pPr lvl="0" algn="r" rtl="1">
              <a:lnSpc>
                <a:spcPct val="200000"/>
              </a:lnSpc>
              <a:defRPr/>
            </a:pPr>
            <a:r>
              <a:rPr lang="ar-EG" dirty="0">
                <a:solidFill>
                  <a:schemeClr val="tx1">
                    <a:lumMod val="50000"/>
                    <a:lumOff val="50000"/>
                  </a:schemeClr>
                </a:solidFill>
                <a:latin typeface="SST Arabic Medium" pitchFamily="34" charset="-78"/>
                <a:cs typeface="SST Arabic Medium" pitchFamily="34" charset="-78"/>
              </a:rPr>
              <a:t>تؤثر العديد من السمات على التفصيل للمشروع. وهي تشمل، على سبيل المثال لا الحصر، ما يلي:</a:t>
            </a:r>
          </a:p>
          <a:p>
            <a:pPr marL="515938" lvl="0" indent="-342900" algn="r" rtl="1">
              <a:lnSpc>
                <a:spcPct val="200000"/>
              </a:lnSpc>
              <a:buClr>
                <a:srgbClr val="03BBB5"/>
              </a:buClr>
              <a:buFont typeface="Arial" panose="020B0604020202020204" pitchFamily="34" charset="0"/>
              <a:buChar char="•"/>
              <a:defRPr/>
            </a:pPr>
            <a:r>
              <a:rPr lang="ar-EG" dirty="0">
                <a:solidFill>
                  <a:schemeClr val="tx1">
                    <a:lumMod val="50000"/>
                    <a:lumOff val="50000"/>
                  </a:schemeClr>
                </a:solidFill>
                <a:latin typeface="SST Arabic Medium" pitchFamily="34" charset="-78"/>
                <a:cs typeface="SST Arabic Medium" pitchFamily="34" charset="-78"/>
              </a:rPr>
              <a:t>المنتج / التسليم</a:t>
            </a:r>
          </a:p>
          <a:p>
            <a:pPr marL="515938" lvl="0" indent="-342900" algn="r" rtl="1">
              <a:lnSpc>
                <a:spcPct val="200000"/>
              </a:lnSpc>
              <a:buClr>
                <a:srgbClr val="03BBB5"/>
              </a:buClr>
              <a:buFont typeface="Arial" panose="020B0604020202020204" pitchFamily="34" charset="0"/>
              <a:buChar char="•"/>
              <a:defRPr/>
            </a:pPr>
            <a:r>
              <a:rPr lang="ar-EG" dirty="0">
                <a:solidFill>
                  <a:schemeClr val="tx1">
                    <a:lumMod val="50000"/>
                    <a:lumOff val="50000"/>
                  </a:schemeClr>
                </a:solidFill>
                <a:latin typeface="SST Arabic Medium" pitchFamily="34" charset="-78"/>
                <a:cs typeface="SST Arabic Medium" pitchFamily="34" charset="-78"/>
              </a:rPr>
              <a:t>فريق المشروع</a:t>
            </a:r>
          </a:p>
          <a:p>
            <a:pPr marL="515938" lvl="0" indent="-342900" algn="r" rtl="1">
              <a:lnSpc>
                <a:spcPct val="200000"/>
              </a:lnSpc>
              <a:buClr>
                <a:srgbClr val="03BBB5"/>
              </a:buClr>
              <a:buFont typeface="Arial" panose="020B0604020202020204" pitchFamily="34" charset="0"/>
              <a:buChar char="•"/>
              <a:defRPr/>
            </a:pPr>
            <a:r>
              <a:rPr lang="ar-EG" dirty="0">
                <a:solidFill>
                  <a:schemeClr val="tx1">
                    <a:lumMod val="50000"/>
                    <a:lumOff val="50000"/>
                  </a:schemeClr>
                </a:solidFill>
                <a:latin typeface="SST Arabic Medium" pitchFamily="34" charset="-78"/>
                <a:cs typeface="SST Arabic Medium" pitchFamily="34" charset="-78"/>
              </a:rPr>
              <a:t>الثقافة.</a:t>
            </a:r>
            <a:endParaRPr kumimoji="0" lang="ar-EG"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pic>
        <p:nvPicPr>
          <p:cNvPr id="3" name="Picture 2">
            <a:extLst>
              <a:ext uri="{FF2B5EF4-FFF2-40B4-BE49-F238E27FC236}">
                <a16:creationId xmlns:a16="http://schemas.microsoft.com/office/drawing/2014/main" id="{DC235E8F-CB50-480D-83C1-67226BD8681D}"/>
              </a:ext>
            </a:extLst>
          </p:cNvPr>
          <p:cNvPicPr>
            <a:picLocks noChangeAspect="1"/>
          </p:cNvPicPr>
          <p:nvPr/>
        </p:nvPicPr>
        <p:blipFill rotWithShape="1">
          <a:blip r:embed="rId3"/>
          <a:srcRect b="15770"/>
          <a:stretch/>
        </p:blipFill>
        <p:spPr>
          <a:xfrm>
            <a:off x="743477" y="3177704"/>
            <a:ext cx="5334307" cy="1800269"/>
          </a:xfrm>
          <a:prstGeom prst="rect">
            <a:avLst/>
          </a:prstGeom>
        </p:spPr>
      </p:pic>
      <p:sp>
        <p:nvSpPr>
          <p:cNvPr id="5" name="TextBox 4">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عملية التفصيل</a:t>
            </a:r>
          </a:p>
        </p:txBody>
      </p:sp>
      <p:sp>
        <p:nvSpPr>
          <p:cNvPr id="6" name="TextBox 5"/>
          <p:cNvSpPr txBox="1"/>
          <p:nvPr/>
        </p:nvSpPr>
        <p:spPr>
          <a:xfrm>
            <a:off x="885484" y="4977973"/>
            <a:ext cx="4899684" cy="307777"/>
          </a:xfrm>
          <a:prstGeom prst="rect">
            <a:avLst/>
          </a:prstGeom>
          <a:noFill/>
        </p:spPr>
        <p:txBody>
          <a:bodyPr wrap="square" rtlCol="0">
            <a:spAutoFit/>
          </a:bodyPr>
          <a:lstStyle/>
          <a:p>
            <a:pPr lvl="0" algn="ctr" rtl="1">
              <a:defRPr/>
            </a:pPr>
            <a:r>
              <a:rPr lang="ar-EG" sz="1400" dirty="0">
                <a:solidFill>
                  <a:schemeClr val="tx1">
                    <a:lumMod val="50000"/>
                    <a:lumOff val="50000"/>
                  </a:schemeClr>
                </a:solidFill>
                <a:latin typeface="SST Arabic Medium" pitchFamily="34" charset="-78"/>
                <a:cs typeface="SST Arabic Medium" pitchFamily="34" charset="-78"/>
              </a:rPr>
              <a:t>الشكل 3-5 تفصيل منهج المشروع</a:t>
            </a:r>
          </a:p>
        </p:txBody>
      </p:sp>
    </p:spTree>
    <p:extLst>
      <p:ext uri="{BB962C8B-B14F-4D97-AF65-F5344CB8AC3E}">
        <p14:creationId xmlns:p14="http://schemas.microsoft.com/office/powerpoint/2010/main" val="923713068"/>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AC18430-A219-4AA9-85AB-D1871879A6A8}"/>
              </a:ext>
            </a:extLst>
          </p:cNvPr>
          <p:cNvSpPr/>
          <p:nvPr/>
        </p:nvSpPr>
        <p:spPr>
          <a:xfrm>
            <a:off x="2097742" y="1381857"/>
            <a:ext cx="9513234" cy="1338828"/>
          </a:xfrm>
          <a:prstGeom prst="rect">
            <a:avLst/>
          </a:prstGeom>
        </p:spPr>
        <p:txBody>
          <a:bodyPr wrap="square">
            <a:spAutoFit/>
          </a:bodyPr>
          <a:lstStyle/>
          <a:p>
            <a:pPr lvl="0" algn="r" rtl="1">
              <a:lnSpc>
                <a:spcPct val="150000"/>
              </a:lnSpc>
              <a:defRPr/>
            </a:pPr>
            <a:r>
              <a:rPr lang="ar-EG" dirty="0">
                <a:solidFill>
                  <a:srgbClr val="03A5AD"/>
                </a:solidFill>
                <a:latin typeface="SST Arabic Medium" pitchFamily="34" charset="-78"/>
                <a:cs typeface="SST Arabic Medium" pitchFamily="34" charset="-78"/>
              </a:rPr>
              <a:t>3. تفصيل للمشروع</a:t>
            </a:r>
            <a:endParaRPr lang="ar-SA" dirty="0">
              <a:solidFill>
                <a:srgbClr val="03A5AD"/>
              </a:solidFill>
              <a:latin typeface="SST Arabic Medium" pitchFamily="34" charset="-78"/>
              <a:cs typeface="SST Arabic Medium" pitchFamily="34" charset="-78"/>
            </a:endParaRPr>
          </a:p>
          <a:p>
            <a:pPr lvl="0" algn="r" rtl="1">
              <a:lnSpc>
                <a:spcPct val="150000"/>
              </a:lnSpc>
              <a:defRPr/>
            </a:pPr>
            <a:endParaRPr lang="ar-EG" dirty="0">
              <a:solidFill>
                <a:srgbClr val="03A5AD"/>
              </a:solidFill>
              <a:latin typeface="SST Arabic Medium" pitchFamily="34" charset="-78"/>
              <a:cs typeface="SST Arabic Medium" pitchFamily="34" charset="-78"/>
            </a:endParaRPr>
          </a:p>
          <a:p>
            <a:pPr marL="515938" lvl="0" indent="-342900" algn="r" rtl="1">
              <a:lnSpc>
                <a:spcPct val="150000"/>
              </a:lnSpc>
              <a:buClr>
                <a:srgbClr val="03BBB5"/>
              </a:buClr>
              <a:buFont typeface="Arial" panose="020B0604020202020204" pitchFamily="34" charset="0"/>
              <a:buChar char="•"/>
              <a:defRPr/>
            </a:pPr>
            <a:r>
              <a:rPr lang="ar-EG" b="1" dirty="0">
                <a:solidFill>
                  <a:schemeClr val="tx1">
                    <a:lumMod val="50000"/>
                    <a:lumOff val="50000"/>
                  </a:schemeClr>
                </a:solidFill>
                <a:latin typeface="SST Arabic Medium" pitchFamily="34" charset="-78"/>
                <a:cs typeface="SST Arabic Medium" pitchFamily="34" charset="-78"/>
              </a:rPr>
              <a:t>المنتج / التسليم</a:t>
            </a:r>
          </a:p>
        </p:txBody>
      </p:sp>
      <p:sp>
        <p:nvSpPr>
          <p:cNvPr id="5" name="TextBox 4">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عملية التفصيل</a:t>
            </a:r>
          </a:p>
        </p:txBody>
      </p:sp>
      <p:sp>
        <p:nvSpPr>
          <p:cNvPr id="2" name="مستطيل 1"/>
          <p:cNvSpPr/>
          <p:nvPr/>
        </p:nvSpPr>
        <p:spPr>
          <a:xfrm>
            <a:off x="2908095" y="2931670"/>
            <a:ext cx="7892528" cy="1668918"/>
          </a:xfrm>
          <a:prstGeom prst="rect">
            <a:avLst/>
          </a:prstGeom>
        </p:spPr>
        <p:txBody>
          <a:bodyPr wrap="square">
            <a:spAutoFit/>
          </a:bodyPr>
          <a:lstStyle/>
          <a:p>
            <a:pPr marL="285750" indent="-285750" algn="r" rtl="1">
              <a:lnSpc>
                <a:spcPct val="200000"/>
              </a:lnSpc>
              <a:buClr>
                <a:srgbClr val="03BBB5"/>
              </a:buClr>
              <a:buFont typeface="Courier New" panose="02070309020205020404" pitchFamily="49" charset="0"/>
              <a:buChar char="o"/>
            </a:pPr>
            <a:r>
              <a:rPr lang="ar-DZ" dirty="0">
                <a:solidFill>
                  <a:srgbClr val="0999C4"/>
                </a:solidFill>
                <a:latin typeface="SST Arabic Medium" pitchFamily="34" charset="-78"/>
                <a:cs typeface="SST Arabic Medium" pitchFamily="34" charset="-78"/>
              </a:rPr>
              <a:t>تشمل السمات المرتبطة بالمنتج أو التسليم، على سبيل المثال لا الحصر، ما يلي:</a:t>
            </a:r>
            <a:r>
              <a:rPr lang="ar-SA" dirty="0">
                <a:solidFill>
                  <a:schemeClr val="tx1">
                    <a:lumMod val="50000"/>
                    <a:lumOff val="50000"/>
                  </a:schemeClr>
                </a:solidFill>
                <a:latin typeface="SST Arabic Medium" pitchFamily="34" charset="-78"/>
                <a:cs typeface="SST Arabic Medium" pitchFamily="34" charset="-78"/>
              </a:rPr>
              <a:t>                     </a:t>
            </a:r>
            <a:r>
              <a:rPr lang="ar-EG" dirty="0">
                <a:solidFill>
                  <a:schemeClr val="tx1">
                    <a:lumMod val="50000"/>
                    <a:lumOff val="50000"/>
                  </a:schemeClr>
                </a:solidFill>
                <a:latin typeface="SST Arabic Medium" pitchFamily="34" charset="-78"/>
                <a:cs typeface="SST Arabic Medium" pitchFamily="34" charset="-78"/>
              </a:rPr>
              <a:t>الامتثال/ نوع المنتج/ مجال سوق العمل/ التكنولوجيا/ الإطار الزمني/ استقرار المتطلبات/ الأمان/ التسليم المتزايد</a:t>
            </a:r>
            <a:endParaRPr lang="en-US" dirty="0">
              <a:solidFill>
                <a:schemeClr val="tx1">
                  <a:lumMod val="50000"/>
                  <a:lumOff val="50000"/>
                </a:schemeClr>
              </a:solidFill>
              <a:latin typeface="SST Arabic Medium" pitchFamily="34" charset="-78"/>
              <a:cs typeface="SST Arabic Medium" pitchFamily="34" charset="-78"/>
            </a:endParaRPr>
          </a:p>
        </p:txBody>
      </p:sp>
    </p:spTree>
    <p:extLst>
      <p:ext uri="{BB962C8B-B14F-4D97-AF65-F5344CB8AC3E}">
        <p14:creationId xmlns:p14="http://schemas.microsoft.com/office/powerpoint/2010/main" val="8899230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AC18430-A219-4AA9-85AB-D1871879A6A8}"/>
              </a:ext>
            </a:extLst>
          </p:cNvPr>
          <p:cNvSpPr/>
          <p:nvPr/>
        </p:nvSpPr>
        <p:spPr>
          <a:xfrm>
            <a:off x="2097742" y="1381857"/>
            <a:ext cx="9513234" cy="1338828"/>
          </a:xfrm>
          <a:prstGeom prst="rect">
            <a:avLst/>
          </a:prstGeom>
        </p:spPr>
        <p:txBody>
          <a:bodyPr wrap="square">
            <a:spAutoFit/>
          </a:bodyPr>
          <a:lstStyle/>
          <a:p>
            <a:pPr lvl="0" algn="r" rtl="1">
              <a:lnSpc>
                <a:spcPct val="150000"/>
              </a:lnSpc>
              <a:defRPr/>
            </a:pPr>
            <a:r>
              <a:rPr lang="ar-EG" dirty="0">
                <a:solidFill>
                  <a:srgbClr val="03A5AD"/>
                </a:solidFill>
                <a:latin typeface="SST Arabic Medium" pitchFamily="34" charset="-78"/>
                <a:cs typeface="SST Arabic Medium" pitchFamily="34" charset="-78"/>
              </a:rPr>
              <a:t>3. تفصيل للمشروع</a:t>
            </a:r>
            <a:endParaRPr lang="ar-SA" dirty="0">
              <a:solidFill>
                <a:srgbClr val="03A5AD"/>
              </a:solidFill>
              <a:latin typeface="SST Arabic Medium" pitchFamily="34" charset="-78"/>
              <a:cs typeface="SST Arabic Medium" pitchFamily="34" charset="-78"/>
            </a:endParaRPr>
          </a:p>
          <a:p>
            <a:pPr lvl="0" algn="r" rtl="1">
              <a:lnSpc>
                <a:spcPct val="150000"/>
              </a:lnSpc>
              <a:defRPr/>
            </a:pPr>
            <a:endParaRPr lang="ar-EG" dirty="0">
              <a:solidFill>
                <a:srgbClr val="03A5AD"/>
              </a:solidFill>
              <a:latin typeface="SST Arabic Medium" pitchFamily="34" charset="-78"/>
              <a:cs typeface="SST Arabic Medium" pitchFamily="34" charset="-78"/>
            </a:endParaRPr>
          </a:p>
          <a:p>
            <a:pPr marL="515938" lvl="0" indent="-342900" algn="r" rtl="1">
              <a:lnSpc>
                <a:spcPct val="150000"/>
              </a:lnSpc>
              <a:buClr>
                <a:srgbClr val="03BBB5"/>
              </a:buClr>
              <a:buFont typeface="Arial" panose="020B0604020202020204" pitchFamily="34" charset="0"/>
              <a:buChar char="•"/>
              <a:defRPr/>
            </a:pPr>
            <a:r>
              <a:rPr lang="ar-EG" b="1" dirty="0">
                <a:solidFill>
                  <a:schemeClr val="tx1">
                    <a:lumMod val="50000"/>
                    <a:lumOff val="50000"/>
                  </a:schemeClr>
                </a:solidFill>
                <a:latin typeface="SST Arabic Medium" pitchFamily="34" charset="-78"/>
                <a:cs typeface="SST Arabic Medium" pitchFamily="34" charset="-78"/>
              </a:rPr>
              <a:t>فريق المشروع</a:t>
            </a:r>
          </a:p>
        </p:txBody>
      </p:sp>
      <p:sp>
        <p:nvSpPr>
          <p:cNvPr id="5" name="TextBox 4">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عملية التفصيل</a:t>
            </a:r>
          </a:p>
        </p:txBody>
      </p:sp>
      <p:sp>
        <p:nvSpPr>
          <p:cNvPr id="2" name="مستطيل 1"/>
          <p:cNvSpPr/>
          <p:nvPr/>
        </p:nvSpPr>
        <p:spPr>
          <a:xfrm>
            <a:off x="3022898" y="3032844"/>
            <a:ext cx="7892528" cy="1668918"/>
          </a:xfrm>
          <a:prstGeom prst="rect">
            <a:avLst/>
          </a:prstGeom>
        </p:spPr>
        <p:txBody>
          <a:bodyPr wrap="square">
            <a:spAutoFit/>
          </a:bodyPr>
          <a:lstStyle/>
          <a:p>
            <a:pPr marL="285750" indent="-285750" algn="r" rtl="1">
              <a:lnSpc>
                <a:spcPct val="200000"/>
              </a:lnSpc>
              <a:buClr>
                <a:srgbClr val="03BBB5"/>
              </a:buClr>
              <a:buFont typeface="Courier New" panose="02070309020205020404" pitchFamily="49" charset="0"/>
              <a:buChar char="o"/>
            </a:pPr>
            <a:r>
              <a:rPr lang="ar-DZ" dirty="0">
                <a:solidFill>
                  <a:srgbClr val="0999C4"/>
                </a:solidFill>
                <a:latin typeface="SST Arabic Medium" pitchFamily="34" charset="-78"/>
                <a:cs typeface="SST Arabic Medium" pitchFamily="34" charset="-78"/>
              </a:rPr>
              <a:t>تشمل الاعتبارات الخاصة بفريق المشروع:</a:t>
            </a:r>
            <a:endParaRPr lang="ar-SA" dirty="0">
              <a:solidFill>
                <a:srgbClr val="0999C4"/>
              </a:solidFill>
              <a:latin typeface="SST Arabic Medium" pitchFamily="34" charset="-78"/>
              <a:cs typeface="SST Arabic Medium" pitchFamily="34" charset="-78"/>
            </a:endParaRPr>
          </a:p>
          <a:p>
            <a:pPr marL="182880" algn="r" rtl="1">
              <a:lnSpc>
                <a:spcPct val="200000"/>
              </a:lnSpc>
              <a:buClr>
                <a:srgbClr val="03BBB5"/>
              </a:buClr>
            </a:pPr>
            <a:r>
              <a:rPr lang="ar-EG" dirty="0">
                <a:solidFill>
                  <a:schemeClr val="tx1">
                    <a:lumMod val="50000"/>
                    <a:lumOff val="50000"/>
                  </a:schemeClr>
                </a:solidFill>
                <a:latin typeface="SST Arabic Medium" pitchFamily="34" charset="-78"/>
                <a:cs typeface="SST Arabic Medium" pitchFamily="34" charset="-78"/>
              </a:rPr>
              <a:t>حجم فريق المشروع/ التوزيع الجغرافي لفريق المشروع/ التوزيع التنظيمي/ تجربة فريق المشروع/ الوصول إلى العملاء.</a:t>
            </a:r>
          </a:p>
        </p:txBody>
      </p:sp>
    </p:spTree>
    <p:extLst>
      <p:ext uri="{BB962C8B-B14F-4D97-AF65-F5344CB8AC3E}">
        <p14:creationId xmlns:p14="http://schemas.microsoft.com/office/powerpoint/2010/main" val="283767986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AC18430-A219-4AA9-85AB-D1871879A6A8}"/>
              </a:ext>
            </a:extLst>
          </p:cNvPr>
          <p:cNvSpPr/>
          <p:nvPr/>
        </p:nvSpPr>
        <p:spPr>
          <a:xfrm>
            <a:off x="2097742" y="1381857"/>
            <a:ext cx="9513234" cy="1338828"/>
          </a:xfrm>
          <a:prstGeom prst="rect">
            <a:avLst/>
          </a:prstGeom>
        </p:spPr>
        <p:txBody>
          <a:bodyPr wrap="square">
            <a:spAutoFit/>
          </a:bodyPr>
          <a:lstStyle/>
          <a:p>
            <a:pPr lvl="0" algn="r" rtl="1">
              <a:lnSpc>
                <a:spcPct val="150000"/>
              </a:lnSpc>
              <a:defRPr/>
            </a:pPr>
            <a:r>
              <a:rPr lang="ar-EG" dirty="0">
                <a:solidFill>
                  <a:srgbClr val="03A5AD"/>
                </a:solidFill>
                <a:latin typeface="SST Arabic Medium" pitchFamily="34" charset="-78"/>
                <a:cs typeface="SST Arabic Medium" pitchFamily="34" charset="-78"/>
              </a:rPr>
              <a:t>3. تفصيل للمشروع</a:t>
            </a:r>
            <a:endParaRPr lang="ar-SA" dirty="0">
              <a:solidFill>
                <a:srgbClr val="03A5AD"/>
              </a:solidFill>
              <a:latin typeface="SST Arabic Medium" pitchFamily="34" charset="-78"/>
              <a:cs typeface="SST Arabic Medium" pitchFamily="34" charset="-78"/>
            </a:endParaRPr>
          </a:p>
          <a:p>
            <a:pPr lvl="0" algn="r" rtl="1">
              <a:lnSpc>
                <a:spcPct val="150000"/>
              </a:lnSpc>
              <a:defRPr/>
            </a:pPr>
            <a:endParaRPr lang="ar-EG" dirty="0">
              <a:solidFill>
                <a:srgbClr val="03A5AD"/>
              </a:solidFill>
              <a:latin typeface="SST Arabic Medium" pitchFamily="34" charset="-78"/>
              <a:cs typeface="SST Arabic Medium" pitchFamily="34" charset="-78"/>
            </a:endParaRPr>
          </a:p>
          <a:p>
            <a:pPr marL="515938" lvl="0" indent="-342900" algn="r" rtl="1">
              <a:lnSpc>
                <a:spcPct val="150000"/>
              </a:lnSpc>
              <a:buClr>
                <a:srgbClr val="03BBB5"/>
              </a:buClr>
              <a:buFont typeface="Arial" panose="020B0604020202020204" pitchFamily="34" charset="0"/>
              <a:buChar char="•"/>
              <a:defRPr/>
            </a:pPr>
            <a:r>
              <a:rPr lang="ar-EG" b="1" dirty="0">
                <a:solidFill>
                  <a:schemeClr val="tx1">
                    <a:lumMod val="50000"/>
                    <a:lumOff val="50000"/>
                  </a:schemeClr>
                </a:solidFill>
                <a:latin typeface="SST Arabic Medium" pitchFamily="34" charset="-78"/>
                <a:cs typeface="SST Arabic Medium" pitchFamily="34" charset="-78"/>
              </a:rPr>
              <a:t>الثقافة.</a:t>
            </a:r>
          </a:p>
        </p:txBody>
      </p:sp>
      <p:sp>
        <p:nvSpPr>
          <p:cNvPr id="5" name="TextBox 4">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عملية التفصيل</a:t>
            </a:r>
          </a:p>
        </p:txBody>
      </p:sp>
      <p:sp>
        <p:nvSpPr>
          <p:cNvPr id="2" name="مستطيل 1"/>
          <p:cNvSpPr/>
          <p:nvPr/>
        </p:nvSpPr>
        <p:spPr>
          <a:xfrm>
            <a:off x="3022898" y="3032844"/>
            <a:ext cx="7892528" cy="1114921"/>
          </a:xfrm>
          <a:prstGeom prst="rect">
            <a:avLst/>
          </a:prstGeom>
        </p:spPr>
        <p:txBody>
          <a:bodyPr wrap="square">
            <a:spAutoFit/>
          </a:bodyPr>
          <a:lstStyle/>
          <a:p>
            <a:pPr marL="285750" indent="-285750" algn="r" rtl="1">
              <a:lnSpc>
                <a:spcPct val="200000"/>
              </a:lnSpc>
              <a:buClr>
                <a:srgbClr val="03BBB5"/>
              </a:buClr>
              <a:buFont typeface="Courier New" panose="02070309020205020404" pitchFamily="49" charset="0"/>
              <a:buChar char="o"/>
            </a:pPr>
            <a:r>
              <a:rPr lang="ar-DZ" dirty="0">
                <a:solidFill>
                  <a:srgbClr val="0999C4"/>
                </a:solidFill>
                <a:latin typeface="SST Arabic Medium" pitchFamily="34" charset="-78"/>
                <a:cs typeface="SST Arabic Medium" pitchFamily="34" charset="-78"/>
              </a:rPr>
              <a:t>يتضمن تقييم الثقافة اعتبارات تتعلق بما يلي: </a:t>
            </a:r>
            <a:endParaRPr lang="ar-SA" dirty="0">
              <a:solidFill>
                <a:srgbClr val="0999C4"/>
              </a:solidFill>
              <a:latin typeface="SST Arabic Medium" pitchFamily="34" charset="-78"/>
              <a:cs typeface="SST Arabic Medium" pitchFamily="34" charset="-78"/>
            </a:endParaRPr>
          </a:p>
          <a:p>
            <a:pPr marL="182880" algn="r" rtl="1">
              <a:lnSpc>
                <a:spcPct val="200000"/>
              </a:lnSpc>
              <a:buClr>
                <a:srgbClr val="03BBB5"/>
              </a:buClr>
            </a:pPr>
            <a:r>
              <a:rPr lang="ar-EG" dirty="0">
                <a:solidFill>
                  <a:schemeClr val="tx1">
                    <a:lumMod val="50000"/>
                    <a:lumOff val="50000"/>
                  </a:schemeClr>
                </a:solidFill>
                <a:latin typeface="SST Arabic Medium" pitchFamily="34" charset="-78"/>
                <a:cs typeface="SST Arabic Medium" pitchFamily="34" charset="-78"/>
              </a:rPr>
              <a:t>التأييد/ الثقة/ التمكين/ ثقافة المنظمة</a:t>
            </a:r>
          </a:p>
        </p:txBody>
      </p:sp>
    </p:spTree>
    <p:extLst>
      <p:ext uri="{BB962C8B-B14F-4D97-AF65-F5344CB8AC3E}">
        <p14:creationId xmlns:p14="http://schemas.microsoft.com/office/powerpoint/2010/main" val="116096777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AC18430-A219-4AA9-85AB-D1871879A6A8}"/>
              </a:ext>
            </a:extLst>
          </p:cNvPr>
          <p:cNvSpPr/>
          <p:nvPr/>
        </p:nvSpPr>
        <p:spPr>
          <a:xfrm>
            <a:off x="5519765" y="1479632"/>
            <a:ext cx="6014027" cy="3693319"/>
          </a:xfrm>
          <a:prstGeom prst="rect">
            <a:avLst/>
          </a:prstGeom>
        </p:spPr>
        <p:txBody>
          <a:bodyPr wrap="square">
            <a:spAutoFit/>
          </a:bodyPr>
          <a:lstStyle/>
          <a:p>
            <a:pPr lvl="0" algn="justLow" rtl="1">
              <a:lnSpc>
                <a:spcPct val="150000"/>
              </a:lnSpc>
              <a:defRPr/>
            </a:pPr>
            <a:r>
              <a:rPr lang="ar-EG" dirty="0">
                <a:solidFill>
                  <a:srgbClr val="03A5AD"/>
                </a:solidFill>
                <a:latin typeface="SST Arabic Medium" pitchFamily="34" charset="-78"/>
                <a:cs typeface="SST Arabic Medium" pitchFamily="34" charset="-78"/>
              </a:rPr>
              <a:t>4. تنفيذ التحسين المستمر</a:t>
            </a:r>
          </a:p>
          <a:p>
            <a:pPr lvl="0" algn="justLow" rtl="1">
              <a:lnSpc>
                <a:spcPct val="150000"/>
              </a:lnSpc>
              <a:defRPr/>
            </a:pPr>
            <a:endParaRPr lang="ar-EG" dirty="0">
              <a:solidFill>
                <a:srgbClr val="03A5AD"/>
              </a:solidFill>
              <a:latin typeface="SST Arabic Medium" pitchFamily="34" charset="-78"/>
              <a:cs typeface="SST Arabic Medium" pitchFamily="34" charset="-78"/>
            </a:endParaRPr>
          </a:p>
          <a:p>
            <a:pPr lvl="0" algn="justLow" rtl="1">
              <a:lnSpc>
                <a:spcPct val="200000"/>
              </a:lnSpc>
              <a:defRPr/>
            </a:pPr>
            <a:r>
              <a:rPr lang="ar-EG" dirty="0">
                <a:solidFill>
                  <a:schemeClr val="tx1">
                    <a:lumMod val="50000"/>
                    <a:lumOff val="50000"/>
                  </a:schemeClr>
                </a:solidFill>
                <a:latin typeface="SST Arabic Medium" pitchFamily="34" charset="-78"/>
                <a:cs typeface="SST Arabic Medium" pitchFamily="34" charset="-78"/>
              </a:rPr>
              <a:t>عملية التفصيل ليست عملية تُنفذ لمرة واحدة منفردة. أثناء الاتضاح المتدرج، سوف تشير إشكالات تتعلق بكيفية عمل فريق المشروع، وكيفية تطور المنتج أو التسليم، ودروس أخرى إلى المواضع التي يمكن أن يؤدي التفصيل الإضافي فيها إلى إحداث التحسينات.</a:t>
            </a:r>
            <a:endParaRPr kumimoji="0" lang="ar-EG"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pic>
        <p:nvPicPr>
          <p:cNvPr id="2" name="Picture 1">
            <a:extLst>
              <a:ext uri="{FF2B5EF4-FFF2-40B4-BE49-F238E27FC236}">
                <a16:creationId xmlns:a16="http://schemas.microsoft.com/office/drawing/2014/main" id="{656ADDD2-9A71-44B9-9B74-AFCC63DC6F26}"/>
              </a:ext>
            </a:extLst>
          </p:cNvPr>
          <p:cNvPicPr>
            <a:picLocks noChangeAspect="1"/>
          </p:cNvPicPr>
          <p:nvPr/>
        </p:nvPicPr>
        <p:blipFill rotWithShape="1">
          <a:blip r:embed="rId3"/>
          <a:srcRect b="17386"/>
          <a:stretch/>
        </p:blipFill>
        <p:spPr>
          <a:xfrm>
            <a:off x="796415" y="2586365"/>
            <a:ext cx="4547017" cy="1673401"/>
          </a:xfrm>
          <a:prstGeom prst="rect">
            <a:avLst/>
          </a:prstGeom>
        </p:spPr>
      </p:pic>
      <p:sp>
        <p:nvSpPr>
          <p:cNvPr id="3" name="Rectangle 2">
            <a:extLst>
              <a:ext uri="{FF2B5EF4-FFF2-40B4-BE49-F238E27FC236}">
                <a16:creationId xmlns:a16="http://schemas.microsoft.com/office/drawing/2014/main" id="{4CB84B69-0D58-4C14-BF45-1FB7580E8F2D}"/>
              </a:ext>
            </a:extLst>
          </p:cNvPr>
          <p:cNvSpPr/>
          <p:nvPr/>
        </p:nvSpPr>
        <p:spPr>
          <a:xfrm>
            <a:off x="1713960" y="2240116"/>
            <a:ext cx="2795957" cy="346249"/>
          </a:xfrm>
          <a:prstGeom prst="rect">
            <a:avLst/>
          </a:prstGeom>
        </p:spPr>
        <p:txBody>
          <a:bodyPr wrap="none">
            <a:spAutoFit/>
          </a:bodyPr>
          <a:lstStyle/>
          <a:p>
            <a:pPr algn="r" rtl="1">
              <a:lnSpc>
                <a:spcPct val="150000"/>
              </a:lnSpc>
            </a:pPr>
            <a:r>
              <a:rPr lang="ar-DZ" sz="1200" dirty="0">
                <a:solidFill>
                  <a:schemeClr val="tx1">
                    <a:lumMod val="50000"/>
                    <a:lumOff val="50000"/>
                  </a:schemeClr>
                </a:solidFill>
                <a:latin typeface="SST Arabic Medium" pitchFamily="34" charset="-78"/>
                <a:cs typeface="SST Arabic Medium" pitchFamily="34" charset="-78"/>
              </a:rPr>
              <a:t>مفهوم الإضافة والحذف والتغيير للعمليات</a:t>
            </a:r>
            <a:endParaRPr lang="en-US" sz="1200" dirty="0">
              <a:solidFill>
                <a:schemeClr val="tx1">
                  <a:lumMod val="50000"/>
                  <a:lumOff val="50000"/>
                </a:schemeClr>
              </a:solidFill>
              <a:latin typeface="SST Arabic Medium" pitchFamily="34" charset="-78"/>
              <a:cs typeface="SST Arabic Medium" pitchFamily="34" charset="-78"/>
            </a:endParaRPr>
          </a:p>
        </p:txBody>
      </p:sp>
      <p:sp>
        <p:nvSpPr>
          <p:cNvPr id="6" name="TextBox 5">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عملية التفصيل</a:t>
            </a:r>
          </a:p>
        </p:txBody>
      </p:sp>
      <p:sp>
        <p:nvSpPr>
          <p:cNvPr id="8" name="TextBox 7"/>
          <p:cNvSpPr txBox="1"/>
          <p:nvPr/>
        </p:nvSpPr>
        <p:spPr>
          <a:xfrm>
            <a:off x="620081" y="4359696"/>
            <a:ext cx="4899684" cy="307777"/>
          </a:xfrm>
          <a:prstGeom prst="rect">
            <a:avLst/>
          </a:prstGeom>
          <a:noFill/>
        </p:spPr>
        <p:txBody>
          <a:bodyPr wrap="square" rtlCol="0">
            <a:spAutoFit/>
          </a:bodyPr>
          <a:lstStyle/>
          <a:p>
            <a:pPr lvl="0" algn="ctr" rtl="1">
              <a:defRPr/>
            </a:pPr>
            <a:r>
              <a:rPr lang="ar-EG" sz="1400" dirty="0">
                <a:solidFill>
                  <a:schemeClr val="tx1">
                    <a:lumMod val="50000"/>
                    <a:lumOff val="50000"/>
                  </a:schemeClr>
                </a:solidFill>
                <a:latin typeface="SST Arabic Medium" pitchFamily="34" charset="-78"/>
                <a:cs typeface="SST Arabic Medium" pitchFamily="34" charset="-78"/>
              </a:rPr>
              <a:t>الشكل 3-6 تنفيذ التحسين المستمر</a:t>
            </a:r>
          </a:p>
        </p:txBody>
      </p:sp>
    </p:spTree>
    <p:extLst>
      <p:ext uri="{BB962C8B-B14F-4D97-AF65-F5344CB8AC3E}">
        <p14:creationId xmlns:p14="http://schemas.microsoft.com/office/powerpoint/2010/main" val="240479772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AC18430-A219-4AA9-85AB-D1871879A6A8}"/>
              </a:ext>
            </a:extLst>
          </p:cNvPr>
          <p:cNvSpPr/>
          <p:nvPr/>
        </p:nvSpPr>
        <p:spPr>
          <a:xfrm>
            <a:off x="5638313" y="1578221"/>
            <a:ext cx="5812352" cy="3693319"/>
          </a:xfrm>
          <a:prstGeom prst="rect">
            <a:avLst/>
          </a:prstGeom>
        </p:spPr>
        <p:txBody>
          <a:bodyPr wrap="square">
            <a:spAutoFit/>
          </a:bodyPr>
          <a:lstStyle/>
          <a:p>
            <a:pPr lvl="0" algn="justLow" rtl="1">
              <a:lnSpc>
                <a:spcPct val="150000"/>
              </a:lnSpc>
              <a:defRPr/>
            </a:pPr>
            <a:r>
              <a:rPr lang="ar-EG" dirty="0">
                <a:solidFill>
                  <a:srgbClr val="03A5AD"/>
                </a:solidFill>
                <a:latin typeface="SST Arabic Medium" pitchFamily="34" charset="-78"/>
                <a:cs typeface="SST Arabic Medium" pitchFamily="34" charset="-78"/>
              </a:rPr>
              <a:t>4. تنفيذ التحسين المستمر</a:t>
            </a:r>
          </a:p>
          <a:p>
            <a:pPr lvl="0" algn="justLow" rtl="1">
              <a:lnSpc>
                <a:spcPct val="150000"/>
              </a:lnSpc>
              <a:defRPr/>
            </a:pPr>
            <a:endParaRPr lang="ar-EG" dirty="0">
              <a:solidFill>
                <a:srgbClr val="03A5AD"/>
              </a:solidFill>
              <a:latin typeface="SST Arabic Medium" pitchFamily="34" charset="-78"/>
              <a:cs typeface="SST Arabic Medium" pitchFamily="34" charset="-78"/>
            </a:endParaRPr>
          </a:p>
          <a:p>
            <a:pPr lvl="0" algn="justLow" rtl="1">
              <a:lnSpc>
                <a:spcPct val="200000"/>
              </a:lnSpc>
              <a:defRPr/>
            </a:pPr>
            <a:r>
              <a:rPr lang="ar-EG" dirty="0">
                <a:solidFill>
                  <a:schemeClr val="tx1">
                    <a:lumMod val="50000"/>
                    <a:lumOff val="50000"/>
                  </a:schemeClr>
                </a:solidFill>
                <a:latin typeface="SST Arabic Medium" pitchFamily="34" charset="-78"/>
                <a:cs typeface="SST Arabic Medium" pitchFamily="34" charset="-78"/>
              </a:rPr>
              <a:t>التفصيل للمنظمات يمكن أن يتم إعادة تفصيله مرة أخرى. ومع ذلك، تتولى معظم المنظمات القيام ببعض أو كل</a:t>
            </a:r>
            <a:r>
              <a:rPr lang="ar-SA" dirty="0">
                <a:solidFill>
                  <a:schemeClr val="tx1">
                    <a:lumMod val="50000"/>
                    <a:lumOff val="50000"/>
                  </a:schemeClr>
                </a:solidFill>
                <a:latin typeface="SST Arabic Medium" pitchFamily="34" charset="-78"/>
                <a:cs typeface="SST Arabic Medium" pitchFamily="34" charset="-78"/>
              </a:rPr>
              <a:t> </a:t>
            </a:r>
            <a:r>
              <a:rPr lang="ar-EG" dirty="0">
                <a:solidFill>
                  <a:schemeClr val="tx1">
                    <a:lumMod val="50000"/>
                    <a:lumOff val="50000"/>
                  </a:schemeClr>
                </a:solidFill>
                <a:latin typeface="SST Arabic Medium" pitchFamily="34" charset="-78"/>
                <a:cs typeface="SST Arabic Medium" pitchFamily="34" charset="-78"/>
              </a:rPr>
              <a:t>الخطوات الأربع الموضحة. ويستخدمون عناصر اختيار منهج أولي، وتفصيل للمنظمة، وتفصيل للمشروع، وتنفيذ التحسين المستمر</a:t>
            </a:r>
            <a:endParaRPr kumimoji="0" lang="ar-EG"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6" name="TextBox 5">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عملية التفصيل</a:t>
            </a:r>
          </a:p>
        </p:txBody>
      </p:sp>
      <p:sp>
        <p:nvSpPr>
          <p:cNvPr id="8" name="TextBox 7"/>
          <p:cNvSpPr txBox="1"/>
          <p:nvPr/>
        </p:nvSpPr>
        <p:spPr>
          <a:xfrm>
            <a:off x="647268" y="5209359"/>
            <a:ext cx="4899684" cy="307777"/>
          </a:xfrm>
          <a:prstGeom prst="rect">
            <a:avLst/>
          </a:prstGeom>
          <a:noFill/>
        </p:spPr>
        <p:txBody>
          <a:bodyPr wrap="square" rtlCol="0">
            <a:spAutoFit/>
          </a:bodyPr>
          <a:lstStyle/>
          <a:p>
            <a:pPr lvl="0" algn="ctr" rtl="1">
              <a:defRPr/>
            </a:pPr>
            <a:r>
              <a:rPr lang="ar-EG" sz="1400" dirty="0">
                <a:solidFill>
                  <a:schemeClr val="tx1">
                    <a:lumMod val="50000"/>
                    <a:lumOff val="50000"/>
                  </a:schemeClr>
                </a:solidFill>
                <a:latin typeface="SST Arabic Medium" pitchFamily="34" charset="-78"/>
                <a:cs typeface="SST Arabic Medium" pitchFamily="34" charset="-78"/>
              </a:rPr>
              <a:t>الشكل 3-7 عملية التفصيل</a:t>
            </a:r>
          </a:p>
        </p:txBody>
      </p:sp>
      <p:grpSp>
        <p:nvGrpSpPr>
          <p:cNvPr id="2" name="مجموعة 1"/>
          <p:cNvGrpSpPr/>
          <p:nvPr/>
        </p:nvGrpSpPr>
        <p:grpSpPr>
          <a:xfrm>
            <a:off x="928712" y="1712308"/>
            <a:ext cx="4336795" cy="3425144"/>
            <a:chOff x="1061724" y="1403334"/>
            <a:chExt cx="4336795" cy="3425144"/>
          </a:xfrm>
        </p:grpSpPr>
        <p:pic>
          <p:nvPicPr>
            <p:cNvPr id="5" name="Picture 4">
              <a:extLst>
                <a:ext uri="{FF2B5EF4-FFF2-40B4-BE49-F238E27FC236}">
                  <a16:creationId xmlns:a16="http://schemas.microsoft.com/office/drawing/2014/main" id="{27529F91-3CB6-4EFA-854E-A6B247235D10}"/>
                </a:ext>
              </a:extLst>
            </p:cNvPr>
            <p:cNvPicPr>
              <a:picLocks noChangeAspect="1"/>
            </p:cNvPicPr>
            <p:nvPr/>
          </p:nvPicPr>
          <p:blipFill rotWithShape="1">
            <a:blip r:embed="rId3">
              <a:grayscl/>
            </a:blip>
            <a:srcRect b="9191"/>
            <a:stretch/>
          </p:blipFill>
          <p:spPr>
            <a:xfrm>
              <a:off x="1061724" y="1403334"/>
              <a:ext cx="4336795" cy="3425144"/>
            </a:xfrm>
            <a:prstGeom prst="rect">
              <a:avLst/>
            </a:prstGeom>
          </p:spPr>
        </p:pic>
        <p:sp>
          <p:nvSpPr>
            <p:cNvPr id="14" name="Rectangle 13"/>
            <p:cNvSpPr/>
            <p:nvPr/>
          </p:nvSpPr>
          <p:spPr>
            <a:xfrm>
              <a:off x="3824996" y="2305351"/>
              <a:ext cx="1415187" cy="3105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SST Arabic Medium" panose="020B0604030504020204" pitchFamily="34" charset="-78"/>
                <a:cs typeface="SST Arabic Medium" panose="020B0604030504020204" pitchFamily="34" charset="-78"/>
              </a:endParaRPr>
            </a:p>
          </p:txBody>
        </p:sp>
        <p:sp>
          <p:nvSpPr>
            <p:cNvPr id="15" name="Rectangle 14"/>
            <p:cNvSpPr/>
            <p:nvPr/>
          </p:nvSpPr>
          <p:spPr>
            <a:xfrm>
              <a:off x="3809612" y="2876338"/>
              <a:ext cx="1415187" cy="3105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SST Arabic Medium" panose="020B0604030504020204" pitchFamily="34" charset="-78"/>
                <a:cs typeface="SST Arabic Medium" panose="020B0604030504020204" pitchFamily="34" charset="-78"/>
              </a:endParaRPr>
            </a:p>
          </p:txBody>
        </p:sp>
        <p:sp>
          <p:nvSpPr>
            <p:cNvPr id="16" name="Rectangle 15"/>
            <p:cNvSpPr/>
            <p:nvPr/>
          </p:nvSpPr>
          <p:spPr>
            <a:xfrm>
              <a:off x="3809612" y="3548111"/>
              <a:ext cx="1415187" cy="3105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SST Arabic Medium" panose="020B0604030504020204" pitchFamily="34" charset="-78"/>
                <a:cs typeface="SST Arabic Medium" panose="020B0604030504020204" pitchFamily="34" charset="-78"/>
              </a:endParaRPr>
            </a:p>
          </p:txBody>
        </p:sp>
        <p:sp>
          <p:nvSpPr>
            <p:cNvPr id="17" name="Rectangle 16"/>
            <p:cNvSpPr/>
            <p:nvPr/>
          </p:nvSpPr>
          <p:spPr>
            <a:xfrm>
              <a:off x="3809612" y="4171300"/>
              <a:ext cx="1415187" cy="3105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SST Arabic Medium" panose="020B0604030504020204" pitchFamily="34" charset="-78"/>
                <a:cs typeface="SST Arabic Medium" panose="020B0604030504020204" pitchFamily="34" charset="-78"/>
              </a:endParaRPr>
            </a:p>
          </p:txBody>
        </p:sp>
        <p:sp>
          <p:nvSpPr>
            <p:cNvPr id="10" name="Rectangle 9">
              <a:extLst>
                <a:ext uri="{FF2B5EF4-FFF2-40B4-BE49-F238E27FC236}">
                  <a16:creationId xmlns:a16="http://schemas.microsoft.com/office/drawing/2014/main" id="{4CB84B69-0D58-4C14-BF45-1FB7580E8F2D}"/>
                </a:ext>
              </a:extLst>
            </p:cNvPr>
            <p:cNvSpPr/>
            <p:nvPr/>
          </p:nvSpPr>
          <p:spPr>
            <a:xfrm>
              <a:off x="4356137" y="2292737"/>
              <a:ext cx="832279" cy="323165"/>
            </a:xfrm>
            <a:prstGeom prst="rect">
              <a:avLst/>
            </a:prstGeom>
          </p:spPr>
          <p:txBody>
            <a:bodyPr wrap="none">
              <a:spAutoFit/>
            </a:bodyPr>
            <a:lstStyle/>
            <a:p>
              <a:pPr algn="r" rtl="1">
                <a:lnSpc>
                  <a:spcPct val="150000"/>
                </a:lnSpc>
              </a:pPr>
              <a:r>
                <a:rPr lang="ar-EG" sz="1000" dirty="0">
                  <a:solidFill>
                    <a:schemeClr val="tx1">
                      <a:lumMod val="50000"/>
                      <a:lumOff val="50000"/>
                    </a:schemeClr>
                  </a:solidFill>
                  <a:latin typeface="SST Arabic Medium" pitchFamily="34" charset="-78"/>
                  <a:cs typeface="SST Arabic Medium" pitchFamily="34" charset="-78"/>
                </a:rPr>
                <a:t>اختيار المنهج</a:t>
              </a:r>
              <a:endParaRPr lang="en-US" sz="1000" dirty="0">
                <a:solidFill>
                  <a:schemeClr val="tx1">
                    <a:lumMod val="50000"/>
                    <a:lumOff val="50000"/>
                  </a:schemeClr>
                </a:solidFill>
                <a:latin typeface="SST Arabic Medium" pitchFamily="34" charset="-78"/>
                <a:cs typeface="SST Arabic Medium" pitchFamily="34" charset="-78"/>
              </a:endParaRPr>
            </a:p>
          </p:txBody>
        </p:sp>
        <p:sp>
          <p:nvSpPr>
            <p:cNvPr id="11" name="Rectangle 10">
              <a:extLst>
                <a:ext uri="{FF2B5EF4-FFF2-40B4-BE49-F238E27FC236}">
                  <a16:creationId xmlns:a16="http://schemas.microsoft.com/office/drawing/2014/main" id="{4CB84B69-0D58-4C14-BF45-1FB7580E8F2D}"/>
                </a:ext>
              </a:extLst>
            </p:cNvPr>
            <p:cNvSpPr/>
            <p:nvPr/>
          </p:nvSpPr>
          <p:spPr>
            <a:xfrm>
              <a:off x="4077214" y="2870032"/>
              <a:ext cx="1111202" cy="323165"/>
            </a:xfrm>
            <a:prstGeom prst="rect">
              <a:avLst/>
            </a:prstGeom>
          </p:spPr>
          <p:txBody>
            <a:bodyPr wrap="none">
              <a:spAutoFit/>
            </a:bodyPr>
            <a:lstStyle/>
            <a:p>
              <a:pPr algn="r" rtl="1">
                <a:lnSpc>
                  <a:spcPct val="150000"/>
                </a:lnSpc>
              </a:pPr>
              <a:r>
                <a:rPr lang="ar-EG" sz="1000" dirty="0">
                  <a:solidFill>
                    <a:schemeClr val="tx1">
                      <a:lumMod val="50000"/>
                      <a:lumOff val="50000"/>
                    </a:schemeClr>
                  </a:solidFill>
                  <a:latin typeface="SST Arabic Medium" pitchFamily="34" charset="-78"/>
                  <a:cs typeface="SST Arabic Medium" pitchFamily="34" charset="-78"/>
                </a:rPr>
                <a:t>التفصيل للمنظمة</a:t>
              </a:r>
              <a:endParaRPr lang="en-US" sz="1000" dirty="0">
                <a:solidFill>
                  <a:schemeClr val="tx1">
                    <a:lumMod val="50000"/>
                    <a:lumOff val="50000"/>
                  </a:schemeClr>
                </a:solidFill>
                <a:latin typeface="SST Arabic Medium" pitchFamily="34" charset="-78"/>
                <a:cs typeface="SST Arabic Medium" pitchFamily="34" charset="-78"/>
              </a:endParaRPr>
            </a:p>
          </p:txBody>
        </p:sp>
        <p:sp>
          <p:nvSpPr>
            <p:cNvPr id="12" name="Rectangle 11">
              <a:extLst>
                <a:ext uri="{FF2B5EF4-FFF2-40B4-BE49-F238E27FC236}">
                  <a16:creationId xmlns:a16="http://schemas.microsoft.com/office/drawing/2014/main" id="{4CB84B69-0D58-4C14-BF45-1FB7580E8F2D}"/>
                </a:ext>
              </a:extLst>
            </p:cNvPr>
            <p:cNvSpPr/>
            <p:nvPr/>
          </p:nvSpPr>
          <p:spPr>
            <a:xfrm>
              <a:off x="4088436" y="3541805"/>
              <a:ext cx="1099980" cy="323165"/>
            </a:xfrm>
            <a:prstGeom prst="rect">
              <a:avLst/>
            </a:prstGeom>
          </p:spPr>
          <p:txBody>
            <a:bodyPr wrap="none">
              <a:spAutoFit/>
            </a:bodyPr>
            <a:lstStyle/>
            <a:p>
              <a:pPr algn="r" rtl="1">
                <a:lnSpc>
                  <a:spcPct val="150000"/>
                </a:lnSpc>
              </a:pPr>
              <a:r>
                <a:rPr lang="ar-EG" sz="1000" dirty="0">
                  <a:solidFill>
                    <a:schemeClr val="tx1">
                      <a:lumMod val="50000"/>
                      <a:lumOff val="50000"/>
                    </a:schemeClr>
                  </a:solidFill>
                  <a:latin typeface="SST Arabic Medium" pitchFamily="34" charset="-78"/>
                  <a:cs typeface="SST Arabic Medium" pitchFamily="34" charset="-78"/>
                </a:rPr>
                <a:t>التفصيل للمشروع</a:t>
              </a:r>
              <a:endParaRPr lang="en-US" sz="1000" dirty="0">
                <a:solidFill>
                  <a:schemeClr val="tx1">
                    <a:lumMod val="50000"/>
                    <a:lumOff val="50000"/>
                  </a:schemeClr>
                </a:solidFill>
                <a:latin typeface="SST Arabic Medium" pitchFamily="34" charset="-78"/>
                <a:cs typeface="SST Arabic Medium" pitchFamily="34" charset="-78"/>
              </a:endParaRPr>
            </a:p>
          </p:txBody>
        </p:sp>
        <p:sp>
          <p:nvSpPr>
            <p:cNvPr id="13" name="Rectangle 12">
              <a:extLst>
                <a:ext uri="{FF2B5EF4-FFF2-40B4-BE49-F238E27FC236}">
                  <a16:creationId xmlns:a16="http://schemas.microsoft.com/office/drawing/2014/main" id="{4CB84B69-0D58-4C14-BF45-1FB7580E8F2D}"/>
                </a:ext>
              </a:extLst>
            </p:cNvPr>
            <p:cNvSpPr/>
            <p:nvPr/>
          </p:nvSpPr>
          <p:spPr>
            <a:xfrm>
              <a:off x="3804704" y="4152002"/>
              <a:ext cx="1383712" cy="323165"/>
            </a:xfrm>
            <a:prstGeom prst="rect">
              <a:avLst/>
            </a:prstGeom>
          </p:spPr>
          <p:txBody>
            <a:bodyPr wrap="none">
              <a:spAutoFit/>
            </a:bodyPr>
            <a:lstStyle/>
            <a:p>
              <a:pPr algn="r" rtl="1">
                <a:lnSpc>
                  <a:spcPct val="150000"/>
                </a:lnSpc>
              </a:pPr>
              <a:r>
                <a:rPr lang="ar-EG" sz="1000" dirty="0">
                  <a:solidFill>
                    <a:schemeClr val="tx1">
                      <a:lumMod val="50000"/>
                      <a:lumOff val="50000"/>
                    </a:schemeClr>
                  </a:solidFill>
                  <a:latin typeface="SST Arabic Medium" pitchFamily="34" charset="-78"/>
                  <a:cs typeface="SST Arabic Medium" pitchFamily="34" charset="-78"/>
                </a:rPr>
                <a:t>تنفيذ التحسين المستمر</a:t>
              </a:r>
              <a:endParaRPr lang="en-US" sz="1000" dirty="0">
                <a:solidFill>
                  <a:schemeClr val="tx1">
                    <a:lumMod val="50000"/>
                    <a:lumOff val="50000"/>
                  </a:schemeClr>
                </a:solidFill>
                <a:latin typeface="SST Arabic Medium" pitchFamily="34" charset="-78"/>
                <a:cs typeface="SST Arabic Medium" pitchFamily="34" charset="-78"/>
              </a:endParaRPr>
            </a:p>
          </p:txBody>
        </p:sp>
        <p:sp>
          <p:nvSpPr>
            <p:cNvPr id="3" name="Rectangle 2"/>
            <p:cNvSpPr/>
            <p:nvPr/>
          </p:nvSpPr>
          <p:spPr>
            <a:xfrm>
              <a:off x="2389517" y="1656272"/>
              <a:ext cx="1415187" cy="3105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SST Arabic Medium" panose="020B0604030504020204" pitchFamily="34" charset="-78"/>
                <a:cs typeface="SST Arabic Medium" panose="020B0604030504020204" pitchFamily="34" charset="-78"/>
              </a:endParaRPr>
            </a:p>
          </p:txBody>
        </p:sp>
        <p:sp>
          <p:nvSpPr>
            <p:cNvPr id="9" name="Rectangle 8">
              <a:extLst>
                <a:ext uri="{FF2B5EF4-FFF2-40B4-BE49-F238E27FC236}">
                  <a16:creationId xmlns:a16="http://schemas.microsoft.com/office/drawing/2014/main" id="{4CB84B69-0D58-4C14-BF45-1FB7580E8F2D}"/>
                </a:ext>
              </a:extLst>
            </p:cNvPr>
            <p:cNvSpPr/>
            <p:nvPr/>
          </p:nvSpPr>
          <p:spPr>
            <a:xfrm>
              <a:off x="2635247" y="1578221"/>
              <a:ext cx="1189749" cy="346249"/>
            </a:xfrm>
            <a:prstGeom prst="rect">
              <a:avLst/>
            </a:prstGeom>
          </p:spPr>
          <p:txBody>
            <a:bodyPr wrap="none">
              <a:spAutoFit/>
            </a:bodyPr>
            <a:lstStyle/>
            <a:p>
              <a:pPr algn="r" rtl="1">
                <a:lnSpc>
                  <a:spcPct val="150000"/>
                </a:lnSpc>
              </a:pPr>
              <a:r>
                <a:rPr lang="ar-EG" sz="1200" dirty="0">
                  <a:solidFill>
                    <a:schemeClr val="tx1">
                      <a:lumMod val="50000"/>
                      <a:lumOff val="50000"/>
                    </a:schemeClr>
                  </a:solidFill>
                  <a:latin typeface="SST Arabic Medium" pitchFamily="34" charset="-78"/>
                  <a:cs typeface="SST Arabic Medium" pitchFamily="34" charset="-78"/>
                </a:rPr>
                <a:t>خطواط التفصيل</a:t>
              </a:r>
              <a:endParaRPr lang="en-US" sz="1200" dirty="0">
                <a:solidFill>
                  <a:schemeClr val="tx1">
                    <a:lumMod val="50000"/>
                    <a:lumOff val="50000"/>
                  </a:schemeClr>
                </a:solidFill>
                <a:latin typeface="SST Arabic Medium" pitchFamily="34" charset="-78"/>
                <a:cs typeface="SST Arabic Medium" pitchFamily="34" charset="-78"/>
              </a:endParaRPr>
            </a:p>
          </p:txBody>
        </p:sp>
      </p:grpSp>
    </p:spTree>
    <p:extLst>
      <p:ext uri="{BB962C8B-B14F-4D97-AF65-F5344CB8AC3E}">
        <p14:creationId xmlns:p14="http://schemas.microsoft.com/office/powerpoint/2010/main" val="182275526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تفصيل مجالات الأداء</a:t>
            </a:r>
            <a:endParaRPr kumimoji="0" lang="ar-EG" sz="2500" i="0" u="none" strike="noStrike" kern="1200" cap="none" spc="0" normalizeH="0" baseline="0" noProof="0" dirty="0">
              <a:ln>
                <a:noFill/>
              </a:ln>
              <a:solidFill>
                <a:srgbClr val="112D63"/>
              </a:solidFill>
              <a:effectLst/>
              <a:uLnTx/>
              <a:uFillTx/>
              <a:latin typeface="SST Arabic Medium" pitchFamily="34" charset="-78"/>
              <a:cs typeface="SST Arabic Medium" pitchFamily="34" charset="-78"/>
            </a:endParaRPr>
          </a:p>
        </p:txBody>
      </p:sp>
      <p:sp>
        <p:nvSpPr>
          <p:cNvPr id="7" name="Rectangle 6">
            <a:extLst>
              <a:ext uri="{FF2B5EF4-FFF2-40B4-BE49-F238E27FC236}">
                <a16:creationId xmlns:a16="http://schemas.microsoft.com/office/drawing/2014/main" id="{3AC18430-A219-4AA9-85AB-D1871879A6A8}"/>
              </a:ext>
            </a:extLst>
          </p:cNvPr>
          <p:cNvSpPr/>
          <p:nvPr/>
        </p:nvSpPr>
        <p:spPr>
          <a:xfrm>
            <a:off x="4529850" y="1254572"/>
            <a:ext cx="7051567" cy="1668918"/>
          </a:xfrm>
          <a:prstGeom prst="rect">
            <a:avLst/>
          </a:prstGeom>
        </p:spPr>
        <p:txBody>
          <a:bodyPr wrap="square">
            <a:spAutoFit/>
          </a:bodyPr>
          <a:lstStyle/>
          <a:p>
            <a:pPr lvl="0" algn="justLow" rtl="1">
              <a:lnSpc>
                <a:spcPct val="200000"/>
              </a:lnSpc>
              <a:defRPr/>
            </a:pPr>
            <a:r>
              <a:rPr lang="ar-EG" dirty="0">
                <a:solidFill>
                  <a:schemeClr val="tx1">
                    <a:lumMod val="50000"/>
                    <a:lumOff val="50000"/>
                  </a:schemeClr>
                </a:solidFill>
                <a:latin typeface="SST Arabic Medium" pitchFamily="34" charset="-78"/>
                <a:cs typeface="SST Arabic Medium" pitchFamily="34" charset="-78"/>
              </a:rPr>
              <a:t>يمكن أيضًا تفصيل العمل المرتبط بكل مجال أداء، حسب تفرد المشروع. توفر مبادئ المشروع إرشادات لسلوك ممارسي إدارة المشروع حيث يقومون بتفصيل مجالات الأداء لتلبية الاحتياجات الفريدة لسياق المشروع والبيئة</a:t>
            </a:r>
            <a:endParaRPr kumimoji="0" lang="ar-EG" b="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5" name="Oval 4"/>
          <p:cNvSpPr/>
          <p:nvPr/>
        </p:nvSpPr>
        <p:spPr>
          <a:xfrm>
            <a:off x="1849345" y="2199894"/>
            <a:ext cx="779815" cy="779815"/>
          </a:xfrm>
          <a:prstGeom prst="ellipse">
            <a:avLst/>
          </a:prstGeom>
          <a:solidFill>
            <a:srgbClr val="0999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1849345" y="4982569"/>
            <a:ext cx="779815" cy="779815"/>
          </a:xfrm>
          <a:prstGeom prst="ellipse">
            <a:avLst/>
          </a:prstGeom>
          <a:solidFill>
            <a:srgbClr val="0999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2840636" y="2589801"/>
            <a:ext cx="779815" cy="779815"/>
          </a:xfrm>
          <a:prstGeom prst="ellipse">
            <a:avLst/>
          </a:prstGeom>
          <a:solidFill>
            <a:srgbClr val="0999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858053" y="4566226"/>
            <a:ext cx="779815" cy="779815"/>
          </a:xfrm>
          <a:prstGeom prst="ellipse">
            <a:avLst/>
          </a:prstGeom>
          <a:solidFill>
            <a:srgbClr val="0999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454928" y="3574935"/>
            <a:ext cx="779815" cy="779815"/>
          </a:xfrm>
          <a:prstGeom prst="ellipse">
            <a:avLst/>
          </a:prstGeom>
          <a:solidFill>
            <a:srgbClr val="0999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858053" y="2609626"/>
            <a:ext cx="779815" cy="779815"/>
          </a:xfrm>
          <a:prstGeom prst="ellipse">
            <a:avLst/>
          </a:prstGeom>
          <a:solidFill>
            <a:srgbClr val="0999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3256978" y="3574935"/>
            <a:ext cx="779815" cy="779815"/>
          </a:xfrm>
          <a:prstGeom prst="ellipse">
            <a:avLst/>
          </a:prstGeom>
          <a:solidFill>
            <a:srgbClr val="0999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2847243" y="4566226"/>
            <a:ext cx="779815" cy="779815"/>
          </a:xfrm>
          <a:prstGeom prst="ellipse">
            <a:avLst/>
          </a:prstGeom>
          <a:solidFill>
            <a:srgbClr val="0999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p:cNvCxnSpPr/>
          <p:nvPr/>
        </p:nvCxnSpPr>
        <p:spPr>
          <a:xfrm>
            <a:off x="2239251" y="2979709"/>
            <a:ext cx="0" cy="2002859"/>
          </a:xfrm>
          <a:prstGeom prst="line">
            <a:avLst/>
          </a:prstGeom>
          <a:ln w="19050">
            <a:solidFill>
              <a:srgbClr val="0999C4"/>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a:endCxn id="9" idx="7"/>
          </p:cNvCxnSpPr>
          <p:nvPr/>
        </p:nvCxnSpPr>
        <p:spPr>
          <a:xfrm flipH="1">
            <a:off x="1523668" y="3125099"/>
            <a:ext cx="1594529" cy="1555328"/>
          </a:xfrm>
          <a:prstGeom prst="line">
            <a:avLst/>
          </a:prstGeom>
          <a:ln w="19050">
            <a:solidFill>
              <a:srgbClr val="0999C4"/>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12" idx="2"/>
          </p:cNvCxnSpPr>
          <p:nvPr/>
        </p:nvCxnSpPr>
        <p:spPr>
          <a:xfrm flipH="1">
            <a:off x="1056314" y="3964844"/>
            <a:ext cx="2200665" cy="16297"/>
          </a:xfrm>
          <a:prstGeom prst="line">
            <a:avLst/>
          </a:prstGeom>
          <a:ln w="19050">
            <a:solidFill>
              <a:srgbClr val="0999C4"/>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a:stCxn id="13" idx="1"/>
            <a:endCxn id="11" idx="5"/>
          </p:cNvCxnSpPr>
          <p:nvPr/>
        </p:nvCxnSpPr>
        <p:spPr>
          <a:xfrm flipH="1" flipV="1">
            <a:off x="1523668" y="3275240"/>
            <a:ext cx="1437775" cy="1405186"/>
          </a:xfrm>
          <a:prstGeom prst="line">
            <a:avLst/>
          </a:prstGeom>
          <a:ln w="19050">
            <a:solidFill>
              <a:srgbClr val="0999C4"/>
            </a:solidFill>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F06B6DF8-E8C4-4E7C-938C-470D8E897D5E}"/>
              </a:ext>
            </a:extLst>
          </p:cNvPr>
          <p:cNvSpPr/>
          <p:nvPr/>
        </p:nvSpPr>
        <p:spPr>
          <a:xfrm>
            <a:off x="1297020" y="1642788"/>
            <a:ext cx="1814713" cy="395312"/>
          </a:xfrm>
          <a:prstGeom prst="rect">
            <a:avLst/>
          </a:prstGeom>
        </p:spPr>
        <p:txBody>
          <a:bodyPr wrap="square">
            <a:spAutoFit/>
          </a:bodyPr>
          <a:lstStyle/>
          <a:p>
            <a:pPr algn="ctr" rtl="1">
              <a:lnSpc>
                <a:spcPct val="150000"/>
              </a:lnSpc>
            </a:pPr>
            <a:r>
              <a:rPr lang="ar-DZ" sz="1600" dirty="0">
                <a:solidFill>
                  <a:srgbClr val="03A5AD"/>
                </a:solidFill>
                <a:latin typeface="SST Arabic Medium" pitchFamily="34" charset="-78"/>
                <a:cs typeface="SST Arabic Medium" pitchFamily="34" charset="-78"/>
              </a:rPr>
              <a:t>توجيه السلوك</a:t>
            </a:r>
          </a:p>
        </p:txBody>
      </p:sp>
      <p:sp>
        <p:nvSpPr>
          <p:cNvPr id="19" name="Rectangle 18">
            <a:extLst>
              <a:ext uri="{FF2B5EF4-FFF2-40B4-BE49-F238E27FC236}">
                <a16:creationId xmlns:a16="http://schemas.microsoft.com/office/drawing/2014/main" id="{F06B6DF8-E8C4-4E7C-938C-470D8E897D5E}"/>
              </a:ext>
            </a:extLst>
          </p:cNvPr>
          <p:cNvSpPr/>
          <p:nvPr/>
        </p:nvSpPr>
        <p:spPr>
          <a:xfrm>
            <a:off x="2749002" y="2750633"/>
            <a:ext cx="954254" cy="448020"/>
          </a:xfrm>
          <a:prstGeom prst="rect">
            <a:avLst/>
          </a:prstGeom>
        </p:spPr>
        <p:txBody>
          <a:bodyPr wrap="square">
            <a:spAutoFit/>
          </a:bodyPr>
          <a:lstStyle/>
          <a:p>
            <a:pPr algn="ctr" rtl="1"/>
            <a:r>
              <a:rPr lang="ar-DZ" sz="1400" dirty="0">
                <a:solidFill>
                  <a:schemeClr val="bg1"/>
                </a:solidFill>
                <a:latin typeface="SST Arabic Medium" pitchFamily="34" charset="-78"/>
                <a:cs typeface="SST Arabic Medium" pitchFamily="34" charset="-78"/>
              </a:rPr>
              <a:t>عدم</a:t>
            </a:r>
            <a:endParaRPr lang="ar-EG" sz="1400" dirty="0">
              <a:solidFill>
                <a:schemeClr val="bg1"/>
              </a:solidFill>
              <a:latin typeface="SST Arabic Medium" pitchFamily="34" charset="-78"/>
              <a:cs typeface="SST Arabic Medium" pitchFamily="34" charset="-78"/>
            </a:endParaRPr>
          </a:p>
          <a:p>
            <a:pPr algn="ctr" rtl="1"/>
            <a:r>
              <a:rPr lang="ar-DZ" sz="1400" dirty="0">
                <a:solidFill>
                  <a:schemeClr val="bg1"/>
                </a:solidFill>
                <a:latin typeface="SST Arabic Medium" pitchFamily="34" charset="-78"/>
                <a:cs typeface="SST Arabic Medium" pitchFamily="34" charset="-78"/>
              </a:rPr>
              <a:t> التيقن</a:t>
            </a:r>
          </a:p>
        </p:txBody>
      </p:sp>
      <p:sp>
        <p:nvSpPr>
          <p:cNvPr id="20" name="Rectangle 19">
            <a:extLst>
              <a:ext uri="{FF2B5EF4-FFF2-40B4-BE49-F238E27FC236}">
                <a16:creationId xmlns:a16="http://schemas.microsoft.com/office/drawing/2014/main" id="{F06B6DF8-E8C4-4E7C-938C-470D8E897D5E}"/>
              </a:ext>
            </a:extLst>
          </p:cNvPr>
          <p:cNvSpPr/>
          <p:nvPr/>
        </p:nvSpPr>
        <p:spPr>
          <a:xfrm>
            <a:off x="1753968" y="2382661"/>
            <a:ext cx="954254" cy="332721"/>
          </a:xfrm>
          <a:prstGeom prst="rect">
            <a:avLst/>
          </a:prstGeom>
        </p:spPr>
        <p:txBody>
          <a:bodyPr wrap="square">
            <a:spAutoFit/>
          </a:bodyPr>
          <a:lstStyle/>
          <a:p>
            <a:pPr algn="ctr" rtl="1">
              <a:lnSpc>
                <a:spcPct val="150000"/>
              </a:lnSpc>
            </a:pPr>
            <a:r>
              <a:rPr lang="ar-DZ" sz="1400" dirty="0">
                <a:solidFill>
                  <a:schemeClr val="bg1"/>
                </a:solidFill>
                <a:latin typeface="SST Arabic Medium" pitchFamily="34" charset="-78"/>
                <a:cs typeface="SST Arabic Medium" pitchFamily="34" charset="-78"/>
              </a:rPr>
              <a:t>المعنيون</a:t>
            </a:r>
          </a:p>
        </p:txBody>
      </p:sp>
      <p:sp>
        <p:nvSpPr>
          <p:cNvPr id="21" name="Rectangle 20">
            <a:extLst>
              <a:ext uri="{FF2B5EF4-FFF2-40B4-BE49-F238E27FC236}">
                <a16:creationId xmlns:a16="http://schemas.microsoft.com/office/drawing/2014/main" id="{F06B6DF8-E8C4-4E7C-938C-470D8E897D5E}"/>
              </a:ext>
            </a:extLst>
          </p:cNvPr>
          <p:cNvSpPr/>
          <p:nvPr/>
        </p:nvSpPr>
        <p:spPr>
          <a:xfrm>
            <a:off x="3145290" y="3816753"/>
            <a:ext cx="954254" cy="263542"/>
          </a:xfrm>
          <a:prstGeom prst="rect">
            <a:avLst/>
          </a:prstGeom>
        </p:spPr>
        <p:txBody>
          <a:bodyPr wrap="square">
            <a:spAutoFit/>
          </a:bodyPr>
          <a:lstStyle/>
          <a:p>
            <a:pPr algn="ctr" rtl="1"/>
            <a:r>
              <a:rPr lang="ar-DZ" sz="1400" dirty="0">
                <a:solidFill>
                  <a:schemeClr val="bg1"/>
                </a:solidFill>
                <a:latin typeface="SST Arabic Medium" pitchFamily="34" charset="-78"/>
                <a:cs typeface="SST Arabic Medium" pitchFamily="34" charset="-78"/>
              </a:rPr>
              <a:t>القياس</a:t>
            </a:r>
          </a:p>
        </p:txBody>
      </p:sp>
      <p:sp>
        <p:nvSpPr>
          <p:cNvPr id="22" name="Rectangle 21">
            <a:extLst>
              <a:ext uri="{FF2B5EF4-FFF2-40B4-BE49-F238E27FC236}">
                <a16:creationId xmlns:a16="http://schemas.microsoft.com/office/drawing/2014/main" id="{F06B6DF8-E8C4-4E7C-938C-470D8E897D5E}"/>
              </a:ext>
            </a:extLst>
          </p:cNvPr>
          <p:cNvSpPr/>
          <p:nvPr/>
        </p:nvSpPr>
        <p:spPr>
          <a:xfrm>
            <a:off x="2733412" y="4819025"/>
            <a:ext cx="954254" cy="263542"/>
          </a:xfrm>
          <a:prstGeom prst="rect">
            <a:avLst/>
          </a:prstGeom>
        </p:spPr>
        <p:txBody>
          <a:bodyPr wrap="square">
            <a:spAutoFit/>
          </a:bodyPr>
          <a:lstStyle/>
          <a:p>
            <a:pPr algn="ctr" rtl="1"/>
            <a:r>
              <a:rPr lang="ar-EG" sz="1400" dirty="0">
                <a:solidFill>
                  <a:schemeClr val="bg1"/>
                </a:solidFill>
                <a:latin typeface="SST Arabic Medium" pitchFamily="34" charset="-78"/>
                <a:cs typeface="SST Arabic Medium" pitchFamily="34" charset="-78"/>
              </a:rPr>
              <a:t>التسليم</a:t>
            </a:r>
            <a:endParaRPr lang="ar-DZ" sz="1400" dirty="0">
              <a:solidFill>
                <a:schemeClr val="bg1"/>
              </a:solidFill>
              <a:latin typeface="SST Arabic Medium" pitchFamily="34" charset="-78"/>
              <a:cs typeface="SST Arabic Medium" pitchFamily="34" charset="-78"/>
            </a:endParaRPr>
          </a:p>
        </p:txBody>
      </p:sp>
      <p:sp>
        <p:nvSpPr>
          <p:cNvPr id="23" name="Rectangle 22">
            <a:extLst>
              <a:ext uri="{FF2B5EF4-FFF2-40B4-BE49-F238E27FC236}">
                <a16:creationId xmlns:a16="http://schemas.microsoft.com/office/drawing/2014/main" id="{F06B6DF8-E8C4-4E7C-938C-470D8E897D5E}"/>
              </a:ext>
            </a:extLst>
          </p:cNvPr>
          <p:cNvSpPr/>
          <p:nvPr/>
        </p:nvSpPr>
        <p:spPr>
          <a:xfrm>
            <a:off x="1757272" y="5138343"/>
            <a:ext cx="954254" cy="448020"/>
          </a:xfrm>
          <a:prstGeom prst="rect">
            <a:avLst/>
          </a:prstGeom>
        </p:spPr>
        <p:txBody>
          <a:bodyPr wrap="square">
            <a:spAutoFit/>
          </a:bodyPr>
          <a:lstStyle/>
          <a:p>
            <a:pPr algn="ctr" rtl="1"/>
            <a:r>
              <a:rPr lang="ar-EG" sz="1400" dirty="0">
                <a:solidFill>
                  <a:schemeClr val="bg1"/>
                </a:solidFill>
                <a:latin typeface="SST Arabic Medium" pitchFamily="34" charset="-78"/>
                <a:cs typeface="SST Arabic Medium" pitchFamily="34" charset="-78"/>
              </a:rPr>
              <a:t>اعمال المشروع</a:t>
            </a:r>
          </a:p>
        </p:txBody>
      </p:sp>
      <p:sp>
        <p:nvSpPr>
          <p:cNvPr id="24" name="Rectangle 23">
            <a:extLst>
              <a:ext uri="{FF2B5EF4-FFF2-40B4-BE49-F238E27FC236}">
                <a16:creationId xmlns:a16="http://schemas.microsoft.com/office/drawing/2014/main" id="{F06B6DF8-E8C4-4E7C-938C-470D8E897D5E}"/>
              </a:ext>
            </a:extLst>
          </p:cNvPr>
          <p:cNvSpPr/>
          <p:nvPr/>
        </p:nvSpPr>
        <p:spPr>
          <a:xfrm>
            <a:off x="770833" y="4824362"/>
            <a:ext cx="954254" cy="263542"/>
          </a:xfrm>
          <a:prstGeom prst="rect">
            <a:avLst/>
          </a:prstGeom>
        </p:spPr>
        <p:txBody>
          <a:bodyPr wrap="square">
            <a:spAutoFit/>
          </a:bodyPr>
          <a:lstStyle/>
          <a:p>
            <a:pPr algn="ctr" rtl="1"/>
            <a:r>
              <a:rPr lang="ar-EG" sz="1400" dirty="0">
                <a:solidFill>
                  <a:schemeClr val="bg1"/>
                </a:solidFill>
                <a:latin typeface="SST Arabic Medium" pitchFamily="34" charset="-78"/>
                <a:cs typeface="SST Arabic Medium" pitchFamily="34" charset="-78"/>
              </a:rPr>
              <a:t>التخطيط</a:t>
            </a:r>
          </a:p>
        </p:txBody>
      </p:sp>
      <p:sp>
        <p:nvSpPr>
          <p:cNvPr id="25" name="Rectangle 24">
            <a:extLst>
              <a:ext uri="{FF2B5EF4-FFF2-40B4-BE49-F238E27FC236}">
                <a16:creationId xmlns:a16="http://schemas.microsoft.com/office/drawing/2014/main" id="{F06B6DF8-E8C4-4E7C-938C-470D8E897D5E}"/>
              </a:ext>
            </a:extLst>
          </p:cNvPr>
          <p:cNvSpPr/>
          <p:nvPr/>
        </p:nvSpPr>
        <p:spPr>
          <a:xfrm>
            <a:off x="380926" y="3716039"/>
            <a:ext cx="954254" cy="513905"/>
          </a:xfrm>
          <a:prstGeom prst="rect">
            <a:avLst/>
          </a:prstGeom>
        </p:spPr>
        <p:txBody>
          <a:bodyPr wrap="square">
            <a:spAutoFit/>
          </a:bodyPr>
          <a:lstStyle/>
          <a:p>
            <a:pPr algn="ctr" rtl="1"/>
            <a:r>
              <a:rPr lang="ar-EG" sz="1100" dirty="0">
                <a:solidFill>
                  <a:schemeClr val="bg1"/>
                </a:solidFill>
                <a:latin typeface="SST Arabic Medium" pitchFamily="34" charset="-78"/>
                <a:cs typeface="SST Arabic Medium" pitchFamily="34" charset="-78"/>
              </a:rPr>
              <a:t>منهج</a:t>
            </a:r>
          </a:p>
          <a:p>
            <a:pPr algn="ctr" rtl="1"/>
            <a:r>
              <a:rPr lang="ar-EG" sz="1100" dirty="0">
                <a:solidFill>
                  <a:schemeClr val="bg1"/>
                </a:solidFill>
                <a:latin typeface="SST Arabic Medium" pitchFamily="34" charset="-78"/>
                <a:cs typeface="SST Arabic Medium" pitchFamily="34" charset="-78"/>
              </a:rPr>
              <a:t> التطوير ودورة الحياة</a:t>
            </a:r>
          </a:p>
        </p:txBody>
      </p:sp>
      <p:sp>
        <p:nvSpPr>
          <p:cNvPr id="26" name="Rectangle 25">
            <a:extLst>
              <a:ext uri="{FF2B5EF4-FFF2-40B4-BE49-F238E27FC236}">
                <a16:creationId xmlns:a16="http://schemas.microsoft.com/office/drawing/2014/main" id="{F06B6DF8-E8C4-4E7C-938C-470D8E897D5E}"/>
              </a:ext>
            </a:extLst>
          </p:cNvPr>
          <p:cNvSpPr/>
          <p:nvPr/>
        </p:nvSpPr>
        <p:spPr>
          <a:xfrm>
            <a:off x="758934" y="2780725"/>
            <a:ext cx="954254" cy="332721"/>
          </a:xfrm>
          <a:prstGeom prst="rect">
            <a:avLst/>
          </a:prstGeom>
        </p:spPr>
        <p:txBody>
          <a:bodyPr wrap="square">
            <a:spAutoFit/>
          </a:bodyPr>
          <a:lstStyle/>
          <a:p>
            <a:pPr algn="ctr" rtl="1">
              <a:lnSpc>
                <a:spcPct val="150000"/>
              </a:lnSpc>
            </a:pPr>
            <a:r>
              <a:rPr lang="ar-DZ" sz="1400" dirty="0">
                <a:solidFill>
                  <a:schemeClr val="bg1"/>
                </a:solidFill>
                <a:latin typeface="SST Arabic Medium" pitchFamily="34" charset="-78"/>
                <a:cs typeface="SST Arabic Medium" pitchFamily="34" charset="-78"/>
              </a:rPr>
              <a:t>الفريق</a:t>
            </a:r>
          </a:p>
        </p:txBody>
      </p:sp>
      <p:sp>
        <p:nvSpPr>
          <p:cNvPr id="27" name="Oval 26"/>
          <p:cNvSpPr/>
          <p:nvPr/>
        </p:nvSpPr>
        <p:spPr>
          <a:xfrm>
            <a:off x="1694643" y="3433237"/>
            <a:ext cx="1079510" cy="1079510"/>
          </a:xfrm>
          <a:prstGeom prst="ellipse">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1200" dirty="0">
                <a:solidFill>
                  <a:schemeClr val="bg1"/>
                </a:solidFill>
                <a:latin typeface="SST Arabic Medium" pitchFamily="34" charset="-78"/>
                <a:cs typeface="SST Arabic Medium" pitchFamily="34" charset="-78"/>
              </a:rPr>
              <a:t>مجالات اداء المشروع</a:t>
            </a:r>
            <a:endParaRPr lang="ar-DZ" sz="1200" dirty="0">
              <a:solidFill>
                <a:schemeClr val="bg1"/>
              </a:solidFill>
              <a:latin typeface="SST Arabic Medium" pitchFamily="34" charset="-78"/>
              <a:cs typeface="SST Arabic Medium" pitchFamily="34" charset="-78"/>
            </a:endParaRPr>
          </a:p>
          <a:p>
            <a:pPr algn="ctr"/>
            <a:endParaRPr lang="en-US" sz="1200" dirty="0"/>
          </a:p>
        </p:txBody>
      </p:sp>
      <p:graphicFrame>
        <p:nvGraphicFramePr>
          <p:cNvPr id="29" name="Table 28"/>
          <p:cNvGraphicFramePr>
            <a:graphicFrameLocks noGrp="1"/>
          </p:cNvGraphicFramePr>
          <p:nvPr/>
        </p:nvGraphicFramePr>
        <p:xfrm>
          <a:off x="4627722" y="3263199"/>
          <a:ext cx="6858000" cy="2743200"/>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714500">
                  <a:extLst>
                    <a:ext uri="{9D8B030D-6E8A-4147-A177-3AD203B41FA5}">
                      <a16:colId xmlns:a16="http://schemas.microsoft.com/office/drawing/2014/main" val="20001"/>
                    </a:ext>
                  </a:extLst>
                </a:gridCol>
                <a:gridCol w="1714500">
                  <a:extLst>
                    <a:ext uri="{9D8B030D-6E8A-4147-A177-3AD203B41FA5}">
                      <a16:colId xmlns:a16="http://schemas.microsoft.com/office/drawing/2014/main" val="20002"/>
                    </a:ext>
                  </a:extLst>
                </a:gridCol>
                <a:gridCol w="1714500">
                  <a:extLst>
                    <a:ext uri="{9D8B030D-6E8A-4147-A177-3AD203B41FA5}">
                      <a16:colId xmlns:a16="http://schemas.microsoft.com/office/drawing/2014/main" val="20003"/>
                    </a:ext>
                  </a:extLst>
                </a:gridCol>
              </a:tblGrid>
              <a:tr h="432513">
                <a:tc gridSpan="4">
                  <a:txBody>
                    <a:bodyPr/>
                    <a:lstStyle/>
                    <a:p>
                      <a:pPr algn="ctr" rtl="1"/>
                      <a:r>
                        <a:rPr lang="ar-EG" b="0" dirty="0">
                          <a:latin typeface="SST Arabic Medium" pitchFamily="34" charset="-78"/>
                          <a:cs typeface="SST Arabic Medium" pitchFamily="34" charset="-78"/>
                        </a:rPr>
                        <a:t>مبادئ إدارة المشاريع</a:t>
                      </a:r>
                    </a:p>
                  </a:txBody>
                  <a:tcPr>
                    <a:solidFill>
                      <a:srgbClr val="0999C4"/>
                    </a:solidFill>
                  </a:tcPr>
                </a:tc>
                <a:tc hMerge="1">
                  <a:txBody>
                    <a:bodyPr/>
                    <a:lstStyle/>
                    <a:p>
                      <a:endParaRPr lang="en-US"/>
                    </a:p>
                  </a:txBody>
                  <a:tcPr/>
                </a:tc>
                <a:tc hMerge="1">
                  <a:txBody>
                    <a:bodyPr/>
                    <a:lstStyle/>
                    <a:p>
                      <a:endParaRPr lang="en-US"/>
                    </a:p>
                  </a:txBody>
                  <a:tcPr/>
                </a:tc>
                <a:tc hMerge="1">
                  <a:txBody>
                    <a:bodyPr/>
                    <a:lstStyle/>
                    <a:p>
                      <a:endParaRPr lang="en-US" dirty="0"/>
                    </a:p>
                  </a:txBody>
                  <a:tcPr/>
                </a:tc>
                <a:extLst>
                  <a:ext uri="{0D108BD9-81ED-4DB2-BD59-A6C34878D82A}">
                    <a16:rowId xmlns:a16="http://schemas.microsoft.com/office/drawing/2014/main" val="10000"/>
                  </a:ext>
                </a:extLst>
              </a:tr>
              <a:tr h="604333">
                <a:tc>
                  <a:txBody>
                    <a:bodyPr/>
                    <a:lstStyle/>
                    <a:p>
                      <a:pPr marL="0" marR="0" indent="0" algn="justLow" defTabSz="914400" rtl="1" eaLnBrk="1" fontAlgn="auto" latinLnBrk="0" hangingPunct="1">
                        <a:lnSpc>
                          <a:spcPct val="120000"/>
                        </a:lnSpc>
                        <a:spcBef>
                          <a:spcPts val="0"/>
                        </a:spcBef>
                        <a:spcAft>
                          <a:spcPts val="0"/>
                        </a:spcAft>
                        <a:buClrTx/>
                        <a:buSzTx/>
                        <a:buFontTx/>
                        <a:buNone/>
                        <a:tabLst/>
                        <a:defRPr/>
                      </a:pPr>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التركيز على القيمة</a:t>
                      </a:r>
                    </a:p>
                  </a:txBody>
                  <a:tcPr/>
                </a:tc>
                <a:tc>
                  <a:txBody>
                    <a:bodyPr/>
                    <a:lstStyle/>
                    <a:p>
                      <a:pPr marL="0" marR="0" indent="0" algn="justLow" defTabSz="914400" rtl="1" eaLnBrk="1" fontAlgn="auto" latinLnBrk="0" hangingPunct="1">
                        <a:lnSpc>
                          <a:spcPct val="120000"/>
                        </a:lnSpc>
                        <a:spcBef>
                          <a:spcPts val="0"/>
                        </a:spcBef>
                        <a:spcAft>
                          <a:spcPts val="0"/>
                        </a:spcAft>
                        <a:buClrTx/>
                        <a:buSzTx/>
                        <a:buFontTx/>
                        <a:buNone/>
                        <a:tabLst/>
                        <a:defRPr/>
                      </a:pPr>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المشاركة الفعالة مع المعنيين</a:t>
                      </a:r>
                    </a:p>
                  </a:txBody>
                  <a:tcPr/>
                </a:tc>
                <a:tc>
                  <a:txBody>
                    <a:bodyPr/>
                    <a:lstStyle/>
                    <a:p>
                      <a:pPr marL="0" marR="0" indent="0" algn="justLow" defTabSz="914400" rtl="1" eaLnBrk="1" fontAlgn="auto" latinLnBrk="0" hangingPunct="1">
                        <a:lnSpc>
                          <a:spcPct val="120000"/>
                        </a:lnSpc>
                        <a:spcBef>
                          <a:spcPts val="0"/>
                        </a:spcBef>
                        <a:spcAft>
                          <a:spcPts val="0"/>
                        </a:spcAft>
                        <a:buClrTx/>
                        <a:buSzTx/>
                        <a:buFontTx/>
                        <a:buNone/>
                        <a:tabLst/>
                        <a:defRPr/>
                      </a:pPr>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إنشاء بيئة تعاونية التفريق</a:t>
                      </a:r>
                    </a:p>
                  </a:txBody>
                  <a:tcPr/>
                </a:tc>
                <a:tc>
                  <a:txBody>
                    <a:bodyPr/>
                    <a:lstStyle/>
                    <a:p>
                      <a:pPr marL="0" marR="0" indent="0" algn="justLow" defTabSz="914400" rtl="1" eaLnBrk="1" fontAlgn="auto" latinLnBrk="0" hangingPunct="1">
                        <a:lnSpc>
                          <a:spcPct val="120000"/>
                        </a:lnSpc>
                        <a:spcBef>
                          <a:spcPts val="0"/>
                        </a:spcBef>
                        <a:spcAft>
                          <a:spcPts val="0"/>
                        </a:spcAft>
                        <a:buClrTx/>
                        <a:buSzTx/>
                        <a:buFontTx/>
                        <a:buNone/>
                        <a:tabLst/>
                        <a:defRPr/>
                      </a:pPr>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أن تكون مشرفًا مثابرا ومحترمًا ومهتمًا </a:t>
                      </a:r>
                    </a:p>
                  </a:txBody>
                  <a:tcPr/>
                </a:tc>
                <a:extLst>
                  <a:ext uri="{0D108BD9-81ED-4DB2-BD59-A6C34878D82A}">
                    <a16:rowId xmlns:a16="http://schemas.microsoft.com/office/drawing/2014/main" val="10001"/>
                  </a:ext>
                </a:extLst>
              </a:tr>
              <a:tr h="853177">
                <a:tc>
                  <a:txBody>
                    <a:bodyPr/>
                    <a:lstStyle/>
                    <a:p>
                      <a:pPr marL="0" marR="0" indent="0" algn="justLow" defTabSz="914400" rtl="1" eaLnBrk="1" fontAlgn="auto" latinLnBrk="0" hangingPunct="1">
                        <a:lnSpc>
                          <a:spcPct val="120000"/>
                        </a:lnSpc>
                        <a:spcBef>
                          <a:spcPts val="0"/>
                        </a:spcBef>
                        <a:spcAft>
                          <a:spcPts val="0"/>
                        </a:spcAft>
                        <a:buClrTx/>
                        <a:buSzTx/>
                        <a:buFontTx/>
                        <a:buNone/>
                        <a:tabLst/>
                        <a:defRPr/>
                      </a:pPr>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بناء الجوة في العمليات والتسليمات</a:t>
                      </a:r>
                    </a:p>
                  </a:txBody>
                  <a:tcPr/>
                </a:tc>
                <a:tc>
                  <a:txBody>
                    <a:bodyPr/>
                    <a:lstStyle/>
                    <a:p>
                      <a:pPr marL="0" marR="0" indent="0" algn="justLow" defTabSz="914400" rtl="1" eaLnBrk="1" fontAlgn="auto" latinLnBrk="0" hangingPunct="1">
                        <a:lnSpc>
                          <a:spcPct val="120000"/>
                        </a:lnSpc>
                        <a:spcBef>
                          <a:spcPts val="0"/>
                        </a:spcBef>
                        <a:spcAft>
                          <a:spcPts val="0"/>
                        </a:spcAft>
                        <a:buClrTx/>
                        <a:buSzTx/>
                        <a:buFontTx/>
                        <a:buNone/>
                        <a:tabLst/>
                        <a:defRPr/>
                      </a:pPr>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التفصيل حسب السياق</a:t>
                      </a:r>
                    </a:p>
                  </a:txBody>
                  <a:tcPr/>
                </a:tc>
                <a:tc>
                  <a:txBody>
                    <a:bodyPr/>
                    <a:lstStyle/>
                    <a:p>
                      <a:pPr marL="0" marR="0" indent="0" algn="justLow" defTabSz="914400" rtl="1" eaLnBrk="1" fontAlgn="auto" latinLnBrk="0" hangingPunct="1">
                        <a:lnSpc>
                          <a:spcPct val="120000"/>
                        </a:lnSpc>
                        <a:spcBef>
                          <a:spcPts val="0"/>
                        </a:spcBef>
                        <a:spcAft>
                          <a:spcPts val="0"/>
                        </a:spcAft>
                        <a:buClrTx/>
                        <a:buSzTx/>
                        <a:buFontTx/>
                        <a:buNone/>
                        <a:tabLst/>
                        <a:defRPr/>
                      </a:pPr>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إظهار سلوكيات القيادة </a:t>
                      </a:r>
                    </a:p>
                  </a:txBody>
                  <a:tcPr/>
                </a:tc>
                <a:tc>
                  <a:txBody>
                    <a:bodyPr/>
                    <a:lstStyle/>
                    <a:p>
                      <a:pPr marL="0" marR="0" indent="0" algn="justLow" defTabSz="914400" rtl="1" eaLnBrk="1" fontAlgn="auto" latinLnBrk="0" hangingPunct="1">
                        <a:lnSpc>
                          <a:spcPct val="120000"/>
                        </a:lnSpc>
                        <a:spcBef>
                          <a:spcPts val="0"/>
                        </a:spcBef>
                        <a:spcAft>
                          <a:spcPts val="0"/>
                        </a:spcAft>
                        <a:buClrTx/>
                        <a:buSzTx/>
                        <a:buFontTx/>
                        <a:buNone/>
                        <a:tabLst/>
                        <a:defRPr/>
                      </a:pPr>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التعرف على تفاعلات المنظومة وتقييمها والاستجابة لها</a:t>
                      </a:r>
                    </a:p>
                  </a:txBody>
                  <a:tcPr/>
                </a:tc>
                <a:extLst>
                  <a:ext uri="{0D108BD9-81ED-4DB2-BD59-A6C34878D82A}">
                    <a16:rowId xmlns:a16="http://schemas.microsoft.com/office/drawing/2014/main" val="10002"/>
                  </a:ext>
                </a:extLst>
              </a:tr>
              <a:tr h="853177">
                <a:tc>
                  <a:txBody>
                    <a:bodyPr/>
                    <a:lstStyle/>
                    <a:p>
                      <a:pPr algn="justLow" rtl="1">
                        <a:lnSpc>
                          <a:spcPct val="120000"/>
                        </a:lnSpc>
                      </a:pPr>
                      <a:r>
                        <a:rPr lang="ar-EG" sz="1400" dirty="0">
                          <a:solidFill>
                            <a:schemeClr val="tx1">
                              <a:lumMod val="50000"/>
                              <a:lumOff val="50000"/>
                            </a:schemeClr>
                          </a:solidFill>
                          <a:latin typeface="SST Arabic Medium" pitchFamily="34" charset="-78"/>
                          <a:cs typeface="SST Arabic Medium" pitchFamily="34" charset="-78"/>
                        </a:rPr>
                        <a:t>يمكن</a:t>
                      </a:r>
                      <a:r>
                        <a:rPr lang="ar-EG" sz="1400" baseline="0" dirty="0">
                          <a:solidFill>
                            <a:schemeClr val="tx1">
                              <a:lumMod val="50000"/>
                              <a:lumOff val="50000"/>
                            </a:schemeClr>
                          </a:solidFill>
                          <a:latin typeface="SST Arabic Medium" pitchFamily="34" charset="-78"/>
                          <a:cs typeface="SST Arabic Medium" pitchFamily="34" charset="-78"/>
                        </a:rPr>
                        <a:t> التغيير لتحقيق الحالة المستقبلية المنشودة</a:t>
                      </a:r>
                      <a:endParaRPr lang="en-US" sz="1400" dirty="0">
                        <a:solidFill>
                          <a:schemeClr val="tx1">
                            <a:lumMod val="50000"/>
                            <a:lumOff val="50000"/>
                          </a:schemeClr>
                        </a:solidFill>
                        <a:latin typeface="SST Arabic Medium" pitchFamily="34" charset="-78"/>
                        <a:cs typeface="SST Arabic Medium" pitchFamily="34" charset="-78"/>
                      </a:endParaRPr>
                    </a:p>
                  </a:txBody>
                  <a:tcPr/>
                </a:tc>
                <a:tc>
                  <a:txBody>
                    <a:bodyPr/>
                    <a:lstStyle/>
                    <a:p>
                      <a:pPr marL="0" marR="0" indent="0" algn="justLow" defTabSz="914400" rtl="1" eaLnBrk="1" fontAlgn="auto" latinLnBrk="0" hangingPunct="1">
                        <a:lnSpc>
                          <a:spcPct val="120000"/>
                        </a:lnSpc>
                        <a:spcBef>
                          <a:spcPts val="0"/>
                        </a:spcBef>
                        <a:spcAft>
                          <a:spcPts val="0"/>
                        </a:spcAft>
                        <a:buClrTx/>
                        <a:buSzTx/>
                        <a:buFontTx/>
                        <a:buNone/>
                        <a:tabLst/>
                        <a:defRPr/>
                      </a:pPr>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تبني القدرة على التكيف والمرونة</a:t>
                      </a:r>
                    </a:p>
                  </a:txBody>
                  <a:tcPr/>
                </a:tc>
                <a:tc>
                  <a:txBody>
                    <a:bodyPr/>
                    <a:lstStyle/>
                    <a:p>
                      <a:pPr marL="0" marR="0" indent="0" algn="justLow" defTabSz="914400" rtl="1" eaLnBrk="1" fontAlgn="auto" latinLnBrk="0" hangingPunct="1">
                        <a:lnSpc>
                          <a:spcPct val="120000"/>
                        </a:lnSpc>
                        <a:spcBef>
                          <a:spcPts val="0"/>
                        </a:spcBef>
                        <a:spcAft>
                          <a:spcPts val="0"/>
                        </a:spcAft>
                        <a:buClrTx/>
                        <a:buSzTx/>
                        <a:buFontTx/>
                        <a:buNone/>
                        <a:tabLst/>
                        <a:defRPr/>
                      </a:pPr>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تحسين الاستجابات للمخاطر</a:t>
                      </a:r>
                    </a:p>
                  </a:txBody>
                  <a:tcPr/>
                </a:tc>
                <a:tc>
                  <a:txBody>
                    <a:bodyPr/>
                    <a:lstStyle/>
                    <a:p>
                      <a:pPr marL="0" marR="0" indent="0" algn="justLow" defTabSz="914400" rtl="1" eaLnBrk="1" fontAlgn="auto" latinLnBrk="0" hangingPunct="1">
                        <a:lnSpc>
                          <a:spcPct val="120000"/>
                        </a:lnSpc>
                        <a:spcBef>
                          <a:spcPts val="0"/>
                        </a:spcBef>
                        <a:spcAft>
                          <a:spcPts val="0"/>
                        </a:spcAft>
                        <a:buClrTx/>
                        <a:buSzTx/>
                        <a:buFontTx/>
                        <a:buNone/>
                        <a:tabLst/>
                        <a:defRPr/>
                      </a:pPr>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إجتياز التعقيم</a:t>
                      </a:r>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65707155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المعنيون</a:t>
            </a:r>
            <a:endParaRPr kumimoji="0" lang="ar-EG" sz="2500" i="0" u="none" strike="noStrike" kern="1200" cap="none" spc="0" normalizeH="0" baseline="0" noProof="0" dirty="0">
              <a:ln>
                <a:noFill/>
              </a:ln>
              <a:solidFill>
                <a:srgbClr val="112D63"/>
              </a:solidFill>
              <a:effectLst/>
              <a:uLnTx/>
              <a:uFillTx/>
              <a:latin typeface="SST Arabic Medium" pitchFamily="34" charset="-78"/>
              <a:cs typeface="SST Arabic Medium" pitchFamily="34" charset="-78"/>
            </a:endParaRPr>
          </a:p>
        </p:txBody>
      </p:sp>
      <p:sp>
        <p:nvSpPr>
          <p:cNvPr id="7" name="Rectangle 6">
            <a:extLst>
              <a:ext uri="{FF2B5EF4-FFF2-40B4-BE49-F238E27FC236}">
                <a16:creationId xmlns:a16="http://schemas.microsoft.com/office/drawing/2014/main" id="{3AC18430-A219-4AA9-85AB-D1871879A6A8}"/>
              </a:ext>
            </a:extLst>
          </p:cNvPr>
          <p:cNvSpPr/>
          <p:nvPr/>
        </p:nvSpPr>
        <p:spPr>
          <a:xfrm>
            <a:off x="3864634" y="1498682"/>
            <a:ext cx="7751196" cy="1986185"/>
          </a:xfrm>
          <a:prstGeom prst="rect">
            <a:avLst/>
          </a:prstGeom>
        </p:spPr>
        <p:txBody>
          <a:bodyPr wrap="square">
            <a:spAutoFit/>
          </a:bodyPr>
          <a:lstStyle/>
          <a:p>
            <a:pPr marL="457200" lvl="0" indent="-457200" algn="r" rtl="1">
              <a:lnSpc>
                <a:spcPct val="200000"/>
              </a:lnSpc>
              <a:buClr>
                <a:srgbClr val="03BBB5"/>
              </a:buClr>
              <a:buFont typeface="+mj-lt"/>
              <a:buAutoNum type="arabicPeriod"/>
              <a:defRPr/>
            </a:pPr>
            <a:r>
              <a:rPr lang="ar-EG" sz="1600" dirty="0">
                <a:solidFill>
                  <a:schemeClr val="tx1">
                    <a:lumMod val="50000"/>
                    <a:lumOff val="50000"/>
                  </a:schemeClr>
                </a:solidFill>
                <a:latin typeface="SST Arabic Medium" pitchFamily="34" charset="-78"/>
                <a:cs typeface="SST Arabic Medium" pitchFamily="34" charset="-78"/>
              </a:rPr>
              <a:t>هل هناك بيئة تعاونية للمعنيين والموردين؟ </a:t>
            </a:r>
          </a:p>
          <a:p>
            <a:pPr marL="457200" lvl="0" indent="-457200" algn="r" rtl="1">
              <a:lnSpc>
                <a:spcPct val="200000"/>
              </a:lnSpc>
              <a:buClr>
                <a:srgbClr val="03BBB5"/>
              </a:buClr>
              <a:buFont typeface="+mj-lt"/>
              <a:buAutoNum type="arabicPeriod"/>
              <a:defRPr/>
            </a:pPr>
            <a:r>
              <a:rPr lang="ar-EG" sz="1600" dirty="0">
                <a:solidFill>
                  <a:schemeClr val="tx1">
                    <a:lumMod val="50000"/>
                    <a:lumOff val="50000"/>
                  </a:schemeClr>
                </a:solidFill>
                <a:latin typeface="SST Arabic Medium" pitchFamily="34" charset="-78"/>
                <a:cs typeface="SST Arabic Medium" pitchFamily="34" charset="-78"/>
              </a:rPr>
              <a:t>هل المعنيون من داخل المنظمة أم خارجها أم كلاهما؟ </a:t>
            </a:r>
          </a:p>
          <a:p>
            <a:pPr marL="457200" lvl="0" indent="-457200" algn="r" rtl="1">
              <a:lnSpc>
                <a:spcPct val="200000"/>
              </a:lnSpc>
              <a:buClr>
                <a:srgbClr val="03BBB5"/>
              </a:buClr>
              <a:buFont typeface="+mj-lt"/>
              <a:buAutoNum type="arabicPeriod"/>
              <a:defRPr/>
            </a:pPr>
            <a:r>
              <a:rPr lang="ar-EG" sz="1600" dirty="0">
                <a:solidFill>
                  <a:schemeClr val="tx1">
                    <a:lumMod val="50000"/>
                    <a:lumOff val="50000"/>
                  </a:schemeClr>
                </a:solidFill>
                <a:latin typeface="SST Arabic Medium" pitchFamily="34" charset="-78"/>
                <a:cs typeface="SST Arabic Medium" pitchFamily="34" charset="-78"/>
              </a:rPr>
              <a:t>ما هي التكنولوجيا الأكثر ملائمة والفعالة من حيث التكلفة للتواصل مع المعنيين؟ ما هي تكنولوجيا التواصل المتاحة؟</a:t>
            </a:r>
          </a:p>
        </p:txBody>
      </p:sp>
    </p:spTree>
    <p:extLst>
      <p:ext uri="{BB962C8B-B14F-4D97-AF65-F5344CB8AC3E}">
        <p14:creationId xmlns:p14="http://schemas.microsoft.com/office/powerpoint/2010/main" val="1983109277"/>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فريق المشروع</a:t>
            </a:r>
            <a:endParaRPr kumimoji="0" lang="ar-EG" sz="2500" i="0" u="none" strike="noStrike" kern="1200" cap="none" spc="0" normalizeH="0" baseline="0" noProof="0" dirty="0">
              <a:ln>
                <a:noFill/>
              </a:ln>
              <a:solidFill>
                <a:srgbClr val="112D63"/>
              </a:solidFill>
              <a:effectLst/>
              <a:uLnTx/>
              <a:uFillTx/>
              <a:latin typeface="SST Arabic Medium" pitchFamily="34" charset="-78"/>
              <a:cs typeface="SST Arabic Medium" pitchFamily="34" charset="-78"/>
            </a:endParaRPr>
          </a:p>
        </p:txBody>
      </p:sp>
      <p:sp>
        <p:nvSpPr>
          <p:cNvPr id="7" name="Rectangle 6">
            <a:extLst>
              <a:ext uri="{FF2B5EF4-FFF2-40B4-BE49-F238E27FC236}">
                <a16:creationId xmlns:a16="http://schemas.microsoft.com/office/drawing/2014/main" id="{3AC18430-A219-4AA9-85AB-D1871879A6A8}"/>
              </a:ext>
            </a:extLst>
          </p:cNvPr>
          <p:cNvSpPr/>
          <p:nvPr/>
        </p:nvSpPr>
        <p:spPr>
          <a:xfrm>
            <a:off x="1183341" y="1628548"/>
            <a:ext cx="10432489" cy="2554545"/>
          </a:xfrm>
          <a:prstGeom prst="rect">
            <a:avLst/>
          </a:prstGeom>
        </p:spPr>
        <p:txBody>
          <a:bodyPr wrap="square">
            <a:spAutoFit/>
          </a:bodyPr>
          <a:lstStyle/>
          <a:p>
            <a:pPr marL="457200" lvl="0" indent="-457200" algn="justLow" rtl="1">
              <a:lnSpc>
                <a:spcPct val="200000"/>
              </a:lnSpc>
              <a:buClr>
                <a:srgbClr val="03BBB5"/>
              </a:buClr>
              <a:buFont typeface="+mj-lt"/>
              <a:buAutoNum type="arabicPeriod"/>
              <a:defRPr/>
            </a:pPr>
            <a:r>
              <a:rPr lang="ar-EG" sz="1600" dirty="0">
                <a:solidFill>
                  <a:schemeClr val="tx1">
                    <a:lumMod val="50000"/>
                    <a:lumOff val="50000"/>
                  </a:schemeClr>
                </a:solidFill>
                <a:latin typeface="SST Arabic Medium" pitchFamily="34" charset="-78"/>
                <a:cs typeface="SST Arabic Medium" pitchFamily="34" charset="-78"/>
              </a:rPr>
              <a:t>ما هو المكان الفعلي لأعضاء فريق المشروع؟ هل يتشارك أعضاء فريق المشروع نفس مكان العمل ؟ هل يتواجد فريق المشروع في المنطقة الجغرافية ذاتها؟ هل يتوزع فريق المشروع عبر مناطق زمنية متعددة؟</a:t>
            </a:r>
          </a:p>
          <a:p>
            <a:pPr marL="457200" lvl="0" indent="-457200" algn="justLow" rtl="1">
              <a:lnSpc>
                <a:spcPct val="200000"/>
              </a:lnSpc>
              <a:buClr>
                <a:srgbClr val="03BBB5"/>
              </a:buClr>
              <a:buFont typeface="+mj-lt"/>
              <a:buAutoNum type="arabicPeriod"/>
              <a:defRPr/>
            </a:pPr>
            <a:r>
              <a:rPr lang="ar-EG" sz="1600" dirty="0">
                <a:solidFill>
                  <a:schemeClr val="tx1">
                    <a:lumMod val="50000"/>
                    <a:lumOff val="50000"/>
                  </a:schemeClr>
                </a:solidFill>
                <a:latin typeface="SST Arabic Medium" pitchFamily="34" charset="-78"/>
                <a:cs typeface="SST Arabic Medium" pitchFamily="34" charset="-78"/>
              </a:rPr>
              <a:t>هل يعكس فريق المشروع وجهات نظر وآراء ثقافية متنوعة؟ </a:t>
            </a:r>
          </a:p>
          <a:p>
            <a:pPr marL="457200" lvl="0" indent="-457200" algn="justLow" rtl="1">
              <a:lnSpc>
                <a:spcPct val="200000"/>
              </a:lnSpc>
              <a:buClr>
                <a:srgbClr val="03BBB5"/>
              </a:buClr>
              <a:buFont typeface="+mj-lt"/>
              <a:buAutoNum type="arabicPeriod"/>
              <a:defRPr/>
            </a:pPr>
            <a:r>
              <a:rPr lang="ar-EG" sz="1600" dirty="0">
                <a:solidFill>
                  <a:schemeClr val="tx1">
                    <a:lumMod val="50000"/>
                    <a:lumOff val="50000"/>
                  </a:schemeClr>
                </a:solidFill>
                <a:latin typeface="SST Arabic Medium" pitchFamily="34" charset="-78"/>
                <a:cs typeface="SST Arabic Medium" pitchFamily="34" charset="-78"/>
              </a:rPr>
              <a:t>كيف سيتم تحديد أعضاء الفريق لهذا المشروع؟ هل يعمل أعضاء فريق المشروع بدوام كامل أو بدوام جزئي في المشروع؟ هل يوجد مقاولون متاحون قادرون على أداء العمل؟</a:t>
            </a:r>
          </a:p>
        </p:txBody>
      </p:sp>
    </p:spTree>
    <p:extLst>
      <p:ext uri="{BB962C8B-B14F-4D97-AF65-F5344CB8AC3E}">
        <p14:creationId xmlns:p14="http://schemas.microsoft.com/office/powerpoint/2010/main" val="2687849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منهج التطوير ودورة الحياة</a:t>
            </a:r>
            <a:endParaRPr kumimoji="0" lang="ar-EG" sz="2500" i="0" u="none" strike="noStrike" kern="1200" cap="none" spc="0" normalizeH="0" baseline="0" noProof="0" dirty="0">
              <a:ln>
                <a:noFill/>
              </a:ln>
              <a:solidFill>
                <a:srgbClr val="112D63"/>
              </a:solidFill>
              <a:effectLst/>
              <a:uLnTx/>
              <a:uFillTx/>
              <a:latin typeface="SST Arabic Medium" pitchFamily="34" charset="-78"/>
              <a:cs typeface="SST Arabic Medium" pitchFamily="34" charset="-78"/>
            </a:endParaRPr>
          </a:p>
        </p:txBody>
      </p:sp>
      <p:sp>
        <p:nvSpPr>
          <p:cNvPr id="7" name="Rectangle 6">
            <a:extLst>
              <a:ext uri="{FF2B5EF4-FFF2-40B4-BE49-F238E27FC236}">
                <a16:creationId xmlns:a16="http://schemas.microsoft.com/office/drawing/2014/main" id="{3AC18430-A219-4AA9-85AB-D1871879A6A8}"/>
              </a:ext>
            </a:extLst>
          </p:cNvPr>
          <p:cNvSpPr/>
          <p:nvPr/>
        </p:nvSpPr>
        <p:spPr>
          <a:xfrm>
            <a:off x="1204856" y="1742718"/>
            <a:ext cx="10378701" cy="2062103"/>
          </a:xfrm>
          <a:prstGeom prst="rect">
            <a:avLst/>
          </a:prstGeom>
        </p:spPr>
        <p:txBody>
          <a:bodyPr wrap="square">
            <a:spAutoFit/>
          </a:bodyPr>
          <a:lstStyle/>
          <a:p>
            <a:pPr marL="457200" indent="-457200" algn="justLow" rtl="1">
              <a:lnSpc>
                <a:spcPct val="200000"/>
              </a:lnSpc>
              <a:buClr>
                <a:srgbClr val="03BBB5"/>
              </a:buClr>
              <a:buFont typeface="+mj-lt"/>
              <a:buAutoNum type="arabicPeriod"/>
              <a:defRPr/>
            </a:pPr>
            <a:r>
              <a:rPr lang="ar-EG" sz="1600" dirty="0">
                <a:solidFill>
                  <a:schemeClr val="tx1">
                    <a:lumMod val="50000"/>
                    <a:lumOff val="50000"/>
                  </a:schemeClr>
                </a:solidFill>
                <a:latin typeface="SST Arabic Medium" pitchFamily="34" charset="-78"/>
                <a:cs typeface="SST Arabic Medium" pitchFamily="34" charset="-78"/>
              </a:rPr>
              <a:t>ما هو منهج التطوير الملائم للمنتج أو الخدمة أو النتيجة؟ إذا كان المنهج متكيف، فهل يجب تطوير المشروع على نحو متزايد أم تكراري؟ هل الأسلوب الهجين أفضل؟</a:t>
            </a:r>
          </a:p>
          <a:p>
            <a:pPr marL="457200" indent="-457200" algn="justLow" rtl="1">
              <a:lnSpc>
                <a:spcPct val="200000"/>
              </a:lnSpc>
              <a:buClr>
                <a:srgbClr val="03BBB5"/>
              </a:buClr>
              <a:buFont typeface="+mj-lt"/>
              <a:buAutoNum type="arabicPeriod"/>
              <a:defRPr/>
            </a:pPr>
            <a:r>
              <a:rPr lang="ar-EG" sz="1600" dirty="0">
                <a:solidFill>
                  <a:schemeClr val="tx1">
                    <a:lumMod val="50000"/>
                    <a:lumOff val="50000"/>
                  </a:schemeClr>
                </a:solidFill>
                <a:latin typeface="SST Arabic Medium" pitchFamily="34" charset="-78"/>
                <a:cs typeface="SST Arabic Medium" pitchFamily="34" charset="-78"/>
              </a:rPr>
              <a:t>ما هي دورة الحياة المناسبة لهذا المشروع بالتحديد؟ ما هي المراحل التي يجب أن تشملها دورة حياة المشروع؟ </a:t>
            </a:r>
          </a:p>
          <a:p>
            <a:pPr marL="457200" indent="-457200" algn="justLow" rtl="1">
              <a:lnSpc>
                <a:spcPct val="200000"/>
              </a:lnSpc>
              <a:buClr>
                <a:srgbClr val="03BBB5"/>
              </a:buClr>
              <a:buFont typeface="+mj-lt"/>
              <a:buAutoNum type="arabicPeriod"/>
              <a:defRPr/>
            </a:pPr>
            <a:r>
              <a:rPr lang="ar-EG" sz="1600" dirty="0">
                <a:solidFill>
                  <a:schemeClr val="tx1">
                    <a:lumMod val="50000"/>
                    <a:lumOff val="50000"/>
                  </a:schemeClr>
                </a:solidFill>
                <a:latin typeface="SST Arabic Medium" pitchFamily="34" charset="-78"/>
                <a:cs typeface="SST Arabic Medium" pitchFamily="34" charset="-78"/>
              </a:rPr>
              <a:t>هل تمتلك المنظمة سياسات وإجراءات وإرشادات رسمية أو غير رسمية للتدقيق والحوكمة؟</a:t>
            </a:r>
          </a:p>
        </p:txBody>
      </p:sp>
    </p:spTree>
    <p:extLst>
      <p:ext uri="{BB962C8B-B14F-4D97-AF65-F5344CB8AC3E}">
        <p14:creationId xmlns:p14="http://schemas.microsoft.com/office/powerpoint/2010/main" val="43321035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096000" y="509219"/>
            <a:ext cx="5537201" cy="477054"/>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cs typeface="SST Arabic Medium" pitchFamily="34" charset="-78"/>
              </a:rPr>
              <a:t>الغرض من معيار إدارة المشاريع</a:t>
            </a:r>
            <a:endParaRPr kumimoji="0" lang="en-US" sz="2500" i="0" u="none" strike="noStrike" kern="1200" cap="none" spc="0" normalizeH="0" baseline="0" noProof="0" dirty="0">
              <a:ln>
                <a:noFill/>
              </a:ln>
              <a:solidFill>
                <a:srgbClr val="112D63"/>
              </a:solidFill>
              <a:effectLst/>
              <a:uLnTx/>
              <a:uFillTx/>
              <a:latin typeface="SST Arabic Medium" pitchFamily="34" charset="-78"/>
              <a:cs typeface="SST Arabic Medium" pitchFamily="34" charset="-78"/>
            </a:endParaRPr>
          </a:p>
        </p:txBody>
      </p:sp>
      <p:sp>
        <p:nvSpPr>
          <p:cNvPr id="3" name="Rectangle 2">
            <a:extLst>
              <a:ext uri="{FF2B5EF4-FFF2-40B4-BE49-F238E27FC236}">
                <a16:creationId xmlns:a16="http://schemas.microsoft.com/office/drawing/2014/main" id="{0A1A21D9-AD2A-4702-B53E-2C2DE56C7468}"/>
              </a:ext>
            </a:extLst>
          </p:cNvPr>
          <p:cNvSpPr/>
          <p:nvPr/>
        </p:nvSpPr>
        <p:spPr>
          <a:xfrm>
            <a:off x="3726340" y="1980850"/>
            <a:ext cx="7977199" cy="2078518"/>
          </a:xfrm>
          <a:prstGeom prst="rect">
            <a:avLst/>
          </a:prstGeom>
        </p:spPr>
        <p:txBody>
          <a:bodyPr wrap="square">
            <a:spAutoFit/>
          </a:bodyPr>
          <a:lstStyle/>
          <a:p>
            <a:pPr marL="285750" marR="0" lvl="0" indent="-285750" algn="justLow" defTabSz="914400" rtl="1" eaLnBrk="1" fontAlgn="auto" latinLnBrk="0" hangingPunct="1">
              <a:lnSpc>
                <a:spcPct val="200000"/>
              </a:lnSpc>
              <a:spcBef>
                <a:spcPts val="0"/>
              </a:spcBef>
              <a:spcAft>
                <a:spcPts val="0"/>
              </a:spcAft>
              <a:buClr>
                <a:srgbClr val="03A5AD"/>
              </a:buClr>
              <a:buSzTx/>
              <a:buFont typeface="Wingdings" panose="05000000000000000000" pitchFamily="2" charset="2"/>
              <a:buChar char="Ø"/>
              <a:tabLst/>
              <a:defRPr/>
            </a:pPr>
            <a:r>
              <a:rPr kumimoji="0" lang="ar-DZ" b="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يوفر معيار إدارة المشاريع أساسًا لفهم إدارة المشاريع وكيف تقوم بتمكين النتائج المرجوة. وينطبق هذا المعيار بغض النظر</a:t>
            </a:r>
            <a:r>
              <a:rPr kumimoji="0" lang="ar-EG" b="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 </a:t>
            </a:r>
            <a:r>
              <a:rPr kumimoji="0" lang="ar-DZ" b="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rPr>
              <a:t>عن الصناعة، أو الموقع، أو الحجم، أو منهج التسليم، على سبيل المثال، التنبؤي أو الهجين أو المتكيف. </a:t>
            </a:r>
            <a:endParaRPr kumimoji="0" lang="ar-EG" b="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a:p>
            <a:pPr marL="0" marR="0" lvl="0" indent="0" algn="r" defTabSz="914400" rtl="1" eaLnBrk="1" fontAlgn="auto" latinLnBrk="0" hangingPunct="1">
              <a:lnSpc>
                <a:spcPct val="150000"/>
              </a:lnSpc>
              <a:spcBef>
                <a:spcPts val="0"/>
              </a:spcBef>
              <a:spcAft>
                <a:spcPts val="0"/>
              </a:spcAft>
              <a:buClrTx/>
              <a:buSzTx/>
              <a:buFontTx/>
              <a:buNone/>
              <a:tabLst/>
              <a:defRPr/>
            </a:pPr>
            <a:endParaRPr lang="ar-EG" sz="1600" dirty="0">
              <a:solidFill>
                <a:schemeClr val="tx1">
                  <a:lumMod val="50000"/>
                  <a:lumOff val="50000"/>
                </a:schemeClr>
              </a:solidFill>
              <a:latin typeface="SST Arabic Medium" pitchFamily="34" charset="-78"/>
              <a:cs typeface="SST Arabic Medium" pitchFamily="34" charset="-78"/>
            </a:endParaRPr>
          </a:p>
        </p:txBody>
      </p:sp>
    </p:spTree>
    <p:extLst>
      <p:ext uri="{BB962C8B-B14F-4D97-AF65-F5344CB8AC3E}">
        <p14:creationId xmlns:p14="http://schemas.microsoft.com/office/powerpoint/2010/main" val="135658023"/>
      </p:ext>
    </p:extLst>
  </p:cSld>
  <p:clrMapOvr>
    <a:masterClrMapping/>
  </p:clrMapOvr>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التخطيط</a:t>
            </a:r>
            <a:endParaRPr kumimoji="0" lang="ar-EG" sz="2500" i="0" u="none" strike="noStrike" kern="1200" cap="none" spc="0" normalizeH="0" baseline="0" noProof="0" dirty="0">
              <a:ln>
                <a:noFill/>
              </a:ln>
              <a:solidFill>
                <a:srgbClr val="112D63"/>
              </a:solidFill>
              <a:effectLst/>
              <a:uLnTx/>
              <a:uFillTx/>
              <a:latin typeface="SST Arabic Medium" pitchFamily="34" charset="-78"/>
              <a:cs typeface="SST Arabic Medium" pitchFamily="34" charset="-78"/>
            </a:endParaRPr>
          </a:p>
        </p:txBody>
      </p:sp>
      <p:sp>
        <p:nvSpPr>
          <p:cNvPr id="7" name="Rectangle 6">
            <a:extLst>
              <a:ext uri="{FF2B5EF4-FFF2-40B4-BE49-F238E27FC236}">
                <a16:creationId xmlns:a16="http://schemas.microsoft.com/office/drawing/2014/main" id="{3AC18430-A219-4AA9-85AB-D1871879A6A8}"/>
              </a:ext>
            </a:extLst>
          </p:cNvPr>
          <p:cNvSpPr/>
          <p:nvPr/>
        </p:nvSpPr>
        <p:spPr>
          <a:xfrm>
            <a:off x="1021976" y="2029168"/>
            <a:ext cx="10583096" cy="1569660"/>
          </a:xfrm>
          <a:prstGeom prst="rect">
            <a:avLst/>
          </a:prstGeom>
        </p:spPr>
        <p:txBody>
          <a:bodyPr wrap="square">
            <a:spAutoFit/>
          </a:bodyPr>
          <a:lstStyle/>
          <a:p>
            <a:pPr marL="457200" lvl="0" indent="-457200" algn="justLow" rtl="1">
              <a:lnSpc>
                <a:spcPct val="200000"/>
              </a:lnSpc>
              <a:buClr>
                <a:srgbClr val="03BBB5"/>
              </a:buClr>
              <a:buFont typeface="+mj-lt"/>
              <a:buAutoNum type="arabicPeriod"/>
              <a:defRPr/>
            </a:pPr>
            <a:r>
              <a:rPr lang="ar-EG" sz="1600" dirty="0">
                <a:solidFill>
                  <a:schemeClr val="tx1">
                    <a:lumMod val="50000"/>
                    <a:lumOff val="50000"/>
                  </a:schemeClr>
                </a:solidFill>
                <a:latin typeface="SST Arabic Medium" pitchFamily="34" charset="-78"/>
                <a:cs typeface="SST Arabic Medium" pitchFamily="34" charset="-78"/>
              </a:rPr>
              <a:t>كيف يمكن أن تؤثر العوامل البيئية الداخلية والخارجية على المشروع وتسليماته؟ </a:t>
            </a:r>
          </a:p>
          <a:p>
            <a:pPr marL="457200" lvl="0" indent="-457200" algn="justLow" rtl="1">
              <a:lnSpc>
                <a:spcPct val="200000"/>
              </a:lnSpc>
              <a:buClr>
                <a:srgbClr val="03BBB5"/>
              </a:buClr>
              <a:buFont typeface="+mj-lt"/>
              <a:buAutoNum type="arabicPeriod"/>
              <a:defRPr/>
            </a:pPr>
            <a:r>
              <a:rPr lang="ar-EG" sz="1600" dirty="0">
                <a:solidFill>
                  <a:schemeClr val="tx1">
                    <a:lumMod val="50000"/>
                    <a:lumOff val="50000"/>
                  </a:schemeClr>
                </a:solidFill>
                <a:latin typeface="SST Arabic Medium" pitchFamily="34" charset="-78"/>
                <a:cs typeface="SST Arabic Medium" pitchFamily="34" charset="-78"/>
              </a:rPr>
              <a:t>ما هي العوامل التي تؤثر على المدد الزمنية مثل العلاقة بين الموارد المتاحة وإنتاجيتها؟ </a:t>
            </a:r>
          </a:p>
          <a:p>
            <a:pPr marL="457200" lvl="0" indent="-457200" algn="justLow" rtl="1">
              <a:lnSpc>
                <a:spcPct val="200000"/>
              </a:lnSpc>
              <a:buClr>
                <a:srgbClr val="03BBB5"/>
              </a:buClr>
              <a:buFont typeface="+mj-lt"/>
              <a:buAutoNum type="arabicPeriod"/>
              <a:defRPr/>
            </a:pPr>
            <a:r>
              <a:rPr lang="ar-EG" sz="1600" dirty="0">
                <a:solidFill>
                  <a:schemeClr val="tx1">
                    <a:lumMod val="50000"/>
                    <a:lumOff val="50000"/>
                  </a:schemeClr>
                </a:solidFill>
                <a:latin typeface="SST Arabic Medium" pitchFamily="34" charset="-78"/>
                <a:cs typeface="SST Arabic Medium" pitchFamily="34" charset="-78"/>
              </a:rPr>
              <a:t>هل لدى المنظمة سياسات وإجراءات وإرشادات رسمية أو غير رسمية تتعلق بتقدير التكلفة والموازنة؟ </a:t>
            </a:r>
          </a:p>
        </p:txBody>
      </p:sp>
    </p:spTree>
    <p:extLst>
      <p:ext uri="{BB962C8B-B14F-4D97-AF65-F5344CB8AC3E}">
        <p14:creationId xmlns:p14="http://schemas.microsoft.com/office/powerpoint/2010/main" val="208830651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عمل المشروع</a:t>
            </a:r>
            <a:endParaRPr kumimoji="0" lang="ar-EG" sz="2500" i="0" u="none" strike="noStrike" kern="1200" cap="none" spc="0" normalizeH="0" baseline="0" noProof="0" dirty="0">
              <a:ln>
                <a:noFill/>
              </a:ln>
              <a:solidFill>
                <a:srgbClr val="112D63"/>
              </a:solidFill>
              <a:effectLst/>
              <a:uLnTx/>
              <a:uFillTx/>
              <a:latin typeface="SST Arabic Medium" pitchFamily="34" charset="-78"/>
              <a:cs typeface="SST Arabic Medium" pitchFamily="34" charset="-78"/>
            </a:endParaRPr>
          </a:p>
        </p:txBody>
      </p:sp>
      <p:sp>
        <p:nvSpPr>
          <p:cNvPr id="7" name="Rectangle 6">
            <a:extLst>
              <a:ext uri="{FF2B5EF4-FFF2-40B4-BE49-F238E27FC236}">
                <a16:creationId xmlns:a16="http://schemas.microsoft.com/office/drawing/2014/main" id="{3AC18430-A219-4AA9-85AB-D1871879A6A8}"/>
              </a:ext>
            </a:extLst>
          </p:cNvPr>
          <p:cNvSpPr/>
          <p:nvPr/>
        </p:nvSpPr>
        <p:spPr>
          <a:xfrm>
            <a:off x="1097280" y="1852735"/>
            <a:ext cx="10518550" cy="2062103"/>
          </a:xfrm>
          <a:prstGeom prst="rect">
            <a:avLst/>
          </a:prstGeom>
        </p:spPr>
        <p:txBody>
          <a:bodyPr wrap="square">
            <a:spAutoFit/>
          </a:bodyPr>
          <a:lstStyle/>
          <a:p>
            <a:pPr marL="457200" indent="-457200" algn="justLow" rtl="1">
              <a:lnSpc>
                <a:spcPct val="200000"/>
              </a:lnSpc>
              <a:buClr>
                <a:srgbClr val="03BBB5"/>
              </a:buClr>
              <a:buFont typeface="+mj-lt"/>
              <a:buAutoNum type="arabicPeriod"/>
              <a:defRPr/>
            </a:pPr>
            <a:r>
              <a:rPr lang="ar-EG" sz="1600" dirty="0">
                <a:solidFill>
                  <a:schemeClr val="tx1">
                    <a:lumMod val="50000"/>
                    <a:lumOff val="50000"/>
                  </a:schemeClr>
                </a:solidFill>
                <a:latin typeface="SST Arabic Medium" pitchFamily="34" charset="-78"/>
                <a:cs typeface="SST Arabic Medium" pitchFamily="34" charset="-78"/>
              </a:rPr>
              <a:t>ما هي عمليات الإدارة الأكثر فاعلية بناءً على ثقافة المنظمة والتعقيد وعوامل المشروع الأخرى؟ </a:t>
            </a:r>
          </a:p>
          <a:p>
            <a:pPr marL="457200" indent="-457200" algn="justLow" rtl="1">
              <a:lnSpc>
                <a:spcPct val="200000"/>
              </a:lnSpc>
              <a:buClr>
                <a:srgbClr val="03BBB5"/>
              </a:buClr>
              <a:buFont typeface="+mj-lt"/>
              <a:buAutoNum type="arabicPeriod"/>
              <a:defRPr/>
            </a:pPr>
            <a:r>
              <a:rPr lang="ar-EG" sz="1600" dirty="0">
                <a:solidFill>
                  <a:schemeClr val="tx1">
                    <a:lumMod val="50000"/>
                    <a:lumOff val="50000"/>
                  </a:schemeClr>
                </a:solidFill>
                <a:latin typeface="SST Arabic Medium" pitchFamily="34" charset="-78"/>
                <a:cs typeface="SST Arabic Medium" pitchFamily="34" charset="-78"/>
              </a:rPr>
              <a:t>كيف ستُدار المعرفة في المشروع لتعزيز بيئة العمل التعاونية؟ </a:t>
            </a:r>
          </a:p>
          <a:p>
            <a:pPr marL="457200" indent="-457200" algn="justLow" rtl="1">
              <a:lnSpc>
                <a:spcPct val="200000"/>
              </a:lnSpc>
              <a:buClr>
                <a:srgbClr val="03BBB5"/>
              </a:buClr>
              <a:buFont typeface="+mj-lt"/>
              <a:buAutoNum type="arabicPeriod"/>
              <a:defRPr/>
            </a:pPr>
            <a:r>
              <a:rPr lang="ar-EG" sz="1600" dirty="0">
                <a:solidFill>
                  <a:schemeClr val="tx1">
                    <a:lumMod val="50000"/>
                    <a:lumOff val="50000"/>
                  </a:schemeClr>
                </a:solidFill>
                <a:latin typeface="SST Arabic Medium" pitchFamily="34" charset="-78"/>
                <a:cs typeface="SST Arabic Medium" pitchFamily="34" charset="-78"/>
              </a:rPr>
              <a:t>ما هي المعلومات التي يجب جمعها على مدار المشروع وفي نهايته؟ كيف سيتم جمع المعلومات وإدارتها؟ ما هي التكنولوجيا المتاحة لتطوير وتسجيل ونقل واسترجاع وتتبع وتخزين المعلومات والنتاجات ؟</a:t>
            </a:r>
          </a:p>
        </p:txBody>
      </p:sp>
    </p:spTree>
    <p:extLst>
      <p:ext uri="{BB962C8B-B14F-4D97-AF65-F5344CB8AC3E}">
        <p14:creationId xmlns:p14="http://schemas.microsoft.com/office/powerpoint/2010/main" val="324652818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التسليم</a:t>
            </a:r>
            <a:endParaRPr kumimoji="0" lang="ar-EG" sz="2500" i="0" u="none" strike="noStrike" kern="1200" cap="none" spc="0" normalizeH="0" baseline="0" noProof="0" dirty="0">
              <a:ln>
                <a:noFill/>
              </a:ln>
              <a:solidFill>
                <a:srgbClr val="112D63"/>
              </a:solidFill>
              <a:effectLst/>
              <a:uLnTx/>
              <a:uFillTx/>
              <a:latin typeface="SST Arabic Medium" pitchFamily="34" charset="-78"/>
              <a:cs typeface="SST Arabic Medium" pitchFamily="34" charset="-78"/>
            </a:endParaRPr>
          </a:p>
        </p:txBody>
      </p:sp>
      <p:sp>
        <p:nvSpPr>
          <p:cNvPr id="7" name="Rectangle 6">
            <a:extLst>
              <a:ext uri="{FF2B5EF4-FFF2-40B4-BE49-F238E27FC236}">
                <a16:creationId xmlns:a16="http://schemas.microsoft.com/office/drawing/2014/main" id="{3AC18430-A219-4AA9-85AB-D1871879A6A8}"/>
              </a:ext>
            </a:extLst>
          </p:cNvPr>
          <p:cNvSpPr/>
          <p:nvPr/>
        </p:nvSpPr>
        <p:spPr>
          <a:xfrm>
            <a:off x="1226372" y="2035513"/>
            <a:ext cx="10410974" cy="2062103"/>
          </a:xfrm>
          <a:prstGeom prst="rect">
            <a:avLst/>
          </a:prstGeom>
        </p:spPr>
        <p:txBody>
          <a:bodyPr wrap="square">
            <a:spAutoFit/>
          </a:bodyPr>
          <a:lstStyle/>
          <a:p>
            <a:pPr marL="457200" lvl="0" indent="-457200" algn="justLow" rtl="1">
              <a:lnSpc>
                <a:spcPct val="200000"/>
              </a:lnSpc>
              <a:buClr>
                <a:srgbClr val="03BBB5"/>
              </a:buClr>
              <a:buFont typeface="+mj-lt"/>
              <a:buAutoNum type="arabicPeriod"/>
              <a:defRPr/>
            </a:pPr>
            <a:r>
              <a:rPr lang="ar-EG" sz="1600" dirty="0">
                <a:solidFill>
                  <a:schemeClr val="tx1">
                    <a:lumMod val="50000"/>
                    <a:lumOff val="50000"/>
                  </a:schemeClr>
                </a:solidFill>
                <a:latin typeface="SST Arabic Medium" pitchFamily="34" charset="-78"/>
                <a:cs typeface="SST Arabic Medium" pitchFamily="34" charset="-78"/>
              </a:rPr>
              <a:t>هل تمتلك المنظمة أنظمة رسمية أو غير رسمية لإدارة المتطلبات ؟ </a:t>
            </a:r>
          </a:p>
          <a:p>
            <a:pPr marL="457200" lvl="0" indent="-457200" algn="justLow" rtl="1">
              <a:lnSpc>
                <a:spcPct val="200000"/>
              </a:lnSpc>
              <a:buClr>
                <a:srgbClr val="03BBB5"/>
              </a:buClr>
              <a:buFont typeface="+mj-lt"/>
              <a:buAutoNum type="arabicPeriod"/>
              <a:defRPr/>
            </a:pPr>
            <a:r>
              <a:rPr lang="ar-EG" sz="1600" dirty="0">
                <a:solidFill>
                  <a:schemeClr val="tx1">
                    <a:lumMod val="50000"/>
                    <a:lumOff val="50000"/>
                  </a:schemeClr>
                </a:solidFill>
                <a:latin typeface="SST Arabic Medium" pitchFamily="34" charset="-78"/>
                <a:cs typeface="SST Arabic Medium" pitchFamily="34" charset="-78"/>
              </a:rPr>
              <a:t>هل لدى المنظمة سياسات وإجراءات وإرشادات قائمة رسمية أو غير رسمية تتعلق بالتحقق والضبط؟ </a:t>
            </a:r>
          </a:p>
          <a:p>
            <a:pPr marL="457200" lvl="0" indent="-457200" algn="justLow" rtl="1">
              <a:lnSpc>
                <a:spcPct val="200000"/>
              </a:lnSpc>
              <a:buClr>
                <a:srgbClr val="03BBB5"/>
              </a:buClr>
              <a:buFont typeface="+mj-lt"/>
              <a:buAutoNum type="arabicPeriod"/>
              <a:defRPr/>
            </a:pPr>
            <a:r>
              <a:rPr lang="ar-EG" sz="1600" dirty="0">
                <a:solidFill>
                  <a:schemeClr val="tx1">
                    <a:lumMod val="50000"/>
                    <a:lumOff val="50000"/>
                  </a:schemeClr>
                </a:solidFill>
                <a:latin typeface="SST Arabic Medium" pitchFamily="34" charset="-78"/>
                <a:cs typeface="SST Arabic Medium" pitchFamily="34" charset="-78"/>
              </a:rPr>
              <a:t>ما هي سياسات وإجراءات الجودة الموجودة في المؤسسة؟ ما هي أدوات وأساليب وقوالب الجودة المستخدمة في المنظمة ؟ </a:t>
            </a:r>
          </a:p>
        </p:txBody>
      </p:sp>
    </p:spTree>
    <p:extLst>
      <p:ext uri="{BB962C8B-B14F-4D97-AF65-F5344CB8AC3E}">
        <p14:creationId xmlns:p14="http://schemas.microsoft.com/office/powerpoint/2010/main" val="88664757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عدم التيقن</a:t>
            </a:r>
            <a:endParaRPr kumimoji="0" lang="ar-EG" sz="2500" i="0" u="none" strike="noStrike" kern="1200" cap="none" spc="0" normalizeH="0" baseline="0" noProof="0" dirty="0">
              <a:ln>
                <a:noFill/>
              </a:ln>
              <a:solidFill>
                <a:srgbClr val="112D63"/>
              </a:solidFill>
              <a:effectLst/>
              <a:uLnTx/>
              <a:uFillTx/>
              <a:latin typeface="SST Arabic Medium" pitchFamily="34" charset="-78"/>
              <a:cs typeface="SST Arabic Medium" pitchFamily="34" charset="-78"/>
            </a:endParaRPr>
          </a:p>
        </p:txBody>
      </p:sp>
      <p:sp>
        <p:nvSpPr>
          <p:cNvPr id="7" name="Rectangle 6">
            <a:extLst>
              <a:ext uri="{FF2B5EF4-FFF2-40B4-BE49-F238E27FC236}">
                <a16:creationId xmlns:a16="http://schemas.microsoft.com/office/drawing/2014/main" id="{3AC18430-A219-4AA9-85AB-D1871879A6A8}"/>
              </a:ext>
            </a:extLst>
          </p:cNvPr>
          <p:cNvSpPr/>
          <p:nvPr/>
        </p:nvSpPr>
        <p:spPr>
          <a:xfrm>
            <a:off x="1280159" y="2037746"/>
            <a:ext cx="10314155" cy="2062103"/>
          </a:xfrm>
          <a:prstGeom prst="rect">
            <a:avLst/>
          </a:prstGeom>
        </p:spPr>
        <p:txBody>
          <a:bodyPr wrap="square">
            <a:spAutoFit/>
          </a:bodyPr>
          <a:lstStyle/>
          <a:p>
            <a:pPr marL="457200" indent="-457200" algn="justLow" rtl="1">
              <a:lnSpc>
                <a:spcPct val="200000"/>
              </a:lnSpc>
              <a:buClr>
                <a:srgbClr val="03BBB5"/>
              </a:buClr>
              <a:buFont typeface="+mj-lt"/>
              <a:buAutoNum type="arabicPeriod"/>
              <a:defRPr/>
            </a:pPr>
            <a:r>
              <a:rPr lang="ar-EG" sz="1600" dirty="0">
                <a:solidFill>
                  <a:schemeClr val="tx1">
                    <a:lumMod val="50000"/>
                    <a:lumOff val="50000"/>
                  </a:schemeClr>
                </a:solidFill>
                <a:latin typeface="SST Arabic Medium" pitchFamily="34" charset="-78"/>
                <a:cs typeface="SST Arabic Medium" pitchFamily="34" charset="-78"/>
              </a:rPr>
              <a:t>ما هي الرغبة في المخاطرة ودرجة تحمل المخاطرة لهذا المسعى؟ </a:t>
            </a:r>
          </a:p>
          <a:p>
            <a:pPr marL="457200" indent="-457200" algn="justLow" rtl="1">
              <a:lnSpc>
                <a:spcPct val="200000"/>
              </a:lnSpc>
              <a:buClr>
                <a:srgbClr val="03BBB5"/>
              </a:buClr>
              <a:buFont typeface="+mj-lt"/>
              <a:buAutoNum type="arabicPeriod"/>
              <a:defRPr/>
            </a:pPr>
            <a:r>
              <a:rPr lang="ar-EG" sz="1600" dirty="0">
                <a:solidFill>
                  <a:schemeClr val="tx1">
                    <a:lumMod val="50000"/>
                    <a:lumOff val="50000"/>
                  </a:schemeClr>
                </a:solidFill>
                <a:latin typeface="SST Arabic Medium" pitchFamily="34" charset="-78"/>
                <a:cs typeface="SST Arabic Medium" pitchFamily="34" charset="-78"/>
              </a:rPr>
              <a:t>كيف يتم تحديد التهديدات والفرص ومعالجتها بشكل أفضل ضمن منهج التطوير المختار؟ </a:t>
            </a:r>
          </a:p>
          <a:p>
            <a:pPr marL="457200" indent="-457200" algn="justLow" rtl="1">
              <a:lnSpc>
                <a:spcPct val="200000"/>
              </a:lnSpc>
              <a:buClr>
                <a:srgbClr val="03BBB5"/>
              </a:buClr>
              <a:buFont typeface="+mj-lt"/>
              <a:buAutoNum type="arabicPeriod"/>
              <a:defRPr/>
            </a:pPr>
            <a:r>
              <a:rPr lang="ar-EG" sz="1600" dirty="0">
                <a:solidFill>
                  <a:schemeClr val="tx1">
                    <a:lumMod val="50000"/>
                    <a:lumOff val="50000"/>
                  </a:schemeClr>
                </a:solidFill>
                <a:latin typeface="SST Arabic Medium" pitchFamily="34" charset="-78"/>
                <a:cs typeface="SST Arabic Medium" pitchFamily="34" charset="-78"/>
              </a:rPr>
              <a:t>كيف سيؤثر وجود تعقيدات المشروع أو عدم التيقن التكنولوجي أو حداثة المنتج أو إيقاع العمل أو تأثير تتبع تقدم العمل على المشروع؟</a:t>
            </a:r>
          </a:p>
        </p:txBody>
      </p:sp>
    </p:spTree>
    <p:extLst>
      <p:ext uri="{BB962C8B-B14F-4D97-AF65-F5344CB8AC3E}">
        <p14:creationId xmlns:p14="http://schemas.microsoft.com/office/powerpoint/2010/main" val="214978173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a:off x="890655" y="2316825"/>
            <a:ext cx="857250" cy="857250"/>
          </a:xfrm>
          <a:prstGeom prst="ellipse">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القياس</a:t>
            </a:r>
            <a:endParaRPr kumimoji="0" lang="ar-EG" sz="2500" i="0" u="none" strike="noStrike" kern="1200" cap="none" spc="0" normalizeH="0" baseline="0" noProof="0" dirty="0">
              <a:ln>
                <a:noFill/>
              </a:ln>
              <a:solidFill>
                <a:srgbClr val="112D63"/>
              </a:solidFill>
              <a:effectLst/>
              <a:uLnTx/>
              <a:uFillTx/>
              <a:latin typeface="SST Arabic Medium" pitchFamily="34" charset="-78"/>
              <a:cs typeface="SST Arabic Medium" pitchFamily="34" charset="-78"/>
            </a:endParaRPr>
          </a:p>
        </p:txBody>
      </p:sp>
      <p:sp>
        <p:nvSpPr>
          <p:cNvPr id="7" name="Rectangle 6">
            <a:extLst>
              <a:ext uri="{FF2B5EF4-FFF2-40B4-BE49-F238E27FC236}">
                <a16:creationId xmlns:a16="http://schemas.microsoft.com/office/drawing/2014/main" id="{3AC18430-A219-4AA9-85AB-D1871879A6A8}"/>
              </a:ext>
            </a:extLst>
          </p:cNvPr>
          <p:cNvSpPr/>
          <p:nvPr/>
        </p:nvSpPr>
        <p:spPr>
          <a:xfrm>
            <a:off x="3840480" y="1594043"/>
            <a:ext cx="7581712" cy="2554545"/>
          </a:xfrm>
          <a:prstGeom prst="rect">
            <a:avLst/>
          </a:prstGeom>
        </p:spPr>
        <p:txBody>
          <a:bodyPr wrap="square">
            <a:spAutoFit/>
          </a:bodyPr>
          <a:lstStyle/>
          <a:p>
            <a:pPr marL="457200" lvl="0" indent="-457200" algn="justLow" rtl="1">
              <a:lnSpc>
                <a:spcPct val="200000"/>
              </a:lnSpc>
              <a:buClr>
                <a:srgbClr val="03BBB5"/>
              </a:buClr>
              <a:buFont typeface="+mj-lt"/>
              <a:buAutoNum type="arabicPeriod"/>
              <a:defRPr/>
            </a:pPr>
            <a:r>
              <a:rPr lang="ar-EG" sz="1600" dirty="0">
                <a:solidFill>
                  <a:schemeClr val="tx1">
                    <a:lumMod val="50000"/>
                    <a:lumOff val="50000"/>
                  </a:schemeClr>
                </a:solidFill>
                <a:latin typeface="SST Arabic Medium" pitchFamily="34" charset="-78"/>
                <a:cs typeface="SST Arabic Medium" pitchFamily="34" charset="-78"/>
              </a:rPr>
              <a:t>كيف تقاس القيمة؟ </a:t>
            </a:r>
          </a:p>
          <a:p>
            <a:pPr marL="457200" lvl="0" indent="-457200" algn="justLow" rtl="1">
              <a:lnSpc>
                <a:spcPct val="200000"/>
              </a:lnSpc>
              <a:buClr>
                <a:srgbClr val="03BBB5"/>
              </a:buClr>
              <a:buFont typeface="+mj-lt"/>
              <a:buAutoNum type="arabicPeriod"/>
              <a:defRPr/>
            </a:pPr>
            <a:r>
              <a:rPr lang="ar-EG" sz="1600" dirty="0">
                <a:solidFill>
                  <a:schemeClr val="tx1">
                    <a:lumMod val="50000"/>
                    <a:lumOff val="50000"/>
                  </a:schemeClr>
                </a:solidFill>
                <a:latin typeface="SST Arabic Medium" pitchFamily="34" charset="-78"/>
                <a:cs typeface="SST Arabic Medium" pitchFamily="34" charset="-78"/>
              </a:rPr>
              <a:t>هل هناك مقاييس للقيمة المالية والقيمة غير المالية؟ </a:t>
            </a:r>
          </a:p>
          <a:p>
            <a:pPr marL="457200" lvl="0" indent="-457200" algn="justLow" rtl="1">
              <a:lnSpc>
                <a:spcPct val="200000"/>
              </a:lnSpc>
              <a:buClr>
                <a:srgbClr val="03BBB5"/>
              </a:buClr>
              <a:buFont typeface="+mj-lt"/>
              <a:buAutoNum type="arabicPeriod"/>
              <a:defRPr/>
            </a:pPr>
            <a:r>
              <a:rPr lang="ar-EG" sz="1600" dirty="0">
                <a:solidFill>
                  <a:schemeClr val="tx1">
                    <a:lumMod val="50000"/>
                    <a:lumOff val="50000"/>
                  </a:schemeClr>
                </a:solidFill>
                <a:latin typeface="SST Arabic Medium" pitchFamily="34" charset="-78"/>
                <a:cs typeface="SST Arabic Medium" pitchFamily="34" charset="-78"/>
              </a:rPr>
              <a:t>كيف سيُمَكن المشروع استخلاص البيانات وإعداد التقارير المتعلقة بتحقيق المنافع أثناء المشروع وبعد اكتماله؟ </a:t>
            </a:r>
          </a:p>
          <a:p>
            <a:pPr marL="457200" lvl="0" indent="-457200" algn="justLow" rtl="1">
              <a:lnSpc>
                <a:spcPct val="200000"/>
              </a:lnSpc>
              <a:buClr>
                <a:srgbClr val="03BBB5"/>
              </a:buClr>
              <a:buFont typeface="+mj-lt"/>
              <a:buAutoNum type="arabicPeriod"/>
              <a:defRPr/>
            </a:pPr>
            <a:r>
              <a:rPr lang="ar-EG" sz="1600" dirty="0">
                <a:solidFill>
                  <a:schemeClr val="tx1">
                    <a:lumMod val="50000"/>
                    <a:lumOff val="50000"/>
                  </a:schemeClr>
                </a:solidFill>
                <a:latin typeface="SST Arabic Medium" pitchFamily="34" charset="-78"/>
                <a:cs typeface="SST Arabic Medium" pitchFamily="34" charset="-78"/>
              </a:rPr>
              <a:t>ما هي متطلبات رفع التقارير عن حالة المشروع؟</a:t>
            </a:r>
          </a:p>
        </p:txBody>
      </p:sp>
      <p:pic>
        <p:nvPicPr>
          <p:cNvPr id="28674" name="Picture 2" descr="C:\Users\user\Desktop\performance-boost_1111308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4009" y="2512547"/>
            <a:ext cx="1997224" cy="19972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504396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التشخيص</a:t>
            </a:r>
            <a:endParaRPr kumimoji="0" lang="ar-EG" sz="2500" i="0" u="none" strike="noStrike" kern="1200" cap="none" spc="0" normalizeH="0" baseline="0" noProof="0" dirty="0">
              <a:ln>
                <a:noFill/>
              </a:ln>
              <a:solidFill>
                <a:srgbClr val="112D63"/>
              </a:solidFill>
              <a:effectLst/>
              <a:uLnTx/>
              <a:uFillTx/>
              <a:latin typeface="SST Arabic Medium" pitchFamily="34" charset="-78"/>
              <a:cs typeface="SST Arabic Medium" pitchFamily="34" charset="-78"/>
            </a:endParaRPr>
          </a:p>
        </p:txBody>
      </p:sp>
      <p:sp>
        <p:nvSpPr>
          <p:cNvPr id="7" name="Rectangle 6">
            <a:extLst>
              <a:ext uri="{FF2B5EF4-FFF2-40B4-BE49-F238E27FC236}">
                <a16:creationId xmlns:a16="http://schemas.microsoft.com/office/drawing/2014/main" id="{3AC18430-A219-4AA9-85AB-D1871879A6A8}"/>
              </a:ext>
            </a:extLst>
          </p:cNvPr>
          <p:cNvSpPr/>
          <p:nvPr/>
        </p:nvSpPr>
        <p:spPr>
          <a:xfrm>
            <a:off x="3754419" y="1883476"/>
            <a:ext cx="7861411" cy="1938992"/>
          </a:xfrm>
          <a:prstGeom prst="rect">
            <a:avLst/>
          </a:prstGeom>
        </p:spPr>
        <p:txBody>
          <a:bodyPr wrap="square">
            <a:spAutoFit/>
          </a:bodyPr>
          <a:lstStyle/>
          <a:p>
            <a:pPr marL="285750" lvl="0" indent="-285750" algn="justLow" rtl="1">
              <a:lnSpc>
                <a:spcPct val="200000"/>
              </a:lnSpc>
              <a:buClr>
                <a:srgbClr val="03BBB5"/>
              </a:buClr>
              <a:buFont typeface="Wingdings" panose="05000000000000000000" pitchFamily="2" charset="2"/>
              <a:buChar char="Ø"/>
              <a:defRPr/>
            </a:pPr>
            <a:r>
              <a:rPr lang="ar-EG" sz="2000" dirty="0">
                <a:solidFill>
                  <a:schemeClr val="tx1">
                    <a:lumMod val="50000"/>
                    <a:lumOff val="50000"/>
                  </a:schemeClr>
                </a:solidFill>
                <a:latin typeface="SST Arabic Medium" pitchFamily="34" charset="-78"/>
                <a:cs typeface="SST Arabic Medium" pitchFamily="34" charset="-78"/>
              </a:rPr>
              <a:t>تُعد المراجعات الدورية، مثل التقييم بأثر رجعي أو الدروس المستفادة طرقًا فعالة لتحديد ما إذا كانت المناهج تعمل بشكل جيد وما إذا كان يمكن إجراء تحسينات عن طريق التفصيل.</a:t>
            </a:r>
            <a:endParaRPr kumimoji="0" lang="ar-EG" sz="2000" b="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Tree>
    <p:extLst>
      <p:ext uri="{BB962C8B-B14F-4D97-AF65-F5344CB8AC3E}">
        <p14:creationId xmlns:p14="http://schemas.microsoft.com/office/powerpoint/2010/main" val="284150646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التشخيص</a:t>
            </a:r>
            <a:endParaRPr kumimoji="0" lang="ar-EG" sz="2500" i="0" u="none" strike="noStrike" kern="1200" cap="none" spc="0" normalizeH="0" baseline="0" noProof="0" dirty="0">
              <a:ln>
                <a:noFill/>
              </a:ln>
              <a:solidFill>
                <a:srgbClr val="112D63"/>
              </a:solidFill>
              <a:effectLst/>
              <a:uLnTx/>
              <a:uFillTx/>
              <a:latin typeface="SST Arabic Medium" pitchFamily="34" charset="-78"/>
              <a:cs typeface="SST Arabic Medium" pitchFamily="34" charset="-78"/>
            </a:endParaRPr>
          </a:p>
        </p:txBody>
      </p:sp>
      <p:graphicFrame>
        <p:nvGraphicFramePr>
          <p:cNvPr id="3" name="Table 2"/>
          <p:cNvGraphicFramePr>
            <a:graphicFrameLocks noGrp="1"/>
          </p:cNvGraphicFramePr>
          <p:nvPr/>
        </p:nvGraphicFramePr>
        <p:xfrm>
          <a:off x="1428603" y="1741183"/>
          <a:ext cx="9765101" cy="3677920"/>
        </p:xfrm>
        <a:graphic>
          <a:graphicData uri="http://schemas.openxmlformats.org/drawingml/2006/table">
            <a:tbl>
              <a:tblPr firstRow="1" bandRow="1">
                <a:tableStyleId>{5C22544A-7EE6-4342-B048-85BDC9FD1C3A}</a:tableStyleId>
              </a:tblPr>
              <a:tblGrid>
                <a:gridCol w="5854324">
                  <a:extLst>
                    <a:ext uri="{9D8B030D-6E8A-4147-A177-3AD203B41FA5}">
                      <a16:colId xmlns:a16="http://schemas.microsoft.com/office/drawing/2014/main" val="20000"/>
                    </a:ext>
                  </a:extLst>
                </a:gridCol>
                <a:gridCol w="3910777">
                  <a:extLst>
                    <a:ext uri="{9D8B030D-6E8A-4147-A177-3AD203B41FA5}">
                      <a16:colId xmlns:a16="http://schemas.microsoft.com/office/drawing/2014/main" val="20001"/>
                    </a:ext>
                  </a:extLst>
                </a:gridCol>
              </a:tblGrid>
              <a:tr h="370840">
                <a:tc>
                  <a:txBody>
                    <a:bodyPr/>
                    <a:lstStyle/>
                    <a:p>
                      <a:pPr algn="ctr"/>
                      <a:r>
                        <a:rPr lang="ar-EG" sz="1200" b="0" dirty="0">
                          <a:latin typeface="SST Arabic Medium" pitchFamily="34" charset="-78"/>
                          <a:cs typeface="SST Arabic Medium" pitchFamily="34" charset="-78"/>
                        </a:rPr>
                        <a:t>اقتراح التفصيل</a:t>
                      </a:r>
                      <a:endParaRPr lang="en-US" sz="1200" b="0" dirty="0">
                        <a:latin typeface="SST Arabic Medium" pitchFamily="34" charset="-78"/>
                        <a:cs typeface="SST Arabic Medium" pitchFamily="34" charset="-78"/>
                      </a:endParaRPr>
                    </a:p>
                  </a:txBody>
                  <a:tcPr anchor="ctr">
                    <a:solidFill>
                      <a:srgbClr val="03A5AD"/>
                    </a:solidFill>
                  </a:tcPr>
                </a:tc>
                <a:tc>
                  <a:txBody>
                    <a:bodyPr/>
                    <a:lstStyle/>
                    <a:p>
                      <a:pPr algn="ctr"/>
                      <a:r>
                        <a:rPr lang="ar-EG" sz="1200" b="0" dirty="0">
                          <a:latin typeface="SST Arabic Medium" pitchFamily="34" charset="-78"/>
                          <a:cs typeface="SST Arabic Medium" pitchFamily="34" charset="-78"/>
                        </a:rPr>
                        <a:t>الحالة</a:t>
                      </a:r>
                      <a:endParaRPr lang="en-US" sz="1200" b="0" dirty="0">
                        <a:latin typeface="SST Arabic Medium" pitchFamily="34" charset="-78"/>
                        <a:cs typeface="SST Arabic Medium" pitchFamily="34" charset="-78"/>
                      </a:endParaRPr>
                    </a:p>
                  </a:txBody>
                  <a:tcPr anchor="ctr">
                    <a:solidFill>
                      <a:srgbClr val="03A5AD"/>
                    </a:solidFill>
                  </a:tcPr>
                </a:tc>
                <a:extLst>
                  <a:ext uri="{0D108BD9-81ED-4DB2-BD59-A6C34878D82A}">
                    <a16:rowId xmlns:a16="http://schemas.microsoft.com/office/drawing/2014/main" val="10000"/>
                  </a:ext>
                </a:extLst>
              </a:tr>
              <a:tr h="370840">
                <a:tc>
                  <a:txBody>
                    <a:bodyPr/>
                    <a:lstStyle/>
                    <a:p>
                      <a:pPr algn="justLow"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إضافة المزيد من حلقات التحقق من الملاحظات وخطوات</a:t>
                      </a:r>
                      <a:r>
                        <a:rPr lang="ar-SA" sz="1200" b="0" i="0" u="none" strike="noStrike" kern="1200" baseline="0" dirty="0">
                          <a:solidFill>
                            <a:schemeClr val="tx1">
                              <a:lumMod val="50000"/>
                              <a:lumOff val="50000"/>
                            </a:schemeClr>
                          </a:solidFill>
                          <a:effectLst/>
                          <a:latin typeface="SST Arabic Medium" pitchFamily="34" charset="-78"/>
                          <a:ea typeface="+mn-ea"/>
                          <a:cs typeface="SST Arabic Medium" pitchFamily="34" charset="-78"/>
                        </a:rPr>
                        <a:t> </a:t>
                      </a:r>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ضمان الجودة.</a:t>
                      </a:r>
                      <a:endParaRPr lang="ar-EG" sz="1200" b="0" dirty="0">
                        <a:solidFill>
                          <a:schemeClr val="tx1">
                            <a:lumMod val="50000"/>
                            <a:lumOff val="50000"/>
                          </a:schemeClr>
                        </a:solidFill>
                        <a:effectLst/>
                        <a:latin typeface="SST Arabic Medium" pitchFamily="34" charset="-78"/>
                        <a:cs typeface="SST Arabic Medium" pitchFamily="34" charset="-78"/>
                      </a:endParaRPr>
                    </a:p>
                  </a:txBody>
                  <a:tcPr anchor="ctr"/>
                </a:tc>
                <a:tc>
                  <a:txBody>
                    <a:bodyPr/>
                    <a:lstStyle/>
                    <a:p>
                      <a:pPr algn="justLow" rtl="1" fontAlgn="t">
                        <a:spcBef>
                          <a:spcPts val="0"/>
                        </a:spcBef>
                        <a:spcAft>
                          <a:spcPts val="0"/>
                        </a:spcAft>
                      </a:pPr>
                      <a:r>
                        <a:rPr lang="ar-EG" sz="1200" b="0" i="0" u="none" strike="noStrike" dirty="0">
                          <a:solidFill>
                            <a:schemeClr val="tx1">
                              <a:lumMod val="50000"/>
                              <a:lumOff val="50000"/>
                            </a:schemeClr>
                          </a:solidFill>
                          <a:effectLst/>
                          <a:latin typeface="SST Arabic Medium" pitchFamily="34" charset="-78"/>
                          <a:cs typeface="SST Arabic Medium" pitchFamily="34" charset="-78"/>
                        </a:rPr>
                        <a:t>تسليمات ذات جودة رديئة</a:t>
                      </a:r>
                      <a:endParaRPr lang="ar-EG" sz="1200" dirty="0">
                        <a:solidFill>
                          <a:schemeClr val="tx1">
                            <a:lumMod val="50000"/>
                            <a:lumOff val="50000"/>
                          </a:schemeClr>
                        </a:solidFill>
                        <a:effectLst/>
                        <a:latin typeface="SST Arabic Medium" pitchFamily="34" charset="-78"/>
                        <a:cs typeface="SST Arabic Medium" pitchFamily="34" charset="-78"/>
                      </a:endParaRPr>
                    </a:p>
                  </a:txBody>
                  <a:tcPr marL="63500" marR="63500" marT="63500" marB="63500" anchor="ctr"/>
                </a:tc>
                <a:extLst>
                  <a:ext uri="{0D108BD9-81ED-4DB2-BD59-A6C34878D82A}">
                    <a16:rowId xmlns:a16="http://schemas.microsoft.com/office/drawing/2014/main" val="10001"/>
                  </a:ext>
                </a:extLst>
              </a:tr>
              <a:tr h="370840">
                <a:tc>
                  <a:txBody>
                    <a:bodyPr/>
                    <a:lstStyle/>
                    <a:p>
                      <a:pPr algn="justLow" rtl="1" fontAlgn="t">
                        <a:spcBef>
                          <a:spcPts val="0"/>
                        </a:spcBef>
                        <a:spcAft>
                          <a:spcPts val="0"/>
                        </a:spcAft>
                      </a:pPr>
                      <a:r>
                        <a:rPr lang="ar-EG" sz="1200" b="0" i="0" u="none" strike="noStrike" dirty="0">
                          <a:solidFill>
                            <a:schemeClr val="tx1">
                              <a:lumMod val="50000"/>
                              <a:lumOff val="50000"/>
                            </a:schemeClr>
                          </a:solidFill>
                          <a:effectLst/>
                          <a:latin typeface="SST Arabic Medium" pitchFamily="34" charset="-78"/>
                          <a:cs typeface="SST Arabic Medium" pitchFamily="34" charset="-78"/>
                        </a:rPr>
                        <a:t>إضافة المزيد من خطوات التوجيه والتدريب والتحقق.</a:t>
                      </a:r>
                      <a:endParaRPr lang="ar-EG" sz="1200" dirty="0">
                        <a:solidFill>
                          <a:schemeClr val="tx1">
                            <a:lumMod val="50000"/>
                            <a:lumOff val="50000"/>
                          </a:schemeClr>
                        </a:solidFill>
                        <a:effectLst/>
                        <a:latin typeface="SST Arabic Medium" pitchFamily="34" charset="-78"/>
                        <a:cs typeface="SST Arabic Medium" pitchFamily="34" charset="-78"/>
                      </a:endParaRPr>
                    </a:p>
                  </a:txBody>
                  <a:tcPr marL="63500" marR="63500" marT="63500" marB="63500" anchor="ctr"/>
                </a:tc>
                <a:tc>
                  <a:txBody>
                    <a:bodyPr/>
                    <a:lstStyle/>
                    <a:p>
                      <a:pPr algn="justLow"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أعضاء الفريق غير متأكدين من كيفية مواصلة العمل أو القيام</a:t>
                      </a:r>
                      <a:endParaRPr lang="ar-EG" sz="1200" b="0" dirty="0">
                        <a:solidFill>
                          <a:schemeClr val="tx1">
                            <a:lumMod val="50000"/>
                            <a:lumOff val="50000"/>
                          </a:schemeClr>
                        </a:solidFill>
                        <a:effectLst/>
                        <a:latin typeface="SST Arabic Medium" pitchFamily="34" charset="-78"/>
                        <a:cs typeface="SST Arabic Medium" pitchFamily="34" charset="-78"/>
                      </a:endParaRPr>
                    </a:p>
                    <a:p>
                      <a:pPr algn="justLow"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بعملهم</a:t>
                      </a:r>
                      <a:endParaRPr lang="ar-EG" sz="1200" b="0" dirty="0">
                        <a:solidFill>
                          <a:schemeClr val="tx1">
                            <a:lumMod val="50000"/>
                            <a:lumOff val="50000"/>
                          </a:schemeClr>
                        </a:solidFill>
                        <a:effectLst/>
                        <a:latin typeface="SST Arabic Medium" pitchFamily="34" charset="-78"/>
                        <a:cs typeface="SST Arabic Medium" pitchFamily="34" charset="-78"/>
                      </a:endParaRPr>
                    </a:p>
                  </a:txBody>
                  <a:tcPr anchor="ctr"/>
                </a:tc>
                <a:extLst>
                  <a:ext uri="{0D108BD9-81ED-4DB2-BD59-A6C34878D82A}">
                    <a16:rowId xmlns:a16="http://schemas.microsoft.com/office/drawing/2014/main" val="10002"/>
                  </a:ext>
                </a:extLst>
              </a:tr>
              <a:tr h="370840">
                <a:tc>
                  <a:txBody>
                    <a:bodyPr/>
                    <a:lstStyle/>
                    <a:p>
                      <a:pPr algn="justLow"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محاولة تبسيط قرارات الموافقة من خلال عدد أقل من الأشخاص</a:t>
                      </a:r>
                      <a:r>
                        <a:rPr lang="ar-SA" sz="1200" b="0" i="0" u="none" strike="noStrike" kern="1200" baseline="0" dirty="0">
                          <a:solidFill>
                            <a:schemeClr val="tx1">
                              <a:lumMod val="50000"/>
                              <a:lumOff val="50000"/>
                            </a:schemeClr>
                          </a:solidFill>
                          <a:effectLst/>
                          <a:latin typeface="SST Arabic Medium" pitchFamily="34" charset="-78"/>
                          <a:ea typeface="+mn-ea"/>
                          <a:cs typeface="SST Arabic Medium" pitchFamily="34" charset="-78"/>
                        </a:rPr>
                        <a:t> </a:t>
                      </a:r>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المخولين لاتخاذ قرارات في حدود قيم معينة.</a:t>
                      </a:r>
                      <a:endParaRPr lang="ar-EG" sz="1200" b="0" dirty="0">
                        <a:solidFill>
                          <a:schemeClr val="tx1">
                            <a:lumMod val="50000"/>
                            <a:lumOff val="50000"/>
                          </a:schemeClr>
                        </a:solidFill>
                        <a:effectLst/>
                        <a:latin typeface="SST Arabic Medium" pitchFamily="34" charset="-78"/>
                        <a:cs typeface="SST Arabic Medium" pitchFamily="34" charset="-78"/>
                      </a:endParaRPr>
                    </a:p>
                  </a:txBody>
                  <a:tcPr anchor="ctr"/>
                </a:tc>
                <a:tc>
                  <a:txBody>
                    <a:bodyPr/>
                    <a:lstStyle/>
                    <a:p>
                      <a:pPr algn="justLow" rtl="1" fontAlgn="t">
                        <a:spcBef>
                          <a:spcPts val="0"/>
                        </a:spcBef>
                        <a:spcAft>
                          <a:spcPts val="0"/>
                        </a:spcAft>
                      </a:pPr>
                      <a:r>
                        <a:rPr lang="ar-EG" sz="1200" b="0" i="0" u="none" strike="noStrike" dirty="0">
                          <a:solidFill>
                            <a:schemeClr val="tx1">
                              <a:lumMod val="50000"/>
                              <a:lumOff val="50000"/>
                            </a:schemeClr>
                          </a:solidFill>
                          <a:effectLst/>
                          <a:latin typeface="SST Arabic Medium" pitchFamily="34" charset="-78"/>
                          <a:cs typeface="SST Arabic Medium" pitchFamily="34" charset="-78"/>
                        </a:rPr>
                        <a:t>تأخيرات طويلة في انتظار الموافقات</a:t>
                      </a:r>
                      <a:endParaRPr lang="ar-EG" sz="1200" dirty="0">
                        <a:solidFill>
                          <a:schemeClr val="tx1">
                            <a:lumMod val="50000"/>
                            <a:lumOff val="50000"/>
                          </a:schemeClr>
                        </a:solidFill>
                        <a:effectLst/>
                        <a:latin typeface="SST Arabic Medium" pitchFamily="34" charset="-78"/>
                        <a:cs typeface="SST Arabic Medium" pitchFamily="34" charset="-78"/>
                      </a:endParaRPr>
                    </a:p>
                  </a:txBody>
                  <a:tcPr marL="63500" marR="63500" marT="63500" marB="63500" anchor="ctr"/>
                </a:tc>
                <a:extLst>
                  <a:ext uri="{0D108BD9-81ED-4DB2-BD59-A6C34878D82A}">
                    <a16:rowId xmlns:a16="http://schemas.microsoft.com/office/drawing/2014/main" val="10003"/>
                  </a:ext>
                </a:extLst>
              </a:tr>
              <a:tr h="370840">
                <a:tc>
                  <a:txBody>
                    <a:bodyPr/>
                    <a:lstStyle/>
                    <a:p>
                      <a:pPr algn="justLow"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استخدام تقنيات مثل تحديد تدفق القيمة ولوحات كانبان لتصور</a:t>
                      </a:r>
                      <a:r>
                        <a:rPr lang="ar-SA" sz="1200" b="0" i="0" u="none" strike="noStrike" kern="1200" baseline="0" dirty="0">
                          <a:solidFill>
                            <a:schemeClr val="tx1">
                              <a:lumMod val="50000"/>
                              <a:lumOff val="50000"/>
                            </a:schemeClr>
                          </a:solidFill>
                          <a:effectLst/>
                          <a:latin typeface="SST Arabic Medium" pitchFamily="34" charset="-78"/>
                          <a:ea typeface="+mn-ea"/>
                          <a:cs typeface="SST Arabic Medium" pitchFamily="34" charset="-78"/>
                        </a:rPr>
                        <a:t> </a:t>
                      </a:r>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العمل وتحديد الإشكالات واقتراح الحلول.</a:t>
                      </a:r>
                      <a:endParaRPr lang="ar-EG" sz="1200" b="0" dirty="0">
                        <a:solidFill>
                          <a:schemeClr val="tx1">
                            <a:lumMod val="50000"/>
                            <a:lumOff val="50000"/>
                          </a:schemeClr>
                        </a:solidFill>
                        <a:effectLst/>
                        <a:latin typeface="SST Arabic Medium" pitchFamily="34" charset="-78"/>
                        <a:cs typeface="SST Arabic Medium" pitchFamily="34" charset="-78"/>
                      </a:endParaRPr>
                    </a:p>
                  </a:txBody>
                  <a:tcPr anchor="ctr"/>
                </a:tc>
                <a:tc>
                  <a:txBody>
                    <a:bodyPr/>
                    <a:lstStyle/>
                    <a:p>
                      <a:pPr algn="justLow" rtl="1" fontAlgn="t">
                        <a:spcBef>
                          <a:spcPts val="0"/>
                        </a:spcBef>
                        <a:spcAft>
                          <a:spcPts val="0"/>
                        </a:spcAft>
                      </a:pPr>
                      <a:r>
                        <a:rPr lang="ar-EG" sz="1200" b="0" i="0" u="none" strike="noStrike" dirty="0">
                          <a:solidFill>
                            <a:schemeClr val="tx1">
                              <a:lumMod val="50000"/>
                              <a:lumOff val="50000"/>
                            </a:schemeClr>
                          </a:solidFill>
                          <a:effectLst/>
                          <a:latin typeface="SST Arabic Medium" pitchFamily="34" charset="-78"/>
                          <a:cs typeface="SST Arabic Medium" pitchFamily="34" charset="-78"/>
                        </a:rPr>
                        <a:t>هناك الكثير من العمل الجاري أو معدلات عالية من المخلفات</a:t>
                      </a:r>
                      <a:endParaRPr lang="ar-EG" sz="1200" dirty="0">
                        <a:solidFill>
                          <a:schemeClr val="tx1">
                            <a:lumMod val="50000"/>
                            <a:lumOff val="50000"/>
                          </a:schemeClr>
                        </a:solidFill>
                        <a:effectLst/>
                        <a:latin typeface="SST Arabic Medium" pitchFamily="34" charset="-78"/>
                        <a:cs typeface="SST Arabic Medium" pitchFamily="34" charset="-78"/>
                      </a:endParaRPr>
                    </a:p>
                  </a:txBody>
                  <a:tcPr marL="63500" marR="63500" marT="63500" marB="63500" anchor="ctr"/>
                </a:tc>
                <a:extLst>
                  <a:ext uri="{0D108BD9-81ED-4DB2-BD59-A6C34878D82A}">
                    <a16:rowId xmlns:a16="http://schemas.microsoft.com/office/drawing/2014/main" val="10004"/>
                  </a:ext>
                </a:extLst>
              </a:tr>
              <a:tr h="370840">
                <a:tc>
                  <a:txBody>
                    <a:bodyPr/>
                    <a:lstStyle/>
                    <a:p>
                      <a:pPr algn="justLow"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تقييم ما إذا كان يتم مشاركة المعلومات الكافية مع المعنيين وأن</a:t>
                      </a:r>
                      <a:r>
                        <a:rPr lang="ar-SA" sz="1200" b="0" i="0" u="none" strike="noStrike" kern="1200" baseline="0" dirty="0">
                          <a:solidFill>
                            <a:schemeClr val="tx1">
                              <a:lumMod val="50000"/>
                              <a:lumOff val="50000"/>
                            </a:schemeClr>
                          </a:solidFill>
                          <a:effectLst/>
                          <a:latin typeface="SST Arabic Medium" pitchFamily="34" charset="-78"/>
                          <a:ea typeface="+mn-ea"/>
                          <a:cs typeface="SST Arabic Medium" pitchFamily="34" charset="-78"/>
                        </a:rPr>
                        <a:t> </a:t>
                      </a:r>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حلقات الملاحظات موجودة وتعمل وأن المشاركة بشكل أعمق قد</a:t>
                      </a:r>
                      <a:r>
                        <a:rPr lang="ar-SA" sz="1200" b="0" i="0" u="none" strike="noStrike" kern="1200" baseline="0" dirty="0">
                          <a:solidFill>
                            <a:schemeClr val="tx1">
                              <a:lumMod val="50000"/>
                              <a:lumOff val="50000"/>
                            </a:schemeClr>
                          </a:solidFill>
                          <a:effectLst/>
                          <a:latin typeface="SST Arabic Medium" pitchFamily="34" charset="-78"/>
                          <a:ea typeface="+mn-ea"/>
                          <a:cs typeface="SST Arabic Medium" pitchFamily="34" charset="-78"/>
                        </a:rPr>
                        <a:t> </a:t>
                      </a:r>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تعمل بشكل أفضل من مجرد التواصل.</a:t>
                      </a:r>
                      <a:endParaRPr lang="ar-EG" sz="1200" b="0" dirty="0">
                        <a:solidFill>
                          <a:schemeClr val="tx1">
                            <a:lumMod val="50000"/>
                            <a:lumOff val="50000"/>
                          </a:schemeClr>
                        </a:solidFill>
                        <a:effectLst/>
                        <a:latin typeface="SST Arabic Medium" pitchFamily="34" charset="-78"/>
                        <a:cs typeface="SST Arabic Medium" pitchFamily="34" charset="-78"/>
                      </a:endParaRPr>
                    </a:p>
                  </a:txBody>
                  <a:tcPr anchor="ctr"/>
                </a:tc>
                <a:tc>
                  <a:txBody>
                    <a:bodyPr/>
                    <a:lstStyle/>
                    <a:p>
                      <a:pPr algn="justLow"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المعنيون لا يشاركون أو يتشاركون بملاحظات سلبية</a:t>
                      </a:r>
                      <a:endParaRPr lang="ar-EG" sz="1200" b="0" dirty="0">
                        <a:solidFill>
                          <a:schemeClr val="tx1">
                            <a:lumMod val="50000"/>
                            <a:lumOff val="50000"/>
                          </a:schemeClr>
                        </a:solidFill>
                        <a:effectLst/>
                        <a:latin typeface="SST Arabic Medium" pitchFamily="34" charset="-78"/>
                        <a:cs typeface="SST Arabic Medium" pitchFamily="34" charset="-78"/>
                      </a:endParaRPr>
                    </a:p>
                  </a:txBody>
                  <a:tcPr anchor="ctr"/>
                </a:tc>
                <a:extLst>
                  <a:ext uri="{0D108BD9-81ED-4DB2-BD59-A6C34878D82A}">
                    <a16:rowId xmlns:a16="http://schemas.microsoft.com/office/drawing/2014/main" val="10005"/>
                  </a:ext>
                </a:extLst>
              </a:tr>
              <a:tr h="370840">
                <a:tc>
                  <a:txBody>
                    <a:bodyPr/>
                    <a:lstStyle/>
                    <a:p>
                      <a:pPr algn="justLow"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القيام بالتحقق للتأكد من أن التدابير المناسبة يتم جمعها.</a:t>
                      </a:r>
                      <a:r>
                        <a:rPr lang="ar-SA" sz="1200" b="0" i="0" u="none" strike="noStrike" kern="1200" baseline="0" dirty="0">
                          <a:solidFill>
                            <a:schemeClr val="tx1">
                              <a:lumMod val="50000"/>
                              <a:lumOff val="50000"/>
                            </a:schemeClr>
                          </a:solidFill>
                          <a:effectLst/>
                          <a:latin typeface="SST Arabic Medium" pitchFamily="34" charset="-78"/>
                          <a:ea typeface="+mn-ea"/>
                          <a:cs typeface="SST Arabic Medium" pitchFamily="34" charset="-78"/>
                        </a:rPr>
                        <a:t> </a:t>
                      </a:r>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وتحليلها ومشاركتها، ومناقشتها خلال اجتماعات الفريق</a:t>
                      </a:r>
                      <a:r>
                        <a:rPr lang="ar-SA" sz="1200" b="0" i="0" u="none" strike="noStrike" kern="1200" baseline="0" dirty="0">
                          <a:solidFill>
                            <a:schemeClr val="tx1">
                              <a:lumMod val="50000"/>
                              <a:lumOff val="50000"/>
                            </a:schemeClr>
                          </a:solidFill>
                          <a:effectLst/>
                          <a:latin typeface="SST Arabic Medium" pitchFamily="34" charset="-78"/>
                          <a:ea typeface="+mn-ea"/>
                          <a:cs typeface="SST Arabic Medium" pitchFamily="34" charset="-78"/>
                        </a:rPr>
                        <a:t> </a:t>
                      </a:r>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والمعنيين والتحقق من التوافق مع اتخاذ التدابير داخل الفريق</a:t>
                      </a:r>
                      <a:endParaRPr lang="ar-EG" sz="1200" b="0" dirty="0">
                        <a:solidFill>
                          <a:schemeClr val="tx1">
                            <a:lumMod val="50000"/>
                            <a:lumOff val="50000"/>
                          </a:schemeClr>
                        </a:solidFill>
                        <a:effectLst/>
                        <a:latin typeface="SST Arabic Medium" pitchFamily="34" charset="-78"/>
                        <a:cs typeface="SST Arabic Medium" pitchFamily="34" charset="-78"/>
                      </a:endParaRPr>
                    </a:p>
                    <a:p>
                      <a:pPr algn="justLow"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ومع المعنيين.</a:t>
                      </a:r>
                      <a:endParaRPr lang="ar-EG" sz="1200" b="0" dirty="0">
                        <a:solidFill>
                          <a:schemeClr val="tx1">
                            <a:lumMod val="50000"/>
                            <a:lumOff val="50000"/>
                          </a:schemeClr>
                        </a:solidFill>
                        <a:effectLst/>
                        <a:latin typeface="SST Arabic Medium" pitchFamily="34" charset="-78"/>
                        <a:cs typeface="SST Arabic Medium" pitchFamily="34" charset="-78"/>
                      </a:endParaRPr>
                    </a:p>
                  </a:txBody>
                  <a:tcPr anchor="ctr"/>
                </a:tc>
                <a:tc>
                  <a:txBody>
                    <a:bodyPr/>
                    <a:lstStyle/>
                    <a:p>
                      <a:pPr algn="justLow" rtl="1" fontAlgn="t">
                        <a:spcBef>
                          <a:spcPts val="0"/>
                        </a:spcBef>
                        <a:spcAft>
                          <a:spcPts val="0"/>
                        </a:spcAft>
                      </a:pPr>
                      <a:r>
                        <a:rPr lang="ar-EG" sz="1200" b="0" i="0" u="none" strike="noStrike" dirty="0">
                          <a:solidFill>
                            <a:schemeClr val="tx1">
                              <a:lumMod val="50000"/>
                              <a:lumOff val="50000"/>
                            </a:schemeClr>
                          </a:solidFill>
                          <a:effectLst/>
                          <a:latin typeface="SST Arabic Medium" pitchFamily="34" charset="-78"/>
                          <a:cs typeface="SST Arabic Medium" pitchFamily="34" charset="-78"/>
                        </a:rPr>
                        <a:t>عدم وضوح الرؤية وفهم تقدم المشروع</a:t>
                      </a:r>
                      <a:endParaRPr lang="ar-EG" sz="1200" dirty="0">
                        <a:solidFill>
                          <a:schemeClr val="tx1">
                            <a:lumMod val="50000"/>
                            <a:lumOff val="50000"/>
                          </a:schemeClr>
                        </a:solidFill>
                        <a:effectLst/>
                        <a:latin typeface="SST Arabic Medium" pitchFamily="34" charset="-78"/>
                        <a:cs typeface="SST Arabic Medium" pitchFamily="34" charset="-78"/>
                      </a:endParaRPr>
                    </a:p>
                  </a:txBody>
                  <a:tcPr marL="63500" marR="63500" marT="63500" marB="63500" anchor="ctr"/>
                </a:tc>
                <a:extLst>
                  <a:ext uri="{0D108BD9-81ED-4DB2-BD59-A6C34878D82A}">
                    <a16:rowId xmlns:a16="http://schemas.microsoft.com/office/drawing/2014/main" val="10006"/>
                  </a:ext>
                </a:extLst>
              </a:tr>
              <a:tr h="640080">
                <a:tc>
                  <a:txBody>
                    <a:bodyPr/>
                    <a:lstStyle/>
                    <a:p>
                      <a:pPr algn="justLow"/>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استكشاف الأسباب الجذرية لتحديد ما إذا كانت هناك فجوات ذات صلة في عمليات المشروع أو أنشطته.</a:t>
                      </a:r>
                      <a:endParaRPr lang="en-US" sz="1200" b="0" dirty="0">
                        <a:solidFill>
                          <a:schemeClr val="tx1">
                            <a:lumMod val="50000"/>
                            <a:lumOff val="50000"/>
                          </a:schemeClr>
                        </a:solidFill>
                        <a:latin typeface="SST Arabic Medium" pitchFamily="34" charset="-78"/>
                        <a:cs typeface="SST Arabic Medium" pitchFamily="34" charset="-78"/>
                      </a:endParaRPr>
                    </a:p>
                  </a:txBody>
                  <a:tcPr anchor="ctr"/>
                </a:tc>
                <a:tc>
                  <a:txBody>
                    <a:bodyPr/>
                    <a:lstStyle/>
                    <a:p>
                      <a:pPr algn="justLow"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ستمرار ظهور الإشكالات و / أو المخاطر التي لا يكون الفريق على</a:t>
                      </a:r>
                      <a:r>
                        <a:rPr lang="ar-SA" sz="1200" b="0" i="0" u="none" strike="noStrike" kern="1200" baseline="0" dirty="0">
                          <a:solidFill>
                            <a:schemeClr val="tx1">
                              <a:lumMod val="50000"/>
                              <a:lumOff val="50000"/>
                            </a:schemeClr>
                          </a:solidFill>
                          <a:effectLst/>
                          <a:latin typeface="SST Arabic Medium" pitchFamily="34" charset="-78"/>
                          <a:ea typeface="+mn-ea"/>
                          <a:cs typeface="SST Arabic Medium" pitchFamily="34" charset="-78"/>
                        </a:rPr>
                        <a:t> </a:t>
                      </a:r>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استعداد لها بما يتطلب من الفريق التفاعل معها بدلاً من التقدم في العمل</a:t>
                      </a:r>
                      <a:endParaRPr lang="ar-EG" sz="1200" b="0" dirty="0">
                        <a:solidFill>
                          <a:schemeClr val="tx1">
                            <a:lumMod val="50000"/>
                            <a:lumOff val="50000"/>
                          </a:schemeClr>
                        </a:solidFill>
                        <a:effectLst/>
                        <a:latin typeface="SST Arabic Medium" pitchFamily="34" charset="-78"/>
                        <a:cs typeface="SST Arabic Medium" pitchFamily="34" charset="-78"/>
                      </a:endParaRPr>
                    </a:p>
                  </a:txBody>
                  <a:tcPr anchor="ctr"/>
                </a:tc>
                <a:extLst>
                  <a:ext uri="{0D108BD9-81ED-4DB2-BD59-A6C34878D82A}">
                    <a16:rowId xmlns:a16="http://schemas.microsoft.com/office/drawing/2014/main" val="10007"/>
                  </a:ext>
                </a:extLst>
              </a:tr>
            </a:tbl>
          </a:graphicData>
        </a:graphic>
      </p:graphicFrame>
      <p:sp>
        <p:nvSpPr>
          <p:cNvPr id="6" name="TextBox 5"/>
          <p:cNvSpPr txBox="1"/>
          <p:nvPr/>
        </p:nvSpPr>
        <p:spPr>
          <a:xfrm>
            <a:off x="3861311" y="5871533"/>
            <a:ext cx="4899684" cy="307777"/>
          </a:xfrm>
          <a:prstGeom prst="rect">
            <a:avLst/>
          </a:prstGeom>
          <a:noFill/>
        </p:spPr>
        <p:txBody>
          <a:bodyPr wrap="square" rtlCol="0">
            <a:spAutoFit/>
          </a:bodyPr>
          <a:lstStyle/>
          <a:p>
            <a:pPr lvl="0" algn="ctr" rtl="1">
              <a:defRPr/>
            </a:pPr>
            <a:r>
              <a:rPr lang="ar-EG" sz="1400" dirty="0">
                <a:solidFill>
                  <a:schemeClr val="tx1">
                    <a:lumMod val="50000"/>
                    <a:lumOff val="50000"/>
                  </a:schemeClr>
                </a:solidFill>
                <a:latin typeface="SST Arabic Medium" pitchFamily="34" charset="-78"/>
                <a:cs typeface="SST Arabic Medium" pitchFamily="34" charset="-78"/>
              </a:rPr>
              <a:t>الجدول 3-1 الحالات الشائعة واقتراحات التفصيل</a:t>
            </a:r>
          </a:p>
        </p:txBody>
      </p:sp>
    </p:spTree>
    <p:extLst>
      <p:ext uri="{BB962C8B-B14F-4D97-AF65-F5344CB8AC3E}">
        <p14:creationId xmlns:p14="http://schemas.microsoft.com/office/powerpoint/2010/main" val="394653657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6"/>
          <p:cNvSpPr txBox="1"/>
          <p:nvPr/>
        </p:nvSpPr>
        <p:spPr>
          <a:xfrm>
            <a:off x="6760614" y="1463494"/>
            <a:ext cx="5143724" cy="371897"/>
          </a:xfrm>
          <a:prstGeom prst="rect">
            <a:avLst/>
          </a:prstGeom>
        </p:spPr>
        <p:txBody>
          <a:bodyPr wrap="square" lIns="0" tIns="0" rIns="0" bIns="0" rtlCol="0" anchor="t">
            <a:spAutoFit/>
          </a:bodyPr>
          <a:lstStyle/>
          <a:p>
            <a:pPr marL="0" marR="0" lvl="0" indent="0" algn="r" defTabSz="914400" rtl="1" eaLnBrk="1" fontAlgn="auto" latinLnBrk="0" hangingPunct="1">
              <a:lnSpc>
                <a:spcPts val="2899"/>
              </a:lnSpc>
              <a:spcBef>
                <a:spcPts val="0"/>
              </a:spcBef>
              <a:spcAft>
                <a:spcPts val="0"/>
              </a:spcAft>
              <a:buClrTx/>
              <a:buSzTx/>
              <a:buFontTx/>
              <a:buNone/>
              <a:tabLst/>
              <a:defRPr/>
            </a:pPr>
            <a:r>
              <a:rPr kumimoji="0" lang="ar-EG" sz="2000" b="1" i="0" u="none" strike="noStrike" kern="1200" cap="none" spc="0" normalizeH="0" baseline="0" noProof="0" dirty="0">
                <a:ln>
                  <a:noFill/>
                </a:ln>
                <a:solidFill>
                  <a:srgbClr val="00A1A7"/>
                </a:solidFill>
                <a:effectLst/>
                <a:uLnTx/>
                <a:uFillTx/>
                <a:latin typeface="SST Arabic Bold"/>
                <a:ea typeface="SST Arabic Bold"/>
                <a:cs typeface="SST Arabic Bold"/>
                <a:sym typeface="SST Arabic Bold"/>
                <a:rtl/>
              </a:rPr>
              <a:t>الســـؤال المـطلوب مـن النشـاط : </a:t>
            </a:r>
          </a:p>
        </p:txBody>
      </p:sp>
      <p:sp>
        <p:nvSpPr>
          <p:cNvPr id="17" name="TextBox 17"/>
          <p:cNvSpPr txBox="1"/>
          <p:nvPr/>
        </p:nvSpPr>
        <p:spPr>
          <a:xfrm>
            <a:off x="4953000" y="2112302"/>
            <a:ext cx="6951338" cy="408958"/>
          </a:xfrm>
          <a:prstGeom prst="rect">
            <a:avLst/>
          </a:prstGeom>
        </p:spPr>
        <p:txBody>
          <a:bodyPr wrap="square" lIns="0" tIns="0" rIns="0" bIns="0" rtlCol="0" anchor="t">
            <a:spAutoFit/>
          </a:bodyPr>
          <a:lstStyle/>
          <a:p>
            <a:pPr marR="0" indent="0" algn="r" rtl="1" fontAlgn="auto">
              <a:lnSpc>
                <a:spcPts val="3733"/>
              </a:lnSpc>
              <a:spcBef>
                <a:spcPct val="0"/>
              </a:spcBef>
              <a:spcAft>
                <a:spcPts val="0"/>
              </a:spcAft>
              <a:buClrTx/>
              <a:buSzTx/>
              <a:buFontTx/>
              <a:buNone/>
              <a:tabLst/>
              <a:defRPr/>
            </a:pPr>
            <a:r>
              <a:rPr lang="ar-EG" dirty="0">
                <a:solidFill>
                  <a:srgbClr val="18337A"/>
                </a:solidFill>
                <a:latin typeface="SST Arabic Medium" pitchFamily="34" charset="-78"/>
                <a:ea typeface="Effra"/>
                <a:cs typeface="SST Arabic Medium" pitchFamily="34" charset="-78"/>
                <a:sym typeface="Effra"/>
                <a:rtl/>
              </a:rPr>
              <a:t>عنوان النشاط: تحليل حالات المشروع</a:t>
            </a:r>
          </a:p>
        </p:txBody>
      </p:sp>
      <p:grpSp>
        <p:nvGrpSpPr>
          <p:cNvPr id="29" name="Group 2"/>
          <p:cNvGrpSpPr/>
          <p:nvPr/>
        </p:nvGrpSpPr>
        <p:grpSpPr>
          <a:xfrm>
            <a:off x="10492537" y="5460655"/>
            <a:ext cx="1476351" cy="515451"/>
            <a:chOff x="0" y="0"/>
            <a:chExt cx="2952702" cy="1030902"/>
          </a:xfrm>
        </p:grpSpPr>
        <p:sp>
          <p:nvSpPr>
            <p:cNvPr id="30" name="Freeform 3"/>
            <p:cNvSpPr/>
            <p:nvPr/>
          </p:nvSpPr>
          <p:spPr>
            <a:xfrm>
              <a:off x="2311892" y="115883"/>
              <a:ext cx="487472" cy="799135"/>
            </a:xfrm>
            <a:custGeom>
              <a:avLst/>
              <a:gdLst/>
              <a:ahLst/>
              <a:cxnLst/>
              <a:rect l="l" t="t" r="r" b="b"/>
              <a:pathLst>
                <a:path w="487472" h="799135">
                  <a:moveTo>
                    <a:pt x="0" y="0"/>
                  </a:moveTo>
                  <a:lnTo>
                    <a:pt x="487472" y="0"/>
                  </a:lnTo>
                  <a:lnTo>
                    <a:pt x="487472" y="799135"/>
                  </a:lnTo>
                  <a:lnTo>
                    <a:pt x="0" y="799135"/>
                  </a:lnTo>
                  <a:lnTo>
                    <a:pt x="0" y="0"/>
                  </a:lnTo>
                  <a:close/>
                </a:path>
              </a:pathLst>
            </a:custGeom>
            <a: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p:spPr>
          <p:txBody>
            <a:bodyPr/>
            <a:lstStyle/>
            <a:p>
              <a:endParaRPr lang="en-SA"/>
            </a:p>
          </p:txBody>
        </p:sp>
        <p:grpSp>
          <p:nvGrpSpPr>
            <p:cNvPr id="31" name="Group 4"/>
            <p:cNvGrpSpPr/>
            <p:nvPr/>
          </p:nvGrpSpPr>
          <p:grpSpPr>
            <a:xfrm>
              <a:off x="0" y="0"/>
              <a:ext cx="2952702" cy="1030902"/>
              <a:chOff x="0" y="0"/>
              <a:chExt cx="1001064" cy="349510"/>
            </a:xfrm>
          </p:grpSpPr>
          <p:sp>
            <p:nvSpPr>
              <p:cNvPr id="33" name="Freeform 5"/>
              <p:cNvSpPr/>
              <p:nvPr/>
            </p:nvSpPr>
            <p:spPr>
              <a:xfrm>
                <a:off x="0" y="0"/>
                <a:ext cx="1001064" cy="349510"/>
              </a:xfrm>
              <a:custGeom>
                <a:avLst/>
                <a:gdLst/>
                <a:ahLst/>
                <a:cxnLst/>
                <a:rect l="l" t="t" r="r" b="b"/>
                <a:pathLst>
                  <a:path w="1001064" h="349510">
                    <a:moveTo>
                      <a:pt x="23409" y="0"/>
                    </a:moveTo>
                    <a:lnTo>
                      <a:pt x="977655" y="0"/>
                    </a:lnTo>
                    <a:cubicBezTo>
                      <a:pt x="983863" y="0"/>
                      <a:pt x="989818" y="2466"/>
                      <a:pt x="994208" y="6856"/>
                    </a:cubicBezTo>
                    <a:cubicBezTo>
                      <a:pt x="998598" y="11247"/>
                      <a:pt x="1001064" y="17201"/>
                      <a:pt x="1001064" y="23409"/>
                    </a:cubicBezTo>
                    <a:lnTo>
                      <a:pt x="1001064" y="326101"/>
                    </a:lnTo>
                    <a:cubicBezTo>
                      <a:pt x="1001064" y="332309"/>
                      <a:pt x="998598" y="338263"/>
                      <a:pt x="994208" y="342654"/>
                    </a:cubicBezTo>
                    <a:cubicBezTo>
                      <a:pt x="989818" y="347044"/>
                      <a:pt x="983863" y="349510"/>
                      <a:pt x="977655" y="349510"/>
                    </a:cubicBezTo>
                    <a:lnTo>
                      <a:pt x="23409" y="349510"/>
                    </a:lnTo>
                    <a:cubicBezTo>
                      <a:pt x="17201" y="349510"/>
                      <a:pt x="11247" y="347044"/>
                      <a:pt x="6856" y="342654"/>
                    </a:cubicBezTo>
                    <a:cubicBezTo>
                      <a:pt x="2466" y="338263"/>
                      <a:pt x="0" y="332309"/>
                      <a:pt x="0" y="326101"/>
                    </a:cubicBezTo>
                    <a:lnTo>
                      <a:pt x="0" y="23409"/>
                    </a:lnTo>
                    <a:cubicBezTo>
                      <a:pt x="0" y="17201"/>
                      <a:pt x="2466" y="11247"/>
                      <a:pt x="6856" y="6856"/>
                    </a:cubicBezTo>
                    <a:cubicBezTo>
                      <a:pt x="11247" y="2466"/>
                      <a:pt x="17201" y="0"/>
                      <a:pt x="23409" y="0"/>
                    </a:cubicBezTo>
                    <a:close/>
                  </a:path>
                </a:pathLst>
              </a:custGeom>
              <a:solidFill>
                <a:srgbClr val="000000">
                  <a:alpha val="0"/>
                </a:srgbClr>
              </a:solidFill>
              <a:ln w="19050" cap="sq">
                <a:solidFill>
                  <a:srgbClr val="18337A"/>
                </a:solidFill>
                <a:prstDash val="solid"/>
                <a:miter/>
              </a:ln>
            </p:spPr>
            <p:txBody>
              <a:bodyPr/>
              <a:lstStyle/>
              <a:p>
                <a:endParaRPr lang="en-SA"/>
              </a:p>
            </p:txBody>
          </p:sp>
          <p:sp>
            <p:nvSpPr>
              <p:cNvPr id="34" name="TextBox 6"/>
              <p:cNvSpPr txBox="1"/>
              <p:nvPr/>
            </p:nvSpPr>
            <p:spPr>
              <a:xfrm>
                <a:off x="0" y="-47625"/>
                <a:ext cx="1001064" cy="397135"/>
              </a:xfrm>
              <a:prstGeom prst="rect">
                <a:avLst/>
              </a:prstGeom>
            </p:spPr>
            <p:txBody>
              <a:bodyPr lIns="33867" tIns="33867" rIns="33867" bIns="33867" rtlCol="0" anchor="ctr"/>
              <a:lstStyle/>
              <a:p>
                <a:pPr marL="0" marR="0" lvl="0" indent="0" algn="ctr" defTabSz="914400" rtl="1" eaLnBrk="1" fontAlgn="auto" latinLnBrk="0" hangingPunct="1">
                  <a:lnSpc>
                    <a:spcPts val="2382"/>
                  </a:lnSpc>
                  <a:spcBef>
                    <a:spcPts val="0"/>
                  </a:spcBef>
                  <a:spcAft>
                    <a:spcPts val="0"/>
                  </a:spcAft>
                  <a:buClrTx/>
                  <a:buSzTx/>
                  <a:buFontTx/>
                  <a:buNone/>
                  <a:tabLst/>
                  <a:defRPr/>
                </a:pPr>
                <a:endParaRPr kumimoji="0" sz="1200" b="0" i="0" u="none" strike="noStrike" kern="1200" cap="none" spc="0" normalizeH="0" baseline="0" noProof="0" dirty="0">
                  <a:ln>
                    <a:noFill/>
                  </a:ln>
                  <a:solidFill>
                    <a:prstClr val="black"/>
                  </a:solidFill>
                  <a:effectLst/>
                  <a:uLnTx/>
                  <a:uFillTx/>
                  <a:latin typeface="SST Arabic Medium" pitchFamily="34" charset="-78"/>
                  <a:ea typeface="+mn-ea"/>
                  <a:cs typeface="+mn-cs"/>
                </a:endParaRPr>
              </a:p>
            </p:txBody>
          </p:sp>
        </p:grpSp>
        <p:sp>
          <p:nvSpPr>
            <p:cNvPr id="32" name="TextBox 7"/>
            <p:cNvSpPr txBox="1"/>
            <p:nvPr/>
          </p:nvSpPr>
          <p:spPr>
            <a:xfrm>
              <a:off x="225748" y="132886"/>
              <a:ext cx="1859262" cy="625556"/>
            </a:xfrm>
            <a:prstGeom prst="rect">
              <a:avLst/>
            </a:prstGeom>
          </p:spPr>
          <p:txBody>
            <a:bodyPr lIns="0" tIns="0" rIns="0" bIns="0" rtlCol="0" anchor="t">
              <a:spAutoFit/>
            </a:bodyPr>
            <a:lstStyle/>
            <a:p>
              <a:pPr marL="0" marR="0" lvl="0" indent="0" algn="ctr" defTabSz="914400" rtl="1" eaLnBrk="1" fontAlgn="auto" latinLnBrk="0" hangingPunct="1">
                <a:lnSpc>
                  <a:spcPts val="2659"/>
                </a:lnSpc>
                <a:spcBef>
                  <a:spcPts val="0"/>
                </a:spcBef>
                <a:spcAft>
                  <a:spcPts val="0"/>
                </a:spcAft>
                <a:buClrTx/>
                <a:buSzTx/>
                <a:buFontTx/>
                <a:buNone/>
                <a:tabLst/>
                <a:defRPr/>
              </a:pPr>
              <a:r>
                <a:rPr kumimoji="0" lang="ar-EG" sz="1800" b="0" i="0" u="none" strike="noStrike" kern="1200" cap="none" spc="0" normalizeH="0" baseline="0" noProof="0" dirty="0">
                  <a:ln>
                    <a:noFill/>
                  </a:ln>
                  <a:solidFill>
                    <a:srgbClr val="18337A"/>
                  </a:solidFill>
                  <a:effectLst/>
                  <a:uLnTx/>
                  <a:uFillTx/>
                  <a:latin typeface="SST Arabic Medium" panose="020B0604030504020204" pitchFamily="34" charset="-78"/>
                  <a:ea typeface="SST Arabic Bold"/>
                  <a:cs typeface="SST Arabic Medium" panose="020B0604030504020204" pitchFamily="34" charset="-78"/>
                  <a:sym typeface="SST Arabic Bold"/>
                </a:rPr>
                <a:t>15</a:t>
              </a:r>
              <a:r>
                <a:rPr kumimoji="0" lang="ar-EG" sz="1800" b="0" i="0" u="none" strike="noStrike" kern="1200" cap="none" spc="0" normalizeH="0" baseline="0" noProof="0" dirty="0">
                  <a:ln>
                    <a:noFill/>
                  </a:ln>
                  <a:solidFill>
                    <a:srgbClr val="18337A"/>
                  </a:solidFill>
                  <a:effectLst/>
                  <a:uLnTx/>
                  <a:uFillTx/>
                  <a:latin typeface="SST Arabic Medium" panose="020B0604030504020204" pitchFamily="34" charset="-78"/>
                  <a:ea typeface="SST Arabic Bold"/>
                  <a:cs typeface="SST Arabic Medium" panose="020B0604030504020204" pitchFamily="34" charset="-78"/>
                  <a:sym typeface="SST Arabic Bold"/>
                  <a:rtl/>
                </a:rPr>
                <a:t> </a:t>
              </a:r>
              <a:r>
                <a:rPr kumimoji="0" lang="ar-SA" sz="1800" b="0" i="0" u="none" strike="noStrike" kern="1200" cap="none" spc="0" normalizeH="0" baseline="0" noProof="0" dirty="0">
                  <a:ln>
                    <a:noFill/>
                  </a:ln>
                  <a:solidFill>
                    <a:srgbClr val="18337A"/>
                  </a:solidFill>
                  <a:effectLst/>
                  <a:uLnTx/>
                  <a:uFillTx/>
                  <a:latin typeface="SST Arabic Medium" panose="020B0604030504020204" pitchFamily="34" charset="-78"/>
                  <a:ea typeface="SST Arabic Bold"/>
                  <a:cs typeface="SST Arabic Medium" panose="020B0604030504020204" pitchFamily="34" charset="-78"/>
                  <a:sym typeface="SST Arabic Bold"/>
                  <a:rtl/>
                </a:rPr>
                <a:t>دقيقة</a:t>
              </a:r>
              <a:endParaRPr kumimoji="0" lang="ar-EG" sz="1800" b="0" i="0" u="none" strike="noStrike" kern="1200" cap="none" spc="0" normalizeH="0" baseline="0" noProof="0" dirty="0">
                <a:ln>
                  <a:noFill/>
                </a:ln>
                <a:solidFill>
                  <a:srgbClr val="18337A"/>
                </a:solidFill>
                <a:effectLst/>
                <a:uLnTx/>
                <a:uFillTx/>
                <a:latin typeface="SST Arabic Medium" panose="020B0604030504020204" pitchFamily="34" charset="-78"/>
                <a:ea typeface="SST Arabic Bold"/>
                <a:cs typeface="SST Arabic Medium" panose="020B0604030504020204" pitchFamily="34" charset="-78"/>
                <a:sym typeface="SST Arabic Bold"/>
                <a:rtl/>
              </a:endParaRPr>
            </a:p>
          </p:txBody>
        </p:sp>
      </p:grpSp>
      <p:pic>
        <p:nvPicPr>
          <p:cNvPr id="3" name="صورة 2"/>
          <p:cNvPicPr>
            <a:picLocks noChangeAspect="1"/>
          </p:cNvPicPr>
          <p:nvPr/>
        </p:nvPicPr>
        <p:blipFill rotWithShape="1">
          <a:blip r:embed="rId5" cstate="email">
            <a:extLst>
              <a:ext uri="{28A0092B-C50C-407E-A947-70E740481C1C}">
                <a14:useLocalDpi xmlns:a14="http://schemas.microsoft.com/office/drawing/2010/main"/>
              </a:ext>
            </a:extLst>
          </a:blip>
          <a:srcRect t="25690" b="26343"/>
          <a:stretch/>
        </p:blipFill>
        <p:spPr>
          <a:xfrm>
            <a:off x="85529" y="133349"/>
            <a:ext cx="1695646" cy="575238"/>
          </a:xfrm>
          <a:prstGeom prst="rect">
            <a:avLst/>
          </a:prstGeom>
        </p:spPr>
      </p:pic>
      <p:sp>
        <p:nvSpPr>
          <p:cNvPr id="18" name="Rectangle 17">
            <a:extLst>
              <a:ext uri="{FF2B5EF4-FFF2-40B4-BE49-F238E27FC236}">
                <a16:creationId xmlns:a16="http://schemas.microsoft.com/office/drawing/2014/main" id="{24AE067E-5154-45C6-A5AD-0690ACCDAC2E}"/>
              </a:ext>
            </a:extLst>
          </p:cNvPr>
          <p:cNvSpPr/>
          <p:nvPr/>
        </p:nvSpPr>
        <p:spPr>
          <a:xfrm>
            <a:off x="4102148" y="2666212"/>
            <a:ext cx="7671370" cy="1986185"/>
          </a:xfrm>
          <a:prstGeom prst="rect">
            <a:avLst/>
          </a:prstGeom>
        </p:spPr>
        <p:txBody>
          <a:bodyPr wrap="square">
            <a:spAutoFit/>
          </a:bodyPr>
          <a:lstStyle/>
          <a:p>
            <a:pPr marL="342900" lvl="0" indent="-342900" algn="just" rtl="1">
              <a:lnSpc>
                <a:spcPct val="200000"/>
              </a:lnSpc>
              <a:buClr>
                <a:srgbClr val="02BCB6"/>
              </a:buClr>
              <a:buFont typeface="Arial" panose="020B0604020202020204" pitchFamily="34" charset="0"/>
              <a:buChar char="•"/>
            </a:pPr>
            <a:r>
              <a:rPr lang="ar-EG" sz="1600" dirty="0">
                <a:solidFill>
                  <a:schemeClr val="tx1">
                    <a:lumMod val="50000"/>
                    <a:lumOff val="50000"/>
                  </a:schemeClr>
                </a:solidFill>
                <a:latin typeface="SST Arabic Medium" pitchFamily="34" charset="-78"/>
                <a:cs typeface="SST Arabic Medium" pitchFamily="34" charset="-78"/>
              </a:rPr>
              <a:t>أمامكم مشاريع مختلفة ( مشروع بناء، مشروع تكنولوجيا، مشروع تطوير منتج).</a:t>
            </a:r>
          </a:p>
          <a:p>
            <a:pPr marL="342900" lvl="0" indent="-342900" algn="just" rtl="1">
              <a:lnSpc>
                <a:spcPct val="200000"/>
              </a:lnSpc>
              <a:buClr>
                <a:srgbClr val="02BCB6"/>
              </a:buClr>
              <a:buFont typeface="Arial" panose="020B0604020202020204" pitchFamily="34" charset="0"/>
              <a:buChar char="•"/>
            </a:pPr>
            <a:r>
              <a:rPr lang="ar-EG" sz="1600" dirty="0">
                <a:solidFill>
                  <a:schemeClr val="tx1">
                    <a:lumMod val="50000"/>
                    <a:lumOff val="50000"/>
                  </a:schemeClr>
                </a:solidFill>
                <a:latin typeface="SST Arabic Medium" pitchFamily="34" charset="-78"/>
                <a:cs typeface="SST Arabic Medium" pitchFamily="34" charset="-78"/>
              </a:rPr>
              <a:t>مطلوب من كل مجموعة تحديد العمليات والأدوات التي يجب تعديلها لتناسب خصائص المشروع (مثلاً، هل يحتاج المشروع إلى منهجية تقليدية أم منهجية مرنة؟).</a:t>
            </a:r>
          </a:p>
          <a:p>
            <a:pPr marL="342900" lvl="0" indent="-342900" algn="just" rtl="1">
              <a:lnSpc>
                <a:spcPct val="200000"/>
              </a:lnSpc>
              <a:buClr>
                <a:srgbClr val="02BCB6"/>
              </a:buClr>
              <a:buFont typeface="Arial" panose="020B0604020202020204" pitchFamily="34" charset="0"/>
              <a:buChar char="•"/>
            </a:pPr>
            <a:r>
              <a:rPr lang="ar-EG" sz="1600" dirty="0">
                <a:solidFill>
                  <a:schemeClr val="tx1">
                    <a:lumMod val="50000"/>
                    <a:lumOff val="50000"/>
                  </a:schemeClr>
                </a:solidFill>
                <a:latin typeface="SST Arabic Medium" pitchFamily="34" charset="-78"/>
                <a:cs typeface="SST Arabic Medium" pitchFamily="34" charset="-78"/>
              </a:rPr>
              <a:t>مناقشة مفتوحة مع كل مجموعة في عرض النتائج وتبرير التعديلات التي اقترحوها.. </a:t>
            </a:r>
            <a:endParaRPr kumimoji="0" lang="en-US" sz="1600" b="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25" name="TextBox 15"/>
          <p:cNvSpPr txBox="1"/>
          <p:nvPr/>
        </p:nvSpPr>
        <p:spPr>
          <a:xfrm>
            <a:off x="9141281" y="881894"/>
            <a:ext cx="2210849" cy="186205"/>
          </a:xfrm>
          <a:prstGeom prst="rect">
            <a:avLst/>
          </a:prstGeom>
        </p:spPr>
        <p:txBody>
          <a:bodyPr wrap="square" lIns="0" tIns="0" rIns="0" bIns="0" rtlCol="0" anchor="t">
            <a:spAutoFit/>
          </a:bodyPr>
          <a:lstStyle>
            <a:defPPr>
              <a:defRPr lang="en-US"/>
            </a:defPPr>
            <a:lvl1pPr algn="ctr">
              <a:lnSpc>
                <a:spcPts val="1231"/>
              </a:lnSpc>
              <a:defRPr sz="1866">
                <a:solidFill>
                  <a:srgbClr val="FEFEFE"/>
                </a:solidFill>
                <a:latin typeface="SST Arabic Medium" panose="020B0604030504020204" pitchFamily="34" charset="-78"/>
                <a:ea typeface="SST Arabic Bold"/>
                <a:cs typeface="SST Arabic Medium" panose="020B0604030504020204" pitchFamily="34" charset="-78"/>
                <a:rtl/>
              </a:defRPr>
            </a:lvl1pPr>
          </a:lstStyle>
          <a:p>
            <a:pPr lvl="0" rtl="1">
              <a:defRPr/>
            </a:pPr>
            <a:r>
              <a:rPr lang="ar-EG" sz="2400" dirty="0">
                <a:sym typeface="SST Arabic Bold"/>
              </a:rPr>
              <a:t>نشاط ت</a:t>
            </a:r>
            <a:r>
              <a:rPr lang="ar-SA" sz="2400" dirty="0">
                <a:sym typeface="SST Arabic Bold"/>
              </a:rPr>
              <a:t>دريبي(10)</a:t>
            </a:r>
            <a:r>
              <a:rPr lang="ar-EG" sz="2400" dirty="0">
                <a:sym typeface="SST Arabic Bold"/>
              </a:rPr>
              <a:t> </a:t>
            </a:r>
            <a:endParaRPr lang="en-US" sz="2400" dirty="0">
              <a:sym typeface="SST Arabic Bold"/>
            </a:endParaRPr>
          </a:p>
        </p:txBody>
      </p:sp>
      <p:pic>
        <p:nvPicPr>
          <p:cNvPr id="13" name="Picture 1546066134">
            <a:extLst>
              <a:ext uri="{FF2B5EF4-FFF2-40B4-BE49-F238E27FC236}">
                <a16:creationId xmlns:a16="http://schemas.microsoft.com/office/drawing/2014/main" id="{5DAAF5F9-915F-4654-80BD-F769523504A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230713" y="663927"/>
            <a:ext cx="411465" cy="390406"/>
          </a:xfrm>
          <a:prstGeom prst="rect">
            <a:avLst/>
          </a:prstGeom>
        </p:spPr>
      </p:pic>
    </p:spTree>
    <p:extLst>
      <p:ext uri="{BB962C8B-B14F-4D97-AF65-F5344CB8AC3E}">
        <p14:creationId xmlns:p14="http://schemas.microsoft.com/office/powerpoint/2010/main" val="394435278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BA0F74-55BB-BD73-7F36-13AA800A6F63}"/>
            </a:ext>
          </a:extLst>
        </p:cNvPr>
        <p:cNvGrpSpPr/>
        <p:nvPr/>
      </p:nvGrpSpPr>
      <p:grpSpPr>
        <a:xfrm>
          <a:off x="0" y="0"/>
          <a:ext cx="0" cy="0"/>
          <a:chOff x="0" y="0"/>
          <a:chExt cx="0" cy="0"/>
        </a:xfrm>
      </p:grpSpPr>
      <p:pic>
        <p:nvPicPr>
          <p:cNvPr id="3" name="صورة 2">
            <a:extLst>
              <a:ext uri="{FF2B5EF4-FFF2-40B4-BE49-F238E27FC236}">
                <a16:creationId xmlns:a16="http://schemas.microsoft.com/office/drawing/2014/main" id="{6EF82281-D321-9C14-FB11-553F1D2907EC}"/>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t="25690" b="26343"/>
          <a:stretch/>
        </p:blipFill>
        <p:spPr>
          <a:xfrm>
            <a:off x="85529" y="133349"/>
            <a:ext cx="1695646" cy="575238"/>
          </a:xfrm>
          <a:prstGeom prst="rect">
            <a:avLst/>
          </a:prstGeom>
        </p:spPr>
      </p:pic>
      <p:sp>
        <p:nvSpPr>
          <p:cNvPr id="25" name="TextBox 15">
            <a:extLst>
              <a:ext uri="{FF2B5EF4-FFF2-40B4-BE49-F238E27FC236}">
                <a16:creationId xmlns:a16="http://schemas.microsoft.com/office/drawing/2014/main" id="{B2EE3148-8010-BE58-7238-5C6C93940AD8}"/>
              </a:ext>
            </a:extLst>
          </p:cNvPr>
          <p:cNvSpPr txBox="1"/>
          <p:nvPr/>
        </p:nvSpPr>
        <p:spPr>
          <a:xfrm>
            <a:off x="9141281" y="881894"/>
            <a:ext cx="2210849" cy="186205"/>
          </a:xfrm>
          <a:prstGeom prst="rect">
            <a:avLst/>
          </a:prstGeom>
        </p:spPr>
        <p:txBody>
          <a:bodyPr wrap="square" lIns="0" tIns="0" rIns="0" bIns="0" rtlCol="0" anchor="t">
            <a:spAutoFit/>
          </a:bodyPr>
          <a:lstStyle>
            <a:defPPr>
              <a:defRPr lang="en-US"/>
            </a:defPPr>
            <a:lvl1pPr algn="ctr">
              <a:lnSpc>
                <a:spcPts val="1231"/>
              </a:lnSpc>
              <a:defRPr sz="1866">
                <a:solidFill>
                  <a:srgbClr val="FEFEFE"/>
                </a:solidFill>
                <a:latin typeface="SST Arabic Medium" panose="020B0604030504020204" pitchFamily="34" charset="-78"/>
                <a:ea typeface="SST Arabic Bold"/>
                <a:cs typeface="SST Arabic Medium" panose="020B0604030504020204" pitchFamily="34" charset="-78"/>
                <a:rtl/>
              </a:defRPr>
            </a:lvl1pPr>
          </a:lstStyle>
          <a:p>
            <a:pPr lvl="0" rtl="1">
              <a:defRPr/>
            </a:pPr>
            <a:r>
              <a:rPr lang="ar-EG" sz="2400" dirty="0">
                <a:sym typeface="SST Arabic Bold"/>
              </a:rPr>
              <a:t>نشاط ت</a:t>
            </a:r>
            <a:r>
              <a:rPr lang="ar-SA" sz="2400" dirty="0">
                <a:sym typeface="SST Arabic Bold"/>
              </a:rPr>
              <a:t>دريبي(10)</a:t>
            </a:r>
            <a:r>
              <a:rPr lang="ar-EG" sz="2400" dirty="0">
                <a:sym typeface="SST Arabic Bold"/>
              </a:rPr>
              <a:t> </a:t>
            </a:r>
            <a:endParaRPr lang="en-US" sz="2400" dirty="0">
              <a:sym typeface="SST Arabic Bold"/>
            </a:endParaRPr>
          </a:p>
        </p:txBody>
      </p:sp>
      <p:grpSp>
        <p:nvGrpSpPr>
          <p:cNvPr id="2" name="مجموعة 16">
            <a:extLst>
              <a:ext uri="{FF2B5EF4-FFF2-40B4-BE49-F238E27FC236}">
                <a16:creationId xmlns:a16="http://schemas.microsoft.com/office/drawing/2014/main" id="{FF9B6C7B-1768-B8E7-04A6-82C662D5F748}"/>
              </a:ext>
            </a:extLst>
          </p:cNvPr>
          <p:cNvGrpSpPr/>
          <p:nvPr/>
        </p:nvGrpSpPr>
        <p:grpSpPr>
          <a:xfrm>
            <a:off x="3872754" y="2347437"/>
            <a:ext cx="7835400" cy="1062021"/>
            <a:chOff x="3844536" y="2436930"/>
            <a:chExt cx="7835400" cy="1062021"/>
          </a:xfrm>
        </p:grpSpPr>
        <p:grpSp>
          <p:nvGrpSpPr>
            <p:cNvPr id="4" name="Group 3">
              <a:extLst>
                <a:ext uri="{FF2B5EF4-FFF2-40B4-BE49-F238E27FC236}">
                  <a16:creationId xmlns:a16="http://schemas.microsoft.com/office/drawing/2014/main" id="{FAAFBB60-1825-47F0-C882-E7650C9904AD}"/>
                </a:ext>
              </a:extLst>
            </p:cNvPr>
            <p:cNvGrpSpPr/>
            <p:nvPr/>
          </p:nvGrpSpPr>
          <p:grpSpPr>
            <a:xfrm>
              <a:off x="4457721" y="2436930"/>
              <a:ext cx="7160513" cy="1062021"/>
              <a:chOff x="-333026" y="-104775"/>
              <a:chExt cx="2828845" cy="419564"/>
            </a:xfrm>
          </p:grpSpPr>
          <p:sp>
            <p:nvSpPr>
              <p:cNvPr id="9" name="Freeform 4">
                <a:extLst>
                  <a:ext uri="{FF2B5EF4-FFF2-40B4-BE49-F238E27FC236}">
                    <a16:creationId xmlns:a16="http://schemas.microsoft.com/office/drawing/2014/main" id="{73AC40C3-0064-C8E8-AFD0-1D1F31B218BE}"/>
                  </a:ext>
                </a:extLst>
              </p:cNvPr>
              <p:cNvSpPr/>
              <p:nvPr/>
            </p:nvSpPr>
            <p:spPr>
              <a:xfrm>
                <a:off x="-333026" y="0"/>
                <a:ext cx="2828845" cy="314789"/>
              </a:xfrm>
              <a:custGeom>
                <a:avLst/>
                <a:gdLst/>
                <a:ahLst/>
                <a:cxnLst/>
                <a:rect l="l" t="t" r="r" b="b"/>
                <a:pathLst>
                  <a:path w="2471444" h="314789">
                    <a:moveTo>
                      <a:pt x="0" y="0"/>
                    </a:moveTo>
                    <a:lnTo>
                      <a:pt x="2471444" y="0"/>
                    </a:lnTo>
                    <a:lnTo>
                      <a:pt x="2471444" y="314789"/>
                    </a:lnTo>
                    <a:lnTo>
                      <a:pt x="0" y="314789"/>
                    </a:lnTo>
                    <a:close/>
                  </a:path>
                </a:pathLst>
              </a:custGeom>
              <a:gradFill rotWithShape="1">
                <a:gsLst>
                  <a:gs pos="0">
                    <a:srgbClr val="8ED2D1">
                      <a:alpha val="21000"/>
                    </a:srgbClr>
                  </a:gs>
                  <a:gs pos="100000">
                    <a:srgbClr val="FFFFFF">
                      <a:alpha val="21000"/>
                    </a:srgbClr>
                  </a:gs>
                </a:gsLst>
                <a:lin ang="2700000"/>
              </a:gradFill>
            </p:spPr>
            <p:txBody>
              <a:bodyPr/>
              <a:lstStyle/>
              <a:p>
                <a:endParaRPr lang="en-SA">
                  <a:latin typeface="Adelle Sans Devanagari" panose="02000503000000020004" pitchFamily="2" charset="-78"/>
                  <a:cs typeface="Adelle Sans Devanagari" panose="02000503000000020004" pitchFamily="2" charset="-78"/>
                </a:endParaRPr>
              </a:p>
            </p:txBody>
          </p:sp>
          <p:sp>
            <p:nvSpPr>
              <p:cNvPr id="10" name="TextBox 5">
                <a:extLst>
                  <a:ext uri="{FF2B5EF4-FFF2-40B4-BE49-F238E27FC236}">
                    <a16:creationId xmlns:a16="http://schemas.microsoft.com/office/drawing/2014/main" id="{3A3B02CD-A888-FEBC-F00E-CC314A270F41}"/>
                  </a:ext>
                </a:extLst>
              </p:cNvPr>
              <p:cNvSpPr txBox="1"/>
              <p:nvPr/>
            </p:nvSpPr>
            <p:spPr>
              <a:xfrm>
                <a:off x="0" y="-104775"/>
                <a:ext cx="2471444" cy="419564"/>
              </a:xfrm>
              <a:prstGeom prst="rect">
                <a:avLst/>
              </a:prstGeom>
            </p:spPr>
            <p:txBody>
              <a:bodyPr lIns="33867" tIns="33867" rIns="33867" bIns="33867" rtlCol="0" anchor="ctr"/>
              <a:lstStyle/>
              <a:p>
                <a:pPr marL="0" marR="0" lvl="0" indent="0" algn="ctr" defTabSz="914400" rtl="1" eaLnBrk="1" fontAlgn="auto" latinLnBrk="0" hangingPunct="1">
                  <a:lnSpc>
                    <a:spcPts val="2382"/>
                  </a:lnSpc>
                  <a:spcBef>
                    <a:spcPts val="0"/>
                  </a:spcBef>
                  <a:spcAft>
                    <a:spcPts val="0"/>
                  </a:spcAft>
                  <a:buClrTx/>
                  <a:buSzTx/>
                  <a:buFontTx/>
                  <a:buNone/>
                  <a:tabLst/>
                  <a:defRPr/>
                </a:pPr>
                <a:endParaRPr kumimoji="0" sz="3000" b="0" i="0" u="none" strike="noStrike" kern="1200" cap="none" spc="0" normalizeH="0" baseline="0" noProof="0" dirty="0">
                  <a:ln>
                    <a:noFill/>
                  </a:ln>
                  <a:effectLst/>
                  <a:uLnTx/>
                  <a:uFillTx/>
                  <a:latin typeface="Adelle Sans Devanagari" panose="02000503000000020004" pitchFamily="2" charset="-78"/>
                  <a:cs typeface="Adelle Sans Devanagari" panose="02000503000000020004" pitchFamily="2" charset="-78"/>
                </a:endParaRPr>
              </a:p>
            </p:txBody>
          </p:sp>
        </p:grpSp>
        <p:grpSp>
          <p:nvGrpSpPr>
            <p:cNvPr id="5" name="Group 6">
              <a:extLst>
                <a:ext uri="{FF2B5EF4-FFF2-40B4-BE49-F238E27FC236}">
                  <a16:creationId xmlns:a16="http://schemas.microsoft.com/office/drawing/2014/main" id="{45ADC283-0323-1B8F-00F5-0750EFD7ACDE}"/>
                </a:ext>
              </a:extLst>
            </p:cNvPr>
            <p:cNvGrpSpPr/>
            <p:nvPr/>
          </p:nvGrpSpPr>
          <p:grpSpPr>
            <a:xfrm>
              <a:off x="11556535" y="2702142"/>
              <a:ext cx="123401" cy="796809"/>
              <a:chOff x="0" y="0"/>
              <a:chExt cx="48751" cy="314789"/>
            </a:xfrm>
          </p:grpSpPr>
          <p:sp>
            <p:nvSpPr>
              <p:cNvPr id="7" name="Freeform 7">
                <a:extLst>
                  <a:ext uri="{FF2B5EF4-FFF2-40B4-BE49-F238E27FC236}">
                    <a16:creationId xmlns:a16="http://schemas.microsoft.com/office/drawing/2014/main" id="{56C25EA9-CF90-0406-9CCB-AC19CDBFB1EA}"/>
                  </a:ext>
                </a:extLst>
              </p:cNvPr>
              <p:cNvSpPr/>
              <p:nvPr/>
            </p:nvSpPr>
            <p:spPr>
              <a:xfrm>
                <a:off x="0" y="0"/>
                <a:ext cx="48751" cy="314789"/>
              </a:xfrm>
              <a:custGeom>
                <a:avLst/>
                <a:gdLst/>
                <a:ahLst/>
                <a:cxnLst/>
                <a:rect l="l" t="t" r="r" b="b"/>
                <a:pathLst>
                  <a:path w="48751" h="314789">
                    <a:moveTo>
                      <a:pt x="0" y="0"/>
                    </a:moveTo>
                    <a:lnTo>
                      <a:pt x="48751" y="0"/>
                    </a:lnTo>
                    <a:lnTo>
                      <a:pt x="48751" y="314789"/>
                    </a:lnTo>
                    <a:lnTo>
                      <a:pt x="0" y="314789"/>
                    </a:lnTo>
                    <a:close/>
                  </a:path>
                </a:pathLst>
              </a:custGeom>
              <a:gradFill rotWithShape="1">
                <a:gsLst>
                  <a:gs pos="0">
                    <a:srgbClr val="A5DBDB">
                      <a:alpha val="100000"/>
                    </a:srgbClr>
                  </a:gs>
                  <a:gs pos="100000">
                    <a:srgbClr val="02BBB5">
                      <a:alpha val="100000"/>
                    </a:srgbClr>
                  </a:gs>
                </a:gsLst>
                <a:lin ang="5400000"/>
              </a:gradFill>
            </p:spPr>
            <p:txBody>
              <a:bodyPr/>
              <a:lstStyle/>
              <a:p>
                <a:endParaRPr lang="en-SA">
                  <a:latin typeface="Adelle Sans Devanagari" panose="02000503000000020004" pitchFamily="2" charset="-78"/>
                  <a:cs typeface="Adelle Sans Devanagari" panose="02000503000000020004" pitchFamily="2" charset="-78"/>
                </a:endParaRPr>
              </a:p>
            </p:txBody>
          </p:sp>
          <p:sp>
            <p:nvSpPr>
              <p:cNvPr id="8" name="TextBox 8">
                <a:extLst>
                  <a:ext uri="{FF2B5EF4-FFF2-40B4-BE49-F238E27FC236}">
                    <a16:creationId xmlns:a16="http://schemas.microsoft.com/office/drawing/2014/main" id="{19DB88C9-5508-8A06-8318-14DCEE7FC21C}"/>
                  </a:ext>
                </a:extLst>
              </p:cNvPr>
              <p:cNvSpPr txBox="1"/>
              <p:nvPr/>
            </p:nvSpPr>
            <p:spPr>
              <a:xfrm>
                <a:off x="0" y="-104775"/>
                <a:ext cx="48751" cy="419564"/>
              </a:xfrm>
              <a:prstGeom prst="rect">
                <a:avLst/>
              </a:prstGeom>
            </p:spPr>
            <p:txBody>
              <a:bodyPr lIns="33867" tIns="33867" rIns="33867" bIns="33867" rtlCol="0" anchor="ctr"/>
              <a:lstStyle/>
              <a:p>
                <a:pPr marL="0" marR="0" lvl="0" indent="0" algn="ctr" defTabSz="914400" rtl="1" eaLnBrk="1" fontAlgn="auto" latinLnBrk="0" hangingPunct="1">
                  <a:lnSpc>
                    <a:spcPts val="2382"/>
                  </a:lnSpc>
                  <a:spcBef>
                    <a:spcPts val="0"/>
                  </a:spcBef>
                  <a:spcAft>
                    <a:spcPts val="0"/>
                  </a:spcAft>
                  <a:buClrTx/>
                  <a:buSzTx/>
                  <a:buFontTx/>
                  <a:buNone/>
                  <a:tabLst/>
                  <a:defRPr/>
                </a:pPr>
                <a:endParaRPr kumimoji="0" sz="3000" b="0" i="0" u="none" strike="noStrike" kern="1200" cap="none" spc="0" normalizeH="0" baseline="0" noProof="0" dirty="0">
                  <a:ln>
                    <a:noFill/>
                  </a:ln>
                  <a:effectLst/>
                  <a:uLnTx/>
                  <a:uFillTx/>
                  <a:latin typeface="Adelle Sans Devanagari" panose="02000503000000020004" pitchFamily="2" charset="-78"/>
                  <a:cs typeface="Adelle Sans Devanagari" panose="02000503000000020004" pitchFamily="2" charset="-78"/>
                </a:endParaRPr>
              </a:p>
            </p:txBody>
          </p:sp>
        </p:grpSp>
        <p:sp>
          <p:nvSpPr>
            <p:cNvPr id="6" name="Title 1">
              <a:extLst>
                <a:ext uri="{FF2B5EF4-FFF2-40B4-BE49-F238E27FC236}">
                  <a16:creationId xmlns:a16="http://schemas.microsoft.com/office/drawing/2014/main" id="{4B181763-049E-FDE2-1D88-300E17AC63D9}"/>
                </a:ext>
              </a:extLst>
            </p:cNvPr>
            <p:cNvSpPr txBox="1">
              <a:spLocks/>
            </p:cNvSpPr>
            <p:nvPr/>
          </p:nvSpPr>
          <p:spPr>
            <a:xfrm>
              <a:off x="3844536" y="2826898"/>
              <a:ext cx="7664058" cy="500458"/>
            </a:xfrm>
            <a:prstGeom prst="rect">
              <a:avLst/>
            </a:prstGeom>
          </p:spPr>
          <p:txBody>
            <a:bodyPr anchor="b">
              <a:noAutofit/>
            </a:bodyPr>
            <a:lstStyle>
              <a:lvl1pPr algn="r" defTabSz="914400" rtl="1" eaLnBrk="1" latinLnBrk="0" hangingPunct="1">
                <a:lnSpc>
                  <a:spcPct val="90000"/>
                </a:lnSpc>
                <a:spcBef>
                  <a:spcPct val="0"/>
                </a:spcBef>
                <a:buNone/>
                <a:defRPr sz="2800" kern="1200">
                  <a:solidFill>
                    <a:srgbClr val="1C3280"/>
                  </a:solidFill>
                  <a:latin typeface="+mj-lt"/>
                  <a:ea typeface="+mj-ea"/>
                  <a:cs typeface="+mj-cs"/>
                </a:defRPr>
              </a:lvl1pPr>
            </a:lstStyle>
            <a:p>
              <a:pPr lvl="0"/>
              <a:r>
                <a:rPr lang="ar-SA" sz="3000" dirty="0">
                  <a:solidFill>
                    <a:schemeClr val="tx1"/>
                  </a:solidFill>
                  <a:latin typeface="Adelle Sans Devanagari" panose="02000503000000020004" pitchFamily="2" charset="-78"/>
                  <a:cs typeface="Adelle Sans Devanagari" panose="02000503000000020004" pitchFamily="2" charset="-78"/>
                </a:rPr>
                <a:t>الموضوع الخامس: النماذج والطرق والنتاجات</a:t>
              </a:r>
            </a:p>
          </p:txBody>
        </p:sp>
      </p:grpSp>
      <p:grpSp>
        <p:nvGrpSpPr>
          <p:cNvPr id="11" name="Group 10">
            <a:extLst>
              <a:ext uri="{FF2B5EF4-FFF2-40B4-BE49-F238E27FC236}">
                <a16:creationId xmlns:a16="http://schemas.microsoft.com/office/drawing/2014/main" id="{0CC50CD4-7DC8-C6A9-6B68-2C73177C0C67}"/>
              </a:ext>
            </a:extLst>
          </p:cNvPr>
          <p:cNvGrpSpPr/>
          <p:nvPr/>
        </p:nvGrpSpPr>
        <p:grpSpPr>
          <a:xfrm>
            <a:off x="11200872" y="1764831"/>
            <a:ext cx="45966" cy="663618"/>
            <a:chOff x="-3763" y="-104775"/>
            <a:chExt cx="18159" cy="262169"/>
          </a:xfrm>
        </p:grpSpPr>
        <p:sp>
          <p:nvSpPr>
            <p:cNvPr id="12" name="Freeform 11">
              <a:extLst>
                <a:ext uri="{FF2B5EF4-FFF2-40B4-BE49-F238E27FC236}">
                  <a16:creationId xmlns:a16="http://schemas.microsoft.com/office/drawing/2014/main" id="{0DF102DC-79B4-B03B-EB34-3F107A3BF2C0}"/>
                </a:ext>
              </a:extLst>
            </p:cNvPr>
            <p:cNvSpPr/>
            <p:nvPr/>
          </p:nvSpPr>
          <p:spPr>
            <a:xfrm>
              <a:off x="-3763" y="0"/>
              <a:ext cx="14396" cy="157394"/>
            </a:xfrm>
            <a:custGeom>
              <a:avLst/>
              <a:gdLst/>
              <a:ahLst/>
              <a:cxnLst/>
              <a:rect l="l" t="t" r="r" b="b"/>
              <a:pathLst>
                <a:path w="14396" h="157394">
                  <a:moveTo>
                    <a:pt x="7198" y="0"/>
                  </a:moveTo>
                  <a:lnTo>
                    <a:pt x="7198" y="0"/>
                  </a:lnTo>
                  <a:cubicBezTo>
                    <a:pt x="9107" y="0"/>
                    <a:pt x="10938" y="758"/>
                    <a:pt x="12288" y="2108"/>
                  </a:cubicBezTo>
                  <a:cubicBezTo>
                    <a:pt x="13638" y="3458"/>
                    <a:pt x="14396" y="5289"/>
                    <a:pt x="14396" y="7198"/>
                  </a:cubicBezTo>
                  <a:lnTo>
                    <a:pt x="14396" y="150196"/>
                  </a:lnTo>
                  <a:cubicBezTo>
                    <a:pt x="14396" y="154172"/>
                    <a:pt x="11174" y="157394"/>
                    <a:pt x="7198" y="157394"/>
                  </a:cubicBezTo>
                  <a:lnTo>
                    <a:pt x="7198" y="157394"/>
                  </a:lnTo>
                  <a:cubicBezTo>
                    <a:pt x="5289" y="157394"/>
                    <a:pt x="3458" y="156636"/>
                    <a:pt x="2108" y="155286"/>
                  </a:cubicBezTo>
                  <a:cubicBezTo>
                    <a:pt x="758" y="153936"/>
                    <a:pt x="0" y="152105"/>
                    <a:pt x="0" y="150196"/>
                  </a:cubicBezTo>
                  <a:lnTo>
                    <a:pt x="0" y="7198"/>
                  </a:lnTo>
                  <a:cubicBezTo>
                    <a:pt x="0" y="3223"/>
                    <a:pt x="3223" y="0"/>
                    <a:pt x="7198" y="0"/>
                  </a:cubicBezTo>
                  <a:close/>
                </a:path>
              </a:pathLst>
            </a:custGeom>
            <a:gradFill rotWithShape="1">
              <a:gsLst>
                <a:gs pos="0">
                  <a:srgbClr val="A5DBDB">
                    <a:alpha val="100000"/>
                  </a:srgbClr>
                </a:gs>
                <a:gs pos="100000">
                  <a:srgbClr val="02BBB5">
                    <a:alpha val="100000"/>
                  </a:srgbClr>
                </a:gs>
              </a:gsLst>
              <a:lin ang="5400000"/>
            </a:gradFill>
          </p:spPr>
          <p:txBody>
            <a:bodyPr/>
            <a:lstStyle/>
            <a:p>
              <a:endParaRPr lang="en-SA">
                <a:latin typeface="Adelle Sans Devanagari" panose="02000503000000020004" pitchFamily="2" charset="-78"/>
                <a:cs typeface="Adelle Sans Devanagari" panose="02000503000000020004" pitchFamily="2" charset="-78"/>
              </a:endParaRPr>
            </a:p>
          </p:txBody>
        </p:sp>
        <p:sp>
          <p:nvSpPr>
            <p:cNvPr id="14" name="TextBox 12">
              <a:extLst>
                <a:ext uri="{FF2B5EF4-FFF2-40B4-BE49-F238E27FC236}">
                  <a16:creationId xmlns:a16="http://schemas.microsoft.com/office/drawing/2014/main" id="{A5B9DF87-71CE-EDEE-A82D-4C53BB7EA5B4}"/>
                </a:ext>
              </a:extLst>
            </p:cNvPr>
            <p:cNvSpPr txBox="1"/>
            <p:nvPr/>
          </p:nvSpPr>
          <p:spPr>
            <a:xfrm>
              <a:off x="0" y="-104775"/>
              <a:ext cx="14396" cy="262169"/>
            </a:xfrm>
            <a:prstGeom prst="rect">
              <a:avLst/>
            </a:prstGeom>
          </p:spPr>
          <p:txBody>
            <a:bodyPr lIns="33867" tIns="33867" rIns="33867" bIns="33867" rtlCol="0" anchor="ctr"/>
            <a:lstStyle/>
            <a:p>
              <a:pPr marL="0" marR="0" lvl="0" indent="0" algn="ctr" defTabSz="914400" rtl="1" eaLnBrk="1" fontAlgn="auto" latinLnBrk="0" hangingPunct="1">
                <a:lnSpc>
                  <a:spcPts val="2382"/>
                </a:lnSpc>
                <a:spcBef>
                  <a:spcPts val="0"/>
                </a:spcBef>
                <a:spcAft>
                  <a:spcPts val="0"/>
                </a:spcAft>
                <a:buClrTx/>
                <a:buSzTx/>
                <a:buFontTx/>
                <a:buNone/>
                <a:tabLst/>
                <a:defRPr/>
              </a:pPr>
              <a:endParaRPr kumimoji="0" sz="3000" b="0" i="0" u="none" strike="noStrike" kern="1200" cap="none" spc="0" normalizeH="0" baseline="0" noProof="0" dirty="0">
                <a:ln>
                  <a:noFill/>
                </a:ln>
                <a:effectLst/>
                <a:uLnTx/>
                <a:uFillTx/>
                <a:latin typeface="Adelle Sans Devanagari" panose="02000503000000020004" pitchFamily="2" charset="-78"/>
                <a:cs typeface="Adelle Sans Devanagari" panose="02000503000000020004" pitchFamily="2" charset="-78"/>
              </a:endParaRPr>
            </a:p>
          </p:txBody>
        </p:sp>
      </p:grpSp>
      <p:sp>
        <p:nvSpPr>
          <p:cNvPr id="15" name="TextBox 14">
            <a:extLst>
              <a:ext uri="{FF2B5EF4-FFF2-40B4-BE49-F238E27FC236}">
                <a16:creationId xmlns:a16="http://schemas.microsoft.com/office/drawing/2014/main" id="{BDD41B53-185A-860E-2958-96AA28830747}"/>
              </a:ext>
            </a:extLst>
          </p:cNvPr>
          <p:cNvSpPr txBox="1"/>
          <p:nvPr/>
        </p:nvSpPr>
        <p:spPr>
          <a:xfrm>
            <a:off x="6343650" y="2005037"/>
            <a:ext cx="4743346" cy="436017"/>
          </a:xfrm>
          <a:prstGeom prst="rect">
            <a:avLst/>
          </a:prstGeom>
        </p:spPr>
        <p:txBody>
          <a:bodyPr wrap="square" lIns="0" tIns="0" rIns="0" bIns="0" rtlCol="0" anchor="t">
            <a:spAutoFit/>
          </a:bodyPr>
          <a:lstStyle/>
          <a:p>
            <a:pPr marL="0" marR="0" lvl="0" indent="0" algn="r" defTabSz="914400" rtl="1" eaLnBrk="1" fontAlgn="auto" latinLnBrk="0" hangingPunct="1">
              <a:lnSpc>
                <a:spcPts val="3425"/>
              </a:lnSpc>
              <a:spcBef>
                <a:spcPct val="0"/>
              </a:spcBef>
              <a:spcAft>
                <a:spcPts val="0"/>
              </a:spcAft>
              <a:buClrTx/>
              <a:buSzTx/>
              <a:buFontTx/>
              <a:buNone/>
              <a:tabLst/>
              <a:defRPr/>
            </a:pPr>
            <a:r>
              <a:rPr kumimoji="0" lang="ar-EG" sz="2500" i="0" u="none" strike="noStrike" kern="1200" cap="none" spc="0" normalizeH="0" baseline="0" noProof="0" dirty="0">
                <a:ln>
                  <a:noFill/>
                </a:ln>
                <a:effectLst/>
                <a:uLnTx/>
                <a:uFillTx/>
                <a:latin typeface="Adelle Sans Devanagari" panose="02000503000000020004" pitchFamily="2" charset="-78"/>
                <a:ea typeface="Segoe UI"/>
                <a:cs typeface="Adelle Sans Devanagari" panose="02000503000000020004" pitchFamily="2" charset="-78"/>
                <a:sym typeface="Segoe UI"/>
                <a:rtl/>
              </a:rPr>
              <a:t>اليوم التدريبي </a:t>
            </a:r>
            <a:r>
              <a:rPr kumimoji="0" lang="ar-SA" sz="2500" i="0" u="none" strike="noStrike" kern="1200" cap="none" spc="0" normalizeH="0" baseline="0" noProof="0" dirty="0">
                <a:ln>
                  <a:noFill/>
                </a:ln>
                <a:effectLst/>
                <a:uLnTx/>
                <a:uFillTx/>
                <a:latin typeface="Adelle Sans Devanagari" panose="02000503000000020004" pitchFamily="2" charset="-78"/>
                <a:ea typeface="Segoe UI"/>
                <a:cs typeface="Adelle Sans Devanagari" panose="02000503000000020004" pitchFamily="2" charset="-78"/>
                <a:sym typeface="Segoe UI"/>
                <a:rtl/>
              </a:rPr>
              <a:t>الخامس</a:t>
            </a:r>
            <a:endParaRPr kumimoji="0" lang="ar-EG" sz="2500" i="0" u="none" strike="noStrike" kern="1200" cap="none" spc="0" normalizeH="0" baseline="0" noProof="0" dirty="0">
              <a:ln>
                <a:noFill/>
              </a:ln>
              <a:effectLst/>
              <a:uLnTx/>
              <a:uFillTx/>
              <a:latin typeface="Adelle Sans Devanagari" panose="02000503000000020004" pitchFamily="2" charset="-78"/>
              <a:ea typeface="Segoe UI"/>
              <a:cs typeface="Adelle Sans Devanagari" panose="02000503000000020004" pitchFamily="2" charset="-78"/>
              <a:sym typeface="Segoe UI"/>
              <a:rtl/>
            </a:endParaRPr>
          </a:p>
        </p:txBody>
      </p:sp>
      <p:pic>
        <p:nvPicPr>
          <p:cNvPr id="19" name="صورة 3">
            <a:extLst>
              <a:ext uri="{FF2B5EF4-FFF2-40B4-BE49-F238E27FC236}">
                <a16:creationId xmlns:a16="http://schemas.microsoft.com/office/drawing/2014/main" id="{F34C0E13-8C90-ED8C-F4E6-FCD8F008426C}"/>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1246838" y="1948894"/>
            <a:ext cx="461316" cy="479555"/>
          </a:xfrm>
          <a:prstGeom prst="rect">
            <a:avLst/>
          </a:prstGeom>
        </p:spPr>
      </p:pic>
    </p:spTree>
    <p:extLst>
      <p:ext uri="{BB962C8B-B14F-4D97-AF65-F5344CB8AC3E}">
        <p14:creationId xmlns:p14="http://schemas.microsoft.com/office/powerpoint/2010/main" val="3563234719"/>
      </p:ext>
    </p:extLst>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النماذج والطرق والنتاجات</a:t>
            </a:r>
          </a:p>
        </p:txBody>
      </p:sp>
      <p:sp>
        <p:nvSpPr>
          <p:cNvPr id="6" name="Rectangle 5">
            <a:extLst>
              <a:ext uri="{FF2B5EF4-FFF2-40B4-BE49-F238E27FC236}">
                <a16:creationId xmlns:a16="http://schemas.microsoft.com/office/drawing/2014/main" id="{30263AE4-4030-4312-A92D-8E593005A047}"/>
              </a:ext>
            </a:extLst>
          </p:cNvPr>
          <p:cNvSpPr/>
          <p:nvPr/>
        </p:nvSpPr>
        <p:spPr>
          <a:xfrm>
            <a:off x="2291380" y="1408465"/>
            <a:ext cx="9326908" cy="3365537"/>
          </a:xfrm>
          <a:prstGeom prst="rect">
            <a:avLst/>
          </a:prstGeom>
        </p:spPr>
        <p:txBody>
          <a:bodyPr wrap="square">
            <a:spAutoFit/>
          </a:bodyPr>
          <a:lstStyle/>
          <a:p>
            <a:pPr lvl="0" algn="justLow" rtl="1">
              <a:lnSpc>
                <a:spcPct val="150000"/>
              </a:lnSpc>
              <a:defRPr/>
            </a:pPr>
            <a:r>
              <a:rPr lang="ar-EG" dirty="0">
                <a:solidFill>
                  <a:srgbClr val="0999C4"/>
                </a:solidFill>
                <a:latin typeface="SST Arabic Medium" pitchFamily="34" charset="-78"/>
                <a:cs typeface="SST Arabic Medium" pitchFamily="34" charset="-78"/>
              </a:rPr>
              <a:t>1.</a:t>
            </a:r>
            <a:r>
              <a:rPr lang="ar-DZ" dirty="0">
                <a:solidFill>
                  <a:srgbClr val="0999C4"/>
                </a:solidFill>
                <a:latin typeface="SST Arabic Medium" pitchFamily="34" charset="-78"/>
                <a:cs typeface="SST Arabic Medium" pitchFamily="34" charset="-78"/>
              </a:rPr>
              <a:t>النموذج.</a:t>
            </a:r>
            <a:endParaRPr lang="ar-EG" dirty="0">
              <a:solidFill>
                <a:srgbClr val="0999C4"/>
              </a:solidFill>
              <a:latin typeface="SST Arabic Medium" pitchFamily="34" charset="-78"/>
              <a:cs typeface="SST Arabic Medium" pitchFamily="34" charset="-78"/>
            </a:endParaRPr>
          </a:p>
          <a:p>
            <a:pPr lvl="0" algn="justLow" rtl="1">
              <a:lnSpc>
                <a:spcPct val="150000"/>
              </a:lnSpc>
              <a:defRPr/>
            </a:pPr>
            <a:r>
              <a:rPr lang="ar-DZ" dirty="0">
                <a:solidFill>
                  <a:schemeClr val="bg1">
                    <a:lumMod val="50000"/>
                  </a:schemeClr>
                </a:solidFill>
                <a:latin typeface="SST Arabic Medium" pitchFamily="34" charset="-78"/>
                <a:cs typeface="SST Arabic Medium" pitchFamily="34" charset="-78"/>
              </a:rPr>
              <a:t>النموذج هو استراتيجية تفكير لشرح عملية أو إطار عمل أو ظاهرة. </a:t>
            </a:r>
            <a:endParaRPr lang="ar-EG" dirty="0">
              <a:solidFill>
                <a:schemeClr val="bg1">
                  <a:lumMod val="50000"/>
                </a:schemeClr>
              </a:solidFill>
              <a:latin typeface="SST Arabic Medium" pitchFamily="34" charset="-78"/>
              <a:cs typeface="SST Arabic Medium" pitchFamily="34" charset="-78"/>
            </a:endParaRPr>
          </a:p>
          <a:p>
            <a:pPr lvl="0" algn="justLow" rtl="1">
              <a:lnSpc>
                <a:spcPct val="150000"/>
              </a:lnSpc>
              <a:defRPr/>
            </a:pPr>
            <a:endParaRPr lang="en-US" dirty="0">
              <a:solidFill>
                <a:schemeClr val="bg1">
                  <a:lumMod val="50000"/>
                </a:schemeClr>
              </a:solidFill>
              <a:latin typeface="SST Arabic Medium" pitchFamily="34" charset="-78"/>
              <a:cs typeface="SST Arabic Medium" pitchFamily="34" charset="-78"/>
            </a:endParaRPr>
          </a:p>
          <a:p>
            <a:pPr lvl="0" algn="justLow" rtl="1">
              <a:lnSpc>
                <a:spcPct val="150000"/>
              </a:lnSpc>
              <a:defRPr/>
            </a:pPr>
            <a:r>
              <a:rPr lang="ar-EG" dirty="0">
                <a:solidFill>
                  <a:srgbClr val="0999C4"/>
                </a:solidFill>
                <a:latin typeface="SST Arabic Medium" pitchFamily="34" charset="-78"/>
                <a:cs typeface="SST Arabic Medium" pitchFamily="34" charset="-78"/>
              </a:rPr>
              <a:t>2.</a:t>
            </a:r>
            <a:r>
              <a:rPr lang="ar-DZ" dirty="0">
                <a:solidFill>
                  <a:srgbClr val="0999C4"/>
                </a:solidFill>
                <a:latin typeface="SST Arabic Medium" pitchFamily="34" charset="-78"/>
                <a:cs typeface="SST Arabic Medium" pitchFamily="34" charset="-78"/>
              </a:rPr>
              <a:t>الطريقة.</a:t>
            </a:r>
            <a:endParaRPr lang="ar-EG" dirty="0">
              <a:solidFill>
                <a:srgbClr val="0999C4"/>
              </a:solidFill>
              <a:latin typeface="SST Arabic Medium" pitchFamily="34" charset="-78"/>
              <a:cs typeface="SST Arabic Medium" pitchFamily="34" charset="-78"/>
            </a:endParaRPr>
          </a:p>
          <a:p>
            <a:pPr lvl="0" algn="justLow" rtl="1">
              <a:lnSpc>
                <a:spcPct val="150000"/>
              </a:lnSpc>
              <a:defRPr/>
            </a:pPr>
            <a:r>
              <a:rPr lang="ar-DZ" dirty="0">
                <a:solidFill>
                  <a:schemeClr val="bg1">
                    <a:lumMod val="50000"/>
                  </a:schemeClr>
                </a:solidFill>
                <a:latin typeface="SST Arabic Medium" pitchFamily="34" charset="-78"/>
                <a:cs typeface="SST Arabic Medium" pitchFamily="34" charset="-78"/>
              </a:rPr>
              <a:t>الطريقة هي وسيلة لتحقيق ناتج أو مُخرَج أو نتيجة أو أحد تسليمات المشروع. </a:t>
            </a:r>
            <a:endParaRPr lang="ar-EG" dirty="0">
              <a:solidFill>
                <a:schemeClr val="bg1">
                  <a:lumMod val="50000"/>
                </a:schemeClr>
              </a:solidFill>
              <a:latin typeface="SST Arabic Medium" pitchFamily="34" charset="-78"/>
              <a:cs typeface="SST Arabic Medium" pitchFamily="34" charset="-78"/>
            </a:endParaRPr>
          </a:p>
          <a:p>
            <a:pPr lvl="0" algn="justLow" rtl="1">
              <a:lnSpc>
                <a:spcPct val="150000"/>
              </a:lnSpc>
              <a:defRPr/>
            </a:pPr>
            <a:endParaRPr lang="en-US" dirty="0">
              <a:solidFill>
                <a:schemeClr val="bg1">
                  <a:lumMod val="50000"/>
                </a:schemeClr>
              </a:solidFill>
              <a:latin typeface="SST Arabic Medium" pitchFamily="34" charset="-78"/>
              <a:cs typeface="SST Arabic Medium" pitchFamily="34" charset="-78"/>
            </a:endParaRPr>
          </a:p>
          <a:p>
            <a:pPr lvl="0" algn="justLow" rtl="1">
              <a:lnSpc>
                <a:spcPct val="150000"/>
              </a:lnSpc>
              <a:defRPr/>
            </a:pPr>
            <a:r>
              <a:rPr lang="ar-EG" dirty="0">
                <a:solidFill>
                  <a:srgbClr val="0999C4"/>
                </a:solidFill>
                <a:latin typeface="SST Arabic Medium" pitchFamily="34" charset="-78"/>
                <a:cs typeface="SST Arabic Medium" pitchFamily="34" charset="-78"/>
              </a:rPr>
              <a:t>3.</a:t>
            </a:r>
            <a:r>
              <a:rPr lang="ar-DZ" dirty="0">
                <a:solidFill>
                  <a:srgbClr val="0999C4"/>
                </a:solidFill>
                <a:latin typeface="SST Arabic Medium" pitchFamily="34" charset="-78"/>
                <a:cs typeface="SST Arabic Medium" pitchFamily="34" charset="-78"/>
              </a:rPr>
              <a:t>النتاج.</a:t>
            </a:r>
            <a:endParaRPr lang="ar-EG" dirty="0">
              <a:solidFill>
                <a:srgbClr val="0999C4"/>
              </a:solidFill>
              <a:latin typeface="SST Arabic Medium" pitchFamily="34" charset="-78"/>
              <a:cs typeface="SST Arabic Medium" pitchFamily="34" charset="-78"/>
            </a:endParaRPr>
          </a:p>
          <a:p>
            <a:pPr lvl="0" algn="justLow" rtl="1">
              <a:lnSpc>
                <a:spcPct val="150000"/>
              </a:lnSpc>
              <a:defRPr/>
            </a:pPr>
            <a:r>
              <a:rPr lang="ar-DZ" dirty="0">
                <a:solidFill>
                  <a:schemeClr val="bg1">
                    <a:lumMod val="50000"/>
                  </a:schemeClr>
                </a:solidFill>
                <a:latin typeface="SST Arabic Medium" pitchFamily="34" charset="-78"/>
                <a:cs typeface="SST Arabic Medium" pitchFamily="34" charset="-78"/>
              </a:rPr>
              <a:t>النتاج يمكن أن يكون قالبًا أو مستندًا أو مُخرَجا أو أحد تسليمات المشروع.</a:t>
            </a:r>
            <a:endParaRPr kumimoji="0" lang="ar-DZ"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Tree>
    <p:extLst>
      <p:ext uri="{BB962C8B-B14F-4D97-AF65-F5344CB8AC3E}">
        <p14:creationId xmlns:p14="http://schemas.microsoft.com/office/powerpoint/2010/main" val="2343973527"/>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096000" y="543725"/>
            <a:ext cx="5537201"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نظام تسليم القيمة</a:t>
            </a:r>
            <a:endParaRPr kumimoji="0" lang="en-US" sz="2500" i="0" u="none" strike="noStrike" kern="1200" cap="none" spc="0" normalizeH="0" baseline="0" noProof="0" dirty="0">
              <a:ln>
                <a:noFill/>
              </a:ln>
              <a:solidFill>
                <a:srgbClr val="112D63"/>
              </a:solidFill>
              <a:effectLst/>
              <a:uLnTx/>
              <a:uFillTx/>
              <a:latin typeface="SST Arabic Medium" pitchFamily="34" charset="-78"/>
              <a:cs typeface="SST Arabic Medium" pitchFamily="34" charset="-78"/>
            </a:endParaRPr>
          </a:p>
        </p:txBody>
      </p:sp>
      <p:pic>
        <p:nvPicPr>
          <p:cNvPr id="2051" name="Picture 3" descr="C:\Users\user\Desktop\3472088-0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01973" y="2143125"/>
            <a:ext cx="6588054" cy="295592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3572257" y="1900824"/>
            <a:ext cx="2515433" cy="338554"/>
          </a:xfrm>
          <a:prstGeom prst="rect">
            <a:avLst/>
          </a:prstGeom>
        </p:spPr>
        <p:txBody>
          <a:bodyPr wrap="none">
            <a:spAutoFit/>
          </a:bodyPr>
          <a:lstStyle/>
          <a:p>
            <a:pPr lvl="0" algn="ctr" rtl="1">
              <a:defRPr/>
            </a:pPr>
            <a:r>
              <a:rPr lang="ar-EG" sz="1600" dirty="0">
                <a:solidFill>
                  <a:prstClr val="black">
                    <a:lumMod val="50000"/>
                    <a:lumOff val="50000"/>
                  </a:prstClr>
                </a:solidFill>
                <a:latin typeface="SST Arabic Medium" pitchFamily="34" charset="-78"/>
                <a:cs typeface="SST Arabic Medium" pitchFamily="34" charset="-78"/>
              </a:rPr>
              <a:t>الوظائف المرتبطة بالمشاريع</a:t>
            </a:r>
            <a:endParaRPr lang="en-US" sz="1600" dirty="0">
              <a:solidFill>
                <a:prstClr val="black">
                  <a:lumMod val="50000"/>
                  <a:lumOff val="50000"/>
                </a:prstClr>
              </a:solidFill>
              <a:latin typeface="SST Arabic Medium" pitchFamily="34" charset="-78"/>
              <a:cs typeface="SST Arabic Medium" pitchFamily="34" charset="-78"/>
            </a:endParaRPr>
          </a:p>
        </p:txBody>
      </p:sp>
      <p:sp>
        <p:nvSpPr>
          <p:cNvPr id="8" name="Rectangle 7"/>
          <p:cNvSpPr/>
          <p:nvPr/>
        </p:nvSpPr>
        <p:spPr>
          <a:xfrm>
            <a:off x="6327347" y="1906956"/>
            <a:ext cx="2316660" cy="338554"/>
          </a:xfrm>
          <a:prstGeom prst="rect">
            <a:avLst/>
          </a:prstGeom>
        </p:spPr>
        <p:txBody>
          <a:bodyPr wrap="none">
            <a:spAutoFit/>
          </a:bodyPr>
          <a:lstStyle/>
          <a:p>
            <a:pPr lvl="0" algn="ctr" rtl="1">
              <a:defRPr/>
            </a:pPr>
            <a:r>
              <a:rPr lang="ar-EG" sz="1600" dirty="0">
                <a:solidFill>
                  <a:prstClr val="black">
                    <a:lumMod val="50000"/>
                    <a:lumOff val="50000"/>
                  </a:prstClr>
                </a:solidFill>
                <a:latin typeface="SST Arabic Medium" pitchFamily="34" charset="-78"/>
                <a:cs typeface="SST Arabic Medium" pitchFamily="34" charset="-78"/>
              </a:rPr>
              <a:t>أنظم الحوكمة المؤسسية</a:t>
            </a:r>
            <a:endParaRPr lang="en-US" sz="1600" dirty="0">
              <a:solidFill>
                <a:prstClr val="black">
                  <a:lumMod val="50000"/>
                  <a:lumOff val="50000"/>
                </a:prstClr>
              </a:solidFill>
              <a:latin typeface="SST Arabic Medium" pitchFamily="34" charset="-78"/>
              <a:cs typeface="SST Arabic Medium" pitchFamily="34" charset="-78"/>
            </a:endParaRPr>
          </a:p>
        </p:txBody>
      </p:sp>
      <p:sp>
        <p:nvSpPr>
          <p:cNvPr id="9" name="Rectangle 8"/>
          <p:cNvSpPr/>
          <p:nvPr/>
        </p:nvSpPr>
        <p:spPr>
          <a:xfrm>
            <a:off x="7908199" y="5030373"/>
            <a:ext cx="1266693" cy="338554"/>
          </a:xfrm>
          <a:prstGeom prst="rect">
            <a:avLst/>
          </a:prstGeom>
        </p:spPr>
        <p:txBody>
          <a:bodyPr wrap="none">
            <a:spAutoFit/>
          </a:bodyPr>
          <a:lstStyle/>
          <a:p>
            <a:pPr lvl="0" algn="ctr" rtl="1">
              <a:defRPr/>
            </a:pPr>
            <a:r>
              <a:rPr lang="ar-EG" sz="1600" dirty="0">
                <a:solidFill>
                  <a:prstClr val="black">
                    <a:lumMod val="50000"/>
                    <a:lumOff val="50000"/>
                  </a:prstClr>
                </a:solidFill>
                <a:latin typeface="SST Arabic Medium" pitchFamily="34" charset="-78"/>
                <a:cs typeface="SST Arabic Medium" pitchFamily="34" charset="-78"/>
              </a:rPr>
              <a:t>بيئة المشروع</a:t>
            </a:r>
            <a:endParaRPr lang="en-US" sz="1600" dirty="0">
              <a:solidFill>
                <a:prstClr val="black">
                  <a:lumMod val="50000"/>
                  <a:lumOff val="50000"/>
                </a:prstClr>
              </a:solidFill>
              <a:latin typeface="SST Arabic Medium" pitchFamily="34" charset="-78"/>
              <a:cs typeface="SST Arabic Medium" pitchFamily="34" charset="-78"/>
            </a:endParaRPr>
          </a:p>
        </p:txBody>
      </p:sp>
      <p:sp>
        <p:nvSpPr>
          <p:cNvPr id="10" name="Rectangle 9"/>
          <p:cNvSpPr/>
          <p:nvPr/>
        </p:nvSpPr>
        <p:spPr>
          <a:xfrm>
            <a:off x="5563650" y="5030373"/>
            <a:ext cx="1228221" cy="338554"/>
          </a:xfrm>
          <a:prstGeom prst="rect">
            <a:avLst/>
          </a:prstGeom>
        </p:spPr>
        <p:txBody>
          <a:bodyPr wrap="none">
            <a:spAutoFit/>
          </a:bodyPr>
          <a:lstStyle/>
          <a:p>
            <a:pPr lvl="0" algn="ctr" rtl="1">
              <a:defRPr/>
            </a:pPr>
            <a:r>
              <a:rPr lang="ar-EG" sz="1600" dirty="0">
                <a:solidFill>
                  <a:prstClr val="black">
                    <a:lumMod val="50000"/>
                    <a:lumOff val="50000"/>
                  </a:prstClr>
                </a:solidFill>
                <a:latin typeface="SST Arabic Medium" pitchFamily="34" charset="-78"/>
                <a:cs typeface="SST Arabic Medium" pitchFamily="34" charset="-78"/>
              </a:rPr>
              <a:t>إنشاء القيمة</a:t>
            </a:r>
            <a:endParaRPr lang="en-US" sz="1600" dirty="0">
              <a:solidFill>
                <a:prstClr val="black">
                  <a:lumMod val="50000"/>
                  <a:lumOff val="50000"/>
                </a:prstClr>
              </a:solidFill>
              <a:latin typeface="SST Arabic Medium" pitchFamily="34" charset="-78"/>
              <a:cs typeface="SST Arabic Medium" pitchFamily="34" charset="-78"/>
            </a:endParaRPr>
          </a:p>
        </p:txBody>
      </p:sp>
      <p:sp>
        <p:nvSpPr>
          <p:cNvPr id="12" name="Rectangle 11"/>
          <p:cNvSpPr/>
          <p:nvPr/>
        </p:nvSpPr>
        <p:spPr>
          <a:xfrm>
            <a:off x="2777126" y="5030373"/>
            <a:ext cx="1840568" cy="338554"/>
          </a:xfrm>
          <a:prstGeom prst="rect">
            <a:avLst/>
          </a:prstGeom>
        </p:spPr>
        <p:txBody>
          <a:bodyPr wrap="none">
            <a:spAutoFit/>
          </a:bodyPr>
          <a:lstStyle/>
          <a:p>
            <a:pPr lvl="0" algn="ctr" rtl="1">
              <a:defRPr/>
            </a:pPr>
            <a:r>
              <a:rPr lang="ar-EG" sz="1600" dirty="0">
                <a:solidFill>
                  <a:prstClr val="black">
                    <a:lumMod val="50000"/>
                    <a:lumOff val="50000"/>
                  </a:prstClr>
                </a:solidFill>
                <a:latin typeface="SST Arabic Medium" pitchFamily="34" charset="-78"/>
                <a:cs typeface="SST Arabic Medium" pitchFamily="34" charset="-78"/>
              </a:rPr>
              <a:t>اعتبارات إدارة المنتج</a:t>
            </a:r>
            <a:endParaRPr lang="en-US" sz="1600" dirty="0">
              <a:solidFill>
                <a:prstClr val="black">
                  <a:lumMod val="50000"/>
                  <a:lumOff val="50000"/>
                </a:prstClr>
              </a:solidFill>
              <a:latin typeface="SST Arabic Medium" pitchFamily="34" charset="-78"/>
              <a:cs typeface="SST Arabic Medium" pitchFamily="34" charset="-78"/>
            </a:endParaRPr>
          </a:p>
        </p:txBody>
      </p:sp>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4653" y="3981450"/>
            <a:ext cx="462694"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30244" y="2701925"/>
            <a:ext cx="528637" cy="53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92848" y="2797175"/>
            <a:ext cx="585787" cy="53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16422" y="3914775"/>
            <a:ext cx="561975"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6" name="Picture 8"/>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260557" y="3914775"/>
            <a:ext cx="561975"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1323422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a:xfrm>
            <a:off x="1546871" y="2166218"/>
            <a:ext cx="857250" cy="857250"/>
          </a:xfrm>
          <a:prstGeom prst="ellipse">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النماذج الشائعة</a:t>
            </a:r>
          </a:p>
        </p:txBody>
      </p:sp>
      <p:sp>
        <p:nvSpPr>
          <p:cNvPr id="6" name="Rectangle 5">
            <a:extLst>
              <a:ext uri="{FF2B5EF4-FFF2-40B4-BE49-F238E27FC236}">
                <a16:creationId xmlns:a16="http://schemas.microsoft.com/office/drawing/2014/main" id="{30263AE4-4030-4312-A92D-8E593005A047}"/>
              </a:ext>
            </a:extLst>
          </p:cNvPr>
          <p:cNvSpPr/>
          <p:nvPr/>
        </p:nvSpPr>
        <p:spPr>
          <a:xfrm>
            <a:off x="5038725" y="1942996"/>
            <a:ext cx="6531937" cy="1668918"/>
          </a:xfrm>
          <a:prstGeom prst="rect">
            <a:avLst/>
          </a:prstGeom>
        </p:spPr>
        <p:txBody>
          <a:bodyPr wrap="square">
            <a:spAutoFit/>
          </a:bodyPr>
          <a:lstStyle/>
          <a:p>
            <a:pPr lvl="0" algn="justLow" rtl="1">
              <a:lnSpc>
                <a:spcPct val="200000"/>
              </a:lnSpc>
              <a:defRPr/>
            </a:pPr>
            <a:r>
              <a:rPr lang="ar-EG" dirty="0">
                <a:solidFill>
                  <a:schemeClr val="bg1">
                    <a:lumMod val="50000"/>
                  </a:schemeClr>
                </a:solidFill>
                <a:latin typeface="SST Arabic Medium" pitchFamily="34" charset="-78"/>
                <a:cs typeface="SST Arabic Medium" pitchFamily="34" charset="-78"/>
              </a:rPr>
              <a:t>تعكس النماذج وجهات نظر مبسطة ومحدودة النطاق للواقع وتقدم سيناريوهات أو استراتيجيات أو مناهج لتحسين العمليات والجهود. يساعد النموذج على شرح كيفية عمل شيء ما في العالم الحقيقي.</a:t>
            </a:r>
            <a:endParaRPr kumimoji="0" lang="ar-DZ"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pic>
        <p:nvPicPr>
          <p:cNvPr id="7" name="Picture 3" descr="C:\Users\user\Desktop\profit_1872494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3500" y="1819274"/>
            <a:ext cx="3000375" cy="3000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699948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0263AE4-4030-4312-A92D-8E593005A047}"/>
              </a:ext>
            </a:extLst>
          </p:cNvPr>
          <p:cNvSpPr/>
          <p:nvPr/>
        </p:nvSpPr>
        <p:spPr>
          <a:xfrm>
            <a:off x="4724400" y="1942996"/>
            <a:ext cx="6770062" cy="2585323"/>
          </a:xfrm>
          <a:prstGeom prst="rect">
            <a:avLst/>
          </a:prstGeom>
        </p:spPr>
        <p:txBody>
          <a:bodyPr wrap="square">
            <a:spAutoFit/>
          </a:bodyPr>
          <a:lstStyle/>
          <a:p>
            <a:pPr marL="342900" lvl="0" indent="-342900" algn="justLow" rtl="1">
              <a:lnSpc>
                <a:spcPct val="150000"/>
              </a:lnSpc>
              <a:buAutoNum type="arabicPeriod"/>
              <a:defRPr/>
            </a:pPr>
            <a:r>
              <a:rPr lang="ar-EG" dirty="0">
                <a:solidFill>
                  <a:srgbClr val="03A5AD"/>
                </a:solidFill>
                <a:latin typeface="SST Arabic Medium" pitchFamily="34" charset="-78"/>
                <a:cs typeface="SST Arabic Medium" pitchFamily="34" charset="-78"/>
              </a:rPr>
              <a:t>نماذج القيادة الظرفية:</a:t>
            </a:r>
          </a:p>
          <a:p>
            <a:pPr marL="342900" lvl="0" indent="-342900" algn="justLow" rtl="1">
              <a:lnSpc>
                <a:spcPct val="150000"/>
              </a:lnSpc>
              <a:buAutoNum type="arabicPeriod"/>
              <a:defRPr/>
            </a:pPr>
            <a:endParaRPr lang="ar-EG" dirty="0">
              <a:solidFill>
                <a:srgbClr val="03A5AD"/>
              </a:solidFill>
              <a:latin typeface="SST Arabic Medium" pitchFamily="34" charset="-78"/>
              <a:cs typeface="SST Arabic Medium" pitchFamily="34" charset="-78"/>
            </a:endParaRPr>
          </a:p>
          <a:p>
            <a:pPr lvl="0" algn="justLow" rtl="1">
              <a:lnSpc>
                <a:spcPct val="200000"/>
              </a:lnSpc>
              <a:defRPr/>
            </a:pPr>
            <a:r>
              <a:rPr lang="ar-EG" dirty="0">
                <a:solidFill>
                  <a:schemeClr val="bg1">
                    <a:lumMod val="50000"/>
                  </a:schemeClr>
                </a:solidFill>
                <a:latin typeface="SST Arabic Medium" pitchFamily="34" charset="-78"/>
                <a:cs typeface="SST Arabic Medium" pitchFamily="34" charset="-78"/>
              </a:rPr>
              <a:t>هي مجموعة فرعية من مجموعة كبيرة من نماذج القيادة. تمامًا مثلما تقوم فرق المشروع بتفصيل العمليات والطرق ودورات الحياة ومناهج التطوير، يتم أيضًا تفصيل أنماط القيادة. </a:t>
            </a:r>
            <a:endParaRPr lang="ar-DZ" dirty="0">
              <a:solidFill>
                <a:schemeClr val="bg1">
                  <a:lumMod val="50000"/>
                </a:schemeClr>
              </a:solidFill>
              <a:latin typeface="SST Arabic Medium" pitchFamily="34" charset="-78"/>
              <a:cs typeface="SST Arabic Medium" pitchFamily="34" charset="-78"/>
            </a:endParaRPr>
          </a:p>
        </p:txBody>
      </p:sp>
      <p:sp>
        <p:nvSpPr>
          <p:cNvPr id="7" name="Oval 6"/>
          <p:cNvSpPr/>
          <p:nvPr/>
        </p:nvSpPr>
        <p:spPr>
          <a:xfrm>
            <a:off x="1546871" y="2166218"/>
            <a:ext cx="857250" cy="857250"/>
          </a:xfrm>
          <a:prstGeom prst="ellipse">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3" descr="C:\Users\user\Desktop\profit_1872494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3500" y="1819274"/>
            <a:ext cx="3000375" cy="300037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النماذج الشائعة</a:t>
            </a:r>
          </a:p>
        </p:txBody>
      </p:sp>
    </p:spTree>
    <p:extLst>
      <p:ext uri="{BB962C8B-B14F-4D97-AF65-F5344CB8AC3E}">
        <p14:creationId xmlns:p14="http://schemas.microsoft.com/office/powerpoint/2010/main" val="158022447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0263AE4-4030-4312-A92D-8E593005A047}"/>
              </a:ext>
            </a:extLst>
          </p:cNvPr>
          <p:cNvSpPr/>
          <p:nvPr/>
        </p:nvSpPr>
        <p:spPr>
          <a:xfrm>
            <a:off x="5668246" y="1646590"/>
            <a:ext cx="5873841" cy="2585323"/>
          </a:xfrm>
          <a:prstGeom prst="rect">
            <a:avLst/>
          </a:prstGeom>
        </p:spPr>
        <p:txBody>
          <a:bodyPr wrap="square">
            <a:spAutoFit/>
          </a:bodyPr>
          <a:lstStyle/>
          <a:p>
            <a:pPr lvl="0" algn="justLow" rtl="1">
              <a:lnSpc>
                <a:spcPct val="150000"/>
              </a:lnSpc>
              <a:defRPr/>
            </a:pPr>
            <a:r>
              <a:rPr lang="ar-EG" dirty="0">
                <a:solidFill>
                  <a:srgbClr val="03A5AD"/>
                </a:solidFill>
                <a:latin typeface="SST Arabic Medium" pitchFamily="34" charset="-78"/>
                <a:cs typeface="SST Arabic Medium" pitchFamily="34" charset="-78"/>
              </a:rPr>
              <a:t>1.1. نموذج القيادة الظرفية الثاني</a:t>
            </a:r>
          </a:p>
          <a:p>
            <a:pPr lvl="0" algn="justLow" rtl="1">
              <a:lnSpc>
                <a:spcPct val="150000"/>
              </a:lnSpc>
              <a:defRPr/>
            </a:pPr>
            <a:endParaRPr lang="ar-EG" dirty="0">
              <a:solidFill>
                <a:srgbClr val="03A5AD"/>
              </a:solidFill>
              <a:latin typeface="SST Arabic Medium" pitchFamily="34" charset="-78"/>
              <a:cs typeface="SST Arabic Medium" pitchFamily="34" charset="-78"/>
            </a:endParaRPr>
          </a:p>
          <a:p>
            <a:pPr algn="justLow" rtl="1">
              <a:lnSpc>
                <a:spcPct val="200000"/>
              </a:lnSpc>
              <a:defRPr/>
            </a:pPr>
            <a:r>
              <a:rPr lang="ar-EG" dirty="0">
                <a:solidFill>
                  <a:schemeClr val="bg1">
                    <a:lumMod val="50000"/>
                  </a:schemeClr>
                </a:solidFill>
                <a:latin typeface="SST Arabic Medium" pitchFamily="34" charset="-78"/>
                <a:cs typeface="SST Arabic Medium" pitchFamily="34" charset="-78"/>
              </a:rPr>
              <a:t>يقيس نموذج كين بلانشارد للقيادة الظرفية الثاني تطوير اعضاء الفريق المشروع باستخدام الكفاءة والالتزام كمتغيرين رئيسيين.</a:t>
            </a:r>
            <a:endParaRPr lang="ar-DZ" dirty="0">
              <a:solidFill>
                <a:schemeClr val="bg1">
                  <a:lumMod val="50000"/>
                </a:schemeClr>
              </a:solidFill>
              <a:latin typeface="SST Arabic Medium" pitchFamily="34" charset="-78"/>
              <a:cs typeface="SST Arabic Medium" pitchFamily="34" charset="-78"/>
            </a:endParaRPr>
          </a:p>
        </p:txBody>
      </p:sp>
      <p:pic>
        <p:nvPicPr>
          <p:cNvPr id="358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4666" y="1936376"/>
            <a:ext cx="3854426" cy="38358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النماذج الشائعة</a:t>
            </a:r>
          </a:p>
        </p:txBody>
      </p:sp>
    </p:spTree>
    <p:extLst>
      <p:ext uri="{BB962C8B-B14F-4D97-AF65-F5344CB8AC3E}">
        <p14:creationId xmlns:p14="http://schemas.microsoft.com/office/powerpoint/2010/main" val="383087940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0263AE4-4030-4312-A92D-8E593005A047}"/>
              </a:ext>
            </a:extLst>
          </p:cNvPr>
          <p:cNvSpPr/>
          <p:nvPr/>
        </p:nvSpPr>
        <p:spPr>
          <a:xfrm>
            <a:off x="3950898" y="1362010"/>
            <a:ext cx="7679127" cy="2585323"/>
          </a:xfrm>
          <a:prstGeom prst="rect">
            <a:avLst/>
          </a:prstGeom>
        </p:spPr>
        <p:txBody>
          <a:bodyPr wrap="square">
            <a:spAutoFit/>
          </a:bodyPr>
          <a:lstStyle/>
          <a:p>
            <a:pPr lvl="0" algn="justLow" rtl="1">
              <a:lnSpc>
                <a:spcPct val="150000"/>
              </a:lnSpc>
              <a:defRPr/>
            </a:pPr>
            <a:r>
              <a:rPr lang="ar-EG" dirty="0">
                <a:solidFill>
                  <a:srgbClr val="03A5AD"/>
                </a:solidFill>
                <a:latin typeface="SST Arabic Medium" pitchFamily="34" charset="-78"/>
                <a:cs typeface="SST Arabic Medium" pitchFamily="34" charset="-78"/>
              </a:rPr>
              <a:t>2.1. نموذج أوسكار </a:t>
            </a:r>
            <a:r>
              <a:rPr lang="en-US" dirty="0">
                <a:solidFill>
                  <a:srgbClr val="03A5AD"/>
                </a:solidFill>
                <a:latin typeface="SST Arabic Medium" pitchFamily="34" charset="-78"/>
                <a:cs typeface="SST Arabic Medium" pitchFamily="34" charset="-78"/>
              </a:rPr>
              <a:t>OSCAR</a:t>
            </a:r>
            <a:endParaRPr lang="ar-EG" dirty="0">
              <a:solidFill>
                <a:srgbClr val="03A5AD"/>
              </a:solidFill>
              <a:latin typeface="SST Arabic Medium" pitchFamily="34" charset="-78"/>
              <a:cs typeface="SST Arabic Medium" pitchFamily="34" charset="-78"/>
            </a:endParaRPr>
          </a:p>
          <a:p>
            <a:pPr lvl="0" algn="justLow" rtl="1">
              <a:lnSpc>
                <a:spcPct val="150000"/>
              </a:lnSpc>
              <a:defRPr/>
            </a:pPr>
            <a:endParaRPr lang="ar-EG" dirty="0">
              <a:solidFill>
                <a:srgbClr val="03A5AD"/>
              </a:solidFill>
              <a:latin typeface="SST Arabic Medium" pitchFamily="34" charset="-78"/>
              <a:cs typeface="SST Arabic Medium" pitchFamily="34" charset="-78"/>
            </a:endParaRPr>
          </a:p>
          <a:p>
            <a:pPr lvl="0" algn="justLow" rtl="1">
              <a:lnSpc>
                <a:spcPct val="200000"/>
              </a:lnSpc>
              <a:defRPr/>
            </a:pPr>
            <a:r>
              <a:rPr lang="ar-EG" dirty="0">
                <a:solidFill>
                  <a:schemeClr val="bg1">
                    <a:lumMod val="50000"/>
                  </a:schemeClr>
                </a:solidFill>
                <a:latin typeface="SST Arabic Medium" pitchFamily="34" charset="-78"/>
                <a:cs typeface="SST Arabic Medium" pitchFamily="34" charset="-78"/>
              </a:rPr>
              <a:t>نموذج أوسكار للتدريب والإرشاد أعدّته كارين ويتلوورث وأندرو جيلبرت</a:t>
            </a:r>
            <a:r>
              <a:rPr lang="en-US" dirty="0">
                <a:solidFill>
                  <a:schemeClr val="bg1">
                    <a:lumMod val="50000"/>
                  </a:schemeClr>
                </a:solidFill>
                <a:latin typeface="SST Arabic Medium" pitchFamily="34" charset="-78"/>
                <a:cs typeface="SST Arabic Medium" pitchFamily="34" charset="-78"/>
              </a:rPr>
              <a:t> </a:t>
            </a:r>
            <a:r>
              <a:rPr lang="ar-EG" dirty="0">
                <a:solidFill>
                  <a:schemeClr val="bg1">
                    <a:lumMod val="50000"/>
                  </a:schemeClr>
                </a:solidFill>
                <a:latin typeface="SST Arabic Medium" pitchFamily="34" charset="-78"/>
                <a:cs typeface="SST Arabic Medium" pitchFamily="34" charset="-78"/>
              </a:rPr>
              <a:t>فهو يساعد الأفراد على تكييف أنماط التدريب أو القيادة لدعم الأفراد الذين لديهم خطة عمل للتطوير الشخصي. يشير</a:t>
            </a:r>
            <a:r>
              <a:rPr lang="en-US" dirty="0">
                <a:solidFill>
                  <a:schemeClr val="bg1">
                    <a:lumMod val="50000"/>
                  </a:schemeClr>
                </a:solidFill>
                <a:latin typeface="SST Arabic Medium" pitchFamily="34" charset="-78"/>
                <a:cs typeface="SST Arabic Medium" pitchFamily="34" charset="-78"/>
              </a:rPr>
              <a:t> </a:t>
            </a:r>
            <a:r>
              <a:rPr lang="ar-EG" dirty="0">
                <a:solidFill>
                  <a:schemeClr val="bg1">
                    <a:lumMod val="50000"/>
                  </a:schemeClr>
                </a:solidFill>
                <a:latin typeface="SST Arabic Medium" pitchFamily="34" charset="-78"/>
                <a:cs typeface="SST Arabic Medium" pitchFamily="34" charset="-78"/>
              </a:rPr>
              <a:t>النموذج لخمسة عوامل رئيسية</a:t>
            </a:r>
            <a:endParaRPr lang="ar-DZ" dirty="0">
              <a:solidFill>
                <a:schemeClr val="bg1">
                  <a:lumMod val="50000"/>
                </a:schemeClr>
              </a:solidFill>
              <a:latin typeface="SST Arabic Medium" pitchFamily="34" charset="-78"/>
              <a:cs typeface="SST Arabic Medium" pitchFamily="34" charset="-78"/>
            </a:endParaRPr>
          </a:p>
        </p:txBody>
      </p:sp>
      <p:sp>
        <p:nvSpPr>
          <p:cNvPr id="5" name="TextBox 4">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النماذج الشائعة</a:t>
            </a:r>
          </a:p>
        </p:txBody>
      </p:sp>
      <p:grpSp>
        <p:nvGrpSpPr>
          <p:cNvPr id="2" name="مجموعة 1"/>
          <p:cNvGrpSpPr/>
          <p:nvPr/>
        </p:nvGrpSpPr>
        <p:grpSpPr>
          <a:xfrm>
            <a:off x="1149777" y="3619313"/>
            <a:ext cx="5214965" cy="2153131"/>
            <a:chOff x="3562231" y="3899011"/>
            <a:chExt cx="5214965" cy="2153131"/>
          </a:xfrm>
        </p:grpSpPr>
        <p:grpSp>
          <p:nvGrpSpPr>
            <p:cNvPr id="10" name="Group 3"/>
            <p:cNvGrpSpPr/>
            <p:nvPr/>
          </p:nvGrpSpPr>
          <p:grpSpPr>
            <a:xfrm rot="8392433">
              <a:off x="6252026" y="3899011"/>
              <a:ext cx="805058" cy="2138211"/>
              <a:chOff x="0" y="0"/>
              <a:chExt cx="492983" cy="1309350"/>
            </a:xfrm>
          </p:grpSpPr>
          <p:sp>
            <p:nvSpPr>
              <p:cNvPr id="60" name="Freeform 4"/>
              <p:cNvSpPr/>
              <p:nvPr/>
            </p:nvSpPr>
            <p:spPr>
              <a:xfrm>
                <a:off x="0" y="0"/>
                <a:ext cx="492983" cy="1309350"/>
              </a:xfrm>
              <a:custGeom>
                <a:avLst/>
                <a:gdLst/>
                <a:ahLst/>
                <a:cxnLst/>
                <a:rect l="l" t="t" r="r" b="b"/>
                <a:pathLst>
                  <a:path w="492983" h="1309350">
                    <a:moveTo>
                      <a:pt x="246492" y="0"/>
                    </a:moveTo>
                    <a:lnTo>
                      <a:pt x="246492" y="0"/>
                    </a:lnTo>
                    <a:cubicBezTo>
                      <a:pt x="311865" y="0"/>
                      <a:pt x="374561" y="25970"/>
                      <a:pt x="420787" y="72196"/>
                    </a:cubicBezTo>
                    <a:cubicBezTo>
                      <a:pt x="467014" y="118422"/>
                      <a:pt x="492983" y="181118"/>
                      <a:pt x="492983" y="246492"/>
                    </a:cubicBezTo>
                    <a:lnTo>
                      <a:pt x="492983" y="1062859"/>
                    </a:lnTo>
                    <a:cubicBezTo>
                      <a:pt x="492983" y="1128232"/>
                      <a:pt x="467014" y="1190928"/>
                      <a:pt x="420787" y="1237154"/>
                    </a:cubicBezTo>
                    <a:cubicBezTo>
                      <a:pt x="374561" y="1283381"/>
                      <a:pt x="311865" y="1309350"/>
                      <a:pt x="246492" y="1309350"/>
                    </a:cubicBezTo>
                    <a:lnTo>
                      <a:pt x="246492" y="1309350"/>
                    </a:lnTo>
                    <a:cubicBezTo>
                      <a:pt x="181118" y="1309350"/>
                      <a:pt x="118422" y="1283381"/>
                      <a:pt x="72196" y="1237154"/>
                    </a:cubicBezTo>
                    <a:cubicBezTo>
                      <a:pt x="25970" y="1190928"/>
                      <a:pt x="0" y="1128232"/>
                      <a:pt x="0" y="1062859"/>
                    </a:cubicBezTo>
                    <a:lnTo>
                      <a:pt x="0" y="246492"/>
                    </a:lnTo>
                    <a:cubicBezTo>
                      <a:pt x="0" y="181118"/>
                      <a:pt x="25970" y="118422"/>
                      <a:pt x="72196" y="72196"/>
                    </a:cubicBezTo>
                    <a:cubicBezTo>
                      <a:pt x="118422" y="25970"/>
                      <a:pt x="181118" y="0"/>
                      <a:pt x="246492" y="0"/>
                    </a:cubicBezTo>
                    <a:close/>
                  </a:path>
                </a:pathLst>
              </a:custGeom>
              <a:gradFill rotWithShape="1">
                <a:gsLst>
                  <a:gs pos="0">
                    <a:srgbClr val="FFFFFF">
                      <a:alpha val="100000"/>
                    </a:srgbClr>
                  </a:gs>
                  <a:gs pos="100000">
                    <a:srgbClr val="5B5C7A">
                      <a:alpha val="100000"/>
                    </a:srgbClr>
                  </a:gs>
                </a:gsLst>
                <a:lin ang="5400000"/>
              </a:gradFill>
            </p:spPr>
            <p:txBody>
              <a:bodyPr/>
              <a:lstStyle/>
              <a:p>
                <a:endParaRPr lang="en-SA"/>
              </a:p>
            </p:txBody>
          </p:sp>
          <p:sp>
            <p:nvSpPr>
              <p:cNvPr id="61" name="TextBox 5"/>
              <p:cNvSpPr txBox="1"/>
              <p:nvPr/>
            </p:nvSpPr>
            <p:spPr>
              <a:xfrm>
                <a:off x="0" y="-28575"/>
                <a:ext cx="492983" cy="1337925"/>
              </a:xfrm>
              <a:prstGeom prst="rect">
                <a:avLst/>
              </a:prstGeom>
            </p:spPr>
            <p:txBody>
              <a:bodyPr lIns="33867" tIns="33867" rIns="33867" bIns="33867" rtlCol="0" anchor="ctr"/>
              <a:lstStyle/>
              <a:p>
                <a:pPr algn="ctr">
                  <a:lnSpc>
                    <a:spcPts val="1307"/>
                  </a:lnSpc>
                  <a:spcBef>
                    <a:spcPct val="0"/>
                  </a:spcBef>
                </a:pPr>
                <a:endParaRPr sz="1200">
                  <a:solidFill>
                    <a:prstClr val="black"/>
                  </a:solidFill>
                </a:endParaRPr>
              </a:p>
            </p:txBody>
          </p:sp>
        </p:grpSp>
        <p:grpSp>
          <p:nvGrpSpPr>
            <p:cNvPr id="12" name="Group 9"/>
            <p:cNvGrpSpPr/>
            <p:nvPr/>
          </p:nvGrpSpPr>
          <p:grpSpPr>
            <a:xfrm rot="8392433">
              <a:off x="4269364" y="3899011"/>
              <a:ext cx="805058" cy="2138211"/>
              <a:chOff x="0" y="0"/>
              <a:chExt cx="492983" cy="1309350"/>
            </a:xfrm>
          </p:grpSpPr>
          <p:sp>
            <p:nvSpPr>
              <p:cNvPr id="56" name="Freeform 10"/>
              <p:cNvSpPr/>
              <p:nvPr/>
            </p:nvSpPr>
            <p:spPr>
              <a:xfrm>
                <a:off x="0" y="0"/>
                <a:ext cx="492983" cy="1309350"/>
              </a:xfrm>
              <a:custGeom>
                <a:avLst/>
                <a:gdLst/>
                <a:ahLst/>
                <a:cxnLst/>
                <a:rect l="l" t="t" r="r" b="b"/>
                <a:pathLst>
                  <a:path w="492983" h="1309350">
                    <a:moveTo>
                      <a:pt x="246492" y="0"/>
                    </a:moveTo>
                    <a:lnTo>
                      <a:pt x="246492" y="0"/>
                    </a:lnTo>
                    <a:cubicBezTo>
                      <a:pt x="311865" y="0"/>
                      <a:pt x="374561" y="25970"/>
                      <a:pt x="420787" y="72196"/>
                    </a:cubicBezTo>
                    <a:cubicBezTo>
                      <a:pt x="467014" y="118422"/>
                      <a:pt x="492983" y="181118"/>
                      <a:pt x="492983" y="246492"/>
                    </a:cubicBezTo>
                    <a:lnTo>
                      <a:pt x="492983" y="1062859"/>
                    </a:lnTo>
                    <a:cubicBezTo>
                      <a:pt x="492983" y="1128232"/>
                      <a:pt x="467014" y="1190928"/>
                      <a:pt x="420787" y="1237154"/>
                    </a:cubicBezTo>
                    <a:cubicBezTo>
                      <a:pt x="374561" y="1283381"/>
                      <a:pt x="311865" y="1309350"/>
                      <a:pt x="246492" y="1309350"/>
                    </a:cubicBezTo>
                    <a:lnTo>
                      <a:pt x="246492" y="1309350"/>
                    </a:lnTo>
                    <a:cubicBezTo>
                      <a:pt x="181118" y="1309350"/>
                      <a:pt x="118422" y="1283381"/>
                      <a:pt x="72196" y="1237154"/>
                    </a:cubicBezTo>
                    <a:cubicBezTo>
                      <a:pt x="25970" y="1190928"/>
                      <a:pt x="0" y="1128232"/>
                      <a:pt x="0" y="1062859"/>
                    </a:cubicBezTo>
                    <a:lnTo>
                      <a:pt x="0" y="246492"/>
                    </a:lnTo>
                    <a:cubicBezTo>
                      <a:pt x="0" y="181118"/>
                      <a:pt x="25970" y="118422"/>
                      <a:pt x="72196" y="72196"/>
                    </a:cubicBezTo>
                    <a:cubicBezTo>
                      <a:pt x="118422" y="25970"/>
                      <a:pt x="181118" y="0"/>
                      <a:pt x="246492" y="0"/>
                    </a:cubicBezTo>
                    <a:close/>
                  </a:path>
                </a:pathLst>
              </a:custGeom>
              <a:gradFill rotWithShape="1">
                <a:gsLst>
                  <a:gs pos="0">
                    <a:srgbClr val="1D2D82">
                      <a:alpha val="100000"/>
                    </a:srgbClr>
                  </a:gs>
                  <a:gs pos="100000">
                    <a:srgbClr val="FFFFFF">
                      <a:alpha val="100000"/>
                    </a:srgbClr>
                  </a:gs>
                </a:gsLst>
                <a:lin ang="5400000"/>
              </a:gradFill>
            </p:spPr>
            <p:txBody>
              <a:bodyPr/>
              <a:lstStyle/>
              <a:p>
                <a:endParaRPr lang="en-SA"/>
              </a:p>
            </p:txBody>
          </p:sp>
          <p:sp>
            <p:nvSpPr>
              <p:cNvPr id="57" name="TextBox 11"/>
              <p:cNvSpPr txBox="1"/>
              <p:nvPr/>
            </p:nvSpPr>
            <p:spPr>
              <a:xfrm>
                <a:off x="0" y="-28575"/>
                <a:ext cx="492983" cy="1337925"/>
              </a:xfrm>
              <a:prstGeom prst="rect">
                <a:avLst/>
              </a:prstGeom>
            </p:spPr>
            <p:txBody>
              <a:bodyPr lIns="33867" tIns="33867" rIns="33867" bIns="33867" rtlCol="0" anchor="ctr"/>
              <a:lstStyle/>
              <a:p>
                <a:pPr algn="ctr">
                  <a:lnSpc>
                    <a:spcPts val="1307"/>
                  </a:lnSpc>
                  <a:spcBef>
                    <a:spcPct val="0"/>
                  </a:spcBef>
                </a:pPr>
                <a:endParaRPr sz="1200">
                  <a:solidFill>
                    <a:prstClr val="black"/>
                  </a:solidFill>
                </a:endParaRPr>
              </a:p>
            </p:txBody>
          </p:sp>
        </p:grpSp>
        <p:grpSp>
          <p:nvGrpSpPr>
            <p:cNvPr id="13" name="Group 12"/>
            <p:cNvGrpSpPr/>
            <p:nvPr/>
          </p:nvGrpSpPr>
          <p:grpSpPr>
            <a:xfrm rot="8392433">
              <a:off x="5266158" y="3899011"/>
              <a:ext cx="805058" cy="2138211"/>
              <a:chOff x="0" y="0"/>
              <a:chExt cx="492983" cy="1309350"/>
            </a:xfrm>
          </p:grpSpPr>
          <p:sp>
            <p:nvSpPr>
              <p:cNvPr id="54" name="Freeform 13"/>
              <p:cNvSpPr/>
              <p:nvPr/>
            </p:nvSpPr>
            <p:spPr>
              <a:xfrm>
                <a:off x="0" y="0"/>
                <a:ext cx="492983" cy="1309350"/>
              </a:xfrm>
              <a:custGeom>
                <a:avLst/>
                <a:gdLst/>
                <a:ahLst/>
                <a:cxnLst/>
                <a:rect l="l" t="t" r="r" b="b"/>
                <a:pathLst>
                  <a:path w="492983" h="1309350">
                    <a:moveTo>
                      <a:pt x="246492" y="0"/>
                    </a:moveTo>
                    <a:lnTo>
                      <a:pt x="246492" y="0"/>
                    </a:lnTo>
                    <a:cubicBezTo>
                      <a:pt x="311865" y="0"/>
                      <a:pt x="374561" y="25970"/>
                      <a:pt x="420787" y="72196"/>
                    </a:cubicBezTo>
                    <a:cubicBezTo>
                      <a:pt x="467014" y="118422"/>
                      <a:pt x="492983" y="181118"/>
                      <a:pt x="492983" y="246492"/>
                    </a:cubicBezTo>
                    <a:lnTo>
                      <a:pt x="492983" y="1062859"/>
                    </a:lnTo>
                    <a:cubicBezTo>
                      <a:pt x="492983" y="1128232"/>
                      <a:pt x="467014" y="1190928"/>
                      <a:pt x="420787" y="1237154"/>
                    </a:cubicBezTo>
                    <a:cubicBezTo>
                      <a:pt x="374561" y="1283381"/>
                      <a:pt x="311865" y="1309350"/>
                      <a:pt x="246492" y="1309350"/>
                    </a:cubicBezTo>
                    <a:lnTo>
                      <a:pt x="246492" y="1309350"/>
                    </a:lnTo>
                    <a:cubicBezTo>
                      <a:pt x="181118" y="1309350"/>
                      <a:pt x="118422" y="1283381"/>
                      <a:pt x="72196" y="1237154"/>
                    </a:cubicBezTo>
                    <a:cubicBezTo>
                      <a:pt x="25970" y="1190928"/>
                      <a:pt x="0" y="1128232"/>
                      <a:pt x="0" y="1062859"/>
                    </a:cubicBezTo>
                    <a:lnTo>
                      <a:pt x="0" y="246492"/>
                    </a:lnTo>
                    <a:cubicBezTo>
                      <a:pt x="0" y="181118"/>
                      <a:pt x="25970" y="118422"/>
                      <a:pt x="72196" y="72196"/>
                    </a:cubicBezTo>
                    <a:cubicBezTo>
                      <a:pt x="118422" y="25970"/>
                      <a:pt x="181118" y="0"/>
                      <a:pt x="246492" y="0"/>
                    </a:cubicBezTo>
                    <a:close/>
                  </a:path>
                </a:pathLst>
              </a:custGeom>
              <a:gradFill rotWithShape="1">
                <a:gsLst>
                  <a:gs pos="0">
                    <a:srgbClr val="02BCB7">
                      <a:alpha val="100000"/>
                    </a:srgbClr>
                  </a:gs>
                  <a:gs pos="100000">
                    <a:srgbClr val="FFFFFF">
                      <a:alpha val="100000"/>
                    </a:srgbClr>
                  </a:gs>
                </a:gsLst>
                <a:lin ang="5400000"/>
              </a:gradFill>
            </p:spPr>
            <p:txBody>
              <a:bodyPr/>
              <a:lstStyle/>
              <a:p>
                <a:endParaRPr lang="en-SA"/>
              </a:p>
            </p:txBody>
          </p:sp>
          <p:sp>
            <p:nvSpPr>
              <p:cNvPr id="55" name="TextBox 14"/>
              <p:cNvSpPr txBox="1"/>
              <p:nvPr/>
            </p:nvSpPr>
            <p:spPr>
              <a:xfrm>
                <a:off x="0" y="-28575"/>
                <a:ext cx="492983" cy="1337925"/>
              </a:xfrm>
              <a:prstGeom prst="rect">
                <a:avLst/>
              </a:prstGeom>
            </p:spPr>
            <p:txBody>
              <a:bodyPr lIns="33867" tIns="33867" rIns="33867" bIns="33867" rtlCol="0" anchor="ctr"/>
              <a:lstStyle/>
              <a:p>
                <a:pPr algn="ctr">
                  <a:lnSpc>
                    <a:spcPts val="1307"/>
                  </a:lnSpc>
                  <a:spcBef>
                    <a:spcPct val="0"/>
                  </a:spcBef>
                </a:pPr>
                <a:endParaRPr sz="1200">
                  <a:solidFill>
                    <a:prstClr val="black"/>
                  </a:solidFill>
                </a:endParaRPr>
              </a:p>
            </p:txBody>
          </p:sp>
        </p:grpSp>
        <p:grpSp>
          <p:nvGrpSpPr>
            <p:cNvPr id="16" name="Group 21"/>
            <p:cNvGrpSpPr/>
            <p:nvPr/>
          </p:nvGrpSpPr>
          <p:grpSpPr>
            <a:xfrm rot="8392433">
              <a:off x="7235082" y="3913931"/>
              <a:ext cx="805058" cy="2138211"/>
              <a:chOff x="0" y="0"/>
              <a:chExt cx="492983" cy="1309350"/>
            </a:xfrm>
          </p:grpSpPr>
          <p:sp>
            <p:nvSpPr>
              <p:cNvPr id="48" name="Freeform 22"/>
              <p:cNvSpPr/>
              <p:nvPr/>
            </p:nvSpPr>
            <p:spPr>
              <a:xfrm>
                <a:off x="0" y="0"/>
                <a:ext cx="492983" cy="1309350"/>
              </a:xfrm>
              <a:custGeom>
                <a:avLst/>
                <a:gdLst/>
                <a:ahLst/>
                <a:cxnLst/>
                <a:rect l="l" t="t" r="r" b="b"/>
                <a:pathLst>
                  <a:path w="492983" h="1309350">
                    <a:moveTo>
                      <a:pt x="246492" y="0"/>
                    </a:moveTo>
                    <a:lnTo>
                      <a:pt x="246492" y="0"/>
                    </a:lnTo>
                    <a:cubicBezTo>
                      <a:pt x="311865" y="0"/>
                      <a:pt x="374561" y="25970"/>
                      <a:pt x="420787" y="72196"/>
                    </a:cubicBezTo>
                    <a:cubicBezTo>
                      <a:pt x="467014" y="118422"/>
                      <a:pt x="492983" y="181118"/>
                      <a:pt x="492983" y="246492"/>
                    </a:cubicBezTo>
                    <a:lnTo>
                      <a:pt x="492983" y="1062859"/>
                    </a:lnTo>
                    <a:cubicBezTo>
                      <a:pt x="492983" y="1128232"/>
                      <a:pt x="467014" y="1190928"/>
                      <a:pt x="420787" y="1237154"/>
                    </a:cubicBezTo>
                    <a:cubicBezTo>
                      <a:pt x="374561" y="1283381"/>
                      <a:pt x="311865" y="1309350"/>
                      <a:pt x="246492" y="1309350"/>
                    </a:cubicBezTo>
                    <a:lnTo>
                      <a:pt x="246492" y="1309350"/>
                    </a:lnTo>
                    <a:cubicBezTo>
                      <a:pt x="181118" y="1309350"/>
                      <a:pt x="118422" y="1283381"/>
                      <a:pt x="72196" y="1237154"/>
                    </a:cubicBezTo>
                    <a:cubicBezTo>
                      <a:pt x="25970" y="1190928"/>
                      <a:pt x="0" y="1128232"/>
                      <a:pt x="0" y="1062859"/>
                    </a:cubicBezTo>
                    <a:lnTo>
                      <a:pt x="0" y="246492"/>
                    </a:lnTo>
                    <a:cubicBezTo>
                      <a:pt x="0" y="181118"/>
                      <a:pt x="25970" y="118422"/>
                      <a:pt x="72196" y="72196"/>
                    </a:cubicBezTo>
                    <a:cubicBezTo>
                      <a:pt x="118422" y="25970"/>
                      <a:pt x="181118" y="0"/>
                      <a:pt x="246492" y="0"/>
                    </a:cubicBezTo>
                    <a:close/>
                  </a:path>
                </a:pathLst>
              </a:custGeom>
              <a:gradFill rotWithShape="1">
                <a:gsLst>
                  <a:gs pos="0">
                    <a:srgbClr val="101C44">
                      <a:alpha val="100000"/>
                    </a:srgbClr>
                  </a:gs>
                  <a:gs pos="100000">
                    <a:srgbClr val="5B5C7A">
                      <a:alpha val="100000"/>
                    </a:srgbClr>
                  </a:gs>
                </a:gsLst>
                <a:lin ang="5400000"/>
              </a:gradFill>
            </p:spPr>
            <p:txBody>
              <a:bodyPr/>
              <a:lstStyle/>
              <a:p>
                <a:endParaRPr lang="en-SA"/>
              </a:p>
            </p:txBody>
          </p:sp>
          <p:sp>
            <p:nvSpPr>
              <p:cNvPr id="49" name="TextBox 23"/>
              <p:cNvSpPr txBox="1"/>
              <p:nvPr/>
            </p:nvSpPr>
            <p:spPr>
              <a:xfrm>
                <a:off x="0" y="-28575"/>
                <a:ext cx="492983" cy="1337925"/>
              </a:xfrm>
              <a:prstGeom prst="rect">
                <a:avLst/>
              </a:prstGeom>
            </p:spPr>
            <p:txBody>
              <a:bodyPr lIns="33867" tIns="33867" rIns="33867" bIns="33867" rtlCol="0" anchor="ctr"/>
              <a:lstStyle/>
              <a:p>
                <a:pPr algn="ctr">
                  <a:lnSpc>
                    <a:spcPts val="1307"/>
                  </a:lnSpc>
                  <a:spcBef>
                    <a:spcPct val="0"/>
                  </a:spcBef>
                </a:pPr>
                <a:endParaRPr sz="1200">
                  <a:solidFill>
                    <a:prstClr val="black"/>
                  </a:solidFill>
                </a:endParaRPr>
              </a:p>
            </p:txBody>
          </p:sp>
        </p:grpSp>
        <p:sp>
          <p:nvSpPr>
            <p:cNvPr id="17" name="Freeform 24"/>
            <p:cNvSpPr/>
            <p:nvPr/>
          </p:nvSpPr>
          <p:spPr>
            <a:xfrm rot="10800000">
              <a:off x="6639084" y="3967407"/>
              <a:ext cx="309559" cy="1996927"/>
            </a:xfrm>
            <a:custGeom>
              <a:avLst/>
              <a:gdLst/>
              <a:ahLst/>
              <a:cxnLst/>
              <a:rect l="l" t="t" r="r" b="b"/>
              <a:pathLst>
                <a:path w="740908" h="4779510">
                  <a:moveTo>
                    <a:pt x="0" y="0"/>
                  </a:moveTo>
                  <a:lnTo>
                    <a:pt x="740908" y="0"/>
                  </a:lnTo>
                  <a:lnTo>
                    <a:pt x="740908" y="4779510"/>
                  </a:lnTo>
                  <a:lnTo>
                    <a:pt x="0" y="4779510"/>
                  </a:lnTo>
                  <a:lnTo>
                    <a:pt x="0" y="0"/>
                  </a:lnTo>
                  <a:close/>
                </a:path>
              </a:pathLst>
            </a:custGeom>
            <a:blipFill>
              <a:blip r:embed="rId3" cstate="email">
                <a:extLst>
                  <a:ext uri="{28A0092B-C50C-407E-A947-70E740481C1C}">
                    <a14:useLocalDpi xmlns:a14="http://schemas.microsoft.com/office/drawing/2010/main"/>
                  </a:ext>
                </a:extLst>
              </a:blip>
              <a:stretch>
                <a:fillRect/>
              </a:stretch>
            </a:blipFill>
          </p:spPr>
          <p:txBody>
            <a:bodyPr/>
            <a:lstStyle/>
            <a:p>
              <a:endParaRPr lang="en-SA"/>
            </a:p>
          </p:txBody>
        </p:sp>
        <p:grpSp>
          <p:nvGrpSpPr>
            <p:cNvPr id="18" name="Group 25"/>
            <p:cNvGrpSpPr/>
            <p:nvPr/>
          </p:nvGrpSpPr>
          <p:grpSpPr>
            <a:xfrm rot="10800000">
              <a:off x="6756100" y="3967407"/>
              <a:ext cx="793346" cy="1996927"/>
              <a:chOff x="0" y="0"/>
              <a:chExt cx="485811" cy="1222833"/>
            </a:xfrm>
          </p:grpSpPr>
          <p:sp>
            <p:nvSpPr>
              <p:cNvPr id="46" name="Freeform 26"/>
              <p:cNvSpPr/>
              <p:nvPr/>
            </p:nvSpPr>
            <p:spPr>
              <a:xfrm>
                <a:off x="0" y="0"/>
                <a:ext cx="485811" cy="1222833"/>
              </a:xfrm>
              <a:custGeom>
                <a:avLst/>
                <a:gdLst/>
                <a:ahLst/>
                <a:cxnLst/>
                <a:rect l="l" t="t" r="r" b="b"/>
                <a:pathLst>
                  <a:path w="485811" h="1222833">
                    <a:moveTo>
                      <a:pt x="242906" y="0"/>
                    </a:moveTo>
                    <a:lnTo>
                      <a:pt x="242906" y="0"/>
                    </a:lnTo>
                    <a:cubicBezTo>
                      <a:pt x="307328" y="0"/>
                      <a:pt x="369112" y="25592"/>
                      <a:pt x="414666" y="71145"/>
                    </a:cubicBezTo>
                    <a:cubicBezTo>
                      <a:pt x="460220" y="116699"/>
                      <a:pt x="485811" y="178483"/>
                      <a:pt x="485811" y="242906"/>
                    </a:cubicBezTo>
                    <a:lnTo>
                      <a:pt x="485811" y="979927"/>
                    </a:lnTo>
                    <a:cubicBezTo>
                      <a:pt x="485811" y="1044350"/>
                      <a:pt x="460220" y="1106134"/>
                      <a:pt x="414666" y="1151688"/>
                    </a:cubicBezTo>
                    <a:cubicBezTo>
                      <a:pt x="369112" y="1197241"/>
                      <a:pt x="307328" y="1222833"/>
                      <a:pt x="242906" y="1222833"/>
                    </a:cubicBezTo>
                    <a:lnTo>
                      <a:pt x="242906" y="1222833"/>
                    </a:lnTo>
                    <a:cubicBezTo>
                      <a:pt x="178483" y="1222833"/>
                      <a:pt x="116699" y="1197241"/>
                      <a:pt x="71145" y="1151688"/>
                    </a:cubicBezTo>
                    <a:cubicBezTo>
                      <a:pt x="25592" y="1106134"/>
                      <a:pt x="0" y="1044350"/>
                      <a:pt x="0" y="979927"/>
                    </a:cubicBezTo>
                    <a:lnTo>
                      <a:pt x="0" y="242906"/>
                    </a:lnTo>
                    <a:cubicBezTo>
                      <a:pt x="0" y="178483"/>
                      <a:pt x="25592" y="116699"/>
                      <a:pt x="71145" y="71145"/>
                    </a:cubicBezTo>
                    <a:cubicBezTo>
                      <a:pt x="116699" y="25592"/>
                      <a:pt x="178483" y="0"/>
                      <a:pt x="242906" y="0"/>
                    </a:cubicBezTo>
                    <a:close/>
                  </a:path>
                </a:pathLst>
              </a:custGeom>
              <a:solidFill>
                <a:srgbClr val="5B5C7A"/>
              </a:solidFill>
            </p:spPr>
            <p:txBody>
              <a:bodyPr/>
              <a:lstStyle/>
              <a:p>
                <a:endParaRPr lang="en-SA"/>
              </a:p>
            </p:txBody>
          </p:sp>
          <p:sp>
            <p:nvSpPr>
              <p:cNvPr id="47" name="TextBox 27"/>
              <p:cNvSpPr txBox="1"/>
              <p:nvPr/>
            </p:nvSpPr>
            <p:spPr>
              <a:xfrm>
                <a:off x="0" y="-28575"/>
                <a:ext cx="485811" cy="1251408"/>
              </a:xfrm>
              <a:prstGeom prst="rect">
                <a:avLst/>
              </a:prstGeom>
            </p:spPr>
            <p:txBody>
              <a:bodyPr lIns="33867" tIns="33867" rIns="33867" bIns="33867" rtlCol="0" anchor="ctr"/>
              <a:lstStyle/>
              <a:p>
                <a:pPr algn="ctr">
                  <a:lnSpc>
                    <a:spcPts val="1307"/>
                  </a:lnSpc>
                  <a:spcBef>
                    <a:spcPct val="0"/>
                  </a:spcBef>
                </a:pPr>
                <a:endParaRPr sz="1200">
                  <a:solidFill>
                    <a:prstClr val="black"/>
                  </a:solidFill>
                </a:endParaRPr>
              </a:p>
            </p:txBody>
          </p:sp>
        </p:grpSp>
        <p:sp>
          <p:nvSpPr>
            <p:cNvPr id="19" name="Freeform 28"/>
            <p:cNvSpPr/>
            <p:nvPr/>
          </p:nvSpPr>
          <p:spPr>
            <a:xfrm rot="10800000">
              <a:off x="5649728" y="3967407"/>
              <a:ext cx="309559" cy="1996927"/>
            </a:xfrm>
            <a:custGeom>
              <a:avLst/>
              <a:gdLst/>
              <a:ahLst/>
              <a:cxnLst/>
              <a:rect l="l" t="t" r="r" b="b"/>
              <a:pathLst>
                <a:path w="740908" h="4779510">
                  <a:moveTo>
                    <a:pt x="0" y="0"/>
                  </a:moveTo>
                  <a:lnTo>
                    <a:pt x="740908" y="0"/>
                  </a:lnTo>
                  <a:lnTo>
                    <a:pt x="740908" y="4779510"/>
                  </a:lnTo>
                  <a:lnTo>
                    <a:pt x="0" y="4779510"/>
                  </a:lnTo>
                  <a:lnTo>
                    <a:pt x="0" y="0"/>
                  </a:lnTo>
                  <a:close/>
                </a:path>
              </a:pathLst>
            </a:custGeom>
            <a:blipFill>
              <a:blip r:embed="rId3" cstate="email">
                <a:extLst>
                  <a:ext uri="{28A0092B-C50C-407E-A947-70E740481C1C}">
                    <a14:useLocalDpi xmlns:a14="http://schemas.microsoft.com/office/drawing/2010/main"/>
                  </a:ext>
                </a:extLst>
              </a:blip>
              <a:stretch>
                <a:fillRect/>
              </a:stretch>
            </a:blipFill>
          </p:spPr>
          <p:txBody>
            <a:bodyPr/>
            <a:lstStyle/>
            <a:p>
              <a:endParaRPr lang="en-SA"/>
            </a:p>
          </p:txBody>
        </p:sp>
        <p:grpSp>
          <p:nvGrpSpPr>
            <p:cNvPr id="20" name="Group 29"/>
            <p:cNvGrpSpPr/>
            <p:nvPr/>
          </p:nvGrpSpPr>
          <p:grpSpPr>
            <a:xfrm rot="10800000">
              <a:off x="5762868" y="3967407"/>
              <a:ext cx="793346" cy="1996927"/>
              <a:chOff x="0" y="0"/>
              <a:chExt cx="485811" cy="1222833"/>
            </a:xfrm>
          </p:grpSpPr>
          <p:sp>
            <p:nvSpPr>
              <p:cNvPr id="44" name="Freeform 30"/>
              <p:cNvSpPr/>
              <p:nvPr/>
            </p:nvSpPr>
            <p:spPr>
              <a:xfrm>
                <a:off x="0" y="0"/>
                <a:ext cx="485811" cy="1222833"/>
              </a:xfrm>
              <a:custGeom>
                <a:avLst/>
                <a:gdLst/>
                <a:ahLst/>
                <a:cxnLst/>
                <a:rect l="l" t="t" r="r" b="b"/>
                <a:pathLst>
                  <a:path w="485811" h="1222833">
                    <a:moveTo>
                      <a:pt x="242906" y="0"/>
                    </a:moveTo>
                    <a:lnTo>
                      <a:pt x="242906" y="0"/>
                    </a:lnTo>
                    <a:cubicBezTo>
                      <a:pt x="307328" y="0"/>
                      <a:pt x="369112" y="25592"/>
                      <a:pt x="414666" y="71145"/>
                    </a:cubicBezTo>
                    <a:cubicBezTo>
                      <a:pt x="460220" y="116699"/>
                      <a:pt x="485811" y="178483"/>
                      <a:pt x="485811" y="242906"/>
                    </a:cubicBezTo>
                    <a:lnTo>
                      <a:pt x="485811" y="979927"/>
                    </a:lnTo>
                    <a:cubicBezTo>
                      <a:pt x="485811" y="1044350"/>
                      <a:pt x="460220" y="1106134"/>
                      <a:pt x="414666" y="1151688"/>
                    </a:cubicBezTo>
                    <a:cubicBezTo>
                      <a:pt x="369112" y="1197241"/>
                      <a:pt x="307328" y="1222833"/>
                      <a:pt x="242906" y="1222833"/>
                    </a:cubicBezTo>
                    <a:lnTo>
                      <a:pt x="242906" y="1222833"/>
                    </a:lnTo>
                    <a:cubicBezTo>
                      <a:pt x="178483" y="1222833"/>
                      <a:pt x="116699" y="1197241"/>
                      <a:pt x="71145" y="1151688"/>
                    </a:cubicBezTo>
                    <a:cubicBezTo>
                      <a:pt x="25592" y="1106134"/>
                      <a:pt x="0" y="1044350"/>
                      <a:pt x="0" y="979927"/>
                    </a:cubicBezTo>
                    <a:lnTo>
                      <a:pt x="0" y="242906"/>
                    </a:lnTo>
                    <a:cubicBezTo>
                      <a:pt x="0" y="178483"/>
                      <a:pt x="25592" y="116699"/>
                      <a:pt x="71145" y="71145"/>
                    </a:cubicBezTo>
                    <a:cubicBezTo>
                      <a:pt x="116699" y="25592"/>
                      <a:pt x="178483" y="0"/>
                      <a:pt x="242906" y="0"/>
                    </a:cubicBezTo>
                    <a:close/>
                  </a:path>
                </a:pathLst>
              </a:custGeom>
              <a:solidFill>
                <a:srgbClr val="02BCB7"/>
              </a:solidFill>
            </p:spPr>
            <p:txBody>
              <a:bodyPr/>
              <a:lstStyle/>
              <a:p>
                <a:endParaRPr lang="en-SA"/>
              </a:p>
            </p:txBody>
          </p:sp>
          <p:sp>
            <p:nvSpPr>
              <p:cNvPr id="45" name="TextBox 31"/>
              <p:cNvSpPr txBox="1"/>
              <p:nvPr/>
            </p:nvSpPr>
            <p:spPr>
              <a:xfrm>
                <a:off x="0" y="-28575"/>
                <a:ext cx="485811" cy="1251408"/>
              </a:xfrm>
              <a:prstGeom prst="rect">
                <a:avLst/>
              </a:prstGeom>
            </p:spPr>
            <p:txBody>
              <a:bodyPr lIns="33867" tIns="33867" rIns="33867" bIns="33867" rtlCol="0" anchor="ctr"/>
              <a:lstStyle/>
              <a:p>
                <a:pPr algn="ctr">
                  <a:lnSpc>
                    <a:spcPts val="1307"/>
                  </a:lnSpc>
                  <a:spcBef>
                    <a:spcPct val="0"/>
                  </a:spcBef>
                </a:pPr>
                <a:endParaRPr sz="1200">
                  <a:solidFill>
                    <a:prstClr val="black"/>
                  </a:solidFill>
                </a:endParaRPr>
              </a:p>
            </p:txBody>
          </p:sp>
        </p:grpSp>
        <p:sp>
          <p:nvSpPr>
            <p:cNvPr id="21" name="Freeform 32"/>
            <p:cNvSpPr/>
            <p:nvPr/>
          </p:nvSpPr>
          <p:spPr>
            <a:xfrm rot="10800000">
              <a:off x="4654613" y="3967407"/>
              <a:ext cx="309559" cy="1996927"/>
            </a:xfrm>
            <a:custGeom>
              <a:avLst/>
              <a:gdLst/>
              <a:ahLst/>
              <a:cxnLst/>
              <a:rect l="l" t="t" r="r" b="b"/>
              <a:pathLst>
                <a:path w="740908" h="4779510">
                  <a:moveTo>
                    <a:pt x="0" y="0"/>
                  </a:moveTo>
                  <a:lnTo>
                    <a:pt x="740908" y="0"/>
                  </a:lnTo>
                  <a:lnTo>
                    <a:pt x="740908" y="4779510"/>
                  </a:lnTo>
                  <a:lnTo>
                    <a:pt x="0" y="4779510"/>
                  </a:lnTo>
                  <a:lnTo>
                    <a:pt x="0" y="0"/>
                  </a:lnTo>
                  <a:close/>
                </a:path>
              </a:pathLst>
            </a:custGeom>
            <a:blipFill>
              <a:blip r:embed="rId3" cstate="email">
                <a:extLst>
                  <a:ext uri="{28A0092B-C50C-407E-A947-70E740481C1C}">
                    <a14:useLocalDpi xmlns:a14="http://schemas.microsoft.com/office/drawing/2010/main"/>
                  </a:ext>
                </a:extLst>
              </a:blip>
              <a:stretch>
                <a:fillRect/>
              </a:stretch>
            </a:blipFill>
          </p:spPr>
          <p:txBody>
            <a:bodyPr/>
            <a:lstStyle/>
            <a:p>
              <a:endParaRPr lang="en-SA"/>
            </a:p>
          </p:txBody>
        </p:sp>
        <p:grpSp>
          <p:nvGrpSpPr>
            <p:cNvPr id="22" name="Group 33"/>
            <p:cNvGrpSpPr/>
            <p:nvPr/>
          </p:nvGrpSpPr>
          <p:grpSpPr>
            <a:xfrm rot="10800000">
              <a:off x="4769636" y="3967407"/>
              <a:ext cx="793346" cy="1996927"/>
              <a:chOff x="0" y="0"/>
              <a:chExt cx="485811" cy="1222833"/>
            </a:xfrm>
          </p:grpSpPr>
          <p:sp>
            <p:nvSpPr>
              <p:cNvPr id="42" name="Freeform 34"/>
              <p:cNvSpPr/>
              <p:nvPr/>
            </p:nvSpPr>
            <p:spPr>
              <a:xfrm>
                <a:off x="0" y="0"/>
                <a:ext cx="485811" cy="1222833"/>
              </a:xfrm>
              <a:custGeom>
                <a:avLst/>
                <a:gdLst/>
                <a:ahLst/>
                <a:cxnLst/>
                <a:rect l="l" t="t" r="r" b="b"/>
                <a:pathLst>
                  <a:path w="485811" h="1222833">
                    <a:moveTo>
                      <a:pt x="242906" y="0"/>
                    </a:moveTo>
                    <a:lnTo>
                      <a:pt x="242906" y="0"/>
                    </a:lnTo>
                    <a:cubicBezTo>
                      <a:pt x="307328" y="0"/>
                      <a:pt x="369112" y="25592"/>
                      <a:pt x="414666" y="71145"/>
                    </a:cubicBezTo>
                    <a:cubicBezTo>
                      <a:pt x="460220" y="116699"/>
                      <a:pt x="485811" y="178483"/>
                      <a:pt x="485811" y="242906"/>
                    </a:cubicBezTo>
                    <a:lnTo>
                      <a:pt x="485811" y="979927"/>
                    </a:lnTo>
                    <a:cubicBezTo>
                      <a:pt x="485811" y="1044350"/>
                      <a:pt x="460220" y="1106134"/>
                      <a:pt x="414666" y="1151688"/>
                    </a:cubicBezTo>
                    <a:cubicBezTo>
                      <a:pt x="369112" y="1197241"/>
                      <a:pt x="307328" y="1222833"/>
                      <a:pt x="242906" y="1222833"/>
                    </a:cubicBezTo>
                    <a:lnTo>
                      <a:pt x="242906" y="1222833"/>
                    </a:lnTo>
                    <a:cubicBezTo>
                      <a:pt x="178483" y="1222833"/>
                      <a:pt x="116699" y="1197241"/>
                      <a:pt x="71145" y="1151688"/>
                    </a:cubicBezTo>
                    <a:cubicBezTo>
                      <a:pt x="25592" y="1106134"/>
                      <a:pt x="0" y="1044350"/>
                      <a:pt x="0" y="979927"/>
                    </a:cubicBezTo>
                    <a:lnTo>
                      <a:pt x="0" y="242906"/>
                    </a:lnTo>
                    <a:cubicBezTo>
                      <a:pt x="0" y="178483"/>
                      <a:pt x="25592" y="116699"/>
                      <a:pt x="71145" y="71145"/>
                    </a:cubicBezTo>
                    <a:cubicBezTo>
                      <a:pt x="116699" y="25592"/>
                      <a:pt x="178483" y="0"/>
                      <a:pt x="242906" y="0"/>
                    </a:cubicBezTo>
                    <a:close/>
                  </a:path>
                </a:pathLst>
              </a:custGeom>
              <a:solidFill>
                <a:srgbClr val="1D2D82"/>
              </a:solidFill>
            </p:spPr>
            <p:txBody>
              <a:bodyPr/>
              <a:lstStyle/>
              <a:p>
                <a:endParaRPr lang="en-SA"/>
              </a:p>
            </p:txBody>
          </p:sp>
          <p:sp>
            <p:nvSpPr>
              <p:cNvPr id="43" name="TextBox 35"/>
              <p:cNvSpPr txBox="1"/>
              <p:nvPr/>
            </p:nvSpPr>
            <p:spPr>
              <a:xfrm>
                <a:off x="0" y="-28575"/>
                <a:ext cx="485811" cy="1251408"/>
              </a:xfrm>
              <a:prstGeom prst="rect">
                <a:avLst/>
              </a:prstGeom>
            </p:spPr>
            <p:txBody>
              <a:bodyPr lIns="33867" tIns="33867" rIns="33867" bIns="33867" rtlCol="0" anchor="ctr"/>
              <a:lstStyle/>
              <a:p>
                <a:pPr algn="ctr">
                  <a:lnSpc>
                    <a:spcPts val="1307"/>
                  </a:lnSpc>
                  <a:spcBef>
                    <a:spcPct val="0"/>
                  </a:spcBef>
                </a:pPr>
                <a:endParaRPr sz="1200">
                  <a:solidFill>
                    <a:prstClr val="black"/>
                  </a:solidFill>
                </a:endParaRPr>
              </a:p>
            </p:txBody>
          </p:sp>
        </p:grpSp>
        <p:sp>
          <p:nvSpPr>
            <p:cNvPr id="23" name="Freeform 36"/>
            <p:cNvSpPr/>
            <p:nvPr/>
          </p:nvSpPr>
          <p:spPr>
            <a:xfrm rot="10800000">
              <a:off x="3659497" y="3969653"/>
              <a:ext cx="309559" cy="1996927"/>
            </a:xfrm>
            <a:custGeom>
              <a:avLst/>
              <a:gdLst/>
              <a:ahLst/>
              <a:cxnLst/>
              <a:rect l="l" t="t" r="r" b="b"/>
              <a:pathLst>
                <a:path w="740908" h="4779510">
                  <a:moveTo>
                    <a:pt x="0" y="0"/>
                  </a:moveTo>
                  <a:lnTo>
                    <a:pt x="740909" y="0"/>
                  </a:lnTo>
                  <a:lnTo>
                    <a:pt x="740909" y="4779510"/>
                  </a:lnTo>
                  <a:lnTo>
                    <a:pt x="0" y="4779510"/>
                  </a:lnTo>
                  <a:lnTo>
                    <a:pt x="0" y="0"/>
                  </a:lnTo>
                  <a:close/>
                </a:path>
              </a:pathLst>
            </a:custGeom>
            <a:blipFill>
              <a:blip r:embed="rId3" cstate="email">
                <a:extLst>
                  <a:ext uri="{28A0092B-C50C-407E-A947-70E740481C1C}">
                    <a14:useLocalDpi xmlns:a14="http://schemas.microsoft.com/office/drawing/2010/main"/>
                  </a:ext>
                </a:extLst>
              </a:blip>
              <a:stretch>
                <a:fillRect/>
              </a:stretch>
            </a:blipFill>
          </p:spPr>
          <p:txBody>
            <a:bodyPr/>
            <a:lstStyle/>
            <a:p>
              <a:endParaRPr lang="en-SA"/>
            </a:p>
          </p:txBody>
        </p:sp>
        <p:grpSp>
          <p:nvGrpSpPr>
            <p:cNvPr id="24" name="Group 37"/>
            <p:cNvGrpSpPr/>
            <p:nvPr/>
          </p:nvGrpSpPr>
          <p:grpSpPr>
            <a:xfrm rot="10800000">
              <a:off x="3776404" y="3967407"/>
              <a:ext cx="793346" cy="1996927"/>
              <a:chOff x="0" y="0"/>
              <a:chExt cx="485811" cy="1222833"/>
            </a:xfrm>
          </p:grpSpPr>
          <p:sp>
            <p:nvSpPr>
              <p:cNvPr id="40" name="Freeform 38"/>
              <p:cNvSpPr/>
              <p:nvPr/>
            </p:nvSpPr>
            <p:spPr>
              <a:xfrm>
                <a:off x="0" y="0"/>
                <a:ext cx="485811" cy="1222833"/>
              </a:xfrm>
              <a:custGeom>
                <a:avLst/>
                <a:gdLst/>
                <a:ahLst/>
                <a:cxnLst/>
                <a:rect l="l" t="t" r="r" b="b"/>
                <a:pathLst>
                  <a:path w="485811" h="1222833">
                    <a:moveTo>
                      <a:pt x="242906" y="0"/>
                    </a:moveTo>
                    <a:lnTo>
                      <a:pt x="242906" y="0"/>
                    </a:lnTo>
                    <a:cubicBezTo>
                      <a:pt x="307328" y="0"/>
                      <a:pt x="369112" y="25592"/>
                      <a:pt x="414666" y="71145"/>
                    </a:cubicBezTo>
                    <a:cubicBezTo>
                      <a:pt x="460220" y="116699"/>
                      <a:pt x="485811" y="178483"/>
                      <a:pt x="485811" y="242906"/>
                    </a:cubicBezTo>
                    <a:lnTo>
                      <a:pt x="485811" y="979927"/>
                    </a:lnTo>
                    <a:cubicBezTo>
                      <a:pt x="485811" y="1044350"/>
                      <a:pt x="460220" y="1106134"/>
                      <a:pt x="414666" y="1151688"/>
                    </a:cubicBezTo>
                    <a:cubicBezTo>
                      <a:pt x="369112" y="1197241"/>
                      <a:pt x="307328" y="1222833"/>
                      <a:pt x="242906" y="1222833"/>
                    </a:cubicBezTo>
                    <a:lnTo>
                      <a:pt x="242906" y="1222833"/>
                    </a:lnTo>
                    <a:cubicBezTo>
                      <a:pt x="178483" y="1222833"/>
                      <a:pt x="116699" y="1197241"/>
                      <a:pt x="71145" y="1151688"/>
                    </a:cubicBezTo>
                    <a:cubicBezTo>
                      <a:pt x="25592" y="1106134"/>
                      <a:pt x="0" y="1044350"/>
                      <a:pt x="0" y="979927"/>
                    </a:cubicBezTo>
                    <a:lnTo>
                      <a:pt x="0" y="242906"/>
                    </a:lnTo>
                    <a:cubicBezTo>
                      <a:pt x="0" y="178483"/>
                      <a:pt x="25592" y="116699"/>
                      <a:pt x="71145" y="71145"/>
                    </a:cubicBezTo>
                    <a:cubicBezTo>
                      <a:pt x="116699" y="25592"/>
                      <a:pt x="178483" y="0"/>
                      <a:pt x="242906" y="0"/>
                    </a:cubicBezTo>
                    <a:close/>
                  </a:path>
                </a:pathLst>
              </a:custGeom>
              <a:solidFill>
                <a:srgbClr val="474E96"/>
              </a:solidFill>
            </p:spPr>
            <p:txBody>
              <a:bodyPr/>
              <a:lstStyle/>
              <a:p>
                <a:endParaRPr lang="en-SA"/>
              </a:p>
            </p:txBody>
          </p:sp>
          <p:sp>
            <p:nvSpPr>
              <p:cNvPr id="41" name="TextBox 39"/>
              <p:cNvSpPr txBox="1"/>
              <p:nvPr/>
            </p:nvSpPr>
            <p:spPr>
              <a:xfrm>
                <a:off x="0" y="-28575"/>
                <a:ext cx="485811" cy="1251408"/>
              </a:xfrm>
              <a:prstGeom prst="rect">
                <a:avLst/>
              </a:prstGeom>
            </p:spPr>
            <p:txBody>
              <a:bodyPr lIns="33867" tIns="33867" rIns="33867" bIns="33867" rtlCol="0" anchor="ctr"/>
              <a:lstStyle/>
              <a:p>
                <a:pPr algn="ctr">
                  <a:lnSpc>
                    <a:spcPts val="1307"/>
                  </a:lnSpc>
                  <a:spcBef>
                    <a:spcPct val="0"/>
                  </a:spcBef>
                </a:pPr>
                <a:endParaRPr sz="1200">
                  <a:solidFill>
                    <a:prstClr val="black"/>
                  </a:solidFill>
                </a:endParaRPr>
              </a:p>
            </p:txBody>
          </p:sp>
        </p:grpSp>
        <p:sp>
          <p:nvSpPr>
            <p:cNvPr id="25" name="Freeform 40"/>
            <p:cNvSpPr/>
            <p:nvPr/>
          </p:nvSpPr>
          <p:spPr>
            <a:xfrm rot="10800000">
              <a:off x="7622140" y="3982327"/>
              <a:ext cx="309559" cy="1996927"/>
            </a:xfrm>
            <a:custGeom>
              <a:avLst/>
              <a:gdLst/>
              <a:ahLst/>
              <a:cxnLst/>
              <a:rect l="l" t="t" r="r" b="b"/>
              <a:pathLst>
                <a:path w="740908" h="4779510">
                  <a:moveTo>
                    <a:pt x="0" y="0"/>
                  </a:moveTo>
                  <a:lnTo>
                    <a:pt x="740908" y="0"/>
                  </a:lnTo>
                  <a:lnTo>
                    <a:pt x="740908" y="4779510"/>
                  </a:lnTo>
                  <a:lnTo>
                    <a:pt x="0" y="4779510"/>
                  </a:lnTo>
                  <a:lnTo>
                    <a:pt x="0" y="0"/>
                  </a:lnTo>
                  <a:close/>
                </a:path>
              </a:pathLst>
            </a:custGeom>
            <a:blipFill>
              <a:blip r:embed="rId3" cstate="email">
                <a:extLst>
                  <a:ext uri="{28A0092B-C50C-407E-A947-70E740481C1C}">
                    <a14:useLocalDpi xmlns:a14="http://schemas.microsoft.com/office/drawing/2010/main"/>
                  </a:ext>
                </a:extLst>
              </a:blip>
              <a:stretch>
                <a:fillRect/>
              </a:stretch>
            </a:blipFill>
          </p:spPr>
          <p:txBody>
            <a:bodyPr/>
            <a:lstStyle/>
            <a:p>
              <a:endParaRPr lang="en-SA"/>
            </a:p>
          </p:txBody>
        </p:sp>
        <p:grpSp>
          <p:nvGrpSpPr>
            <p:cNvPr id="26" name="Group 41"/>
            <p:cNvGrpSpPr/>
            <p:nvPr/>
          </p:nvGrpSpPr>
          <p:grpSpPr>
            <a:xfrm rot="10800000">
              <a:off x="7739157" y="3982327"/>
              <a:ext cx="793346" cy="1996927"/>
              <a:chOff x="0" y="0"/>
              <a:chExt cx="485811" cy="1222833"/>
            </a:xfrm>
          </p:grpSpPr>
          <p:sp>
            <p:nvSpPr>
              <p:cNvPr id="38" name="Freeform 42"/>
              <p:cNvSpPr/>
              <p:nvPr/>
            </p:nvSpPr>
            <p:spPr>
              <a:xfrm>
                <a:off x="0" y="0"/>
                <a:ext cx="485811" cy="1222833"/>
              </a:xfrm>
              <a:custGeom>
                <a:avLst/>
                <a:gdLst/>
                <a:ahLst/>
                <a:cxnLst/>
                <a:rect l="l" t="t" r="r" b="b"/>
                <a:pathLst>
                  <a:path w="485811" h="1222833">
                    <a:moveTo>
                      <a:pt x="242906" y="0"/>
                    </a:moveTo>
                    <a:lnTo>
                      <a:pt x="242906" y="0"/>
                    </a:lnTo>
                    <a:cubicBezTo>
                      <a:pt x="307328" y="0"/>
                      <a:pt x="369112" y="25592"/>
                      <a:pt x="414666" y="71145"/>
                    </a:cubicBezTo>
                    <a:cubicBezTo>
                      <a:pt x="460220" y="116699"/>
                      <a:pt x="485811" y="178483"/>
                      <a:pt x="485811" y="242906"/>
                    </a:cubicBezTo>
                    <a:lnTo>
                      <a:pt x="485811" y="979927"/>
                    </a:lnTo>
                    <a:cubicBezTo>
                      <a:pt x="485811" y="1044350"/>
                      <a:pt x="460220" y="1106134"/>
                      <a:pt x="414666" y="1151688"/>
                    </a:cubicBezTo>
                    <a:cubicBezTo>
                      <a:pt x="369112" y="1197241"/>
                      <a:pt x="307328" y="1222833"/>
                      <a:pt x="242906" y="1222833"/>
                    </a:cubicBezTo>
                    <a:lnTo>
                      <a:pt x="242906" y="1222833"/>
                    </a:lnTo>
                    <a:cubicBezTo>
                      <a:pt x="178483" y="1222833"/>
                      <a:pt x="116699" y="1197241"/>
                      <a:pt x="71145" y="1151688"/>
                    </a:cubicBezTo>
                    <a:cubicBezTo>
                      <a:pt x="25592" y="1106134"/>
                      <a:pt x="0" y="1044350"/>
                      <a:pt x="0" y="979927"/>
                    </a:cubicBezTo>
                    <a:lnTo>
                      <a:pt x="0" y="242906"/>
                    </a:lnTo>
                    <a:cubicBezTo>
                      <a:pt x="0" y="178483"/>
                      <a:pt x="25592" y="116699"/>
                      <a:pt x="71145" y="71145"/>
                    </a:cubicBezTo>
                    <a:cubicBezTo>
                      <a:pt x="116699" y="25592"/>
                      <a:pt x="178483" y="0"/>
                      <a:pt x="242906" y="0"/>
                    </a:cubicBezTo>
                    <a:close/>
                  </a:path>
                </a:pathLst>
              </a:custGeom>
              <a:solidFill>
                <a:srgbClr val="101C44"/>
              </a:solidFill>
            </p:spPr>
            <p:txBody>
              <a:bodyPr/>
              <a:lstStyle/>
              <a:p>
                <a:endParaRPr lang="en-SA"/>
              </a:p>
            </p:txBody>
          </p:sp>
          <p:sp>
            <p:nvSpPr>
              <p:cNvPr id="39" name="TextBox 43"/>
              <p:cNvSpPr txBox="1"/>
              <p:nvPr/>
            </p:nvSpPr>
            <p:spPr>
              <a:xfrm>
                <a:off x="0" y="-28575"/>
                <a:ext cx="485811" cy="1251408"/>
              </a:xfrm>
              <a:prstGeom prst="rect">
                <a:avLst/>
              </a:prstGeom>
            </p:spPr>
            <p:txBody>
              <a:bodyPr lIns="33867" tIns="33867" rIns="33867" bIns="33867" rtlCol="0" anchor="ctr"/>
              <a:lstStyle/>
              <a:p>
                <a:pPr algn="ctr">
                  <a:lnSpc>
                    <a:spcPts val="1307"/>
                  </a:lnSpc>
                  <a:spcBef>
                    <a:spcPct val="0"/>
                  </a:spcBef>
                </a:pPr>
                <a:endParaRPr sz="1200">
                  <a:solidFill>
                    <a:prstClr val="black"/>
                  </a:solidFill>
                </a:endParaRPr>
              </a:p>
            </p:txBody>
          </p:sp>
        </p:grpSp>
        <p:sp>
          <p:nvSpPr>
            <p:cNvPr id="62" name="Rectangle 61">
              <a:extLst>
                <a:ext uri="{FF2B5EF4-FFF2-40B4-BE49-F238E27FC236}">
                  <a16:creationId xmlns:a16="http://schemas.microsoft.com/office/drawing/2014/main" id="{30263AE4-4030-4312-A92D-8E593005A047}"/>
                </a:ext>
              </a:extLst>
            </p:cNvPr>
            <p:cNvSpPr/>
            <p:nvPr/>
          </p:nvSpPr>
          <p:spPr>
            <a:xfrm>
              <a:off x="7494463" y="4796374"/>
              <a:ext cx="1282733" cy="388568"/>
            </a:xfrm>
            <a:prstGeom prst="rect">
              <a:avLst/>
            </a:prstGeom>
          </p:spPr>
          <p:txBody>
            <a:bodyPr wrap="square">
              <a:spAutoFit/>
            </a:bodyPr>
            <a:lstStyle/>
            <a:p>
              <a:pPr lvl="0" algn="ctr" rtl="1">
                <a:lnSpc>
                  <a:spcPct val="150000"/>
                </a:lnSpc>
                <a:defRPr/>
              </a:pPr>
              <a:r>
                <a:rPr lang="ar-EG" sz="1400" dirty="0">
                  <a:solidFill>
                    <a:schemeClr val="bg1"/>
                  </a:solidFill>
                  <a:latin typeface="SST Arabic Medium" pitchFamily="34" charset="-78"/>
                  <a:cs typeface="SST Arabic Medium" pitchFamily="34" charset="-78"/>
                </a:rPr>
                <a:t>النتيجة</a:t>
              </a:r>
              <a:endParaRPr kumimoji="0" lang="ar-DZ" sz="14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endParaRPr>
            </a:p>
          </p:txBody>
        </p:sp>
        <p:sp>
          <p:nvSpPr>
            <p:cNvPr id="63" name="Rectangle 62">
              <a:extLst>
                <a:ext uri="{FF2B5EF4-FFF2-40B4-BE49-F238E27FC236}">
                  <a16:creationId xmlns:a16="http://schemas.microsoft.com/office/drawing/2014/main" id="{30263AE4-4030-4312-A92D-8E593005A047}"/>
                </a:ext>
              </a:extLst>
            </p:cNvPr>
            <p:cNvSpPr/>
            <p:nvPr/>
          </p:nvSpPr>
          <p:spPr>
            <a:xfrm>
              <a:off x="6511405" y="4809839"/>
              <a:ext cx="1282733" cy="711733"/>
            </a:xfrm>
            <a:prstGeom prst="rect">
              <a:avLst/>
            </a:prstGeom>
          </p:spPr>
          <p:txBody>
            <a:bodyPr wrap="square">
              <a:spAutoFit/>
            </a:bodyPr>
            <a:lstStyle/>
            <a:p>
              <a:pPr lvl="0" algn="ctr" rtl="1">
                <a:lnSpc>
                  <a:spcPct val="150000"/>
                </a:lnSpc>
                <a:defRPr/>
              </a:pPr>
              <a:r>
                <a:rPr lang="ar-EG" sz="1400" dirty="0">
                  <a:solidFill>
                    <a:schemeClr val="bg1"/>
                  </a:solidFill>
                  <a:latin typeface="SST Arabic Medium" pitchFamily="34" charset="-78"/>
                  <a:cs typeface="SST Arabic Medium" pitchFamily="34" charset="-78"/>
                </a:rPr>
                <a:t>الوضع </a:t>
              </a:r>
            </a:p>
            <a:p>
              <a:pPr lvl="0" algn="ctr" rtl="1">
                <a:lnSpc>
                  <a:spcPct val="150000"/>
                </a:lnSpc>
                <a:defRPr/>
              </a:pPr>
              <a:r>
                <a:rPr lang="ar-EG" sz="1400" dirty="0">
                  <a:solidFill>
                    <a:schemeClr val="bg1"/>
                  </a:solidFill>
                  <a:latin typeface="SST Arabic Medium" pitchFamily="34" charset="-78"/>
                  <a:cs typeface="SST Arabic Medium" pitchFamily="34" charset="-78"/>
                </a:rPr>
                <a:t>الحالي</a:t>
              </a:r>
              <a:endParaRPr kumimoji="0" lang="ar-DZ" sz="14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endParaRPr>
            </a:p>
          </p:txBody>
        </p:sp>
        <p:sp>
          <p:nvSpPr>
            <p:cNvPr id="64" name="Rectangle 63">
              <a:extLst>
                <a:ext uri="{FF2B5EF4-FFF2-40B4-BE49-F238E27FC236}">
                  <a16:creationId xmlns:a16="http://schemas.microsoft.com/office/drawing/2014/main" id="{30263AE4-4030-4312-A92D-8E593005A047}"/>
                </a:ext>
              </a:extLst>
            </p:cNvPr>
            <p:cNvSpPr/>
            <p:nvPr/>
          </p:nvSpPr>
          <p:spPr>
            <a:xfrm>
              <a:off x="5528347" y="4823304"/>
              <a:ext cx="1282733" cy="711733"/>
            </a:xfrm>
            <a:prstGeom prst="rect">
              <a:avLst/>
            </a:prstGeom>
          </p:spPr>
          <p:txBody>
            <a:bodyPr wrap="square">
              <a:spAutoFit/>
            </a:bodyPr>
            <a:lstStyle/>
            <a:p>
              <a:pPr lvl="0" algn="ctr" rtl="1">
                <a:lnSpc>
                  <a:spcPct val="150000"/>
                </a:lnSpc>
                <a:defRPr/>
              </a:pPr>
              <a:r>
                <a:rPr lang="ar-EG" sz="1400" dirty="0">
                  <a:solidFill>
                    <a:schemeClr val="bg1"/>
                  </a:solidFill>
                  <a:latin typeface="SST Arabic Medium" pitchFamily="34" charset="-78"/>
                  <a:cs typeface="SST Arabic Medium" pitchFamily="34" charset="-78"/>
                </a:rPr>
                <a:t>الاختبارات</a:t>
              </a:r>
            </a:p>
            <a:p>
              <a:pPr lvl="0" algn="ctr" rtl="1">
                <a:lnSpc>
                  <a:spcPct val="150000"/>
                </a:lnSpc>
                <a:defRPr/>
              </a:pPr>
              <a:r>
                <a:rPr kumimoji="0" lang="ar-EG" sz="14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rPr>
                <a:t>التبعات</a:t>
              </a:r>
              <a:endParaRPr kumimoji="0" lang="ar-DZ" sz="14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endParaRPr>
            </a:p>
          </p:txBody>
        </p:sp>
        <p:sp>
          <p:nvSpPr>
            <p:cNvPr id="65" name="Rectangle 64">
              <a:extLst>
                <a:ext uri="{FF2B5EF4-FFF2-40B4-BE49-F238E27FC236}">
                  <a16:creationId xmlns:a16="http://schemas.microsoft.com/office/drawing/2014/main" id="{30263AE4-4030-4312-A92D-8E593005A047}"/>
                </a:ext>
              </a:extLst>
            </p:cNvPr>
            <p:cNvSpPr/>
            <p:nvPr/>
          </p:nvSpPr>
          <p:spPr>
            <a:xfrm>
              <a:off x="4545289" y="4836769"/>
              <a:ext cx="1282733" cy="388568"/>
            </a:xfrm>
            <a:prstGeom prst="rect">
              <a:avLst/>
            </a:prstGeom>
          </p:spPr>
          <p:txBody>
            <a:bodyPr wrap="square">
              <a:spAutoFit/>
            </a:bodyPr>
            <a:lstStyle/>
            <a:p>
              <a:pPr lvl="0" algn="ctr" rtl="1">
                <a:lnSpc>
                  <a:spcPct val="150000"/>
                </a:lnSpc>
                <a:defRPr/>
              </a:pPr>
              <a:r>
                <a:rPr lang="ar-EG" sz="1400" dirty="0">
                  <a:solidFill>
                    <a:schemeClr val="bg1"/>
                  </a:solidFill>
                  <a:latin typeface="SST Arabic Medium" pitchFamily="34" charset="-78"/>
                  <a:cs typeface="SST Arabic Medium" pitchFamily="34" charset="-78"/>
                </a:rPr>
                <a:t>الأفعال</a:t>
              </a:r>
              <a:endParaRPr kumimoji="0" lang="ar-DZ" sz="14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endParaRPr>
            </a:p>
          </p:txBody>
        </p:sp>
        <p:sp>
          <p:nvSpPr>
            <p:cNvPr id="66" name="Rectangle 65">
              <a:extLst>
                <a:ext uri="{FF2B5EF4-FFF2-40B4-BE49-F238E27FC236}">
                  <a16:creationId xmlns:a16="http://schemas.microsoft.com/office/drawing/2014/main" id="{30263AE4-4030-4312-A92D-8E593005A047}"/>
                </a:ext>
              </a:extLst>
            </p:cNvPr>
            <p:cNvSpPr/>
            <p:nvPr/>
          </p:nvSpPr>
          <p:spPr>
            <a:xfrm>
              <a:off x="3562231" y="4850234"/>
              <a:ext cx="1282733" cy="388568"/>
            </a:xfrm>
            <a:prstGeom prst="rect">
              <a:avLst/>
            </a:prstGeom>
          </p:spPr>
          <p:txBody>
            <a:bodyPr wrap="square">
              <a:spAutoFit/>
            </a:bodyPr>
            <a:lstStyle/>
            <a:p>
              <a:pPr lvl="0" algn="ctr" rtl="1">
                <a:lnSpc>
                  <a:spcPct val="150000"/>
                </a:lnSpc>
                <a:defRPr/>
              </a:pPr>
              <a:r>
                <a:rPr lang="ar-EG" sz="1400" dirty="0">
                  <a:solidFill>
                    <a:schemeClr val="bg1"/>
                  </a:solidFill>
                  <a:latin typeface="SST Arabic Medium" pitchFamily="34" charset="-78"/>
                  <a:cs typeface="SST Arabic Medium" pitchFamily="34" charset="-78"/>
                </a:rPr>
                <a:t>المراجعة</a:t>
              </a:r>
              <a:endParaRPr kumimoji="0" lang="ar-DZ" sz="14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endParaRPr>
            </a:p>
          </p:txBody>
        </p:sp>
        <p:sp>
          <p:nvSpPr>
            <p:cNvPr id="67" name="Rectangle 66">
              <a:extLst>
                <a:ext uri="{FF2B5EF4-FFF2-40B4-BE49-F238E27FC236}">
                  <a16:creationId xmlns:a16="http://schemas.microsoft.com/office/drawing/2014/main" id="{30263AE4-4030-4312-A92D-8E593005A047}"/>
                </a:ext>
              </a:extLst>
            </p:cNvPr>
            <p:cNvSpPr/>
            <p:nvPr/>
          </p:nvSpPr>
          <p:spPr>
            <a:xfrm>
              <a:off x="7754062" y="4260091"/>
              <a:ext cx="763536" cy="507831"/>
            </a:xfrm>
            <a:prstGeom prst="rect">
              <a:avLst/>
            </a:prstGeom>
          </p:spPr>
          <p:txBody>
            <a:bodyPr wrap="square">
              <a:spAutoFit/>
            </a:bodyPr>
            <a:lstStyle/>
            <a:p>
              <a:pPr lvl="0" algn="ctr" rtl="1">
                <a:lnSpc>
                  <a:spcPct val="150000"/>
                </a:lnSpc>
                <a:defRPr/>
              </a:pPr>
              <a:r>
                <a:rPr lang="ar-EG" dirty="0">
                  <a:solidFill>
                    <a:schemeClr val="bg1"/>
                  </a:solidFill>
                  <a:latin typeface="SST Arabic Medium" pitchFamily="34" charset="-78"/>
                  <a:cs typeface="SST Arabic Medium" pitchFamily="34" charset="-78"/>
                </a:rPr>
                <a:t>1</a:t>
              </a:r>
              <a:endParaRPr kumimoji="0" lang="ar-DZ"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endParaRPr>
            </a:p>
          </p:txBody>
        </p:sp>
        <p:sp>
          <p:nvSpPr>
            <p:cNvPr id="68" name="Rectangle 67">
              <a:extLst>
                <a:ext uri="{FF2B5EF4-FFF2-40B4-BE49-F238E27FC236}">
                  <a16:creationId xmlns:a16="http://schemas.microsoft.com/office/drawing/2014/main" id="{30263AE4-4030-4312-A92D-8E593005A047}"/>
                </a:ext>
              </a:extLst>
            </p:cNvPr>
            <p:cNvSpPr/>
            <p:nvPr/>
          </p:nvSpPr>
          <p:spPr>
            <a:xfrm>
              <a:off x="6771003" y="4294716"/>
              <a:ext cx="763536" cy="473206"/>
            </a:xfrm>
            <a:prstGeom prst="rect">
              <a:avLst/>
            </a:prstGeom>
          </p:spPr>
          <p:txBody>
            <a:bodyPr wrap="square">
              <a:spAutoFit/>
            </a:bodyPr>
            <a:lstStyle/>
            <a:p>
              <a:pPr lvl="0" algn="ctr" rtl="1">
                <a:lnSpc>
                  <a:spcPct val="150000"/>
                </a:lnSpc>
                <a:defRPr/>
              </a:pPr>
              <a:r>
                <a:rPr lang="ar-EG" dirty="0">
                  <a:solidFill>
                    <a:schemeClr val="bg1"/>
                  </a:solidFill>
                  <a:latin typeface="SST Arabic Medium" pitchFamily="34" charset="-78"/>
                  <a:cs typeface="SST Arabic Medium" pitchFamily="34" charset="-78"/>
                </a:rPr>
                <a:t>2</a:t>
              </a:r>
              <a:endParaRPr kumimoji="0" lang="ar-DZ"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endParaRPr>
            </a:p>
          </p:txBody>
        </p:sp>
        <p:sp>
          <p:nvSpPr>
            <p:cNvPr id="69" name="Rectangle 68">
              <a:extLst>
                <a:ext uri="{FF2B5EF4-FFF2-40B4-BE49-F238E27FC236}">
                  <a16:creationId xmlns:a16="http://schemas.microsoft.com/office/drawing/2014/main" id="{30263AE4-4030-4312-A92D-8E593005A047}"/>
                </a:ext>
              </a:extLst>
            </p:cNvPr>
            <p:cNvSpPr/>
            <p:nvPr/>
          </p:nvSpPr>
          <p:spPr>
            <a:xfrm>
              <a:off x="5766546" y="4294716"/>
              <a:ext cx="763536" cy="473206"/>
            </a:xfrm>
            <a:prstGeom prst="rect">
              <a:avLst/>
            </a:prstGeom>
          </p:spPr>
          <p:txBody>
            <a:bodyPr wrap="square">
              <a:spAutoFit/>
            </a:bodyPr>
            <a:lstStyle/>
            <a:p>
              <a:pPr lvl="0" algn="ctr" rtl="1">
                <a:lnSpc>
                  <a:spcPct val="150000"/>
                </a:lnSpc>
                <a:defRPr/>
              </a:pPr>
              <a:r>
                <a:rPr lang="ar-EG" dirty="0">
                  <a:solidFill>
                    <a:schemeClr val="bg1"/>
                  </a:solidFill>
                  <a:latin typeface="SST Arabic Medium" pitchFamily="34" charset="-78"/>
                  <a:cs typeface="SST Arabic Medium" pitchFamily="34" charset="-78"/>
                </a:rPr>
                <a:t>3</a:t>
              </a:r>
              <a:endParaRPr kumimoji="0" lang="ar-DZ"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endParaRPr>
            </a:p>
          </p:txBody>
        </p:sp>
        <p:sp>
          <p:nvSpPr>
            <p:cNvPr id="70" name="Rectangle 69">
              <a:extLst>
                <a:ext uri="{FF2B5EF4-FFF2-40B4-BE49-F238E27FC236}">
                  <a16:creationId xmlns:a16="http://schemas.microsoft.com/office/drawing/2014/main" id="{30263AE4-4030-4312-A92D-8E593005A047}"/>
                </a:ext>
              </a:extLst>
            </p:cNvPr>
            <p:cNvSpPr/>
            <p:nvPr/>
          </p:nvSpPr>
          <p:spPr>
            <a:xfrm>
              <a:off x="4762089" y="4294716"/>
              <a:ext cx="763536" cy="473206"/>
            </a:xfrm>
            <a:prstGeom prst="rect">
              <a:avLst/>
            </a:prstGeom>
          </p:spPr>
          <p:txBody>
            <a:bodyPr wrap="square">
              <a:spAutoFit/>
            </a:bodyPr>
            <a:lstStyle/>
            <a:p>
              <a:pPr lvl="0" algn="ctr" rtl="1">
                <a:lnSpc>
                  <a:spcPct val="150000"/>
                </a:lnSpc>
                <a:defRPr/>
              </a:pPr>
              <a:r>
                <a:rPr lang="ar-EG" dirty="0">
                  <a:solidFill>
                    <a:schemeClr val="bg1"/>
                  </a:solidFill>
                  <a:latin typeface="SST Arabic Medium" pitchFamily="34" charset="-78"/>
                  <a:cs typeface="SST Arabic Medium" pitchFamily="34" charset="-78"/>
                </a:rPr>
                <a:t>4</a:t>
              </a:r>
              <a:endParaRPr kumimoji="0" lang="ar-DZ"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endParaRPr>
            </a:p>
          </p:txBody>
        </p:sp>
        <p:sp>
          <p:nvSpPr>
            <p:cNvPr id="71" name="Rectangle 70">
              <a:extLst>
                <a:ext uri="{FF2B5EF4-FFF2-40B4-BE49-F238E27FC236}">
                  <a16:creationId xmlns:a16="http://schemas.microsoft.com/office/drawing/2014/main" id="{30263AE4-4030-4312-A92D-8E593005A047}"/>
                </a:ext>
              </a:extLst>
            </p:cNvPr>
            <p:cNvSpPr/>
            <p:nvPr/>
          </p:nvSpPr>
          <p:spPr>
            <a:xfrm>
              <a:off x="3757632" y="4294716"/>
              <a:ext cx="763536" cy="473206"/>
            </a:xfrm>
            <a:prstGeom prst="rect">
              <a:avLst/>
            </a:prstGeom>
          </p:spPr>
          <p:txBody>
            <a:bodyPr wrap="square">
              <a:spAutoFit/>
            </a:bodyPr>
            <a:lstStyle/>
            <a:p>
              <a:pPr lvl="0" algn="ctr" rtl="1">
                <a:lnSpc>
                  <a:spcPct val="150000"/>
                </a:lnSpc>
                <a:defRPr/>
              </a:pPr>
              <a:r>
                <a:rPr lang="ar-EG" dirty="0">
                  <a:solidFill>
                    <a:schemeClr val="bg1"/>
                  </a:solidFill>
                  <a:latin typeface="SST Arabic Medium" pitchFamily="34" charset="-78"/>
                  <a:cs typeface="SST Arabic Medium" pitchFamily="34" charset="-78"/>
                </a:rPr>
                <a:t>5</a:t>
              </a:r>
              <a:endParaRPr kumimoji="0" lang="ar-DZ"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endParaRPr>
            </a:p>
          </p:txBody>
        </p:sp>
      </p:grpSp>
    </p:spTree>
    <p:extLst>
      <p:ext uri="{BB962C8B-B14F-4D97-AF65-F5344CB8AC3E}">
        <p14:creationId xmlns:p14="http://schemas.microsoft.com/office/powerpoint/2010/main" val="42686664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F08A842-587D-410E-BC48-3C304D19D659}"/>
              </a:ext>
            </a:extLst>
          </p:cNvPr>
          <p:cNvSpPr/>
          <p:nvPr/>
        </p:nvSpPr>
        <p:spPr>
          <a:xfrm>
            <a:off x="3894268" y="1408465"/>
            <a:ext cx="7792908" cy="3877985"/>
          </a:xfrm>
          <a:prstGeom prst="rect">
            <a:avLst/>
          </a:prstGeom>
        </p:spPr>
        <p:txBody>
          <a:bodyPr wrap="square">
            <a:spAutoFit/>
          </a:bodyPr>
          <a:lstStyle/>
          <a:p>
            <a:pPr lvl="0" algn="justLow" rtl="1">
              <a:lnSpc>
                <a:spcPct val="150000"/>
              </a:lnSpc>
              <a:defRPr/>
            </a:pPr>
            <a:r>
              <a:rPr lang="ar-EG" dirty="0">
                <a:solidFill>
                  <a:srgbClr val="03A5AD"/>
                </a:solidFill>
                <a:latin typeface="SST Arabic Medium" pitchFamily="34" charset="-78"/>
                <a:cs typeface="SST Arabic Medium" pitchFamily="34" charset="-78"/>
              </a:rPr>
              <a:t>2. نماذج التواصل:</a:t>
            </a:r>
          </a:p>
          <a:p>
            <a:pPr lvl="0" algn="justLow" rtl="1">
              <a:lnSpc>
                <a:spcPct val="150000"/>
              </a:lnSpc>
              <a:defRPr/>
            </a:pPr>
            <a:endParaRPr lang="ar-EG" dirty="0">
              <a:solidFill>
                <a:srgbClr val="03A5AD"/>
              </a:solidFill>
              <a:latin typeface="SST Arabic Medium" pitchFamily="34" charset="-78"/>
              <a:cs typeface="SST Arabic Medium" pitchFamily="34" charset="-78"/>
            </a:endParaRPr>
          </a:p>
          <a:p>
            <a:pPr algn="justLow" rtl="1">
              <a:lnSpc>
                <a:spcPct val="200000"/>
              </a:lnSpc>
              <a:defRPr/>
            </a:pPr>
            <a:r>
              <a:rPr lang="ar-EG" dirty="0">
                <a:solidFill>
                  <a:schemeClr val="bg1">
                    <a:lumMod val="50000"/>
                  </a:schemeClr>
                </a:solidFill>
                <a:latin typeface="SST Arabic Medium" pitchFamily="34" charset="-78"/>
                <a:cs typeface="SST Arabic Medium" pitchFamily="34" charset="-78"/>
              </a:rPr>
              <a:t>يعتمد نجاح المشروع على التواصل الفعال. توضح نماذج التواصل المفاهيم المرتبطة بثلاثة أشياء:</a:t>
            </a:r>
          </a:p>
          <a:p>
            <a:pPr lvl="0" algn="justLow" rtl="1">
              <a:lnSpc>
                <a:spcPct val="150000"/>
              </a:lnSpc>
              <a:defRPr/>
            </a:pPr>
            <a:endParaRPr lang="ar-EG" sz="1600" dirty="0">
              <a:solidFill>
                <a:schemeClr val="bg1">
                  <a:lumMod val="50000"/>
                </a:schemeClr>
              </a:solidFill>
              <a:latin typeface="SST Arabic Medium" pitchFamily="34" charset="-78"/>
              <a:cs typeface="SST Arabic Medium" pitchFamily="34" charset="-78"/>
            </a:endParaRPr>
          </a:p>
          <a:p>
            <a:pPr marL="342900" lvl="0" indent="-342900" algn="justLow" rtl="1">
              <a:lnSpc>
                <a:spcPct val="200000"/>
              </a:lnSpc>
              <a:buClr>
                <a:srgbClr val="0999C4"/>
              </a:buClr>
              <a:buFont typeface="Courier New" panose="02070309020205020404" pitchFamily="49" charset="0"/>
              <a:buChar char="o"/>
              <a:defRPr/>
            </a:pPr>
            <a:r>
              <a:rPr lang="ar-EG" sz="1600" dirty="0">
                <a:solidFill>
                  <a:srgbClr val="0999C4"/>
                </a:solidFill>
                <a:latin typeface="SST Arabic Medium" pitchFamily="34" charset="-78"/>
                <a:cs typeface="SST Arabic Medium" pitchFamily="34" charset="-78"/>
              </a:rPr>
              <a:t>أولًا: </a:t>
            </a:r>
            <a:r>
              <a:rPr lang="ar-EG" sz="1600" dirty="0">
                <a:solidFill>
                  <a:schemeClr val="bg1">
                    <a:lumMod val="50000"/>
                  </a:schemeClr>
                </a:solidFill>
                <a:latin typeface="SST Arabic Medium" pitchFamily="34" charset="-78"/>
                <a:cs typeface="SST Arabic Medium" pitchFamily="34" charset="-78"/>
              </a:rPr>
              <a:t>كيفية تأثير الأطر المرجعية للمرسل والمتلقي على فعالية التواصل. </a:t>
            </a:r>
            <a:endParaRPr lang="ar-SA" sz="1600" dirty="0">
              <a:solidFill>
                <a:schemeClr val="bg1">
                  <a:lumMod val="50000"/>
                </a:schemeClr>
              </a:solidFill>
              <a:latin typeface="SST Arabic Medium" pitchFamily="34" charset="-78"/>
              <a:cs typeface="SST Arabic Medium" pitchFamily="34" charset="-78"/>
            </a:endParaRPr>
          </a:p>
          <a:p>
            <a:pPr marL="342900" lvl="0" indent="-342900" algn="justLow" rtl="1">
              <a:lnSpc>
                <a:spcPct val="200000"/>
              </a:lnSpc>
              <a:buClr>
                <a:srgbClr val="0999C4"/>
              </a:buClr>
              <a:buFont typeface="Courier New" panose="02070309020205020404" pitchFamily="49" charset="0"/>
              <a:buChar char="o"/>
              <a:defRPr/>
            </a:pPr>
            <a:r>
              <a:rPr lang="ar-EG" sz="1600" dirty="0">
                <a:solidFill>
                  <a:srgbClr val="0999C4"/>
                </a:solidFill>
                <a:latin typeface="SST Arabic Medium" pitchFamily="34" charset="-78"/>
                <a:cs typeface="SST Arabic Medium" pitchFamily="34" charset="-78"/>
              </a:rPr>
              <a:t>ثانيًا: </a:t>
            </a:r>
            <a:r>
              <a:rPr lang="ar-EG" sz="1600" dirty="0">
                <a:solidFill>
                  <a:schemeClr val="bg1">
                    <a:lumMod val="50000"/>
                  </a:schemeClr>
                </a:solidFill>
                <a:latin typeface="SST Arabic Medium" pitchFamily="34" charset="-78"/>
                <a:cs typeface="SST Arabic Medium" pitchFamily="34" charset="-78"/>
              </a:rPr>
              <a:t>كيف يؤثر وسيط التواصل على فعالية التواصل. </a:t>
            </a:r>
          </a:p>
          <a:p>
            <a:pPr marL="342900" lvl="0" indent="-342900" algn="justLow" rtl="1">
              <a:lnSpc>
                <a:spcPct val="200000"/>
              </a:lnSpc>
              <a:buClr>
                <a:srgbClr val="0999C4"/>
              </a:buClr>
              <a:buFont typeface="Courier New" panose="02070309020205020404" pitchFamily="49" charset="0"/>
              <a:buChar char="o"/>
              <a:defRPr/>
            </a:pPr>
            <a:r>
              <a:rPr lang="ar-EG" sz="1600" dirty="0">
                <a:solidFill>
                  <a:srgbClr val="0999C4"/>
                </a:solidFill>
                <a:latin typeface="SST Arabic Medium" pitchFamily="34" charset="-78"/>
                <a:cs typeface="SST Arabic Medium" pitchFamily="34" charset="-78"/>
              </a:rPr>
              <a:t>ثالثًا:</a:t>
            </a:r>
            <a:r>
              <a:rPr lang="ar-SA" sz="1600" dirty="0">
                <a:solidFill>
                  <a:srgbClr val="0999C4"/>
                </a:solidFill>
                <a:latin typeface="SST Arabic Medium" pitchFamily="34" charset="-78"/>
                <a:cs typeface="SST Arabic Medium" pitchFamily="34" charset="-78"/>
              </a:rPr>
              <a:t> </a:t>
            </a:r>
            <a:r>
              <a:rPr lang="ar-EG" sz="1600" dirty="0">
                <a:solidFill>
                  <a:schemeClr val="bg1">
                    <a:lumMod val="50000"/>
                  </a:schemeClr>
                </a:solidFill>
                <a:latin typeface="SST Arabic Medium" pitchFamily="34" charset="-78"/>
                <a:cs typeface="SST Arabic Medium" pitchFamily="34" charset="-78"/>
              </a:rPr>
              <a:t>أنواع قطع الاتصال بين توقعات المستخدم النهائي والواقع.</a:t>
            </a:r>
            <a:endParaRPr kumimoji="0" lang="ar-DZ" sz="160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6" name="TextBox 5">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النماذج الشائعة</a:t>
            </a:r>
          </a:p>
        </p:txBody>
      </p:sp>
    </p:spTree>
    <p:extLst>
      <p:ext uri="{BB962C8B-B14F-4D97-AF65-F5344CB8AC3E}">
        <p14:creationId xmlns:p14="http://schemas.microsoft.com/office/powerpoint/2010/main" val="350304259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F08A842-587D-410E-BC48-3C304D19D659}"/>
              </a:ext>
            </a:extLst>
          </p:cNvPr>
          <p:cNvSpPr/>
          <p:nvPr/>
        </p:nvSpPr>
        <p:spPr>
          <a:xfrm>
            <a:off x="3829722" y="1408465"/>
            <a:ext cx="7847927" cy="2585323"/>
          </a:xfrm>
          <a:prstGeom prst="rect">
            <a:avLst/>
          </a:prstGeom>
        </p:spPr>
        <p:txBody>
          <a:bodyPr wrap="square">
            <a:spAutoFit/>
          </a:bodyPr>
          <a:lstStyle/>
          <a:p>
            <a:pPr lvl="0" algn="justLow" rtl="1">
              <a:lnSpc>
                <a:spcPct val="150000"/>
              </a:lnSpc>
              <a:defRPr/>
            </a:pPr>
            <a:r>
              <a:rPr lang="ar-EG" dirty="0">
                <a:solidFill>
                  <a:srgbClr val="03A5AD"/>
                </a:solidFill>
                <a:latin typeface="SST Arabic Medium" pitchFamily="34" charset="-78"/>
                <a:cs typeface="SST Arabic Medium" pitchFamily="34" charset="-78"/>
              </a:rPr>
              <a:t>3. نماذج التحفيز:</a:t>
            </a:r>
          </a:p>
          <a:p>
            <a:pPr lvl="0" algn="justLow" rtl="1">
              <a:lnSpc>
                <a:spcPct val="150000"/>
              </a:lnSpc>
              <a:defRPr/>
            </a:pPr>
            <a:endParaRPr lang="ar-EG" dirty="0">
              <a:solidFill>
                <a:srgbClr val="03A5AD"/>
              </a:solidFill>
              <a:latin typeface="SST Arabic Medium" pitchFamily="34" charset="-78"/>
              <a:cs typeface="SST Arabic Medium" pitchFamily="34" charset="-78"/>
            </a:endParaRPr>
          </a:p>
          <a:p>
            <a:pPr lvl="0" algn="justLow" rtl="1">
              <a:lnSpc>
                <a:spcPct val="200000"/>
              </a:lnSpc>
              <a:defRPr/>
            </a:pPr>
            <a:r>
              <a:rPr lang="ar-EG" dirty="0">
                <a:solidFill>
                  <a:schemeClr val="bg1">
                    <a:lumMod val="50000"/>
                  </a:schemeClr>
                </a:solidFill>
                <a:latin typeface="SST Arabic Medium" pitchFamily="34" charset="-78"/>
                <a:cs typeface="SST Arabic Medium" pitchFamily="34" charset="-78"/>
              </a:rPr>
              <a:t>يتحسن أداء الأشخاص عندما يكونوا مُحَفَزين، ويتم تحفيز الأشخاص بأشياء مختلفة. وفهم ما يُحَفِز أعضاء فريق المشروع وبقية المعنيين يساعد على تفصيل المكافآت للفرد، وبالتالي الحصول على مشاركة أكثر فعالية</a:t>
            </a:r>
            <a:endParaRPr lang="ar-DZ" dirty="0">
              <a:solidFill>
                <a:schemeClr val="bg1">
                  <a:lumMod val="50000"/>
                </a:schemeClr>
              </a:solidFill>
              <a:latin typeface="SST Arabic Medium" pitchFamily="34" charset="-78"/>
              <a:cs typeface="SST Arabic Medium" pitchFamily="34" charset="-78"/>
            </a:endParaRPr>
          </a:p>
        </p:txBody>
      </p:sp>
      <p:sp>
        <p:nvSpPr>
          <p:cNvPr id="6" name="TextBox 5">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النماذج الشائعة</a:t>
            </a:r>
          </a:p>
        </p:txBody>
      </p:sp>
    </p:spTree>
    <p:extLst>
      <p:ext uri="{BB962C8B-B14F-4D97-AF65-F5344CB8AC3E}">
        <p14:creationId xmlns:p14="http://schemas.microsoft.com/office/powerpoint/2010/main" val="202079162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F08A842-587D-410E-BC48-3C304D19D659}"/>
              </a:ext>
            </a:extLst>
          </p:cNvPr>
          <p:cNvSpPr/>
          <p:nvPr/>
        </p:nvSpPr>
        <p:spPr>
          <a:xfrm>
            <a:off x="3883511" y="1408465"/>
            <a:ext cx="7727464" cy="2585323"/>
          </a:xfrm>
          <a:prstGeom prst="rect">
            <a:avLst/>
          </a:prstGeom>
        </p:spPr>
        <p:txBody>
          <a:bodyPr wrap="square">
            <a:spAutoFit/>
          </a:bodyPr>
          <a:lstStyle/>
          <a:p>
            <a:pPr lvl="0" algn="justLow" rtl="1">
              <a:lnSpc>
                <a:spcPct val="150000"/>
              </a:lnSpc>
              <a:defRPr/>
            </a:pPr>
            <a:r>
              <a:rPr lang="en-US" dirty="0">
                <a:solidFill>
                  <a:srgbClr val="03A5AD"/>
                </a:solidFill>
                <a:latin typeface="SST Arabic Medium" pitchFamily="34" charset="-78"/>
                <a:cs typeface="SST Arabic Medium" pitchFamily="34" charset="-78"/>
              </a:rPr>
              <a:t>4</a:t>
            </a:r>
            <a:r>
              <a:rPr lang="ar-EG" dirty="0">
                <a:solidFill>
                  <a:srgbClr val="03A5AD"/>
                </a:solidFill>
                <a:latin typeface="SST Arabic Medium" pitchFamily="34" charset="-78"/>
                <a:cs typeface="SST Arabic Medium" pitchFamily="34" charset="-78"/>
              </a:rPr>
              <a:t>. نماذج التغيير:</a:t>
            </a:r>
          </a:p>
          <a:p>
            <a:pPr lvl="0" algn="justLow" rtl="1">
              <a:lnSpc>
                <a:spcPct val="150000"/>
              </a:lnSpc>
              <a:defRPr/>
            </a:pPr>
            <a:endParaRPr lang="ar-EG" dirty="0">
              <a:solidFill>
                <a:srgbClr val="03A5AD"/>
              </a:solidFill>
              <a:latin typeface="SST Arabic Medium" pitchFamily="34" charset="-78"/>
              <a:cs typeface="SST Arabic Medium" pitchFamily="34" charset="-78"/>
            </a:endParaRPr>
          </a:p>
          <a:p>
            <a:pPr algn="justLow" rtl="1">
              <a:lnSpc>
                <a:spcPct val="200000"/>
              </a:lnSpc>
              <a:defRPr/>
            </a:pPr>
            <a:r>
              <a:rPr lang="ar-EG" dirty="0">
                <a:solidFill>
                  <a:schemeClr val="bg1">
                    <a:lumMod val="50000"/>
                  </a:schemeClr>
                </a:solidFill>
                <a:latin typeface="SST Arabic Medium" pitchFamily="34" charset="-78"/>
                <a:cs typeface="SST Arabic Medium" pitchFamily="34" charset="-78"/>
              </a:rPr>
              <a:t>تحتوي العديد من المشاريع على جانب من تغيير الأنظمة والسلوكيات والأنشطة، وأحيانًا الثقافات. تتطلب إدارة هذا</a:t>
            </a:r>
            <a:r>
              <a:rPr lang="en-US" dirty="0">
                <a:solidFill>
                  <a:schemeClr val="bg1">
                    <a:lumMod val="50000"/>
                  </a:schemeClr>
                </a:solidFill>
                <a:latin typeface="SST Arabic Medium" pitchFamily="34" charset="-78"/>
                <a:cs typeface="SST Arabic Medium" pitchFamily="34" charset="-78"/>
              </a:rPr>
              <a:t> </a:t>
            </a:r>
            <a:r>
              <a:rPr lang="ar-EG" dirty="0">
                <a:solidFill>
                  <a:schemeClr val="bg1">
                    <a:lumMod val="50000"/>
                  </a:schemeClr>
                </a:solidFill>
                <a:latin typeface="SST Arabic Medium" pitchFamily="34" charset="-78"/>
                <a:cs typeface="SST Arabic Medium" pitchFamily="34" charset="-78"/>
              </a:rPr>
              <a:t>النوع من التغيير التفكير في كيفية الانتقال من الوضع الحالي إلى الوضع المنشود فى المستقبل.</a:t>
            </a:r>
            <a:endParaRPr lang="ar-DZ" dirty="0">
              <a:solidFill>
                <a:schemeClr val="bg1">
                  <a:lumMod val="50000"/>
                </a:schemeClr>
              </a:solidFill>
              <a:latin typeface="SST Arabic Medium" pitchFamily="34" charset="-78"/>
              <a:cs typeface="SST Arabic Medium" pitchFamily="34" charset="-78"/>
            </a:endParaRPr>
          </a:p>
        </p:txBody>
      </p:sp>
      <p:sp>
        <p:nvSpPr>
          <p:cNvPr id="7" name="TextBox 6">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النماذج الشائعة</a:t>
            </a:r>
          </a:p>
        </p:txBody>
      </p:sp>
    </p:spTree>
    <p:extLst>
      <p:ext uri="{BB962C8B-B14F-4D97-AF65-F5344CB8AC3E}">
        <p14:creationId xmlns:p14="http://schemas.microsoft.com/office/powerpoint/2010/main" val="50917164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F08A842-587D-410E-BC48-3C304D19D659}"/>
              </a:ext>
            </a:extLst>
          </p:cNvPr>
          <p:cNvSpPr/>
          <p:nvPr/>
        </p:nvSpPr>
        <p:spPr>
          <a:xfrm>
            <a:off x="4240654" y="5684590"/>
            <a:ext cx="3710692" cy="307777"/>
          </a:xfrm>
          <a:prstGeom prst="rect">
            <a:avLst/>
          </a:prstGeom>
        </p:spPr>
        <p:txBody>
          <a:bodyPr wrap="square">
            <a:spAutoFit/>
          </a:bodyPr>
          <a:lstStyle/>
          <a:p>
            <a:pPr lvl="0" algn="ctr" rtl="1">
              <a:defRPr/>
            </a:pPr>
            <a:r>
              <a:rPr lang="ar-EG" sz="1400" dirty="0">
                <a:solidFill>
                  <a:schemeClr val="bg1">
                    <a:lumMod val="50000"/>
                  </a:schemeClr>
                </a:solidFill>
                <a:latin typeface="SST Arabic Medium" pitchFamily="34" charset="-78"/>
                <a:cs typeface="SST Arabic Medium" pitchFamily="34" charset="-78"/>
              </a:rPr>
              <a:t>الخطوات الثمانية  لقيادة التغيير.</a:t>
            </a:r>
            <a:endParaRPr kumimoji="0" lang="ar-DZ" sz="140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6" name="TextBox 5">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النماذج الشائعة</a:t>
            </a:r>
          </a:p>
        </p:txBody>
      </p:sp>
      <p:grpSp>
        <p:nvGrpSpPr>
          <p:cNvPr id="7" name="Group 6"/>
          <p:cNvGrpSpPr/>
          <p:nvPr/>
        </p:nvGrpSpPr>
        <p:grpSpPr>
          <a:xfrm>
            <a:off x="2026252" y="2987230"/>
            <a:ext cx="8139497" cy="1384829"/>
            <a:chOff x="1824869" y="3859055"/>
            <a:chExt cx="8139497" cy="1384829"/>
          </a:xfrm>
        </p:grpSpPr>
        <p:sp>
          <p:nvSpPr>
            <p:cNvPr id="8" name="Freeform 3"/>
            <p:cNvSpPr/>
            <p:nvPr/>
          </p:nvSpPr>
          <p:spPr>
            <a:xfrm>
              <a:off x="2840383" y="4371604"/>
              <a:ext cx="3045679" cy="871825"/>
            </a:xfrm>
            <a:custGeom>
              <a:avLst/>
              <a:gdLst/>
              <a:ahLst/>
              <a:cxnLst/>
              <a:rect l="l" t="t" r="r" b="b"/>
              <a:pathLst>
                <a:path w="9312983" h="2665841">
                  <a:moveTo>
                    <a:pt x="0" y="0"/>
                  </a:moveTo>
                  <a:lnTo>
                    <a:pt x="9312983" y="0"/>
                  </a:lnTo>
                  <a:lnTo>
                    <a:pt x="9312983" y="2665841"/>
                  </a:lnTo>
                  <a:lnTo>
                    <a:pt x="0" y="266584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SA"/>
            </a:p>
          </p:txBody>
        </p:sp>
        <p:sp>
          <p:nvSpPr>
            <p:cNvPr id="9" name="Freeform 4"/>
            <p:cNvSpPr/>
            <p:nvPr/>
          </p:nvSpPr>
          <p:spPr>
            <a:xfrm flipH="1">
              <a:off x="5886061" y="4371604"/>
              <a:ext cx="3045679" cy="871825"/>
            </a:xfrm>
            <a:custGeom>
              <a:avLst/>
              <a:gdLst/>
              <a:ahLst/>
              <a:cxnLst/>
              <a:rect l="l" t="t" r="r" b="b"/>
              <a:pathLst>
                <a:path w="9312983" h="2665841">
                  <a:moveTo>
                    <a:pt x="9312982" y="0"/>
                  </a:moveTo>
                  <a:lnTo>
                    <a:pt x="0" y="0"/>
                  </a:lnTo>
                  <a:lnTo>
                    <a:pt x="0" y="2665841"/>
                  </a:lnTo>
                  <a:lnTo>
                    <a:pt x="9312982" y="2665841"/>
                  </a:lnTo>
                  <a:lnTo>
                    <a:pt x="9312982"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SA"/>
            </a:p>
          </p:txBody>
        </p:sp>
        <p:sp>
          <p:nvSpPr>
            <p:cNvPr id="10" name="Freeform 6"/>
            <p:cNvSpPr/>
            <p:nvPr/>
          </p:nvSpPr>
          <p:spPr>
            <a:xfrm>
              <a:off x="2840383" y="3859055"/>
              <a:ext cx="1015945" cy="1025099"/>
            </a:xfrm>
            <a:custGeom>
              <a:avLst/>
              <a:gdLst/>
              <a:ahLst/>
              <a:cxnLst/>
              <a:rect l="l" t="t" r="r" b="b"/>
              <a:pathLst>
                <a:path w="805541" h="812800">
                  <a:moveTo>
                    <a:pt x="402771" y="0"/>
                  </a:moveTo>
                  <a:cubicBezTo>
                    <a:pt x="180327" y="0"/>
                    <a:pt x="0" y="181951"/>
                    <a:pt x="0" y="406400"/>
                  </a:cubicBezTo>
                  <a:cubicBezTo>
                    <a:pt x="0" y="630849"/>
                    <a:pt x="180327" y="812800"/>
                    <a:pt x="402771" y="812800"/>
                  </a:cubicBezTo>
                  <a:cubicBezTo>
                    <a:pt x="625215" y="812800"/>
                    <a:pt x="805541" y="630849"/>
                    <a:pt x="805541" y="406400"/>
                  </a:cubicBezTo>
                  <a:cubicBezTo>
                    <a:pt x="805541" y="181951"/>
                    <a:pt x="625215" y="0"/>
                    <a:pt x="402771" y="0"/>
                  </a:cubicBezTo>
                  <a:close/>
                </a:path>
              </a:pathLst>
            </a:custGeom>
            <a:solidFill>
              <a:srgbClr val="000000">
                <a:alpha val="0"/>
              </a:srgbClr>
            </a:solidFill>
            <a:ln w="66675" cap="sq">
              <a:solidFill>
                <a:srgbClr val="576874"/>
              </a:solidFill>
              <a:prstDash val="solid"/>
              <a:miter/>
            </a:ln>
          </p:spPr>
          <p:txBody>
            <a:bodyPr/>
            <a:lstStyle/>
            <a:p>
              <a:endParaRPr lang="en-SA"/>
            </a:p>
          </p:txBody>
        </p:sp>
        <p:sp>
          <p:nvSpPr>
            <p:cNvPr id="11" name="TextBox 7"/>
            <p:cNvSpPr txBox="1"/>
            <p:nvPr/>
          </p:nvSpPr>
          <p:spPr>
            <a:xfrm>
              <a:off x="2935629" y="3919119"/>
              <a:ext cx="825455" cy="868932"/>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sp>
          <p:nvSpPr>
            <p:cNvPr id="12" name="Freeform 8"/>
            <p:cNvSpPr/>
            <p:nvPr/>
          </p:nvSpPr>
          <p:spPr>
            <a:xfrm>
              <a:off x="2884131" y="3907381"/>
              <a:ext cx="928447" cy="928447"/>
            </a:xfrm>
            <a:custGeom>
              <a:avLst/>
              <a:gdLst/>
              <a:ahLst/>
              <a:cxnLst/>
              <a:rect l="l" t="t" r="r" b="b"/>
              <a:pathLst>
                <a:path w="2838976" h="2838976">
                  <a:moveTo>
                    <a:pt x="0" y="0"/>
                  </a:moveTo>
                  <a:lnTo>
                    <a:pt x="2838976" y="0"/>
                  </a:lnTo>
                  <a:lnTo>
                    <a:pt x="2838976" y="2838976"/>
                  </a:lnTo>
                  <a:lnTo>
                    <a:pt x="0" y="2838976"/>
                  </a:lnTo>
                  <a:lnTo>
                    <a:pt x="0" y="0"/>
                  </a:lnTo>
                  <a:close/>
                </a:path>
              </a:pathLst>
            </a:custGeom>
            <a:blipFill>
              <a:blip r:embed="rId7">
                <a:alphaModFix amt="60000"/>
                <a:extLst>
                  <a:ext uri="{96DAC541-7B7A-43D3-8B79-37D633B846F1}">
                    <asvg:svgBlip xmlns:asvg="http://schemas.microsoft.com/office/drawing/2016/SVG/main" r:embed="rId8"/>
                  </a:ext>
                </a:extLst>
              </a:blip>
              <a:stretch>
                <a:fillRect/>
              </a:stretch>
            </a:blipFill>
          </p:spPr>
          <p:txBody>
            <a:bodyPr/>
            <a:lstStyle/>
            <a:p>
              <a:endParaRPr lang="en-SA"/>
            </a:p>
          </p:txBody>
        </p:sp>
        <p:sp>
          <p:nvSpPr>
            <p:cNvPr id="13" name="Freeform 10"/>
            <p:cNvSpPr/>
            <p:nvPr/>
          </p:nvSpPr>
          <p:spPr>
            <a:xfrm>
              <a:off x="2973075" y="3996325"/>
              <a:ext cx="750559" cy="750558"/>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EFD"/>
            </a:solidFill>
          </p:spPr>
          <p:txBody>
            <a:bodyPr/>
            <a:lstStyle/>
            <a:p>
              <a:endParaRPr lang="en-SA"/>
            </a:p>
          </p:txBody>
        </p:sp>
        <p:sp>
          <p:nvSpPr>
            <p:cNvPr id="14" name="TextBox 11"/>
            <p:cNvSpPr txBox="1"/>
            <p:nvPr/>
          </p:nvSpPr>
          <p:spPr>
            <a:xfrm>
              <a:off x="3043440" y="4040303"/>
              <a:ext cx="609829" cy="63621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sp>
          <p:nvSpPr>
            <p:cNvPr id="15" name="Freeform 13"/>
            <p:cNvSpPr/>
            <p:nvPr/>
          </p:nvSpPr>
          <p:spPr>
            <a:xfrm>
              <a:off x="3855465" y="3859055"/>
              <a:ext cx="1015945" cy="1025099"/>
            </a:xfrm>
            <a:custGeom>
              <a:avLst/>
              <a:gdLst/>
              <a:ahLst/>
              <a:cxnLst/>
              <a:rect l="l" t="t" r="r" b="b"/>
              <a:pathLst>
                <a:path w="805541" h="812800">
                  <a:moveTo>
                    <a:pt x="402771" y="0"/>
                  </a:moveTo>
                  <a:cubicBezTo>
                    <a:pt x="180327" y="0"/>
                    <a:pt x="0" y="181951"/>
                    <a:pt x="0" y="406400"/>
                  </a:cubicBezTo>
                  <a:cubicBezTo>
                    <a:pt x="0" y="630849"/>
                    <a:pt x="180327" y="812800"/>
                    <a:pt x="402771" y="812800"/>
                  </a:cubicBezTo>
                  <a:cubicBezTo>
                    <a:pt x="625215" y="812800"/>
                    <a:pt x="805541" y="630849"/>
                    <a:pt x="805541" y="406400"/>
                  </a:cubicBezTo>
                  <a:cubicBezTo>
                    <a:pt x="805541" y="181951"/>
                    <a:pt x="625215" y="0"/>
                    <a:pt x="402771" y="0"/>
                  </a:cubicBezTo>
                  <a:close/>
                </a:path>
              </a:pathLst>
            </a:custGeom>
            <a:solidFill>
              <a:srgbClr val="000000">
                <a:alpha val="0"/>
              </a:srgbClr>
            </a:solidFill>
            <a:ln w="66675" cap="sq">
              <a:solidFill>
                <a:srgbClr val="8E98A1"/>
              </a:solidFill>
              <a:prstDash val="solid"/>
              <a:miter/>
            </a:ln>
          </p:spPr>
          <p:txBody>
            <a:bodyPr/>
            <a:lstStyle/>
            <a:p>
              <a:endParaRPr lang="en-SA"/>
            </a:p>
          </p:txBody>
        </p:sp>
        <p:sp>
          <p:nvSpPr>
            <p:cNvPr id="16" name="TextBox 14"/>
            <p:cNvSpPr txBox="1"/>
            <p:nvPr/>
          </p:nvSpPr>
          <p:spPr>
            <a:xfrm>
              <a:off x="3950711" y="3919119"/>
              <a:ext cx="825455" cy="868932"/>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sp>
          <p:nvSpPr>
            <p:cNvPr id="17" name="Freeform 16"/>
            <p:cNvSpPr/>
            <p:nvPr/>
          </p:nvSpPr>
          <p:spPr>
            <a:xfrm>
              <a:off x="3899214" y="3907381"/>
              <a:ext cx="928447" cy="928447"/>
            </a:xfrm>
            <a:custGeom>
              <a:avLst/>
              <a:gdLst/>
              <a:ahLst/>
              <a:cxnLst/>
              <a:rect l="l" t="t" r="r" b="b"/>
              <a:pathLst>
                <a:path w="2838976" h="2838976">
                  <a:moveTo>
                    <a:pt x="0" y="0"/>
                  </a:moveTo>
                  <a:lnTo>
                    <a:pt x="2838976" y="0"/>
                  </a:lnTo>
                  <a:lnTo>
                    <a:pt x="2838976" y="2838976"/>
                  </a:lnTo>
                  <a:lnTo>
                    <a:pt x="0" y="2838976"/>
                  </a:lnTo>
                  <a:lnTo>
                    <a:pt x="0" y="0"/>
                  </a:lnTo>
                  <a:close/>
                </a:path>
              </a:pathLst>
            </a:custGeom>
            <a:blipFill>
              <a:blip r:embed="rId7">
                <a:alphaModFix amt="60000"/>
                <a:extLst>
                  <a:ext uri="{96DAC541-7B7A-43D3-8B79-37D633B846F1}">
                    <asvg:svgBlip xmlns:asvg="http://schemas.microsoft.com/office/drawing/2016/SVG/main" r:embed="rId8"/>
                  </a:ext>
                </a:extLst>
              </a:blip>
              <a:stretch>
                <a:fillRect/>
              </a:stretch>
            </a:blipFill>
          </p:spPr>
          <p:txBody>
            <a:bodyPr/>
            <a:lstStyle/>
            <a:p>
              <a:endParaRPr lang="en-SA"/>
            </a:p>
          </p:txBody>
        </p:sp>
        <p:sp>
          <p:nvSpPr>
            <p:cNvPr id="18" name="Freeform 17"/>
            <p:cNvSpPr/>
            <p:nvPr/>
          </p:nvSpPr>
          <p:spPr>
            <a:xfrm>
              <a:off x="3988158" y="3996325"/>
              <a:ext cx="750559" cy="750558"/>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EFD"/>
            </a:solidFill>
          </p:spPr>
          <p:txBody>
            <a:bodyPr/>
            <a:lstStyle/>
            <a:p>
              <a:endParaRPr lang="en-SA"/>
            </a:p>
          </p:txBody>
        </p:sp>
        <p:sp>
          <p:nvSpPr>
            <p:cNvPr id="19" name="TextBox 18"/>
            <p:cNvSpPr txBox="1"/>
            <p:nvPr/>
          </p:nvSpPr>
          <p:spPr>
            <a:xfrm>
              <a:off x="4058523" y="4040303"/>
              <a:ext cx="609829" cy="63621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sp>
          <p:nvSpPr>
            <p:cNvPr id="20" name="Freeform 20"/>
            <p:cNvSpPr/>
            <p:nvPr/>
          </p:nvSpPr>
          <p:spPr>
            <a:xfrm>
              <a:off x="4870548" y="3859055"/>
              <a:ext cx="1015945" cy="1025099"/>
            </a:xfrm>
            <a:custGeom>
              <a:avLst/>
              <a:gdLst/>
              <a:ahLst/>
              <a:cxnLst/>
              <a:rect l="l" t="t" r="r" b="b"/>
              <a:pathLst>
                <a:path w="805541" h="812800">
                  <a:moveTo>
                    <a:pt x="402771" y="0"/>
                  </a:moveTo>
                  <a:cubicBezTo>
                    <a:pt x="180327" y="0"/>
                    <a:pt x="0" y="181951"/>
                    <a:pt x="0" y="406400"/>
                  </a:cubicBezTo>
                  <a:cubicBezTo>
                    <a:pt x="0" y="630849"/>
                    <a:pt x="180327" y="812800"/>
                    <a:pt x="402771" y="812800"/>
                  </a:cubicBezTo>
                  <a:cubicBezTo>
                    <a:pt x="625215" y="812800"/>
                    <a:pt x="805541" y="630849"/>
                    <a:pt x="805541" y="406400"/>
                  </a:cubicBezTo>
                  <a:cubicBezTo>
                    <a:pt x="805541" y="181951"/>
                    <a:pt x="625215" y="0"/>
                    <a:pt x="402771" y="0"/>
                  </a:cubicBezTo>
                  <a:close/>
                </a:path>
              </a:pathLst>
            </a:custGeom>
            <a:solidFill>
              <a:srgbClr val="000000">
                <a:alpha val="0"/>
              </a:srgbClr>
            </a:solidFill>
            <a:ln w="66675" cap="sq">
              <a:solidFill>
                <a:srgbClr val="05B7B2"/>
              </a:solidFill>
              <a:prstDash val="solid"/>
              <a:miter/>
            </a:ln>
          </p:spPr>
          <p:txBody>
            <a:bodyPr/>
            <a:lstStyle/>
            <a:p>
              <a:endParaRPr lang="en-SA"/>
            </a:p>
          </p:txBody>
        </p:sp>
        <p:sp>
          <p:nvSpPr>
            <p:cNvPr id="21" name="TextBox 21"/>
            <p:cNvSpPr txBox="1"/>
            <p:nvPr/>
          </p:nvSpPr>
          <p:spPr>
            <a:xfrm>
              <a:off x="4965794" y="3919119"/>
              <a:ext cx="825455" cy="868932"/>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sp>
          <p:nvSpPr>
            <p:cNvPr id="22" name="Freeform 22"/>
            <p:cNvSpPr/>
            <p:nvPr/>
          </p:nvSpPr>
          <p:spPr>
            <a:xfrm>
              <a:off x="4914296" y="3907381"/>
              <a:ext cx="928447" cy="928447"/>
            </a:xfrm>
            <a:custGeom>
              <a:avLst/>
              <a:gdLst/>
              <a:ahLst/>
              <a:cxnLst/>
              <a:rect l="l" t="t" r="r" b="b"/>
              <a:pathLst>
                <a:path w="2838976" h="2838976">
                  <a:moveTo>
                    <a:pt x="0" y="0"/>
                  </a:moveTo>
                  <a:lnTo>
                    <a:pt x="2838976" y="0"/>
                  </a:lnTo>
                  <a:lnTo>
                    <a:pt x="2838976" y="2838976"/>
                  </a:lnTo>
                  <a:lnTo>
                    <a:pt x="0" y="2838976"/>
                  </a:lnTo>
                  <a:lnTo>
                    <a:pt x="0" y="0"/>
                  </a:lnTo>
                  <a:close/>
                </a:path>
              </a:pathLst>
            </a:custGeom>
            <a:blipFill>
              <a:blip r:embed="rId7">
                <a:alphaModFix amt="60000"/>
                <a:extLst>
                  <a:ext uri="{96DAC541-7B7A-43D3-8B79-37D633B846F1}">
                    <asvg:svgBlip xmlns:asvg="http://schemas.microsoft.com/office/drawing/2016/SVG/main" r:embed="rId8"/>
                  </a:ext>
                </a:extLst>
              </a:blip>
              <a:stretch>
                <a:fillRect/>
              </a:stretch>
            </a:blipFill>
          </p:spPr>
          <p:txBody>
            <a:bodyPr/>
            <a:lstStyle/>
            <a:p>
              <a:endParaRPr lang="en-SA"/>
            </a:p>
          </p:txBody>
        </p:sp>
        <p:sp>
          <p:nvSpPr>
            <p:cNvPr id="23" name="Freeform 24"/>
            <p:cNvSpPr/>
            <p:nvPr/>
          </p:nvSpPr>
          <p:spPr>
            <a:xfrm>
              <a:off x="5003241" y="3996325"/>
              <a:ext cx="750559" cy="750558"/>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EFD"/>
            </a:solidFill>
          </p:spPr>
          <p:txBody>
            <a:bodyPr/>
            <a:lstStyle/>
            <a:p>
              <a:endParaRPr lang="en-SA"/>
            </a:p>
          </p:txBody>
        </p:sp>
        <p:sp>
          <p:nvSpPr>
            <p:cNvPr id="24" name="TextBox 25"/>
            <p:cNvSpPr txBox="1"/>
            <p:nvPr/>
          </p:nvSpPr>
          <p:spPr>
            <a:xfrm>
              <a:off x="5073606" y="4040303"/>
              <a:ext cx="609829" cy="63621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sp>
          <p:nvSpPr>
            <p:cNvPr id="25" name="Freeform 27"/>
            <p:cNvSpPr/>
            <p:nvPr/>
          </p:nvSpPr>
          <p:spPr>
            <a:xfrm>
              <a:off x="5885630" y="3859055"/>
              <a:ext cx="1015945" cy="1025099"/>
            </a:xfrm>
            <a:custGeom>
              <a:avLst/>
              <a:gdLst/>
              <a:ahLst/>
              <a:cxnLst/>
              <a:rect l="l" t="t" r="r" b="b"/>
              <a:pathLst>
                <a:path w="805541" h="812800">
                  <a:moveTo>
                    <a:pt x="402771" y="0"/>
                  </a:moveTo>
                  <a:cubicBezTo>
                    <a:pt x="180327" y="0"/>
                    <a:pt x="0" y="181951"/>
                    <a:pt x="0" y="406400"/>
                  </a:cubicBezTo>
                  <a:cubicBezTo>
                    <a:pt x="0" y="630849"/>
                    <a:pt x="180327" y="812800"/>
                    <a:pt x="402771" y="812800"/>
                  </a:cubicBezTo>
                  <a:cubicBezTo>
                    <a:pt x="625215" y="812800"/>
                    <a:pt x="805541" y="630849"/>
                    <a:pt x="805541" y="406400"/>
                  </a:cubicBezTo>
                  <a:cubicBezTo>
                    <a:pt x="805541" y="181951"/>
                    <a:pt x="625215" y="0"/>
                    <a:pt x="402771" y="0"/>
                  </a:cubicBezTo>
                  <a:close/>
                </a:path>
              </a:pathLst>
            </a:custGeom>
            <a:solidFill>
              <a:srgbClr val="000000">
                <a:alpha val="0"/>
              </a:srgbClr>
            </a:solidFill>
            <a:ln w="66675" cap="sq">
              <a:solidFill>
                <a:srgbClr val="5B5C78"/>
              </a:solidFill>
              <a:prstDash val="solid"/>
              <a:miter/>
            </a:ln>
          </p:spPr>
          <p:txBody>
            <a:bodyPr/>
            <a:lstStyle/>
            <a:p>
              <a:endParaRPr lang="en-SA"/>
            </a:p>
          </p:txBody>
        </p:sp>
        <p:sp>
          <p:nvSpPr>
            <p:cNvPr id="26" name="TextBox 28"/>
            <p:cNvSpPr txBox="1"/>
            <p:nvPr/>
          </p:nvSpPr>
          <p:spPr>
            <a:xfrm>
              <a:off x="5980876" y="3919119"/>
              <a:ext cx="825455" cy="868932"/>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sp>
          <p:nvSpPr>
            <p:cNvPr id="27" name="Freeform 29"/>
            <p:cNvSpPr/>
            <p:nvPr/>
          </p:nvSpPr>
          <p:spPr>
            <a:xfrm>
              <a:off x="5929379" y="3907381"/>
              <a:ext cx="928447" cy="928447"/>
            </a:xfrm>
            <a:custGeom>
              <a:avLst/>
              <a:gdLst/>
              <a:ahLst/>
              <a:cxnLst/>
              <a:rect l="l" t="t" r="r" b="b"/>
              <a:pathLst>
                <a:path w="2838976" h="2838976">
                  <a:moveTo>
                    <a:pt x="0" y="0"/>
                  </a:moveTo>
                  <a:lnTo>
                    <a:pt x="2838976" y="0"/>
                  </a:lnTo>
                  <a:lnTo>
                    <a:pt x="2838976" y="2838976"/>
                  </a:lnTo>
                  <a:lnTo>
                    <a:pt x="0" y="2838976"/>
                  </a:lnTo>
                  <a:lnTo>
                    <a:pt x="0" y="0"/>
                  </a:lnTo>
                  <a:close/>
                </a:path>
              </a:pathLst>
            </a:custGeom>
            <a:blipFill>
              <a:blip r:embed="rId9">
                <a:alphaModFix amt="60000"/>
                <a:extLst>
                  <a:ext uri="{96DAC541-7B7A-43D3-8B79-37D633B846F1}">
                    <asvg:svgBlip xmlns:asvg="http://schemas.microsoft.com/office/drawing/2016/SVG/main" r:embed="rId10"/>
                  </a:ext>
                </a:extLst>
              </a:blip>
              <a:stretch>
                <a:fillRect/>
              </a:stretch>
            </a:blipFill>
          </p:spPr>
          <p:txBody>
            <a:bodyPr/>
            <a:lstStyle/>
            <a:p>
              <a:endParaRPr lang="en-SA"/>
            </a:p>
          </p:txBody>
        </p:sp>
        <p:sp>
          <p:nvSpPr>
            <p:cNvPr id="28" name="Freeform 31"/>
            <p:cNvSpPr/>
            <p:nvPr/>
          </p:nvSpPr>
          <p:spPr>
            <a:xfrm>
              <a:off x="6018323" y="3996325"/>
              <a:ext cx="750559" cy="750558"/>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EFD"/>
            </a:solidFill>
          </p:spPr>
          <p:txBody>
            <a:bodyPr/>
            <a:lstStyle/>
            <a:p>
              <a:endParaRPr lang="en-SA"/>
            </a:p>
          </p:txBody>
        </p:sp>
        <p:sp>
          <p:nvSpPr>
            <p:cNvPr id="29" name="TextBox 32"/>
            <p:cNvSpPr txBox="1"/>
            <p:nvPr/>
          </p:nvSpPr>
          <p:spPr>
            <a:xfrm>
              <a:off x="6088688" y="4040303"/>
              <a:ext cx="609829" cy="63621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sp>
          <p:nvSpPr>
            <p:cNvPr id="30" name="Freeform 34"/>
            <p:cNvSpPr/>
            <p:nvPr/>
          </p:nvSpPr>
          <p:spPr>
            <a:xfrm>
              <a:off x="6900713" y="3859055"/>
              <a:ext cx="1015945" cy="1025099"/>
            </a:xfrm>
            <a:custGeom>
              <a:avLst/>
              <a:gdLst/>
              <a:ahLst/>
              <a:cxnLst/>
              <a:rect l="l" t="t" r="r" b="b"/>
              <a:pathLst>
                <a:path w="805541" h="812800">
                  <a:moveTo>
                    <a:pt x="402771" y="0"/>
                  </a:moveTo>
                  <a:cubicBezTo>
                    <a:pt x="180327" y="0"/>
                    <a:pt x="0" y="181951"/>
                    <a:pt x="0" y="406400"/>
                  </a:cubicBezTo>
                  <a:cubicBezTo>
                    <a:pt x="0" y="630849"/>
                    <a:pt x="180327" y="812800"/>
                    <a:pt x="402771" y="812800"/>
                  </a:cubicBezTo>
                  <a:cubicBezTo>
                    <a:pt x="625215" y="812800"/>
                    <a:pt x="805541" y="630849"/>
                    <a:pt x="805541" y="406400"/>
                  </a:cubicBezTo>
                  <a:cubicBezTo>
                    <a:pt x="805541" y="181951"/>
                    <a:pt x="625215" y="0"/>
                    <a:pt x="402771" y="0"/>
                  </a:cubicBezTo>
                  <a:close/>
                </a:path>
              </a:pathLst>
            </a:custGeom>
            <a:solidFill>
              <a:srgbClr val="000000">
                <a:alpha val="0"/>
              </a:srgbClr>
            </a:solidFill>
            <a:ln w="66675" cap="sq">
              <a:solidFill>
                <a:srgbClr val="131F44"/>
              </a:solidFill>
              <a:prstDash val="solid"/>
              <a:miter/>
            </a:ln>
          </p:spPr>
          <p:txBody>
            <a:bodyPr/>
            <a:lstStyle/>
            <a:p>
              <a:endParaRPr lang="en-SA"/>
            </a:p>
          </p:txBody>
        </p:sp>
        <p:sp>
          <p:nvSpPr>
            <p:cNvPr id="31" name="TextBox 35"/>
            <p:cNvSpPr txBox="1"/>
            <p:nvPr/>
          </p:nvSpPr>
          <p:spPr>
            <a:xfrm>
              <a:off x="6995959" y="3919119"/>
              <a:ext cx="825455" cy="868932"/>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sp>
          <p:nvSpPr>
            <p:cNvPr id="32" name="Freeform 36"/>
            <p:cNvSpPr/>
            <p:nvPr/>
          </p:nvSpPr>
          <p:spPr>
            <a:xfrm>
              <a:off x="6944462" y="3907381"/>
              <a:ext cx="928447" cy="928447"/>
            </a:xfrm>
            <a:custGeom>
              <a:avLst/>
              <a:gdLst/>
              <a:ahLst/>
              <a:cxnLst/>
              <a:rect l="l" t="t" r="r" b="b"/>
              <a:pathLst>
                <a:path w="2838976" h="2838976">
                  <a:moveTo>
                    <a:pt x="0" y="0"/>
                  </a:moveTo>
                  <a:lnTo>
                    <a:pt x="2838976" y="0"/>
                  </a:lnTo>
                  <a:lnTo>
                    <a:pt x="2838976" y="2838976"/>
                  </a:lnTo>
                  <a:lnTo>
                    <a:pt x="0" y="2838976"/>
                  </a:lnTo>
                  <a:lnTo>
                    <a:pt x="0" y="0"/>
                  </a:lnTo>
                  <a:close/>
                </a:path>
              </a:pathLst>
            </a:custGeom>
            <a:blipFill>
              <a:blip r:embed="rId7">
                <a:alphaModFix amt="60000"/>
                <a:extLst>
                  <a:ext uri="{96DAC541-7B7A-43D3-8B79-37D633B846F1}">
                    <asvg:svgBlip xmlns:asvg="http://schemas.microsoft.com/office/drawing/2016/SVG/main" r:embed="rId8"/>
                  </a:ext>
                </a:extLst>
              </a:blip>
              <a:stretch>
                <a:fillRect/>
              </a:stretch>
            </a:blipFill>
          </p:spPr>
          <p:txBody>
            <a:bodyPr/>
            <a:lstStyle/>
            <a:p>
              <a:endParaRPr lang="en-SA"/>
            </a:p>
          </p:txBody>
        </p:sp>
        <p:sp>
          <p:nvSpPr>
            <p:cNvPr id="33" name="Freeform 38"/>
            <p:cNvSpPr/>
            <p:nvPr/>
          </p:nvSpPr>
          <p:spPr>
            <a:xfrm>
              <a:off x="7033406" y="3996325"/>
              <a:ext cx="750559" cy="750558"/>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EFD"/>
            </a:solidFill>
          </p:spPr>
          <p:txBody>
            <a:bodyPr/>
            <a:lstStyle/>
            <a:p>
              <a:endParaRPr lang="en-SA"/>
            </a:p>
          </p:txBody>
        </p:sp>
        <p:sp>
          <p:nvSpPr>
            <p:cNvPr id="34" name="TextBox 39"/>
            <p:cNvSpPr txBox="1"/>
            <p:nvPr/>
          </p:nvSpPr>
          <p:spPr>
            <a:xfrm>
              <a:off x="7103771" y="4040303"/>
              <a:ext cx="609829" cy="63621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sp>
          <p:nvSpPr>
            <p:cNvPr id="35" name="Freeform 41"/>
            <p:cNvSpPr/>
            <p:nvPr/>
          </p:nvSpPr>
          <p:spPr>
            <a:xfrm>
              <a:off x="7915796" y="3859055"/>
              <a:ext cx="1015945" cy="1025099"/>
            </a:xfrm>
            <a:custGeom>
              <a:avLst/>
              <a:gdLst/>
              <a:ahLst/>
              <a:cxnLst/>
              <a:rect l="l" t="t" r="r" b="b"/>
              <a:pathLst>
                <a:path w="805541" h="812800">
                  <a:moveTo>
                    <a:pt x="402771" y="0"/>
                  </a:moveTo>
                  <a:cubicBezTo>
                    <a:pt x="180327" y="0"/>
                    <a:pt x="0" y="181951"/>
                    <a:pt x="0" y="406400"/>
                  </a:cubicBezTo>
                  <a:cubicBezTo>
                    <a:pt x="0" y="630849"/>
                    <a:pt x="180327" y="812800"/>
                    <a:pt x="402771" y="812800"/>
                  </a:cubicBezTo>
                  <a:cubicBezTo>
                    <a:pt x="625215" y="812800"/>
                    <a:pt x="805541" y="630849"/>
                    <a:pt x="805541" y="406400"/>
                  </a:cubicBezTo>
                  <a:cubicBezTo>
                    <a:pt x="805541" y="181951"/>
                    <a:pt x="625215" y="0"/>
                    <a:pt x="402771" y="0"/>
                  </a:cubicBezTo>
                  <a:close/>
                </a:path>
              </a:pathLst>
            </a:custGeom>
            <a:solidFill>
              <a:srgbClr val="000000">
                <a:alpha val="0"/>
              </a:srgbClr>
            </a:solidFill>
            <a:ln w="66675" cap="sq">
              <a:solidFill>
                <a:srgbClr val="19337C"/>
              </a:solidFill>
              <a:prstDash val="solid"/>
              <a:miter/>
            </a:ln>
          </p:spPr>
          <p:txBody>
            <a:bodyPr/>
            <a:lstStyle/>
            <a:p>
              <a:endParaRPr lang="en-SA"/>
            </a:p>
          </p:txBody>
        </p:sp>
        <p:sp>
          <p:nvSpPr>
            <p:cNvPr id="36" name="TextBox 42"/>
            <p:cNvSpPr txBox="1"/>
            <p:nvPr/>
          </p:nvSpPr>
          <p:spPr>
            <a:xfrm>
              <a:off x="8011042" y="3919119"/>
              <a:ext cx="825455" cy="868932"/>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sp>
          <p:nvSpPr>
            <p:cNvPr id="37" name="Freeform 43"/>
            <p:cNvSpPr/>
            <p:nvPr/>
          </p:nvSpPr>
          <p:spPr>
            <a:xfrm>
              <a:off x="7959544" y="3907381"/>
              <a:ext cx="928447" cy="928447"/>
            </a:xfrm>
            <a:custGeom>
              <a:avLst/>
              <a:gdLst/>
              <a:ahLst/>
              <a:cxnLst/>
              <a:rect l="l" t="t" r="r" b="b"/>
              <a:pathLst>
                <a:path w="2838976" h="2838976">
                  <a:moveTo>
                    <a:pt x="0" y="0"/>
                  </a:moveTo>
                  <a:lnTo>
                    <a:pt x="2838977" y="0"/>
                  </a:lnTo>
                  <a:lnTo>
                    <a:pt x="2838977" y="2838976"/>
                  </a:lnTo>
                  <a:lnTo>
                    <a:pt x="0" y="2838976"/>
                  </a:lnTo>
                  <a:lnTo>
                    <a:pt x="0" y="0"/>
                  </a:lnTo>
                  <a:close/>
                </a:path>
              </a:pathLst>
            </a:custGeom>
            <a:blipFill>
              <a:blip r:embed="rId11">
                <a:alphaModFix amt="60000"/>
                <a:extLst>
                  <a:ext uri="{96DAC541-7B7A-43D3-8B79-37D633B846F1}">
                    <asvg:svgBlip xmlns:asvg="http://schemas.microsoft.com/office/drawing/2016/SVG/main" r:embed="rId12"/>
                  </a:ext>
                </a:extLst>
              </a:blip>
              <a:stretch>
                <a:fillRect/>
              </a:stretch>
            </a:blipFill>
          </p:spPr>
          <p:txBody>
            <a:bodyPr/>
            <a:lstStyle/>
            <a:p>
              <a:endParaRPr lang="en-SA"/>
            </a:p>
          </p:txBody>
        </p:sp>
        <p:sp>
          <p:nvSpPr>
            <p:cNvPr id="38" name="Freeform 45"/>
            <p:cNvSpPr/>
            <p:nvPr/>
          </p:nvSpPr>
          <p:spPr>
            <a:xfrm>
              <a:off x="8048489" y="3996325"/>
              <a:ext cx="750559" cy="750558"/>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EFD"/>
            </a:solidFill>
          </p:spPr>
          <p:txBody>
            <a:bodyPr/>
            <a:lstStyle/>
            <a:p>
              <a:endParaRPr lang="en-SA"/>
            </a:p>
          </p:txBody>
        </p:sp>
        <p:sp>
          <p:nvSpPr>
            <p:cNvPr id="39" name="TextBox 46"/>
            <p:cNvSpPr txBox="1"/>
            <p:nvPr/>
          </p:nvSpPr>
          <p:spPr>
            <a:xfrm>
              <a:off x="8118854" y="4040303"/>
              <a:ext cx="609829" cy="63621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sp>
          <p:nvSpPr>
            <p:cNvPr id="40" name="Freeform 47"/>
            <p:cNvSpPr/>
            <p:nvPr/>
          </p:nvSpPr>
          <p:spPr>
            <a:xfrm>
              <a:off x="1824869" y="4372059"/>
              <a:ext cx="1009852" cy="871825"/>
            </a:xfrm>
            <a:custGeom>
              <a:avLst/>
              <a:gdLst/>
              <a:ahLst/>
              <a:cxnLst/>
              <a:rect l="l" t="t" r="r" b="b"/>
              <a:pathLst>
                <a:path w="3087895" h="2665841">
                  <a:moveTo>
                    <a:pt x="0" y="0"/>
                  </a:moveTo>
                  <a:lnTo>
                    <a:pt x="3087895" y="0"/>
                  </a:lnTo>
                  <a:lnTo>
                    <a:pt x="3087895" y="2665841"/>
                  </a:lnTo>
                  <a:lnTo>
                    <a:pt x="0" y="2665841"/>
                  </a:lnTo>
                  <a:lnTo>
                    <a:pt x="0" y="0"/>
                  </a:lnTo>
                  <a:close/>
                </a:path>
              </a:pathLst>
            </a:custGeom>
            <a:blipFill>
              <a:blip r:embed="rId13" cstate="email">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a:blipFill>
          </p:spPr>
          <p:txBody>
            <a:bodyPr/>
            <a:lstStyle/>
            <a:p>
              <a:endParaRPr lang="en-SA"/>
            </a:p>
          </p:txBody>
        </p:sp>
        <p:sp>
          <p:nvSpPr>
            <p:cNvPr id="41" name="Freeform 40"/>
            <p:cNvSpPr/>
            <p:nvPr/>
          </p:nvSpPr>
          <p:spPr>
            <a:xfrm>
              <a:off x="1824869" y="3859510"/>
              <a:ext cx="1015945" cy="1025099"/>
            </a:xfrm>
            <a:custGeom>
              <a:avLst/>
              <a:gdLst/>
              <a:ahLst/>
              <a:cxnLst/>
              <a:rect l="l" t="t" r="r" b="b"/>
              <a:pathLst>
                <a:path w="805541" h="812800">
                  <a:moveTo>
                    <a:pt x="402771" y="0"/>
                  </a:moveTo>
                  <a:cubicBezTo>
                    <a:pt x="180327" y="0"/>
                    <a:pt x="0" y="181951"/>
                    <a:pt x="0" y="406400"/>
                  </a:cubicBezTo>
                  <a:cubicBezTo>
                    <a:pt x="0" y="630849"/>
                    <a:pt x="180327" y="812800"/>
                    <a:pt x="402771" y="812800"/>
                  </a:cubicBezTo>
                  <a:cubicBezTo>
                    <a:pt x="625215" y="812800"/>
                    <a:pt x="805541" y="630849"/>
                    <a:pt x="805541" y="406400"/>
                  </a:cubicBezTo>
                  <a:cubicBezTo>
                    <a:pt x="805541" y="181951"/>
                    <a:pt x="625215" y="0"/>
                    <a:pt x="402771" y="0"/>
                  </a:cubicBezTo>
                  <a:close/>
                </a:path>
              </a:pathLst>
            </a:custGeom>
            <a:solidFill>
              <a:srgbClr val="000000">
                <a:alpha val="0"/>
              </a:srgbClr>
            </a:solidFill>
            <a:ln w="66675" cap="sq">
              <a:solidFill>
                <a:srgbClr val="474D96"/>
              </a:solidFill>
              <a:prstDash val="solid"/>
              <a:miter/>
            </a:ln>
          </p:spPr>
          <p:txBody>
            <a:bodyPr/>
            <a:lstStyle/>
            <a:p>
              <a:endParaRPr lang="en-SA"/>
            </a:p>
          </p:txBody>
        </p:sp>
        <p:sp>
          <p:nvSpPr>
            <p:cNvPr id="42" name="TextBox 41"/>
            <p:cNvSpPr txBox="1"/>
            <p:nvPr/>
          </p:nvSpPr>
          <p:spPr>
            <a:xfrm>
              <a:off x="1920115" y="3919574"/>
              <a:ext cx="825455" cy="868932"/>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sp>
          <p:nvSpPr>
            <p:cNvPr id="43" name="Freeform 51"/>
            <p:cNvSpPr/>
            <p:nvPr/>
          </p:nvSpPr>
          <p:spPr>
            <a:xfrm>
              <a:off x="1868618" y="3907836"/>
              <a:ext cx="928447" cy="928447"/>
            </a:xfrm>
            <a:custGeom>
              <a:avLst/>
              <a:gdLst/>
              <a:ahLst/>
              <a:cxnLst/>
              <a:rect l="l" t="t" r="r" b="b"/>
              <a:pathLst>
                <a:path w="2838976" h="2838976">
                  <a:moveTo>
                    <a:pt x="0" y="0"/>
                  </a:moveTo>
                  <a:lnTo>
                    <a:pt x="2838976" y="0"/>
                  </a:lnTo>
                  <a:lnTo>
                    <a:pt x="2838976" y="2838976"/>
                  </a:lnTo>
                  <a:lnTo>
                    <a:pt x="0" y="2838976"/>
                  </a:lnTo>
                  <a:lnTo>
                    <a:pt x="0" y="0"/>
                  </a:lnTo>
                  <a:close/>
                </a:path>
              </a:pathLst>
            </a:custGeom>
            <a:blipFill>
              <a:blip r:embed="rId7">
                <a:alphaModFix amt="60000"/>
                <a:extLst>
                  <a:ext uri="{96DAC541-7B7A-43D3-8B79-37D633B846F1}">
                    <asvg:svgBlip xmlns:asvg="http://schemas.microsoft.com/office/drawing/2016/SVG/main" r:embed="rId8"/>
                  </a:ext>
                </a:extLst>
              </a:blip>
              <a:stretch>
                <a:fillRect/>
              </a:stretch>
            </a:blipFill>
          </p:spPr>
          <p:txBody>
            <a:bodyPr/>
            <a:lstStyle/>
            <a:p>
              <a:endParaRPr lang="en-SA"/>
            </a:p>
          </p:txBody>
        </p:sp>
        <p:sp>
          <p:nvSpPr>
            <p:cNvPr id="44" name="Freeform 53"/>
            <p:cNvSpPr/>
            <p:nvPr/>
          </p:nvSpPr>
          <p:spPr>
            <a:xfrm>
              <a:off x="1957562" y="3996780"/>
              <a:ext cx="750559" cy="750558"/>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EFD"/>
            </a:solidFill>
          </p:spPr>
          <p:txBody>
            <a:bodyPr/>
            <a:lstStyle/>
            <a:p>
              <a:endParaRPr lang="en-SA"/>
            </a:p>
          </p:txBody>
        </p:sp>
        <p:sp>
          <p:nvSpPr>
            <p:cNvPr id="45" name="TextBox 54"/>
            <p:cNvSpPr txBox="1"/>
            <p:nvPr/>
          </p:nvSpPr>
          <p:spPr>
            <a:xfrm>
              <a:off x="2027927" y="4040758"/>
              <a:ext cx="609829" cy="63621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sp>
          <p:nvSpPr>
            <p:cNvPr id="46" name="Freeform 47"/>
            <p:cNvSpPr/>
            <p:nvPr/>
          </p:nvSpPr>
          <p:spPr>
            <a:xfrm>
              <a:off x="8948421" y="4372059"/>
              <a:ext cx="1009852" cy="871825"/>
            </a:xfrm>
            <a:custGeom>
              <a:avLst/>
              <a:gdLst/>
              <a:ahLst/>
              <a:cxnLst/>
              <a:rect l="l" t="t" r="r" b="b"/>
              <a:pathLst>
                <a:path w="3087895" h="2665841">
                  <a:moveTo>
                    <a:pt x="0" y="0"/>
                  </a:moveTo>
                  <a:lnTo>
                    <a:pt x="3087895" y="0"/>
                  </a:lnTo>
                  <a:lnTo>
                    <a:pt x="3087895" y="2665841"/>
                  </a:lnTo>
                  <a:lnTo>
                    <a:pt x="0" y="2665841"/>
                  </a:lnTo>
                  <a:lnTo>
                    <a:pt x="0" y="0"/>
                  </a:lnTo>
                  <a:close/>
                </a:path>
              </a:pathLst>
            </a:custGeom>
            <a:blipFill>
              <a:blip r:embed="rId13" cstate="email">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a:blipFill>
          </p:spPr>
          <p:txBody>
            <a:bodyPr/>
            <a:lstStyle/>
            <a:p>
              <a:endParaRPr lang="en-SA"/>
            </a:p>
          </p:txBody>
        </p:sp>
        <p:sp>
          <p:nvSpPr>
            <p:cNvPr id="47" name="Freeform 46"/>
            <p:cNvSpPr/>
            <p:nvPr/>
          </p:nvSpPr>
          <p:spPr>
            <a:xfrm>
              <a:off x="8948421" y="3859510"/>
              <a:ext cx="1015945" cy="1025099"/>
            </a:xfrm>
            <a:custGeom>
              <a:avLst/>
              <a:gdLst/>
              <a:ahLst/>
              <a:cxnLst/>
              <a:rect l="l" t="t" r="r" b="b"/>
              <a:pathLst>
                <a:path w="805541" h="812800">
                  <a:moveTo>
                    <a:pt x="402771" y="0"/>
                  </a:moveTo>
                  <a:cubicBezTo>
                    <a:pt x="180327" y="0"/>
                    <a:pt x="0" y="181951"/>
                    <a:pt x="0" y="406400"/>
                  </a:cubicBezTo>
                  <a:cubicBezTo>
                    <a:pt x="0" y="630849"/>
                    <a:pt x="180327" y="812800"/>
                    <a:pt x="402771" y="812800"/>
                  </a:cubicBezTo>
                  <a:cubicBezTo>
                    <a:pt x="625215" y="812800"/>
                    <a:pt x="805541" y="630849"/>
                    <a:pt x="805541" y="406400"/>
                  </a:cubicBezTo>
                  <a:cubicBezTo>
                    <a:pt x="805541" y="181951"/>
                    <a:pt x="625215" y="0"/>
                    <a:pt x="402771" y="0"/>
                  </a:cubicBezTo>
                  <a:close/>
                </a:path>
              </a:pathLst>
            </a:custGeom>
            <a:solidFill>
              <a:srgbClr val="000000">
                <a:alpha val="0"/>
              </a:srgbClr>
            </a:solidFill>
            <a:ln w="66675" cap="sq">
              <a:solidFill>
                <a:srgbClr val="474D96"/>
              </a:solidFill>
              <a:prstDash val="solid"/>
              <a:miter/>
            </a:ln>
          </p:spPr>
          <p:txBody>
            <a:bodyPr/>
            <a:lstStyle/>
            <a:p>
              <a:endParaRPr lang="en-SA"/>
            </a:p>
          </p:txBody>
        </p:sp>
        <p:sp>
          <p:nvSpPr>
            <p:cNvPr id="48" name="TextBox 47"/>
            <p:cNvSpPr txBox="1"/>
            <p:nvPr/>
          </p:nvSpPr>
          <p:spPr>
            <a:xfrm>
              <a:off x="9043667" y="3919574"/>
              <a:ext cx="825455" cy="868932"/>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sp>
          <p:nvSpPr>
            <p:cNvPr id="49" name="Freeform 51"/>
            <p:cNvSpPr/>
            <p:nvPr/>
          </p:nvSpPr>
          <p:spPr>
            <a:xfrm>
              <a:off x="8992170" y="3907836"/>
              <a:ext cx="928447" cy="928447"/>
            </a:xfrm>
            <a:custGeom>
              <a:avLst/>
              <a:gdLst/>
              <a:ahLst/>
              <a:cxnLst/>
              <a:rect l="l" t="t" r="r" b="b"/>
              <a:pathLst>
                <a:path w="2838976" h="2838976">
                  <a:moveTo>
                    <a:pt x="0" y="0"/>
                  </a:moveTo>
                  <a:lnTo>
                    <a:pt x="2838976" y="0"/>
                  </a:lnTo>
                  <a:lnTo>
                    <a:pt x="2838976" y="2838976"/>
                  </a:lnTo>
                  <a:lnTo>
                    <a:pt x="0" y="2838976"/>
                  </a:lnTo>
                  <a:lnTo>
                    <a:pt x="0" y="0"/>
                  </a:lnTo>
                  <a:close/>
                </a:path>
              </a:pathLst>
            </a:custGeom>
            <a:blipFill>
              <a:blip r:embed="rId7">
                <a:alphaModFix amt="60000"/>
                <a:extLst>
                  <a:ext uri="{96DAC541-7B7A-43D3-8B79-37D633B846F1}">
                    <asvg:svgBlip xmlns:asvg="http://schemas.microsoft.com/office/drawing/2016/SVG/main" r:embed="rId8"/>
                  </a:ext>
                </a:extLst>
              </a:blip>
              <a:stretch>
                <a:fillRect/>
              </a:stretch>
            </a:blipFill>
          </p:spPr>
          <p:txBody>
            <a:bodyPr/>
            <a:lstStyle/>
            <a:p>
              <a:endParaRPr lang="en-SA"/>
            </a:p>
          </p:txBody>
        </p:sp>
        <p:sp>
          <p:nvSpPr>
            <p:cNvPr id="50" name="Freeform 53"/>
            <p:cNvSpPr/>
            <p:nvPr/>
          </p:nvSpPr>
          <p:spPr>
            <a:xfrm>
              <a:off x="9081114" y="3996780"/>
              <a:ext cx="750559" cy="750558"/>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EFD"/>
            </a:solidFill>
          </p:spPr>
          <p:txBody>
            <a:bodyPr/>
            <a:lstStyle/>
            <a:p>
              <a:endParaRPr lang="en-SA"/>
            </a:p>
          </p:txBody>
        </p:sp>
        <p:sp>
          <p:nvSpPr>
            <p:cNvPr id="51" name="TextBox 54"/>
            <p:cNvSpPr txBox="1"/>
            <p:nvPr/>
          </p:nvSpPr>
          <p:spPr>
            <a:xfrm>
              <a:off x="9151479" y="4040758"/>
              <a:ext cx="609829" cy="63621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52" name="Rectangle 51">
            <a:extLst>
              <a:ext uri="{FF2B5EF4-FFF2-40B4-BE49-F238E27FC236}">
                <a16:creationId xmlns:a16="http://schemas.microsoft.com/office/drawing/2014/main" id="{2F08A842-587D-410E-BC48-3C304D19D659}"/>
              </a:ext>
            </a:extLst>
          </p:cNvPr>
          <p:cNvSpPr/>
          <p:nvPr/>
        </p:nvSpPr>
        <p:spPr>
          <a:xfrm>
            <a:off x="8983182" y="4492757"/>
            <a:ext cx="1349188" cy="276999"/>
          </a:xfrm>
          <a:prstGeom prst="rect">
            <a:avLst/>
          </a:prstGeom>
        </p:spPr>
        <p:txBody>
          <a:bodyPr wrap="square">
            <a:spAutoFit/>
          </a:bodyPr>
          <a:lstStyle/>
          <a:p>
            <a:pPr lvl="0" algn="ctr" rtl="1">
              <a:defRPr/>
            </a:pPr>
            <a:r>
              <a:rPr lang="ar-EG" sz="1200" dirty="0">
                <a:solidFill>
                  <a:schemeClr val="bg1">
                    <a:lumMod val="50000"/>
                  </a:schemeClr>
                </a:solidFill>
                <a:latin typeface="SST Arabic Medium" pitchFamily="34" charset="-78"/>
                <a:cs typeface="SST Arabic Medium" pitchFamily="34" charset="-78"/>
              </a:rPr>
              <a:t>ترسيخ التغيير</a:t>
            </a:r>
          </a:p>
        </p:txBody>
      </p:sp>
      <p:sp>
        <p:nvSpPr>
          <p:cNvPr id="53" name="Rectangle 52">
            <a:extLst>
              <a:ext uri="{FF2B5EF4-FFF2-40B4-BE49-F238E27FC236}">
                <a16:creationId xmlns:a16="http://schemas.microsoft.com/office/drawing/2014/main" id="{2F08A842-587D-410E-BC48-3C304D19D659}"/>
              </a:ext>
            </a:extLst>
          </p:cNvPr>
          <p:cNvSpPr/>
          <p:nvPr/>
        </p:nvSpPr>
        <p:spPr>
          <a:xfrm>
            <a:off x="7959184" y="4492757"/>
            <a:ext cx="1349188" cy="276999"/>
          </a:xfrm>
          <a:prstGeom prst="rect">
            <a:avLst/>
          </a:prstGeom>
        </p:spPr>
        <p:txBody>
          <a:bodyPr wrap="square">
            <a:spAutoFit/>
          </a:bodyPr>
          <a:lstStyle/>
          <a:p>
            <a:pPr lvl="0" algn="ctr" rtl="1">
              <a:defRPr/>
            </a:pPr>
            <a:r>
              <a:rPr lang="ar-EG" sz="1200" dirty="0">
                <a:solidFill>
                  <a:schemeClr val="bg1">
                    <a:lumMod val="50000"/>
                  </a:schemeClr>
                </a:solidFill>
                <a:latin typeface="SST Arabic Medium" pitchFamily="34" charset="-78"/>
                <a:cs typeface="SST Arabic Medium" pitchFamily="34" charset="-78"/>
              </a:rPr>
              <a:t>بناء الزخم</a:t>
            </a:r>
          </a:p>
        </p:txBody>
      </p:sp>
      <p:sp>
        <p:nvSpPr>
          <p:cNvPr id="54" name="Rectangle 53">
            <a:extLst>
              <a:ext uri="{FF2B5EF4-FFF2-40B4-BE49-F238E27FC236}">
                <a16:creationId xmlns:a16="http://schemas.microsoft.com/office/drawing/2014/main" id="{2F08A842-587D-410E-BC48-3C304D19D659}"/>
              </a:ext>
            </a:extLst>
          </p:cNvPr>
          <p:cNvSpPr/>
          <p:nvPr/>
        </p:nvSpPr>
        <p:spPr>
          <a:xfrm>
            <a:off x="6935186" y="4492757"/>
            <a:ext cx="1349188" cy="276999"/>
          </a:xfrm>
          <a:prstGeom prst="rect">
            <a:avLst/>
          </a:prstGeom>
        </p:spPr>
        <p:txBody>
          <a:bodyPr wrap="square">
            <a:spAutoFit/>
          </a:bodyPr>
          <a:lstStyle/>
          <a:p>
            <a:pPr lvl="0" algn="ctr" rtl="1">
              <a:defRPr/>
            </a:pPr>
            <a:r>
              <a:rPr lang="ar-EG" sz="1200" dirty="0">
                <a:solidFill>
                  <a:schemeClr val="bg1">
                    <a:lumMod val="50000"/>
                  </a:schemeClr>
                </a:solidFill>
                <a:latin typeface="SST Arabic Medium" pitchFamily="34" charset="-78"/>
                <a:cs typeface="SST Arabic Medium" pitchFamily="34" charset="-78"/>
              </a:rPr>
              <a:t>نحقيق المكاسب</a:t>
            </a:r>
          </a:p>
        </p:txBody>
      </p:sp>
      <p:sp>
        <p:nvSpPr>
          <p:cNvPr id="55" name="Rectangle 54">
            <a:extLst>
              <a:ext uri="{FF2B5EF4-FFF2-40B4-BE49-F238E27FC236}">
                <a16:creationId xmlns:a16="http://schemas.microsoft.com/office/drawing/2014/main" id="{2F08A842-587D-410E-BC48-3C304D19D659}"/>
              </a:ext>
            </a:extLst>
          </p:cNvPr>
          <p:cNvSpPr/>
          <p:nvPr/>
        </p:nvSpPr>
        <p:spPr>
          <a:xfrm>
            <a:off x="5919814" y="4492757"/>
            <a:ext cx="1349188" cy="276999"/>
          </a:xfrm>
          <a:prstGeom prst="rect">
            <a:avLst/>
          </a:prstGeom>
        </p:spPr>
        <p:txBody>
          <a:bodyPr wrap="square">
            <a:spAutoFit/>
          </a:bodyPr>
          <a:lstStyle/>
          <a:p>
            <a:pPr lvl="0" algn="ctr" rtl="1">
              <a:defRPr/>
            </a:pPr>
            <a:r>
              <a:rPr lang="ar-EG" sz="1200" dirty="0">
                <a:solidFill>
                  <a:schemeClr val="bg1">
                    <a:lumMod val="50000"/>
                  </a:schemeClr>
                </a:solidFill>
                <a:latin typeface="SST Arabic Medium" pitchFamily="34" charset="-78"/>
                <a:cs typeface="SST Arabic Medium" pitchFamily="34" charset="-78"/>
              </a:rPr>
              <a:t>إزالة العقبات</a:t>
            </a:r>
          </a:p>
        </p:txBody>
      </p:sp>
      <p:sp>
        <p:nvSpPr>
          <p:cNvPr id="56" name="Rectangle 55">
            <a:extLst>
              <a:ext uri="{FF2B5EF4-FFF2-40B4-BE49-F238E27FC236}">
                <a16:creationId xmlns:a16="http://schemas.microsoft.com/office/drawing/2014/main" id="{2F08A842-587D-410E-BC48-3C304D19D659}"/>
              </a:ext>
            </a:extLst>
          </p:cNvPr>
          <p:cNvSpPr/>
          <p:nvPr/>
        </p:nvSpPr>
        <p:spPr>
          <a:xfrm>
            <a:off x="4904442" y="4492757"/>
            <a:ext cx="1349188" cy="276999"/>
          </a:xfrm>
          <a:prstGeom prst="rect">
            <a:avLst/>
          </a:prstGeom>
        </p:spPr>
        <p:txBody>
          <a:bodyPr wrap="square">
            <a:spAutoFit/>
          </a:bodyPr>
          <a:lstStyle/>
          <a:p>
            <a:pPr lvl="0" algn="ctr" rtl="1">
              <a:defRPr/>
            </a:pPr>
            <a:r>
              <a:rPr lang="ar-EG" sz="1200" dirty="0">
                <a:solidFill>
                  <a:schemeClr val="bg1">
                    <a:lumMod val="50000"/>
                  </a:schemeClr>
                </a:solidFill>
                <a:latin typeface="SST Arabic Medium" pitchFamily="34" charset="-78"/>
                <a:cs typeface="SST Arabic Medium" pitchFamily="34" charset="-78"/>
              </a:rPr>
              <a:t>التواصل بالرؤية</a:t>
            </a:r>
          </a:p>
        </p:txBody>
      </p:sp>
      <p:sp>
        <p:nvSpPr>
          <p:cNvPr id="57" name="Rectangle 56">
            <a:extLst>
              <a:ext uri="{FF2B5EF4-FFF2-40B4-BE49-F238E27FC236}">
                <a16:creationId xmlns:a16="http://schemas.microsoft.com/office/drawing/2014/main" id="{2F08A842-587D-410E-BC48-3C304D19D659}"/>
              </a:ext>
            </a:extLst>
          </p:cNvPr>
          <p:cNvSpPr/>
          <p:nvPr/>
        </p:nvSpPr>
        <p:spPr>
          <a:xfrm>
            <a:off x="3897696" y="4492757"/>
            <a:ext cx="1349188" cy="276999"/>
          </a:xfrm>
          <a:prstGeom prst="rect">
            <a:avLst/>
          </a:prstGeom>
        </p:spPr>
        <p:txBody>
          <a:bodyPr wrap="square">
            <a:spAutoFit/>
          </a:bodyPr>
          <a:lstStyle/>
          <a:p>
            <a:pPr lvl="0" algn="ctr" rtl="1">
              <a:defRPr/>
            </a:pPr>
            <a:r>
              <a:rPr lang="ar-EG" sz="1200" dirty="0">
                <a:solidFill>
                  <a:schemeClr val="bg1">
                    <a:lumMod val="50000"/>
                  </a:schemeClr>
                </a:solidFill>
                <a:latin typeface="SST Arabic Medium" pitchFamily="34" charset="-78"/>
                <a:cs typeface="SST Arabic Medium" pitchFamily="34" charset="-78"/>
              </a:rPr>
              <a:t>إنشاء الرؤية</a:t>
            </a:r>
          </a:p>
        </p:txBody>
      </p:sp>
      <p:sp>
        <p:nvSpPr>
          <p:cNvPr id="58" name="Rectangle 57">
            <a:extLst>
              <a:ext uri="{FF2B5EF4-FFF2-40B4-BE49-F238E27FC236}">
                <a16:creationId xmlns:a16="http://schemas.microsoft.com/office/drawing/2014/main" id="{2F08A842-587D-410E-BC48-3C304D19D659}"/>
              </a:ext>
            </a:extLst>
          </p:cNvPr>
          <p:cNvSpPr/>
          <p:nvPr/>
        </p:nvSpPr>
        <p:spPr>
          <a:xfrm>
            <a:off x="2873698" y="4492757"/>
            <a:ext cx="1349188" cy="276999"/>
          </a:xfrm>
          <a:prstGeom prst="rect">
            <a:avLst/>
          </a:prstGeom>
        </p:spPr>
        <p:txBody>
          <a:bodyPr wrap="square">
            <a:spAutoFit/>
          </a:bodyPr>
          <a:lstStyle/>
          <a:p>
            <a:pPr lvl="0" algn="ctr" rtl="1">
              <a:defRPr/>
            </a:pPr>
            <a:r>
              <a:rPr lang="ar-EG" sz="1200" dirty="0">
                <a:solidFill>
                  <a:schemeClr val="bg1">
                    <a:lumMod val="50000"/>
                  </a:schemeClr>
                </a:solidFill>
                <a:latin typeface="SST Arabic Medium" pitchFamily="34" charset="-78"/>
                <a:cs typeface="SST Arabic Medium" pitchFamily="34" charset="-78"/>
              </a:rPr>
              <a:t>تشكيل التحالف</a:t>
            </a:r>
          </a:p>
        </p:txBody>
      </p:sp>
      <p:sp>
        <p:nvSpPr>
          <p:cNvPr id="59" name="Rectangle 58">
            <a:extLst>
              <a:ext uri="{FF2B5EF4-FFF2-40B4-BE49-F238E27FC236}">
                <a16:creationId xmlns:a16="http://schemas.microsoft.com/office/drawing/2014/main" id="{2F08A842-587D-410E-BC48-3C304D19D659}"/>
              </a:ext>
            </a:extLst>
          </p:cNvPr>
          <p:cNvSpPr/>
          <p:nvPr/>
        </p:nvSpPr>
        <p:spPr>
          <a:xfrm>
            <a:off x="1866566" y="4492757"/>
            <a:ext cx="1349188" cy="276999"/>
          </a:xfrm>
          <a:prstGeom prst="rect">
            <a:avLst/>
          </a:prstGeom>
        </p:spPr>
        <p:txBody>
          <a:bodyPr wrap="square">
            <a:spAutoFit/>
          </a:bodyPr>
          <a:lstStyle/>
          <a:p>
            <a:pPr lvl="0" algn="ctr" rtl="1">
              <a:defRPr/>
            </a:pPr>
            <a:r>
              <a:rPr lang="ar-EG" sz="1200" dirty="0">
                <a:solidFill>
                  <a:schemeClr val="bg1">
                    <a:lumMod val="50000"/>
                  </a:schemeClr>
                </a:solidFill>
                <a:latin typeface="SST Arabic Medium" pitchFamily="34" charset="-78"/>
                <a:cs typeface="SST Arabic Medium" pitchFamily="34" charset="-78"/>
              </a:rPr>
              <a:t>تحديد الحاجة</a:t>
            </a:r>
          </a:p>
        </p:txBody>
      </p:sp>
      <p:sp>
        <p:nvSpPr>
          <p:cNvPr id="60" name="Rectangle 59">
            <a:extLst>
              <a:ext uri="{FF2B5EF4-FFF2-40B4-BE49-F238E27FC236}">
                <a16:creationId xmlns:a16="http://schemas.microsoft.com/office/drawing/2014/main" id="{2F08A842-587D-410E-BC48-3C304D19D659}"/>
              </a:ext>
            </a:extLst>
          </p:cNvPr>
          <p:cNvSpPr/>
          <p:nvPr/>
        </p:nvSpPr>
        <p:spPr>
          <a:xfrm>
            <a:off x="9065059" y="3282999"/>
            <a:ext cx="1179342" cy="400110"/>
          </a:xfrm>
          <a:prstGeom prst="rect">
            <a:avLst/>
          </a:prstGeom>
        </p:spPr>
        <p:txBody>
          <a:bodyPr wrap="square">
            <a:spAutoFit/>
          </a:bodyPr>
          <a:lstStyle/>
          <a:p>
            <a:pPr lvl="0" algn="ctr" rtl="1">
              <a:defRPr/>
            </a:pPr>
            <a:r>
              <a:rPr lang="ar-EG" sz="2000" dirty="0">
                <a:solidFill>
                  <a:schemeClr val="bg1">
                    <a:lumMod val="50000"/>
                  </a:schemeClr>
                </a:solidFill>
                <a:latin typeface="SST Arabic Medium" pitchFamily="34" charset="-78"/>
                <a:cs typeface="SST Arabic Medium" pitchFamily="34" charset="-78"/>
              </a:rPr>
              <a:t>1</a:t>
            </a:r>
          </a:p>
        </p:txBody>
      </p:sp>
      <p:sp>
        <p:nvSpPr>
          <p:cNvPr id="61" name="Rectangle 60">
            <a:extLst>
              <a:ext uri="{FF2B5EF4-FFF2-40B4-BE49-F238E27FC236}">
                <a16:creationId xmlns:a16="http://schemas.microsoft.com/office/drawing/2014/main" id="{2F08A842-587D-410E-BC48-3C304D19D659}"/>
              </a:ext>
            </a:extLst>
          </p:cNvPr>
          <p:cNvSpPr/>
          <p:nvPr/>
        </p:nvSpPr>
        <p:spPr>
          <a:xfrm>
            <a:off x="8044107" y="3282999"/>
            <a:ext cx="1179342" cy="400110"/>
          </a:xfrm>
          <a:prstGeom prst="rect">
            <a:avLst/>
          </a:prstGeom>
        </p:spPr>
        <p:txBody>
          <a:bodyPr wrap="square">
            <a:spAutoFit/>
          </a:bodyPr>
          <a:lstStyle/>
          <a:p>
            <a:pPr lvl="0" algn="ctr" rtl="1">
              <a:defRPr/>
            </a:pPr>
            <a:r>
              <a:rPr lang="ar-EG" sz="2000" dirty="0">
                <a:solidFill>
                  <a:schemeClr val="bg1">
                    <a:lumMod val="50000"/>
                  </a:schemeClr>
                </a:solidFill>
                <a:latin typeface="SST Arabic Medium" pitchFamily="34" charset="-78"/>
                <a:cs typeface="SST Arabic Medium" pitchFamily="34" charset="-78"/>
              </a:rPr>
              <a:t>2</a:t>
            </a:r>
          </a:p>
        </p:txBody>
      </p:sp>
      <p:sp>
        <p:nvSpPr>
          <p:cNvPr id="62" name="Rectangle 61">
            <a:extLst>
              <a:ext uri="{FF2B5EF4-FFF2-40B4-BE49-F238E27FC236}">
                <a16:creationId xmlns:a16="http://schemas.microsoft.com/office/drawing/2014/main" id="{2F08A842-587D-410E-BC48-3C304D19D659}"/>
              </a:ext>
            </a:extLst>
          </p:cNvPr>
          <p:cNvSpPr/>
          <p:nvPr/>
        </p:nvSpPr>
        <p:spPr>
          <a:xfrm>
            <a:off x="7023155" y="3282999"/>
            <a:ext cx="1179342" cy="400110"/>
          </a:xfrm>
          <a:prstGeom prst="rect">
            <a:avLst/>
          </a:prstGeom>
        </p:spPr>
        <p:txBody>
          <a:bodyPr wrap="square">
            <a:spAutoFit/>
          </a:bodyPr>
          <a:lstStyle/>
          <a:p>
            <a:pPr lvl="0" algn="ctr" rtl="1">
              <a:defRPr/>
            </a:pPr>
            <a:r>
              <a:rPr lang="ar-EG" sz="2000" dirty="0">
                <a:solidFill>
                  <a:schemeClr val="bg1">
                    <a:lumMod val="50000"/>
                  </a:schemeClr>
                </a:solidFill>
                <a:latin typeface="SST Arabic Medium" pitchFamily="34" charset="-78"/>
                <a:cs typeface="SST Arabic Medium" pitchFamily="34" charset="-78"/>
              </a:rPr>
              <a:t>3</a:t>
            </a:r>
          </a:p>
        </p:txBody>
      </p:sp>
      <p:sp>
        <p:nvSpPr>
          <p:cNvPr id="63" name="Rectangle 62">
            <a:extLst>
              <a:ext uri="{FF2B5EF4-FFF2-40B4-BE49-F238E27FC236}">
                <a16:creationId xmlns:a16="http://schemas.microsoft.com/office/drawing/2014/main" id="{2F08A842-587D-410E-BC48-3C304D19D659}"/>
              </a:ext>
            </a:extLst>
          </p:cNvPr>
          <p:cNvSpPr/>
          <p:nvPr/>
        </p:nvSpPr>
        <p:spPr>
          <a:xfrm>
            <a:off x="6002203" y="3282999"/>
            <a:ext cx="1179342" cy="400110"/>
          </a:xfrm>
          <a:prstGeom prst="rect">
            <a:avLst/>
          </a:prstGeom>
        </p:spPr>
        <p:txBody>
          <a:bodyPr wrap="square">
            <a:spAutoFit/>
          </a:bodyPr>
          <a:lstStyle/>
          <a:p>
            <a:pPr lvl="0" algn="ctr" rtl="1">
              <a:defRPr/>
            </a:pPr>
            <a:r>
              <a:rPr lang="ar-EG" sz="2000" dirty="0">
                <a:solidFill>
                  <a:schemeClr val="bg1">
                    <a:lumMod val="50000"/>
                  </a:schemeClr>
                </a:solidFill>
                <a:latin typeface="SST Arabic Medium" pitchFamily="34" charset="-78"/>
                <a:cs typeface="SST Arabic Medium" pitchFamily="34" charset="-78"/>
              </a:rPr>
              <a:t>4</a:t>
            </a:r>
          </a:p>
        </p:txBody>
      </p:sp>
      <p:sp>
        <p:nvSpPr>
          <p:cNvPr id="64" name="Rectangle 63">
            <a:extLst>
              <a:ext uri="{FF2B5EF4-FFF2-40B4-BE49-F238E27FC236}">
                <a16:creationId xmlns:a16="http://schemas.microsoft.com/office/drawing/2014/main" id="{2F08A842-587D-410E-BC48-3C304D19D659}"/>
              </a:ext>
            </a:extLst>
          </p:cNvPr>
          <p:cNvSpPr/>
          <p:nvPr/>
        </p:nvSpPr>
        <p:spPr>
          <a:xfrm>
            <a:off x="4981251" y="3282999"/>
            <a:ext cx="1179342" cy="400110"/>
          </a:xfrm>
          <a:prstGeom prst="rect">
            <a:avLst/>
          </a:prstGeom>
        </p:spPr>
        <p:txBody>
          <a:bodyPr wrap="square">
            <a:spAutoFit/>
          </a:bodyPr>
          <a:lstStyle/>
          <a:p>
            <a:pPr lvl="0" algn="ctr" rtl="1">
              <a:defRPr/>
            </a:pPr>
            <a:r>
              <a:rPr lang="ar-EG" sz="2000" dirty="0">
                <a:solidFill>
                  <a:schemeClr val="bg1">
                    <a:lumMod val="50000"/>
                  </a:schemeClr>
                </a:solidFill>
                <a:latin typeface="SST Arabic Medium" pitchFamily="34" charset="-78"/>
                <a:cs typeface="SST Arabic Medium" pitchFamily="34" charset="-78"/>
              </a:rPr>
              <a:t>5</a:t>
            </a:r>
          </a:p>
        </p:txBody>
      </p:sp>
      <p:sp>
        <p:nvSpPr>
          <p:cNvPr id="65" name="Rectangle 64">
            <a:extLst>
              <a:ext uri="{FF2B5EF4-FFF2-40B4-BE49-F238E27FC236}">
                <a16:creationId xmlns:a16="http://schemas.microsoft.com/office/drawing/2014/main" id="{2F08A842-587D-410E-BC48-3C304D19D659}"/>
              </a:ext>
            </a:extLst>
          </p:cNvPr>
          <p:cNvSpPr/>
          <p:nvPr/>
        </p:nvSpPr>
        <p:spPr>
          <a:xfrm>
            <a:off x="3960299" y="3282999"/>
            <a:ext cx="1179342" cy="400110"/>
          </a:xfrm>
          <a:prstGeom prst="rect">
            <a:avLst/>
          </a:prstGeom>
        </p:spPr>
        <p:txBody>
          <a:bodyPr wrap="square">
            <a:spAutoFit/>
          </a:bodyPr>
          <a:lstStyle/>
          <a:p>
            <a:pPr lvl="0" algn="ctr" rtl="1">
              <a:defRPr/>
            </a:pPr>
            <a:r>
              <a:rPr lang="ar-EG" sz="2000" dirty="0">
                <a:solidFill>
                  <a:schemeClr val="bg1">
                    <a:lumMod val="50000"/>
                  </a:schemeClr>
                </a:solidFill>
                <a:latin typeface="SST Arabic Medium" pitchFamily="34" charset="-78"/>
                <a:cs typeface="SST Arabic Medium" pitchFamily="34" charset="-78"/>
              </a:rPr>
              <a:t>6</a:t>
            </a:r>
          </a:p>
        </p:txBody>
      </p:sp>
      <p:sp>
        <p:nvSpPr>
          <p:cNvPr id="66" name="Rectangle 65">
            <a:extLst>
              <a:ext uri="{FF2B5EF4-FFF2-40B4-BE49-F238E27FC236}">
                <a16:creationId xmlns:a16="http://schemas.microsoft.com/office/drawing/2014/main" id="{2F08A842-587D-410E-BC48-3C304D19D659}"/>
              </a:ext>
            </a:extLst>
          </p:cNvPr>
          <p:cNvSpPr/>
          <p:nvPr/>
        </p:nvSpPr>
        <p:spPr>
          <a:xfrm>
            <a:off x="2939347" y="3282999"/>
            <a:ext cx="1179342" cy="400110"/>
          </a:xfrm>
          <a:prstGeom prst="rect">
            <a:avLst/>
          </a:prstGeom>
        </p:spPr>
        <p:txBody>
          <a:bodyPr wrap="square">
            <a:spAutoFit/>
          </a:bodyPr>
          <a:lstStyle/>
          <a:p>
            <a:pPr lvl="0" algn="ctr" rtl="1">
              <a:defRPr/>
            </a:pPr>
            <a:r>
              <a:rPr lang="ar-EG" sz="2000" dirty="0">
                <a:solidFill>
                  <a:schemeClr val="bg1">
                    <a:lumMod val="50000"/>
                  </a:schemeClr>
                </a:solidFill>
                <a:latin typeface="SST Arabic Medium" pitchFamily="34" charset="-78"/>
                <a:cs typeface="SST Arabic Medium" pitchFamily="34" charset="-78"/>
              </a:rPr>
              <a:t>7</a:t>
            </a:r>
          </a:p>
        </p:txBody>
      </p:sp>
      <p:sp>
        <p:nvSpPr>
          <p:cNvPr id="67" name="Rectangle 66">
            <a:extLst>
              <a:ext uri="{FF2B5EF4-FFF2-40B4-BE49-F238E27FC236}">
                <a16:creationId xmlns:a16="http://schemas.microsoft.com/office/drawing/2014/main" id="{2F08A842-587D-410E-BC48-3C304D19D659}"/>
              </a:ext>
            </a:extLst>
          </p:cNvPr>
          <p:cNvSpPr/>
          <p:nvPr/>
        </p:nvSpPr>
        <p:spPr>
          <a:xfrm>
            <a:off x="1918395" y="3282999"/>
            <a:ext cx="1179342" cy="400110"/>
          </a:xfrm>
          <a:prstGeom prst="rect">
            <a:avLst/>
          </a:prstGeom>
        </p:spPr>
        <p:txBody>
          <a:bodyPr wrap="square">
            <a:spAutoFit/>
          </a:bodyPr>
          <a:lstStyle/>
          <a:p>
            <a:pPr lvl="0" algn="ctr" rtl="1">
              <a:defRPr/>
            </a:pPr>
            <a:r>
              <a:rPr lang="ar-EG" sz="2000" dirty="0">
                <a:solidFill>
                  <a:schemeClr val="bg1">
                    <a:lumMod val="50000"/>
                  </a:schemeClr>
                </a:solidFill>
                <a:latin typeface="SST Arabic Medium" pitchFamily="34" charset="-78"/>
                <a:cs typeface="SST Arabic Medium" pitchFamily="34" charset="-78"/>
              </a:rPr>
              <a:t>8</a:t>
            </a:r>
          </a:p>
        </p:txBody>
      </p:sp>
    </p:spTree>
    <p:extLst>
      <p:ext uri="{BB962C8B-B14F-4D97-AF65-F5344CB8AC3E}">
        <p14:creationId xmlns:p14="http://schemas.microsoft.com/office/powerpoint/2010/main" val="192869879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39414" y="1948106"/>
            <a:ext cx="4269253" cy="3246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a:extLst>
              <a:ext uri="{FF2B5EF4-FFF2-40B4-BE49-F238E27FC236}">
                <a16:creationId xmlns:a16="http://schemas.microsoft.com/office/drawing/2014/main" id="{2F08A842-587D-410E-BC48-3C304D19D659}"/>
              </a:ext>
            </a:extLst>
          </p:cNvPr>
          <p:cNvSpPr/>
          <p:nvPr/>
        </p:nvSpPr>
        <p:spPr>
          <a:xfrm>
            <a:off x="5554614" y="1408465"/>
            <a:ext cx="6084936" cy="3785652"/>
          </a:xfrm>
          <a:prstGeom prst="rect">
            <a:avLst/>
          </a:prstGeom>
        </p:spPr>
        <p:txBody>
          <a:bodyPr wrap="square">
            <a:spAutoFit/>
          </a:bodyPr>
          <a:lstStyle/>
          <a:p>
            <a:pPr lvl="0" algn="r" rtl="1">
              <a:lnSpc>
                <a:spcPct val="150000"/>
              </a:lnSpc>
              <a:defRPr/>
            </a:pPr>
            <a:r>
              <a:rPr lang="ar-EG" dirty="0">
                <a:solidFill>
                  <a:srgbClr val="03A5AD"/>
                </a:solidFill>
                <a:latin typeface="SST Arabic Medium" pitchFamily="34" charset="-78"/>
                <a:cs typeface="SST Arabic Medium" pitchFamily="34" charset="-78"/>
              </a:rPr>
              <a:t>5. نماذج التعقيد:</a:t>
            </a:r>
          </a:p>
          <a:p>
            <a:pPr lvl="0" algn="r" rtl="1">
              <a:lnSpc>
                <a:spcPct val="150000"/>
              </a:lnSpc>
              <a:defRPr/>
            </a:pPr>
            <a:endParaRPr lang="ar-EG" dirty="0">
              <a:solidFill>
                <a:srgbClr val="03A5AD"/>
              </a:solidFill>
              <a:latin typeface="SST Arabic Medium" pitchFamily="34" charset="-78"/>
              <a:cs typeface="SST Arabic Medium" pitchFamily="34" charset="-78"/>
            </a:endParaRPr>
          </a:p>
          <a:p>
            <a:pPr lvl="0" algn="justLow" rtl="1">
              <a:lnSpc>
                <a:spcPct val="200000"/>
              </a:lnSpc>
              <a:defRPr/>
            </a:pPr>
            <a:r>
              <a:rPr lang="ar-EG" dirty="0">
                <a:solidFill>
                  <a:schemeClr val="bg1">
                    <a:lumMod val="50000"/>
                  </a:schemeClr>
                </a:solidFill>
                <a:latin typeface="SST Arabic Medium" pitchFamily="34" charset="-78"/>
                <a:cs typeface="SST Arabic Medium" pitchFamily="34" charset="-78"/>
              </a:rPr>
              <a:t>تتواجد المشاريع في حالة من الغموض وتتطلب تفاعلات بين أنظمة متعددة، غالبًا مع نتائج غير مؤكدة. ويعد التعقيد تحديًا لابد من العمل معه.</a:t>
            </a:r>
          </a:p>
          <a:p>
            <a:pPr lvl="0" algn="r" rtl="1">
              <a:lnSpc>
                <a:spcPct val="150000"/>
              </a:lnSpc>
              <a:defRPr/>
            </a:pPr>
            <a:endParaRPr kumimoji="0" lang="ar-EG" sz="160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a:p>
            <a:pPr marL="693738" lvl="0" indent="-342900" algn="r" rtl="1">
              <a:lnSpc>
                <a:spcPct val="150000"/>
              </a:lnSpc>
              <a:buClr>
                <a:srgbClr val="03BBB5"/>
              </a:buClr>
              <a:buFont typeface="Arial" panose="020B0604020202020204" pitchFamily="34" charset="0"/>
              <a:buChar char="•"/>
              <a:defRPr/>
            </a:pPr>
            <a:r>
              <a:rPr lang="ar-DZ" dirty="0">
                <a:solidFill>
                  <a:schemeClr val="bg1">
                    <a:lumMod val="50000"/>
                  </a:schemeClr>
                </a:solidFill>
                <a:latin typeface="SST Arabic Medium" pitchFamily="34" charset="-78"/>
                <a:cs typeface="SST Arabic Medium" pitchFamily="34" charset="-78"/>
              </a:rPr>
              <a:t>إطار عمل سينفين</a:t>
            </a:r>
            <a:endParaRPr lang="ar-EG" dirty="0">
              <a:solidFill>
                <a:schemeClr val="bg1">
                  <a:lumMod val="50000"/>
                </a:schemeClr>
              </a:solidFill>
              <a:latin typeface="SST Arabic Medium" pitchFamily="34" charset="-78"/>
              <a:cs typeface="SST Arabic Medium" pitchFamily="34" charset="-78"/>
            </a:endParaRPr>
          </a:p>
          <a:p>
            <a:pPr marL="693738" lvl="0" indent="-342900" algn="r" rtl="1">
              <a:lnSpc>
                <a:spcPct val="150000"/>
              </a:lnSpc>
              <a:buClr>
                <a:srgbClr val="03BBB5"/>
              </a:buClr>
              <a:buFont typeface="Arial" panose="020B0604020202020204" pitchFamily="34" charset="0"/>
              <a:buChar char="•"/>
              <a:defRPr/>
            </a:pPr>
            <a:r>
              <a:rPr lang="ar-DZ" dirty="0">
                <a:solidFill>
                  <a:schemeClr val="bg1">
                    <a:lumMod val="50000"/>
                  </a:schemeClr>
                </a:solidFill>
                <a:latin typeface="SST Arabic Medium" pitchFamily="34" charset="-78"/>
                <a:cs typeface="SST Arabic Medium" pitchFamily="34" charset="-78"/>
              </a:rPr>
              <a:t>مصفوفة ستايسي</a:t>
            </a:r>
            <a:endParaRPr kumimoji="0" lang="ar-DZ"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6" name="TextBox 5">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النماذج الشائعة</a:t>
            </a:r>
          </a:p>
        </p:txBody>
      </p:sp>
    </p:spTree>
    <p:extLst>
      <p:ext uri="{BB962C8B-B14F-4D97-AF65-F5344CB8AC3E}">
        <p14:creationId xmlns:p14="http://schemas.microsoft.com/office/powerpoint/2010/main" val="399825097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1204520" y="2313208"/>
            <a:ext cx="857250" cy="857250"/>
          </a:xfrm>
          <a:prstGeom prst="ellipse">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2F08A842-587D-410E-BC48-3C304D19D659}"/>
              </a:ext>
            </a:extLst>
          </p:cNvPr>
          <p:cNvSpPr/>
          <p:nvPr/>
        </p:nvSpPr>
        <p:spPr>
          <a:xfrm>
            <a:off x="4295775" y="1408465"/>
            <a:ext cx="7334250" cy="3231654"/>
          </a:xfrm>
          <a:prstGeom prst="rect">
            <a:avLst/>
          </a:prstGeom>
        </p:spPr>
        <p:txBody>
          <a:bodyPr wrap="square">
            <a:spAutoFit/>
          </a:bodyPr>
          <a:lstStyle/>
          <a:p>
            <a:pPr lvl="0" algn="r" rtl="1">
              <a:lnSpc>
                <a:spcPct val="150000"/>
              </a:lnSpc>
              <a:defRPr/>
            </a:pPr>
            <a:r>
              <a:rPr lang="ar-EG" dirty="0">
                <a:solidFill>
                  <a:srgbClr val="03A5AD"/>
                </a:solidFill>
                <a:latin typeface="SST Arabic Medium" pitchFamily="34" charset="-78"/>
                <a:cs typeface="SST Arabic Medium" pitchFamily="34" charset="-78"/>
              </a:rPr>
              <a:t>6. نماذج تطوير فريق المشروع:</a:t>
            </a:r>
          </a:p>
          <a:p>
            <a:pPr lvl="0" algn="r" rtl="1">
              <a:lnSpc>
                <a:spcPct val="150000"/>
              </a:lnSpc>
              <a:defRPr/>
            </a:pPr>
            <a:endParaRPr lang="ar-EG" dirty="0">
              <a:solidFill>
                <a:srgbClr val="03A5AD"/>
              </a:solidFill>
              <a:latin typeface="SST Arabic Medium" pitchFamily="34" charset="-78"/>
              <a:cs typeface="SST Arabic Medium" pitchFamily="34" charset="-78"/>
            </a:endParaRPr>
          </a:p>
          <a:p>
            <a:pPr algn="justLow" rtl="1">
              <a:lnSpc>
                <a:spcPct val="200000"/>
              </a:lnSpc>
              <a:defRPr/>
            </a:pPr>
            <a:r>
              <a:rPr lang="ar-EG" dirty="0">
                <a:solidFill>
                  <a:schemeClr val="bg1">
                    <a:lumMod val="50000"/>
                  </a:schemeClr>
                </a:solidFill>
                <a:latin typeface="SST Arabic Medium" pitchFamily="34" charset="-78"/>
                <a:cs typeface="SST Arabic Medium" pitchFamily="34" charset="-78"/>
              </a:rPr>
              <a:t>تمر فرق المشروع عبر مراحل مختلفة من التطوير. فهم المرحلة التي يمر بها الفريق خلال تطويره يساعد مديري المشاريع على دعم فريق المشروع وتطوره.</a:t>
            </a:r>
          </a:p>
          <a:p>
            <a:pPr lvl="0" algn="r" rtl="1">
              <a:lnSpc>
                <a:spcPct val="150000"/>
              </a:lnSpc>
              <a:defRPr/>
            </a:pPr>
            <a:endParaRPr kumimoji="0" lang="ar-EG" sz="160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a:p>
            <a:pPr marL="693738" indent="-342900" algn="r" rtl="1">
              <a:lnSpc>
                <a:spcPct val="150000"/>
              </a:lnSpc>
              <a:buClr>
                <a:srgbClr val="03BBB5"/>
              </a:buClr>
              <a:buFont typeface="Arial" panose="020B0604020202020204" pitchFamily="34" charset="0"/>
              <a:buChar char="•"/>
              <a:defRPr/>
            </a:pPr>
            <a:r>
              <a:rPr lang="ar-DZ" dirty="0">
                <a:solidFill>
                  <a:schemeClr val="bg1">
                    <a:lumMod val="50000"/>
                  </a:schemeClr>
                </a:solidFill>
                <a:latin typeface="SST Arabic Medium" pitchFamily="34" charset="-78"/>
                <a:cs typeface="SST Arabic Medium" pitchFamily="34" charset="-78"/>
              </a:rPr>
              <a:t>سلم تاكمان</a:t>
            </a:r>
            <a:endParaRPr lang="ar-EG" dirty="0">
              <a:solidFill>
                <a:schemeClr val="bg1">
                  <a:lumMod val="50000"/>
                </a:schemeClr>
              </a:solidFill>
              <a:latin typeface="SST Arabic Medium" pitchFamily="34" charset="-78"/>
              <a:cs typeface="SST Arabic Medium" pitchFamily="34" charset="-78"/>
            </a:endParaRPr>
          </a:p>
          <a:p>
            <a:pPr marL="693738" indent="-342900" algn="r" rtl="1">
              <a:lnSpc>
                <a:spcPct val="150000"/>
              </a:lnSpc>
              <a:buClr>
                <a:srgbClr val="03BBB5"/>
              </a:buClr>
              <a:buFont typeface="Arial" panose="020B0604020202020204" pitchFamily="34" charset="0"/>
              <a:buChar char="•"/>
              <a:defRPr/>
            </a:pPr>
            <a:r>
              <a:rPr lang="ar-DZ" dirty="0">
                <a:solidFill>
                  <a:schemeClr val="bg1">
                    <a:lumMod val="50000"/>
                  </a:schemeClr>
                </a:solidFill>
                <a:latin typeface="SST Arabic Medium" pitchFamily="34" charset="-78"/>
                <a:cs typeface="SST Arabic Medium" pitchFamily="34" charset="-78"/>
              </a:rPr>
              <a:t>نموذج أداء الفريق لدريكسلر / سيبيت</a:t>
            </a:r>
          </a:p>
        </p:txBody>
      </p:sp>
      <p:pic>
        <p:nvPicPr>
          <p:cNvPr id="30722" name="Picture 2" descr="C:\Users\user\Desktop\development_1277372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85495" y="2439844"/>
            <a:ext cx="2200275" cy="220027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النماذج الشائعة</a:t>
            </a:r>
          </a:p>
        </p:txBody>
      </p:sp>
    </p:spTree>
    <p:extLst>
      <p:ext uri="{BB962C8B-B14F-4D97-AF65-F5344CB8AC3E}">
        <p14:creationId xmlns:p14="http://schemas.microsoft.com/office/powerpoint/2010/main" val="113899385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096000" y="543725"/>
            <a:ext cx="5537201"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نظام تسليم القيمة</a:t>
            </a:r>
            <a:endParaRPr kumimoji="0" lang="en-US" sz="2500" i="0" u="none" strike="noStrike" kern="1200" cap="none" spc="0" normalizeH="0" baseline="0" noProof="0" dirty="0">
              <a:ln>
                <a:noFill/>
              </a:ln>
              <a:solidFill>
                <a:srgbClr val="112D63"/>
              </a:solidFill>
              <a:effectLst/>
              <a:uLnTx/>
              <a:uFillTx/>
              <a:latin typeface="SST Arabic Medium" pitchFamily="34" charset="-78"/>
              <a:cs typeface="SST Arabic Medium" pitchFamily="34" charset="-78"/>
            </a:endParaRPr>
          </a:p>
        </p:txBody>
      </p:sp>
      <p:sp>
        <p:nvSpPr>
          <p:cNvPr id="10" name="TextBox 9"/>
          <p:cNvSpPr txBox="1"/>
          <p:nvPr/>
        </p:nvSpPr>
        <p:spPr>
          <a:xfrm>
            <a:off x="1772079" y="4588707"/>
            <a:ext cx="1514423" cy="359073"/>
          </a:xfrm>
          <a:prstGeom prst="rect">
            <a:avLst/>
          </a:prstGeom>
        </p:spPr>
        <p:txBody>
          <a:bodyPr wrap="square" lIns="0" tIns="0" rIns="0" bIns="0" rtlCol="0" anchor="t">
            <a:spAutoFit/>
          </a:bodyPr>
          <a:lstStyle/>
          <a:p>
            <a:pPr algn="ctr">
              <a:lnSpc>
                <a:spcPts val="2811"/>
              </a:lnSpc>
              <a:spcBef>
                <a:spcPct val="0"/>
              </a:spcBef>
            </a:pPr>
            <a:r>
              <a:rPr lang="ar-EG" sz="2007" b="1" dirty="0">
                <a:solidFill>
                  <a:srgbClr val="03A5AD"/>
                </a:solidFill>
                <a:latin typeface="SST Arabic Bold"/>
                <a:ea typeface="SST Arabic Bold"/>
                <a:cs typeface="SST Arabic Bold"/>
                <a:sym typeface="SST Arabic Bold"/>
                <a:rtl/>
              </a:rPr>
              <a:t>البرنامج ن.1</a:t>
            </a:r>
          </a:p>
        </p:txBody>
      </p:sp>
      <p:sp>
        <p:nvSpPr>
          <p:cNvPr id="15" name="TextBox 10"/>
          <p:cNvSpPr txBox="1"/>
          <p:nvPr/>
        </p:nvSpPr>
        <p:spPr>
          <a:xfrm>
            <a:off x="8824854" y="4588707"/>
            <a:ext cx="1446206" cy="359073"/>
          </a:xfrm>
          <a:prstGeom prst="rect">
            <a:avLst/>
          </a:prstGeom>
        </p:spPr>
        <p:txBody>
          <a:bodyPr wrap="square" lIns="0" tIns="0" rIns="0" bIns="0" rtlCol="0" anchor="t">
            <a:spAutoFit/>
          </a:bodyPr>
          <a:lstStyle/>
          <a:p>
            <a:pPr algn="ctr">
              <a:lnSpc>
                <a:spcPts val="2811"/>
              </a:lnSpc>
            </a:pPr>
            <a:r>
              <a:rPr lang="ar-EG" sz="2007" b="1" dirty="0">
                <a:solidFill>
                  <a:srgbClr val="03A5AD"/>
                </a:solidFill>
                <a:latin typeface="SST Arabic Bold"/>
                <a:ea typeface="SST Arabic Bold"/>
                <a:cs typeface="SST Arabic Bold"/>
                <a:sym typeface="SST Arabic Bold"/>
                <a:rtl/>
              </a:rPr>
              <a:t>البرنامج أ.1</a:t>
            </a:r>
          </a:p>
        </p:txBody>
      </p:sp>
      <p:sp>
        <p:nvSpPr>
          <p:cNvPr id="16" name="TextBox 15"/>
          <p:cNvSpPr txBox="1"/>
          <p:nvPr/>
        </p:nvSpPr>
        <p:spPr>
          <a:xfrm>
            <a:off x="3978780" y="4588707"/>
            <a:ext cx="1427321" cy="359073"/>
          </a:xfrm>
          <a:prstGeom prst="rect">
            <a:avLst/>
          </a:prstGeom>
        </p:spPr>
        <p:txBody>
          <a:bodyPr wrap="square" lIns="0" tIns="0" rIns="0" bIns="0" rtlCol="0" anchor="t">
            <a:spAutoFit/>
          </a:bodyPr>
          <a:lstStyle/>
          <a:p>
            <a:pPr algn="ctr">
              <a:lnSpc>
                <a:spcPts val="2811"/>
              </a:lnSpc>
            </a:pPr>
            <a:r>
              <a:rPr lang="ar-EG" sz="2007" b="1" dirty="0">
                <a:solidFill>
                  <a:srgbClr val="03A5AD"/>
                </a:solidFill>
                <a:latin typeface="SST Arabic Bold"/>
                <a:ea typeface="SST Arabic Bold"/>
                <a:cs typeface="SST Arabic Bold"/>
                <a:sym typeface="SST Arabic Bold"/>
                <a:rtl/>
              </a:rPr>
              <a:t>البرنامج أ. 2</a:t>
            </a:r>
          </a:p>
        </p:txBody>
      </p:sp>
      <p:sp>
        <p:nvSpPr>
          <p:cNvPr id="17" name="TextBox 10"/>
          <p:cNvSpPr txBox="1"/>
          <p:nvPr/>
        </p:nvSpPr>
        <p:spPr>
          <a:xfrm>
            <a:off x="6606169" y="4588707"/>
            <a:ext cx="1446206" cy="359073"/>
          </a:xfrm>
          <a:prstGeom prst="rect">
            <a:avLst/>
          </a:prstGeom>
        </p:spPr>
        <p:txBody>
          <a:bodyPr wrap="square" lIns="0" tIns="0" rIns="0" bIns="0" rtlCol="0" anchor="t">
            <a:spAutoFit/>
          </a:bodyPr>
          <a:lstStyle/>
          <a:p>
            <a:pPr algn="ctr">
              <a:lnSpc>
                <a:spcPts val="2811"/>
              </a:lnSpc>
            </a:pPr>
            <a:r>
              <a:rPr lang="ar-EG" sz="2007" b="1" dirty="0">
                <a:solidFill>
                  <a:srgbClr val="03A5AD"/>
                </a:solidFill>
                <a:latin typeface="SST Arabic Bold"/>
                <a:ea typeface="SST Arabic Bold"/>
                <a:cs typeface="SST Arabic Bold"/>
                <a:sym typeface="SST Arabic Bold"/>
                <a:rtl/>
              </a:rPr>
              <a:t>البرنامج أ. 2</a:t>
            </a:r>
          </a:p>
        </p:txBody>
      </p:sp>
      <p:sp>
        <p:nvSpPr>
          <p:cNvPr id="18" name="TextBox 10"/>
          <p:cNvSpPr txBox="1"/>
          <p:nvPr/>
        </p:nvSpPr>
        <p:spPr>
          <a:xfrm>
            <a:off x="7687064" y="5283277"/>
            <a:ext cx="1446206" cy="359073"/>
          </a:xfrm>
          <a:prstGeom prst="rect">
            <a:avLst/>
          </a:prstGeom>
        </p:spPr>
        <p:txBody>
          <a:bodyPr wrap="square" lIns="0" tIns="0" rIns="0" bIns="0" rtlCol="0" anchor="t">
            <a:spAutoFit/>
          </a:bodyPr>
          <a:lstStyle/>
          <a:p>
            <a:pPr algn="ctr">
              <a:lnSpc>
                <a:spcPts val="2811"/>
              </a:lnSpc>
            </a:pPr>
            <a:r>
              <a:rPr lang="ar-EG" sz="2007" b="1" dirty="0">
                <a:solidFill>
                  <a:srgbClr val="000F53"/>
                </a:solidFill>
                <a:latin typeface="SST Arabic Bold"/>
                <a:ea typeface="SST Arabic Bold"/>
                <a:cs typeface="SST Arabic Bold"/>
                <a:sym typeface="SST Arabic Bold"/>
                <a:rtl/>
              </a:rPr>
              <a:t>المشاريع </a:t>
            </a:r>
          </a:p>
        </p:txBody>
      </p:sp>
      <p:sp>
        <p:nvSpPr>
          <p:cNvPr id="22" name="AutoShape 50"/>
          <p:cNvSpPr/>
          <p:nvPr/>
        </p:nvSpPr>
        <p:spPr>
          <a:xfrm>
            <a:off x="8405218" y="4058258"/>
            <a:ext cx="0" cy="749042"/>
          </a:xfrm>
          <a:prstGeom prst="line">
            <a:avLst/>
          </a:prstGeom>
          <a:ln w="28575" cap="flat">
            <a:solidFill>
              <a:srgbClr val="ADBCBD"/>
            </a:solidFill>
            <a:prstDash val="sysDot"/>
            <a:headEnd type="none" w="sm" len="sm"/>
            <a:tailEnd type="oval" w="lg" len="lg"/>
          </a:ln>
        </p:spPr>
        <p:txBody>
          <a:bodyPr/>
          <a:lstStyle/>
          <a:p>
            <a:endParaRPr lang="en-SA"/>
          </a:p>
        </p:txBody>
      </p:sp>
      <p:sp>
        <p:nvSpPr>
          <p:cNvPr id="23" name="AutoShape 50"/>
          <p:cNvSpPr/>
          <p:nvPr/>
        </p:nvSpPr>
        <p:spPr>
          <a:xfrm>
            <a:off x="3599711" y="4025622"/>
            <a:ext cx="0" cy="781678"/>
          </a:xfrm>
          <a:prstGeom prst="line">
            <a:avLst/>
          </a:prstGeom>
          <a:ln w="28575" cap="flat">
            <a:solidFill>
              <a:srgbClr val="ADBCBD"/>
            </a:solidFill>
            <a:prstDash val="sysDot"/>
            <a:headEnd type="none" w="sm" len="sm"/>
            <a:tailEnd type="oval" w="lg" len="lg"/>
          </a:ln>
        </p:spPr>
        <p:txBody>
          <a:bodyPr/>
          <a:lstStyle/>
          <a:p>
            <a:endParaRPr lang="en-SA"/>
          </a:p>
        </p:txBody>
      </p:sp>
      <p:sp>
        <p:nvSpPr>
          <p:cNvPr id="24" name="TextBox 10"/>
          <p:cNvSpPr txBox="1"/>
          <p:nvPr/>
        </p:nvSpPr>
        <p:spPr>
          <a:xfrm>
            <a:off x="2880252" y="5284435"/>
            <a:ext cx="1446206" cy="359073"/>
          </a:xfrm>
          <a:prstGeom prst="rect">
            <a:avLst/>
          </a:prstGeom>
        </p:spPr>
        <p:txBody>
          <a:bodyPr wrap="square" lIns="0" tIns="0" rIns="0" bIns="0" rtlCol="0" anchor="t">
            <a:spAutoFit/>
          </a:bodyPr>
          <a:lstStyle/>
          <a:p>
            <a:pPr algn="ctr">
              <a:lnSpc>
                <a:spcPts val="2811"/>
              </a:lnSpc>
            </a:pPr>
            <a:r>
              <a:rPr lang="ar-EG" sz="2007" b="1" dirty="0">
                <a:solidFill>
                  <a:srgbClr val="000F53"/>
                </a:solidFill>
                <a:latin typeface="SST Arabic Bold"/>
                <a:ea typeface="SST Arabic Bold"/>
                <a:cs typeface="SST Arabic Bold"/>
                <a:sym typeface="SST Arabic Bold"/>
                <a:rtl/>
              </a:rPr>
              <a:t>المشاريع </a:t>
            </a:r>
          </a:p>
        </p:txBody>
      </p:sp>
      <p:sp>
        <p:nvSpPr>
          <p:cNvPr id="7" name="Freeform 4"/>
          <p:cNvSpPr/>
          <p:nvPr/>
        </p:nvSpPr>
        <p:spPr>
          <a:xfrm>
            <a:off x="7508343" y="2264508"/>
            <a:ext cx="1793750" cy="1793750"/>
          </a:xfrm>
          <a:custGeom>
            <a:avLst/>
            <a:gdLst/>
            <a:ahLst/>
            <a:cxnLst/>
            <a:rect l="l" t="t" r="r" b="b"/>
            <a:pathLst>
              <a:path w="3587499" h="3587499">
                <a:moveTo>
                  <a:pt x="0" y="0"/>
                </a:moveTo>
                <a:lnTo>
                  <a:pt x="3587499" y="0"/>
                </a:lnTo>
                <a:lnTo>
                  <a:pt x="3587499" y="3587499"/>
                </a:lnTo>
                <a:lnTo>
                  <a:pt x="0" y="3587499"/>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p>
            <a:endParaRPr lang="en-SA"/>
          </a:p>
        </p:txBody>
      </p:sp>
      <p:sp>
        <p:nvSpPr>
          <p:cNvPr id="8" name="Freeform 5"/>
          <p:cNvSpPr/>
          <p:nvPr/>
        </p:nvSpPr>
        <p:spPr>
          <a:xfrm>
            <a:off x="2702836" y="2264508"/>
            <a:ext cx="1793750" cy="1793750"/>
          </a:xfrm>
          <a:custGeom>
            <a:avLst/>
            <a:gdLst/>
            <a:ahLst/>
            <a:cxnLst/>
            <a:rect l="l" t="t" r="r" b="b"/>
            <a:pathLst>
              <a:path w="3587499" h="3587499">
                <a:moveTo>
                  <a:pt x="0" y="0"/>
                </a:moveTo>
                <a:lnTo>
                  <a:pt x="3587499" y="0"/>
                </a:lnTo>
                <a:lnTo>
                  <a:pt x="3587499" y="3587499"/>
                </a:lnTo>
                <a:lnTo>
                  <a:pt x="0" y="3587499"/>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txBody>
          <a:bodyPr/>
          <a:lstStyle/>
          <a:p>
            <a:endParaRPr lang="en-SA"/>
          </a:p>
        </p:txBody>
      </p:sp>
      <p:sp>
        <p:nvSpPr>
          <p:cNvPr id="11" name="TextBox 10"/>
          <p:cNvSpPr txBox="1"/>
          <p:nvPr/>
        </p:nvSpPr>
        <p:spPr>
          <a:xfrm>
            <a:off x="6854044" y="2535320"/>
            <a:ext cx="3102349" cy="705642"/>
          </a:xfrm>
          <a:prstGeom prst="rect">
            <a:avLst/>
          </a:prstGeom>
        </p:spPr>
        <p:txBody>
          <a:bodyPr lIns="0" tIns="0" rIns="0" bIns="0" rtlCol="0" anchor="t">
            <a:spAutoFit/>
          </a:bodyPr>
          <a:lstStyle/>
          <a:p>
            <a:pPr algn="ctr">
              <a:lnSpc>
                <a:spcPts val="2811"/>
              </a:lnSpc>
            </a:pPr>
            <a:r>
              <a:rPr lang="ar-EG" sz="2007" b="1" dirty="0">
                <a:solidFill>
                  <a:schemeClr val="bg1"/>
                </a:solidFill>
                <a:latin typeface="SST Arabic Bold"/>
                <a:ea typeface="SST Arabic Bold"/>
                <a:cs typeface="SST Arabic Bold"/>
                <a:sym typeface="SST Arabic Bold"/>
                <a:rtl/>
              </a:rPr>
              <a:t>محفظة</a:t>
            </a:r>
          </a:p>
          <a:p>
            <a:pPr algn="ctr">
              <a:lnSpc>
                <a:spcPts val="2811"/>
              </a:lnSpc>
            </a:pPr>
            <a:r>
              <a:rPr lang="ar-EG" sz="2007" b="1" dirty="0">
                <a:solidFill>
                  <a:schemeClr val="bg1"/>
                </a:solidFill>
                <a:latin typeface="SST Arabic Bold"/>
                <a:ea typeface="SST Arabic Bold"/>
                <a:cs typeface="SST Arabic Bold"/>
                <a:sym typeface="SST Arabic Bold"/>
                <a:rtl/>
              </a:rPr>
              <a:t>المشاريع أ </a:t>
            </a:r>
          </a:p>
        </p:txBody>
      </p:sp>
      <p:sp>
        <p:nvSpPr>
          <p:cNvPr id="13" name="TextBox 12"/>
          <p:cNvSpPr txBox="1"/>
          <p:nvPr/>
        </p:nvSpPr>
        <p:spPr>
          <a:xfrm>
            <a:off x="2048537" y="2535320"/>
            <a:ext cx="3102349" cy="705642"/>
          </a:xfrm>
          <a:prstGeom prst="rect">
            <a:avLst/>
          </a:prstGeom>
        </p:spPr>
        <p:txBody>
          <a:bodyPr lIns="0" tIns="0" rIns="0" bIns="0" rtlCol="0" anchor="t">
            <a:spAutoFit/>
          </a:bodyPr>
          <a:lstStyle/>
          <a:p>
            <a:pPr algn="ctr">
              <a:lnSpc>
                <a:spcPts val="2811"/>
              </a:lnSpc>
            </a:pPr>
            <a:r>
              <a:rPr lang="ar-EG" sz="2007" b="1" dirty="0">
                <a:solidFill>
                  <a:schemeClr val="bg1"/>
                </a:solidFill>
                <a:latin typeface="SST Arabic Bold"/>
                <a:ea typeface="SST Arabic Bold"/>
                <a:cs typeface="SST Arabic Bold"/>
                <a:sym typeface="SST Arabic Bold"/>
                <a:rtl/>
              </a:rPr>
              <a:t>محفظة</a:t>
            </a:r>
          </a:p>
          <a:p>
            <a:pPr algn="ctr">
              <a:lnSpc>
                <a:spcPts val="2811"/>
              </a:lnSpc>
            </a:pPr>
            <a:r>
              <a:rPr lang="ar-EG" sz="2007" b="1" dirty="0">
                <a:solidFill>
                  <a:schemeClr val="bg1"/>
                </a:solidFill>
                <a:latin typeface="SST Arabic Bold"/>
                <a:ea typeface="SST Arabic Bold"/>
                <a:cs typeface="SST Arabic Bold"/>
                <a:sym typeface="SST Arabic Bold"/>
                <a:rtl/>
              </a:rPr>
              <a:t>المشاريع ب </a:t>
            </a:r>
          </a:p>
        </p:txBody>
      </p:sp>
      <p:sp>
        <p:nvSpPr>
          <p:cNvPr id="25" name="TextBox 24"/>
          <p:cNvSpPr txBox="1"/>
          <p:nvPr/>
        </p:nvSpPr>
        <p:spPr>
          <a:xfrm>
            <a:off x="3327400" y="1721755"/>
            <a:ext cx="5537201" cy="369332"/>
          </a:xfrm>
          <a:prstGeom prst="rect">
            <a:avLst/>
          </a:prstGeom>
          <a:noFill/>
        </p:spPr>
        <p:txBody>
          <a:bodyPr wrap="square" rtlCol="0">
            <a:spAutoFit/>
          </a:bodyPr>
          <a:lstStyle/>
          <a:p>
            <a:pPr lvl="0" algn="ctr" rtl="1">
              <a:defRPr/>
            </a:pPr>
            <a:r>
              <a:rPr lang="ar-EG" dirty="0">
                <a:solidFill>
                  <a:srgbClr val="03A5AD"/>
                </a:solidFill>
                <a:latin typeface="SST Arabic Medium" pitchFamily="34" charset="-78"/>
                <a:cs typeface="SST Arabic Medium" pitchFamily="34" charset="-78"/>
              </a:rPr>
              <a:t>العمليات التشغيلية </a:t>
            </a:r>
          </a:p>
        </p:txBody>
      </p:sp>
      <p:sp>
        <p:nvSpPr>
          <p:cNvPr id="26" name="TextBox 25"/>
          <p:cNvSpPr txBox="1"/>
          <p:nvPr/>
        </p:nvSpPr>
        <p:spPr>
          <a:xfrm>
            <a:off x="3160823" y="5909761"/>
            <a:ext cx="5537201" cy="338554"/>
          </a:xfrm>
          <a:prstGeom prst="rect">
            <a:avLst/>
          </a:prstGeom>
          <a:noFill/>
        </p:spPr>
        <p:txBody>
          <a:bodyPr wrap="square" rtlCol="0">
            <a:spAutoFit/>
          </a:bodyPr>
          <a:lstStyle/>
          <a:p>
            <a:pPr lvl="0" algn="ctr" rtl="1">
              <a:defRPr/>
            </a:pPr>
            <a:r>
              <a:rPr lang="ar-EG" sz="1600" dirty="0">
                <a:solidFill>
                  <a:schemeClr val="tx1">
                    <a:lumMod val="50000"/>
                    <a:lumOff val="50000"/>
                  </a:schemeClr>
                </a:solidFill>
                <a:latin typeface="SST Arabic Medium" pitchFamily="34" charset="-78"/>
                <a:cs typeface="SST Arabic Medium" pitchFamily="34" charset="-78"/>
              </a:rPr>
              <a:t>الشكل 1-2 مثال على نظام تسليم القيمة </a:t>
            </a:r>
          </a:p>
        </p:txBody>
      </p:sp>
      <p:cxnSp>
        <p:nvCxnSpPr>
          <p:cNvPr id="28" name="Straight Connector 27"/>
          <p:cNvCxnSpPr/>
          <p:nvPr/>
        </p:nvCxnSpPr>
        <p:spPr>
          <a:xfrm flipH="1">
            <a:off x="5221192" y="2198809"/>
            <a:ext cx="1749616" cy="0"/>
          </a:xfrm>
          <a:prstGeom prst="line">
            <a:avLst/>
          </a:prstGeom>
          <a:ln w="38100">
            <a:solidFill>
              <a:srgbClr val="112D63"/>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V="1">
            <a:off x="6096000" y="2198809"/>
            <a:ext cx="0" cy="948882"/>
          </a:xfrm>
          <a:prstGeom prst="line">
            <a:avLst/>
          </a:prstGeom>
          <a:ln w="19050">
            <a:solidFill>
              <a:srgbClr val="112D63"/>
            </a:solidFill>
            <a:prstDash val="dash"/>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H="1">
            <a:off x="4667693" y="3147691"/>
            <a:ext cx="2743201" cy="0"/>
          </a:xfrm>
          <a:prstGeom prst="line">
            <a:avLst/>
          </a:prstGeom>
          <a:ln w="19050">
            <a:solidFill>
              <a:srgbClr val="112D63"/>
            </a:solidFill>
            <a:prstDash val="dash"/>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H="1">
            <a:off x="8070614" y="4807300"/>
            <a:ext cx="712474" cy="0"/>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H="1">
            <a:off x="3233337" y="4807300"/>
            <a:ext cx="712474" cy="0"/>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V="1">
            <a:off x="8416218" y="4874637"/>
            <a:ext cx="0" cy="364883"/>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flipV="1">
            <a:off x="3610840" y="4915409"/>
            <a:ext cx="0" cy="324111"/>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3327400" y="2506415"/>
            <a:ext cx="5537201" cy="369332"/>
          </a:xfrm>
          <a:prstGeom prst="rect">
            <a:avLst/>
          </a:prstGeom>
          <a:noFill/>
        </p:spPr>
        <p:txBody>
          <a:bodyPr wrap="square" rtlCol="0">
            <a:spAutoFit/>
          </a:bodyPr>
          <a:lstStyle/>
          <a:p>
            <a:pPr lvl="0" algn="ctr" rtl="1">
              <a:defRPr/>
            </a:pPr>
            <a:r>
              <a:rPr lang="ar-EG" dirty="0">
                <a:solidFill>
                  <a:srgbClr val="03A5AD"/>
                </a:solidFill>
                <a:latin typeface="SST Arabic Medium" pitchFamily="34" charset="-78"/>
                <a:cs typeface="SST Arabic Medium" pitchFamily="34" charset="-78"/>
              </a:rPr>
              <a:t>نظام تسل</a:t>
            </a:r>
            <a:r>
              <a:rPr lang="ar-SA" dirty="0">
                <a:solidFill>
                  <a:srgbClr val="03A5AD"/>
                </a:solidFill>
                <a:latin typeface="SST Arabic Medium" pitchFamily="34" charset="-78"/>
                <a:cs typeface="SST Arabic Medium" pitchFamily="34" charset="-78"/>
              </a:rPr>
              <a:t>ـ</a:t>
            </a:r>
            <a:r>
              <a:rPr lang="ar-EG" dirty="0">
                <a:solidFill>
                  <a:srgbClr val="03A5AD"/>
                </a:solidFill>
                <a:latin typeface="SST Arabic Medium" pitchFamily="34" charset="-78"/>
                <a:cs typeface="SST Arabic Medium" pitchFamily="34" charset="-78"/>
              </a:rPr>
              <a:t>يم القيمة </a:t>
            </a:r>
          </a:p>
        </p:txBody>
      </p:sp>
    </p:spTree>
    <p:extLst>
      <p:ext uri="{BB962C8B-B14F-4D97-AF65-F5344CB8AC3E}">
        <p14:creationId xmlns:p14="http://schemas.microsoft.com/office/powerpoint/2010/main" val="323330282"/>
      </p:ext>
    </p:extLst>
  </p:cSld>
  <p:clrMapOvr>
    <a:masterClrMapping/>
  </p:clrMapOvr>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894118" y="2142946"/>
            <a:ext cx="857250" cy="857250"/>
          </a:xfrm>
          <a:prstGeom prst="ellipse">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2F08A842-587D-410E-BC48-3C304D19D659}"/>
              </a:ext>
            </a:extLst>
          </p:cNvPr>
          <p:cNvSpPr/>
          <p:nvPr/>
        </p:nvSpPr>
        <p:spPr>
          <a:xfrm>
            <a:off x="3989718" y="1579915"/>
            <a:ext cx="7583157" cy="3000821"/>
          </a:xfrm>
          <a:prstGeom prst="rect">
            <a:avLst/>
          </a:prstGeom>
        </p:spPr>
        <p:txBody>
          <a:bodyPr wrap="square">
            <a:spAutoFit/>
          </a:bodyPr>
          <a:lstStyle/>
          <a:p>
            <a:pPr lvl="0" algn="r" rtl="1">
              <a:lnSpc>
                <a:spcPct val="150000"/>
              </a:lnSpc>
              <a:defRPr/>
            </a:pPr>
            <a:r>
              <a:rPr lang="ar-EG" dirty="0">
                <a:solidFill>
                  <a:srgbClr val="03A5AD"/>
                </a:solidFill>
                <a:latin typeface="SST Arabic Medium" pitchFamily="34" charset="-78"/>
                <a:cs typeface="SST Arabic Medium" pitchFamily="34" charset="-78"/>
              </a:rPr>
              <a:t>7. نماذج أخرى</a:t>
            </a:r>
          </a:p>
          <a:p>
            <a:pPr lvl="0" algn="r" rtl="1">
              <a:lnSpc>
                <a:spcPct val="150000"/>
              </a:lnSpc>
              <a:defRPr/>
            </a:pPr>
            <a:r>
              <a:rPr lang="ar-EG" dirty="0">
                <a:solidFill>
                  <a:srgbClr val="03A5AD"/>
                </a:solidFill>
                <a:latin typeface="SST Arabic Medium" pitchFamily="34" charset="-78"/>
                <a:cs typeface="SST Arabic Medium" pitchFamily="34" charset="-78"/>
              </a:rPr>
              <a:t>1.7. نموذج الخلاف</a:t>
            </a:r>
          </a:p>
          <a:p>
            <a:pPr lvl="0" algn="r" rtl="1">
              <a:lnSpc>
                <a:spcPct val="150000"/>
              </a:lnSpc>
              <a:defRPr/>
            </a:pPr>
            <a:endParaRPr lang="ar-EG" dirty="0">
              <a:solidFill>
                <a:srgbClr val="03A5AD"/>
              </a:solidFill>
              <a:latin typeface="SST Arabic Medium" pitchFamily="34" charset="-78"/>
              <a:cs typeface="SST Arabic Medium" pitchFamily="34" charset="-78"/>
            </a:endParaRPr>
          </a:p>
          <a:p>
            <a:pPr lvl="0" algn="justLow" rtl="1">
              <a:lnSpc>
                <a:spcPct val="200000"/>
              </a:lnSpc>
              <a:defRPr/>
            </a:pPr>
            <a:r>
              <a:rPr lang="ar-DZ" dirty="0">
                <a:solidFill>
                  <a:schemeClr val="bg1">
                    <a:lumMod val="50000"/>
                  </a:schemeClr>
                </a:solidFill>
                <a:latin typeface="SST Arabic Medium" pitchFamily="34" charset="-78"/>
                <a:cs typeface="SST Arabic Medium" pitchFamily="34" charset="-78"/>
              </a:rPr>
              <a:t>يعد الخلاف أمرًا شائعًا في المشاريع. يمكن أن يكون الخلاف صحيًا ومُنتجًا عندما يتم التعامل معه جيدًا. ويمكن أن يؤدي إلى</a:t>
            </a:r>
            <a:r>
              <a:rPr lang="ar-EG" dirty="0">
                <a:solidFill>
                  <a:schemeClr val="bg1">
                    <a:lumMod val="50000"/>
                  </a:schemeClr>
                </a:solidFill>
                <a:latin typeface="SST Arabic Medium" pitchFamily="34" charset="-78"/>
                <a:cs typeface="SST Arabic Medium" pitchFamily="34" charset="-78"/>
              </a:rPr>
              <a:t> </a:t>
            </a:r>
            <a:r>
              <a:rPr lang="ar-DZ" dirty="0">
                <a:solidFill>
                  <a:schemeClr val="bg1">
                    <a:lumMod val="50000"/>
                  </a:schemeClr>
                </a:solidFill>
                <a:latin typeface="SST Arabic Medium" pitchFamily="34" charset="-78"/>
                <a:cs typeface="SST Arabic Medium" pitchFamily="34" charset="-78"/>
              </a:rPr>
              <a:t>ثقة أكبر بين أعضاء فريق المشروع والتزام أعمق بالنتائج.</a:t>
            </a:r>
          </a:p>
        </p:txBody>
      </p:sp>
      <p:pic>
        <p:nvPicPr>
          <p:cNvPr id="31746" name="Picture 2" descr="C:\Users\user\Desktop\debate_809391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22719" y="2398170"/>
            <a:ext cx="1713241" cy="1713241"/>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النماذج الشائعة</a:t>
            </a:r>
          </a:p>
        </p:txBody>
      </p:sp>
    </p:spTree>
    <p:extLst>
      <p:ext uri="{BB962C8B-B14F-4D97-AF65-F5344CB8AC3E}">
        <p14:creationId xmlns:p14="http://schemas.microsoft.com/office/powerpoint/2010/main" val="119113551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978610" y="2345436"/>
            <a:ext cx="857250" cy="857250"/>
          </a:xfrm>
          <a:prstGeom prst="ellipse">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2F08A842-587D-410E-BC48-3C304D19D659}"/>
              </a:ext>
            </a:extLst>
          </p:cNvPr>
          <p:cNvSpPr/>
          <p:nvPr/>
        </p:nvSpPr>
        <p:spPr>
          <a:xfrm>
            <a:off x="3872753" y="1408465"/>
            <a:ext cx="7785847" cy="2446824"/>
          </a:xfrm>
          <a:prstGeom prst="rect">
            <a:avLst/>
          </a:prstGeom>
        </p:spPr>
        <p:txBody>
          <a:bodyPr wrap="square">
            <a:spAutoFit/>
          </a:bodyPr>
          <a:lstStyle/>
          <a:p>
            <a:pPr lvl="0" algn="justLow" rtl="1">
              <a:lnSpc>
                <a:spcPct val="150000"/>
              </a:lnSpc>
              <a:defRPr/>
            </a:pPr>
            <a:r>
              <a:rPr lang="ar-EG" dirty="0">
                <a:solidFill>
                  <a:srgbClr val="03A5AD"/>
                </a:solidFill>
                <a:latin typeface="SST Arabic Medium" pitchFamily="34" charset="-78"/>
                <a:cs typeface="SST Arabic Medium" pitchFamily="34" charset="-78"/>
              </a:rPr>
              <a:t>7. نماذج أخرى</a:t>
            </a:r>
          </a:p>
          <a:p>
            <a:pPr lvl="0" algn="justLow" rtl="1">
              <a:lnSpc>
                <a:spcPct val="150000"/>
              </a:lnSpc>
              <a:defRPr/>
            </a:pPr>
            <a:r>
              <a:rPr lang="ar-EG" dirty="0">
                <a:solidFill>
                  <a:srgbClr val="03A5AD"/>
                </a:solidFill>
                <a:latin typeface="SST Arabic Medium" pitchFamily="34" charset="-78"/>
                <a:cs typeface="SST Arabic Medium" pitchFamily="34" charset="-78"/>
              </a:rPr>
              <a:t>2.7. التفاوض</a:t>
            </a:r>
          </a:p>
          <a:p>
            <a:pPr lvl="0" algn="justLow" rtl="1">
              <a:lnSpc>
                <a:spcPct val="150000"/>
              </a:lnSpc>
              <a:defRPr/>
            </a:pPr>
            <a:endParaRPr lang="ar-EG" dirty="0">
              <a:solidFill>
                <a:srgbClr val="03A5AD"/>
              </a:solidFill>
              <a:latin typeface="SST Arabic Medium" pitchFamily="34" charset="-78"/>
              <a:cs typeface="SST Arabic Medium" pitchFamily="34" charset="-78"/>
            </a:endParaRPr>
          </a:p>
          <a:p>
            <a:pPr algn="justLow" rtl="1">
              <a:lnSpc>
                <a:spcPct val="200000"/>
              </a:lnSpc>
              <a:defRPr/>
            </a:pPr>
            <a:r>
              <a:rPr lang="ar-DZ" dirty="0">
                <a:solidFill>
                  <a:schemeClr val="bg1">
                    <a:lumMod val="50000"/>
                  </a:schemeClr>
                </a:solidFill>
                <a:latin typeface="SST Arabic Medium" pitchFamily="34" charset="-78"/>
                <a:cs typeface="SST Arabic Medium" pitchFamily="34" charset="-78"/>
              </a:rPr>
              <a:t>هناك العديد من النماذج للتفاوض. أحد النماذج هو مبدأ ستيفن كوفي</a:t>
            </a:r>
            <a:r>
              <a:rPr lang="ar-EG" dirty="0">
                <a:solidFill>
                  <a:schemeClr val="bg1">
                    <a:lumMod val="50000"/>
                  </a:schemeClr>
                </a:solidFill>
                <a:latin typeface="SST Arabic Medium" pitchFamily="34" charset="-78"/>
                <a:cs typeface="SST Arabic Medium" pitchFamily="34" charset="-78"/>
              </a:rPr>
              <a:t>، فكر بطريقة الفوز للجميع ينطبق هذا المبدأ على جميع التفاعلات، وليس فقط المفاوضات</a:t>
            </a:r>
            <a:r>
              <a:rPr lang="ar-SA" dirty="0">
                <a:solidFill>
                  <a:schemeClr val="bg1">
                    <a:lumMod val="50000"/>
                  </a:schemeClr>
                </a:solidFill>
                <a:latin typeface="SST Arabic Medium" pitchFamily="34" charset="-78"/>
                <a:cs typeface="SST Arabic Medium" pitchFamily="34" charset="-78"/>
              </a:rPr>
              <a:t>.</a:t>
            </a:r>
            <a:endParaRPr lang="ar-DZ" dirty="0">
              <a:solidFill>
                <a:schemeClr val="bg1">
                  <a:lumMod val="50000"/>
                </a:schemeClr>
              </a:solidFill>
              <a:latin typeface="SST Arabic Medium" pitchFamily="34" charset="-78"/>
              <a:cs typeface="SST Arabic Medium" pitchFamily="34" charset="-78"/>
            </a:endParaRPr>
          </a:p>
        </p:txBody>
      </p:sp>
      <p:pic>
        <p:nvPicPr>
          <p:cNvPr id="32770" name="Picture 2" descr="C:\Users\user\Desktop\agreement_1175317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3385" y="2284089"/>
            <a:ext cx="2286000" cy="22860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النماذج الشائعة</a:t>
            </a:r>
          </a:p>
        </p:txBody>
      </p:sp>
    </p:spTree>
    <p:extLst>
      <p:ext uri="{BB962C8B-B14F-4D97-AF65-F5344CB8AC3E}">
        <p14:creationId xmlns:p14="http://schemas.microsoft.com/office/powerpoint/2010/main" val="278175952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F08A842-587D-410E-BC48-3C304D19D659}"/>
              </a:ext>
            </a:extLst>
          </p:cNvPr>
          <p:cNvSpPr/>
          <p:nvPr/>
        </p:nvSpPr>
        <p:spPr>
          <a:xfrm>
            <a:off x="3851238" y="1408465"/>
            <a:ext cx="7693062" cy="2446824"/>
          </a:xfrm>
          <a:prstGeom prst="rect">
            <a:avLst/>
          </a:prstGeom>
        </p:spPr>
        <p:txBody>
          <a:bodyPr wrap="square">
            <a:spAutoFit/>
          </a:bodyPr>
          <a:lstStyle/>
          <a:p>
            <a:pPr lvl="0" algn="justLow" rtl="1">
              <a:lnSpc>
                <a:spcPct val="150000"/>
              </a:lnSpc>
              <a:defRPr/>
            </a:pPr>
            <a:r>
              <a:rPr lang="ar-EG" dirty="0">
                <a:solidFill>
                  <a:srgbClr val="03A5AD"/>
                </a:solidFill>
                <a:latin typeface="SST Arabic Medium" pitchFamily="34" charset="-78"/>
                <a:cs typeface="SST Arabic Medium" pitchFamily="34" charset="-78"/>
              </a:rPr>
              <a:t>7. نماذج أخرى</a:t>
            </a:r>
          </a:p>
          <a:p>
            <a:pPr lvl="0" algn="justLow" rtl="1">
              <a:lnSpc>
                <a:spcPct val="150000"/>
              </a:lnSpc>
              <a:defRPr/>
            </a:pPr>
            <a:r>
              <a:rPr lang="ar-EG" dirty="0">
                <a:solidFill>
                  <a:srgbClr val="03A5AD"/>
                </a:solidFill>
                <a:latin typeface="SST Arabic Medium" pitchFamily="34" charset="-78"/>
                <a:cs typeface="SST Arabic Medium" pitchFamily="34" charset="-78"/>
              </a:rPr>
              <a:t>3.7. التخطيط</a:t>
            </a:r>
          </a:p>
          <a:p>
            <a:pPr lvl="0" algn="justLow" rtl="1">
              <a:lnSpc>
                <a:spcPct val="150000"/>
              </a:lnSpc>
              <a:defRPr/>
            </a:pPr>
            <a:endParaRPr lang="ar-EG" dirty="0">
              <a:solidFill>
                <a:srgbClr val="03A5AD"/>
              </a:solidFill>
              <a:latin typeface="SST Arabic Medium" pitchFamily="34" charset="-78"/>
              <a:cs typeface="SST Arabic Medium" pitchFamily="34" charset="-78"/>
            </a:endParaRPr>
          </a:p>
          <a:p>
            <a:pPr lvl="0" algn="justLow" rtl="1">
              <a:lnSpc>
                <a:spcPct val="200000"/>
              </a:lnSpc>
              <a:defRPr/>
            </a:pPr>
            <a:r>
              <a:rPr lang="ar-DZ" dirty="0">
                <a:solidFill>
                  <a:schemeClr val="bg1">
                    <a:lumMod val="50000"/>
                  </a:schemeClr>
                </a:solidFill>
                <a:latin typeface="SST Arabic Medium" pitchFamily="34" charset="-78"/>
                <a:cs typeface="SST Arabic Medium" pitchFamily="34" charset="-78"/>
              </a:rPr>
              <a:t>أعدّ باري بوهيم</a:t>
            </a:r>
            <a:r>
              <a:rPr lang="ar-EG" dirty="0">
                <a:solidFill>
                  <a:schemeClr val="bg1">
                    <a:lumMod val="50000"/>
                  </a:schemeClr>
                </a:solidFill>
                <a:latin typeface="SST Arabic Medium" pitchFamily="34" charset="-78"/>
                <a:cs typeface="SST Arabic Medium" pitchFamily="34" charset="-78"/>
              </a:rPr>
              <a:t> </a:t>
            </a:r>
            <a:r>
              <a:rPr lang="ar-DZ" dirty="0">
                <a:solidFill>
                  <a:schemeClr val="bg1">
                    <a:lumMod val="50000"/>
                  </a:schemeClr>
                </a:solidFill>
                <a:latin typeface="SST Arabic Medium" pitchFamily="34" charset="-78"/>
                <a:cs typeface="SST Arabic Medium" pitchFamily="34" charset="-78"/>
              </a:rPr>
              <a:t>نموذجًا يقارن الوقت والجهد المستثمر في تطوير الخطط لتقليل المخاطر، بما في ذلك</a:t>
            </a:r>
            <a:r>
              <a:rPr lang="ar-EG" dirty="0">
                <a:solidFill>
                  <a:schemeClr val="bg1">
                    <a:lumMod val="50000"/>
                  </a:schemeClr>
                </a:solidFill>
                <a:latin typeface="SST Arabic Medium" pitchFamily="34" charset="-78"/>
                <a:cs typeface="SST Arabic Medium" pitchFamily="34" charset="-78"/>
              </a:rPr>
              <a:t> التأخير والتكاليف الأخرى المرتبطة بالتخطيط الزائد</a:t>
            </a:r>
            <a:r>
              <a:rPr lang="ar-SA" dirty="0">
                <a:solidFill>
                  <a:schemeClr val="bg1">
                    <a:lumMod val="50000"/>
                  </a:schemeClr>
                </a:solidFill>
                <a:latin typeface="SST Arabic Medium" pitchFamily="34" charset="-78"/>
                <a:cs typeface="SST Arabic Medium" pitchFamily="34" charset="-78"/>
              </a:rPr>
              <a:t>.</a:t>
            </a:r>
            <a:endParaRPr lang="ar-DZ" dirty="0">
              <a:solidFill>
                <a:schemeClr val="bg1">
                  <a:lumMod val="50000"/>
                </a:schemeClr>
              </a:solidFill>
              <a:latin typeface="SST Arabic Medium" pitchFamily="34" charset="-78"/>
              <a:cs typeface="SST Arabic Medium" pitchFamily="34" charset="-78"/>
            </a:endParaRPr>
          </a:p>
        </p:txBody>
      </p:sp>
      <p:sp>
        <p:nvSpPr>
          <p:cNvPr id="7" name="TextBox 6">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النماذج الشائعة</a:t>
            </a:r>
          </a:p>
        </p:txBody>
      </p:sp>
    </p:spTree>
    <p:extLst>
      <p:ext uri="{BB962C8B-B14F-4D97-AF65-F5344CB8AC3E}">
        <p14:creationId xmlns:p14="http://schemas.microsoft.com/office/powerpoint/2010/main" val="234994246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F08A842-587D-410E-BC48-3C304D19D659}"/>
              </a:ext>
            </a:extLst>
          </p:cNvPr>
          <p:cNvSpPr/>
          <p:nvPr/>
        </p:nvSpPr>
        <p:spPr>
          <a:xfrm>
            <a:off x="3905026" y="1513240"/>
            <a:ext cx="7776666" cy="3000821"/>
          </a:xfrm>
          <a:prstGeom prst="rect">
            <a:avLst/>
          </a:prstGeom>
        </p:spPr>
        <p:txBody>
          <a:bodyPr wrap="square">
            <a:spAutoFit/>
          </a:bodyPr>
          <a:lstStyle/>
          <a:p>
            <a:pPr lvl="0" algn="justLow" rtl="1">
              <a:lnSpc>
                <a:spcPct val="150000"/>
              </a:lnSpc>
              <a:defRPr/>
            </a:pPr>
            <a:r>
              <a:rPr lang="ar-EG" dirty="0">
                <a:solidFill>
                  <a:srgbClr val="03A5AD"/>
                </a:solidFill>
                <a:latin typeface="SST Arabic Medium" pitchFamily="34" charset="-78"/>
                <a:cs typeface="SST Arabic Medium" pitchFamily="34" charset="-78"/>
              </a:rPr>
              <a:t>7. نماذج أخرى</a:t>
            </a:r>
          </a:p>
          <a:p>
            <a:pPr lvl="0" algn="justLow" rtl="1">
              <a:lnSpc>
                <a:spcPct val="150000"/>
              </a:lnSpc>
              <a:defRPr/>
            </a:pPr>
            <a:r>
              <a:rPr lang="ar-EG" dirty="0">
                <a:solidFill>
                  <a:srgbClr val="03A5AD"/>
                </a:solidFill>
                <a:latin typeface="SST Arabic Medium" pitchFamily="34" charset="-78"/>
                <a:cs typeface="SST Arabic Medium" pitchFamily="34" charset="-78"/>
              </a:rPr>
              <a:t>4.7. مجموعات العمليات</a:t>
            </a:r>
          </a:p>
          <a:p>
            <a:pPr lvl="0" algn="justLow" rtl="1">
              <a:lnSpc>
                <a:spcPct val="150000"/>
              </a:lnSpc>
              <a:defRPr/>
            </a:pPr>
            <a:endParaRPr lang="ar-EG" dirty="0">
              <a:solidFill>
                <a:srgbClr val="03A5AD"/>
              </a:solidFill>
              <a:latin typeface="SST Arabic Medium" pitchFamily="34" charset="-78"/>
              <a:cs typeface="SST Arabic Medium" pitchFamily="34" charset="-78"/>
            </a:endParaRPr>
          </a:p>
          <a:p>
            <a:pPr algn="justLow" rtl="1">
              <a:lnSpc>
                <a:spcPct val="200000"/>
              </a:lnSpc>
              <a:defRPr/>
            </a:pPr>
            <a:r>
              <a:rPr lang="ar-DZ" dirty="0">
                <a:solidFill>
                  <a:schemeClr val="bg1">
                    <a:lumMod val="50000"/>
                  </a:schemeClr>
                </a:solidFill>
                <a:latin typeface="SST Arabic Medium" pitchFamily="34" charset="-78"/>
                <a:cs typeface="SST Arabic Medium" pitchFamily="34" charset="-78"/>
              </a:rPr>
              <a:t>يمكن تنظيم عمليات إدارة المشروع في تجميعات منطقية لمدخلات إدارة المشروع وأدواته وتقنياته ومخرجاته، والتي يتم</a:t>
            </a:r>
            <a:r>
              <a:rPr lang="ar-EG" dirty="0">
                <a:solidFill>
                  <a:schemeClr val="bg1">
                    <a:lumMod val="50000"/>
                  </a:schemeClr>
                </a:solidFill>
                <a:latin typeface="SST Arabic Medium" pitchFamily="34" charset="-78"/>
                <a:cs typeface="SST Arabic Medium" pitchFamily="34" charset="-78"/>
              </a:rPr>
              <a:t> </a:t>
            </a:r>
            <a:r>
              <a:rPr lang="ar-DZ" dirty="0">
                <a:solidFill>
                  <a:schemeClr val="bg1">
                    <a:lumMod val="50000"/>
                  </a:schemeClr>
                </a:solidFill>
                <a:latin typeface="SST Arabic Medium" pitchFamily="34" charset="-78"/>
                <a:cs typeface="SST Arabic Medium" pitchFamily="34" charset="-78"/>
              </a:rPr>
              <a:t>تفصيلها لتلبية احتياجات المنظمة والمعنيين والمشروع</a:t>
            </a:r>
            <a:r>
              <a:rPr lang="ar-SA" dirty="0">
                <a:solidFill>
                  <a:schemeClr val="bg1">
                    <a:lumMod val="50000"/>
                  </a:schemeClr>
                </a:solidFill>
                <a:latin typeface="SST Arabic Medium" pitchFamily="34" charset="-78"/>
                <a:cs typeface="SST Arabic Medium" pitchFamily="34" charset="-78"/>
              </a:rPr>
              <a:t>.</a:t>
            </a:r>
            <a:endParaRPr lang="ar-DZ" dirty="0">
              <a:solidFill>
                <a:schemeClr val="bg1">
                  <a:lumMod val="50000"/>
                </a:schemeClr>
              </a:solidFill>
              <a:latin typeface="SST Arabic Medium" pitchFamily="34" charset="-78"/>
              <a:cs typeface="SST Arabic Medium" pitchFamily="34" charset="-78"/>
            </a:endParaRPr>
          </a:p>
        </p:txBody>
      </p:sp>
      <p:sp>
        <p:nvSpPr>
          <p:cNvPr id="6" name="TextBox 5">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النماذج الشائعة</a:t>
            </a:r>
          </a:p>
        </p:txBody>
      </p:sp>
    </p:spTree>
    <p:extLst>
      <p:ext uri="{BB962C8B-B14F-4D97-AF65-F5344CB8AC3E}">
        <p14:creationId xmlns:p14="http://schemas.microsoft.com/office/powerpoint/2010/main" val="104669765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5812" y="2215593"/>
            <a:ext cx="3607194" cy="31847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a:extLst>
              <a:ext uri="{FF2B5EF4-FFF2-40B4-BE49-F238E27FC236}">
                <a16:creationId xmlns:a16="http://schemas.microsoft.com/office/drawing/2014/main" id="{2F08A842-587D-410E-BC48-3C304D19D659}"/>
              </a:ext>
            </a:extLst>
          </p:cNvPr>
          <p:cNvSpPr/>
          <p:nvPr/>
        </p:nvSpPr>
        <p:spPr>
          <a:xfrm>
            <a:off x="4970033" y="1408465"/>
            <a:ext cx="6593317" cy="4108817"/>
          </a:xfrm>
          <a:prstGeom prst="rect">
            <a:avLst/>
          </a:prstGeom>
        </p:spPr>
        <p:txBody>
          <a:bodyPr wrap="square">
            <a:spAutoFit/>
          </a:bodyPr>
          <a:lstStyle/>
          <a:p>
            <a:pPr lvl="0" algn="justLow" rtl="1">
              <a:lnSpc>
                <a:spcPct val="150000"/>
              </a:lnSpc>
              <a:defRPr/>
            </a:pPr>
            <a:r>
              <a:rPr lang="ar-EG" dirty="0">
                <a:solidFill>
                  <a:srgbClr val="03A5AD"/>
                </a:solidFill>
                <a:latin typeface="SST Arabic Medium" pitchFamily="34" charset="-78"/>
                <a:cs typeface="SST Arabic Medium" pitchFamily="34" charset="-78"/>
              </a:rPr>
              <a:t>7. نماذج أخرى</a:t>
            </a:r>
          </a:p>
          <a:p>
            <a:pPr lvl="0" algn="justLow" rtl="1">
              <a:lnSpc>
                <a:spcPct val="150000"/>
              </a:lnSpc>
              <a:defRPr/>
            </a:pPr>
            <a:r>
              <a:rPr lang="ar-EG" dirty="0">
                <a:solidFill>
                  <a:srgbClr val="03A5AD"/>
                </a:solidFill>
                <a:latin typeface="SST Arabic Medium" pitchFamily="34" charset="-78"/>
                <a:cs typeface="SST Arabic Medium" pitchFamily="34" charset="-78"/>
              </a:rPr>
              <a:t>5.7. نموذج الأهمية</a:t>
            </a:r>
          </a:p>
          <a:p>
            <a:pPr lvl="0" algn="justLow" rtl="1">
              <a:lnSpc>
                <a:spcPct val="150000"/>
              </a:lnSpc>
              <a:defRPr/>
            </a:pPr>
            <a:endParaRPr lang="ar-EG" dirty="0">
              <a:solidFill>
                <a:srgbClr val="03A5AD"/>
              </a:solidFill>
              <a:latin typeface="SST Arabic Medium" pitchFamily="34" charset="-78"/>
              <a:cs typeface="SST Arabic Medium" pitchFamily="34" charset="-78"/>
            </a:endParaRPr>
          </a:p>
          <a:p>
            <a:pPr lvl="0" algn="justLow" rtl="1">
              <a:lnSpc>
                <a:spcPct val="200000"/>
              </a:lnSpc>
              <a:defRPr/>
            </a:pPr>
            <a:r>
              <a:rPr lang="ar-DZ" dirty="0">
                <a:solidFill>
                  <a:schemeClr val="bg1">
                    <a:lumMod val="50000"/>
                  </a:schemeClr>
                </a:solidFill>
                <a:latin typeface="SST Arabic Medium" pitchFamily="34" charset="-78"/>
                <a:cs typeface="SST Arabic Medium" pitchFamily="34" charset="-78"/>
              </a:rPr>
              <a:t>يتعلق نموذج الأهمية بالمعنيين. الأهمية تعني ما هو بارز أو جدير بالملاحظة أو يُنظر إليه على أنه ذو أهمية. أشار المؤلفون إلى تحديد المعنيين بناءً </a:t>
            </a:r>
            <a:r>
              <a:rPr lang="ar-EG" dirty="0">
                <a:solidFill>
                  <a:schemeClr val="bg1">
                    <a:lumMod val="50000"/>
                  </a:schemeClr>
                </a:solidFill>
                <a:latin typeface="SST Arabic Medium" pitchFamily="34" charset="-78"/>
                <a:cs typeface="SST Arabic Medium" pitchFamily="34" charset="-78"/>
              </a:rPr>
              <a:t>على</a:t>
            </a:r>
            <a:r>
              <a:rPr lang="ar-DZ" dirty="0">
                <a:solidFill>
                  <a:schemeClr val="bg1">
                    <a:lumMod val="50000"/>
                  </a:schemeClr>
                </a:solidFill>
                <a:latin typeface="SST Arabic Medium" pitchFamily="34" charset="-78"/>
                <a:cs typeface="SST Arabic Medium" pitchFamily="34" charset="-78"/>
              </a:rPr>
              <a:t> </a:t>
            </a:r>
            <a:r>
              <a:rPr lang="ar-DZ" dirty="0">
                <a:solidFill>
                  <a:srgbClr val="0999C4"/>
                </a:solidFill>
                <a:latin typeface="SST Arabic Medium" pitchFamily="34" charset="-78"/>
                <a:cs typeface="SST Arabic Medium" pitchFamily="34" charset="-78"/>
              </a:rPr>
              <a:t>ثلاثة متغيرات هي: </a:t>
            </a:r>
            <a:r>
              <a:rPr lang="ar-DZ" dirty="0">
                <a:solidFill>
                  <a:schemeClr val="bg1">
                    <a:lumMod val="50000"/>
                  </a:schemeClr>
                </a:solidFill>
                <a:latin typeface="SST Arabic Medium" pitchFamily="34" charset="-78"/>
                <a:cs typeface="SST Arabic Medium" pitchFamily="34" charset="-78"/>
              </a:rPr>
              <a:t>قوة التأثير، وشرعية علاقات المعنيين بالمشروع، والحاجة الملحة</a:t>
            </a:r>
            <a:r>
              <a:rPr lang="ar-EG" dirty="0">
                <a:solidFill>
                  <a:schemeClr val="bg1">
                    <a:lumMod val="50000"/>
                  </a:schemeClr>
                </a:solidFill>
                <a:latin typeface="SST Arabic Medium" pitchFamily="34" charset="-78"/>
                <a:cs typeface="SST Arabic Medium" pitchFamily="34" charset="-78"/>
              </a:rPr>
              <a:t> </a:t>
            </a:r>
            <a:r>
              <a:rPr lang="ar-DZ" dirty="0">
                <a:solidFill>
                  <a:schemeClr val="bg1">
                    <a:lumMod val="50000"/>
                  </a:schemeClr>
                </a:solidFill>
                <a:latin typeface="SST Arabic Medium" pitchFamily="34" charset="-78"/>
                <a:cs typeface="SST Arabic Medium" pitchFamily="34" charset="-78"/>
              </a:rPr>
              <a:t>للمطالبة بمشاركة المعنيين في المشروع.</a:t>
            </a:r>
          </a:p>
        </p:txBody>
      </p:sp>
      <p:sp>
        <p:nvSpPr>
          <p:cNvPr id="6" name="TextBox 5">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النماذج الشائعة</a:t>
            </a:r>
          </a:p>
        </p:txBody>
      </p:sp>
    </p:spTree>
    <p:extLst>
      <p:ext uri="{BB962C8B-B14F-4D97-AF65-F5344CB8AC3E}">
        <p14:creationId xmlns:p14="http://schemas.microsoft.com/office/powerpoint/2010/main" val="89569218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النماذج المطبقة عبر مجالات الأداء</a:t>
            </a:r>
            <a:endParaRPr kumimoji="0" lang="ar-EG" sz="2500" i="0" u="none" strike="noStrike" kern="1200" cap="none" spc="0" normalizeH="0" baseline="0" noProof="0" dirty="0">
              <a:ln>
                <a:noFill/>
              </a:ln>
              <a:solidFill>
                <a:srgbClr val="112D63"/>
              </a:solidFill>
              <a:effectLst/>
              <a:uLnTx/>
              <a:uFillTx/>
              <a:latin typeface="SST Arabic Medium" pitchFamily="34" charset="-78"/>
              <a:cs typeface="SST Arabic Medium" pitchFamily="34" charset="-78"/>
            </a:endParaRPr>
          </a:p>
        </p:txBody>
      </p:sp>
      <p:sp>
        <p:nvSpPr>
          <p:cNvPr id="5" name="Rectangle 4">
            <a:extLst>
              <a:ext uri="{FF2B5EF4-FFF2-40B4-BE49-F238E27FC236}">
                <a16:creationId xmlns:a16="http://schemas.microsoft.com/office/drawing/2014/main" id="{2F08A842-587D-410E-BC48-3C304D19D659}"/>
              </a:ext>
            </a:extLst>
          </p:cNvPr>
          <p:cNvSpPr/>
          <p:nvPr/>
        </p:nvSpPr>
        <p:spPr>
          <a:xfrm>
            <a:off x="6353175" y="1408465"/>
            <a:ext cx="5286375" cy="3330912"/>
          </a:xfrm>
          <a:prstGeom prst="rect">
            <a:avLst/>
          </a:prstGeom>
        </p:spPr>
        <p:txBody>
          <a:bodyPr wrap="square">
            <a:spAutoFit/>
          </a:bodyPr>
          <a:lstStyle/>
          <a:p>
            <a:pPr algn="justLow" rtl="1">
              <a:lnSpc>
                <a:spcPct val="200000"/>
              </a:lnSpc>
              <a:defRPr/>
            </a:pPr>
            <a:r>
              <a:rPr lang="ar-EG" dirty="0">
                <a:solidFill>
                  <a:schemeClr val="bg1">
                    <a:lumMod val="50000"/>
                  </a:schemeClr>
                </a:solidFill>
                <a:latin typeface="SST Arabic Medium" pitchFamily="34" charset="-78"/>
                <a:cs typeface="SST Arabic Medium" pitchFamily="34" charset="-78"/>
              </a:rPr>
              <a:t>من المرجح أن تكون النماذج المختلفة مفيدة في مجالات أداء المشروع المختلفة. في حين أن احتياجات المشروع والمعنيين وبيئة المنظمة سوف تحدد النماذج الأكثر قابلية للتطبيق لمشروع معين، إلا أن هناك بعض مجالات الأداء التي من المرجح أن تستفيد من كافة النماذج.</a:t>
            </a:r>
          </a:p>
        </p:txBody>
      </p:sp>
      <p:pic>
        <p:nvPicPr>
          <p:cNvPr id="3" name="Picture 2">
            <a:extLst>
              <a:ext uri="{FF2B5EF4-FFF2-40B4-BE49-F238E27FC236}">
                <a16:creationId xmlns:a16="http://schemas.microsoft.com/office/drawing/2014/main" id="{0E2B00E3-B3DE-47E4-A4C2-8F495634D664}"/>
              </a:ext>
            </a:extLst>
          </p:cNvPr>
          <p:cNvPicPr>
            <a:picLocks noChangeAspect="1"/>
          </p:cNvPicPr>
          <p:nvPr/>
        </p:nvPicPr>
        <p:blipFill>
          <a:blip r:embed="rId3"/>
          <a:stretch>
            <a:fillRect/>
          </a:stretch>
        </p:blipFill>
        <p:spPr>
          <a:xfrm>
            <a:off x="940446" y="1228398"/>
            <a:ext cx="4939098" cy="4923368"/>
          </a:xfrm>
          <a:prstGeom prst="rect">
            <a:avLst/>
          </a:prstGeom>
        </p:spPr>
      </p:pic>
    </p:spTree>
    <p:extLst>
      <p:ext uri="{BB962C8B-B14F-4D97-AF65-F5344CB8AC3E}">
        <p14:creationId xmlns:p14="http://schemas.microsoft.com/office/powerpoint/2010/main" val="208993627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6"/>
          <p:cNvSpPr txBox="1"/>
          <p:nvPr/>
        </p:nvSpPr>
        <p:spPr>
          <a:xfrm>
            <a:off x="6498454" y="1554192"/>
            <a:ext cx="5143724" cy="371897"/>
          </a:xfrm>
          <a:prstGeom prst="rect">
            <a:avLst/>
          </a:prstGeom>
        </p:spPr>
        <p:txBody>
          <a:bodyPr wrap="square" lIns="0" tIns="0" rIns="0" bIns="0" rtlCol="0" anchor="t">
            <a:spAutoFit/>
          </a:bodyPr>
          <a:lstStyle/>
          <a:p>
            <a:pPr marL="0" marR="0" lvl="0" indent="0" algn="r" defTabSz="914400" rtl="1" eaLnBrk="1" fontAlgn="auto" latinLnBrk="0" hangingPunct="1">
              <a:lnSpc>
                <a:spcPts val="2899"/>
              </a:lnSpc>
              <a:spcBef>
                <a:spcPts val="0"/>
              </a:spcBef>
              <a:spcAft>
                <a:spcPts val="0"/>
              </a:spcAft>
              <a:buClrTx/>
              <a:buSzTx/>
              <a:buFontTx/>
              <a:buNone/>
              <a:tabLst/>
              <a:defRPr/>
            </a:pPr>
            <a:r>
              <a:rPr kumimoji="0" lang="ar-EG" sz="2000" b="1" i="0" u="none" strike="noStrike" kern="1200" cap="none" spc="0" normalizeH="0" baseline="0" noProof="0" dirty="0">
                <a:ln>
                  <a:noFill/>
                </a:ln>
                <a:solidFill>
                  <a:srgbClr val="00A1A7"/>
                </a:solidFill>
                <a:effectLst/>
                <a:uLnTx/>
                <a:uFillTx/>
                <a:latin typeface="SST Arabic Bold"/>
                <a:ea typeface="SST Arabic Bold"/>
                <a:cs typeface="SST Arabic Bold"/>
                <a:sym typeface="SST Arabic Bold"/>
                <a:rtl/>
              </a:rPr>
              <a:t>الســـؤال المـطلوب مـن النشـاط : </a:t>
            </a:r>
          </a:p>
        </p:txBody>
      </p:sp>
      <p:sp>
        <p:nvSpPr>
          <p:cNvPr id="17" name="TextBox 17"/>
          <p:cNvSpPr txBox="1"/>
          <p:nvPr/>
        </p:nvSpPr>
        <p:spPr>
          <a:xfrm>
            <a:off x="1307329" y="2299024"/>
            <a:ext cx="10334849" cy="276999"/>
          </a:xfrm>
          <a:prstGeom prst="rect">
            <a:avLst/>
          </a:prstGeom>
        </p:spPr>
        <p:txBody>
          <a:bodyPr wrap="square" lIns="0" tIns="0" rIns="0" bIns="0" rtlCol="0" anchor="t">
            <a:spAutoFit/>
          </a:bodyPr>
          <a:lstStyle/>
          <a:p>
            <a:pPr lvl="0" algn="justLow" rtl="1">
              <a:spcBef>
                <a:spcPct val="0"/>
              </a:spcBef>
            </a:pPr>
            <a:r>
              <a:rPr kumimoji="0" lang="ar-EG" b="0" i="0" u="none" strike="noStrike" kern="1200" cap="none" spc="0" normalizeH="0" baseline="0" noProof="0" dirty="0">
                <a:ln>
                  <a:noFill/>
                </a:ln>
                <a:solidFill>
                  <a:srgbClr val="18337A"/>
                </a:solidFill>
                <a:effectLst/>
                <a:uLnTx/>
                <a:uFillTx/>
                <a:latin typeface="SST Arabic Medium" pitchFamily="34" charset="-78"/>
                <a:ea typeface="Effra"/>
                <a:cs typeface="SST Arabic Medium" pitchFamily="34" charset="-78"/>
                <a:sym typeface="Effra"/>
                <a:rtl/>
              </a:rPr>
              <a:t>عنوان النشاط</a:t>
            </a:r>
            <a:r>
              <a:rPr lang="ar-EG" dirty="0">
                <a:solidFill>
                  <a:srgbClr val="18337A"/>
                </a:solidFill>
                <a:latin typeface="SST Arabic Medium" pitchFamily="34" charset="-78"/>
                <a:ea typeface="Effra"/>
                <a:cs typeface="SST Arabic Medium" pitchFamily="34" charset="-78"/>
                <a:sym typeface="Effra"/>
                <a:rtl/>
              </a:rPr>
              <a:t>: النماذج شائعة الاستخدام</a:t>
            </a:r>
            <a:endParaRPr kumimoji="0" lang="ar-EG" b="0" i="0" u="none" strike="noStrike" kern="1200" cap="none" spc="0" normalizeH="0" baseline="0" noProof="0" dirty="0">
              <a:ln>
                <a:noFill/>
              </a:ln>
              <a:solidFill>
                <a:srgbClr val="18337A"/>
              </a:solidFill>
              <a:effectLst/>
              <a:uLnTx/>
              <a:uFillTx/>
              <a:latin typeface="SST Arabic Medium" pitchFamily="34" charset="-78"/>
              <a:ea typeface="Effra"/>
              <a:cs typeface="SST Arabic Medium" pitchFamily="34" charset="-78"/>
              <a:sym typeface="Effra"/>
              <a:rtl/>
            </a:endParaRPr>
          </a:p>
        </p:txBody>
      </p:sp>
      <p:grpSp>
        <p:nvGrpSpPr>
          <p:cNvPr id="29" name="Group 2"/>
          <p:cNvGrpSpPr/>
          <p:nvPr/>
        </p:nvGrpSpPr>
        <p:grpSpPr>
          <a:xfrm>
            <a:off x="10486232" y="6087809"/>
            <a:ext cx="1476351" cy="515451"/>
            <a:chOff x="0" y="0"/>
            <a:chExt cx="2952702" cy="1030902"/>
          </a:xfrm>
        </p:grpSpPr>
        <p:sp>
          <p:nvSpPr>
            <p:cNvPr id="30" name="Freeform 3"/>
            <p:cNvSpPr/>
            <p:nvPr/>
          </p:nvSpPr>
          <p:spPr>
            <a:xfrm>
              <a:off x="2311892" y="115883"/>
              <a:ext cx="487472" cy="799135"/>
            </a:xfrm>
            <a:custGeom>
              <a:avLst/>
              <a:gdLst/>
              <a:ahLst/>
              <a:cxnLst/>
              <a:rect l="l" t="t" r="r" b="b"/>
              <a:pathLst>
                <a:path w="487472" h="799135">
                  <a:moveTo>
                    <a:pt x="0" y="0"/>
                  </a:moveTo>
                  <a:lnTo>
                    <a:pt x="487472" y="0"/>
                  </a:lnTo>
                  <a:lnTo>
                    <a:pt x="487472" y="799135"/>
                  </a:lnTo>
                  <a:lnTo>
                    <a:pt x="0" y="799135"/>
                  </a:lnTo>
                  <a:lnTo>
                    <a:pt x="0" y="0"/>
                  </a:lnTo>
                  <a:close/>
                </a:path>
              </a:pathLst>
            </a:custGeom>
            <a: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p:spPr>
          <p:txBody>
            <a:bodyPr/>
            <a:lstStyle/>
            <a:p>
              <a:endParaRPr lang="en-SA"/>
            </a:p>
          </p:txBody>
        </p:sp>
        <p:grpSp>
          <p:nvGrpSpPr>
            <p:cNvPr id="31" name="Group 4"/>
            <p:cNvGrpSpPr/>
            <p:nvPr/>
          </p:nvGrpSpPr>
          <p:grpSpPr>
            <a:xfrm>
              <a:off x="0" y="0"/>
              <a:ext cx="2952702" cy="1030902"/>
              <a:chOff x="0" y="0"/>
              <a:chExt cx="1001064" cy="349510"/>
            </a:xfrm>
          </p:grpSpPr>
          <p:sp>
            <p:nvSpPr>
              <p:cNvPr id="33" name="Freeform 5"/>
              <p:cNvSpPr/>
              <p:nvPr/>
            </p:nvSpPr>
            <p:spPr>
              <a:xfrm>
                <a:off x="0" y="0"/>
                <a:ext cx="1001064" cy="349510"/>
              </a:xfrm>
              <a:custGeom>
                <a:avLst/>
                <a:gdLst/>
                <a:ahLst/>
                <a:cxnLst/>
                <a:rect l="l" t="t" r="r" b="b"/>
                <a:pathLst>
                  <a:path w="1001064" h="349510">
                    <a:moveTo>
                      <a:pt x="23409" y="0"/>
                    </a:moveTo>
                    <a:lnTo>
                      <a:pt x="977655" y="0"/>
                    </a:lnTo>
                    <a:cubicBezTo>
                      <a:pt x="983863" y="0"/>
                      <a:pt x="989818" y="2466"/>
                      <a:pt x="994208" y="6856"/>
                    </a:cubicBezTo>
                    <a:cubicBezTo>
                      <a:pt x="998598" y="11247"/>
                      <a:pt x="1001064" y="17201"/>
                      <a:pt x="1001064" y="23409"/>
                    </a:cubicBezTo>
                    <a:lnTo>
                      <a:pt x="1001064" y="326101"/>
                    </a:lnTo>
                    <a:cubicBezTo>
                      <a:pt x="1001064" y="332309"/>
                      <a:pt x="998598" y="338263"/>
                      <a:pt x="994208" y="342654"/>
                    </a:cubicBezTo>
                    <a:cubicBezTo>
                      <a:pt x="989818" y="347044"/>
                      <a:pt x="983863" y="349510"/>
                      <a:pt x="977655" y="349510"/>
                    </a:cubicBezTo>
                    <a:lnTo>
                      <a:pt x="23409" y="349510"/>
                    </a:lnTo>
                    <a:cubicBezTo>
                      <a:pt x="17201" y="349510"/>
                      <a:pt x="11247" y="347044"/>
                      <a:pt x="6856" y="342654"/>
                    </a:cubicBezTo>
                    <a:cubicBezTo>
                      <a:pt x="2466" y="338263"/>
                      <a:pt x="0" y="332309"/>
                      <a:pt x="0" y="326101"/>
                    </a:cubicBezTo>
                    <a:lnTo>
                      <a:pt x="0" y="23409"/>
                    </a:lnTo>
                    <a:cubicBezTo>
                      <a:pt x="0" y="17201"/>
                      <a:pt x="2466" y="11247"/>
                      <a:pt x="6856" y="6856"/>
                    </a:cubicBezTo>
                    <a:cubicBezTo>
                      <a:pt x="11247" y="2466"/>
                      <a:pt x="17201" y="0"/>
                      <a:pt x="23409" y="0"/>
                    </a:cubicBezTo>
                    <a:close/>
                  </a:path>
                </a:pathLst>
              </a:custGeom>
              <a:solidFill>
                <a:srgbClr val="000000">
                  <a:alpha val="0"/>
                </a:srgbClr>
              </a:solidFill>
              <a:ln w="19050" cap="sq">
                <a:solidFill>
                  <a:srgbClr val="18337A"/>
                </a:solidFill>
                <a:prstDash val="solid"/>
                <a:miter/>
              </a:ln>
            </p:spPr>
            <p:txBody>
              <a:bodyPr/>
              <a:lstStyle/>
              <a:p>
                <a:endParaRPr lang="en-SA"/>
              </a:p>
            </p:txBody>
          </p:sp>
          <p:sp>
            <p:nvSpPr>
              <p:cNvPr id="34" name="TextBox 6"/>
              <p:cNvSpPr txBox="1"/>
              <p:nvPr/>
            </p:nvSpPr>
            <p:spPr>
              <a:xfrm>
                <a:off x="0" y="-47625"/>
                <a:ext cx="1001064" cy="397135"/>
              </a:xfrm>
              <a:prstGeom prst="rect">
                <a:avLst/>
              </a:prstGeom>
            </p:spPr>
            <p:txBody>
              <a:bodyPr lIns="33867" tIns="33867" rIns="33867" bIns="33867" rtlCol="0" anchor="ctr"/>
              <a:lstStyle/>
              <a:p>
                <a:pPr marL="0" marR="0" lvl="0" indent="0" algn="ctr" defTabSz="914400" rtl="1" eaLnBrk="1" fontAlgn="auto" latinLnBrk="0" hangingPunct="1">
                  <a:lnSpc>
                    <a:spcPts val="2382"/>
                  </a:lnSpc>
                  <a:spcBef>
                    <a:spcPts val="0"/>
                  </a:spcBef>
                  <a:spcAft>
                    <a:spcPts val="0"/>
                  </a:spcAft>
                  <a:buClrTx/>
                  <a:buSzTx/>
                  <a:buFontTx/>
                  <a:buNone/>
                  <a:tabLst/>
                  <a:defRPr/>
                </a:pPr>
                <a:endParaRPr kumimoji="0" sz="1200" b="0" i="0" u="none" strike="noStrike" kern="1200" cap="none" spc="0" normalizeH="0" baseline="0" noProof="0" dirty="0">
                  <a:ln>
                    <a:noFill/>
                  </a:ln>
                  <a:solidFill>
                    <a:prstClr val="black"/>
                  </a:solidFill>
                  <a:effectLst/>
                  <a:uLnTx/>
                  <a:uFillTx/>
                  <a:latin typeface="SST Arabic Medium" pitchFamily="34" charset="-78"/>
                  <a:ea typeface="+mn-ea"/>
                  <a:cs typeface="+mn-cs"/>
                </a:endParaRPr>
              </a:p>
            </p:txBody>
          </p:sp>
        </p:grpSp>
        <p:sp>
          <p:nvSpPr>
            <p:cNvPr id="32" name="TextBox 7"/>
            <p:cNvSpPr txBox="1"/>
            <p:nvPr/>
          </p:nvSpPr>
          <p:spPr>
            <a:xfrm>
              <a:off x="225748" y="132886"/>
              <a:ext cx="1859262" cy="625556"/>
            </a:xfrm>
            <a:prstGeom prst="rect">
              <a:avLst/>
            </a:prstGeom>
          </p:spPr>
          <p:txBody>
            <a:bodyPr lIns="0" tIns="0" rIns="0" bIns="0" rtlCol="0" anchor="t">
              <a:spAutoFit/>
            </a:bodyPr>
            <a:lstStyle/>
            <a:p>
              <a:pPr marL="0" marR="0" lvl="0" indent="0" algn="ctr" defTabSz="914400" rtl="1" eaLnBrk="1" fontAlgn="auto" latinLnBrk="0" hangingPunct="1">
                <a:lnSpc>
                  <a:spcPts val="2659"/>
                </a:lnSpc>
                <a:spcBef>
                  <a:spcPts val="0"/>
                </a:spcBef>
                <a:spcAft>
                  <a:spcPts val="0"/>
                </a:spcAft>
                <a:buClrTx/>
                <a:buSzTx/>
                <a:buFontTx/>
                <a:buNone/>
                <a:tabLst/>
                <a:defRPr/>
              </a:pPr>
              <a:r>
                <a:rPr kumimoji="0" lang="ar-EG" sz="1800" b="0" i="0" u="none" strike="noStrike" kern="1200" cap="none" spc="0" normalizeH="0" baseline="0" noProof="0" dirty="0">
                  <a:ln>
                    <a:noFill/>
                  </a:ln>
                  <a:solidFill>
                    <a:srgbClr val="18337A"/>
                  </a:solidFill>
                  <a:effectLst/>
                  <a:uLnTx/>
                  <a:uFillTx/>
                  <a:latin typeface="SST Arabic Medium" panose="020B0604030504020204" pitchFamily="34" charset="-78"/>
                  <a:ea typeface="SST Arabic Bold"/>
                  <a:cs typeface="SST Arabic Medium" panose="020B0604030504020204" pitchFamily="34" charset="-78"/>
                  <a:sym typeface="SST Arabic Bold"/>
                </a:rPr>
                <a:t>15</a:t>
              </a:r>
              <a:r>
                <a:rPr kumimoji="0" lang="ar-EG" sz="1800" b="0" i="0" u="none" strike="noStrike" kern="1200" cap="none" spc="0" normalizeH="0" baseline="0" noProof="0" dirty="0">
                  <a:ln>
                    <a:noFill/>
                  </a:ln>
                  <a:solidFill>
                    <a:srgbClr val="18337A"/>
                  </a:solidFill>
                  <a:effectLst/>
                  <a:uLnTx/>
                  <a:uFillTx/>
                  <a:latin typeface="SST Arabic Medium" panose="020B0604030504020204" pitchFamily="34" charset="-78"/>
                  <a:ea typeface="SST Arabic Bold"/>
                  <a:cs typeface="SST Arabic Medium" panose="020B0604030504020204" pitchFamily="34" charset="-78"/>
                  <a:sym typeface="SST Arabic Bold"/>
                  <a:rtl/>
                </a:rPr>
                <a:t> </a:t>
              </a:r>
              <a:r>
                <a:rPr kumimoji="0" lang="ar-SA" sz="1800" b="0" i="0" u="none" strike="noStrike" kern="1200" cap="none" spc="0" normalizeH="0" baseline="0" noProof="0" dirty="0">
                  <a:ln>
                    <a:noFill/>
                  </a:ln>
                  <a:solidFill>
                    <a:srgbClr val="18337A"/>
                  </a:solidFill>
                  <a:effectLst/>
                  <a:uLnTx/>
                  <a:uFillTx/>
                  <a:latin typeface="SST Arabic Medium" panose="020B0604030504020204" pitchFamily="34" charset="-78"/>
                  <a:ea typeface="SST Arabic Bold"/>
                  <a:cs typeface="SST Arabic Medium" panose="020B0604030504020204" pitchFamily="34" charset="-78"/>
                  <a:sym typeface="SST Arabic Bold"/>
                  <a:rtl/>
                </a:rPr>
                <a:t>دقيقة</a:t>
              </a:r>
              <a:endParaRPr kumimoji="0" lang="ar-EG" sz="1800" b="0" i="0" u="none" strike="noStrike" kern="1200" cap="none" spc="0" normalizeH="0" baseline="0" noProof="0" dirty="0">
                <a:ln>
                  <a:noFill/>
                </a:ln>
                <a:solidFill>
                  <a:srgbClr val="18337A"/>
                </a:solidFill>
                <a:effectLst/>
                <a:uLnTx/>
                <a:uFillTx/>
                <a:latin typeface="SST Arabic Medium" panose="020B0604030504020204" pitchFamily="34" charset="-78"/>
                <a:ea typeface="SST Arabic Bold"/>
                <a:cs typeface="SST Arabic Medium" panose="020B0604030504020204" pitchFamily="34" charset="-78"/>
                <a:sym typeface="SST Arabic Bold"/>
                <a:rtl/>
              </a:endParaRPr>
            </a:p>
          </p:txBody>
        </p:sp>
      </p:grpSp>
      <p:pic>
        <p:nvPicPr>
          <p:cNvPr id="3" name="صورة 2"/>
          <p:cNvPicPr>
            <a:picLocks noChangeAspect="1"/>
          </p:cNvPicPr>
          <p:nvPr/>
        </p:nvPicPr>
        <p:blipFill rotWithShape="1">
          <a:blip r:embed="rId5" cstate="email">
            <a:extLst>
              <a:ext uri="{28A0092B-C50C-407E-A947-70E740481C1C}">
                <a14:useLocalDpi xmlns:a14="http://schemas.microsoft.com/office/drawing/2010/main"/>
              </a:ext>
            </a:extLst>
          </a:blip>
          <a:srcRect t="25690" b="26343"/>
          <a:stretch/>
        </p:blipFill>
        <p:spPr>
          <a:xfrm>
            <a:off x="85529" y="133349"/>
            <a:ext cx="1695646" cy="575238"/>
          </a:xfrm>
          <a:prstGeom prst="rect">
            <a:avLst/>
          </a:prstGeom>
        </p:spPr>
      </p:pic>
      <p:sp>
        <p:nvSpPr>
          <p:cNvPr id="18" name="Rectangle 17">
            <a:extLst>
              <a:ext uri="{FF2B5EF4-FFF2-40B4-BE49-F238E27FC236}">
                <a16:creationId xmlns:a16="http://schemas.microsoft.com/office/drawing/2014/main" id="{24AE067E-5154-45C6-A5AD-0690ACCDAC2E}"/>
              </a:ext>
            </a:extLst>
          </p:cNvPr>
          <p:cNvSpPr/>
          <p:nvPr/>
        </p:nvSpPr>
        <p:spPr>
          <a:xfrm>
            <a:off x="3970808" y="2726255"/>
            <a:ext cx="7671370" cy="2263184"/>
          </a:xfrm>
          <a:prstGeom prst="rect">
            <a:avLst/>
          </a:prstGeom>
        </p:spPr>
        <p:txBody>
          <a:bodyPr wrap="square">
            <a:spAutoFit/>
          </a:bodyPr>
          <a:lstStyle/>
          <a:p>
            <a:pPr marR="0" lvl="0" algn="r" defTabSz="914400" rtl="1" eaLnBrk="1" fontAlgn="auto" latinLnBrk="0" hangingPunct="1">
              <a:lnSpc>
                <a:spcPct val="150000"/>
              </a:lnSpc>
              <a:spcBef>
                <a:spcPts val="0"/>
              </a:spcBef>
              <a:spcAft>
                <a:spcPts val="0"/>
              </a:spcAft>
              <a:buClrTx/>
              <a:buSzTx/>
              <a:tabLst/>
              <a:defRPr/>
            </a:pPr>
            <a:r>
              <a:rPr kumimoji="0" lang="ar-EG" sz="1600" b="1"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rPr>
              <a:t>من خلال ما تم شرحه مطلوب من كل مجموعة اختيار نموذج واحد من حزمة النماذج التالية مع شرحه وإعطاء مثال لاستخدامه.</a:t>
            </a:r>
          </a:p>
          <a:p>
            <a:pPr marL="457200" lvl="0" indent="-457200" algn="r" rtl="1">
              <a:lnSpc>
                <a:spcPct val="150000"/>
              </a:lnSpc>
              <a:buClr>
                <a:srgbClr val="02BCB6"/>
              </a:buClr>
              <a:buFont typeface="+mj-lt"/>
              <a:buAutoNum type="arabicPeriod"/>
            </a:pPr>
            <a:r>
              <a:rPr lang="ar-DZ" sz="1600" dirty="0">
                <a:solidFill>
                  <a:schemeClr val="bg1">
                    <a:lumMod val="50000"/>
                  </a:schemeClr>
                </a:solidFill>
                <a:latin typeface="SST Arabic Medium" pitchFamily="34" charset="-78"/>
                <a:cs typeface="SST Arabic Medium" pitchFamily="34" charset="-78"/>
              </a:rPr>
              <a:t>نماذج القيادة الظرفية</a:t>
            </a:r>
            <a:endParaRPr lang="ar-EG" sz="1600" dirty="0">
              <a:solidFill>
                <a:schemeClr val="bg1">
                  <a:lumMod val="50000"/>
                </a:schemeClr>
              </a:solidFill>
              <a:latin typeface="SST Arabic Medium" pitchFamily="34" charset="-78"/>
              <a:cs typeface="SST Arabic Medium" pitchFamily="34" charset="-78"/>
            </a:endParaRPr>
          </a:p>
          <a:p>
            <a:pPr marL="457200" lvl="0" indent="-457200" algn="r" rtl="1">
              <a:lnSpc>
                <a:spcPct val="150000"/>
              </a:lnSpc>
              <a:buClr>
                <a:srgbClr val="02BCB6"/>
              </a:buClr>
              <a:buFont typeface="+mj-lt"/>
              <a:buAutoNum type="arabicPeriod"/>
            </a:pPr>
            <a:r>
              <a:rPr kumimoji="0" lang="ar-EG" sz="1600" b="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rPr>
              <a:t>نماذج التحفيز</a:t>
            </a:r>
          </a:p>
          <a:p>
            <a:pPr marL="457200" lvl="0" indent="-457200" algn="r" rtl="1">
              <a:lnSpc>
                <a:spcPct val="150000"/>
              </a:lnSpc>
              <a:buClr>
                <a:srgbClr val="02BCB6"/>
              </a:buClr>
              <a:buFont typeface="+mj-lt"/>
              <a:buAutoNum type="arabicPeriod"/>
            </a:pPr>
            <a:r>
              <a:rPr lang="ar-EG" sz="1600" dirty="0">
                <a:solidFill>
                  <a:schemeClr val="bg1">
                    <a:lumMod val="50000"/>
                  </a:schemeClr>
                </a:solidFill>
                <a:latin typeface="SST Arabic Medium" pitchFamily="34" charset="-78"/>
                <a:cs typeface="SST Arabic Medium" pitchFamily="34" charset="-78"/>
              </a:rPr>
              <a:t>نماذج تطوير فريق المشروع</a:t>
            </a:r>
          </a:p>
          <a:p>
            <a:pPr marL="457200" lvl="0" indent="-457200" algn="r" rtl="1">
              <a:lnSpc>
                <a:spcPct val="150000"/>
              </a:lnSpc>
              <a:buClr>
                <a:srgbClr val="02BCB6"/>
              </a:buClr>
              <a:buFont typeface="+mj-lt"/>
              <a:buAutoNum type="arabicPeriod"/>
            </a:pPr>
            <a:r>
              <a:rPr lang="ar-EG" sz="1600" dirty="0">
                <a:solidFill>
                  <a:schemeClr val="bg1">
                    <a:lumMod val="50000"/>
                  </a:schemeClr>
                </a:solidFill>
                <a:latin typeface="SST Arabic Medium" pitchFamily="34" charset="-78"/>
                <a:cs typeface="SST Arabic Medium" pitchFamily="34" charset="-78"/>
              </a:rPr>
              <a:t>نماذج التغيير</a:t>
            </a:r>
            <a:endParaRPr kumimoji="0" lang="ar-EG" sz="1600" b="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25" name="TextBox 15"/>
          <p:cNvSpPr txBox="1"/>
          <p:nvPr/>
        </p:nvSpPr>
        <p:spPr>
          <a:xfrm>
            <a:off x="9157323" y="881894"/>
            <a:ext cx="2210849" cy="186205"/>
          </a:xfrm>
          <a:prstGeom prst="rect">
            <a:avLst/>
          </a:prstGeom>
        </p:spPr>
        <p:txBody>
          <a:bodyPr wrap="square" lIns="0" tIns="0" rIns="0" bIns="0" rtlCol="0" anchor="t">
            <a:spAutoFit/>
          </a:bodyPr>
          <a:lstStyle>
            <a:defPPr>
              <a:defRPr lang="en-US"/>
            </a:defPPr>
            <a:lvl1pPr algn="ctr">
              <a:lnSpc>
                <a:spcPts val="1231"/>
              </a:lnSpc>
              <a:defRPr sz="1866">
                <a:solidFill>
                  <a:srgbClr val="FEFEFE"/>
                </a:solidFill>
                <a:latin typeface="SST Arabic Medium" panose="020B0604030504020204" pitchFamily="34" charset="-78"/>
                <a:ea typeface="SST Arabic Bold"/>
                <a:cs typeface="SST Arabic Medium" panose="020B0604030504020204" pitchFamily="34" charset="-78"/>
                <a:rtl/>
              </a:defRPr>
            </a:lvl1pPr>
          </a:lstStyle>
          <a:p>
            <a:pPr lvl="0" rtl="1">
              <a:defRPr/>
            </a:pPr>
            <a:r>
              <a:rPr lang="ar-EG" sz="2400" dirty="0">
                <a:sym typeface="SST Arabic Bold"/>
              </a:rPr>
              <a:t>نشاط ت</a:t>
            </a:r>
            <a:r>
              <a:rPr lang="ar-SA" sz="2400" dirty="0">
                <a:sym typeface="SST Arabic Bold"/>
              </a:rPr>
              <a:t>دريبي (11)</a:t>
            </a:r>
            <a:r>
              <a:rPr lang="ar-EG" sz="2400" dirty="0">
                <a:sym typeface="SST Arabic Bold"/>
              </a:rPr>
              <a:t> </a:t>
            </a:r>
            <a:endParaRPr lang="en-US" sz="2400" dirty="0">
              <a:sym typeface="SST Arabic Bold"/>
            </a:endParaRPr>
          </a:p>
        </p:txBody>
      </p:sp>
      <p:pic>
        <p:nvPicPr>
          <p:cNvPr id="13" name="Picture 1546066134">
            <a:extLst>
              <a:ext uri="{FF2B5EF4-FFF2-40B4-BE49-F238E27FC236}">
                <a16:creationId xmlns:a16="http://schemas.microsoft.com/office/drawing/2014/main" id="{A6A0EDD3-E570-41F2-9C87-D68A62CC15E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293879" y="677693"/>
            <a:ext cx="469716" cy="390406"/>
          </a:xfrm>
          <a:prstGeom prst="rect">
            <a:avLst/>
          </a:prstGeom>
        </p:spPr>
      </p:pic>
    </p:spTree>
    <p:extLst>
      <p:ext uri="{BB962C8B-B14F-4D97-AF65-F5344CB8AC3E}">
        <p14:creationId xmlns:p14="http://schemas.microsoft.com/office/powerpoint/2010/main" val="67189442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الطرق شائعة الاستخدام</a:t>
            </a:r>
          </a:p>
        </p:txBody>
      </p:sp>
      <p:sp>
        <p:nvSpPr>
          <p:cNvPr id="5" name="Rectangle 4">
            <a:extLst>
              <a:ext uri="{FF2B5EF4-FFF2-40B4-BE49-F238E27FC236}">
                <a16:creationId xmlns:a16="http://schemas.microsoft.com/office/drawing/2014/main" id="{2F08A842-587D-410E-BC48-3C304D19D659}"/>
              </a:ext>
            </a:extLst>
          </p:cNvPr>
          <p:cNvSpPr/>
          <p:nvPr/>
        </p:nvSpPr>
        <p:spPr>
          <a:xfrm>
            <a:off x="3789442" y="1511704"/>
            <a:ext cx="7802484" cy="1200329"/>
          </a:xfrm>
          <a:prstGeom prst="rect">
            <a:avLst/>
          </a:prstGeom>
        </p:spPr>
        <p:txBody>
          <a:bodyPr wrap="square">
            <a:spAutoFit/>
          </a:bodyPr>
          <a:lstStyle/>
          <a:p>
            <a:pPr lvl="0" algn="justLow" rtl="1">
              <a:lnSpc>
                <a:spcPct val="200000"/>
              </a:lnSpc>
              <a:defRPr/>
            </a:pPr>
            <a:r>
              <a:rPr lang="ar-EG" dirty="0">
                <a:solidFill>
                  <a:schemeClr val="bg1">
                    <a:lumMod val="50000"/>
                  </a:schemeClr>
                </a:solidFill>
                <a:latin typeface="SST Arabic Medium" pitchFamily="34" charset="-78"/>
                <a:cs typeface="SST Arabic Medium" pitchFamily="34" charset="-78"/>
              </a:rPr>
              <a:t>الطريقة هي وسيلة لتحقيق ناتج أو مُخرَج أو نتيجة أو أحد تسليمات المشروع. الطرق الموضحة هنا هي عينة من تلك المستخدمة بشكل شائع لدعم عمل المشروع..</a:t>
            </a:r>
            <a:endParaRPr kumimoji="0" lang="ar-EG" b="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grpSp>
        <p:nvGrpSpPr>
          <p:cNvPr id="63" name="Group 62"/>
          <p:cNvGrpSpPr/>
          <p:nvPr/>
        </p:nvGrpSpPr>
        <p:grpSpPr>
          <a:xfrm>
            <a:off x="2335723" y="3204822"/>
            <a:ext cx="1027062" cy="1459290"/>
            <a:chOff x="4301487" y="3888897"/>
            <a:chExt cx="1027062" cy="1459290"/>
          </a:xfrm>
        </p:grpSpPr>
        <p:grpSp>
          <p:nvGrpSpPr>
            <p:cNvPr id="7" name="Group 3"/>
            <p:cNvGrpSpPr/>
            <p:nvPr/>
          </p:nvGrpSpPr>
          <p:grpSpPr>
            <a:xfrm rot="10800000">
              <a:off x="4631879" y="3888897"/>
              <a:ext cx="386937" cy="535542"/>
              <a:chOff x="0" y="0"/>
              <a:chExt cx="587259" cy="812800"/>
            </a:xfrm>
          </p:grpSpPr>
          <p:sp>
            <p:nvSpPr>
              <p:cNvPr id="60" name="Freeform 4"/>
              <p:cNvSpPr/>
              <p:nvPr/>
            </p:nvSpPr>
            <p:spPr>
              <a:xfrm>
                <a:off x="0" y="0"/>
                <a:ext cx="587259" cy="812800"/>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686CA8"/>
              </a:solidFill>
              <a:ln cap="sq">
                <a:noFill/>
                <a:prstDash val="solid"/>
                <a:miter/>
              </a:ln>
            </p:spPr>
            <p:txBody>
              <a:bodyPr/>
              <a:lstStyle/>
              <a:p>
                <a:endParaRPr lang="en-SA"/>
              </a:p>
            </p:txBody>
          </p:sp>
          <p:sp>
            <p:nvSpPr>
              <p:cNvPr id="61" name="TextBox 5"/>
              <p:cNvSpPr txBox="1"/>
              <p:nvPr/>
            </p:nvSpPr>
            <p:spPr>
              <a:xfrm>
                <a:off x="0" y="-38100"/>
                <a:ext cx="587259" cy="8509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8" name="AutoShape 6"/>
            <p:cNvSpPr/>
            <p:nvPr/>
          </p:nvSpPr>
          <p:spPr>
            <a:xfrm>
              <a:off x="4825347" y="5072649"/>
              <a:ext cx="0" cy="275538"/>
            </a:xfrm>
            <a:prstGeom prst="line">
              <a:avLst/>
            </a:prstGeom>
            <a:ln w="28575" cap="rnd">
              <a:solidFill>
                <a:srgbClr val="686CA8"/>
              </a:solidFill>
              <a:prstDash val="sysDot"/>
              <a:headEnd type="none" w="sm" len="sm"/>
              <a:tailEnd type="oval" w="med" len="med"/>
            </a:ln>
          </p:spPr>
          <p:txBody>
            <a:bodyPr/>
            <a:lstStyle/>
            <a:p>
              <a:endParaRPr lang="en-SA"/>
            </a:p>
          </p:txBody>
        </p:sp>
        <p:sp>
          <p:nvSpPr>
            <p:cNvPr id="9" name="Freeform 7"/>
            <p:cNvSpPr/>
            <p:nvPr/>
          </p:nvSpPr>
          <p:spPr>
            <a:xfrm>
              <a:off x="4301487" y="4156669"/>
              <a:ext cx="1027062" cy="1027062"/>
            </a:xfrm>
            <a:custGeom>
              <a:avLst/>
              <a:gdLst/>
              <a:ahLst/>
              <a:cxnLst/>
              <a:rect l="l" t="t" r="r" b="b"/>
              <a:pathLst>
                <a:path w="2571293" h="2571293">
                  <a:moveTo>
                    <a:pt x="0" y="0"/>
                  </a:moveTo>
                  <a:lnTo>
                    <a:pt x="2571293" y="0"/>
                  </a:lnTo>
                  <a:lnTo>
                    <a:pt x="2571293" y="2571292"/>
                  </a:lnTo>
                  <a:lnTo>
                    <a:pt x="0" y="2571292"/>
                  </a:lnTo>
                  <a:lnTo>
                    <a:pt x="0" y="0"/>
                  </a:lnTo>
                  <a:close/>
                </a:path>
              </a:pathLst>
            </a:custGeom>
            <a: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a:ln cap="sq">
              <a:noFill/>
              <a:prstDash val="solid"/>
              <a:miter/>
            </a:ln>
          </p:spPr>
          <p:txBody>
            <a:bodyPr/>
            <a:lstStyle/>
            <a:p>
              <a:endParaRPr lang="en-SA"/>
            </a:p>
          </p:txBody>
        </p:sp>
        <p:grpSp>
          <p:nvGrpSpPr>
            <p:cNvPr id="10" name="Group 8"/>
            <p:cNvGrpSpPr/>
            <p:nvPr/>
          </p:nvGrpSpPr>
          <p:grpSpPr>
            <a:xfrm>
              <a:off x="4394781" y="4249962"/>
              <a:ext cx="840474" cy="840474"/>
              <a:chOff x="0" y="0"/>
              <a:chExt cx="812800" cy="812800"/>
            </a:xfrm>
          </p:grpSpPr>
          <p:sp>
            <p:nvSpPr>
              <p:cNvPr id="58" name="Freeform 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cap="sq">
                <a:noFill/>
                <a:prstDash val="solid"/>
                <a:miter/>
              </a:ln>
            </p:spPr>
            <p:txBody>
              <a:bodyPr/>
              <a:lstStyle/>
              <a:p>
                <a:endParaRPr lang="en-SA"/>
              </a:p>
            </p:txBody>
          </p:sp>
          <p:sp>
            <p:nvSpPr>
              <p:cNvPr id="59" name="TextBox 10"/>
              <p:cNvSpPr txBox="1"/>
              <p:nvPr/>
            </p:nvSpPr>
            <p:spPr>
              <a:xfrm>
                <a:off x="76200" y="38100"/>
                <a:ext cx="660400" cy="6985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30" name="Freeform 46"/>
            <p:cNvSpPr/>
            <p:nvPr/>
          </p:nvSpPr>
          <p:spPr>
            <a:xfrm>
              <a:off x="4575838" y="4407965"/>
              <a:ext cx="478779" cy="477836"/>
            </a:xfrm>
            <a:custGeom>
              <a:avLst/>
              <a:gdLst/>
              <a:ahLst/>
              <a:cxnLst/>
              <a:rect l="l" t="t" r="r" b="b"/>
              <a:pathLst>
                <a:path w="1198644" h="1196282">
                  <a:moveTo>
                    <a:pt x="0" y="0"/>
                  </a:moveTo>
                  <a:lnTo>
                    <a:pt x="1198644" y="0"/>
                  </a:lnTo>
                  <a:lnTo>
                    <a:pt x="1198644" y="1196282"/>
                  </a:lnTo>
                  <a:lnTo>
                    <a:pt x="0" y="1196282"/>
                  </a:lnTo>
                  <a:lnTo>
                    <a:pt x="0" y="0"/>
                  </a:lnTo>
                  <a:close/>
                </a:path>
              </a:pathLst>
            </a:custGeom>
            <a: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n-SA"/>
            </a:p>
          </p:txBody>
        </p:sp>
        <p:sp>
          <p:nvSpPr>
            <p:cNvPr id="32" name="TextBox 48"/>
            <p:cNvSpPr txBox="1"/>
            <p:nvPr/>
          </p:nvSpPr>
          <p:spPr>
            <a:xfrm>
              <a:off x="4644462" y="3935599"/>
              <a:ext cx="322379" cy="225384"/>
            </a:xfrm>
            <a:prstGeom prst="rect">
              <a:avLst/>
            </a:prstGeom>
          </p:spPr>
          <p:txBody>
            <a:bodyPr lIns="0" tIns="0" rIns="0" bIns="0" rtlCol="0" anchor="t">
              <a:spAutoFit/>
            </a:bodyPr>
            <a:lstStyle/>
            <a:p>
              <a:pPr algn="ctr">
                <a:lnSpc>
                  <a:spcPts val="2249"/>
                </a:lnSpc>
                <a:spcBef>
                  <a:spcPct val="0"/>
                </a:spcBef>
              </a:pPr>
              <a:r>
                <a:rPr lang="ar-SA" b="1" dirty="0">
                  <a:solidFill>
                    <a:srgbClr val="F8F8F8"/>
                  </a:solidFill>
                  <a:latin typeface="SST Arabic Medium" panose="020B0604030504020204" pitchFamily="34" charset="-78"/>
                  <a:ea typeface="SST Arabic Bold"/>
                  <a:cs typeface="SST Arabic Medium" panose="020B0604030504020204" pitchFamily="34" charset="-78"/>
                  <a:sym typeface="SST Arabic Bold"/>
                </a:rPr>
                <a:t>04</a:t>
              </a:r>
              <a:endParaRPr lang="en-US" b="1" dirty="0">
                <a:solidFill>
                  <a:srgbClr val="F8F8F8"/>
                </a:solidFill>
                <a:latin typeface="SST Arabic Medium" panose="020B0604030504020204" pitchFamily="34" charset="-78"/>
                <a:ea typeface="SST Arabic Bold"/>
                <a:cs typeface="SST Arabic Medium" panose="020B0604030504020204" pitchFamily="34" charset="-78"/>
                <a:sym typeface="SST Arabic Bold"/>
              </a:endParaRPr>
            </a:p>
          </p:txBody>
        </p:sp>
      </p:grpSp>
      <p:grpSp>
        <p:nvGrpSpPr>
          <p:cNvPr id="62" name="Group 61"/>
          <p:cNvGrpSpPr/>
          <p:nvPr/>
        </p:nvGrpSpPr>
        <p:grpSpPr>
          <a:xfrm>
            <a:off x="4500221" y="3204822"/>
            <a:ext cx="1027062" cy="1459290"/>
            <a:chOff x="5805393" y="3880660"/>
            <a:chExt cx="1027062" cy="1459290"/>
          </a:xfrm>
        </p:grpSpPr>
        <p:grpSp>
          <p:nvGrpSpPr>
            <p:cNvPr id="11" name="Group 11"/>
            <p:cNvGrpSpPr/>
            <p:nvPr/>
          </p:nvGrpSpPr>
          <p:grpSpPr>
            <a:xfrm rot="10800000">
              <a:off x="6135785" y="3880660"/>
              <a:ext cx="386937" cy="535542"/>
              <a:chOff x="0" y="0"/>
              <a:chExt cx="587259" cy="812800"/>
            </a:xfrm>
          </p:grpSpPr>
          <p:sp>
            <p:nvSpPr>
              <p:cNvPr id="56" name="Freeform 12"/>
              <p:cNvSpPr/>
              <p:nvPr/>
            </p:nvSpPr>
            <p:spPr>
              <a:xfrm>
                <a:off x="0" y="0"/>
                <a:ext cx="587259" cy="812800"/>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19337C"/>
              </a:solidFill>
              <a:ln cap="sq">
                <a:noFill/>
                <a:prstDash val="solid"/>
                <a:miter/>
              </a:ln>
            </p:spPr>
            <p:txBody>
              <a:bodyPr/>
              <a:lstStyle/>
              <a:p>
                <a:endParaRPr lang="en-SA"/>
              </a:p>
            </p:txBody>
          </p:sp>
          <p:sp>
            <p:nvSpPr>
              <p:cNvPr id="57" name="TextBox 13"/>
              <p:cNvSpPr txBox="1"/>
              <p:nvPr/>
            </p:nvSpPr>
            <p:spPr>
              <a:xfrm>
                <a:off x="0" y="-38100"/>
                <a:ext cx="587259" cy="8509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12" name="AutoShape 14"/>
            <p:cNvSpPr/>
            <p:nvPr/>
          </p:nvSpPr>
          <p:spPr>
            <a:xfrm>
              <a:off x="6329254" y="5064412"/>
              <a:ext cx="0" cy="275538"/>
            </a:xfrm>
            <a:prstGeom prst="line">
              <a:avLst/>
            </a:prstGeom>
            <a:ln w="28575" cap="rnd">
              <a:solidFill>
                <a:srgbClr val="19337C"/>
              </a:solidFill>
              <a:prstDash val="sysDot"/>
              <a:headEnd type="none" w="sm" len="sm"/>
              <a:tailEnd type="oval" w="med" len="med"/>
            </a:ln>
          </p:spPr>
          <p:txBody>
            <a:bodyPr/>
            <a:lstStyle/>
            <a:p>
              <a:endParaRPr lang="en-SA"/>
            </a:p>
          </p:txBody>
        </p:sp>
        <p:sp>
          <p:nvSpPr>
            <p:cNvPr id="13" name="Freeform 15"/>
            <p:cNvSpPr/>
            <p:nvPr/>
          </p:nvSpPr>
          <p:spPr>
            <a:xfrm>
              <a:off x="5805393" y="4148431"/>
              <a:ext cx="1027062" cy="1027062"/>
            </a:xfrm>
            <a:custGeom>
              <a:avLst/>
              <a:gdLst/>
              <a:ahLst/>
              <a:cxnLst/>
              <a:rect l="l" t="t" r="r" b="b"/>
              <a:pathLst>
                <a:path w="2571293" h="2571293">
                  <a:moveTo>
                    <a:pt x="0" y="0"/>
                  </a:moveTo>
                  <a:lnTo>
                    <a:pt x="2571293" y="0"/>
                  </a:lnTo>
                  <a:lnTo>
                    <a:pt x="2571293" y="2571293"/>
                  </a:lnTo>
                  <a:lnTo>
                    <a:pt x="0" y="2571293"/>
                  </a:lnTo>
                  <a:lnTo>
                    <a:pt x="0" y="0"/>
                  </a:lnTo>
                  <a:close/>
                </a:path>
              </a:pathLst>
            </a:custGeom>
            <a: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a:blipFill>
            <a:ln cap="sq">
              <a:noFill/>
              <a:prstDash val="solid"/>
              <a:miter/>
            </a:ln>
          </p:spPr>
          <p:txBody>
            <a:bodyPr/>
            <a:lstStyle/>
            <a:p>
              <a:endParaRPr lang="en-SA"/>
            </a:p>
          </p:txBody>
        </p:sp>
        <p:grpSp>
          <p:nvGrpSpPr>
            <p:cNvPr id="14" name="Group 16"/>
            <p:cNvGrpSpPr/>
            <p:nvPr/>
          </p:nvGrpSpPr>
          <p:grpSpPr>
            <a:xfrm>
              <a:off x="5898687" y="4241725"/>
              <a:ext cx="840474" cy="840474"/>
              <a:chOff x="0" y="0"/>
              <a:chExt cx="812800" cy="812800"/>
            </a:xfrm>
          </p:grpSpPr>
          <p:sp>
            <p:nvSpPr>
              <p:cNvPr id="54" name="Freeform 1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cap="sq">
                <a:noFill/>
                <a:prstDash val="solid"/>
                <a:miter/>
              </a:ln>
            </p:spPr>
            <p:txBody>
              <a:bodyPr/>
              <a:lstStyle/>
              <a:p>
                <a:endParaRPr lang="en-SA"/>
              </a:p>
            </p:txBody>
          </p:sp>
          <p:sp>
            <p:nvSpPr>
              <p:cNvPr id="55" name="TextBox 18"/>
              <p:cNvSpPr txBox="1"/>
              <p:nvPr/>
            </p:nvSpPr>
            <p:spPr>
              <a:xfrm>
                <a:off x="76200" y="38100"/>
                <a:ext cx="660400" cy="6985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29" name="Freeform 45"/>
            <p:cNvSpPr/>
            <p:nvPr/>
          </p:nvSpPr>
          <p:spPr>
            <a:xfrm>
              <a:off x="6094609" y="4382055"/>
              <a:ext cx="469289" cy="492691"/>
            </a:xfrm>
            <a:custGeom>
              <a:avLst/>
              <a:gdLst/>
              <a:ahLst/>
              <a:cxnLst/>
              <a:rect l="l" t="t" r="r" b="b"/>
              <a:pathLst>
                <a:path w="1174884" h="1233474">
                  <a:moveTo>
                    <a:pt x="0" y="0"/>
                  </a:moveTo>
                  <a:lnTo>
                    <a:pt x="1174884" y="0"/>
                  </a:lnTo>
                  <a:lnTo>
                    <a:pt x="1174884" y="1233474"/>
                  </a:lnTo>
                  <a:lnTo>
                    <a:pt x="0" y="1233474"/>
                  </a:lnTo>
                  <a:lnTo>
                    <a:pt x="0" y="0"/>
                  </a:lnTo>
                  <a:close/>
                </a:path>
              </a:pathLst>
            </a:custGeom>
            <a:blipFill>
              <a:blip r:embed="rId9">
                <a:extLst>
                  <a:ext uri="{96DAC541-7B7A-43D3-8B79-37D633B846F1}">
                    <asvg:svgBlip xmlns:asvg="http://schemas.microsoft.com/office/drawing/2016/SVG/main" r:embed="rId10"/>
                  </a:ext>
                </a:extLst>
              </a:blip>
              <a:stretch>
                <a:fillRect/>
              </a:stretch>
            </a:blipFill>
            <a:ln cap="sq">
              <a:noFill/>
              <a:prstDash val="solid"/>
              <a:miter/>
            </a:ln>
          </p:spPr>
          <p:txBody>
            <a:bodyPr/>
            <a:lstStyle/>
            <a:p>
              <a:endParaRPr lang="en-SA"/>
            </a:p>
          </p:txBody>
        </p:sp>
        <p:sp>
          <p:nvSpPr>
            <p:cNvPr id="33" name="TextBox 49"/>
            <p:cNvSpPr txBox="1"/>
            <p:nvPr/>
          </p:nvSpPr>
          <p:spPr>
            <a:xfrm>
              <a:off x="6168064" y="3937280"/>
              <a:ext cx="322379" cy="225384"/>
            </a:xfrm>
            <a:prstGeom prst="rect">
              <a:avLst/>
            </a:prstGeom>
          </p:spPr>
          <p:txBody>
            <a:bodyPr lIns="0" tIns="0" rIns="0" bIns="0" rtlCol="0" anchor="t">
              <a:spAutoFit/>
            </a:bodyPr>
            <a:lstStyle/>
            <a:p>
              <a:pPr algn="ctr">
                <a:lnSpc>
                  <a:spcPts val="2249"/>
                </a:lnSpc>
                <a:spcBef>
                  <a:spcPct val="0"/>
                </a:spcBef>
              </a:pPr>
              <a:r>
                <a:rPr lang="ar-SA" b="1" dirty="0">
                  <a:solidFill>
                    <a:srgbClr val="F8F8F8"/>
                  </a:solidFill>
                  <a:latin typeface="SST Arabic Medium" panose="020B0604030504020204" pitchFamily="34" charset="-78"/>
                  <a:ea typeface="SST Arabic Bold"/>
                  <a:cs typeface="SST Arabic Medium" panose="020B0604030504020204" pitchFamily="34" charset="-78"/>
                  <a:sym typeface="SST Arabic Bold"/>
                </a:rPr>
                <a:t>03</a:t>
              </a:r>
              <a:endParaRPr lang="en-US" b="1" dirty="0">
                <a:solidFill>
                  <a:srgbClr val="F8F8F8"/>
                </a:solidFill>
                <a:latin typeface="SST Arabic Medium" panose="020B0604030504020204" pitchFamily="34" charset="-78"/>
                <a:ea typeface="SST Arabic Bold"/>
                <a:cs typeface="SST Arabic Medium" panose="020B0604030504020204" pitchFamily="34" charset="-78"/>
                <a:sym typeface="SST Arabic Bold"/>
              </a:endParaRPr>
            </a:p>
          </p:txBody>
        </p:sp>
      </p:grpSp>
      <p:grpSp>
        <p:nvGrpSpPr>
          <p:cNvPr id="3" name="Group 2"/>
          <p:cNvGrpSpPr/>
          <p:nvPr/>
        </p:nvGrpSpPr>
        <p:grpSpPr>
          <a:xfrm>
            <a:off x="6664719" y="3204822"/>
            <a:ext cx="1027062" cy="1459290"/>
            <a:chOff x="7309300" y="3872423"/>
            <a:chExt cx="1027062" cy="1459290"/>
          </a:xfrm>
        </p:grpSpPr>
        <p:grpSp>
          <p:nvGrpSpPr>
            <p:cNvPr id="15" name="Group 19"/>
            <p:cNvGrpSpPr/>
            <p:nvPr/>
          </p:nvGrpSpPr>
          <p:grpSpPr>
            <a:xfrm rot="10800000">
              <a:off x="7639691" y="3872423"/>
              <a:ext cx="386937" cy="535542"/>
              <a:chOff x="0" y="0"/>
              <a:chExt cx="587259" cy="812800"/>
            </a:xfrm>
          </p:grpSpPr>
          <p:sp>
            <p:nvSpPr>
              <p:cNvPr id="52" name="Freeform 20"/>
              <p:cNvSpPr/>
              <p:nvPr/>
            </p:nvSpPr>
            <p:spPr>
              <a:xfrm>
                <a:off x="0" y="0"/>
                <a:ext cx="587259" cy="812800"/>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5B5C7A"/>
              </a:solidFill>
              <a:ln cap="sq">
                <a:noFill/>
                <a:prstDash val="solid"/>
                <a:miter/>
              </a:ln>
            </p:spPr>
            <p:txBody>
              <a:bodyPr/>
              <a:lstStyle/>
              <a:p>
                <a:endParaRPr lang="en-SA"/>
              </a:p>
            </p:txBody>
          </p:sp>
          <p:sp>
            <p:nvSpPr>
              <p:cNvPr id="53" name="TextBox 21"/>
              <p:cNvSpPr txBox="1"/>
              <p:nvPr/>
            </p:nvSpPr>
            <p:spPr>
              <a:xfrm>
                <a:off x="0" y="-38100"/>
                <a:ext cx="587259" cy="8509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16" name="AutoShape 22"/>
            <p:cNvSpPr/>
            <p:nvPr/>
          </p:nvSpPr>
          <p:spPr>
            <a:xfrm>
              <a:off x="7833160" y="5056175"/>
              <a:ext cx="0" cy="275538"/>
            </a:xfrm>
            <a:prstGeom prst="line">
              <a:avLst/>
            </a:prstGeom>
            <a:ln w="28575" cap="rnd">
              <a:solidFill>
                <a:srgbClr val="5B5C7A"/>
              </a:solidFill>
              <a:prstDash val="sysDot"/>
              <a:headEnd type="none" w="sm" len="sm"/>
              <a:tailEnd type="oval" w="med" len="med"/>
            </a:ln>
          </p:spPr>
          <p:txBody>
            <a:bodyPr/>
            <a:lstStyle/>
            <a:p>
              <a:endParaRPr lang="en-SA"/>
            </a:p>
          </p:txBody>
        </p:sp>
        <p:sp>
          <p:nvSpPr>
            <p:cNvPr id="17" name="Freeform 23"/>
            <p:cNvSpPr/>
            <p:nvPr/>
          </p:nvSpPr>
          <p:spPr>
            <a:xfrm>
              <a:off x="7309300" y="4140194"/>
              <a:ext cx="1027062" cy="1027062"/>
            </a:xfrm>
            <a:custGeom>
              <a:avLst/>
              <a:gdLst/>
              <a:ahLst/>
              <a:cxnLst/>
              <a:rect l="l" t="t" r="r" b="b"/>
              <a:pathLst>
                <a:path w="2571293" h="2571293">
                  <a:moveTo>
                    <a:pt x="0" y="0"/>
                  </a:moveTo>
                  <a:lnTo>
                    <a:pt x="2571293" y="0"/>
                  </a:lnTo>
                  <a:lnTo>
                    <a:pt x="2571293" y="2571293"/>
                  </a:lnTo>
                  <a:lnTo>
                    <a:pt x="0" y="2571293"/>
                  </a:lnTo>
                  <a:lnTo>
                    <a:pt x="0" y="0"/>
                  </a:lnTo>
                  <a:close/>
                </a:path>
              </a:pathLst>
            </a:custGeom>
            <a: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a:blipFill>
            <a:ln cap="sq">
              <a:noFill/>
              <a:prstDash val="solid"/>
              <a:miter/>
            </a:ln>
          </p:spPr>
          <p:txBody>
            <a:bodyPr/>
            <a:lstStyle/>
            <a:p>
              <a:endParaRPr lang="en-SA"/>
            </a:p>
          </p:txBody>
        </p:sp>
        <p:grpSp>
          <p:nvGrpSpPr>
            <p:cNvPr id="18" name="Group 24"/>
            <p:cNvGrpSpPr/>
            <p:nvPr/>
          </p:nvGrpSpPr>
          <p:grpSpPr>
            <a:xfrm>
              <a:off x="7402593" y="4233488"/>
              <a:ext cx="840474" cy="840474"/>
              <a:chOff x="0" y="0"/>
              <a:chExt cx="812800" cy="812800"/>
            </a:xfrm>
          </p:grpSpPr>
          <p:sp>
            <p:nvSpPr>
              <p:cNvPr id="50" name="Freeform 2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cap="sq">
                <a:noFill/>
                <a:prstDash val="solid"/>
                <a:miter/>
              </a:ln>
            </p:spPr>
            <p:txBody>
              <a:bodyPr/>
              <a:lstStyle/>
              <a:p>
                <a:endParaRPr lang="en-SA"/>
              </a:p>
            </p:txBody>
          </p:sp>
          <p:sp>
            <p:nvSpPr>
              <p:cNvPr id="51" name="TextBox 26"/>
              <p:cNvSpPr txBox="1"/>
              <p:nvPr/>
            </p:nvSpPr>
            <p:spPr>
              <a:xfrm>
                <a:off x="76200" y="38100"/>
                <a:ext cx="660400" cy="6985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28" name="Freeform 44"/>
            <p:cNvSpPr/>
            <p:nvPr/>
          </p:nvSpPr>
          <p:spPr>
            <a:xfrm>
              <a:off x="7605128" y="4372261"/>
              <a:ext cx="456064" cy="521216"/>
            </a:xfrm>
            <a:custGeom>
              <a:avLst/>
              <a:gdLst/>
              <a:ahLst/>
              <a:cxnLst/>
              <a:rect l="l" t="t" r="r" b="b"/>
              <a:pathLst>
                <a:path w="1141775" h="1304886">
                  <a:moveTo>
                    <a:pt x="0" y="0"/>
                  </a:moveTo>
                  <a:lnTo>
                    <a:pt x="1141775" y="0"/>
                  </a:lnTo>
                  <a:lnTo>
                    <a:pt x="1141775" y="1304887"/>
                  </a:lnTo>
                  <a:lnTo>
                    <a:pt x="0" y="1304887"/>
                  </a:lnTo>
                  <a:lnTo>
                    <a:pt x="0" y="0"/>
                  </a:lnTo>
                  <a:close/>
                </a:path>
              </a:pathLst>
            </a:custGeom>
            <a:blipFill>
              <a:blip r:embed="rId13" cstate="email">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a:blipFill>
            <a:ln cap="sq">
              <a:noFill/>
              <a:prstDash val="solid"/>
              <a:miter/>
            </a:ln>
          </p:spPr>
          <p:txBody>
            <a:bodyPr/>
            <a:lstStyle/>
            <a:p>
              <a:endParaRPr lang="en-SA"/>
            </a:p>
          </p:txBody>
        </p:sp>
        <p:sp>
          <p:nvSpPr>
            <p:cNvPr id="35" name="TextBox 51"/>
            <p:cNvSpPr txBox="1"/>
            <p:nvPr/>
          </p:nvSpPr>
          <p:spPr>
            <a:xfrm>
              <a:off x="7671969" y="3929023"/>
              <a:ext cx="322379" cy="225384"/>
            </a:xfrm>
            <a:prstGeom prst="rect">
              <a:avLst/>
            </a:prstGeom>
          </p:spPr>
          <p:txBody>
            <a:bodyPr lIns="0" tIns="0" rIns="0" bIns="0" rtlCol="0" anchor="t">
              <a:spAutoFit/>
            </a:bodyPr>
            <a:lstStyle>
              <a:defPPr>
                <a:defRPr lang="en-US"/>
              </a:defPPr>
              <a:lvl1pPr algn="justLow">
                <a:lnSpc>
                  <a:spcPts val="2249"/>
                </a:lnSpc>
                <a:spcBef>
                  <a:spcPct val="0"/>
                </a:spcBef>
                <a:defRPr sz="1757" b="1">
                  <a:solidFill>
                    <a:srgbClr val="F8F8F8"/>
                  </a:solidFill>
                  <a:latin typeface="SST Arabic Bold"/>
                  <a:ea typeface="SST Arabic Bold"/>
                  <a:cs typeface="SST Arabic Bold"/>
                </a:defRPr>
              </a:lvl1pPr>
            </a:lstStyle>
            <a:p>
              <a:pPr algn="ctr"/>
              <a:r>
                <a:rPr lang="ar-SA" sz="1800" dirty="0">
                  <a:latin typeface="SST Arabic Medium" panose="020B0604030504020204" pitchFamily="34" charset="-78"/>
                  <a:cs typeface="SST Arabic Medium" panose="020B0604030504020204" pitchFamily="34" charset="-78"/>
                  <a:sym typeface="SST Arabic Bold"/>
                </a:rPr>
                <a:t>02</a:t>
              </a:r>
              <a:endParaRPr lang="en-US" sz="1800" dirty="0">
                <a:latin typeface="SST Arabic Medium" panose="020B0604030504020204" pitchFamily="34" charset="-78"/>
                <a:cs typeface="SST Arabic Medium" panose="020B0604030504020204" pitchFamily="34" charset="-78"/>
                <a:sym typeface="SST Arabic Bold"/>
              </a:endParaRPr>
            </a:p>
          </p:txBody>
        </p:sp>
      </p:grpSp>
      <p:grpSp>
        <p:nvGrpSpPr>
          <p:cNvPr id="2" name="Group 1"/>
          <p:cNvGrpSpPr/>
          <p:nvPr/>
        </p:nvGrpSpPr>
        <p:grpSpPr>
          <a:xfrm>
            <a:off x="8829217" y="3204822"/>
            <a:ext cx="1027062" cy="1459290"/>
            <a:chOff x="8814284" y="3872423"/>
            <a:chExt cx="1027062" cy="1459290"/>
          </a:xfrm>
        </p:grpSpPr>
        <p:grpSp>
          <p:nvGrpSpPr>
            <p:cNvPr id="19" name="Group 27"/>
            <p:cNvGrpSpPr/>
            <p:nvPr/>
          </p:nvGrpSpPr>
          <p:grpSpPr>
            <a:xfrm rot="10800000">
              <a:off x="9144676" y="3872423"/>
              <a:ext cx="386937" cy="535542"/>
              <a:chOff x="0" y="0"/>
              <a:chExt cx="587259" cy="812800"/>
            </a:xfrm>
          </p:grpSpPr>
          <p:sp>
            <p:nvSpPr>
              <p:cNvPr id="48" name="Freeform 28"/>
              <p:cNvSpPr/>
              <p:nvPr/>
            </p:nvSpPr>
            <p:spPr>
              <a:xfrm>
                <a:off x="0" y="0"/>
                <a:ext cx="587259" cy="812800"/>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000F53"/>
              </a:solidFill>
              <a:ln cap="sq">
                <a:noFill/>
                <a:prstDash val="solid"/>
                <a:miter/>
              </a:ln>
            </p:spPr>
            <p:txBody>
              <a:bodyPr/>
              <a:lstStyle/>
              <a:p>
                <a:endParaRPr lang="en-SA"/>
              </a:p>
            </p:txBody>
          </p:sp>
          <p:sp>
            <p:nvSpPr>
              <p:cNvPr id="49" name="TextBox 29"/>
              <p:cNvSpPr txBox="1"/>
              <p:nvPr/>
            </p:nvSpPr>
            <p:spPr>
              <a:xfrm>
                <a:off x="0" y="-38100"/>
                <a:ext cx="587259" cy="8509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20" name="AutoShape 30"/>
            <p:cNvSpPr/>
            <p:nvPr/>
          </p:nvSpPr>
          <p:spPr>
            <a:xfrm>
              <a:off x="9338144" y="5056175"/>
              <a:ext cx="0" cy="275538"/>
            </a:xfrm>
            <a:prstGeom prst="line">
              <a:avLst/>
            </a:prstGeom>
            <a:ln w="28575" cap="rnd">
              <a:solidFill>
                <a:srgbClr val="000F53"/>
              </a:solidFill>
              <a:prstDash val="sysDot"/>
              <a:headEnd type="none" w="sm" len="sm"/>
              <a:tailEnd type="oval" w="med" len="med"/>
            </a:ln>
          </p:spPr>
          <p:txBody>
            <a:bodyPr/>
            <a:lstStyle/>
            <a:p>
              <a:endParaRPr lang="en-SA"/>
            </a:p>
          </p:txBody>
        </p:sp>
        <p:sp>
          <p:nvSpPr>
            <p:cNvPr id="21" name="Freeform 31"/>
            <p:cNvSpPr/>
            <p:nvPr/>
          </p:nvSpPr>
          <p:spPr>
            <a:xfrm>
              <a:off x="8814284" y="4140194"/>
              <a:ext cx="1027062" cy="1027062"/>
            </a:xfrm>
            <a:custGeom>
              <a:avLst/>
              <a:gdLst/>
              <a:ahLst/>
              <a:cxnLst/>
              <a:rect l="l" t="t" r="r" b="b"/>
              <a:pathLst>
                <a:path w="2571293" h="2571293">
                  <a:moveTo>
                    <a:pt x="0" y="0"/>
                  </a:moveTo>
                  <a:lnTo>
                    <a:pt x="2571293" y="0"/>
                  </a:lnTo>
                  <a:lnTo>
                    <a:pt x="2571293" y="2571293"/>
                  </a:lnTo>
                  <a:lnTo>
                    <a:pt x="0" y="2571293"/>
                  </a:lnTo>
                  <a:lnTo>
                    <a:pt x="0" y="0"/>
                  </a:lnTo>
                  <a:close/>
                </a:path>
              </a:pathLst>
            </a:custGeom>
            <a:blipFill>
              <a:blip r:embed="rId15" cstate="email">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a:blipFill>
            <a:ln cap="sq">
              <a:noFill/>
              <a:prstDash val="solid"/>
              <a:miter/>
            </a:ln>
          </p:spPr>
          <p:txBody>
            <a:bodyPr/>
            <a:lstStyle/>
            <a:p>
              <a:endParaRPr lang="en-SA"/>
            </a:p>
          </p:txBody>
        </p:sp>
        <p:grpSp>
          <p:nvGrpSpPr>
            <p:cNvPr id="22" name="Group 32"/>
            <p:cNvGrpSpPr/>
            <p:nvPr/>
          </p:nvGrpSpPr>
          <p:grpSpPr>
            <a:xfrm>
              <a:off x="8907578" y="4233488"/>
              <a:ext cx="840474" cy="840474"/>
              <a:chOff x="0" y="0"/>
              <a:chExt cx="812800" cy="812800"/>
            </a:xfrm>
          </p:grpSpPr>
          <p:sp>
            <p:nvSpPr>
              <p:cNvPr id="46" name="Freeform 3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cap="sq">
                <a:noFill/>
                <a:prstDash val="solid"/>
                <a:miter/>
              </a:ln>
            </p:spPr>
            <p:txBody>
              <a:bodyPr/>
              <a:lstStyle/>
              <a:p>
                <a:endParaRPr lang="en-SA"/>
              </a:p>
            </p:txBody>
          </p:sp>
          <p:sp>
            <p:nvSpPr>
              <p:cNvPr id="47" name="TextBox 34"/>
              <p:cNvSpPr txBox="1"/>
              <p:nvPr/>
            </p:nvSpPr>
            <p:spPr>
              <a:xfrm>
                <a:off x="76200" y="38100"/>
                <a:ext cx="660400" cy="6985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27" name="Freeform 43"/>
            <p:cNvSpPr/>
            <p:nvPr/>
          </p:nvSpPr>
          <p:spPr>
            <a:xfrm>
              <a:off x="9101212" y="4424440"/>
              <a:ext cx="453208" cy="469038"/>
            </a:xfrm>
            <a:custGeom>
              <a:avLst/>
              <a:gdLst/>
              <a:ahLst/>
              <a:cxnLst/>
              <a:rect l="l" t="t" r="r" b="b"/>
              <a:pathLst>
                <a:path w="1134625" h="1174256">
                  <a:moveTo>
                    <a:pt x="0" y="0"/>
                  </a:moveTo>
                  <a:lnTo>
                    <a:pt x="1134624" y="0"/>
                  </a:lnTo>
                  <a:lnTo>
                    <a:pt x="1134624" y="1174256"/>
                  </a:lnTo>
                  <a:lnTo>
                    <a:pt x="0" y="1174256"/>
                  </a:lnTo>
                  <a:lnTo>
                    <a:pt x="0" y="0"/>
                  </a:lnTo>
                  <a:close/>
                </a:path>
              </a:pathLst>
            </a:custGeom>
            <a:blipFill>
              <a:blip r:embed="rId17">
                <a:extLst>
                  <a:ext uri="{96DAC541-7B7A-43D3-8B79-37D633B846F1}">
                    <asvg:svgBlip xmlns:asvg="http://schemas.microsoft.com/office/drawing/2016/SVG/main" r:embed="rId18"/>
                  </a:ext>
                </a:extLst>
              </a:blip>
              <a:stretch>
                <a:fillRect/>
              </a:stretch>
            </a:blipFill>
            <a:ln cap="sq">
              <a:noFill/>
              <a:prstDash val="solid"/>
              <a:miter/>
            </a:ln>
          </p:spPr>
          <p:txBody>
            <a:bodyPr/>
            <a:lstStyle/>
            <a:p>
              <a:endParaRPr lang="en-SA"/>
            </a:p>
          </p:txBody>
        </p:sp>
        <p:sp>
          <p:nvSpPr>
            <p:cNvPr id="36" name="TextBox 52"/>
            <p:cNvSpPr txBox="1"/>
            <p:nvPr/>
          </p:nvSpPr>
          <p:spPr>
            <a:xfrm>
              <a:off x="9176954" y="3920785"/>
              <a:ext cx="322379" cy="225384"/>
            </a:xfrm>
            <a:prstGeom prst="rect">
              <a:avLst/>
            </a:prstGeom>
          </p:spPr>
          <p:txBody>
            <a:bodyPr lIns="0" tIns="0" rIns="0" bIns="0" rtlCol="0" anchor="t">
              <a:spAutoFit/>
            </a:bodyPr>
            <a:lstStyle/>
            <a:p>
              <a:pPr algn="ctr">
                <a:lnSpc>
                  <a:spcPts val="2249"/>
                </a:lnSpc>
                <a:spcBef>
                  <a:spcPct val="0"/>
                </a:spcBef>
              </a:pPr>
              <a:r>
                <a:rPr lang="ar-SA" b="1" dirty="0">
                  <a:solidFill>
                    <a:srgbClr val="F8F8F8"/>
                  </a:solidFill>
                  <a:latin typeface="SST Arabic Medium" panose="020B0604030504020204" pitchFamily="34" charset="-78"/>
                  <a:ea typeface="SST Arabic Bold"/>
                  <a:cs typeface="SST Arabic Medium" panose="020B0604030504020204" pitchFamily="34" charset="-78"/>
                  <a:sym typeface="SST Arabic Bold"/>
                </a:rPr>
                <a:t>01</a:t>
              </a:r>
              <a:endParaRPr lang="en-US" b="1" dirty="0">
                <a:solidFill>
                  <a:srgbClr val="F8F8F8"/>
                </a:solidFill>
                <a:latin typeface="SST Arabic Medium" panose="020B0604030504020204" pitchFamily="34" charset="-78"/>
                <a:ea typeface="SST Arabic Bold"/>
                <a:cs typeface="SST Arabic Medium" panose="020B0604030504020204" pitchFamily="34" charset="-78"/>
                <a:sym typeface="SST Arabic Bold"/>
              </a:endParaRPr>
            </a:p>
          </p:txBody>
        </p:sp>
      </p:grpSp>
      <p:sp>
        <p:nvSpPr>
          <p:cNvPr id="66" name="Rectangle 65">
            <a:extLst>
              <a:ext uri="{FF2B5EF4-FFF2-40B4-BE49-F238E27FC236}">
                <a16:creationId xmlns:a16="http://schemas.microsoft.com/office/drawing/2014/main" id="{2F08A842-587D-410E-BC48-3C304D19D659}"/>
              </a:ext>
            </a:extLst>
          </p:cNvPr>
          <p:cNvSpPr/>
          <p:nvPr/>
        </p:nvSpPr>
        <p:spPr>
          <a:xfrm>
            <a:off x="6258721" y="4851223"/>
            <a:ext cx="1839053" cy="388568"/>
          </a:xfrm>
          <a:prstGeom prst="rect">
            <a:avLst/>
          </a:prstGeom>
        </p:spPr>
        <p:txBody>
          <a:bodyPr wrap="square">
            <a:spAutoFit/>
          </a:bodyPr>
          <a:lstStyle/>
          <a:p>
            <a:pPr lvl="0" algn="ctr" rtl="1">
              <a:lnSpc>
                <a:spcPct val="150000"/>
              </a:lnSpc>
              <a:defRPr/>
            </a:pPr>
            <a:r>
              <a:rPr lang="ar-EG" sz="1400" dirty="0">
                <a:solidFill>
                  <a:schemeClr val="bg1">
                    <a:lumMod val="50000"/>
                  </a:schemeClr>
                </a:solidFill>
                <a:latin typeface="SST Arabic Medium" pitchFamily="34" charset="-78"/>
                <a:cs typeface="SST Arabic Medium" pitchFamily="34" charset="-78"/>
              </a:rPr>
              <a:t>التقدير</a:t>
            </a:r>
            <a:endParaRPr kumimoji="0" lang="ar-EG" sz="1400" b="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67" name="Rectangle 66">
            <a:extLst>
              <a:ext uri="{FF2B5EF4-FFF2-40B4-BE49-F238E27FC236}">
                <a16:creationId xmlns:a16="http://schemas.microsoft.com/office/drawing/2014/main" id="{2F08A842-587D-410E-BC48-3C304D19D659}"/>
              </a:ext>
            </a:extLst>
          </p:cNvPr>
          <p:cNvSpPr/>
          <p:nvPr/>
        </p:nvSpPr>
        <p:spPr>
          <a:xfrm>
            <a:off x="8649826" y="4851223"/>
            <a:ext cx="1839053" cy="415498"/>
          </a:xfrm>
          <a:prstGeom prst="rect">
            <a:avLst/>
          </a:prstGeom>
        </p:spPr>
        <p:txBody>
          <a:bodyPr wrap="square">
            <a:spAutoFit/>
          </a:bodyPr>
          <a:lstStyle/>
          <a:p>
            <a:pPr lvl="0" algn="ctr" rtl="1">
              <a:lnSpc>
                <a:spcPct val="150000"/>
              </a:lnSpc>
              <a:defRPr/>
            </a:pPr>
            <a:r>
              <a:rPr lang="ar-EG" sz="1400" dirty="0">
                <a:solidFill>
                  <a:schemeClr val="bg1">
                    <a:lumMod val="50000"/>
                  </a:schemeClr>
                </a:solidFill>
                <a:latin typeface="SST Arabic Medium" pitchFamily="34" charset="-78"/>
                <a:cs typeface="SST Arabic Medium" pitchFamily="34" charset="-78"/>
              </a:rPr>
              <a:t>جمع البيانات</a:t>
            </a:r>
            <a:endParaRPr kumimoji="0" lang="ar-EG" sz="1400" b="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70" name="Rectangle 69">
            <a:extLst>
              <a:ext uri="{FF2B5EF4-FFF2-40B4-BE49-F238E27FC236}">
                <a16:creationId xmlns:a16="http://schemas.microsoft.com/office/drawing/2014/main" id="{2F08A842-587D-410E-BC48-3C304D19D659}"/>
              </a:ext>
            </a:extLst>
          </p:cNvPr>
          <p:cNvSpPr/>
          <p:nvPr/>
        </p:nvSpPr>
        <p:spPr>
          <a:xfrm>
            <a:off x="4104555" y="4851223"/>
            <a:ext cx="1839053" cy="388568"/>
          </a:xfrm>
          <a:prstGeom prst="rect">
            <a:avLst/>
          </a:prstGeom>
        </p:spPr>
        <p:txBody>
          <a:bodyPr wrap="square">
            <a:spAutoFit/>
          </a:bodyPr>
          <a:lstStyle/>
          <a:p>
            <a:pPr lvl="0" algn="ctr" rtl="1">
              <a:lnSpc>
                <a:spcPct val="150000"/>
              </a:lnSpc>
              <a:defRPr/>
            </a:pPr>
            <a:r>
              <a:rPr lang="ar-EG" sz="1400" dirty="0">
                <a:solidFill>
                  <a:schemeClr val="bg1">
                    <a:lumMod val="50000"/>
                  </a:schemeClr>
                </a:solidFill>
                <a:latin typeface="SST Arabic Medium" pitchFamily="34" charset="-78"/>
                <a:cs typeface="SST Arabic Medium" pitchFamily="34" charset="-78"/>
              </a:rPr>
              <a:t>الاجتماعات</a:t>
            </a:r>
            <a:endParaRPr kumimoji="0" lang="ar-EG" sz="1400" b="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71" name="Rectangle 70">
            <a:extLst>
              <a:ext uri="{FF2B5EF4-FFF2-40B4-BE49-F238E27FC236}">
                <a16:creationId xmlns:a16="http://schemas.microsoft.com/office/drawing/2014/main" id="{2F08A842-587D-410E-BC48-3C304D19D659}"/>
              </a:ext>
            </a:extLst>
          </p:cNvPr>
          <p:cNvSpPr/>
          <p:nvPr/>
        </p:nvSpPr>
        <p:spPr>
          <a:xfrm>
            <a:off x="1950389" y="4851223"/>
            <a:ext cx="1839053" cy="388568"/>
          </a:xfrm>
          <a:prstGeom prst="rect">
            <a:avLst/>
          </a:prstGeom>
        </p:spPr>
        <p:txBody>
          <a:bodyPr wrap="square">
            <a:spAutoFit/>
          </a:bodyPr>
          <a:lstStyle/>
          <a:p>
            <a:pPr lvl="0" algn="ctr" rtl="1">
              <a:lnSpc>
                <a:spcPct val="150000"/>
              </a:lnSpc>
              <a:defRPr/>
            </a:pPr>
            <a:r>
              <a:rPr lang="ar-EG" sz="1400" dirty="0">
                <a:solidFill>
                  <a:schemeClr val="bg1">
                    <a:lumMod val="50000"/>
                  </a:schemeClr>
                </a:solidFill>
                <a:latin typeface="SST Arabic Medium" pitchFamily="34" charset="-78"/>
                <a:cs typeface="SST Arabic Medium" pitchFamily="34" charset="-78"/>
              </a:rPr>
              <a:t>طرق اخرى</a:t>
            </a:r>
            <a:endParaRPr kumimoji="0" lang="ar-EG" sz="1400" b="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Tree>
    <p:extLst>
      <p:ext uri="{BB962C8B-B14F-4D97-AF65-F5344CB8AC3E}">
        <p14:creationId xmlns:p14="http://schemas.microsoft.com/office/powerpoint/2010/main" val="5721477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الطرق شائعة الاستخدام</a:t>
            </a:r>
          </a:p>
        </p:txBody>
      </p:sp>
      <p:grpSp>
        <p:nvGrpSpPr>
          <p:cNvPr id="2" name="مجموعة 1"/>
          <p:cNvGrpSpPr/>
          <p:nvPr/>
        </p:nvGrpSpPr>
        <p:grpSpPr>
          <a:xfrm>
            <a:off x="9203215" y="1632854"/>
            <a:ext cx="1839053" cy="1978102"/>
            <a:chOff x="8423219" y="3880660"/>
            <a:chExt cx="1839053" cy="1978102"/>
          </a:xfrm>
        </p:grpSpPr>
        <p:grpSp>
          <p:nvGrpSpPr>
            <p:cNvPr id="40" name="Group 39"/>
            <p:cNvGrpSpPr/>
            <p:nvPr/>
          </p:nvGrpSpPr>
          <p:grpSpPr>
            <a:xfrm>
              <a:off x="8829216" y="3880660"/>
              <a:ext cx="1027062" cy="1459290"/>
              <a:chOff x="8814284" y="3872423"/>
              <a:chExt cx="1027062" cy="1459290"/>
            </a:xfrm>
          </p:grpSpPr>
          <p:grpSp>
            <p:nvGrpSpPr>
              <p:cNvPr id="41" name="Group 27"/>
              <p:cNvGrpSpPr/>
              <p:nvPr/>
            </p:nvGrpSpPr>
            <p:grpSpPr>
              <a:xfrm rot="10800000">
                <a:off x="9144676" y="3872423"/>
                <a:ext cx="386937" cy="535542"/>
                <a:chOff x="0" y="0"/>
                <a:chExt cx="587259" cy="812800"/>
              </a:xfrm>
            </p:grpSpPr>
            <p:sp>
              <p:nvSpPr>
                <p:cNvPr id="49" name="Freeform 28"/>
                <p:cNvSpPr/>
                <p:nvPr/>
              </p:nvSpPr>
              <p:spPr>
                <a:xfrm>
                  <a:off x="0" y="0"/>
                  <a:ext cx="587259" cy="812800"/>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000F53"/>
                </a:solidFill>
                <a:ln cap="sq">
                  <a:noFill/>
                  <a:prstDash val="solid"/>
                  <a:miter/>
                </a:ln>
              </p:spPr>
              <p:txBody>
                <a:bodyPr/>
                <a:lstStyle/>
                <a:p>
                  <a:endParaRPr lang="en-SA"/>
                </a:p>
              </p:txBody>
            </p:sp>
            <p:sp>
              <p:nvSpPr>
                <p:cNvPr id="50" name="TextBox 29"/>
                <p:cNvSpPr txBox="1"/>
                <p:nvPr/>
              </p:nvSpPr>
              <p:spPr>
                <a:xfrm>
                  <a:off x="0" y="-38100"/>
                  <a:ext cx="587259" cy="8509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42" name="AutoShape 30"/>
              <p:cNvSpPr/>
              <p:nvPr/>
            </p:nvSpPr>
            <p:spPr>
              <a:xfrm>
                <a:off x="9338144" y="5056175"/>
                <a:ext cx="0" cy="275538"/>
              </a:xfrm>
              <a:prstGeom prst="line">
                <a:avLst/>
              </a:prstGeom>
              <a:ln w="28575" cap="rnd">
                <a:solidFill>
                  <a:srgbClr val="000F53"/>
                </a:solidFill>
                <a:prstDash val="sysDot"/>
                <a:headEnd type="none" w="sm" len="sm"/>
                <a:tailEnd type="oval" w="med" len="med"/>
              </a:ln>
            </p:spPr>
            <p:txBody>
              <a:bodyPr/>
              <a:lstStyle/>
              <a:p>
                <a:endParaRPr lang="en-SA"/>
              </a:p>
            </p:txBody>
          </p:sp>
          <p:sp>
            <p:nvSpPr>
              <p:cNvPr id="43" name="Freeform 31"/>
              <p:cNvSpPr/>
              <p:nvPr/>
            </p:nvSpPr>
            <p:spPr>
              <a:xfrm>
                <a:off x="8814284" y="4140194"/>
                <a:ext cx="1027062" cy="1027062"/>
              </a:xfrm>
              <a:custGeom>
                <a:avLst/>
                <a:gdLst/>
                <a:ahLst/>
                <a:cxnLst/>
                <a:rect l="l" t="t" r="r" b="b"/>
                <a:pathLst>
                  <a:path w="2571293" h="2571293">
                    <a:moveTo>
                      <a:pt x="0" y="0"/>
                    </a:moveTo>
                    <a:lnTo>
                      <a:pt x="2571293" y="0"/>
                    </a:lnTo>
                    <a:lnTo>
                      <a:pt x="2571293" y="2571293"/>
                    </a:lnTo>
                    <a:lnTo>
                      <a:pt x="0" y="2571293"/>
                    </a:lnTo>
                    <a:lnTo>
                      <a:pt x="0" y="0"/>
                    </a:lnTo>
                    <a:close/>
                  </a:path>
                </a:pathLst>
              </a:custGeom>
              <a: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a:ln cap="sq">
                <a:noFill/>
                <a:prstDash val="solid"/>
                <a:miter/>
              </a:ln>
            </p:spPr>
            <p:txBody>
              <a:bodyPr/>
              <a:lstStyle/>
              <a:p>
                <a:endParaRPr lang="en-SA"/>
              </a:p>
            </p:txBody>
          </p:sp>
          <p:grpSp>
            <p:nvGrpSpPr>
              <p:cNvPr id="44" name="Group 32"/>
              <p:cNvGrpSpPr/>
              <p:nvPr/>
            </p:nvGrpSpPr>
            <p:grpSpPr>
              <a:xfrm>
                <a:off x="8907578" y="4233488"/>
                <a:ext cx="840474" cy="840474"/>
                <a:chOff x="0" y="0"/>
                <a:chExt cx="812800" cy="812800"/>
              </a:xfrm>
            </p:grpSpPr>
            <p:sp>
              <p:nvSpPr>
                <p:cNvPr id="47" name="Freeform 3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cap="sq">
                  <a:noFill/>
                  <a:prstDash val="solid"/>
                  <a:miter/>
                </a:ln>
              </p:spPr>
              <p:txBody>
                <a:bodyPr/>
                <a:lstStyle/>
                <a:p>
                  <a:endParaRPr lang="en-SA"/>
                </a:p>
              </p:txBody>
            </p:sp>
            <p:sp>
              <p:nvSpPr>
                <p:cNvPr id="48" name="TextBox 34"/>
                <p:cNvSpPr txBox="1"/>
                <p:nvPr/>
              </p:nvSpPr>
              <p:spPr>
                <a:xfrm>
                  <a:off x="76200" y="38100"/>
                  <a:ext cx="660400" cy="6985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45" name="Freeform 43"/>
              <p:cNvSpPr/>
              <p:nvPr/>
            </p:nvSpPr>
            <p:spPr>
              <a:xfrm>
                <a:off x="9101212" y="4424440"/>
                <a:ext cx="453208" cy="469038"/>
              </a:xfrm>
              <a:custGeom>
                <a:avLst/>
                <a:gdLst/>
                <a:ahLst/>
                <a:cxnLst/>
                <a:rect l="l" t="t" r="r" b="b"/>
                <a:pathLst>
                  <a:path w="1134625" h="1174256">
                    <a:moveTo>
                      <a:pt x="0" y="0"/>
                    </a:moveTo>
                    <a:lnTo>
                      <a:pt x="1134624" y="0"/>
                    </a:lnTo>
                    <a:lnTo>
                      <a:pt x="1134624" y="1174256"/>
                    </a:lnTo>
                    <a:lnTo>
                      <a:pt x="0" y="1174256"/>
                    </a:lnTo>
                    <a:lnTo>
                      <a:pt x="0" y="0"/>
                    </a:lnTo>
                    <a:close/>
                  </a:path>
                </a:pathLst>
              </a:custGeom>
              <a:blipFill>
                <a:blip r:embed="rId5">
                  <a:extLs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n-SA"/>
              </a:p>
            </p:txBody>
          </p:sp>
          <p:sp>
            <p:nvSpPr>
              <p:cNvPr id="46" name="TextBox 52"/>
              <p:cNvSpPr txBox="1"/>
              <p:nvPr/>
            </p:nvSpPr>
            <p:spPr>
              <a:xfrm>
                <a:off x="9176954" y="3920785"/>
                <a:ext cx="322379" cy="225384"/>
              </a:xfrm>
              <a:prstGeom prst="rect">
                <a:avLst/>
              </a:prstGeom>
            </p:spPr>
            <p:txBody>
              <a:bodyPr lIns="0" tIns="0" rIns="0" bIns="0" rtlCol="0" anchor="t">
                <a:spAutoFit/>
              </a:bodyPr>
              <a:lstStyle/>
              <a:p>
                <a:pPr algn="ctr">
                  <a:lnSpc>
                    <a:spcPts val="2249"/>
                  </a:lnSpc>
                  <a:spcBef>
                    <a:spcPct val="0"/>
                  </a:spcBef>
                </a:pPr>
                <a:r>
                  <a:rPr lang="ar-SA" b="1" dirty="0">
                    <a:solidFill>
                      <a:srgbClr val="F8F8F8"/>
                    </a:solidFill>
                    <a:latin typeface="SST Arabic Medium" panose="020B0604030504020204" pitchFamily="34" charset="-78"/>
                    <a:ea typeface="SST Arabic Bold"/>
                    <a:cs typeface="SST Arabic Medium" panose="020B0604030504020204" pitchFamily="34" charset="-78"/>
                    <a:sym typeface="SST Arabic Bold"/>
                  </a:rPr>
                  <a:t>01</a:t>
                </a:r>
                <a:endParaRPr lang="en-US" b="1" dirty="0">
                  <a:solidFill>
                    <a:srgbClr val="F8F8F8"/>
                  </a:solidFill>
                  <a:latin typeface="SST Arabic Medium" panose="020B0604030504020204" pitchFamily="34" charset="-78"/>
                  <a:ea typeface="SST Arabic Bold"/>
                  <a:cs typeface="SST Arabic Medium" panose="020B0604030504020204" pitchFamily="34" charset="-78"/>
                  <a:sym typeface="SST Arabic Bold"/>
                </a:endParaRPr>
              </a:p>
            </p:txBody>
          </p:sp>
        </p:grpSp>
        <p:sp>
          <p:nvSpPr>
            <p:cNvPr id="52" name="Rectangle 51">
              <a:extLst>
                <a:ext uri="{FF2B5EF4-FFF2-40B4-BE49-F238E27FC236}">
                  <a16:creationId xmlns:a16="http://schemas.microsoft.com/office/drawing/2014/main" id="{2F08A842-587D-410E-BC48-3C304D19D659}"/>
                </a:ext>
              </a:extLst>
            </p:cNvPr>
            <p:cNvSpPr/>
            <p:nvPr/>
          </p:nvSpPr>
          <p:spPr>
            <a:xfrm>
              <a:off x="8423219" y="5443264"/>
              <a:ext cx="1839053" cy="415498"/>
            </a:xfrm>
            <a:prstGeom prst="rect">
              <a:avLst/>
            </a:prstGeom>
          </p:spPr>
          <p:txBody>
            <a:bodyPr wrap="square">
              <a:spAutoFit/>
            </a:bodyPr>
            <a:lstStyle/>
            <a:p>
              <a:pPr lvl="0" algn="ctr" rtl="1">
                <a:lnSpc>
                  <a:spcPct val="150000"/>
                </a:lnSpc>
                <a:defRPr/>
              </a:pPr>
              <a:r>
                <a:rPr lang="ar-EG" sz="1400" dirty="0">
                  <a:solidFill>
                    <a:schemeClr val="bg1">
                      <a:lumMod val="50000"/>
                    </a:schemeClr>
                  </a:solidFill>
                  <a:latin typeface="SST Arabic Medium" pitchFamily="34" charset="-78"/>
                  <a:cs typeface="SST Arabic Medium" pitchFamily="34" charset="-78"/>
                </a:rPr>
                <a:t>جمع البيانات</a:t>
              </a:r>
              <a:endParaRPr kumimoji="0" lang="ar-EG" sz="1400" b="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grpSp>
      <p:sp>
        <p:nvSpPr>
          <p:cNvPr id="56" name="Rectangle 55">
            <a:extLst>
              <a:ext uri="{FF2B5EF4-FFF2-40B4-BE49-F238E27FC236}">
                <a16:creationId xmlns:a16="http://schemas.microsoft.com/office/drawing/2014/main" id="{2F08A842-587D-410E-BC48-3C304D19D659}"/>
              </a:ext>
            </a:extLst>
          </p:cNvPr>
          <p:cNvSpPr/>
          <p:nvPr/>
        </p:nvSpPr>
        <p:spPr>
          <a:xfrm>
            <a:off x="1870769" y="2966960"/>
            <a:ext cx="2945834" cy="1893852"/>
          </a:xfrm>
          <a:prstGeom prst="rect">
            <a:avLst/>
          </a:prstGeom>
        </p:spPr>
        <p:txBody>
          <a:bodyPr wrap="square">
            <a:spAutoFit/>
          </a:bodyPr>
          <a:lstStyle/>
          <a:p>
            <a:pPr marL="342900" indent="-342900" algn="r" rtl="1">
              <a:lnSpc>
                <a:spcPct val="150000"/>
              </a:lnSpc>
              <a:buClr>
                <a:srgbClr val="19337C"/>
              </a:buClr>
              <a:buFont typeface="Courier New" panose="02070309020205020404" pitchFamily="49" charset="0"/>
              <a:buChar char="o"/>
              <a:defRPr/>
            </a:pPr>
            <a:r>
              <a:rPr lang="ar-EG" sz="1600" dirty="0">
                <a:solidFill>
                  <a:schemeClr val="bg1">
                    <a:lumMod val="50000"/>
                  </a:schemeClr>
                </a:solidFill>
                <a:latin typeface="SST Arabic Medium" pitchFamily="34" charset="-78"/>
                <a:cs typeface="SST Arabic Medium" pitchFamily="34" charset="-78"/>
              </a:rPr>
              <a:t>تحليل شجرة القرارات.</a:t>
            </a:r>
          </a:p>
          <a:p>
            <a:pPr marL="342900" indent="-342900" algn="r" rtl="1">
              <a:lnSpc>
                <a:spcPct val="150000"/>
              </a:lnSpc>
              <a:buClr>
                <a:srgbClr val="19337C"/>
              </a:buClr>
              <a:buFont typeface="Courier New" panose="02070309020205020404" pitchFamily="49" charset="0"/>
              <a:buChar char="o"/>
              <a:defRPr/>
            </a:pPr>
            <a:r>
              <a:rPr lang="ar-EG" sz="1600" dirty="0">
                <a:solidFill>
                  <a:schemeClr val="bg1">
                    <a:lumMod val="50000"/>
                  </a:schemeClr>
                </a:solidFill>
                <a:latin typeface="SST Arabic Medium" pitchFamily="34" charset="-78"/>
                <a:cs typeface="SST Arabic Medium" pitchFamily="34" charset="-78"/>
              </a:rPr>
              <a:t>تحليل القيمة المكتسبة.</a:t>
            </a:r>
          </a:p>
          <a:p>
            <a:pPr marL="342900" indent="-342900" algn="r" rtl="1">
              <a:lnSpc>
                <a:spcPct val="150000"/>
              </a:lnSpc>
              <a:buClr>
                <a:srgbClr val="19337C"/>
              </a:buClr>
              <a:buFont typeface="Courier New" panose="02070309020205020404" pitchFamily="49" charset="0"/>
              <a:buChar char="o"/>
              <a:defRPr/>
            </a:pPr>
            <a:r>
              <a:rPr lang="ar-EG" sz="1600" dirty="0">
                <a:solidFill>
                  <a:schemeClr val="bg1">
                    <a:lumMod val="50000"/>
                  </a:schemeClr>
                </a:solidFill>
                <a:latin typeface="SST Arabic Medium" pitchFamily="34" charset="-78"/>
                <a:cs typeface="SST Arabic Medium" pitchFamily="34" charset="-78"/>
              </a:rPr>
              <a:t>القيمة النقدية المتوقعة</a:t>
            </a:r>
          </a:p>
          <a:p>
            <a:pPr marL="342900" indent="-342900" algn="r" rtl="1">
              <a:lnSpc>
                <a:spcPct val="150000"/>
              </a:lnSpc>
              <a:buClr>
                <a:srgbClr val="19337C"/>
              </a:buClr>
              <a:buFont typeface="Courier New" panose="02070309020205020404" pitchFamily="49" charset="0"/>
              <a:buChar char="o"/>
              <a:defRPr/>
            </a:pPr>
            <a:r>
              <a:rPr lang="ar-EG" sz="1600" dirty="0">
                <a:solidFill>
                  <a:schemeClr val="bg1">
                    <a:lumMod val="50000"/>
                  </a:schemeClr>
                </a:solidFill>
                <a:latin typeface="SST Arabic Medium" pitchFamily="34" charset="-78"/>
                <a:cs typeface="SST Arabic Medium" pitchFamily="34" charset="-78"/>
              </a:rPr>
              <a:t>مخطط التأثير.</a:t>
            </a:r>
          </a:p>
          <a:p>
            <a:pPr marL="342900" indent="-342900" algn="r" rtl="1">
              <a:lnSpc>
                <a:spcPct val="150000"/>
              </a:lnSpc>
              <a:buClr>
                <a:srgbClr val="19337C"/>
              </a:buClr>
              <a:buFont typeface="Courier New" panose="02070309020205020404" pitchFamily="49" charset="0"/>
              <a:buChar char="o"/>
              <a:defRPr/>
            </a:pPr>
            <a:r>
              <a:rPr lang="ar-EG" sz="1600" dirty="0">
                <a:solidFill>
                  <a:schemeClr val="bg1">
                    <a:lumMod val="50000"/>
                  </a:schemeClr>
                </a:solidFill>
                <a:latin typeface="SST Arabic Medium" pitchFamily="34" charset="-78"/>
                <a:cs typeface="SST Arabic Medium" pitchFamily="34" charset="-78"/>
              </a:rPr>
              <a:t>مصفوفة الاحتمالات والتأثير.</a:t>
            </a:r>
          </a:p>
        </p:txBody>
      </p:sp>
      <p:sp>
        <p:nvSpPr>
          <p:cNvPr id="57" name="Rectangle 55">
            <a:extLst>
              <a:ext uri="{FF2B5EF4-FFF2-40B4-BE49-F238E27FC236}">
                <a16:creationId xmlns:a16="http://schemas.microsoft.com/office/drawing/2014/main" id="{2F08A842-587D-410E-BC48-3C304D19D659}"/>
              </a:ext>
            </a:extLst>
          </p:cNvPr>
          <p:cNvSpPr/>
          <p:nvPr/>
        </p:nvSpPr>
        <p:spPr>
          <a:xfrm>
            <a:off x="5452391" y="2927687"/>
            <a:ext cx="2945834" cy="2263184"/>
          </a:xfrm>
          <a:prstGeom prst="rect">
            <a:avLst/>
          </a:prstGeom>
        </p:spPr>
        <p:txBody>
          <a:bodyPr wrap="square">
            <a:spAutoFit/>
          </a:bodyPr>
          <a:lstStyle/>
          <a:p>
            <a:pPr marL="342900" indent="-342900" algn="r" rtl="1">
              <a:lnSpc>
                <a:spcPct val="150000"/>
              </a:lnSpc>
              <a:buClr>
                <a:srgbClr val="19337C"/>
              </a:buClr>
              <a:buFont typeface="Courier New" panose="02070309020205020404" pitchFamily="49" charset="0"/>
              <a:buChar char="o"/>
              <a:defRPr/>
            </a:pPr>
            <a:r>
              <a:rPr lang="ar-EG" sz="1600" dirty="0">
                <a:solidFill>
                  <a:schemeClr val="bg1">
                    <a:lumMod val="50000"/>
                  </a:schemeClr>
                </a:solidFill>
                <a:latin typeface="SST Arabic Medium" pitchFamily="34" charset="-78"/>
                <a:cs typeface="SST Arabic Medium" pitchFamily="34" charset="-78"/>
              </a:rPr>
              <a:t>تحليل البدائل.</a:t>
            </a:r>
          </a:p>
          <a:p>
            <a:pPr marL="342900" indent="-342900" algn="r" rtl="1">
              <a:lnSpc>
                <a:spcPct val="150000"/>
              </a:lnSpc>
              <a:buClr>
                <a:srgbClr val="19337C"/>
              </a:buClr>
              <a:buFont typeface="Courier New" panose="02070309020205020404" pitchFamily="49" charset="0"/>
              <a:buChar char="o"/>
              <a:defRPr/>
            </a:pPr>
            <a:r>
              <a:rPr lang="ar-EG" sz="1600" dirty="0">
                <a:solidFill>
                  <a:schemeClr val="bg1">
                    <a:lumMod val="50000"/>
                  </a:schemeClr>
                </a:solidFill>
                <a:latin typeface="SST Arabic Medium" pitchFamily="34" charset="-78"/>
                <a:cs typeface="SST Arabic Medium" pitchFamily="34" charset="-78"/>
              </a:rPr>
              <a:t>تحليل الافتراضات والقيود.</a:t>
            </a:r>
          </a:p>
          <a:p>
            <a:pPr marL="342900" indent="-342900" algn="r" rtl="1">
              <a:lnSpc>
                <a:spcPct val="150000"/>
              </a:lnSpc>
              <a:buClr>
                <a:srgbClr val="19337C"/>
              </a:buClr>
              <a:buFont typeface="Courier New" panose="02070309020205020404" pitchFamily="49" charset="0"/>
              <a:buChar char="o"/>
              <a:defRPr/>
            </a:pPr>
            <a:r>
              <a:rPr lang="ar-EG" sz="1600" dirty="0">
                <a:solidFill>
                  <a:schemeClr val="bg1">
                    <a:lumMod val="50000"/>
                  </a:schemeClr>
                </a:solidFill>
                <a:latin typeface="SST Arabic Medium" pitchFamily="34" charset="-78"/>
                <a:cs typeface="SST Arabic Medium" pitchFamily="34" charset="-78"/>
              </a:rPr>
              <a:t>المقارنات المرجعية.</a:t>
            </a:r>
          </a:p>
          <a:p>
            <a:pPr marL="342900" indent="-342900" algn="r" rtl="1">
              <a:lnSpc>
                <a:spcPct val="150000"/>
              </a:lnSpc>
              <a:buClr>
                <a:srgbClr val="19337C"/>
              </a:buClr>
              <a:buFont typeface="Courier New" panose="02070309020205020404" pitchFamily="49" charset="0"/>
              <a:buChar char="o"/>
              <a:defRPr/>
            </a:pPr>
            <a:r>
              <a:rPr lang="ar-EG" sz="1600" dirty="0">
                <a:solidFill>
                  <a:schemeClr val="bg1">
                    <a:lumMod val="50000"/>
                  </a:schemeClr>
                </a:solidFill>
                <a:latin typeface="SST Arabic Medium" pitchFamily="34" charset="-78"/>
                <a:cs typeface="SST Arabic Medium" pitchFamily="34" charset="-78"/>
              </a:rPr>
              <a:t>طرق تحليل مبررات الأعمال.</a:t>
            </a:r>
          </a:p>
          <a:p>
            <a:pPr marL="342900" indent="-342900" algn="r" rtl="1">
              <a:lnSpc>
                <a:spcPct val="150000"/>
              </a:lnSpc>
              <a:buClr>
                <a:srgbClr val="19337C"/>
              </a:buClr>
              <a:buFont typeface="Courier New" panose="02070309020205020404" pitchFamily="49" charset="0"/>
              <a:buChar char="o"/>
              <a:defRPr/>
            </a:pPr>
            <a:r>
              <a:rPr lang="ar-EG" sz="1600" dirty="0">
                <a:solidFill>
                  <a:schemeClr val="bg1">
                    <a:lumMod val="50000"/>
                  </a:schemeClr>
                </a:solidFill>
                <a:latin typeface="SST Arabic Medium" pitchFamily="34" charset="-78"/>
                <a:cs typeface="SST Arabic Medium" pitchFamily="34" charset="-78"/>
              </a:rPr>
              <a:t>أوراق الفحص</a:t>
            </a:r>
          </a:p>
          <a:p>
            <a:pPr marL="342900" indent="-342900" algn="r" rtl="1">
              <a:lnSpc>
                <a:spcPct val="150000"/>
              </a:lnSpc>
              <a:buClr>
                <a:srgbClr val="19337C"/>
              </a:buClr>
              <a:buFont typeface="Courier New" panose="02070309020205020404" pitchFamily="49" charset="0"/>
              <a:buChar char="o"/>
              <a:defRPr/>
            </a:pPr>
            <a:r>
              <a:rPr lang="ar-EG" sz="1600" dirty="0">
                <a:solidFill>
                  <a:schemeClr val="bg1">
                    <a:lumMod val="50000"/>
                  </a:schemeClr>
                </a:solidFill>
                <a:latin typeface="SST Arabic Medium" pitchFamily="34" charset="-78"/>
                <a:cs typeface="SST Arabic Medium" pitchFamily="34" charset="-78"/>
              </a:rPr>
              <a:t>تكلفة الجودة.</a:t>
            </a:r>
          </a:p>
        </p:txBody>
      </p:sp>
    </p:spTree>
    <p:extLst>
      <p:ext uri="{BB962C8B-B14F-4D97-AF65-F5344CB8AC3E}">
        <p14:creationId xmlns:p14="http://schemas.microsoft.com/office/powerpoint/2010/main" val="2019465005"/>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الطرق شائعة الاستخدام (جمع البيانات)</a:t>
            </a:r>
          </a:p>
        </p:txBody>
      </p:sp>
      <p:sp>
        <p:nvSpPr>
          <p:cNvPr id="5" name="Rectangle 4">
            <a:extLst>
              <a:ext uri="{FF2B5EF4-FFF2-40B4-BE49-F238E27FC236}">
                <a16:creationId xmlns:a16="http://schemas.microsoft.com/office/drawing/2014/main" id="{2F08A842-587D-410E-BC48-3C304D19D659}"/>
              </a:ext>
            </a:extLst>
          </p:cNvPr>
          <p:cNvSpPr/>
          <p:nvPr/>
        </p:nvSpPr>
        <p:spPr>
          <a:xfrm>
            <a:off x="9001304" y="1463845"/>
            <a:ext cx="2594356" cy="1323439"/>
          </a:xfrm>
          <a:prstGeom prst="rect">
            <a:avLst/>
          </a:prstGeom>
        </p:spPr>
        <p:txBody>
          <a:bodyPr wrap="square">
            <a:spAutoFit/>
          </a:bodyPr>
          <a:lstStyle/>
          <a:p>
            <a:pPr marL="342900" lvl="0" indent="-342900" algn="r" rtl="1">
              <a:buClr>
                <a:srgbClr val="1D2D83"/>
              </a:buClr>
              <a:buFont typeface="Courier New" panose="02070309020205020404" pitchFamily="49" charset="0"/>
              <a:buChar char="o"/>
              <a:defRPr/>
            </a:pPr>
            <a:r>
              <a:rPr lang="ar-EG" sz="1600" dirty="0">
                <a:solidFill>
                  <a:schemeClr val="bg1">
                    <a:lumMod val="50000"/>
                  </a:schemeClr>
                </a:solidFill>
                <a:latin typeface="SST Arabic Medium" pitchFamily="34" charset="-78"/>
                <a:cs typeface="SST Arabic Medium" pitchFamily="34" charset="-78"/>
              </a:rPr>
              <a:t>تحليل الانحدار.</a:t>
            </a:r>
          </a:p>
          <a:p>
            <a:pPr marL="342900" lvl="0" indent="-342900" algn="r" rtl="1">
              <a:buClr>
                <a:srgbClr val="1D2D83"/>
              </a:buClr>
              <a:buFont typeface="Courier New" panose="02070309020205020404" pitchFamily="49" charset="0"/>
              <a:buChar char="o"/>
              <a:defRPr/>
            </a:pPr>
            <a:r>
              <a:rPr lang="ar-EG" sz="1600" dirty="0">
                <a:solidFill>
                  <a:schemeClr val="bg1">
                    <a:lumMod val="50000"/>
                  </a:schemeClr>
                </a:solidFill>
                <a:latin typeface="SST Arabic Medium" pitchFamily="34" charset="-78"/>
                <a:cs typeface="SST Arabic Medium" pitchFamily="34" charset="-78"/>
              </a:rPr>
              <a:t>تحليل الاحتياطي.</a:t>
            </a:r>
          </a:p>
          <a:p>
            <a:pPr marL="342900" lvl="0" indent="-342900" algn="r" rtl="1">
              <a:buClr>
                <a:srgbClr val="1D2D83"/>
              </a:buClr>
              <a:buFont typeface="Courier New" panose="02070309020205020404" pitchFamily="49" charset="0"/>
              <a:buChar char="o"/>
              <a:defRPr/>
            </a:pPr>
            <a:r>
              <a:rPr lang="ar-EG" sz="1600" dirty="0">
                <a:solidFill>
                  <a:schemeClr val="bg1">
                    <a:lumMod val="50000"/>
                  </a:schemeClr>
                </a:solidFill>
                <a:latin typeface="SST Arabic Medium" pitchFamily="34" charset="-78"/>
                <a:cs typeface="SST Arabic Medium" pitchFamily="34" charset="-78"/>
              </a:rPr>
              <a:t>تحليل السبب الجذري.</a:t>
            </a:r>
          </a:p>
          <a:p>
            <a:pPr marL="342900" lvl="0" indent="-342900" algn="r" rtl="1">
              <a:buClr>
                <a:srgbClr val="1D2D83"/>
              </a:buClr>
              <a:buFont typeface="Courier New" panose="02070309020205020404" pitchFamily="49" charset="0"/>
              <a:buChar char="o"/>
              <a:defRPr/>
            </a:pPr>
            <a:r>
              <a:rPr lang="ar-EG" sz="1600" dirty="0">
                <a:solidFill>
                  <a:schemeClr val="bg1">
                    <a:lumMod val="50000"/>
                  </a:schemeClr>
                </a:solidFill>
                <a:latin typeface="SST Arabic Medium" pitchFamily="34" charset="-78"/>
                <a:cs typeface="SST Arabic Medium" pitchFamily="34" charset="-78"/>
              </a:rPr>
              <a:t>تحليل الحساسية.</a:t>
            </a:r>
          </a:p>
          <a:p>
            <a:pPr marL="342900" lvl="0" indent="-342900" algn="r" rtl="1">
              <a:buClr>
                <a:srgbClr val="1D2D83"/>
              </a:buClr>
              <a:buFont typeface="Courier New" panose="02070309020205020404" pitchFamily="49" charset="0"/>
              <a:buChar char="o"/>
              <a:defRPr/>
            </a:pPr>
            <a:r>
              <a:rPr lang="ar-EG" sz="1600" dirty="0">
                <a:solidFill>
                  <a:schemeClr val="bg1">
                    <a:lumMod val="50000"/>
                  </a:schemeClr>
                </a:solidFill>
                <a:latin typeface="SST Arabic Medium" pitchFamily="34" charset="-78"/>
                <a:cs typeface="SST Arabic Medium" pitchFamily="34" charset="-78"/>
              </a:rPr>
              <a:t>المحاكاة.</a:t>
            </a:r>
          </a:p>
        </p:txBody>
      </p:sp>
      <p:grpSp>
        <p:nvGrpSpPr>
          <p:cNvPr id="6" name="Group 5"/>
          <p:cNvGrpSpPr/>
          <p:nvPr/>
        </p:nvGrpSpPr>
        <p:grpSpPr>
          <a:xfrm>
            <a:off x="2335722" y="3880660"/>
            <a:ext cx="1027062" cy="1459290"/>
            <a:chOff x="4301487" y="3888897"/>
            <a:chExt cx="1027062" cy="1459290"/>
          </a:xfrm>
        </p:grpSpPr>
        <p:grpSp>
          <p:nvGrpSpPr>
            <p:cNvPr id="7" name="Group 3"/>
            <p:cNvGrpSpPr/>
            <p:nvPr/>
          </p:nvGrpSpPr>
          <p:grpSpPr>
            <a:xfrm rot="10800000">
              <a:off x="4631879" y="3888897"/>
              <a:ext cx="386937" cy="535542"/>
              <a:chOff x="0" y="0"/>
              <a:chExt cx="587259" cy="812800"/>
            </a:xfrm>
          </p:grpSpPr>
          <p:sp>
            <p:nvSpPr>
              <p:cNvPr id="17" name="Freeform 4"/>
              <p:cNvSpPr/>
              <p:nvPr/>
            </p:nvSpPr>
            <p:spPr>
              <a:xfrm>
                <a:off x="0" y="0"/>
                <a:ext cx="587259" cy="812800"/>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686CA8"/>
              </a:solidFill>
              <a:ln cap="sq">
                <a:noFill/>
                <a:prstDash val="solid"/>
                <a:miter/>
              </a:ln>
            </p:spPr>
            <p:txBody>
              <a:bodyPr/>
              <a:lstStyle/>
              <a:p>
                <a:endParaRPr lang="en-SA"/>
              </a:p>
            </p:txBody>
          </p:sp>
          <p:sp>
            <p:nvSpPr>
              <p:cNvPr id="18" name="TextBox 5"/>
              <p:cNvSpPr txBox="1"/>
              <p:nvPr/>
            </p:nvSpPr>
            <p:spPr>
              <a:xfrm>
                <a:off x="0" y="-38100"/>
                <a:ext cx="587259" cy="8509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10" name="AutoShape 6"/>
            <p:cNvSpPr/>
            <p:nvPr/>
          </p:nvSpPr>
          <p:spPr>
            <a:xfrm>
              <a:off x="4825347" y="5072649"/>
              <a:ext cx="0" cy="275538"/>
            </a:xfrm>
            <a:prstGeom prst="line">
              <a:avLst/>
            </a:prstGeom>
            <a:ln w="28575" cap="rnd">
              <a:solidFill>
                <a:srgbClr val="686CA8"/>
              </a:solidFill>
              <a:prstDash val="sysDot"/>
              <a:headEnd type="none" w="sm" len="sm"/>
              <a:tailEnd type="oval" w="med" len="med"/>
            </a:ln>
          </p:spPr>
          <p:txBody>
            <a:bodyPr/>
            <a:lstStyle/>
            <a:p>
              <a:endParaRPr lang="en-SA"/>
            </a:p>
          </p:txBody>
        </p:sp>
        <p:sp>
          <p:nvSpPr>
            <p:cNvPr id="11" name="Freeform 7"/>
            <p:cNvSpPr/>
            <p:nvPr/>
          </p:nvSpPr>
          <p:spPr>
            <a:xfrm>
              <a:off x="4301487" y="4156669"/>
              <a:ext cx="1027062" cy="1027062"/>
            </a:xfrm>
            <a:custGeom>
              <a:avLst/>
              <a:gdLst/>
              <a:ahLst/>
              <a:cxnLst/>
              <a:rect l="l" t="t" r="r" b="b"/>
              <a:pathLst>
                <a:path w="2571293" h="2571293">
                  <a:moveTo>
                    <a:pt x="0" y="0"/>
                  </a:moveTo>
                  <a:lnTo>
                    <a:pt x="2571293" y="0"/>
                  </a:lnTo>
                  <a:lnTo>
                    <a:pt x="2571293" y="2571292"/>
                  </a:lnTo>
                  <a:lnTo>
                    <a:pt x="0" y="2571292"/>
                  </a:lnTo>
                  <a:lnTo>
                    <a:pt x="0" y="0"/>
                  </a:lnTo>
                  <a:close/>
                </a:path>
              </a:pathLst>
            </a:custGeom>
            <a: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a:ln cap="sq">
              <a:noFill/>
              <a:prstDash val="solid"/>
              <a:miter/>
            </a:ln>
          </p:spPr>
          <p:txBody>
            <a:bodyPr/>
            <a:lstStyle/>
            <a:p>
              <a:endParaRPr lang="en-SA"/>
            </a:p>
          </p:txBody>
        </p:sp>
        <p:grpSp>
          <p:nvGrpSpPr>
            <p:cNvPr id="12" name="Group 8"/>
            <p:cNvGrpSpPr/>
            <p:nvPr/>
          </p:nvGrpSpPr>
          <p:grpSpPr>
            <a:xfrm>
              <a:off x="4394781" y="4249962"/>
              <a:ext cx="840474" cy="840474"/>
              <a:chOff x="0" y="0"/>
              <a:chExt cx="812800" cy="812800"/>
            </a:xfrm>
          </p:grpSpPr>
          <p:sp>
            <p:nvSpPr>
              <p:cNvPr id="15" name="Freeform 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cap="sq">
                <a:noFill/>
                <a:prstDash val="solid"/>
                <a:miter/>
              </a:ln>
            </p:spPr>
            <p:txBody>
              <a:bodyPr/>
              <a:lstStyle/>
              <a:p>
                <a:endParaRPr lang="en-SA"/>
              </a:p>
            </p:txBody>
          </p:sp>
          <p:sp>
            <p:nvSpPr>
              <p:cNvPr id="16" name="TextBox 10"/>
              <p:cNvSpPr txBox="1"/>
              <p:nvPr/>
            </p:nvSpPr>
            <p:spPr>
              <a:xfrm>
                <a:off x="76200" y="38100"/>
                <a:ext cx="660400" cy="6985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13" name="Freeform 46"/>
            <p:cNvSpPr/>
            <p:nvPr/>
          </p:nvSpPr>
          <p:spPr>
            <a:xfrm>
              <a:off x="4575838" y="4407965"/>
              <a:ext cx="478779" cy="477836"/>
            </a:xfrm>
            <a:custGeom>
              <a:avLst/>
              <a:gdLst/>
              <a:ahLst/>
              <a:cxnLst/>
              <a:rect l="l" t="t" r="r" b="b"/>
              <a:pathLst>
                <a:path w="1198644" h="1196282">
                  <a:moveTo>
                    <a:pt x="0" y="0"/>
                  </a:moveTo>
                  <a:lnTo>
                    <a:pt x="1198644" y="0"/>
                  </a:lnTo>
                  <a:lnTo>
                    <a:pt x="1198644" y="1196282"/>
                  </a:lnTo>
                  <a:lnTo>
                    <a:pt x="0" y="1196282"/>
                  </a:lnTo>
                  <a:lnTo>
                    <a:pt x="0" y="0"/>
                  </a:lnTo>
                  <a:close/>
                </a:path>
              </a:pathLst>
            </a:custGeom>
            <a: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n-SA"/>
            </a:p>
          </p:txBody>
        </p:sp>
        <p:sp>
          <p:nvSpPr>
            <p:cNvPr id="14" name="TextBox 48"/>
            <p:cNvSpPr txBox="1"/>
            <p:nvPr/>
          </p:nvSpPr>
          <p:spPr>
            <a:xfrm>
              <a:off x="4644462" y="3935599"/>
              <a:ext cx="322379" cy="225384"/>
            </a:xfrm>
            <a:prstGeom prst="rect">
              <a:avLst/>
            </a:prstGeom>
          </p:spPr>
          <p:txBody>
            <a:bodyPr lIns="0" tIns="0" rIns="0" bIns="0" rtlCol="0" anchor="t">
              <a:spAutoFit/>
            </a:bodyPr>
            <a:lstStyle/>
            <a:p>
              <a:pPr algn="ctr">
                <a:lnSpc>
                  <a:spcPts val="2249"/>
                </a:lnSpc>
                <a:spcBef>
                  <a:spcPct val="0"/>
                </a:spcBef>
              </a:pPr>
              <a:r>
                <a:rPr lang="ar-SA" b="1" dirty="0">
                  <a:solidFill>
                    <a:srgbClr val="F8F8F8"/>
                  </a:solidFill>
                  <a:latin typeface="SST Arabic Medium" panose="020B0604030504020204" pitchFamily="34" charset="-78"/>
                  <a:ea typeface="SST Arabic Bold"/>
                  <a:cs typeface="SST Arabic Medium" panose="020B0604030504020204" pitchFamily="34" charset="-78"/>
                  <a:sym typeface="SST Arabic Bold"/>
                </a:rPr>
                <a:t>04</a:t>
              </a:r>
              <a:endParaRPr lang="en-US" b="1" dirty="0">
                <a:solidFill>
                  <a:srgbClr val="F8F8F8"/>
                </a:solidFill>
                <a:latin typeface="SST Arabic Medium" panose="020B0604030504020204" pitchFamily="34" charset="-78"/>
                <a:ea typeface="SST Arabic Bold"/>
                <a:cs typeface="SST Arabic Medium" panose="020B0604030504020204" pitchFamily="34" charset="-78"/>
                <a:sym typeface="SST Arabic Bold"/>
              </a:endParaRPr>
            </a:p>
          </p:txBody>
        </p:sp>
      </p:grpSp>
      <p:grpSp>
        <p:nvGrpSpPr>
          <p:cNvPr id="19" name="Group 18"/>
          <p:cNvGrpSpPr/>
          <p:nvPr/>
        </p:nvGrpSpPr>
        <p:grpSpPr>
          <a:xfrm>
            <a:off x="4500220" y="3880660"/>
            <a:ext cx="1027062" cy="1459290"/>
            <a:chOff x="5805393" y="3880660"/>
            <a:chExt cx="1027062" cy="1459290"/>
          </a:xfrm>
        </p:grpSpPr>
        <p:grpSp>
          <p:nvGrpSpPr>
            <p:cNvPr id="20" name="Group 11"/>
            <p:cNvGrpSpPr/>
            <p:nvPr/>
          </p:nvGrpSpPr>
          <p:grpSpPr>
            <a:xfrm rot="10800000">
              <a:off x="6135785" y="3880660"/>
              <a:ext cx="386937" cy="535542"/>
              <a:chOff x="0" y="0"/>
              <a:chExt cx="587259" cy="812800"/>
            </a:xfrm>
          </p:grpSpPr>
          <p:sp>
            <p:nvSpPr>
              <p:cNvPr id="28" name="Freeform 12"/>
              <p:cNvSpPr/>
              <p:nvPr/>
            </p:nvSpPr>
            <p:spPr>
              <a:xfrm>
                <a:off x="0" y="0"/>
                <a:ext cx="587259" cy="812800"/>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19337C"/>
              </a:solidFill>
              <a:ln cap="sq">
                <a:noFill/>
                <a:prstDash val="solid"/>
                <a:miter/>
              </a:ln>
            </p:spPr>
            <p:txBody>
              <a:bodyPr/>
              <a:lstStyle/>
              <a:p>
                <a:endParaRPr lang="en-SA"/>
              </a:p>
            </p:txBody>
          </p:sp>
          <p:sp>
            <p:nvSpPr>
              <p:cNvPr id="29" name="TextBox 13"/>
              <p:cNvSpPr txBox="1"/>
              <p:nvPr/>
            </p:nvSpPr>
            <p:spPr>
              <a:xfrm>
                <a:off x="0" y="-38100"/>
                <a:ext cx="587259" cy="8509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21" name="AutoShape 14"/>
            <p:cNvSpPr/>
            <p:nvPr/>
          </p:nvSpPr>
          <p:spPr>
            <a:xfrm>
              <a:off x="6329254" y="5064412"/>
              <a:ext cx="0" cy="275538"/>
            </a:xfrm>
            <a:prstGeom prst="line">
              <a:avLst/>
            </a:prstGeom>
            <a:ln w="28575" cap="rnd">
              <a:solidFill>
                <a:srgbClr val="19337C"/>
              </a:solidFill>
              <a:prstDash val="sysDot"/>
              <a:headEnd type="none" w="sm" len="sm"/>
              <a:tailEnd type="oval" w="med" len="med"/>
            </a:ln>
          </p:spPr>
          <p:txBody>
            <a:bodyPr/>
            <a:lstStyle/>
            <a:p>
              <a:endParaRPr lang="en-SA"/>
            </a:p>
          </p:txBody>
        </p:sp>
        <p:sp>
          <p:nvSpPr>
            <p:cNvPr id="22" name="Freeform 15"/>
            <p:cNvSpPr/>
            <p:nvPr/>
          </p:nvSpPr>
          <p:spPr>
            <a:xfrm>
              <a:off x="5805393" y="4148431"/>
              <a:ext cx="1027062" cy="1027062"/>
            </a:xfrm>
            <a:custGeom>
              <a:avLst/>
              <a:gdLst/>
              <a:ahLst/>
              <a:cxnLst/>
              <a:rect l="l" t="t" r="r" b="b"/>
              <a:pathLst>
                <a:path w="2571293" h="2571293">
                  <a:moveTo>
                    <a:pt x="0" y="0"/>
                  </a:moveTo>
                  <a:lnTo>
                    <a:pt x="2571293" y="0"/>
                  </a:lnTo>
                  <a:lnTo>
                    <a:pt x="2571293" y="2571293"/>
                  </a:lnTo>
                  <a:lnTo>
                    <a:pt x="0" y="2571293"/>
                  </a:lnTo>
                  <a:lnTo>
                    <a:pt x="0" y="0"/>
                  </a:lnTo>
                  <a:close/>
                </a:path>
              </a:pathLst>
            </a:custGeom>
            <a: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a:blipFill>
            <a:ln cap="sq">
              <a:noFill/>
              <a:prstDash val="solid"/>
              <a:miter/>
            </a:ln>
          </p:spPr>
          <p:txBody>
            <a:bodyPr/>
            <a:lstStyle/>
            <a:p>
              <a:endParaRPr lang="en-SA"/>
            </a:p>
          </p:txBody>
        </p:sp>
        <p:grpSp>
          <p:nvGrpSpPr>
            <p:cNvPr id="23" name="Group 16"/>
            <p:cNvGrpSpPr/>
            <p:nvPr/>
          </p:nvGrpSpPr>
          <p:grpSpPr>
            <a:xfrm>
              <a:off x="5898687" y="4241725"/>
              <a:ext cx="840474" cy="840474"/>
              <a:chOff x="0" y="0"/>
              <a:chExt cx="812800" cy="812800"/>
            </a:xfrm>
          </p:grpSpPr>
          <p:sp>
            <p:nvSpPr>
              <p:cNvPr id="26" name="Freeform 1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cap="sq">
                <a:noFill/>
                <a:prstDash val="solid"/>
                <a:miter/>
              </a:ln>
            </p:spPr>
            <p:txBody>
              <a:bodyPr/>
              <a:lstStyle/>
              <a:p>
                <a:endParaRPr lang="en-SA"/>
              </a:p>
            </p:txBody>
          </p:sp>
          <p:sp>
            <p:nvSpPr>
              <p:cNvPr id="27" name="TextBox 18"/>
              <p:cNvSpPr txBox="1"/>
              <p:nvPr/>
            </p:nvSpPr>
            <p:spPr>
              <a:xfrm>
                <a:off x="76200" y="38100"/>
                <a:ext cx="660400" cy="6985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24" name="Freeform 45"/>
            <p:cNvSpPr/>
            <p:nvPr/>
          </p:nvSpPr>
          <p:spPr>
            <a:xfrm>
              <a:off x="6094609" y="4382055"/>
              <a:ext cx="469289" cy="492691"/>
            </a:xfrm>
            <a:custGeom>
              <a:avLst/>
              <a:gdLst/>
              <a:ahLst/>
              <a:cxnLst/>
              <a:rect l="l" t="t" r="r" b="b"/>
              <a:pathLst>
                <a:path w="1174884" h="1233474">
                  <a:moveTo>
                    <a:pt x="0" y="0"/>
                  </a:moveTo>
                  <a:lnTo>
                    <a:pt x="1174884" y="0"/>
                  </a:lnTo>
                  <a:lnTo>
                    <a:pt x="1174884" y="1233474"/>
                  </a:lnTo>
                  <a:lnTo>
                    <a:pt x="0" y="1233474"/>
                  </a:lnTo>
                  <a:lnTo>
                    <a:pt x="0" y="0"/>
                  </a:lnTo>
                  <a:close/>
                </a:path>
              </a:pathLst>
            </a:custGeom>
            <a:blipFill>
              <a:blip r:embed="rId9">
                <a:extLst>
                  <a:ext uri="{96DAC541-7B7A-43D3-8B79-37D633B846F1}">
                    <asvg:svgBlip xmlns:asvg="http://schemas.microsoft.com/office/drawing/2016/SVG/main" r:embed="rId10"/>
                  </a:ext>
                </a:extLst>
              </a:blip>
              <a:stretch>
                <a:fillRect/>
              </a:stretch>
            </a:blipFill>
            <a:ln cap="sq">
              <a:noFill/>
              <a:prstDash val="solid"/>
              <a:miter/>
            </a:ln>
          </p:spPr>
          <p:txBody>
            <a:bodyPr/>
            <a:lstStyle/>
            <a:p>
              <a:endParaRPr lang="en-SA"/>
            </a:p>
          </p:txBody>
        </p:sp>
        <p:sp>
          <p:nvSpPr>
            <p:cNvPr id="25" name="TextBox 49"/>
            <p:cNvSpPr txBox="1"/>
            <p:nvPr/>
          </p:nvSpPr>
          <p:spPr>
            <a:xfrm>
              <a:off x="6168064" y="3937280"/>
              <a:ext cx="322379" cy="225384"/>
            </a:xfrm>
            <a:prstGeom prst="rect">
              <a:avLst/>
            </a:prstGeom>
          </p:spPr>
          <p:txBody>
            <a:bodyPr lIns="0" tIns="0" rIns="0" bIns="0" rtlCol="0" anchor="t">
              <a:spAutoFit/>
            </a:bodyPr>
            <a:lstStyle/>
            <a:p>
              <a:pPr algn="ctr">
                <a:lnSpc>
                  <a:spcPts val="2249"/>
                </a:lnSpc>
                <a:spcBef>
                  <a:spcPct val="0"/>
                </a:spcBef>
              </a:pPr>
              <a:r>
                <a:rPr lang="ar-SA" b="1" dirty="0">
                  <a:solidFill>
                    <a:srgbClr val="F8F8F8"/>
                  </a:solidFill>
                  <a:latin typeface="SST Arabic Medium" panose="020B0604030504020204" pitchFamily="34" charset="-78"/>
                  <a:ea typeface="SST Arabic Bold"/>
                  <a:cs typeface="SST Arabic Medium" panose="020B0604030504020204" pitchFamily="34" charset="-78"/>
                  <a:sym typeface="SST Arabic Bold"/>
                </a:rPr>
                <a:t>03</a:t>
              </a:r>
              <a:endParaRPr lang="en-US" b="1" dirty="0">
                <a:solidFill>
                  <a:srgbClr val="F8F8F8"/>
                </a:solidFill>
                <a:latin typeface="SST Arabic Medium" panose="020B0604030504020204" pitchFamily="34" charset="-78"/>
                <a:ea typeface="SST Arabic Bold"/>
                <a:cs typeface="SST Arabic Medium" panose="020B0604030504020204" pitchFamily="34" charset="-78"/>
                <a:sym typeface="SST Arabic Bold"/>
              </a:endParaRPr>
            </a:p>
          </p:txBody>
        </p:sp>
      </p:grpSp>
      <p:grpSp>
        <p:nvGrpSpPr>
          <p:cNvPr id="30" name="Group 29"/>
          <p:cNvGrpSpPr/>
          <p:nvPr/>
        </p:nvGrpSpPr>
        <p:grpSpPr>
          <a:xfrm>
            <a:off x="6664718" y="3880660"/>
            <a:ext cx="1027062" cy="1459290"/>
            <a:chOff x="7309300" y="3872423"/>
            <a:chExt cx="1027062" cy="1459290"/>
          </a:xfrm>
        </p:grpSpPr>
        <p:grpSp>
          <p:nvGrpSpPr>
            <p:cNvPr id="31" name="Group 19"/>
            <p:cNvGrpSpPr/>
            <p:nvPr/>
          </p:nvGrpSpPr>
          <p:grpSpPr>
            <a:xfrm rot="10800000">
              <a:off x="7639691" y="3872423"/>
              <a:ext cx="386937" cy="535542"/>
              <a:chOff x="0" y="0"/>
              <a:chExt cx="587259" cy="812800"/>
            </a:xfrm>
          </p:grpSpPr>
          <p:sp>
            <p:nvSpPr>
              <p:cNvPr id="39" name="Freeform 20"/>
              <p:cNvSpPr/>
              <p:nvPr/>
            </p:nvSpPr>
            <p:spPr>
              <a:xfrm>
                <a:off x="0" y="0"/>
                <a:ext cx="587259" cy="812800"/>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5B5C7A"/>
              </a:solidFill>
              <a:ln cap="sq">
                <a:noFill/>
                <a:prstDash val="solid"/>
                <a:miter/>
              </a:ln>
            </p:spPr>
            <p:txBody>
              <a:bodyPr/>
              <a:lstStyle/>
              <a:p>
                <a:endParaRPr lang="en-SA"/>
              </a:p>
            </p:txBody>
          </p:sp>
          <p:sp>
            <p:nvSpPr>
              <p:cNvPr id="40" name="TextBox 21"/>
              <p:cNvSpPr txBox="1"/>
              <p:nvPr/>
            </p:nvSpPr>
            <p:spPr>
              <a:xfrm>
                <a:off x="0" y="-38100"/>
                <a:ext cx="587259" cy="8509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32" name="AutoShape 22"/>
            <p:cNvSpPr/>
            <p:nvPr/>
          </p:nvSpPr>
          <p:spPr>
            <a:xfrm>
              <a:off x="7833160" y="5056175"/>
              <a:ext cx="0" cy="275538"/>
            </a:xfrm>
            <a:prstGeom prst="line">
              <a:avLst/>
            </a:prstGeom>
            <a:ln w="28575" cap="rnd">
              <a:solidFill>
                <a:srgbClr val="5B5C7A"/>
              </a:solidFill>
              <a:prstDash val="sysDot"/>
              <a:headEnd type="none" w="sm" len="sm"/>
              <a:tailEnd type="oval" w="med" len="med"/>
            </a:ln>
          </p:spPr>
          <p:txBody>
            <a:bodyPr/>
            <a:lstStyle/>
            <a:p>
              <a:endParaRPr lang="en-SA"/>
            </a:p>
          </p:txBody>
        </p:sp>
        <p:sp>
          <p:nvSpPr>
            <p:cNvPr id="33" name="Freeform 23"/>
            <p:cNvSpPr/>
            <p:nvPr/>
          </p:nvSpPr>
          <p:spPr>
            <a:xfrm>
              <a:off x="7309300" y="4140194"/>
              <a:ext cx="1027062" cy="1027062"/>
            </a:xfrm>
            <a:custGeom>
              <a:avLst/>
              <a:gdLst/>
              <a:ahLst/>
              <a:cxnLst/>
              <a:rect l="l" t="t" r="r" b="b"/>
              <a:pathLst>
                <a:path w="2571293" h="2571293">
                  <a:moveTo>
                    <a:pt x="0" y="0"/>
                  </a:moveTo>
                  <a:lnTo>
                    <a:pt x="2571293" y="0"/>
                  </a:lnTo>
                  <a:lnTo>
                    <a:pt x="2571293" y="2571293"/>
                  </a:lnTo>
                  <a:lnTo>
                    <a:pt x="0" y="2571293"/>
                  </a:lnTo>
                  <a:lnTo>
                    <a:pt x="0" y="0"/>
                  </a:lnTo>
                  <a:close/>
                </a:path>
              </a:pathLst>
            </a:custGeom>
            <a: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a:blipFill>
            <a:ln cap="sq">
              <a:noFill/>
              <a:prstDash val="solid"/>
              <a:miter/>
            </a:ln>
          </p:spPr>
          <p:txBody>
            <a:bodyPr/>
            <a:lstStyle/>
            <a:p>
              <a:endParaRPr lang="en-SA"/>
            </a:p>
          </p:txBody>
        </p:sp>
        <p:grpSp>
          <p:nvGrpSpPr>
            <p:cNvPr id="34" name="Group 24"/>
            <p:cNvGrpSpPr/>
            <p:nvPr/>
          </p:nvGrpSpPr>
          <p:grpSpPr>
            <a:xfrm>
              <a:off x="7402593" y="4233488"/>
              <a:ext cx="840474" cy="840474"/>
              <a:chOff x="0" y="0"/>
              <a:chExt cx="812800" cy="812800"/>
            </a:xfrm>
          </p:grpSpPr>
          <p:sp>
            <p:nvSpPr>
              <p:cNvPr id="37" name="Freeform 2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cap="sq">
                <a:noFill/>
                <a:prstDash val="solid"/>
                <a:miter/>
              </a:ln>
            </p:spPr>
            <p:txBody>
              <a:bodyPr/>
              <a:lstStyle/>
              <a:p>
                <a:endParaRPr lang="en-SA"/>
              </a:p>
            </p:txBody>
          </p:sp>
          <p:sp>
            <p:nvSpPr>
              <p:cNvPr id="38" name="TextBox 26"/>
              <p:cNvSpPr txBox="1"/>
              <p:nvPr/>
            </p:nvSpPr>
            <p:spPr>
              <a:xfrm>
                <a:off x="76200" y="38100"/>
                <a:ext cx="660400" cy="6985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35" name="Freeform 44"/>
            <p:cNvSpPr/>
            <p:nvPr/>
          </p:nvSpPr>
          <p:spPr>
            <a:xfrm>
              <a:off x="7605128" y="4372261"/>
              <a:ext cx="456064" cy="521216"/>
            </a:xfrm>
            <a:custGeom>
              <a:avLst/>
              <a:gdLst/>
              <a:ahLst/>
              <a:cxnLst/>
              <a:rect l="l" t="t" r="r" b="b"/>
              <a:pathLst>
                <a:path w="1141775" h="1304886">
                  <a:moveTo>
                    <a:pt x="0" y="0"/>
                  </a:moveTo>
                  <a:lnTo>
                    <a:pt x="1141775" y="0"/>
                  </a:lnTo>
                  <a:lnTo>
                    <a:pt x="1141775" y="1304887"/>
                  </a:lnTo>
                  <a:lnTo>
                    <a:pt x="0" y="1304887"/>
                  </a:lnTo>
                  <a:lnTo>
                    <a:pt x="0" y="0"/>
                  </a:lnTo>
                  <a:close/>
                </a:path>
              </a:pathLst>
            </a:custGeom>
            <a:blipFill>
              <a:blip r:embed="rId13" cstate="email">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a:blipFill>
            <a:ln cap="sq">
              <a:noFill/>
              <a:prstDash val="solid"/>
              <a:miter/>
            </a:ln>
          </p:spPr>
          <p:txBody>
            <a:bodyPr/>
            <a:lstStyle/>
            <a:p>
              <a:endParaRPr lang="en-SA"/>
            </a:p>
          </p:txBody>
        </p:sp>
        <p:sp>
          <p:nvSpPr>
            <p:cNvPr id="36" name="TextBox 51"/>
            <p:cNvSpPr txBox="1"/>
            <p:nvPr/>
          </p:nvSpPr>
          <p:spPr>
            <a:xfrm>
              <a:off x="7671969" y="3929023"/>
              <a:ext cx="322379" cy="225384"/>
            </a:xfrm>
            <a:prstGeom prst="rect">
              <a:avLst/>
            </a:prstGeom>
          </p:spPr>
          <p:txBody>
            <a:bodyPr lIns="0" tIns="0" rIns="0" bIns="0" rtlCol="0" anchor="t">
              <a:spAutoFit/>
            </a:bodyPr>
            <a:lstStyle>
              <a:defPPr>
                <a:defRPr lang="en-US"/>
              </a:defPPr>
              <a:lvl1pPr algn="justLow">
                <a:lnSpc>
                  <a:spcPts val="2249"/>
                </a:lnSpc>
                <a:spcBef>
                  <a:spcPct val="0"/>
                </a:spcBef>
                <a:defRPr sz="1757" b="1">
                  <a:solidFill>
                    <a:srgbClr val="F8F8F8"/>
                  </a:solidFill>
                  <a:latin typeface="SST Arabic Bold"/>
                  <a:ea typeface="SST Arabic Bold"/>
                  <a:cs typeface="SST Arabic Bold"/>
                </a:defRPr>
              </a:lvl1pPr>
            </a:lstStyle>
            <a:p>
              <a:pPr algn="ctr"/>
              <a:r>
                <a:rPr lang="ar-SA" sz="1800" dirty="0">
                  <a:latin typeface="SST Arabic Medium" panose="020B0604030504020204" pitchFamily="34" charset="-78"/>
                  <a:cs typeface="SST Arabic Medium" panose="020B0604030504020204" pitchFamily="34" charset="-78"/>
                  <a:sym typeface="SST Arabic Bold"/>
                </a:rPr>
                <a:t>02</a:t>
              </a:r>
              <a:endParaRPr lang="en-US" sz="1800" dirty="0">
                <a:latin typeface="SST Arabic Medium" panose="020B0604030504020204" pitchFamily="34" charset="-78"/>
                <a:cs typeface="SST Arabic Medium" panose="020B0604030504020204" pitchFamily="34" charset="-78"/>
                <a:sym typeface="SST Arabic Bold"/>
              </a:endParaRPr>
            </a:p>
          </p:txBody>
        </p:sp>
      </p:grpSp>
      <p:grpSp>
        <p:nvGrpSpPr>
          <p:cNvPr id="41" name="Group 40"/>
          <p:cNvGrpSpPr/>
          <p:nvPr/>
        </p:nvGrpSpPr>
        <p:grpSpPr>
          <a:xfrm>
            <a:off x="8829216" y="3880660"/>
            <a:ext cx="1027062" cy="1459290"/>
            <a:chOff x="8814284" y="3872423"/>
            <a:chExt cx="1027062" cy="1459290"/>
          </a:xfrm>
        </p:grpSpPr>
        <p:grpSp>
          <p:nvGrpSpPr>
            <p:cNvPr id="42" name="Group 27"/>
            <p:cNvGrpSpPr/>
            <p:nvPr/>
          </p:nvGrpSpPr>
          <p:grpSpPr>
            <a:xfrm rot="10800000">
              <a:off x="9144676" y="3872423"/>
              <a:ext cx="386937" cy="535542"/>
              <a:chOff x="0" y="0"/>
              <a:chExt cx="587259" cy="812800"/>
            </a:xfrm>
          </p:grpSpPr>
          <p:sp>
            <p:nvSpPr>
              <p:cNvPr id="50" name="Freeform 28"/>
              <p:cNvSpPr/>
              <p:nvPr/>
            </p:nvSpPr>
            <p:spPr>
              <a:xfrm>
                <a:off x="0" y="0"/>
                <a:ext cx="587259" cy="812800"/>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000F53"/>
              </a:solidFill>
              <a:ln cap="sq">
                <a:noFill/>
                <a:prstDash val="solid"/>
                <a:miter/>
              </a:ln>
            </p:spPr>
            <p:txBody>
              <a:bodyPr/>
              <a:lstStyle/>
              <a:p>
                <a:endParaRPr lang="en-SA"/>
              </a:p>
            </p:txBody>
          </p:sp>
          <p:sp>
            <p:nvSpPr>
              <p:cNvPr id="51" name="TextBox 29"/>
              <p:cNvSpPr txBox="1"/>
              <p:nvPr/>
            </p:nvSpPr>
            <p:spPr>
              <a:xfrm>
                <a:off x="0" y="-38100"/>
                <a:ext cx="587259" cy="8509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43" name="AutoShape 30"/>
            <p:cNvSpPr/>
            <p:nvPr/>
          </p:nvSpPr>
          <p:spPr>
            <a:xfrm>
              <a:off x="9338144" y="5056175"/>
              <a:ext cx="0" cy="275538"/>
            </a:xfrm>
            <a:prstGeom prst="line">
              <a:avLst/>
            </a:prstGeom>
            <a:ln w="28575" cap="rnd">
              <a:solidFill>
                <a:srgbClr val="000F53"/>
              </a:solidFill>
              <a:prstDash val="sysDot"/>
              <a:headEnd type="none" w="sm" len="sm"/>
              <a:tailEnd type="oval" w="med" len="med"/>
            </a:ln>
          </p:spPr>
          <p:txBody>
            <a:bodyPr/>
            <a:lstStyle/>
            <a:p>
              <a:endParaRPr lang="en-SA"/>
            </a:p>
          </p:txBody>
        </p:sp>
        <p:sp>
          <p:nvSpPr>
            <p:cNvPr id="44" name="Freeform 31"/>
            <p:cNvSpPr/>
            <p:nvPr/>
          </p:nvSpPr>
          <p:spPr>
            <a:xfrm>
              <a:off x="8814284" y="4140194"/>
              <a:ext cx="1027062" cy="1027062"/>
            </a:xfrm>
            <a:custGeom>
              <a:avLst/>
              <a:gdLst/>
              <a:ahLst/>
              <a:cxnLst/>
              <a:rect l="l" t="t" r="r" b="b"/>
              <a:pathLst>
                <a:path w="2571293" h="2571293">
                  <a:moveTo>
                    <a:pt x="0" y="0"/>
                  </a:moveTo>
                  <a:lnTo>
                    <a:pt x="2571293" y="0"/>
                  </a:lnTo>
                  <a:lnTo>
                    <a:pt x="2571293" y="2571293"/>
                  </a:lnTo>
                  <a:lnTo>
                    <a:pt x="0" y="2571293"/>
                  </a:lnTo>
                  <a:lnTo>
                    <a:pt x="0" y="0"/>
                  </a:lnTo>
                  <a:close/>
                </a:path>
              </a:pathLst>
            </a:custGeom>
            <a:blipFill>
              <a:blip r:embed="rId15" cstate="email">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a:blipFill>
            <a:ln cap="sq">
              <a:noFill/>
              <a:prstDash val="solid"/>
              <a:miter/>
            </a:ln>
          </p:spPr>
          <p:txBody>
            <a:bodyPr/>
            <a:lstStyle/>
            <a:p>
              <a:endParaRPr lang="en-SA"/>
            </a:p>
          </p:txBody>
        </p:sp>
        <p:grpSp>
          <p:nvGrpSpPr>
            <p:cNvPr id="45" name="Group 32"/>
            <p:cNvGrpSpPr/>
            <p:nvPr/>
          </p:nvGrpSpPr>
          <p:grpSpPr>
            <a:xfrm>
              <a:off x="8907578" y="4233488"/>
              <a:ext cx="840474" cy="840474"/>
              <a:chOff x="0" y="0"/>
              <a:chExt cx="812800" cy="812800"/>
            </a:xfrm>
          </p:grpSpPr>
          <p:sp>
            <p:nvSpPr>
              <p:cNvPr id="48" name="Freeform 3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cap="sq">
                <a:noFill/>
                <a:prstDash val="solid"/>
                <a:miter/>
              </a:ln>
            </p:spPr>
            <p:txBody>
              <a:bodyPr/>
              <a:lstStyle/>
              <a:p>
                <a:endParaRPr lang="en-SA"/>
              </a:p>
            </p:txBody>
          </p:sp>
          <p:sp>
            <p:nvSpPr>
              <p:cNvPr id="49" name="TextBox 34"/>
              <p:cNvSpPr txBox="1"/>
              <p:nvPr/>
            </p:nvSpPr>
            <p:spPr>
              <a:xfrm>
                <a:off x="76200" y="38100"/>
                <a:ext cx="660400" cy="6985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46" name="Freeform 43"/>
            <p:cNvSpPr/>
            <p:nvPr/>
          </p:nvSpPr>
          <p:spPr>
            <a:xfrm>
              <a:off x="9101212" y="4424440"/>
              <a:ext cx="453208" cy="469038"/>
            </a:xfrm>
            <a:custGeom>
              <a:avLst/>
              <a:gdLst/>
              <a:ahLst/>
              <a:cxnLst/>
              <a:rect l="l" t="t" r="r" b="b"/>
              <a:pathLst>
                <a:path w="1134625" h="1174256">
                  <a:moveTo>
                    <a:pt x="0" y="0"/>
                  </a:moveTo>
                  <a:lnTo>
                    <a:pt x="1134624" y="0"/>
                  </a:lnTo>
                  <a:lnTo>
                    <a:pt x="1134624" y="1174256"/>
                  </a:lnTo>
                  <a:lnTo>
                    <a:pt x="0" y="1174256"/>
                  </a:lnTo>
                  <a:lnTo>
                    <a:pt x="0" y="0"/>
                  </a:lnTo>
                  <a:close/>
                </a:path>
              </a:pathLst>
            </a:custGeom>
            <a:blipFill>
              <a:blip r:embed="rId17">
                <a:extLst>
                  <a:ext uri="{96DAC541-7B7A-43D3-8B79-37D633B846F1}">
                    <asvg:svgBlip xmlns:asvg="http://schemas.microsoft.com/office/drawing/2016/SVG/main" r:embed="rId18"/>
                  </a:ext>
                </a:extLst>
              </a:blip>
              <a:stretch>
                <a:fillRect/>
              </a:stretch>
            </a:blipFill>
            <a:ln cap="sq">
              <a:noFill/>
              <a:prstDash val="solid"/>
              <a:miter/>
            </a:ln>
          </p:spPr>
          <p:txBody>
            <a:bodyPr/>
            <a:lstStyle/>
            <a:p>
              <a:endParaRPr lang="en-SA"/>
            </a:p>
          </p:txBody>
        </p:sp>
        <p:sp>
          <p:nvSpPr>
            <p:cNvPr id="47" name="TextBox 52"/>
            <p:cNvSpPr txBox="1"/>
            <p:nvPr/>
          </p:nvSpPr>
          <p:spPr>
            <a:xfrm>
              <a:off x="9176954" y="3920785"/>
              <a:ext cx="322379" cy="225384"/>
            </a:xfrm>
            <a:prstGeom prst="rect">
              <a:avLst/>
            </a:prstGeom>
          </p:spPr>
          <p:txBody>
            <a:bodyPr lIns="0" tIns="0" rIns="0" bIns="0" rtlCol="0" anchor="t">
              <a:spAutoFit/>
            </a:bodyPr>
            <a:lstStyle/>
            <a:p>
              <a:pPr algn="ctr">
                <a:lnSpc>
                  <a:spcPts val="2249"/>
                </a:lnSpc>
                <a:spcBef>
                  <a:spcPct val="0"/>
                </a:spcBef>
              </a:pPr>
              <a:r>
                <a:rPr lang="ar-SA" b="1" dirty="0">
                  <a:solidFill>
                    <a:srgbClr val="F8F8F8"/>
                  </a:solidFill>
                  <a:latin typeface="SST Arabic Medium" panose="020B0604030504020204" pitchFamily="34" charset="-78"/>
                  <a:ea typeface="SST Arabic Bold"/>
                  <a:cs typeface="SST Arabic Medium" panose="020B0604030504020204" pitchFamily="34" charset="-78"/>
                  <a:sym typeface="SST Arabic Bold"/>
                </a:rPr>
                <a:t>01</a:t>
              </a:r>
              <a:endParaRPr lang="en-US" b="1" dirty="0">
                <a:solidFill>
                  <a:srgbClr val="F8F8F8"/>
                </a:solidFill>
                <a:latin typeface="SST Arabic Medium" panose="020B0604030504020204" pitchFamily="34" charset="-78"/>
                <a:ea typeface="SST Arabic Bold"/>
                <a:cs typeface="SST Arabic Medium" panose="020B0604030504020204" pitchFamily="34" charset="-78"/>
                <a:sym typeface="SST Arabic Bold"/>
              </a:endParaRPr>
            </a:p>
          </p:txBody>
        </p:sp>
      </p:grpSp>
      <p:sp>
        <p:nvSpPr>
          <p:cNvPr id="52" name="Rectangle 51">
            <a:extLst>
              <a:ext uri="{FF2B5EF4-FFF2-40B4-BE49-F238E27FC236}">
                <a16:creationId xmlns:a16="http://schemas.microsoft.com/office/drawing/2014/main" id="{2F08A842-587D-410E-BC48-3C304D19D659}"/>
              </a:ext>
            </a:extLst>
          </p:cNvPr>
          <p:cNvSpPr/>
          <p:nvPr/>
        </p:nvSpPr>
        <p:spPr>
          <a:xfrm>
            <a:off x="6258720" y="5527061"/>
            <a:ext cx="1839053" cy="388568"/>
          </a:xfrm>
          <a:prstGeom prst="rect">
            <a:avLst/>
          </a:prstGeom>
        </p:spPr>
        <p:txBody>
          <a:bodyPr wrap="square">
            <a:spAutoFit/>
          </a:bodyPr>
          <a:lstStyle/>
          <a:p>
            <a:pPr lvl="0" algn="ctr" rtl="1">
              <a:lnSpc>
                <a:spcPct val="150000"/>
              </a:lnSpc>
              <a:defRPr/>
            </a:pPr>
            <a:r>
              <a:rPr lang="ar-EG" sz="1400" dirty="0">
                <a:solidFill>
                  <a:schemeClr val="bg1">
                    <a:lumMod val="50000"/>
                  </a:schemeClr>
                </a:solidFill>
                <a:latin typeface="SST Arabic Medium" pitchFamily="34" charset="-78"/>
                <a:cs typeface="SST Arabic Medium" pitchFamily="34" charset="-78"/>
              </a:rPr>
              <a:t>التقدير</a:t>
            </a:r>
            <a:endParaRPr kumimoji="0" lang="ar-EG" sz="1400" b="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53" name="Rectangle 52">
            <a:extLst>
              <a:ext uri="{FF2B5EF4-FFF2-40B4-BE49-F238E27FC236}">
                <a16:creationId xmlns:a16="http://schemas.microsoft.com/office/drawing/2014/main" id="{2F08A842-587D-410E-BC48-3C304D19D659}"/>
              </a:ext>
            </a:extLst>
          </p:cNvPr>
          <p:cNvSpPr/>
          <p:nvPr/>
        </p:nvSpPr>
        <p:spPr>
          <a:xfrm>
            <a:off x="8649825" y="5527061"/>
            <a:ext cx="1839053" cy="415498"/>
          </a:xfrm>
          <a:prstGeom prst="rect">
            <a:avLst/>
          </a:prstGeom>
        </p:spPr>
        <p:txBody>
          <a:bodyPr wrap="square">
            <a:spAutoFit/>
          </a:bodyPr>
          <a:lstStyle/>
          <a:p>
            <a:pPr lvl="0" algn="ctr" rtl="1">
              <a:lnSpc>
                <a:spcPct val="150000"/>
              </a:lnSpc>
              <a:defRPr/>
            </a:pPr>
            <a:r>
              <a:rPr lang="ar-EG" sz="1400" dirty="0">
                <a:solidFill>
                  <a:schemeClr val="bg1">
                    <a:lumMod val="50000"/>
                  </a:schemeClr>
                </a:solidFill>
                <a:latin typeface="SST Arabic Medium" pitchFamily="34" charset="-78"/>
                <a:cs typeface="SST Arabic Medium" pitchFamily="34" charset="-78"/>
              </a:rPr>
              <a:t>جمع البيانات</a:t>
            </a:r>
            <a:endParaRPr kumimoji="0" lang="ar-EG" sz="1400" b="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54" name="Rectangle 53">
            <a:extLst>
              <a:ext uri="{FF2B5EF4-FFF2-40B4-BE49-F238E27FC236}">
                <a16:creationId xmlns:a16="http://schemas.microsoft.com/office/drawing/2014/main" id="{2F08A842-587D-410E-BC48-3C304D19D659}"/>
              </a:ext>
            </a:extLst>
          </p:cNvPr>
          <p:cNvSpPr/>
          <p:nvPr/>
        </p:nvSpPr>
        <p:spPr>
          <a:xfrm>
            <a:off x="4104554" y="5527061"/>
            <a:ext cx="1839053" cy="388568"/>
          </a:xfrm>
          <a:prstGeom prst="rect">
            <a:avLst/>
          </a:prstGeom>
        </p:spPr>
        <p:txBody>
          <a:bodyPr wrap="square">
            <a:spAutoFit/>
          </a:bodyPr>
          <a:lstStyle/>
          <a:p>
            <a:pPr lvl="0" algn="ctr" rtl="1">
              <a:lnSpc>
                <a:spcPct val="150000"/>
              </a:lnSpc>
              <a:defRPr/>
            </a:pPr>
            <a:r>
              <a:rPr lang="ar-EG" sz="1400" dirty="0">
                <a:solidFill>
                  <a:schemeClr val="bg1">
                    <a:lumMod val="50000"/>
                  </a:schemeClr>
                </a:solidFill>
                <a:latin typeface="SST Arabic Medium" pitchFamily="34" charset="-78"/>
                <a:cs typeface="SST Arabic Medium" pitchFamily="34" charset="-78"/>
              </a:rPr>
              <a:t>الاجتماعات</a:t>
            </a:r>
            <a:endParaRPr kumimoji="0" lang="ar-EG" sz="1400" b="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55" name="Rectangle 54">
            <a:extLst>
              <a:ext uri="{FF2B5EF4-FFF2-40B4-BE49-F238E27FC236}">
                <a16:creationId xmlns:a16="http://schemas.microsoft.com/office/drawing/2014/main" id="{2F08A842-587D-410E-BC48-3C304D19D659}"/>
              </a:ext>
            </a:extLst>
          </p:cNvPr>
          <p:cNvSpPr/>
          <p:nvPr/>
        </p:nvSpPr>
        <p:spPr>
          <a:xfrm>
            <a:off x="1950388" y="5527061"/>
            <a:ext cx="1839053" cy="388568"/>
          </a:xfrm>
          <a:prstGeom prst="rect">
            <a:avLst/>
          </a:prstGeom>
        </p:spPr>
        <p:txBody>
          <a:bodyPr wrap="square">
            <a:spAutoFit/>
          </a:bodyPr>
          <a:lstStyle/>
          <a:p>
            <a:pPr lvl="0" algn="ctr" rtl="1">
              <a:lnSpc>
                <a:spcPct val="150000"/>
              </a:lnSpc>
              <a:defRPr/>
            </a:pPr>
            <a:r>
              <a:rPr lang="ar-EG" sz="1400" dirty="0">
                <a:solidFill>
                  <a:schemeClr val="bg1">
                    <a:lumMod val="50000"/>
                  </a:schemeClr>
                </a:solidFill>
                <a:latin typeface="SST Arabic Medium" pitchFamily="34" charset="-78"/>
                <a:cs typeface="SST Arabic Medium" pitchFamily="34" charset="-78"/>
              </a:rPr>
              <a:t>طرق اخرى</a:t>
            </a:r>
            <a:endParaRPr kumimoji="0" lang="ar-EG" sz="1400" b="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cxnSp>
        <p:nvCxnSpPr>
          <p:cNvPr id="56" name="Straight Arrow Connector 55"/>
          <p:cNvCxnSpPr/>
          <p:nvPr/>
        </p:nvCxnSpPr>
        <p:spPr>
          <a:xfrm>
            <a:off x="9342746" y="3570109"/>
            <a:ext cx="0" cy="310551"/>
          </a:xfrm>
          <a:prstGeom prst="straightConnector1">
            <a:avLst/>
          </a:prstGeom>
          <a:ln w="28575">
            <a:solidFill>
              <a:srgbClr val="0999C4"/>
            </a:solidFill>
            <a:tailEnd type="arrow"/>
          </a:ln>
        </p:spPr>
        <p:style>
          <a:lnRef idx="1">
            <a:schemeClr val="accent1"/>
          </a:lnRef>
          <a:fillRef idx="0">
            <a:schemeClr val="accent1"/>
          </a:fillRef>
          <a:effectRef idx="0">
            <a:schemeClr val="accent1"/>
          </a:effectRef>
          <a:fontRef idx="minor">
            <a:schemeClr val="tx1"/>
          </a:fontRef>
        </p:style>
      </p:cxnSp>
      <p:sp>
        <p:nvSpPr>
          <p:cNvPr id="57" name="Rectangle 56">
            <a:extLst>
              <a:ext uri="{FF2B5EF4-FFF2-40B4-BE49-F238E27FC236}">
                <a16:creationId xmlns:a16="http://schemas.microsoft.com/office/drawing/2014/main" id="{2F08A842-587D-410E-BC48-3C304D19D659}"/>
              </a:ext>
            </a:extLst>
          </p:cNvPr>
          <p:cNvSpPr/>
          <p:nvPr/>
        </p:nvSpPr>
        <p:spPr>
          <a:xfrm>
            <a:off x="4500220" y="1463845"/>
            <a:ext cx="3954609" cy="1323439"/>
          </a:xfrm>
          <a:prstGeom prst="rect">
            <a:avLst/>
          </a:prstGeom>
        </p:spPr>
        <p:txBody>
          <a:bodyPr wrap="square">
            <a:spAutoFit/>
          </a:bodyPr>
          <a:lstStyle/>
          <a:p>
            <a:pPr marL="342900" indent="-342900" algn="r" rtl="1">
              <a:buClr>
                <a:srgbClr val="1D2D83"/>
              </a:buClr>
              <a:buFont typeface="Courier New" panose="02070309020205020404" pitchFamily="49" charset="0"/>
              <a:buChar char="o"/>
              <a:defRPr/>
            </a:pPr>
            <a:r>
              <a:rPr lang="ar-EG" sz="1600" dirty="0">
                <a:solidFill>
                  <a:schemeClr val="bg1">
                    <a:lumMod val="50000"/>
                  </a:schemeClr>
                </a:solidFill>
                <a:latin typeface="SST Arabic Medium" pitchFamily="34" charset="-78"/>
                <a:cs typeface="SST Arabic Medium" pitchFamily="34" charset="-78"/>
              </a:rPr>
              <a:t>تحليل المعنيين.</a:t>
            </a:r>
          </a:p>
          <a:p>
            <a:pPr marL="342900" indent="-342900" algn="r" rtl="1">
              <a:buClr>
                <a:srgbClr val="1D2D83"/>
              </a:buClr>
              <a:buFont typeface="Courier New" panose="02070309020205020404" pitchFamily="49" charset="0"/>
              <a:buChar char="o"/>
              <a:defRPr/>
            </a:pPr>
            <a:r>
              <a:rPr lang="ar-EG" sz="1600" dirty="0">
                <a:solidFill>
                  <a:schemeClr val="bg1">
                    <a:lumMod val="50000"/>
                  </a:schemeClr>
                </a:solidFill>
                <a:latin typeface="SST Arabic Medium" pitchFamily="34" charset="-78"/>
                <a:cs typeface="SST Arabic Medium" pitchFamily="34" charset="-78"/>
              </a:rPr>
              <a:t>التحليل الرباعي</a:t>
            </a:r>
          </a:p>
          <a:p>
            <a:pPr marL="342900" indent="-342900" algn="r" rtl="1">
              <a:buClr>
                <a:srgbClr val="1D2D83"/>
              </a:buClr>
              <a:buFont typeface="Courier New" panose="02070309020205020404" pitchFamily="49" charset="0"/>
              <a:buChar char="o"/>
              <a:defRPr/>
            </a:pPr>
            <a:r>
              <a:rPr lang="ar-EG" sz="1600" dirty="0">
                <a:solidFill>
                  <a:schemeClr val="bg1">
                    <a:lumMod val="50000"/>
                  </a:schemeClr>
                </a:solidFill>
                <a:latin typeface="SST Arabic Medium" pitchFamily="34" charset="-78"/>
                <a:cs typeface="SST Arabic Medium" pitchFamily="34" charset="-78"/>
              </a:rPr>
              <a:t>تحليل الاتجاه.</a:t>
            </a:r>
          </a:p>
          <a:p>
            <a:pPr marL="342900" indent="-342900" algn="r" rtl="1">
              <a:buClr>
                <a:srgbClr val="1D2D83"/>
              </a:buClr>
              <a:buFont typeface="Courier New" panose="02070309020205020404" pitchFamily="49" charset="0"/>
              <a:buChar char="o"/>
              <a:defRPr/>
            </a:pPr>
            <a:r>
              <a:rPr lang="ar-EG" sz="1600" dirty="0">
                <a:solidFill>
                  <a:schemeClr val="bg1">
                    <a:lumMod val="50000"/>
                  </a:schemeClr>
                </a:solidFill>
                <a:latin typeface="SST Arabic Medium" pitchFamily="34" charset="-78"/>
                <a:cs typeface="SST Arabic Medium" pitchFamily="34" charset="-78"/>
              </a:rPr>
              <a:t>رسم خريطة تدفق القيمة.</a:t>
            </a:r>
          </a:p>
          <a:p>
            <a:pPr marL="342900" indent="-342900" algn="r" rtl="1">
              <a:buClr>
                <a:srgbClr val="1D2D83"/>
              </a:buClr>
              <a:buFont typeface="Courier New" panose="02070309020205020404" pitchFamily="49" charset="0"/>
              <a:buChar char="o"/>
              <a:defRPr/>
            </a:pPr>
            <a:r>
              <a:rPr lang="ar-EG" sz="1600" dirty="0">
                <a:solidFill>
                  <a:schemeClr val="bg1">
                    <a:lumMod val="50000"/>
                  </a:schemeClr>
                </a:solidFill>
                <a:latin typeface="SST Arabic Medium" pitchFamily="34" charset="-78"/>
                <a:cs typeface="SST Arabic Medium" pitchFamily="34" charset="-78"/>
              </a:rPr>
              <a:t>تحليل الخيارات الافتراضي.</a:t>
            </a:r>
          </a:p>
        </p:txBody>
      </p:sp>
    </p:spTree>
    <p:extLst>
      <p:ext uri="{BB962C8B-B14F-4D97-AF65-F5344CB8AC3E}">
        <p14:creationId xmlns:p14="http://schemas.microsoft.com/office/powerpoint/2010/main" val="188189665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096000" y="543725"/>
            <a:ext cx="5537201"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نظام تسليم القيمة</a:t>
            </a:r>
            <a:endParaRPr kumimoji="0" lang="en-US" sz="2500" i="0" u="none" strike="noStrike" kern="1200" cap="none" spc="0" normalizeH="0" baseline="0" noProof="0" dirty="0">
              <a:ln>
                <a:noFill/>
              </a:ln>
              <a:solidFill>
                <a:srgbClr val="112D63"/>
              </a:solidFill>
              <a:effectLst/>
              <a:uLnTx/>
              <a:uFillTx/>
              <a:latin typeface="SST Arabic Medium" pitchFamily="34" charset="-78"/>
              <a:cs typeface="SST Arabic Medium" pitchFamily="34" charset="-78"/>
            </a:endParaRPr>
          </a:p>
        </p:txBody>
      </p:sp>
      <p:sp>
        <p:nvSpPr>
          <p:cNvPr id="7" name="TextBox 6"/>
          <p:cNvSpPr txBox="1"/>
          <p:nvPr/>
        </p:nvSpPr>
        <p:spPr>
          <a:xfrm>
            <a:off x="1772079" y="4907697"/>
            <a:ext cx="1514423" cy="359073"/>
          </a:xfrm>
          <a:prstGeom prst="rect">
            <a:avLst/>
          </a:prstGeom>
        </p:spPr>
        <p:txBody>
          <a:bodyPr wrap="square" lIns="0" tIns="0" rIns="0" bIns="0" rtlCol="0" anchor="t">
            <a:spAutoFit/>
          </a:bodyPr>
          <a:lstStyle/>
          <a:p>
            <a:pPr algn="ctr">
              <a:lnSpc>
                <a:spcPts val="2811"/>
              </a:lnSpc>
              <a:spcBef>
                <a:spcPct val="0"/>
              </a:spcBef>
            </a:pPr>
            <a:r>
              <a:rPr lang="ar-EG" sz="2007" b="1" dirty="0">
                <a:solidFill>
                  <a:srgbClr val="03A5AD"/>
                </a:solidFill>
                <a:latin typeface="SST Arabic Bold"/>
                <a:ea typeface="SST Arabic Bold"/>
                <a:cs typeface="SST Arabic Bold"/>
                <a:sym typeface="SST Arabic Bold"/>
                <a:rtl/>
              </a:rPr>
              <a:t>البرنامج ن.1</a:t>
            </a:r>
          </a:p>
        </p:txBody>
      </p:sp>
      <p:sp>
        <p:nvSpPr>
          <p:cNvPr id="8" name="TextBox 10"/>
          <p:cNvSpPr txBox="1"/>
          <p:nvPr/>
        </p:nvSpPr>
        <p:spPr>
          <a:xfrm>
            <a:off x="8824854" y="4907697"/>
            <a:ext cx="1446206" cy="359073"/>
          </a:xfrm>
          <a:prstGeom prst="rect">
            <a:avLst/>
          </a:prstGeom>
        </p:spPr>
        <p:txBody>
          <a:bodyPr wrap="square" lIns="0" tIns="0" rIns="0" bIns="0" rtlCol="0" anchor="t">
            <a:spAutoFit/>
          </a:bodyPr>
          <a:lstStyle/>
          <a:p>
            <a:pPr algn="ctr">
              <a:lnSpc>
                <a:spcPts val="2811"/>
              </a:lnSpc>
            </a:pPr>
            <a:r>
              <a:rPr lang="ar-EG" sz="2007" b="1" dirty="0">
                <a:solidFill>
                  <a:srgbClr val="03A5AD"/>
                </a:solidFill>
                <a:latin typeface="SST Arabic Bold"/>
                <a:ea typeface="SST Arabic Bold"/>
                <a:cs typeface="SST Arabic Bold"/>
                <a:sym typeface="SST Arabic Bold"/>
                <a:rtl/>
              </a:rPr>
              <a:t>البرنامج أ.1</a:t>
            </a:r>
          </a:p>
        </p:txBody>
      </p:sp>
      <p:sp>
        <p:nvSpPr>
          <p:cNvPr id="9" name="TextBox 8"/>
          <p:cNvSpPr txBox="1"/>
          <p:nvPr/>
        </p:nvSpPr>
        <p:spPr>
          <a:xfrm>
            <a:off x="3978780" y="4907697"/>
            <a:ext cx="1427321" cy="359073"/>
          </a:xfrm>
          <a:prstGeom prst="rect">
            <a:avLst/>
          </a:prstGeom>
        </p:spPr>
        <p:txBody>
          <a:bodyPr wrap="square" lIns="0" tIns="0" rIns="0" bIns="0" rtlCol="0" anchor="t">
            <a:spAutoFit/>
          </a:bodyPr>
          <a:lstStyle/>
          <a:p>
            <a:pPr algn="ctr">
              <a:lnSpc>
                <a:spcPts val="2811"/>
              </a:lnSpc>
            </a:pPr>
            <a:r>
              <a:rPr lang="ar-EG" sz="2007" b="1" dirty="0">
                <a:solidFill>
                  <a:srgbClr val="03A5AD"/>
                </a:solidFill>
                <a:latin typeface="SST Arabic Bold"/>
                <a:ea typeface="SST Arabic Bold"/>
                <a:cs typeface="SST Arabic Bold"/>
                <a:sym typeface="SST Arabic Bold"/>
                <a:rtl/>
              </a:rPr>
              <a:t>البرنامج أ. 2</a:t>
            </a:r>
          </a:p>
        </p:txBody>
      </p:sp>
      <p:sp>
        <p:nvSpPr>
          <p:cNvPr id="10" name="TextBox 10"/>
          <p:cNvSpPr txBox="1"/>
          <p:nvPr/>
        </p:nvSpPr>
        <p:spPr>
          <a:xfrm>
            <a:off x="6606169" y="4907697"/>
            <a:ext cx="1446206" cy="359073"/>
          </a:xfrm>
          <a:prstGeom prst="rect">
            <a:avLst/>
          </a:prstGeom>
        </p:spPr>
        <p:txBody>
          <a:bodyPr wrap="square" lIns="0" tIns="0" rIns="0" bIns="0" rtlCol="0" anchor="t">
            <a:spAutoFit/>
          </a:bodyPr>
          <a:lstStyle/>
          <a:p>
            <a:pPr algn="ctr">
              <a:lnSpc>
                <a:spcPts val="2811"/>
              </a:lnSpc>
            </a:pPr>
            <a:r>
              <a:rPr lang="ar-EG" sz="2007" b="1" dirty="0">
                <a:solidFill>
                  <a:srgbClr val="03A5AD"/>
                </a:solidFill>
                <a:latin typeface="SST Arabic Bold"/>
                <a:ea typeface="SST Arabic Bold"/>
                <a:cs typeface="SST Arabic Bold"/>
                <a:sym typeface="SST Arabic Bold"/>
                <a:rtl/>
              </a:rPr>
              <a:t>البرنامج أ. 2</a:t>
            </a:r>
          </a:p>
        </p:txBody>
      </p:sp>
      <p:sp>
        <p:nvSpPr>
          <p:cNvPr id="11" name="TextBox 10"/>
          <p:cNvSpPr txBox="1"/>
          <p:nvPr/>
        </p:nvSpPr>
        <p:spPr>
          <a:xfrm>
            <a:off x="7687064" y="5602267"/>
            <a:ext cx="1446206" cy="359073"/>
          </a:xfrm>
          <a:prstGeom prst="rect">
            <a:avLst/>
          </a:prstGeom>
        </p:spPr>
        <p:txBody>
          <a:bodyPr wrap="square" lIns="0" tIns="0" rIns="0" bIns="0" rtlCol="0" anchor="t">
            <a:spAutoFit/>
          </a:bodyPr>
          <a:lstStyle/>
          <a:p>
            <a:pPr algn="ctr">
              <a:lnSpc>
                <a:spcPts val="2811"/>
              </a:lnSpc>
            </a:pPr>
            <a:r>
              <a:rPr lang="ar-EG" sz="2007" b="1" dirty="0">
                <a:solidFill>
                  <a:srgbClr val="000F53"/>
                </a:solidFill>
                <a:latin typeface="SST Arabic Bold"/>
                <a:ea typeface="SST Arabic Bold"/>
                <a:cs typeface="SST Arabic Bold"/>
                <a:sym typeface="SST Arabic Bold"/>
                <a:rtl/>
              </a:rPr>
              <a:t>المشاريع </a:t>
            </a:r>
          </a:p>
        </p:txBody>
      </p:sp>
      <p:sp>
        <p:nvSpPr>
          <p:cNvPr id="12" name="AutoShape 50"/>
          <p:cNvSpPr/>
          <p:nvPr/>
        </p:nvSpPr>
        <p:spPr>
          <a:xfrm>
            <a:off x="8405218" y="4377248"/>
            <a:ext cx="0" cy="749042"/>
          </a:xfrm>
          <a:prstGeom prst="line">
            <a:avLst/>
          </a:prstGeom>
          <a:ln w="28575" cap="flat">
            <a:solidFill>
              <a:srgbClr val="ADBCBD"/>
            </a:solidFill>
            <a:prstDash val="sysDot"/>
            <a:headEnd type="none" w="sm" len="sm"/>
            <a:tailEnd type="oval" w="lg" len="lg"/>
          </a:ln>
        </p:spPr>
        <p:txBody>
          <a:bodyPr/>
          <a:lstStyle/>
          <a:p>
            <a:endParaRPr lang="en-SA"/>
          </a:p>
        </p:txBody>
      </p:sp>
      <p:sp>
        <p:nvSpPr>
          <p:cNvPr id="13" name="AutoShape 50"/>
          <p:cNvSpPr/>
          <p:nvPr/>
        </p:nvSpPr>
        <p:spPr>
          <a:xfrm>
            <a:off x="3599711" y="4344612"/>
            <a:ext cx="0" cy="781678"/>
          </a:xfrm>
          <a:prstGeom prst="line">
            <a:avLst/>
          </a:prstGeom>
          <a:ln w="28575" cap="flat">
            <a:solidFill>
              <a:srgbClr val="ADBCBD"/>
            </a:solidFill>
            <a:prstDash val="sysDot"/>
            <a:headEnd type="none" w="sm" len="sm"/>
            <a:tailEnd type="oval" w="lg" len="lg"/>
          </a:ln>
        </p:spPr>
        <p:txBody>
          <a:bodyPr/>
          <a:lstStyle/>
          <a:p>
            <a:endParaRPr lang="en-SA"/>
          </a:p>
        </p:txBody>
      </p:sp>
      <p:sp>
        <p:nvSpPr>
          <p:cNvPr id="14" name="TextBox 10"/>
          <p:cNvSpPr txBox="1"/>
          <p:nvPr/>
        </p:nvSpPr>
        <p:spPr>
          <a:xfrm>
            <a:off x="2880252" y="5603425"/>
            <a:ext cx="1446206" cy="359073"/>
          </a:xfrm>
          <a:prstGeom prst="rect">
            <a:avLst/>
          </a:prstGeom>
        </p:spPr>
        <p:txBody>
          <a:bodyPr wrap="square" lIns="0" tIns="0" rIns="0" bIns="0" rtlCol="0" anchor="t">
            <a:spAutoFit/>
          </a:bodyPr>
          <a:lstStyle/>
          <a:p>
            <a:pPr algn="ctr">
              <a:lnSpc>
                <a:spcPts val="2811"/>
              </a:lnSpc>
            </a:pPr>
            <a:r>
              <a:rPr lang="ar-EG" sz="2007" b="1" dirty="0">
                <a:solidFill>
                  <a:srgbClr val="000F53"/>
                </a:solidFill>
                <a:latin typeface="SST Arabic Bold"/>
                <a:ea typeface="SST Arabic Bold"/>
                <a:cs typeface="SST Arabic Bold"/>
                <a:sym typeface="SST Arabic Bold"/>
                <a:rtl/>
              </a:rPr>
              <a:t>المشاريع </a:t>
            </a:r>
          </a:p>
        </p:txBody>
      </p:sp>
      <p:sp>
        <p:nvSpPr>
          <p:cNvPr id="15" name="Freeform 4"/>
          <p:cNvSpPr/>
          <p:nvPr/>
        </p:nvSpPr>
        <p:spPr>
          <a:xfrm>
            <a:off x="7508343" y="2583498"/>
            <a:ext cx="1793750" cy="1793750"/>
          </a:xfrm>
          <a:custGeom>
            <a:avLst/>
            <a:gdLst/>
            <a:ahLst/>
            <a:cxnLst/>
            <a:rect l="l" t="t" r="r" b="b"/>
            <a:pathLst>
              <a:path w="3587499" h="3587499">
                <a:moveTo>
                  <a:pt x="0" y="0"/>
                </a:moveTo>
                <a:lnTo>
                  <a:pt x="3587499" y="0"/>
                </a:lnTo>
                <a:lnTo>
                  <a:pt x="3587499" y="3587499"/>
                </a:lnTo>
                <a:lnTo>
                  <a:pt x="0" y="3587499"/>
                </a:lnTo>
                <a:lnTo>
                  <a:pt x="0" y="0"/>
                </a:lnTo>
                <a:close/>
              </a:path>
            </a:pathLst>
          </a:custGeom>
          <a: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p:spPr>
        <p:txBody>
          <a:bodyPr/>
          <a:lstStyle/>
          <a:p>
            <a:endParaRPr lang="en-SA"/>
          </a:p>
        </p:txBody>
      </p:sp>
      <p:sp>
        <p:nvSpPr>
          <p:cNvPr id="16" name="Freeform 5"/>
          <p:cNvSpPr/>
          <p:nvPr/>
        </p:nvSpPr>
        <p:spPr>
          <a:xfrm>
            <a:off x="2702836" y="2583498"/>
            <a:ext cx="1793750" cy="1793750"/>
          </a:xfrm>
          <a:custGeom>
            <a:avLst/>
            <a:gdLst/>
            <a:ahLst/>
            <a:cxnLst/>
            <a:rect l="l" t="t" r="r" b="b"/>
            <a:pathLst>
              <a:path w="3587499" h="3587499">
                <a:moveTo>
                  <a:pt x="0" y="0"/>
                </a:moveTo>
                <a:lnTo>
                  <a:pt x="3587499" y="0"/>
                </a:lnTo>
                <a:lnTo>
                  <a:pt x="3587499" y="3587499"/>
                </a:lnTo>
                <a:lnTo>
                  <a:pt x="0" y="3587499"/>
                </a:lnTo>
                <a:lnTo>
                  <a:pt x="0" y="0"/>
                </a:lnTo>
                <a:close/>
              </a:path>
            </a:pathLst>
          </a:custGeom>
          <a: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p:spPr>
        <p:txBody>
          <a:bodyPr/>
          <a:lstStyle/>
          <a:p>
            <a:endParaRPr lang="en-SA"/>
          </a:p>
        </p:txBody>
      </p:sp>
      <p:sp>
        <p:nvSpPr>
          <p:cNvPr id="17" name="TextBox 16"/>
          <p:cNvSpPr txBox="1"/>
          <p:nvPr/>
        </p:nvSpPr>
        <p:spPr>
          <a:xfrm>
            <a:off x="6854044" y="2854310"/>
            <a:ext cx="3102349" cy="705642"/>
          </a:xfrm>
          <a:prstGeom prst="rect">
            <a:avLst/>
          </a:prstGeom>
        </p:spPr>
        <p:txBody>
          <a:bodyPr lIns="0" tIns="0" rIns="0" bIns="0" rtlCol="0" anchor="t">
            <a:spAutoFit/>
          </a:bodyPr>
          <a:lstStyle/>
          <a:p>
            <a:pPr algn="ctr">
              <a:lnSpc>
                <a:spcPts val="2811"/>
              </a:lnSpc>
            </a:pPr>
            <a:r>
              <a:rPr lang="ar-EG" sz="2007" b="1" dirty="0">
                <a:solidFill>
                  <a:schemeClr val="bg1"/>
                </a:solidFill>
                <a:latin typeface="SST Arabic Bold"/>
                <a:ea typeface="SST Arabic Bold"/>
                <a:cs typeface="SST Arabic Bold"/>
                <a:sym typeface="SST Arabic Bold"/>
                <a:rtl/>
              </a:rPr>
              <a:t>محفظة</a:t>
            </a:r>
          </a:p>
          <a:p>
            <a:pPr algn="ctr">
              <a:lnSpc>
                <a:spcPts val="2811"/>
              </a:lnSpc>
            </a:pPr>
            <a:r>
              <a:rPr lang="ar-EG" sz="2007" b="1" dirty="0">
                <a:solidFill>
                  <a:schemeClr val="bg1"/>
                </a:solidFill>
                <a:latin typeface="SST Arabic Bold"/>
                <a:ea typeface="SST Arabic Bold"/>
                <a:cs typeface="SST Arabic Bold"/>
                <a:sym typeface="SST Arabic Bold"/>
                <a:rtl/>
              </a:rPr>
              <a:t>المشاريع أ </a:t>
            </a:r>
          </a:p>
        </p:txBody>
      </p:sp>
      <p:sp>
        <p:nvSpPr>
          <p:cNvPr id="18" name="TextBox 17"/>
          <p:cNvSpPr txBox="1"/>
          <p:nvPr/>
        </p:nvSpPr>
        <p:spPr>
          <a:xfrm>
            <a:off x="2048537" y="2854310"/>
            <a:ext cx="3102349" cy="705642"/>
          </a:xfrm>
          <a:prstGeom prst="rect">
            <a:avLst/>
          </a:prstGeom>
        </p:spPr>
        <p:txBody>
          <a:bodyPr lIns="0" tIns="0" rIns="0" bIns="0" rtlCol="0" anchor="t">
            <a:spAutoFit/>
          </a:bodyPr>
          <a:lstStyle/>
          <a:p>
            <a:pPr algn="ctr">
              <a:lnSpc>
                <a:spcPts val="2811"/>
              </a:lnSpc>
            </a:pPr>
            <a:r>
              <a:rPr lang="ar-EG" sz="2007" b="1" dirty="0">
                <a:solidFill>
                  <a:schemeClr val="bg1"/>
                </a:solidFill>
                <a:latin typeface="SST Arabic Bold"/>
                <a:ea typeface="SST Arabic Bold"/>
                <a:cs typeface="SST Arabic Bold"/>
                <a:sym typeface="SST Arabic Bold"/>
                <a:rtl/>
              </a:rPr>
              <a:t>محفظة</a:t>
            </a:r>
          </a:p>
          <a:p>
            <a:pPr algn="ctr">
              <a:lnSpc>
                <a:spcPts val="2811"/>
              </a:lnSpc>
            </a:pPr>
            <a:r>
              <a:rPr lang="ar-EG" sz="2007" b="1" dirty="0">
                <a:solidFill>
                  <a:schemeClr val="bg1"/>
                </a:solidFill>
                <a:latin typeface="SST Arabic Bold"/>
                <a:ea typeface="SST Arabic Bold"/>
                <a:cs typeface="SST Arabic Bold"/>
                <a:sym typeface="SST Arabic Bold"/>
                <a:rtl/>
              </a:rPr>
              <a:t>المشاريع ب </a:t>
            </a:r>
          </a:p>
        </p:txBody>
      </p:sp>
      <p:sp>
        <p:nvSpPr>
          <p:cNvPr id="19" name="TextBox 18"/>
          <p:cNvSpPr txBox="1"/>
          <p:nvPr/>
        </p:nvSpPr>
        <p:spPr>
          <a:xfrm>
            <a:off x="3327400" y="2040745"/>
            <a:ext cx="5537201" cy="369332"/>
          </a:xfrm>
          <a:prstGeom prst="rect">
            <a:avLst/>
          </a:prstGeom>
          <a:noFill/>
        </p:spPr>
        <p:txBody>
          <a:bodyPr wrap="square" rtlCol="0">
            <a:spAutoFit/>
          </a:bodyPr>
          <a:lstStyle/>
          <a:p>
            <a:pPr lvl="0" algn="ctr" rtl="1">
              <a:defRPr/>
            </a:pPr>
            <a:r>
              <a:rPr lang="ar-EG" dirty="0">
                <a:solidFill>
                  <a:srgbClr val="03A5AD"/>
                </a:solidFill>
                <a:latin typeface="SST Arabic Medium" pitchFamily="34" charset="-78"/>
                <a:cs typeface="SST Arabic Medium" pitchFamily="34" charset="-78"/>
              </a:rPr>
              <a:t>العمليات التشغيلية </a:t>
            </a:r>
          </a:p>
        </p:txBody>
      </p:sp>
      <p:sp>
        <p:nvSpPr>
          <p:cNvPr id="20" name="TextBox 19"/>
          <p:cNvSpPr txBox="1"/>
          <p:nvPr/>
        </p:nvSpPr>
        <p:spPr>
          <a:xfrm>
            <a:off x="3160823" y="6105069"/>
            <a:ext cx="5537201" cy="338554"/>
          </a:xfrm>
          <a:prstGeom prst="rect">
            <a:avLst/>
          </a:prstGeom>
          <a:noFill/>
        </p:spPr>
        <p:txBody>
          <a:bodyPr wrap="square" rtlCol="0">
            <a:spAutoFit/>
          </a:bodyPr>
          <a:lstStyle/>
          <a:p>
            <a:pPr lvl="0" algn="ctr" rtl="1">
              <a:defRPr/>
            </a:pPr>
            <a:r>
              <a:rPr lang="ar-EG" sz="1600" dirty="0">
                <a:solidFill>
                  <a:schemeClr val="tx1">
                    <a:lumMod val="50000"/>
                    <a:lumOff val="50000"/>
                  </a:schemeClr>
                </a:solidFill>
                <a:latin typeface="SST Arabic Medium" pitchFamily="34" charset="-78"/>
                <a:cs typeface="SST Arabic Medium" pitchFamily="34" charset="-78"/>
              </a:rPr>
              <a:t>الشكل 2-2 مكونات مثال على نظام تسليم القيمة </a:t>
            </a:r>
          </a:p>
        </p:txBody>
      </p:sp>
      <p:cxnSp>
        <p:nvCxnSpPr>
          <p:cNvPr id="21" name="Straight Connector 20"/>
          <p:cNvCxnSpPr/>
          <p:nvPr/>
        </p:nvCxnSpPr>
        <p:spPr>
          <a:xfrm flipH="1">
            <a:off x="5221192" y="2517799"/>
            <a:ext cx="1749616" cy="0"/>
          </a:xfrm>
          <a:prstGeom prst="line">
            <a:avLst/>
          </a:prstGeom>
          <a:ln w="38100">
            <a:solidFill>
              <a:srgbClr val="112D63"/>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V="1">
            <a:off x="6096000" y="2517799"/>
            <a:ext cx="0" cy="948882"/>
          </a:xfrm>
          <a:prstGeom prst="line">
            <a:avLst/>
          </a:prstGeom>
          <a:ln w="19050">
            <a:solidFill>
              <a:srgbClr val="112D63"/>
            </a:solidFill>
            <a:prstDash val="dash"/>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a:off x="4667693" y="3466681"/>
            <a:ext cx="2743201" cy="0"/>
          </a:xfrm>
          <a:prstGeom prst="line">
            <a:avLst/>
          </a:prstGeom>
          <a:ln w="19050">
            <a:solidFill>
              <a:srgbClr val="112D63"/>
            </a:solidFill>
            <a:prstDash val="dash"/>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a:off x="8070614" y="5126290"/>
            <a:ext cx="712474" cy="0"/>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a:off x="3233337" y="5126290"/>
            <a:ext cx="712474" cy="0"/>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V="1">
            <a:off x="8416218" y="5193627"/>
            <a:ext cx="0" cy="364883"/>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V="1">
            <a:off x="3610840" y="5234399"/>
            <a:ext cx="0" cy="324111"/>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3327400" y="2807574"/>
            <a:ext cx="5537201" cy="369332"/>
          </a:xfrm>
          <a:prstGeom prst="rect">
            <a:avLst/>
          </a:prstGeom>
          <a:noFill/>
        </p:spPr>
        <p:txBody>
          <a:bodyPr wrap="square" rtlCol="0">
            <a:spAutoFit/>
          </a:bodyPr>
          <a:lstStyle/>
          <a:p>
            <a:pPr lvl="0" algn="ctr" rtl="1">
              <a:defRPr/>
            </a:pPr>
            <a:r>
              <a:rPr lang="ar-EG" dirty="0">
                <a:solidFill>
                  <a:srgbClr val="03A5AD"/>
                </a:solidFill>
                <a:latin typeface="SST Arabic Medium" pitchFamily="34" charset="-78"/>
                <a:cs typeface="SST Arabic Medium" pitchFamily="34" charset="-78"/>
              </a:rPr>
              <a:t>نظام تسليم القيمة </a:t>
            </a:r>
          </a:p>
        </p:txBody>
      </p:sp>
      <p:sp>
        <p:nvSpPr>
          <p:cNvPr id="2" name="Rounded Rectangle 1"/>
          <p:cNvSpPr/>
          <p:nvPr/>
        </p:nvSpPr>
        <p:spPr>
          <a:xfrm>
            <a:off x="1736647" y="1977672"/>
            <a:ext cx="8718707" cy="4037991"/>
          </a:xfrm>
          <a:prstGeom prst="roundRect">
            <a:avLst>
              <a:gd name="adj" fmla="val 3353"/>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ounded Rectangle 28"/>
          <p:cNvSpPr/>
          <p:nvPr/>
        </p:nvSpPr>
        <p:spPr>
          <a:xfrm>
            <a:off x="1589565" y="1669312"/>
            <a:ext cx="9012870" cy="4346352"/>
          </a:xfrm>
          <a:prstGeom prst="roundRect">
            <a:avLst>
              <a:gd name="adj" fmla="val 3353"/>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ounded Rectangle 29"/>
          <p:cNvSpPr/>
          <p:nvPr/>
        </p:nvSpPr>
        <p:spPr>
          <a:xfrm>
            <a:off x="1425647" y="1339769"/>
            <a:ext cx="9340706" cy="4675894"/>
          </a:xfrm>
          <a:prstGeom prst="roundRect">
            <a:avLst>
              <a:gd name="adj" fmla="val 3353"/>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p:cNvSpPr txBox="1"/>
          <p:nvPr/>
        </p:nvSpPr>
        <p:spPr>
          <a:xfrm>
            <a:off x="5163147" y="1343355"/>
            <a:ext cx="1907970" cy="307777"/>
          </a:xfrm>
          <a:prstGeom prst="rect">
            <a:avLst/>
          </a:prstGeom>
          <a:noFill/>
        </p:spPr>
        <p:txBody>
          <a:bodyPr wrap="square" rtlCol="0">
            <a:spAutoFit/>
          </a:bodyPr>
          <a:lstStyle/>
          <a:p>
            <a:pPr lvl="0" algn="ctr" rtl="1">
              <a:defRPr/>
            </a:pPr>
            <a:r>
              <a:rPr lang="ar-EG" sz="1400" dirty="0">
                <a:solidFill>
                  <a:schemeClr val="tx1">
                    <a:lumMod val="50000"/>
                    <a:lumOff val="50000"/>
                  </a:schemeClr>
                </a:solidFill>
                <a:latin typeface="SST Arabic Medium" pitchFamily="34" charset="-78"/>
                <a:cs typeface="SST Arabic Medium" pitchFamily="34" charset="-78"/>
              </a:rPr>
              <a:t>البيئة الخارجية </a:t>
            </a:r>
          </a:p>
        </p:txBody>
      </p:sp>
      <p:sp>
        <p:nvSpPr>
          <p:cNvPr id="32" name="TextBox 31"/>
          <p:cNvSpPr txBox="1"/>
          <p:nvPr/>
        </p:nvSpPr>
        <p:spPr>
          <a:xfrm>
            <a:off x="5163147" y="1677723"/>
            <a:ext cx="1907970" cy="307777"/>
          </a:xfrm>
          <a:prstGeom prst="rect">
            <a:avLst/>
          </a:prstGeom>
          <a:noFill/>
        </p:spPr>
        <p:txBody>
          <a:bodyPr wrap="square" rtlCol="0">
            <a:spAutoFit/>
          </a:bodyPr>
          <a:lstStyle/>
          <a:p>
            <a:pPr lvl="0" algn="ctr" rtl="1">
              <a:defRPr/>
            </a:pPr>
            <a:r>
              <a:rPr lang="ar-EG" sz="1400" dirty="0">
                <a:solidFill>
                  <a:schemeClr val="tx1">
                    <a:lumMod val="50000"/>
                    <a:lumOff val="50000"/>
                  </a:schemeClr>
                </a:solidFill>
                <a:latin typeface="SST Arabic Medium" pitchFamily="34" charset="-78"/>
                <a:cs typeface="SST Arabic Medium" pitchFamily="34" charset="-78"/>
              </a:rPr>
              <a:t>البيئة الداخلية </a:t>
            </a:r>
          </a:p>
        </p:txBody>
      </p:sp>
    </p:spTree>
    <p:extLst>
      <p:ext uri="{BB962C8B-B14F-4D97-AF65-F5344CB8AC3E}">
        <p14:creationId xmlns:p14="http://schemas.microsoft.com/office/powerpoint/2010/main" val="3642019279"/>
      </p:ext>
    </p:extLst>
  </p:cSld>
  <p:clrMapOvr>
    <a:masterClrMapping/>
  </p:clrMapOvr>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3F2C35-524D-4F78-89AE-560D3857824A}"/>
              </a:ext>
            </a:extLst>
          </p:cNvPr>
          <p:cNvSpPr txBox="1"/>
          <p:nvPr/>
        </p:nvSpPr>
        <p:spPr>
          <a:xfrm>
            <a:off x="5860473" y="526472"/>
            <a:ext cx="5897419"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الطرق شائعة الاستخدام (التقدير)</a:t>
            </a:r>
          </a:p>
        </p:txBody>
      </p:sp>
      <p:sp>
        <p:nvSpPr>
          <p:cNvPr id="5" name="Rectangle 4">
            <a:extLst>
              <a:ext uri="{FF2B5EF4-FFF2-40B4-BE49-F238E27FC236}">
                <a16:creationId xmlns:a16="http://schemas.microsoft.com/office/drawing/2014/main" id="{2F08A842-587D-410E-BC48-3C304D19D659}"/>
              </a:ext>
            </a:extLst>
          </p:cNvPr>
          <p:cNvSpPr/>
          <p:nvPr/>
        </p:nvSpPr>
        <p:spPr>
          <a:xfrm>
            <a:off x="8649825" y="1300658"/>
            <a:ext cx="2945834" cy="1569660"/>
          </a:xfrm>
          <a:prstGeom prst="rect">
            <a:avLst/>
          </a:prstGeom>
        </p:spPr>
        <p:txBody>
          <a:bodyPr wrap="square">
            <a:spAutoFit/>
          </a:bodyPr>
          <a:lstStyle/>
          <a:p>
            <a:pPr marL="342900" indent="-342900" algn="r" rtl="1">
              <a:lnSpc>
                <a:spcPct val="150000"/>
              </a:lnSpc>
              <a:buClr>
                <a:srgbClr val="1D2D83"/>
              </a:buClr>
              <a:buFont typeface="Courier New" panose="02070309020205020404" pitchFamily="49" charset="0"/>
              <a:buChar char="o"/>
              <a:defRPr/>
            </a:pPr>
            <a:r>
              <a:rPr lang="ar-EG" sz="1600" dirty="0">
                <a:solidFill>
                  <a:schemeClr val="bg1">
                    <a:lumMod val="50000"/>
                  </a:schemeClr>
                </a:solidFill>
                <a:latin typeface="SST Arabic Medium" pitchFamily="34" charset="-78"/>
                <a:cs typeface="SST Arabic Medium" pitchFamily="34" charset="-78"/>
              </a:rPr>
              <a:t>تجميع التقارب.</a:t>
            </a:r>
          </a:p>
          <a:p>
            <a:pPr marL="342900" indent="-342900" algn="r" rtl="1">
              <a:lnSpc>
                <a:spcPct val="150000"/>
              </a:lnSpc>
              <a:buClr>
                <a:srgbClr val="1D2D83"/>
              </a:buClr>
              <a:buFont typeface="Courier New" panose="02070309020205020404" pitchFamily="49" charset="0"/>
              <a:buChar char="o"/>
              <a:defRPr/>
            </a:pPr>
            <a:r>
              <a:rPr lang="ar-EG" sz="1600" dirty="0">
                <a:solidFill>
                  <a:schemeClr val="bg1">
                    <a:lumMod val="50000"/>
                  </a:schemeClr>
                </a:solidFill>
                <a:latin typeface="SST Arabic Medium" pitchFamily="34" charset="-78"/>
                <a:cs typeface="SST Arabic Medium" pitchFamily="34" charset="-78"/>
              </a:rPr>
              <a:t>التقدير التناظري.</a:t>
            </a:r>
          </a:p>
          <a:p>
            <a:pPr marL="342900" indent="-342900" algn="r" rtl="1">
              <a:lnSpc>
                <a:spcPct val="150000"/>
              </a:lnSpc>
              <a:buClr>
                <a:srgbClr val="1D2D83"/>
              </a:buClr>
              <a:buFont typeface="Courier New" panose="02070309020205020404" pitchFamily="49" charset="0"/>
              <a:buChar char="o"/>
              <a:defRPr/>
            </a:pPr>
            <a:r>
              <a:rPr lang="ar-EG" sz="1600" dirty="0">
                <a:solidFill>
                  <a:schemeClr val="bg1">
                    <a:lumMod val="50000"/>
                  </a:schemeClr>
                </a:solidFill>
                <a:latin typeface="SST Arabic Medium" pitchFamily="34" charset="-78"/>
                <a:cs typeface="SST Arabic Medium" pitchFamily="34" charset="-78"/>
              </a:rPr>
              <a:t>النقطة الوظيفية</a:t>
            </a:r>
          </a:p>
          <a:p>
            <a:pPr marL="342900" indent="-342900" algn="r" rtl="1">
              <a:lnSpc>
                <a:spcPct val="150000"/>
              </a:lnSpc>
              <a:buClr>
                <a:srgbClr val="1D2D83"/>
              </a:buClr>
              <a:buFont typeface="Courier New" panose="02070309020205020404" pitchFamily="49" charset="0"/>
              <a:buChar char="o"/>
              <a:defRPr/>
            </a:pPr>
            <a:r>
              <a:rPr lang="ar-EG" sz="1600" dirty="0">
                <a:solidFill>
                  <a:schemeClr val="bg1">
                    <a:lumMod val="50000"/>
                  </a:schemeClr>
                </a:solidFill>
                <a:latin typeface="SST Arabic Medium" pitchFamily="34" charset="-78"/>
                <a:cs typeface="SST Arabic Medium" pitchFamily="34" charset="-78"/>
              </a:rPr>
              <a:t>التقدير متعدد النقاط.</a:t>
            </a:r>
          </a:p>
        </p:txBody>
      </p:sp>
      <p:grpSp>
        <p:nvGrpSpPr>
          <p:cNvPr id="6" name="Group 5"/>
          <p:cNvGrpSpPr/>
          <p:nvPr/>
        </p:nvGrpSpPr>
        <p:grpSpPr>
          <a:xfrm>
            <a:off x="2335722" y="3880660"/>
            <a:ext cx="1027062" cy="1459290"/>
            <a:chOff x="4301487" y="3888897"/>
            <a:chExt cx="1027062" cy="1459290"/>
          </a:xfrm>
        </p:grpSpPr>
        <p:grpSp>
          <p:nvGrpSpPr>
            <p:cNvPr id="8" name="Group 3"/>
            <p:cNvGrpSpPr/>
            <p:nvPr/>
          </p:nvGrpSpPr>
          <p:grpSpPr>
            <a:xfrm rot="10800000">
              <a:off x="4631879" y="3888897"/>
              <a:ext cx="386937" cy="535542"/>
              <a:chOff x="0" y="0"/>
              <a:chExt cx="587259" cy="812800"/>
            </a:xfrm>
          </p:grpSpPr>
          <p:sp>
            <p:nvSpPr>
              <p:cNvPr id="17" name="Freeform 4"/>
              <p:cNvSpPr/>
              <p:nvPr/>
            </p:nvSpPr>
            <p:spPr>
              <a:xfrm>
                <a:off x="0" y="0"/>
                <a:ext cx="587259" cy="812800"/>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686CA8"/>
              </a:solidFill>
              <a:ln cap="sq">
                <a:noFill/>
                <a:prstDash val="solid"/>
                <a:miter/>
              </a:ln>
            </p:spPr>
            <p:txBody>
              <a:bodyPr/>
              <a:lstStyle/>
              <a:p>
                <a:endParaRPr lang="en-SA"/>
              </a:p>
            </p:txBody>
          </p:sp>
          <p:sp>
            <p:nvSpPr>
              <p:cNvPr id="18" name="TextBox 5"/>
              <p:cNvSpPr txBox="1"/>
              <p:nvPr/>
            </p:nvSpPr>
            <p:spPr>
              <a:xfrm>
                <a:off x="0" y="-38100"/>
                <a:ext cx="587259" cy="8509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10" name="AutoShape 6"/>
            <p:cNvSpPr/>
            <p:nvPr/>
          </p:nvSpPr>
          <p:spPr>
            <a:xfrm>
              <a:off x="4825347" y="5072649"/>
              <a:ext cx="0" cy="275538"/>
            </a:xfrm>
            <a:prstGeom prst="line">
              <a:avLst/>
            </a:prstGeom>
            <a:ln w="28575" cap="rnd">
              <a:solidFill>
                <a:srgbClr val="686CA8"/>
              </a:solidFill>
              <a:prstDash val="sysDot"/>
              <a:headEnd type="none" w="sm" len="sm"/>
              <a:tailEnd type="oval" w="med" len="med"/>
            </a:ln>
          </p:spPr>
          <p:txBody>
            <a:bodyPr/>
            <a:lstStyle/>
            <a:p>
              <a:endParaRPr lang="en-SA"/>
            </a:p>
          </p:txBody>
        </p:sp>
        <p:sp>
          <p:nvSpPr>
            <p:cNvPr id="11" name="Freeform 7"/>
            <p:cNvSpPr/>
            <p:nvPr/>
          </p:nvSpPr>
          <p:spPr>
            <a:xfrm>
              <a:off x="4301487" y="4156669"/>
              <a:ext cx="1027062" cy="1027062"/>
            </a:xfrm>
            <a:custGeom>
              <a:avLst/>
              <a:gdLst/>
              <a:ahLst/>
              <a:cxnLst/>
              <a:rect l="l" t="t" r="r" b="b"/>
              <a:pathLst>
                <a:path w="2571293" h="2571293">
                  <a:moveTo>
                    <a:pt x="0" y="0"/>
                  </a:moveTo>
                  <a:lnTo>
                    <a:pt x="2571293" y="0"/>
                  </a:lnTo>
                  <a:lnTo>
                    <a:pt x="2571293" y="2571292"/>
                  </a:lnTo>
                  <a:lnTo>
                    <a:pt x="0" y="2571292"/>
                  </a:lnTo>
                  <a:lnTo>
                    <a:pt x="0" y="0"/>
                  </a:lnTo>
                  <a:close/>
                </a:path>
              </a:pathLst>
            </a:custGeom>
            <a: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a:ln cap="sq">
              <a:noFill/>
              <a:prstDash val="solid"/>
              <a:miter/>
            </a:ln>
          </p:spPr>
          <p:txBody>
            <a:bodyPr/>
            <a:lstStyle/>
            <a:p>
              <a:endParaRPr lang="en-SA"/>
            </a:p>
          </p:txBody>
        </p:sp>
        <p:grpSp>
          <p:nvGrpSpPr>
            <p:cNvPr id="12" name="Group 8"/>
            <p:cNvGrpSpPr/>
            <p:nvPr/>
          </p:nvGrpSpPr>
          <p:grpSpPr>
            <a:xfrm>
              <a:off x="4394781" y="4249962"/>
              <a:ext cx="840474" cy="840474"/>
              <a:chOff x="0" y="0"/>
              <a:chExt cx="812800" cy="812800"/>
            </a:xfrm>
          </p:grpSpPr>
          <p:sp>
            <p:nvSpPr>
              <p:cNvPr id="15" name="Freeform 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cap="sq">
                <a:noFill/>
                <a:prstDash val="solid"/>
                <a:miter/>
              </a:ln>
            </p:spPr>
            <p:txBody>
              <a:bodyPr/>
              <a:lstStyle/>
              <a:p>
                <a:endParaRPr lang="en-SA"/>
              </a:p>
            </p:txBody>
          </p:sp>
          <p:sp>
            <p:nvSpPr>
              <p:cNvPr id="16" name="TextBox 10"/>
              <p:cNvSpPr txBox="1"/>
              <p:nvPr/>
            </p:nvSpPr>
            <p:spPr>
              <a:xfrm>
                <a:off x="76200" y="38100"/>
                <a:ext cx="660400" cy="6985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13" name="Freeform 46"/>
            <p:cNvSpPr/>
            <p:nvPr/>
          </p:nvSpPr>
          <p:spPr>
            <a:xfrm>
              <a:off x="4575838" y="4407965"/>
              <a:ext cx="478779" cy="477836"/>
            </a:xfrm>
            <a:custGeom>
              <a:avLst/>
              <a:gdLst/>
              <a:ahLst/>
              <a:cxnLst/>
              <a:rect l="l" t="t" r="r" b="b"/>
              <a:pathLst>
                <a:path w="1198644" h="1196282">
                  <a:moveTo>
                    <a:pt x="0" y="0"/>
                  </a:moveTo>
                  <a:lnTo>
                    <a:pt x="1198644" y="0"/>
                  </a:lnTo>
                  <a:lnTo>
                    <a:pt x="1198644" y="1196282"/>
                  </a:lnTo>
                  <a:lnTo>
                    <a:pt x="0" y="1196282"/>
                  </a:lnTo>
                  <a:lnTo>
                    <a:pt x="0" y="0"/>
                  </a:lnTo>
                  <a:close/>
                </a:path>
              </a:pathLst>
            </a:custGeom>
            <a: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n-SA"/>
            </a:p>
          </p:txBody>
        </p:sp>
        <p:sp>
          <p:nvSpPr>
            <p:cNvPr id="14" name="TextBox 48"/>
            <p:cNvSpPr txBox="1"/>
            <p:nvPr/>
          </p:nvSpPr>
          <p:spPr>
            <a:xfrm>
              <a:off x="4644462" y="3935599"/>
              <a:ext cx="322379" cy="225384"/>
            </a:xfrm>
            <a:prstGeom prst="rect">
              <a:avLst/>
            </a:prstGeom>
          </p:spPr>
          <p:txBody>
            <a:bodyPr lIns="0" tIns="0" rIns="0" bIns="0" rtlCol="0" anchor="t">
              <a:spAutoFit/>
            </a:bodyPr>
            <a:lstStyle/>
            <a:p>
              <a:pPr algn="ctr">
                <a:lnSpc>
                  <a:spcPts val="2249"/>
                </a:lnSpc>
                <a:spcBef>
                  <a:spcPct val="0"/>
                </a:spcBef>
              </a:pPr>
              <a:r>
                <a:rPr lang="ar-SA" b="1" dirty="0">
                  <a:solidFill>
                    <a:srgbClr val="F8F8F8"/>
                  </a:solidFill>
                  <a:latin typeface="SST Arabic Medium" panose="020B0604030504020204" pitchFamily="34" charset="-78"/>
                  <a:ea typeface="SST Arabic Bold"/>
                  <a:cs typeface="SST Arabic Medium" panose="020B0604030504020204" pitchFamily="34" charset="-78"/>
                  <a:sym typeface="SST Arabic Bold"/>
                </a:rPr>
                <a:t>04</a:t>
              </a:r>
              <a:endParaRPr lang="en-US" b="1" dirty="0">
                <a:solidFill>
                  <a:srgbClr val="F8F8F8"/>
                </a:solidFill>
                <a:latin typeface="SST Arabic Medium" panose="020B0604030504020204" pitchFamily="34" charset="-78"/>
                <a:ea typeface="SST Arabic Bold"/>
                <a:cs typeface="SST Arabic Medium" panose="020B0604030504020204" pitchFamily="34" charset="-78"/>
                <a:sym typeface="SST Arabic Bold"/>
              </a:endParaRPr>
            </a:p>
          </p:txBody>
        </p:sp>
      </p:grpSp>
      <p:grpSp>
        <p:nvGrpSpPr>
          <p:cNvPr id="19" name="Group 18"/>
          <p:cNvGrpSpPr/>
          <p:nvPr/>
        </p:nvGrpSpPr>
        <p:grpSpPr>
          <a:xfrm>
            <a:off x="4500220" y="3880660"/>
            <a:ext cx="1027062" cy="1459290"/>
            <a:chOff x="5805393" y="3880660"/>
            <a:chExt cx="1027062" cy="1459290"/>
          </a:xfrm>
        </p:grpSpPr>
        <p:grpSp>
          <p:nvGrpSpPr>
            <p:cNvPr id="20" name="Group 11"/>
            <p:cNvGrpSpPr/>
            <p:nvPr/>
          </p:nvGrpSpPr>
          <p:grpSpPr>
            <a:xfrm rot="10800000">
              <a:off x="6135785" y="3880660"/>
              <a:ext cx="386937" cy="535542"/>
              <a:chOff x="0" y="0"/>
              <a:chExt cx="587259" cy="812800"/>
            </a:xfrm>
          </p:grpSpPr>
          <p:sp>
            <p:nvSpPr>
              <p:cNvPr id="28" name="Freeform 12"/>
              <p:cNvSpPr/>
              <p:nvPr/>
            </p:nvSpPr>
            <p:spPr>
              <a:xfrm>
                <a:off x="0" y="0"/>
                <a:ext cx="587259" cy="812800"/>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19337C"/>
              </a:solidFill>
              <a:ln cap="sq">
                <a:noFill/>
                <a:prstDash val="solid"/>
                <a:miter/>
              </a:ln>
            </p:spPr>
            <p:txBody>
              <a:bodyPr/>
              <a:lstStyle/>
              <a:p>
                <a:endParaRPr lang="en-SA"/>
              </a:p>
            </p:txBody>
          </p:sp>
          <p:sp>
            <p:nvSpPr>
              <p:cNvPr id="29" name="TextBox 13"/>
              <p:cNvSpPr txBox="1"/>
              <p:nvPr/>
            </p:nvSpPr>
            <p:spPr>
              <a:xfrm>
                <a:off x="0" y="-38100"/>
                <a:ext cx="587259" cy="8509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21" name="AutoShape 14"/>
            <p:cNvSpPr/>
            <p:nvPr/>
          </p:nvSpPr>
          <p:spPr>
            <a:xfrm>
              <a:off x="6329254" y="5064412"/>
              <a:ext cx="0" cy="275538"/>
            </a:xfrm>
            <a:prstGeom prst="line">
              <a:avLst/>
            </a:prstGeom>
            <a:ln w="28575" cap="rnd">
              <a:solidFill>
                <a:srgbClr val="19337C"/>
              </a:solidFill>
              <a:prstDash val="sysDot"/>
              <a:headEnd type="none" w="sm" len="sm"/>
              <a:tailEnd type="oval" w="med" len="med"/>
            </a:ln>
          </p:spPr>
          <p:txBody>
            <a:bodyPr/>
            <a:lstStyle/>
            <a:p>
              <a:endParaRPr lang="en-SA"/>
            </a:p>
          </p:txBody>
        </p:sp>
        <p:sp>
          <p:nvSpPr>
            <p:cNvPr id="22" name="Freeform 15"/>
            <p:cNvSpPr/>
            <p:nvPr/>
          </p:nvSpPr>
          <p:spPr>
            <a:xfrm>
              <a:off x="5805393" y="4148431"/>
              <a:ext cx="1027062" cy="1027062"/>
            </a:xfrm>
            <a:custGeom>
              <a:avLst/>
              <a:gdLst/>
              <a:ahLst/>
              <a:cxnLst/>
              <a:rect l="l" t="t" r="r" b="b"/>
              <a:pathLst>
                <a:path w="2571293" h="2571293">
                  <a:moveTo>
                    <a:pt x="0" y="0"/>
                  </a:moveTo>
                  <a:lnTo>
                    <a:pt x="2571293" y="0"/>
                  </a:lnTo>
                  <a:lnTo>
                    <a:pt x="2571293" y="2571293"/>
                  </a:lnTo>
                  <a:lnTo>
                    <a:pt x="0" y="2571293"/>
                  </a:lnTo>
                  <a:lnTo>
                    <a:pt x="0" y="0"/>
                  </a:lnTo>
                  <a:close/>
                </a:path>
              </a:pathLst>
            </a:custGeom>
            <a: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a:blipFill>
            <a:ln cap="sq">
              <a:noFill/>
              <a:prstDash val="solid"/>
              <a:miter/>
            </a:ln>
          </p:spPr>
          <p:txBody>
            <a:bodyPr/>
            <a:lstStyle/>
            <a:p>
              <a:endParaRPr lang="en-SA"/>
            </a:p>
          </p:txBody>
        </p:sp>
        <p:grpSp>
          <p:nvGrpSpPr>
            <p:cNvPr id="23" name="Group 16"/>
            <p:cNvGrpSpPr/>
            <p:nvPr/>
          </p:nvGrpSpPr>
          <p:grpSpPr>
            <a:xfrm>
              <a:off x="5898687" y="4241725"/>
              <a:ext cx="840474" cy="840474"/>
              <a:chOff x="0" y="0"/>
              <a:chExt cx="812800" cy="812800"/>
            </a:xfrm>
          </p:grpSpPr>
          <p:sp>
            <p:nvSpPr>
              <p:cNvPr id="26" name="Freeform 1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cap="sq">
                <a:noFill/>
                <a:prstDash val="solid"/>
                <a:miter/>
              </a:ln>
            </p:spPr>
            <p:txBody>
              <a:bodyPr/>
              <a:lstStyle/>
              <a:p>
                <a:endParaRPr lang="en-SA"/>
              </a:p>
            </p:txBody>
          </p:sp>
          <p:sp>
            <p:nvSpPr>
              <p:cNvPr id="27" name="TextBox 18"/>
              <p:cNvSpPr txBox="1"/>
              <p:nvPr/>
            </p:nvSpPr>
            <p:spPr>
              <a:xfrm>
                <a:off x="76200" y="38100"/>
                <a:ext cx="660400" cy="6985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24" name="Freeform 45"/>
            <p:cNvSpPr/>
            <p:nvPr/>
          </p:nvSpPr>
          <p:spPr>
            <a:xfrm>
              <a:off x="6094609" y="4382055"/>
              <a:ext cx="469289" cy="492691"/>
            </a:xfrm>
            <a:custGeom>
              <a:avLst/>
              <a:gdLst/>
              <a:ahLst/>
              <a:cxnLst/>
              <a:rect l="l" t="t" r="r" b="b"/>
              <a:pathLst>
                <a:path w="1174884" h="1233474">
                  <a:moveTo>
                    <a:pt x="0" y="0"/>
                  </a:moveTo>
                  <a:lnTo>
                    <a:pt x="1174884" y="0"/>
                  </a:lnTo>
                  <a:lnTo>
                    <a:pt x="1174884" y="1233474"/>
                  </a:lnTo>
                  <a:lnTo>
                    <a:pt x="0" y="1233474"/>
                  </a:lnTo>
                  <a:lnTo>
                    <a:pt x="0" y="0"/>
                  </a:lnTo>
                  <a:close/>
                </a:path>
              </a:pathLst>
            </a:custGeom>
            <a:blipFill>
              <a:blip r:embed="rId9">
                <a:extLst>
                  <a:ext uri="{96DAC541-7B7A-43D3-8B79-37D633B846F1}">
                    <asvg:svgBlip xmlns:asvg="http://schemas.microsoft.com/office/drawing/2016/SVG/main" r:embed="rId10"/>
                  </a:ext>
                </a:extLst>
              </a:blip>
              <a:stretch>
                <a:fillRect/>
              </a:stretch>
            </a:blipFill>
            <a:ln cap="sq">
              <a:noFill/>
              <a:prstDash val="solid"/>
              <a:miter/>
            </a:ln>
          </p:spPr>
          <p:txBody>
            <a:bodyPr/>
            <a:lstStyle/>
            <a:p>
              <a:endParaRPr lang="en-SA"/>
            </a:p>
          </p:txBody>
        </p:sp>
        <p:sp>
          <p:nvSpPr>
            <p:cNvPr id="25" name="TextBox 49"/>
            <p:cNvSpPr txBox="1"/>
            <p:nvPr/>
          </p:nvSpPr>
          <p:spPr>
            <a:xfrm>
              <a:off x="6168064" y="3937280"/>
              <a:ext cx="322379" cy="225384"/>
            </a:xfrm>
            <a:prstGeom prst="rect">
              <a:avLst/>
            </a:prstGeom>
          </p:spPr>
          <p:txBody>
            <a:bodyPr lIns="0" tIns="0" rIns="0" bIns="0" rtlCol="0" anchor="t">
              <a:spAutoFit/>
            </a:bodyPr>
            <a:lstStyle/>
            <a:p>
              <a:pPr algn="ctr">
                <a:lnSpc>
                  <a:spcPts val="2249"/>
                </a:lnSpc>
                <a:spcBef>
                  <a:spcPct val="0"/>
                </a:spcBef>
              </a:pPr>
              <a:r>
                <a:rPr lang="ar-SA" b="1" dirty="0">
                  <a:solidFill>
                    <a:srgbClr val="F8F8F8"/>
                  </a:solidFill>
                  <a:latin typeface="SST Arabic Medium" panose="020B0604030504020204" pitchFamily="34" charset="-78"/>
                  <a:ea typeface="SST Arabic Bold"/>
                  <a:cs typeface="SST Arabic Medium" panose="020B0604030504020204" pitchFamily="34" charset="-78"/>
                  <a:sym typeface="SST Arabic Bold"/>
                </a:rPr>
                <a:t>03</a:t>
              </a:r>
              <a:endParaRPr lang="en-US" b="1" dirty="0">
                <a:solidFill>
                  <a:srgbClr val="F8F8F8"/>
                </a:solidFill>
                <a:latin typeface="SST Arabic Medium" panose="020B0604030504020204" pitchFamily="34" charset="-78"/>
                <a:ea typeface="SST Arabic Bold"/>
                <a:cs typeface="SST Arabic Medium" panose="020B0604030504020204" pitchFamily="34" charset="-78"/>
                <a:sym typeface="SST Arabic Bold"/>
              </a:endParaRPr>
            </a:p>
          </p:txBody>
        </p:sp>
      </p:grpSp>
      <p:grpSp>
        <p:nvGrpSpPr>
          <p:cNvPr id="30" name="Group 29"/>
          <p:cNvGrpSpPr/>
          <p:nvPr/>
        </p:nvGrpSpPr>
        <p:grpSpPr>
          <a:xfrm>
            <a:off x="6664718" y="3880660"/>
            <a:ext cx="1027062" cy="1459290"/>
            <a:chOff x="7309300" y="3872423"/>
            <a:chExt cx="1027062" cy="1459290"/>
          </a:xfrm>
        </p:grpSpPr>
        <p:grpSp>
          <p:nvGrpSpPr>
            <p:cNvPr id="31" name="Group 19"/>
            <p:cNvGrpSpPr/>
            <p:nvPr/>
          </p:nvGrpSpPr>
          <p:grpSpPr>
            <a:xfrm rot="10800000">
              <a:off x="7639691" y="3872423"/>
              <a:ext cx="386937" cy="535542"/>
              <a:chOff x="0" y="0"/>
              <a:chExt cx="587259" cy="812800"/>
            </a:xfrm>
          </p:grpSpPr>
          <p:sp>
            <p:nvSpPr>
              <p:cNvPr id="39" name="Freeform 20"/>
              <p:cNvSpPr/>
              <p:nvPr/>
            </p:nvSpPr>
            <p:spPr>
              <a:xfrm>
                <a:off x="0" y="0"/>
                <a:ext cx="587259" cy="812800"/>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5B5C7A"/>
              </a:solidFill>
              <a:ln cap="sq">
                <a:noFill/>
                <a:prstDash val="solid"/>
                <a:miter/>
              </a:ln>
            </p:spPr>
            <p:txBody>
              <a:bodyPr/>
              <a:lstStyle/>
              <a:p>
                <a:endParaRPr lang="en-SA"/>
              </a:p>
            </p:txBody>
          </p:sp>
          <p:sp>
            <p:nvSpPr>
              <p:cNvPr id="40" name="TextBox 21"/>
              <p:cNvSpPr txBox="1"/>
              <p:nvPr/>
            </p:nvSpPr>
            <p:spPr>
              <a:xfrm>
                <a:off x="0" y="-38100"/>
                <a:ext cx="587259" cy="8509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32" name="AutoShape 22"/>
            <p:cNvSpPr/>
            <p:nvPr/>
          </p:nvSpPr>
          <p:spPr>
            <a:xfrm>
              <a:off x="7833160" y="5056175"/>
              <a:ext cx="0" cy="275538"/>
            </a:xfrm>
            <a:prstGeom prst="line">
              <a:avLst/>
            </a:prstGeom>
            <a:ln w="28575" cap="rnd">
              <a:solidFill>
                <a:srgbClr val="5B5C7A"/>
              </a:solidFill>
              <a:prstDash val="sysDot"/>
              <a:headEnd type="none" w="sm" len="sm"/>
              <a:tailEnd type="oval" w="med" len="med"/>
            </a:ln>
          </p:spPr>
          <p:txBody>
            <a:bodyPr/>
            <a:lstStyle/>
            <a:p>
              <a:endParaRPr lang="en-SA"/>
            </a:p>
          </p:txBody>
        </p:sp>
        <p:sp>
          <p:nvSpPr>
            <p:cNvPr id="33" name="Freeform 23"/>
            <p:cNvSpPr/>
            <p:nvPr/>
          </p:nvSpPr>
          <p:spPr>
            <a:xfrm>
              <a:off x="7309300" y="4140194"/>
              <a:ext cx="1027062" cy="1027062"/>
            </a:xfrm>
            <a:custGeom>
              <a:avLst/>
              <a:gdLst/>
              <a:ahLst/>
              <a:cxnLst/>
              <a:rect l="l" t="t" r="r" b="b"/>
              <a:pathLst>
                <a:path w="2571293" h="2571293">
                  <a:moveTo>
                    <a:pt x="0" y="0"/>
                  </a:moveTo>
                  <a:lnTo>
                    <a:pt x="2571293" y="0"/>
                  </a:lnTo>
                  <a:lnTo>
                    <a:pt x="2571293" y="2571293"/>
                  </a:lnTo>
                  <a:lnTo>
                    <a:pt x="0" y="2571293"/>
                  </a:lnTo>
                  <a:lnTo>
                    <a:pt x="0" y="0"/>
                  </a:lnTo>
                  <a:close/>
                </a:path>
              </a:pathLst>
            </a:custGeom>
            <a: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a:blipFill>
            <a:ln cap="sq">
              <a:noFill/>
              <a:prstDash val="solid"/>
              <a:miter/>
            </a:ln>
          </p:spPr>
          <p:txBody>
            <a:bodyPr/>
            <a:lstStyle/>
            <a:p>
              <a:endParaRPr lang="en-SA"/>
            </a:p>
          </p:txBody>
        </p:sp>
        <p:grpSp>
          <p:nvGrpSpPr>
            <p:cNvPr id="34" name="Group 24"/>
            <p:cNvGrpSpPr/>
            <p:nvPr/>
          </p:nvGrpSpPr>
          <p:grpSpPr>
            <a:xfrm>
              <a:off x="7402593" y="4233488"/>
              <a:ext cx="840474" cy="840474"/>
              <a:chOff x="0" y="0"/>
              <a:chExt cx="812800" cy="812800"/>
            </a:xfrm>
          </p:grpSpPr>
          <p:sp>
            <p:nvSpPr>
              <p:cNvPr id="37" name="Freeform 2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cap="sq">
                <a:noFill/>
                <a:prstDash val="solid"/>
                <a:miter/>
              </a:ln>
            </p:spPr>
            <p:txBody>
              <a:bodyPr/>
              <a:lstStyle/>
              <a:p>
                <a:endParaRPr lang="en-SA"/>
              </a:p>
            </p:txBody>
          </p:sp>
          <p:sp>
            <p:nvSpPr>
              <p:cNvPr id="38" name="TextBox 26"/>
              <p:cNvSpPr txBox="1"/>
              <p:nvPr/>
            </p:nvSpPr>
            <p:spPr>
              <a:xfrm>
                <a:off x="76200" y="38100"/>
                <a:ext cx="660400" cy="6985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35" name="Freeform 44"/>
            <p:cNvSpPr/>
            <p:nvPr/>
          </p:nvSpPr>
          <p:spPr>
            <a:xfrm>
              <a:off x="7605128" y="4372261"/>
              <a:ext cx="456064" cy="521216"/>
            </a:xfrm>
            <a:custGeom>
              <a:avLst/>
              <a:gdLst/>
              <a:ahLst/>
              <a:cxnLst/>
              <a:rect l="l" t="t" r="r" b="b"/>
              <a:pathLst>
                <a:path w="1141775" h="1304886">
                  <a:moveTo>
                    <a:pt x="0" y="0"/>
                  </a:moveTo>
                  <a:lnTo>
                    <a:pt x="1141775" y="0"/>
                  </a:lnTo>
                  <a:lnTo>
                    <a:pt x="1141775" y="1304887"/>
                  </a:lnTo>
                  <a:lnTo>
                    <a:pt x="0" y="1304887"/>
                  </a:lnTo>
                  <a:lnTo>
                    <a:pt x="0" y="0"/>
                  </a:lnTo>
                  <a:close/>
                </a:path>
              </a:pathLst>
            </a:custGeom>
            <a:blipFill>
              <a:blip r:embed="rId13" cstate="email">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a:blipFill>
            <a:ln cap="sq">
              <a:noFill/>
              <a:prstDash val="solid"/>
              <a:miter/>
            </a:ln>
          </p:spPr>
          <p:txBody>
            <a:bodyPr/>
            <a:lstStyle/>
            <a:p>
              <a:endParaRPr lang="en-SA"/>
            </a:p>
          </p:txBody>
        </p:sp>
        <p:sp>
          <p:nvSpPr>
            <p:cNvPr id="36" name="TextBox 51"/>
            <p:cNvSpPr txBox="1"/>
            <p:nvPr/>
          </p:nvSpPr>
          <p:spPr>
            <a:xfrm>
              <a:off x="7671969" y="3929023"/>
              <a:ext cx="322379" cy="225384"/>
            </a:xfrm>
            <a:prstGeom prst="rect">
              <a:avLst/>
            </a:prstGeom>
          </p:spPr>
          <p:txBody>
            <a:bodyPr lIns="0" tIns="0" rIns="0" bIns="0" rtlCol="0" anchor="t">
              <a:spAutoFit/>
            </a:bodyPr>
            <a:lstStyle>
              <a:defPPr>
                <a:defRPr lang="en-US"/>
              </a:defPPr>
              <a:lvl1pPr algn="justLow">
                <a:lnSpc>
                  <a:spcPts val="2249"/>
                </a:lnSpc>
                <a:spcBef>
                  <a:spcPct val="0"/>
                </a:spcBef>
                <a:defRPr sz="1757" b="1">
                  <a:solidFill>
                    <a:srgbClr val="F8F8F8"/>
                  </a:solidFill>
                  <a:latin typeface="SST Arabic Bold"/>
                  <a:ea typeface="SST Arabic Bold"/>
                  <a:cs typeface="SST Arabic Bold"/>
                </a:defRPr>
              </a:lvl1pPr>
            </a:lstStyle>
            <a:p>
              <a:pPr algn="ctr"/>
              <a:r>
                <a:rPr lang="ar-SA" sz="1800" dirty="0">
                  <a:latin typeface="SST Arabic Medium" panose="020B0604030504020204" pitchFamily="34" charset="-78"/>
                  <a:cs typeface="SST Arabic Medium" panose="020B0604030504020204" pitchFamily="34" charset="-78"/>
                  <a:sym typeface="SST Arabic Bold"/>
                </a:rPr>
                <a:t>02</a:t>
              </a:r>
              <a:endParaRPr lang="en-US" sz="1800" dirty="0">
                <a:latin typeface="SST Arabic Medium" panose="020B0604030504020204" pitchFamily="34" charset="-78"/>
                <a:cs typeface="SST Arabic Medium" panose="020B0604030504020204" pitchFamily="34" charset="-78"/>
                <a:sym typeface="SST Arabic Bold"/>
              </a:endParaRPr>
            </a:p>
          </p:txBody>
        </p:sp>
      </p:grpSp>
      <p:grpSp>
        <p:nvGrpSpPr>
          <p:cNvPr id="41" name="Group 40"/>
          <p:cNvGrpSpPr/>
          <p:nvPr/>
        </p:nvGrpSpPr>
        <p:grpSpPr>
          <a:xfrm>
            <a:off x="8829216" y="3880660"/>
            <a:ext cx="1027062" cy="1459290"/>
            <a:chOff x="8814284" y="3872423"/>
            <a:chExt cx="1027062" cy="1459290"/>
          </a:xfrm>
        </p:grpSpPr>
        <p:grpSp>
          <p:nvGrpSpPr>
            <p:cNvPr id="42" name="Group 27"/>
            <p:cNvGrpSpPr/>
            <p:nvPr/>
          </p:nvGrpSpPr>
          <p:grpSpPr>
            <a:xfrm rot="10800000">
              <a:off x="9144676" y="3872423"/>
              <a:ext cx="386937" cy="535542"/>
              <a:chOff x="0" y="0"/>
              <a:chExt cx="587259" cy="812800"/>
            </a:xfrm>
          </p:grpSpPr>
          <p:sp>
            <p:nvSpPr>
              <p:cNvPr id="50" name="Freeform 28"/>
              <p:cNvSpPr/>
              <p:nvPr/>
            </p:nvSpPr>
            <p:spPr>
              <a:xfrm>
                <a:off x="0" y="0"/>
                <a:ext cx="587259" cy="812800"/>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000F53"/>
              </a:solidFill>
              <a:ln cap="sq">
                <a:noFill/>
                <a:prstDash val="solid"/>
                <a:miter/>
              </a:ln>
            </p:spPr>
            <p:txBody>
              <a:bodyPr/>
              <a:lstStyle/>
              <a:p>
                <a:endParaRPr lang="en-SA"/>
              </a:p>
            </p:txBody>
          </p:sp>
          <p:sp>
            <p:nvSpPr>
              <p:cNvPr id="51" name="TextBox 29"/>
              <p:cNvSpPr txBox="1"/>
              <p:nvPr/>
            </p:nvSpPr>
            <p:spPr>
              <a:xfrm>
                <a:off x="0" y="-38100"/>
                <a:ext cx="587259" cy="8509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43" name="AutoShape 30"/>
            <p:cNvSpPr/>
            <p:nvPr/>
          </p:nvSpPr>
          <p:spPr>
            <a:xfrm>
              <a:off x="9338144" y="5056175"/>
              <a:ext cx="0" cy="275538"/>
            </a:xfrm>
            <a:prstGeom prst="line">
              <a:avLst/>
            </a:prstGeom>
            <a:ln w="28575" cap="rnd">
              <a:solidFill>
                <a:srgbClr val="000F53"/>
              </a:solidFill>
              <a:prstDash val="sysDot"/>
              <a:headEnd type="none" w="sm" len="sm"/>
              <a:tailEnd type="oval" w="med" len="med"/>
            </a:ln>
          </p:spPr>
          <p:txBody>
            <a:bodyPr/>
            <a:lstStyle/>
            <a:p>
              <a:endParaRPr lang="en-SA"/>
            </a:p>
          </p:txBody>
        </p:sp>
        <p:sp>
          <p:nvSpPr>
            <p:cNvPr id="44" name="Freeform 31"/>
            <p:cNvSpPr/>
            <p:nvPr/>
          </p:nvSpPr>
          <p:spPr>
            <a:xfrm>
              <a:off x="8814284" y="4140194"/>
              <a:ext cx="1027062" cy="1027062"/>
            </a:xfrm>
            <a:custGeom>
              <a:avLst/>
              <a:gdLst/>
              <a:ahLst/>
              <a:cxnLst/>
              <a:rect l="l" t="t" r="r" b="b"/>
              <a:pathLst>
                <a:path w="2571293" h="2571293">
                  <a:moveTo>
                    <a:pt x="0" y="0"/>
                  </a:moveTo>
                  <a:lnTo>
                    <a:pt x="2571293" y="0"/>
                  </a:lnTo>
                  <a:lnTo>
                    <a:pt x="2571293" y="2571293"/>
                  </a:lnTo>
                  <a:lnTo>
                    <a:pt x="0" y="2571293"/>
                  </a:lnTo>
                  <a:lnTo>
                    <a:pt x="0" y="0"/>
                  </a:lnTo>
                  <a:close/>
                </a:path>
              </a:pathLst>
            </a:custGeom>
            <a:blipFill>
              <a:blip r:embed="rId15" cstate="email">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a:blipFill>
            <a:ln cap="sq">
              <a:noFill/>
              <a:prstDash val="solid"/>
              <a:miter/>
            </a:ln>
          </p:spPr>
          <p:txBody>
            <a:bodyPr/>
            <a:lstStyle/>
            <a:p>
              <a:endParaRPr lang="en-SA"/>
            </a:p>
          </p:txBody>
        </p:sp>
        <p:grpSp>
          <p:nvGrpSpPr>
            <p:cNvPr id="45" name="Group 32"/>
            <p:cNvGrpSpPr/>
            <p:nvPr/>
          </p:nvGrpSpPr>
          <p:grpSpPr>
            <a:xfrm>
              <a:off x="8907578" y="4233488"/>
              <a:ext cx="840474" cy="840474"/>
              <a:chOff x="0" y="0"/>
              <a:chExt cx="812800" cy="812800"/>
            </a:xfrm>
          </p:grpSpPr>
          <p:sp>
            <p:nvSpPr>
              <p:cNvPr id="48" name="Freeform 3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cap="sq">
                <a:noFill/>
                <a:prstDash val="solid"/>
                <a:miter/>
              </a:ln>
            </p:spPr>
            <p:txBody>
              <a:bodyPr/>
              <a:lstStyle/>
              <a:p>
                <a:endParaRPr lang="en-SA"/>
              </a:p>
            </p:txBody>
          </p:sp>
          <p:sp>
            <p:nvSpPr>
              <p:cNvPr id="49" name="TextBox 34"/>
              <p:cNvSpPr txBox="1"/>
              <p:nvPr/>
            </p:nvSpPr>
            <p:spPr>
              <a:xfrm>
                <a:off x="76200" y="38100"/>
                <a:ext cx="660400" cy="6985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46" name="Freeform 43"/>
            <p:cNvSpPr/>
            <p:nvPr/>
          </p:nvSpPr>
          <p:spPr>
            <a:xfrm>
              <a:off x="9101212" y="4424440"/>
              <a:ext cx="453208" cy="469038"/>
            </a:xfrm>
            <a:custGeom>
              <a:avLst/>
              <a:gdLst/>
              <a:ahLst/>
              <a:cxnLst/>
              <a:rect l="l" t="t" r="r" b="b"/>
              <a:pathLst>
                <a:path w="1134625" h="1174256">
                  <a:moveTo>
                    <a:pt x="0" y="0"/>
                  </a:moveTo>
                  <a:lnTo>
                    <a:pt x="1134624" y="0"/>
                  </a:lnTo>
                  <a:lnTo>
                    <a:pt x="1134624" y="1174256"/>
                  </a:lnTo>
                  <a:lnTo>
                    <a:pt x="0" y="1174256"/>
                  </a:lnTo>
                  <a:lnTo>
                    <a:pt x="0" y="0"/>
                  </a:lnTo>
                  <a:close/>
                </a:path>
              </a:pathLst>
            </a:custGeom>
            <a:blipFill>
              <a:blip r:embed="rId17">
                <a:extLst>
                  <a:ext uri="{96DAC541-7B7A-43D3-8B79-37D633B846F1}">
                    <asvg:svgBlip xmlns:asvg="http://schemas.microsoft.com/office/drawing/2016/SVG/main" r:embed="rId18"/>
                  </a:ext>
                </a:extLst>
              </a:blip>
              <a:stretch>
                <a:fillRect/>
              </a:stretch>
            </a:blipFill>
            <a:ln cap="sq">
              <a:noFill/>
              <a:prstDash val="solid"/>
              <a:miter/>
            </a:ln>
          </p:spPr>
          <p:txBody>
            <a:bodyPr/>
            <a:lstStyle/>
            <a:p>
              <a:endParaRPr lang="en-SA"/>
            </a:p>
          </p:txBody>
        </p:sp>
        <p:sp>
          <p:nvSpPr>
            <p:cNvPr id="47" name="TextBox 52"/>
            <p:cNvSpPr txBox="1"/>
            <p:nvPr/>
          </p:nvSpPr>
          <p:spPr>
            <a:xfrm>
              <a:off x="9176954" y="3920785"/>
              <a:ext cx="322379" cy="225384"/>
            </a:xfrm>
            <a:prstGeom prst="rect">
              <a:avLst/>
            </a:prstGeom>
          </p:spPr>
          <p:txBody>
            <a:bodyPr lIns="0" tIns="0" rIns="0" bIns="0" rtlCol="0" anchor="t">
              <a:spAutoFit/>
            </a:bodyPr>
            <a:lstStyle/>
            <a:p>
              <a:pPr algn="ctr">
                <a:lnSpc>
                  <a:spcPts val="2249"/>
                </a:lnSpc>
                <a:spcBef>
                  <a:spcPct val="0"/>
                </a:spcBef>
              </a:pPr>
              <a:r>
                <a:rPr lang="ar-SA" b="1" dirty="0">
                  <a:solidFill>
                    <a:srgbClr val="F8F8F8"/>
                  </a:solidFill>
                  <a:latin typeface="SST Arabic Medium" panose="020B0604030504020204" pitchFamily="34" charset="-78"/>
                  <a:ea typeface="SST Arabic Bold"/>
                  <a:cs typeface="SST Arabic Medium" panose="020B0604030504020204" pitchFamily="34" charset="-78"/>
                  <a:sym typeface="SST Arabic Bold"/>
                </a:rPr>
                <a:t>01</a:t>
              </a:r>
              <a:endParaRPr lang="en-US" b="1" dirty="0">
                <a:solidFill>
                  <a:srgbClr val="F8F8F8"/>
                </a:solidFill>
                <a:latin typeface="SST Arabic Medium" panose="020B0604030504020204" pitchFamily="34" charset="-78"/>
                <a:ea typeface="SST Arabic Bold"/>
                <a:cs typeface="SST Arabic Medium" panose="020B0604030504020204" pitchFamily="34" charset="-78"/>
                <a:sym typeface="SST Arabic Bold"/>
              </a:endParaRPr>
            </a:p>
          </p:txBody>
        </p:sp>
      </p:grpSp>
      <p:sp>
        <p:nvSpPr>
          <p:cNvPr id="52" name="Rectangle 51">
            <a:extLst>
              <a:ext uri="{FF2B5EF4-FFF2-40B4-BE49-F238E27FC236}">
                <a16:creationId xmlns:a16="http://schemas.microsoft.com/office/drawing/2014/main" id="{2F08A842-587D-410E-BC48-3C304D19D659}"/>
              </a:ext>
            </a:extLst>
          </p:cNvPr>
          <p:cNvSpPr/>
          <p:nvPr/>
        </p:nvSpPr>
        <p:spPr>
          <a:xfrm>
            <a:off x="6258720" y="5527061"/>
            <a:ext cx="1839053" cy="388568"/>
          </a:xfrm>
          <a:prstGeom prst="rect">
            <a:avLst/>
          </a:prstGeom>
        </p:spPr>
        <p:txBody>
          <a:bodyPr wrap="square">
            <a:spAutoFit/>
          </a:bodyPr>
          <a:lstStyle/>
          <a:p>
            <a:pPr lvl="0" algn="ctr" rtl="1">
              <a:lnSpc>
                <a:spcPct val="150000"/>
              </a:lnSpc>
              <a:defRPr/>
            </a:pPr>
            <a:r>
              <a:rPr lang="ar-EG" sz="1400" dirty="0">
                <a:solidFill>
                  <a:schemeClr val="bg1">
                    <a:lumMod val="50000"/>
                  </a:schemeClr>
                </a:solidFill>
                <a:latin typeface="SST Arabic Medium" pitchFamily="34" charset="-78"/>
                <a:cs typeface="SST Arabic Medium" pitchFamily="34" charset="-78"/>
              </a:rPr>
              <a:t>التقدير</a:t>
            </a:r>
            <a:endParaRPr kumimoji="0" lang="ar-EG" sz="1400" b="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53" name="Rectangle 52">
            <a:extLst>
              <a:ext uri="{FF2B5EF4-FFF2-40B4-BE49-F238E27FC236}">
                <a16:creationId xmlns:a16="http://schemas.microsoft.com/office/drawing/2014/main" id="{2F08A842-587D-410E-BC48-3C304D19D659}"/>
              </a:ext>
            </a:extLst>
          </p:cNvPr>
          <p:cNvSpPr/>
          <p:nvPr/>
        </p:nvSpPr>
        <p:spPr>
          <a:xfrm>
            <a:off x="8649825" y="5527061"/>
            <a:ext cx="1839053" cy="415498"/>
          </a:xfrm>
          <a:prstGeom prst="rect">
            <a:avLst/>
          </a:prstGeom>
        </p:spPr>
        <p:txBody>
          <a:bodyPr wrap="square">
            <a:spAutoFit/>
          </a:bodyPr>
          <a:lstStyle/>
          <a:p>
            <a:pPr lvl="0" algn="ctr" rtl="1">
              <a:lnSpc>
                <a:spcPct val="150000"/>
              </a:lnSpc>
              <a:defRPr/>
            </a:pPr>
            <a:r>
              <a:rPr lang="ar-EG" sz="1400" dirty="0">
                <a:solidFill>
                  <a:schemeClr val="bg1">
                    <a:lumMod val="50000"/>
                  </a:schemeClr>
                </a:solidFill>
                <a:latin typeface="SST Arabic Medium" pitchFamily="34" charset="-78"/>
                <a:cs typeface="SST Arabic Medium" pitchFamily="34" charset="-78"/>
              </a:rPr>
              <a:t>جمع البيانات</a:t>
            </a:r>
            <a:endParaRPr kumimoji="0" lang="ar-EG" sz="1400" b="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54" name="Rectangle 53">
            <a:extLst>
              <a:ext uri="{FF2B5EF4-FFF2-40B4-BE49-F238E27FC236}">
                <a16:creationId xmlns:a16="http://schemas.microsoft.com/office/drawing/2014/main" id="{2F08A842-587D-410E-BC48-3C304D19D659}"/>
              </a:ext>
            </a:extLst>
          </p:cNvPr>
          <p:cNvSpPr/>
          <p:nvPr/>
        </p:nvSpPr>
        <p:spPr>
          <a:xfrm>
            <a:off x="4104554" y="5527061"/>
            <a:ext cx="1839053" cy="388568"/>
          </a:xfrm>
          <a:prstGeom prst="rect">
            <a:avLst/>
          </a:prstGeom>
        </p:spPr>
        <p:txBody>
          <a:bodyPr wrap="square">
            <a:spAutoFit/>
          </a:bodyPr>
          <a:lstStyle/>
          <a:p>
            <a:pPr lvl="0" algn="ctr" rtl="1">
              <a:lnSpc>
                <a:spcPct val="150000"/>
              </a:lnSpc>
              <a:defRPr/>
            </a:pPr>
            <a:r>
              <a:rPr lang="ar-EG" sz="1400" dirty="0">
                <a:solidFill>
                  <a:schemeClr val="bg1">
                    <a:lumMod val="50000"/>
                  </a:schemeClr>
                </a:solidFill>
                <a:latin typeface="SST Arabic Medium" pitchFamily="34" charset="-78"/>
                <a:cs typeface="SST Arabic Medium" pitchFamily="34" charset="-78"/>
              </a:rPr>
              <a:t>الاجتماعات</a:t>
            </a:r>
            <a:endParaRPr kumimoji="0" lang="ar-EG" sz="1400" b="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55" name="Rectangle 54">
            <a:extLst>
              <a:ext uri="{FF2B5EF4-FFF2-40B4-BE49-F238E27FC236}">
                <a16:creationId xmlns:a16="http://schemas.microsoft.com/office/drawing/2014/main" id="{2F08A842-587D-410E-BC48-3C304D19D659}"/>
              </a:ext>
            </a:extLst>
          </p:cNvPr>
          <p:cNvSpPr/>
          <p:nvPr/>
        </p:nvSpPr>
        <p:spPr>
          <a:xfrm>
            <a:off x="1950388" y="5527061"/>
            <a:ext cx="1839053" cy="388568"/>
          </a:xfrm>
          <a:prstGeom prst="rect">
            <a:avLst/>
          </a:prstGeom>
        </p:spPr>
        <p:txBody>
          <a:bodyPr wrap="square">
            <a:spAutoFit/>
          </a:bodyPr>
          <a:lstStyle/>
          <a:p>
            <a:pPr lvl="0" algn="ctr" rtl="1">
              <a:lnSpc>
                <a:spcPct val="150000"/>
              </a:lnSpc>
              <a:defRPr/>
            </a:pPr>
            <a:r>
              <a:rPr lang="ar-EG" sz="1400" dirty="0">
                <a:solidFill>
                  <a:schemeClr val="bg1">
                    <a:lumMod val="50000"/>
                  </a:schemeClr>
                </a:solidFill>
                <a:latin typeface="SST Arabic Medium" pitchFamily="34" charset="-78"/>
                <a:cs typeface="SST Arabic Medium" pitchFamily="34" charset="-78"/>
              </a:rPr>
              <a:t>طرق اخرى</a:t>
            </a:r>
            <a:endParaRPr kumimoji="0" lang="ar-EG" sz="1400" b="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cxnSp>
        <p:nvCxnSpPr>
          <p:cNvPr id="56" name="Straight Arrow Connector 55"/>
          <p:cNvCxnSpPr/>
          <p:nvPr/>
        </p:nvCxnSpPr>
        <p:spPr>
          <a:xfrm>
            <a:off x="7197541" y="3570109"/>
            <a:ext cx="0" cy="310551"/>
          </a:xfrm>
          <a:prstGeom prst="straightConnector1">
            <a:avLst/>
          </a:prstGeom>
          <a:ln w="28575">
            <a:solidFill>
              <a:srgbClr val="0999C4"/>
            </a:solidFill>
            <a:tailEnd type="arrow"/>
          </a:ln>
        </p:spPr>
        <p:style>
          <a:lnRef idx="1">
            <a:schemeClr val="accent1"/>
          </a:lnRef>
          <a:fillRef idx="0">
            <a:schemeClr val="accent1"/>
          </a:fillRef>
          <a:effectRef idx="0">
            <a:schemeClr val="accent1"/>
          </a:effectRef>
          <a:fontRef idx="minor">
            <a:schemeClr val="tx1"/>
          </a:fontRef>
        </p:style>
      </p:cxnSp>
      <p:sp>
        <p:nvSpPr>
          <p:cNvPr id="57" name="Rectangle 56">
            <a:extLst>
              <a:ext uri="{FF2B5EF4-FFF2-40B4-BE49-F238E27FC236}">
                <a16:creationId xmlns:a16="http://schemas.microsoft.com/office/drawing/2014/main" id="{2F08A842-587D-410E-BC48-3C304D19D659}"/>
              </a:ext>
            </a:extLst>
          </p:cNvPr>
          <p:cNvSpPr/>
          <p:nvPr/>
        </p:nvSpPr>
        <p:spPr>
          <a:xfrm>
            <a:off x="5433988" y="1300658"/>
            <a:ext cx="2945834" cy="1569660"/>
          </a:xfrm>
          <a:prstGeom prst="rect">
            <a:avLst/>
          </a:prstGeom>
        </p:spPr>
        <p:txBody>
          <a:bodyPr wrap="square">
            <a:spAutoFit/>
          </a:bodyPr>
          <a:lstStyle/>
          <a:p>
            <a:pPr marL="342900" lvl="0" indent="-342900" algn="r" rtl="1">
              <a:lnSpc>
                <a:spcPct val="150000"/>
              </a:lnSpc>
              <a:buClr>
                <a:srgbClr val="1D2D83"/>
              </a:buClr>
              <a:buFont typeface="Courier New" panose="02070309020205020404" pitchFamily="49" charset="0"/>
              <a:buChar char="o"/>
              <a:defRPr/>
            </a:pPr>
            <a:r>
              <a:rPr lang="ar-EG" sz="1600" dirty="0">
                <a:solidFill>
                  <a:schemeClr val="bg1">
                    <a:lumMod val="50000"/>
                  </a:schemeClr>
                </a:solidFill>
                <a:latin typeface="SST Arabic Medium" pitchFamily="34" charset="-78"/>
                <a:cs typeface="SST Arabic Medium" pitchFamily="34" charset="-78"/>
              </a:rPr>
              <a:t>التقدير باستخدام المعاملات.</a:t>
            </a:r>
          </a:p>
          <a:p>
            <a:pPr marL="342900" lvl="0" indent="-342900" algn="r" rtl="1">
              <a:lnSpc>
                <a:spcPct val="150000"/>
              </a:lnSpc>
              <a:buClr>
                <a:srgbClr val="1D2D83"/>
              </a:buClr>
              <a:buFont typeface="Courier New" panose="02070309020205020404" pitchFamily="49" charset="0"/>
              <a:buChar char="o"/>
              <a:defRPr/>
            </a:pPr>
            <a:r>
              <a:rPr lang="ar-EG" sz="1600" dirty="0">
                <a:solidFill>
                  <a:schemeClr val="bg1">
                    <a:lumMod val="50000"/>
                  </a:schemeClr>
                </a:solidFill>
                <a:latin typeface="SST Arabic Medium" pitchFamily="34" charset="-78"/>
                <a:cs typeface="SST Arabic Medium" pitchFamily="34" charset="-78"/>
              </a:rPr>
              <a:t>التقدير النسبي.</a:t>
            </a:r>
          </a:p>
          <a:p>
            <a:pPr marL="342900" lvl="0" indent="-342900" algn="r" rtl="1">
              <a:lnSpc>
                <a:spcPct val="150000"/>
              </a:lnSpc>
              <a:buClr>
                <a:srgbClr val="1D2D83"/>
              </a:buClr>
              <a:buFont typeface="Courier New" panose="02070309020205020404" pitchFamily="49" charset="0"/>
              <a:buChar char="o"/>
              <a:defRPr/>
            </a:pPr>
            <a:r>
              <a:rPr lang="ar-EG" sz="1600" dirty="0">
                <a:solidFill>
                  <a:schemeClr val="bg1">
                    <a:lumMod val="50000"/>
                  </a:schemeClr>
                </a:solidFill>
                <a:latin typeface="SST Arabic Medium" pitchFamily="34" charset="-78"/>
                <a:cs typeface="SST Arabic Medium" pitchFamily="34" charset="-78"/>
              </a:rPr>
              <a:t>التقدير أحادي النقطة.</a:t>
            </a:r>
          </a:p>
          <a:p>
            <a:pPr marL="342900" lvl="0" indent="-342900" algn="r" rtl="1">
              <a:lnSpc>
                <a:spcPct val="150000"/>
              </a:lnSpc>
              <a:buClr>
                <a:srgbClr val="1D2D83"/>
              </a:buClr>
              <a:buFont typeface="Courier New" panose="02070309020205020404" pitchFamily="49" charset="0"/>
              <a:buChar char="o"/>
              <a:defRPr/>
            </a:pPr>
            <a:r>
              <a:rPr lang="ar-EG" sz="1600" dirty="0">
                <a:solidFill>
                  <a:schemeClr val="bg1">
                    <a:lumMod val="50000"/>
                  </a:schemeClr>
                </a:solidFill>
                <a:latin typeface="SST Arabic Medium" pitchFamily="34" charset="-78"/>
                <a:cs typeface="SST Arabic Medium" pitchFamily="34" charset="-78"/>
              </a:rPr>
              <a:t>دلفي واسع النطاق.</a:t>
            </a:r>
          </a:p>
        </p:txBody>
      </p:sp>
    </p:spTree>
    <p:extLst>
      <p:ext uri="{BB962C8B-B14F-4D97-AF65-F5344CB8AC3E}">
        <p14:creationId xmlns:p14="http://schemas.microsoft.com/office/powerpoint/2010/main" val="2003562485"/>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3F2C35-524D-4F78-89AE-560D3857824A}"/>
              </a:ext>
            </a:extLst>
          </p:cNvPr>
          <p:cNvSpPr txBox="1"/>
          <p:nvPr/>
        </p:nvSpPr>
        <p:spPr>
          <a:xfrm>
            <a:off x="5860473" y="526472"/>
            <a:ext cx="5897419"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الطرق شائعة الاستخدام (الاجتماعات)</a:t>
            </a:r>
          </a:p>
        </p:txBody>
      </p:sp>
      <p:sp>
        <p:nvSpPr>
          <p:cNvPr id="5" name="Rectangle 4">
            <a:extLst>
              <a:ext uri="{FF2B5EF4-FFF2-40B4-BE49-F238E27FC236}">
                <a16:creationId xmlns:a16="http://schemas.microsoft.com/office/drawing/2014/main" id="{2F08A842-587D-410E-BC48-3C304D19D659}"/>
              </a:ext>
            </a:extLst>
          </p:cNvPr>
          <p:cNvSpPr/>
          <p:nvPr/>
        </p:nvSpPr>
        <p:spPr>
          <a:xfrm>
            <a:off x="8649824" y="1261304"/>
            <a:ext cx="2945835" cy="1938992"/>
          </a:xfrm>
          <a:prstGeom prst="rect">
            <a:avLst/>
          </a:prstGeom>
        </p:spPr>
        <p:txBody>
          <a:bodyPr wrap="square">
            <a:spAutoFit/>
          </a:bodyPr>
          <a:lstStyle/>
          <a:p>
            <a:pPr marL="342900" indent="-342900" algn="r" rtl="1">
              <a:lnSpc>
                <a:spcPct val="150000"/>
              </a:lnSpc>
              <a:buClr>
                <a:srgbClr val="1D2D83"/>
              </a:buClr>
              <a:buFont typeface="Courier New" panose="02070309020205020404" pitchFamily="49" charset="0"/>
              <a:buChar char="o"/>
              <a:defRPr/>
            </a:pPr>
            <a:r>
              <a:rPr lang="ar-EG" sz="1600" dirty="0">
                <a:solidFill>
                  <a:schemeClr val="bg1">
                    <a:lumMod val="50000"/>
                  </a:schemeClr>
                </a:solidFill>
                <a:latin typeface="SST Arabic Medium" pitchFamily="34" charset="-78"/>
                <a:cs typeface="SST Arabic Medium" pitchFamily="34" charset="-78"/>
              </a:rPr>
              <a:t>تنقيح سجل الأعمال.</a:t>
            </a:r>
          </a:p>
          <a:p>
            <a:pPr marL="342900" indent="-342900" algn="r" rtl="1">
              <a:lnSpc>
                <a:spcPct val="150000"/>
              </a:lnSpc>
              <a:buClr>
                <a:srgbClr val="1D2D83"/>
              </a:buClr>
              <a:buFont typeface="Courier New" panose="02070309020205020404" pitchFamily="49" charset="0"/>
              <a:buChar char="o"/>
              <a:defRPr/>
            </a:pPr>
            <a:r>
              <a:rPr lang="ar-EG" sz="1600" dirty="0">
                <a:solidFill>
                  <a:schemeClr val="bg1">
                    <a:lumMod val="50000"/>
                  </a:schemeClr>
                </a:solidFill>
                <a:latin typeface="SST Arabic Medium" pitchFamily="34" charset="-78"/>
                <a:cs typeface="SST Arabic Medium" pitchFamily="34" charset="-78"/>
              </a:rPr>
              <a:t>مؤتمر مقدمي العروض.</a:t>
            </a:r>
          </a:p>
          <a:p>
            <a:pPr marL="342900" indent="-342900" algn="r" rtl="1">
              <a:lnSpc>
                <a:spcPct val="150000"/>
              </a:lnSpc>
              <a:buClr>
                <a:srgbClr val="1D2D83"/>
              </a:buClr>
              <a:buFont typeface="Courier New" panose="02070309020205020404" pitchFamily="49" charset="0"/>
              <a:buChar char="o"/>
              <a:defRPr/>
            </a:pPr>
            <a:r>
              <a:rPr lang="ar-EG" sz="1600" dirty="0">
                <a:solidFill>
                  <a:schemeClr val="bg1">
                    <a:lumMod val="50000"/>
                  </a:schemeClr>
                </a:solidFill>
                <a:latin typeface="SST Arabic Medium" pitchFamily="34" charset="-78"/>
                <a:cs typeface="SST Arabic Medium" pitchFamily="34" charset="-78"/>
              </a:rPr>
              <a:t>مجلس التحكم في التغيير.</a:t>
            </a:r>
          </a:p>
          <a:p>
            <a:pPr marL="342900" indent="-342900" algn="r" rtl="1">
              <a:lnSpc>
                <a:spcPct val="150000"/>
              </a:lnSpc>
              <a:buClr>
                <a:srgbClr val="1D2D83"/>
              </a:buClr>
              <a:buFont typeface="Courier New" panose="02070309020205020404" pitchFamily="49" charset="0"/>
              <a:buChar char="o"/>
              <a:defRPr/>
            </a:pPr>
            <a:r>
              <a:rPr lang="ar-EG" sz="1600" dirty="0">
                <a:solidFill>
                  <a:schemeClr val="bg1">
                    <a:lumMod val="50000"/>
                  </a:schemeClr>
                </a:solidFill>
                <a:latin typeface="SST Arabic Medium" pitchFamily="34" charset="-78"/>
                <a:cs typeface="SST Arabic Medium" pitchFamily="34" charset="-78"/>
              </a:rPr>
              <a:t>اجتماع الوقوف اليومي</a:t>
            </a:r>
          </a:p>
          <a:p>
            <a:pPr marL="342900" indent="-342900" algn="r" rtl="1">
              <a:lnSpc>
                <a:spcPct val="150000"/>
              </a:lnSpc>
              <a:buClr>
                <a:srgbClr val="1D2D83"/>
              </a:buClr>
              <a:buFont typeface="Courier New" panose="02070309020205020404" pitchFamily="49" charset="0"/>
              <a:buChar char="o"/>
              <a:defRPr/>
            </a:pPr>
            <a:r>
              <a:rPr lang="ar-EG" sz="1600" dirty="0">
                <a:solidFill>
                  <a:schemeClr val="bg1">
                    <a:lumMod val="50000"/>
                  </a:schemeClr>
                </a:solidFill>
                <a:latin typeface="SST Arabic Medium" pitchFamily="34" charset="-78"/>
                <a:cs typeface="SST Arabic Medium" pitchFamily="34" charset="-78"/>
              </a:rPr>
              <a:t>تخطيط التكرار.</a:t>
            </a:r>
          </a:p>
        </p:txBody>
      </p:sp>
      <p:grpSp>
        <p:nvGrpSpPr>
          <p:cNvPr id="6" name="Group 5"/>
          <p:cNvGrpSpPr/>
          <p:nvPr/>
        </p:nvGrpSpPr>
        <p:grpSpPr>
          <a:xfrm>
            <a:off x="2335722" y="3880660"/>
            <a:ext cx="1027062" cy="1459290"/>
            <a:chOff x="4301487" y="3888897"/>
            <a:chExt cx="1027062" cy="1459290"/>
          </a:xfrm>
        </p:grpSpPr>
        <p:grpSp>
          <p:nvGrpSpPr>
            <p:cNvPr id="9" name="Group 3"/>
            <p:cNvGrpSpPr/>
            <p:nvPr/>
          </p:nvGrpSpPr>
          <p:grpSpPr>
            <a:xfrm rot="10800000">
              <a:off x="4631879" y="3888897"/>
              <a:ext cx="386937" cy="535542"/>
              <a:chOff x="0" y="0"/>
              <a:chExt cx="587259" cy="812800"/>
            </a:xfrm>
          </p:grpSpPr>
          <p:sp>
            <p:nvSpPr>
              <p:cNvPr id="17" name="Freeform 4"/>
              <p:cNvSpPr/>
              <p:nvPr/>
            </p:nvSpPr>
            <p:spPr>
              <a:xfrm>
                <a:off x="0" y="0"/>
                <a:ext cx="587259" cy="812800"/>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686CA8"/>
              </a:solidFill>
              <a:ln cap="sq">
                <a:noFill/>
                <a:prstDash val="solid"/>
                <a:miter/>
              </a:ln>
            </p:spPr>
            <p:txBody>
              <a:bodyPr/>
              <a:lstStyle/>
              <a:p>
                <a:endParaRPr lang="en-SA"/>
              </a:p>
            </p:txBody>
          </p:sp>
          <p:sp>
            <p:nvSpPr>
              <p:cNvPr id="18" name="TextBox 5"/>
              <p:cNvSpPr txBox="1"/>
              <p:nvPr/>
            </p:nvSpPr>
            <p:spPr>
              <a:xfrm>
                <a:off x="0" y="-38100"/>
                <a:ext cx="587259" cy="8509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10" name="AutoShape 6"/>
            <p:cNvSpPr/>
            <p:nvPr/>
          </p:nvSpPr>
          <p:spPr>
            <a:xfrm>
              <a:off x="4825347" y="5072649"/>
              <a:ext cx="0" cy="275538"/>
            </a:xfrm>
            <a:prstGeom prst="line">
              <a:avLst/>
            </a:prstGeom>
            <a:ln w="28575" cap="rnd">
              <a:solidFill>
                <a:srgbClr val="686CA8"/>
              </a:solidFill>
              <a:prstDash val="sysDot"/>
              <a:headEnd type="none" w="sm" len="sm"/>
              <a:tailEnd type="oval" w="med" len="med"/>
            </a:ln>
          </p:spPr>
          <p:txBody>
            <a:bodyPr/>
            <a:lstStyle/>
            <a:p>
              <a:endParaRPr lang="en-SA"/>
            </a:p>
          </p:txBody>
        </p:sp>
        <p:sp>
          <p:nvSpPr>
            <p:cNvPr id="11" name="Freeform 7"/>
            <p:cNvSpPr/>
            <p:nvPr/>
          </p:nvSpPr>
          <p:spPr>
            <a:xfrm>
              <a:off x="4301487" y="4156669"/>
              <a:ext cx="1027062" cy="1027062"/>
            </a:xfrm>
            <a:custGeom>
              <a:avLst/>
              <a:gdLst/>
              <a:ahLst/>
              <a:cxnLst/>
              <a:rect l="l" t="t" r="r" b="b"/>
              <a:pathLst>
                <a:path w="2571293" h="2571293">
                  <a:moveTo>
                    <a:pt x="0" y="0"/>
                  </a:moveTo>
                  <a:lnTo>
                    <a:pt x="2571293" y="0"/>
                  </a:lnTo>
                  <a:lnTo>
                    <a:pt x="2571293" y="2571292"/>
                  </a:lnTo>
                  <a:lnTo>
                    <a:pt x="0" y="2571292"/>
                  </a:lnTo>
                  <a:lnTo>
                    <a:pt x="0" y="0"/>
                  </a:lnTo>
                  <a:close/>
                </a:path>
              </a:pathLst>
            </a:custGeom>
            <a: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a:ln cap="sq">
              <a:noFill/>
              <a:prstDash val="solid"/>
              <a:miter/>
            </a:ln>
          </p:spPr>
          <p:txBody>
            <a:bodyPr/>
            <a:lstStyle/>
            <a:p>
              <a:endParaRPr lang="en-SA"/>
            </a:p>
          </p:txBody>
        </p:sp>
        <p:grpSp>
          <p:nvGrpSpPr>
            <p:cNvPr id="12" name="Group 8"/>
            <p:cNvGrpSpPr/>
            <p:nvPr/>
          </p:nvGrpSpPr>
          <p:grpSpPr>
            <a:xfrm>
              <a:off x="4394781" y="4249962"/>
              <a:ext cx="840474" cy="840474"/>
              <a:chOff x="0" y="0"/>
              <a:chExt cx="812800" cy="812800"/>
            </a:xfrm>
          </p:grpSpPr>
          <p:sp>
            <p:nvSpPr>
              <p:cNvPr id="15" name="Freeform 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cap="sq">
                <a:noFill/>
                <a:prstDash val="solid"/>
                <a:miter/>
              </a:ln>
            </p:spPr>
            <p:txBody>
              <a:bodyPr/>
              <a:lstStyle/>
              <a:p>
                <a:endParaRPr lang="en-SA"/>
              </a:p>
            </p:txBody>
          </p:sp>
          <p:sp>
            <p:nvSpPr>
              <p:cNvPr id="16" name="TextBox 10"/>
              <p:cNvSpPr txBox="1"/>
              <p:nvPr/>
            </p:nvSpPr>
            <p:spPr>
              <a:xfrm>
                <a:off x="76200" y="38100"/>
                <a:ext cx="660400" cy="6985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13" name="Freeform 46"/>
            <p:cNvSpPr/>
            <p:nvPr/>
          </p:nvSpPr>
          <p:spPr>
            <a:xfrm>
              <a:off x="4575838" y="4407965"/>
              <a:ext cx="478779" cy="477836"/>
            </a:xfrm>
            <a:custGeom>
              <a:avLst/>
              <a:gdLst/>
              <a:ahLst/>
              <a:cxnLst/>
              <a:rect l="l" t="t" r="r" b="b"/>
              <a:pathLst>
                <a:path w="1198644" h="1196282">
                  <a:moveTo>
                    <a:pt x="0" y="0"/>
                  </a:moveTo>
                  <a:lnTo>
                    <a:pt x="1198644" y="0"/>
                  </a:lnTo>
                  <a:lnTo>
                    <a:pt x="1198644" y="1196282"/>
                  </a:lnTo>
                  <a:lnTo>
                    <a:pt x="0" y="1196282"/>
                  </a:lnTo>
                  <a:lnTo>
                    <a:pt x="0" y="0"/>
                  </a:lnTo>
                  <a:close/>
                </a:path>
              </a:pathLst>
            </a:custGeom>
            <a: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n-SA"/>
            </a:p>
          </p:txBody>
        </p:sp>
        <p:sp>
          <p:nvSpPr>
            <p:cNvPr id="14" name="TextBox 48"/>
            <p:cNvSpPr txBox="1"/>
            <p:nvPr/>
          </p:nvSpPr>
          <p:spPr>
            <a:xfrm>
              <a:off x="4644462" y="3935599"/>
              <a:ext cx="322379" cy="225384"/>
            </a:xfrm>
            <a:prstGeom prst="rect">
              <a:avLst/>
            </a:prstGeom>
          </p:spPr>
          <p:txBody>
            <a:bodyPr lIns="0" tIns="0" rIns="0" bIns="0" rtlCol="0" anchor="t">
              <a:spAutoFit/>
            </a:bodyPr>
            <a:lstStyle/>
            <a:p>
              <a:pPr algn="ctr">
                <a:lnSpc>
                  <a:spcPts val="2249"/>
                </a:lnSpc>
                <a:spcBef>
                  <a:spcPct val="0"/>
                </a:spcBef>
              </a:pPr>
              <a:r>
                <a:rPr lang="ar-SA" b="1" dirty="0">
                  <a:solidFill>
                    <a:srgbClr val="F8F8F8"/>
                  </a:solidFill>
                  <a:latin typeface="SST Arabic Medium" panose="020B0604030504020204" pitchFamily="34" charset="-78"/>
                  <a:ea typeface="SST Arabic Bold"/>
                  <a:cs typeface="SST Arabic Medium" panose="020B0604030504020204" pitchFamily="34" charset="-78"/>
                  <a:sym typeface="SST Arabic Bold"/>
                </a:rPr>
                <a:t>04</a:t>
              </a:r>
              <a:endParaRPr lang="en-US" b="1" dirty="0">
                <a:solidFill>
                  <a:srgbClr val="F8F8F8"/>
                </a:solidFill>
                <a:latin typeface="SST Arabic Medium" panose="020B0604030504020204" pitchFamily="34" charset="-78"/>
                <a:ea typeface="SST Arabic Bold"/>
                <a:cs typeface="SST Arabic Medium" panose="020B0604030504020204" pitchFamily="34" charset="-78"/>
                <a:sym typeface="SST Arabic Bold"/>
              </a:endParaRPr>
            </a:p>
          </p:txBody>
        </p:sp>
      </p:grpSp>
      <p:grpSp>
        <p:nvGrpSpPr>
          <p:cNvPr id="19" name="Group 18"/>
          <p:cNvGrpSpPr/>
          <p:nvPr/>
        </p:nvGrpSpPr>
        <p:grpSpPr>
          <a:xfrm>
            <a:off x="4500220" y="3880660"/>
            <a:ext cx="1027062" cy="1459290"/>
            <a:chOff x="5805393" y="3880660"/>
            <a:chExt cx="1027062" cy="1459290"/>
          </a:xfrm>
        </p:grpSpPr>
        <p:grpSp>
          <p:nvGrpSpPr>
            <p:cNvPr id="20" name="Group 11"/>
            <p:cNvGrpSpPr/>
            <p:nvPr/>
          </p:nvGrpSpPr>
          <p:grpSpPr>
            <a:xfrm rot="10800000">
              <a:off x="6135785" y="3880660"/>
              <a:ext cx="386937" cy="535542"/>
              <a:chOff x="0" y="0"/>
              <a:chExt cx="587259" cy="812800"/>
            </a:xfrm>
          </p:grpSpPr>
          <p:sp>
            <p:nvSpPr>
              <p:cNvPr id="28" name="Freeform 12"/>
              <p:cNvSpPr/>
              <p:nvPr/>
            </p:nvSpPr>
            <p:spPr>
              <a:xfrm>
                <a:off x="0" y="0"/>
                <a:ext cx="587259" cy="812800"/>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19337C"/>
              </a:solidFill>
              <a:ln cap="sq">
                <a:noFill/>
                <a:prstDash val="solid"/>
                <a:miter/>
              </a:ln>
            </p:spPr>
            <p:txBody>
              <a:bodyPr/>
              <a:lstStyle/>
              <a:p>
                <a:endParaRPr lang="en-SA"/>
              </a:p>
            </p:txBody>
          </p:sp>
          <p:sp>
            <p:nvSpPr>
              <p:cNvPr id="29" name="TextBox 13"/>
              <p:cNvSpPr txBox="1"/>
              <p:nvPr/>
            </p:nvSpPr>
            <p:spPr>
              <a:xfrm>
                <a:off x="0" y="-38100"/>
                <a:ext cx="587259" cy="8509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21" name="AutoShape 14"/>
            <p:cNvSpPr/>
            <p:nvPr/>
          </p:nvSpPr>
          <p:spPr>
            <a:xfrm>
              <a:off x="6329254" y="5064412"/>
              <a:ext cx="0" cy="275538"/>
            </a:xfrm>
            <a:prstGeom prst="line">
              <a:avLst/>
            </a:prstGeom>
            <a:ln w="28575" cap="rnd">
              <a:solidFill>
                <a:srgbClr val="19337C"/>
              </a:solidFill>
              <a:prstDash val="sysDot"/>
              <a:headEnd type="none" w="sm" len="sm"/>
              <a:tailEnd type="oval" w="med" len="med"/>
            </a:ln>
          </p:spPr>
          <p:txBody>
            <a:bodyPr/>
            <a:lstStyle/>
            <a:p>
              <a:endParaRPr lang="en-SA"/>
            </a:p>
          </p:txBody>
        </p:sp>
        <p:sp>
          <p:nvSpPr>
            <p:cNvPr id="22" name="Freeform 15"/>
            <p:cNvSpPr/>
            <p:nvPr/>
          </p:nvSpPr>
          <p:spPr>
            <a:xfrm>
              <a:off x="5805393" y="4148431"/>
              <a:ext cx="1027062" cy="1027062"/>
            </a:xfrm>
            <a:custGeom>
              <a:avLst/>
              <a:gdLst/>
              <a:ahLst/>
              <a:cxnLst/>
              <a:rect l="l" t="t" r="r" b="b"/>
              <a:pathLst>
                <a:path w="2571293" h="2571293">
                  <a:moveTo>
                    <a:pt x="0" y="0"/>
                  </a:moveTo>
                  <a:lnTo>
                    <a:pt x="2571293" y="0"/>
                  </a:lnTo>
                  <a:lnTo>
                    <a:pt x="2571293" y="2571293"/>
                  </a:lnTo>
                  <a:lnTo>
                    <a:pt x="0" y="2571293"/>
                  </a:lnTo>
                  <a:lnTo>
                    <a:pt x="0" y="0"/>
                  </a:lnTo>
                  <a:close/>
                </a:path>
              </a:pathLst>
            </a:custGeom>
            <a: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a:blipFill>
            <a:ln cap="sq">
              <a:noFill/>
              <a:prstDash val="solid"/>
              <a:miter/>
            </a:ln>
          </p:spPr>
          <p:txBody>
            <a:bodyPr/>
            <a:lstStyle/>
            <a:p>
              <a:endParaRPr lang="en-SA"/>
            </a:p>
          </p:txBody>
        </p:sp>
        <p:grpSp>
          <p:nvGrpSpPr>
            <p:cNvPr id="23" name="Group 16"/>
            <p:cNvGrpSpPr/>
            <p:nvPr/>
          </p:nvGrpSpPr>
          <p:grpSpPr>
            <a:xfrm>
              <a:off x="5898687" y="4241725"/>
              <a:ext cx="840474" cy="840474"/>
              <a:chOff x="0" y="0"/>
              <a:chExt cx="812800" cy="812800"/>
            </a:xfrm>
          </p:grpSpPr>
          <p:sp>
            <p:nvSpPr>
              <p:cNvPr id="26" name="Freeform 1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cap="sq">
                <a:noFill/>
                <a:prstDash val="solid"/>
                <a:miter/>
              </a:ln>
            </p:spPr>
            <p:txBody>
              <a:bodyPr/>
              <a:lstStyle/>
              <a:p>
                <a:endParaRPr lang="en-SA"/>
              </a:p>
            </p:txBody>
          </p:sp>
          <p:sp>
            <p:nvSpPr>
              <p:cNvPr id="27" name="TextBox 18"/>
              <p:cNvSpPr txBox="1"/>
              <p:nvPr/>
            </p:nvSpPr>
            <p:spPr>
              <a:xfrm>
                <a:off x="76200" y="38100"/>
                <a:ext cx="660400" cy="6985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24" name="Freeform 45"/>
            <p:cNvSpPr/>
            <p:nvPr/>
          </p:nvSpPr>
          <p:spPr>
            <a:xfrm>
              <a:off x="6094609" y="4382055"/>
              <a:ext cx="469289" cy="492691"/>
            </a:xfrm>
            <a:custGeom>
              <a:avLst/>
              <a:gdLst/>
              <a:ahLst/>
              <a:cxnLst/>
              <a:rect l="l" t="t" r="r" b="b"/>
              <a:pathLst>
                <a:path w="1174884" h="1233474">
                  <a:moveTo>
                    <a:pt x="0" y="0"/>
                  </a:moveTo>
                  <a:lnTo>
                    <a:pt x="1174884" y="0"/>
                  </a:lnTo>
                  <a:lnTo>
                    <a:pt x="1174884" y="1233474"/>
                  </a:lnTo>
                  <a:lnTo>
                    <a:pt x="0" y="1233474"/>
                  </a:lnTo>
                  <a:lnTo>
                    <a:pt x="0" y="0"/>
                  </a:lnTo>
                  <a:close/>
                </a:path>
              </a:pathLst>
            </a:custGeom>
            <a:blipFill>
              <a:blip r:embed="rId9">
                <a:extLst>
                  <a:ext uri="{96DAC541-7B7A-43D3-8B79-37D633B846F1}">
                    <asvg:svgBlip xmlns:asvg="http://schemas.microsoft.com/office/drawing/2016/SVG/main" r:embed="rId10"/>
                  </a:ext>
                </a:extLst>
              </a:blip>
              <a:stretch>
                <a:fillRect/>
              </a:stretch>
            </a:blipFill>
            <a:ln cap="sq">
              <a:noFill/>
              <a:prstDash val="solid"/>
              <a:miter/>
            </a:ln>
          </p:spPr>
          <p:txBody>
            <a:bodyPr/>
            <a:lstStyle/>
            <a:p>
              <a:endParaRPr lang="en-SA"/>
            </a:p>
          </p:txBody>
        </p:sp>
        <p:sp>
          <p:nvSpPr>
            <p:cNvPr id="25" name="TextBox 49"/>
            <p:cNvSpPr txBox="1"/>
            <p:nvPr/>
          </p:nvSpPr>
          <p:spPr>
            <a:xfrm>
              <a:off x="6168064" y="3937280"/>
              <a:ext cx="322379" cy="225384"/>
            </a:xfrm>
            <a:prstGeom prst="rect">
              <a:avLst/>
            </a:prstGeom>
          </p:spPr>
          <p:txBody>
            <a:bodyPr lIns="0" tIns="0" rIns="0" bIns="0" rtlCol="0" anchor="t">
              <a:spAutoFit/>
            </a:bodyPr>
            <a:lstStyle/>
            <a:p>
              <a:pPr algn="ctr">
                <a:lnSpc>
                  <a:spcPts val="2249"/>
                </a:lnSpc>
                <a:spcBef>
                  <a:spcPct val="0"/>
                </a:spcBef>
              </a:pPr>
              <a:r>
                <a:rPr lang="ar-SA" b="1" dirty="0">
                  <a:solidFill>
                    <a:srgbClr val="F8F8F8"/>
                  </a:solidFill>
                  <a:latin typeface="SST Arabic Medium" panose="020B0604030504020204" pitchFamily="34" charset="-78"/>
                  <a:ea typeface="SST Arabic Bold"/>
                  <a:cs typeface="SST Arabic Medium" panose="020B0604030504020204" pitchFamily="34" charset="-78"/>
                  <a:sym typeface="SST Arabic Bold"/>
                </a:rPr>
                <a:t>03</a:t>
              </a:r>
              <a:endParaRPr lang="en-US" b="1" dirty="0">
                <a:solidFill>
                  <a:srgbClr val="F8F8F8"/>
                </a:solidFill>
                <a:latin typeface="SST Arabic Medium" panose="020B0604030504020204" pitchFamily="34" charset="-78"/>
                <a:ea typeface="SST Arabic Bold"/>
                <a:cs typeface="SST Arabic Medium" panose="020B0604030504020204" pitchFamily="34" charset="-78"/>
                <a:sym typeface="SST Arabic Bold"/>
              </a:endParaRPr>
            </a:p>
          </p:txBody>
        </p:sp>
      </p:grpSp>
      <p:grpSp>
        <p:nvGrpSpPr>
          <p:cNvPr id="30" name="Group 29"/>
          <p:cNvGrpSpPr/>
          <p:nvPr/>
        </p:nvGrpSpPr>
        <p:grpSpPr>
          <a:xfrm>
            <a:off x="6664718" y="3880660"/>
            <a:ext cx="1027062" cy="1459290"/>
            <a:chOff x="7309300" y="3872423"/>
            <a:chExt cx="1027062" cy="1459290"/>
          </a:xfrm>
        </p:grpSpPr>
        <p:grpSp>
          <p:nvGrpSpPr>
            <p:cNvPr id="31" name="Group 19"/>
            <p:cNvGrpSpPr/>
            <p:nvPr/>
          </p:nvGrpSpPr>
          <p:grpSpPr>
            <a:xfrm rot="10800000">
              <a:off x="7639691" y="3872423"/>
              <a:ext cx="386937" cy="535542"/>
              <a:chOff x="0" y="0"/>
              <a:chExt cx="587259" cy="812800"/>
            </a:xfrm>
          </p:grpSpPr>
          <p:sp>
            <p:nvSpPr>
              <p:cNvPr id="39" name="Freeform 20"/>
              <p:cNvSpPr/>
              <p:nvPr/>
            </p:nvSpPr>
            <p:spPr>
              <a:xfrm>
                <a:off x="0" y="0"/>
                <a:ext cx="587259" cy="812800"/>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5B5C7A"/>
              </a:solidFill>
              <a:ln cap="sq">
                <a:noFill/>
                <a:prstDash val="solid"/>
                <a:miter/>
              </a:ln>
            </p:spPr>
            <p:txBody>
              <a:bodyPr/>
              <a:lstStyle/>
              <a:p>
                <a:endParaRPr lang="en-SA"/>
              </a:p>
            </p:txBody>
          </p:sp>
          <p:sp>
            <p:nvSpPr>
              <p:cNvPr id="40" name="TextBox 21"/>
              <p:cNvSpPr txBox="1"/>
              <p:nvPr/>
            </p:nvSpPr>
            <p:spPr>
              <a:xfrm>
                <a:off x="0" y="-38100"/>
                <a:ext cx="587259" cy="8509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32" name="AutoShape 22"/>
            <p:cNvSpPr/>
            <p:nvPr/>
          </p:nvSpPr>
          <p:spPr>
            <a:xfrm>
              <a:off x="7833160" y="5056175"/>
              <a:ext cx="0" cy="275538"/>
            </a:xfrm>
            <a:prstGeom prst="line">
              <a:avLst/>
            </a:prstGeom>
            <a:ln w="28575" cap="rnd">
              <a:solidFill>
                <a:srgbClr val="5B5C7A"/>
              </a:solidFill>
              <a:prstDash val="sysDot"/>
              <a:headEnd type="none" w="sm" len="sm"/>
              <a:tailEnd type="oval" w="med" len="med"/>
            </a:ln>
          </p:spPr>
          <p:txBody>
            <a:bodyPr/>
            <a:lstStyle/>
            <a:p>
              <a:endParaRPr lang="en-SA"/>
            </a:p>
          </p:txBody>
        </p:sp>
        <p:sp>
          <p:nvSpPr>
            <p:cNvPr id="33" name="Freeform 23"/>
            <p:cNvSpPr/>
            <p:nvPr/>
          </p:nvSpPr>
          <p:spPr>
            <a:xfrm>
              <a:off x="7309300" y="4140194"/>
              <a:ext cx="1027062" cy="1027062"/>
            </a:xfrm>
            <a:custGeom>
              <a:avLst/>
              <a:gdLst/>
              <a:ahLst/>
              <a:cxnLst/>
              <a:rect l="l" t="t" r="r" b="b"/>
              <a:pathLst>
                <a:path w="2571293" h="2571293">
                  <a:moveTo>
                    <a:pt x="0" y="0"/>
                  </a:moveTo>
                  <a:lnTo>
                    <a:pt x="2571293" y="0"/>
                  </a:lnTo>
                  <a:lnTo>
                    <a:pt x="2571293" y="2571293"/>
                  </a:lnTo>
                  <a:lnTo>
                    <a:pt x="0" y="2571293"/>
                  </a:lnTo>
                  <a:lnTo>
                    <a:pt x="0" y="0"/>
                  </a:lnTo>
                  <a:close/>
                </a:path>
              </a:pathLst>
            </a:custGeom>
            <a: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a:blipFill>
            <a:ln cap="sq">
              <a:noFill/>
              <a:prstDash val="solid"/>
              <a:miter/>
            </a:ln>
          </p:spPr>
          <p:txBody>
            <a:bodyPr/>
            <a:lstStyle/>
            <a:p>
              <a:endParaRPr lang="en-SA"/>
            </a:p>
          </p:txBody>
        </p:sp>
        <p:grpSp>
          <p:nvGrpSpPr>
            <p:cNvPr id="34" name="Group 24"/>
            <p:cNvGrpSpPr/>
            <p:nvPr/>
          </p:nvGrpSpPr>
          <p:grpSpPr>
            <a:xfrm>
              <a:off x="7402593" y="4233488"/>
              <a:ext cx="840474" cy="840474"/>
              <a:chOff x="0" y="0"/>
              <a:chExt cx="812800" cy="812800"/>
            </a:xfrm>
          </p:grpSpPr>
          <p:sp>
            <p:nvSpPr>
              <p:cNvPr id="37" name="Freeform 2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cap="sq">
                <a:noFill/>
                <a:prstDash val="solid"/>
                <a:miter/>
              </a:ln>
            </p:spPr>
            <p:txBody>
              <a:bodyPr/>
              <a:lstStyle/>
              <a:p>
                <a:endParaRPr lang="en-SA"/>
              </a:p>
            </p:txBody>
          </p:sp>
          <p:sp>
            <p:nvSpPr>
              <p:cNvPr id="38" name="TextBox 26"/>
              <p:cNvSpPr txBox="1"/>
              <p:nvPr/>
            </p:nvSpPr>
            <p:spPr>
              <a:xfrm>
                <a:off x="76200" y="38100"/>
                <a:ext cx="660400" cy="6985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35" name="Freeform 44"/>
            <p:cNvSpPr/>
            <p:nvPr/>
          </p:nvSpPr>
          <p:spPr>
            <a:xfrm>
              <a:off x="7605128" y="4372261"/>
              <a:ext cx="456064" cy="521216"/>
            </a:xfrm>
            <a:custGeom>
              <a:avLst/>
              <a:gdLst/>
              <a:ahLst/>
              <a:cxnLst/>
              <a:rect l="l" t="t" r="r" b="b"/>
              <a:pathLst>
                <a:path w="1141775" h="1304886">
                  <a:moveTo>
                    <a:pt x="0" y="0"/>
                  </a:moveTo>
                  <a:lnTo>
                    <a:pt x="1141775" y="0"/>
                  </a:lnTo>
                  <a:lnTo>
                    <a:pt x="1141775" y="1304887"/>
                  </a:lnTo>
                  <a:lnTo>
                    <a:pt x="0" y="1304887"/>
                  </a:lnTo>
                  <a:lnTo>
                    <a:pt x="0" y="0"/>
                  </a:lnTo>
                  <a:close/>
                </a:path>
              </a:pathLst>
            </a:custGeom>
            <a:blipFill>
              <a:blip r:embed="rId13" cstate="email">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a:blipFill>
            <a:ln cap="sq">
              <a:noFill/>
              <a:prstDash val="solid"/>
              <a:miter/>
            </a:ln>
          </p:spPr>
          <p:txBody>
            <a:bodyPr/>
            <a:lstStyle/>
            <a:p>
              <a:endParaRPr lang="en-SA"/>
            </a:p>
          </p:txBody>
        </p:sp>
        <p:sp>
          <p:nvSpPr>
            <p:cNvPr id="36" name="TextBox 51"/>
            <p:cNvSpPr txBox="1"/>
            <p:nvPr/>
          </p:nvSpPr>
          <p:spPr>
            <a:xfrm>
              <a:off x="7671969" y="3929023"/>
              <a:ext cx="322379" cy="225384"/>
            </a:xfrm>
            <a:prstGeom prst="rect">
              <a:avLst/>
            </a:prstGeom>
          </p:spPr>
          <p:txBody>
            <a:bodyPr lIns="0" tIns="0" rIns="0" bIns="0" rtlCol="0" anchor="t">
              <a:spAutoFit/>
            </a:bodyPr>
            <a:lstStyle>
              <a:defPPr>
                <a:defRPr lang="en-US"/>
              </a:defPPr>
              <a:lvl1pPr algn="justLow">
                <a:lnSpc>
                  <a:spcPts val="2249"/>
                </a:lnSpc>
                <a:spcBef>
                  <a:spcPct val="0"/>
                </a:spcBef>
                <a:defRPr sz="1757" b="1">
                  <a:solidFill>
                    <a:srgbClr val="F8F8F8"/>
                  </a:solidFill>
                  <a:latin typeface="SST Arabic Bold"/>
                  <a:ea typeface="SST Arabic Bold"/>
                  <a:cs typeface="SST Arabic Bold"/>
                </a:defRPr>
              </a:lvl1pPr>
            </a:lstStyle>
            <a:p>
              <a:pPr algn="ctr"/>
              <a:r>
                <a:rPr lang="ar-SA" sz="1800" dirty="0">
                  <a:latin typeface="SST Arabic Medium" panose="020B0604030504020204" pitchFamily="34" charset="-78"/>
                  <a:cs typeface="SST Arabic Medium" panose="020B0604030504020204" pitchFamily="34" charset="-78"/>
                  <a:sym typeface="SST Arabic Bold"/>
                </a:rPr>
                <a:t>02</a:t>
              </a:r>
              <a:endParaRPr lang="en-US" sz="1800" dirty="0">
                <a:latin typeface="SST Arabic Medium" panose="020B0604030504020204" pitchFamily="34" charset="-78"/>
                <a:cs typeface="SST Arabic Medium" panose="020B0604030504020204" pitchFamily="34" charset="-78"/>
                <a:sym typeface="SST Arabic Bold"/>
              </a:endParaRPr>
            </a:p>
          </p:txBody>
        </p:sp>
      </p:grpSp>
      <p:grpSp>
        <p:nvGrpSpPr>
          <p:cNvPr id="41" name="Group 40"/>
          <p:cNvGrpSpPr/>
          <p:nvPr/>
        </p:nvGrpSpPr>
        <p:grpSpPr>
          <a:xfrm>
            <a:off x="8829216" y="3880660"/>
            <a:ext cx="1027062" cy="1459290"/>
            <a:chOff x="8814284" y="3872423"/>
            <a:chExt cx="1027062" cy="1459290"/>
          </a:xfrm>
        </p:grpSpPr>
        <p:grpSp>
          <p:nvGrpSpPr>
            <p:cNvPr id="42" name="Group 27"/>
            <p:cNvGrpSpPr/>
            <p:nvPr/>
          </p:nvGrpSpPr>
          <p:grpSpPr>
            <a:xfrm rot="10800000">
              <a:off x="9144676" y="3872423"/>
              <a:ext cx="386937" cy="535542"/>
              <a:chOff x="0" y="0"/>
              <a:chExt cx="587259" cy="812800"/>
            </a:xfrm>
          </p:grpSpPr>
          <p:sp>
            <p:nvSpPr>
              <p:cNvPr id="50" name="Freeform 28"/>
              <p:cNvSpPr/>
              <p:nvPr/>
            </p:nvSpPr>
            <p:spPr>
              <a:xfrm>
                <a:off x="0" y="0"/>
                <a:ext cx="587259" cy="812800"/>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000F53"/>
              </a:solidFill>
              <a:ln cap="sq">
                <a:noFill/>
                <a:prstDash val="solid"/>
                <a:miter/>
              </a:ln>
            </p:spPr>
            <p:txBody>
              <a:bodyPr/>
              <a:lstStyle/>
              <a:p>
                <a:endParaRPr lang="en-SA"/>
              </a:p>
            </p:txBody>
          </p:sp>
          <p:sp>
            <p:nvSpPr>
              <p:cNvPr id="51" name="TextBox 29"/>
              <p:cNvSpPr txBox="1"/>
              <p:nvPr/>
            </p:nvSpPr>
            <p:spPr>
              <a:xfrm>
                <a:off x="0" y="-38100"/>
                <a:ext cx="587259" cy="8509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43" name="AutoShape 30"/>
            <p:cNvSpPr/>
            <p:nvPr/>
          </p:nvSpPr>
          <p:spPr>
            <a:xfrm>
              <a:off x="9338144" y="5056175"/>
              <a:ext cx="0" cy="275538"/>
            </a:xfrm>
            <a:prstGeom prst="line">
              <a:avLst/>
            </a:prstGeom>
            <a:ln w="28575" cap="rnd">
              <a:solidFill>
                <a:srgbClr val="000F53"/>
              </a:solidFill>
              <a:prstDash val="sysDot"/>
              <a:headEnd type="none" w="sm" len="sm"/>
              <a:tailEnd type="oval" w="med" len="med"/>
            </a:ln>
          </p:spPr>
          <p:txBody>
            <a:bodyPr/>
            <a:lstStyle/>
            <a:p>
              <a:endParaRPr lang="en-SA"/>
            </a:p>
          </p:txBody>
        </p:sp>
        <p:sp>
          <p:nvSpPr>
            <p:cNvPr id="44" name="Freeform 31"/>
            <p:cNvSpPr/>
            <p:nvPr/>
          </p:nvSpPr>
          <p:spPr>
            <a:xfrm>
              <a:off x="8814284" y="4140194"/>
              <a:ext cx="1027062" cy="1027062"/>
            </a:xfrm>
            <a:custGeom>
              <a:avLst/>
              <a:gdLst/>
              <a:ahLst/>
              <a:cxnLst/>
              <a:rect l="l" t="t" r="r" b="b"/>
              <a:pathLst>
                <a:path w="2571293" h="2571293">
                  <a:moveTo>
                    <a:pt x="0" y="0"/>
                  </a:moveTo>
                  <a:lnTo>
                    <a:pt x="2571293" y="0"/>
                  </a:lnTo>
                  <a:lnTo>
                    <a:pt x="2571293" y="2571293"/>
                  </a:lnTo>
                  <a:lnTo>
                    <a:pt x="0" y="2571293"/>
                  </a:lnTo>
                  <a:lnTo>
                    <a:pt x="0" y="0"/>
                  </a:lnTo>
                  <a:close/>
                </a:path>
              </a:pathLst>
            </a:custGeom>
            <a:blipFill>
              <a:blip r:embed="rId15" cstate="email">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a:blipFill>
            <a:ln cap="sq">
              <a:noFill/>
              <a:prstDash val="solid"/>
              <a:miter/>
            </a:ln>
          </p:spPr>
          <p:txBody>
            <a:bodyPr/>
            <a:lstStyle/>
            <a:p>
              <a:endParaRPr lang="en-SA"/>
            </a:p>
          </p:txBody>
        </p:sp>
        <p:grpSp>
          <p:nvGrpSpPr>
            <p:cNvPr id="45" name="Group 32"/>
            <p:cNvGrpSpPr/>
            <p:nvPr/>
          </p:nvGrpSpPr>
          <p:grpSpPr>
            <a:xfrm>
              <a:off x="8907578" y="4233488"/>
              <a:ext cx="840474" cy="840474"/>
              <a:chOff x="0" y="0"/>
              <a:chExt cx="812800" cy="812800"/>
            </a:xfrm>
          </p:grpSpPr>
          <p:sp>
            <p:nvSpPr>
              <p:cNvPr id="48" name="Freeform 3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cap="sq">
                <a:noFill/>
                <a:prstDash val="solid"/>
                <a:miter/>
              </a:ln>
            </p:spPr>
            <p:txBody>
              <a:bodyPr/>
              <a:lstStyle/>
              <a:p>
                <a:endParaRPr lang="en-SA"/>
              </a:p>
            </p:txBody>
          </p:sp>
          <p:sp>
            <p:nvSpPr>
              <p:cNvPr id="49" name="TextBox 34"/>
              <p:cNvSpPr txBox="1"/>
              <p:nvPr/>
            </p:nvSpPr>
            <p:spPr>
              <a:xfrm>
                <a:off x="76200" y="38100"/>
                <a:ext cx="660400" cy="6985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46" name="Freeform 43"/>
            <p:cNvSpPr/>
            <p:nvPr/>
          </p:nvSpPr>
          <p:spPr>
            <a:xfrm>
              <a:off x="9101212" y="4424440"/>
              <a:ext cx="453208" cy="469038"/>
            </a:xfrm>
            <a:custGeom>
              <a:avLst/>
              <a:gdLst/>
              <a:ahLst/>
              <a:cxnLst/>
              <a:rect l="l" t="t" r="r" b="b"/>
              <a:pathLst>
                <a:path w="1134625" h="1174256">
                  <a:moveTo>
                    <a:pt x="0" y="0"/>
                  </a:moveTo>
                  <a:lnTo>
                    <a:pt x="1134624" y="0"/>
                  </a:lnTo>
                  <a:lnTo>
                    <a:pt x="1134624" y="1174256"/>
                  </a:lnTo>
                  <a:lnTo>
                    <a:pt x="0" y="1174256"/>
                  </a:lnTo>
                  <a:lnTo>
                    <a:pt x="0" y="0"/>
                  </a:lnTo>
                  <a:close/>
                </a:path>
              </a:pathLst>
            </a:custGeom>
            <a:blipFill>
              <a:blip r:embed="rId17">
                <a:extLst>
                  <a:ext uri="{96DAC541-7B7A-43D3-8B79-37D633B846F1}">
                    <asvg:svgBlip xmlns:asvg="http://schemas.microsoft.com/office/drawing/2016/SVG/main" r:embed="rId18"/>
                  </a:ext>
                </a:extLst>
              </a:blip>
              <a:stretch>
                <a:fillRect/>
              </a:stretch>
            </a:blipFill>
            <a:ln cap="sq">
              <a:noFill/>
              <a:prstDash val="solid"/>
              <a:miter/>
            </a:ln>
          </p:spPr>
          <p:txBody>
            <a:bodyPr/>
            <a:lstStyle/>
            <a:p>
              <a:endParaRPr lang="en-SA"/>
            </a:p>
          </p:txBody>
        </p:sp>
        <p:sp>
          <p:nvSpPr>
            <p:cNvPr id="47" name="TextBox 52"/>
            <p:cNvSpPr txBox="1"/>
            <p:nvPr/>
          </p:nvSpPr>
          <p:spPr>
            <a:xfrm>
              <a:off x="9176954" y="3920785"/>
              <a:ext cx="322379" cy="225384"/>
            </a:xfrm>
            <a:prstGeom prst="rect">
              <a:avLst/>
            </a:prstGeom>
          </p:spPr>
          <p:txBody>
            <a:bodyPr lIns="0" tIns="0" rIns="0" bIns="0" rtlCol="0" anchor="t">
              <a:spAutoFit/>
            </a:bodyPr>
            <a:lstStyle/>
            <a:p>
              <a:pPr algn="ctr">
                <a:lnSpc>
                  <a:spcPts val="2249"/>
                </a:lnSpc>
                <a:spcBef>
                  <a:spcPct val="0"/>
                </a:spcBef>
              </a:pPr>
              <a:r>
                <a:rPr lang="ar-SA" b="1" dirty="0">
                  <a:solidFill>
                    <a:srgbClr val="F8F8F8"/>
                  </a:solidFill>
                  <a:latin typeface="SST Arabic Medium" panose="020B0604030504020204" pitchFamily="34" charset="-78"/>
                  <a:ea typeface="SST Arabic Bold"/>
                  <a:cs typeface="SST Arabic Medium" panose="020B0604030504020204" pitchFamily="34" charset="-78"/>
                  <a:sym typeface="SST Arabic Bold"/>
                </a:rPr>
                <a:t>01</a:t>
              </a:r>
              <a:endParaRPr lang="en-US" b="1" dirty="0">
                <a:solidFill>
                  <a:srgbClr val="F8F8F8"/>
                </a:solidFill>
                <a:latin typeface="SST Arabic Medium" panose="020B0604030504020204" pitchFamily="34" charset="-78"/>
                <a:ea typeface="SST Arabic Bold"/>
                <a:cs typeface="SST Arabic Medium" panose="020B0604030504020204" pitchFamily="34" charset="-78"/>
                <a:sym typeface="SST Arabic Bold"/>
              </a:endParaRPr>
            </a:p>
          </p:txBody>
        </p:sp>
      </p:grpSp>
      <p:sp>
        <p:nvSpPr>
          <p:cNvPr id="52" name="Rectangle 51">
            <a:extLst>
              <a:ext uri="{FF2B5EF4-FFF2-40B4-BE49-F238E27FC236}">
                <a16:creationId xmlns:a16="http://schemas.microsoft.com/office/drawing/2014/main" id="{2F08A842-587D-410E-BC48-3C304D19D659}"/>
              </a:ext>
            </a:extLst>
          </p:cNvPr>
          <p:cNvSpPr/>
          <p:nvPr/>
        </p:nvSpPr>
        <p:spPr>
          <a:xfrm>
            <a:off x="6258720" y="5527061"/>
            <a:ext cx="1839053" cy="388568"/>
          </a:xfrm>
          <a:prstGeom prst="rect">
            <a:avLst/>
          </a:prstGeom>
        </p:spPr>
        <p:txBody>
          <a:bodyPr wrap="square">
            <a:spAutoFit/>
          </a:bodyPr>
          <a:lstStyle/>
          <a:p>
            <a:pPr lvl="0" algn="ctr" rtl="1">
              <a:lnSpc>
                <a:spcPct val="150000"/>
              </a:lnSpc>
              <a:defRPr/>
            </a:pPr>
            <a:r>
              <a:rPr lang="ar-EG" sz="1400" dirty="0">
                <a:solidFill>
                  <a:schemeClr val="bg1">
                    <a:lumMod val="50000"/>
                  </a:schemeClr>
                </a:solidFill>
                <a:latin typeface="SST Arabic Medium" pitchFamily="34" charset="-78"/>
                <a:cs typeface="SST Arabic Medium" pitchFamily="34" charset="-78"/>
              </a:rPr>
              <a:t>التقدير</a:t>
            </a:r>
            <a:endParaRPr kumimoji="0" lang="ar-EG" sz="1400" b="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53" name="Rectangle 52">
            <a:extLst>
              <a:ext uri="{FF2B5EF4-FFF2-40B4-BE49-F238E27FC236}">
                <a16:creationId xmlns:a16="http://schemas.microsoft.com/office/drawing/2014/main" id="{2F08A842-587D-410E-BC48-3C304D19D659}"/>
              </a:ext>
            </a:extLst>
          </p:cNvPr>
          <p:cNvSpPr/>
          <p:nvPr/>
        </p:nvSpPr>
        <p:spPr>
          <a:xfrm>
            <a:off x="8649825" y="5527061"/>
            <a:ext cx="1839053" cy="415498"/>
          </a:xfrm>
          <a:prstGeom prst="rect">
            <a:avLst/>
          </a:prstGeom>
        </p:spPr>
        <p:txBody>
          <a:bodyPr wrap="square">
            <a:spAutoFit/>
          </a:bodyPr>
          <a:lstStyle/>
          <a:p>
            <a:pPr lvl="0" algn="ctr" rtl="1">
              <a:lnSpc>
                <a:spcPct val="150000"/>
              </a:lnSpc>
              <a:defRPr/>
            </a:pPr>
            <a:r>
              <a:rPr lang="ar-EG" sz="1400" dirty="0">
                <a:solidFill>
                  <a:schemeClr val="bg1">
                    <a:lumMod val="50000"/>
                  </a:schemeClr>
                </a:solidFill>
                <a:latin typeface="SST Arabic Medium" pitchFamily="34" charset="-78"/>
                <a:cs typeface="SST Arabic Medium" pitchFamily="34" charset="-78"/>
              </a:rPr>
              <a:t>جمع البيانات</a:t>
            </a:r>
            <a:endParaRPr kumimoji="0" lang="ar-EG" sz="1400" b="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54" name="Rectangle 53">
            <a:extLst>
              <a:ext uri="{FF2B5EF4-FFF2-40B4-BE49-F238E27FC236}">
                <a16:creationId xmlns:a16="http://schemas.microsoft.com/office/drawing/2014/main" id="{2F08A842-587D-410E-BC48-3C304D19D659}"/>
              </a:ext>
            </a:extLst>
          </p:cNvPr>
          <p:cNvSpPr/>
          <p:nvPr/>
        </p:nvSpPr>
        <p:spPr>
          <a:xfrm>
            <a:off x="4104554" y="5527061"/>
            <a:ext cx="1839053" cy="388568"/>
          </a:xfrm>
          <a:prstGeom prst="rect">
            <a:avLst/>
          </a:prstGeom>
        </p:spPr>
        <p:txBody>
          <a:bodyPr wrap="square">
            <a:spAutoFit/>
          </a:bodyPr>
          <a:lstStyle/>
          <a:p>
            <a:pPr lvl="0" algn="ctr" rtl="1">
              <a:lnSpc>
                <a:spcPct val="150000"/>
              </a:lnSpc>
              <a:defRPr/>
            </a:pPr>
            <a:r>
              <a:rPr lang="ar-EG" sz="1400" dirty="0">
                <a:solidFill>
                  <a:schemeClr val="bg1">
                    <a:lumMod val="50000"/>
                  </a:schemeClr>
                </a:solidFill>
                <a:latin typeface="SST Arabic Medium" pitchFamily="34" charset="-78"/>
                <a:cs typeface="SST Arabic Medium" pitchFamily="34" charset="-78"/>
              </a:rPr>
              <a:t>الاجتماعات</a:t>
            </a:r>
            <a:endParaRPr kumimoji="0" lang="ar-EG" sz="1400" b="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55" name="Rectangle 54">
            <a:extLst>
              <a:ext uri="{FF2B5EF4-FFF2-40B4-BE49-F238E27FC236}">
                <a16:creationId xmlns:a16="http://schemas.microsoft.com/office/drawing/2014/main" id="{2F08A842-587D-410E-BC48-3C304D19D659}"/>
              </a:ext>
            </a:extLst>
          </p:cNvPr>
          <p:cNvSpPr/>
          <p:nvPr/>
        </p:nvSpPr>
        <p:spPr>
          <a:xfrm>
            <a:off x="1950388" y="5527061"/>
            <a:ext cx="1839053" cy="388568"/>
          </a:xfrm>
          <a:prstGeom prst="rect">
            <a:avLst/>
          </a:prstGeom>
        </p:spPr>
        <p:txBody>
          <a:bodyPr wrap="square">
            <a:spAutoFit/>
          </a:bodyPr>
          <a:lstStyle/>
          <a:p>
            <a:pPr lvl="0" algn="ctr" rtl="1">
              <a:lnSpc>
                <a:spcPct val="150000"/>
              </a:lnSpc>
              <a:defRPr/>
            </a:pPr>
            <a:r>
              <a:rPr lang="ar-EG" sz="1400" dirty="0">
                <a:solidFill>
                  <a:schemeClr val="bg1">
                    <a:lumMod val="50000"/>
                  </a:schemeClr>
                </a:solidFill>
                <a:latin typeface="SST Arabic Medium" pitchFamily="34" charset="-78"/>
                <a:cs typeface="SST Arabic Medium" pitchFamily="34" charset="-78"/>
              </a:rPr>
              <a:t>طرق اخرى</a:t>
            </a:r>
            <a:endParaRPr kumimoji="0" lang="ar-EG" sz="1400" b="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cxnSp>
        <p:nvCxnSpPr>
          <p:cNvPr id="56" name="Straight Arrow Connector 55"/>
          <p:cNvCxnSpPr/>
          <p:nvPr/>
        </p:nvCxnSpPr>
        <p:spPr>
          <a:xfrm>
            <a:off x="5027192" y="3570109"/>
            <a:ext cx="0" cy="310551"/>
          </a:xfrm>
          <a:prstGeom prst="straightConnector1">
            <a:avLst/>
          </a:prstGeom>
          <a:ln w="28575">
            <a:solidFill>
              <a:srgbClr val="0999C4"/>
            </a:solidFill>
            <a:tailEnd type="arrow"/>
          </a:ln>
        </p:spPr>
        <p:style>
          <a:lnRef idx="1">
            <a:schemeClr val="accent1"/>
          </a:lnRef>
          <a:fillRef idx="0">
            <a:schemeClr val="accent1"/>
          </a:fillRef>
          <a:effectRef idx="0">
            <a:schemeClr val="accent1"/>
          </a:effectRef>
          <a:fontRef idx="minor">
            <a:schemeClr val="tx1"/>
          </a:fontRef>
        </p:style>
      </p:cxnSp>
      <p:sp>
        <p:nvSpPr>
          <p:cNvPr id="57" name="Rectangle 56">
            <a:extLst>
              <a:ext uri="{FF2B5EF4-FFF2-40B4-BE49-F238E27FC236}">
                <a16:creationId xmlns:a16="http://schemas.microsoft.com/office/drawing/2014/main" id="{2F08A842-587D-410E-BC48-3C304D19D659}"/>
              </a:ext>
            </a:extLst>
          </p:cNvPr>
          <p:cNvSpPr/>
          <p:nvPr/>
        </p:nvSpPr>
        <p:spPr>
          <a:xfrm>
            <a:off x="5027192" y="1261304"/>
            <a:ext cx="2945835" cy="1938992"/>
          </a:xfrm>
          <a:prstGeom prst="rect">
            <a:avLst/>
          </a:prstGeom>
        </p:spPr>
        <p:txBody>
          <a:bodyPr wrap="square">
            <a:spAutoFit/>
          </a:bodyPr>
          <a:lstStyle/>
          <a:p>
            <a:pPr marL="342900" lvl="0" indent="-342900" algn="r" rtl="1">
              <a:lnSpc>
                <a:spcPct val="150000"/>
              </a:lnSpc>
              <a:buClr>
                <a:srgbClr val="1D2D83"/>
              </a:buClr>
              <a:buFont typeface="Courier New" panose="02070309020205020404" pitchFamily="49" charset="0"/>
              <a:buChar char="o"/>
              <a:defRPr/>
            </a:pPr>
            <a:r>
              <a:rPr lang="ar-EG" sz="1600" dirty="0">
                <a:solidFill>
                  <a:schemeClr val="bg1">
                    <a:lumMod val="50000"/>
                  </a:schemeClr>
                </a:solidFill>
                <a:latin typeface="SST Arabic Medium" pitchFamily="34" charset="-78"/>
                <a:cs typeface="SST Arabic Medium" pitchFamily="34" charset="-78"/>
              </a:rPr>
              <a:t>مراجعة التكرار.</a:t>
            </a:r>
          </a:p>
          <a:p>
            <a:pPr marL="342900" lvl="0" indent="-342900" algn="r" rtl="1">
              <a:lnSpc>
                <a:spcPct val="150000"/>
              </a:lnSpc>
              <a:buClr>
                <a:srgbClr val="1D2D83"/>
              </a:buClr>
              <a:buFont typeface="Courier New" panose="02070309020205020404" pitchFamily="49" charset="0"/>
              <a:buChar char="o"/>
              <a:defRPr/>
            </a:pPr>
            <a:r>
              <a:rPr lang="ar-EG" sz="1600" dirty="0">
                <a:solidFill>
                  <a:schemeClr val="bg1">
                    <a:lumMod val="50000"/>
                  </a:schemeClr>
                </a:solidFill>
                <a:latin typeface="SST Arabic Medium" pitchFamily="34" charset="-78"/>
                <a:cs typeface="SST Arabic Medium" pitchFamily="34" charset="-78"/>
              </a:rPr>
              <a:t>بدء المشروع.</a:t>
            </a:r>
          </a:p>
          <a:p>
            <a:pPr marL="342900" lvl="0" indent="-342900" algn="r" rtl="1">
              <a:lnSpc>
                <a:spcPct val="150000"/>
              </a:lnSpc>
              <a:buClr>
                <a:srgbClr val="1D2D83"/>
              </a:buClr>
              <a:buFont typeface="Courier New" panose="02070309020205020404" pitchFamily="49" charset="0"/>
              <a:buChar char="o"/>
              <a:defRPr/>
            </a:pPr>
            <a:r>
              <a:rPr lang="ar-EG" sz="1600" dirty="0">
                <a:solidFill>
                  <a:schemeClr val="bg1">
                    <a:lumMod val="50000"/>
                  </a:schemeClr>
                </a:solidFill>
                <a:latin typeface="SST Arabic Medium" pitchFamily="34" charset="-78"/>
                <a:cs typeface="SST Arabic Medium" pitchFamily="34" charset="-78"/>
              </a:rPr>
              <a:t>اجتماع الدروس المستفادة.</a:t>
            </a:r>
          </a:p>
          <a:p>
            <a:pPr marL="342900" lvl="0" indent="-342900" algn="r" rtl="1">
              <a:lnSpc>
                <a:spcPct val="150000"/>
              </a:lnSpc>
              <a:buClr>
                <a:srgbClr val="1D2D83"/>
              </a:buClr>
              <a:buFont typeface="Courier New" panose="02070309020205020404" pitchFamily="49" charset="0"/>
              <a:buChar char="o"/>
              <a:defRPr/>
            </a:pPr>
            <a:r>
              <a:rPr lang="ar-EG" sz="1600" dirty="0">
                <a:solidFill>
                  <a:schemeClr val="bg1">
                    <a:lumMod val="50000"/>
                  </a:schemeClr>
                </a:solidFill>
                <a:latin typeface="SST Arabic Medium" pitchFamily="34" charset="-78"/>
                <a:cs typeface="SST Arabic Medium" pitchFamily="34" charset="-78"/>
              </a:rPr>
              <a:t>اجتماع التخطيط.</a:t>
            </a:r>
          </a:p>
          <a:p>
            <a:pPr marL="342900" lvl="0" indent="-342900" algn="r" rtl="1">
              <a:lnSpc>
                <a:spcPct val="150000"/>
              </a:lnSpc>
              <a:buClr>
                <a:srgbClr val="1D2D83"/>
              </a:buClr>
              <a:buFont typeface="Courier New" panose="02070309020205020404" pitchFamily="49" charset="0"/>
              <a:buChar char="o"/>
              <a:defRPr/>
            </a:pPr>
            <a:r>
              <a:rPr lang="ar-EG" sz="1600" dirty="0">
                <a:solidFill>
                  <a:schemeClr val="bg1">
                    <a:lumMod val="50000"/>
                  </a:schemeClr>
                </a:solidFill>
                <a:latin typeface="SST Arabic Medium" pitchFamily="34" charset="-78"/>
                <a:cs typeface="SST Arabic Medium" pitchFamily="34" charset="-78"/>
              </a:rPr>
              <a:t>إنهاء المشروع.</a:t>
            </a:r>
          </a:p>
        </p:txBody>
      </p:sp>
    </p:spTree>
    <p:extLst>
      <p:ext uri="{BB962C8B-B14F-4D97-AF65-F5344CB8AC3E}">
        <p14:creationId xmlns:p14="http://schemas.microsoft.com/office/powerpoint/2010/main" val="48220240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الطرق شائعة الاستخدام (الاجتماعات)</a:t>
            </a:r>
          </a:p>
        </p:txBody>
      </p:sp>
      <p:sp>
        <p:nvSpPr>
          <p:cNvPr id="5" name="Rectangle 4">
            <a:extLst>
              <a:ext uri="{FF2B5EF4-FFF2-40B4-BE49-F238E27FC236}">
                <a16:creationId xmlns:a16="http://schemas.microsoft.com/office/drawing/2014/main" id="{2F08A842-587D-410E-BC48-3C304D19D659}"/>
              </a:ext>
            </a:extLst>
          </p:cNvPr>
          <p:cNvSpPr/>
          <p:nvPr/>
        </p:nvSpPr>
        <p:spPr>
          <a:xfrm>
            <a:off x="2226833" y="1287580"/>
            <a:ext cx="9368826" cy="2308324"/>
          </a:xfrm>
          <a:prstGeom prst="rect">
            <a:avLst/>
          </a:prstGeom>
        </p:spPr>
        <p:txBody>
          <a:bodyPr wrap="square" numCol="2">
            <a:spAutoFit/>
          </a:bodyPr>
          <a:lstStyle/>
          <a:p>
            <a:pPr marL="342900" indent="-342900" algn="r" rtl="1">
              <a:lnSpc>
                <a:spcPct val="150000"/>
              </a:lnSpc>
              <a:buClr>
                <a:srgbClr val="1D2D83"/>
              </a:buClr>
              <a:buFont typeface="Courier New" panose="02070309020205020404" pitchFamily="49" charset="0"/>
              <a:buChar char="o"/>
              <a:defRPr/>
            </a:pPr>
            <a:r>
              <a:rPr lang="ar-EG" sz="1600" dirty="0">
                <a:solidFill>
                  <a:schemeClr val="bg1">
                    <a:lumMod val="50000"/>
                  </a:schemeClr>
                </a:solidFill>
                <a:latin typeface="SST Arabic Medium" pitchFamily="34" charset="-78"/>
                <a:cs typeface="SST Arabic Medium" pitchFamily="34" charset="-78"/>
              </a:rPr>
              <a:t>مراجعة المشروع.</a:t>
            </a:r>
          </a:p>
          <a:p>
            <a:pPr marL="342900" indent="-342900" algn="r" rtl="1">
              <a:lnSpc>
                <a:spcPct val="150000"/>
              </a:lnSpc>
              <a:buClr>
                <a:srgbClr val="1D2D83"/>
              </a:buClr>
              <a:buFont typeface="Courier New" panose="02070309020205020404" pitchFamily="49" charset="0"/>
              <a:buChar char="o"/>
              <a:defRPr/>
            </a:pPr>
            <a:r>
              <a:rPr lang="ar-EG" sz="1600" dirty="0">
                <a:solidFill>
                  <a:schemeClr val="bg1">
                    <a:lumMod val="50000"/>
                  </a:schemeClr>
                </a:solidFill>
                <a:latin typeface="SST Arabic Medium" pitchFamily="34" charset="-78"/>
                <a:cs typeface="SST Arabic Medium" pitchFamily="34" charset="-78"/>
              </a:rPr>
              <a:t>تخطيط الإصدار.</a:t>
            </a:r>
          </a:p>
          <a:p>
            <a:pPr marL="342900" indent="-342900" algn="r" rtl="1">
              <a:lnSpc>
                <a:spcPct val="150000"/>
              </a:lnSpc>
              <a:buClr>
                <a:srgbClr val="1D2D83"/>
              </a:buClr>
              <a:buFont typeface="Courier New" panose="02070309020205020404" pitchFamily="49" charset="0"/>
              <a:buChar char="o"/>
              <a:defRPr/>
            </a:pPr>
            <a:r>
              <a:rPr lang="ar-EG" sz="1600" dirty="0">
                <a:solidFill>
                  <a:schemeClr val="bg1">
                    <a:lumMod val="50000"/>
                  </a:schemeClr>
                </a:solidFill>
                <a:latin typeface="SST Arabic Medium" pitchFamily="34" charset="-78"/>
                <a:cs typeface="SST Arabic Medium" pitchFamily="34" charset="-78"/>
              </a:rPr>
              <a:t>التقييم بأثر رجعي.</a:t>
            </a:r>
            <a:endParaRPr lang="en-US" sz="1600" dirty="0">
              <a:solidFill>
                <a:schemeClr val="bg1">
                  <a:lumMod val="50000"/>
                </a:schemeClr>
              </a:solidFill>
              <a:latin typeface="SST Arabic Medium" pitchFamily="34" charset="-78"/>
              <a:cs typeface="SST Arabic Medium" pitchFamily="34" charset="-78"/>
            </a:endParaRPr>
          </a:p>
          <a:p>
            <a:pPr marL="342900" indent="-342900" algn="r" rtl="1">
              <a:lnSpc>
                <a:spcPct val="150000"/>
              </a:lnSpc>
              <a:buClr>
                <a:srgbClr val="1D2D83"/>
              </a:buClr>
              <a:buFont typeface="Courier New" panose="02070309020205020404" pitchFamily="49" charset="0"/>
              <a:buChar char="o"/>
              <a:defRPr/>
            </a:pPr>
            <a:endParaRPr lang="en-US" sz="1600" dirty="0">
              <a:solidFill>
                <a:schemeClr val="bg1">
                  <a:lumMod val="50000"/>
                </a:schemeClr>
              </a:solidFill>
              <a:latin typeface="SST Arabic Medium" pitchFamily="34" charset="-78"/>
              <a:cs typeface="SST Arabic Medium" pitchFamily="34" charset="-78"/>
            </a:endParaRPr>
          </a:p>
          <a:p>
            <a:pPr marL="342900" indent="-342900" algn="r" rtl="1">
              <a:lnSpc>
                <a:spcPct val="150000"/>
              </a:lnSpc>
              <a:buClr>
                <a:srgbClr val="1D2D83"/>
              </a:buClr>
              <a:buFont typeface="Courier New" panose="02070309020205020404" pitchFamily="49" charset="0"/>
              <a:buChar char="o"/>
              <a:defRPr/>
            </a:pPr>
            <a:endParaRPr lang="en-US" sz="1600" dirty="0">
              <a:solidFill>
                <a:schemeClr val="bg1">
                  <a:lumMod val="50000"/>
                </a:schemeClr>
              </a:solidFill>
              <a:latin typeface="SST Arabic Medium" pitchFamily="34" charset="-78"/>
              <a:cs typeface="SST Arabic Medium" pitchFamily="34" charset="-78"/>
            </a:endParaRPr>
          </a:p>
          <a:p>
            <a:pPr marL="342900" indent="-342900" algn="r" rtl="1">
              <a:lnSpc>
                <a:spcPct val="150000"/>
              </a:lnSpc>
              <a:buClr>
                <a:srgbClr val="1D2D83"/>
              </a:buClr>
              <a:buFont typeface="Courier New" panose="02070309020205020404" pitchFamily="49" charset="0"/>
              <a:buChar char="o"/>
              <a:defRPr/>
            </a:pPr>
            <a:endParaRPr lang="ar-EG" sz="1600" dirty="0">
              <a:solidFill>
                <a:schemeClr val="bg1">
                  <a:lumMod val="50000"/>
                </a:schemeClr>
              </a:solidFill>
              <a:latin typeface="SST Arabic Medium" pitchFamily="34" charset="-78"/>
              <a:cs typeface="SST Arabic Medium" pitchFamily="34" charset="-78"/>
            </a:endParaRPr>
          </a:p>
          <a:p>
            <a:pPr marL="342900" indent="-342900" algn="r" rtl="1">
              <a:lnSpc>
                <a:spcPct val="150000"/>
              </a:lnSpc>
              <a:buClr>
                <a:srgbClr val="1D2D83"/>
              </a:buClr>
              <a:buFont typeface="Courier New" panose="02070309020205020404" pitchFamily="49" charset="0"/>
              <a:buChar char="o"/>
              <a:defRPr/>
            </a:pPr>
            <a:r>
              <a:rPr lang="ar-EG" sz="1600" dirty="0">
                <a:solidFill>
                  <a:schemeClr val="bg1">
                    <a:lumMod val="50000"/>
                  </a:schemeClr>
                </a:solidFill>
                <a:latin typeface="SST Arabic Medium" pitchFamily="34" charset="-78"/>
                <a:cs typeface="SST Arabic Medium" pitchFamily="34" charset="-78"/>
              </a:rPr>
              <a:t>مراجعة المخاطر.</a:t>
            </a:r>
          </a:p>
          <a:p>
            <a:pPr marL="342900" indent="-342900" algn="r" rtl="1">
              <a:lnSpc>
                <a:spcPct val="150000"/>
              </a:lnSpc>
              <a:buClr>
                <a:srgbClr val="1D2D83"/>
              </a:buClr>
              <a:buFont typeface="Courier New" panose="02070309020205020404" pitchFamily="49" charset="0"/>
              <a:buChar char="o"/>
              <a:defRPr/>
            </a:pPr>
            <a:r>
              <a:rPr lang="ar-EG" sz="1600" dirty="0">
                <a:solidFill>
                  <a:schemeClr val="bg1">
                    <a:lumMod val="50000"/>
                  </a:schemeClr>
                </a:solidFill>
                <a:latin typeface="SST Arabic Medium" pitchFamily="34" charset="-78"/>
                <a:cs typeface="SST Arabic Medium" pitchFamily="34" charset="-78"/>
              </a:rPr>
              <a:t>اجتماع وضع المشروع.</a:t>
            </a:r>
          </a:p>
          <a:p>
            <a:pPr marL="342900" indent="-342900" algn="r" rtl="1">
              <a:lnSpc>
                <a:spcPct val="150000"/>
              </a:lnSpc>
              <a:buClr>
                <a:srgbClr val="1D2D83"/>
              </a:buClr>
              <a:buFont typeface="Courier New" panose="02070309020205020404" pitchFamily="49" charset="0"/>
              <a:buChar char="o"/>
              <a:defRPr/>
            </a:pPr>
            <a:r>
              <a:rPr lang="ar-EG" sz="1600" dirty="0">
                <a:solidFill>
                  <a:schemeClr val="bg1">
                    <a:lumMod val="50000"/>
                  </a:schemeClr>
                </a:solidFill>
                <a:latin typeface="SST Arabic Medium" pitchFamily="34" charset="-78"/>
                <a:cs typeface="SST Arabic Medium" pitchFamily="34" charset="-78"/>
              </a:rPr>
              <a:t>اجتماع اللجنة الإشرافية.</a:t>
            </a:r>
          </a:p>
        </p:txBody>
      </p:sp>
      <p:grpSp>
        <p:nvGrpSpPr>
          <p:cNvPr id="6" name="Group 5"/>
          <p:cNvGrpSpPr/>
          <p:nvPr/>
        </p:nvGrpSpPr>
        <p:grpSpPr>
          <a:xfrm>
            <a:off x="2335722" y="3880660"/>
            <a:ext cx="1027062" cy="1459290"/>
            <a:chOff x="4301487" y="3888897"/>
            <a:chExt cx="1027062" cy="1459290"/>
          </a:xfrm>
        </p:grpSpPr>
        <p:grpSp>
          <p:nvGrpSpPr>
            <p:cNvPr id="7" name="Group 3"/>
            <p:cNvGrpSpPr/>
            <p:nvPr/>
          </p:nvGrpSpPr>
          <p:grpSpPr>
            <a:xfrm rot="10800000">
              <a:off x="4631879" y="3888897"/>
              <a:ext cx="386937" cy="535542"/>
              <a:chOff x="0" y="0"/>
              <a:chExt cx="587259" cy="812800"/>
            </a:xfrm>
          </p:grpSpPr>
          <p:sp>
            <p:nvSpPr>
              <p:cNvPr id="17" name="Freeform 4"/>
              <p:cNvSpPr/>
              <p:nvPr/>
            </p:nvSpPr>
            <p:spPr>
              <a:xfrm>
                <a:off x="0" y="0"/>
                <a:ext cx="587259" cy="812800"/>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686CA8"/>
              </a:solidFill>
              <a:ln cap="sq">
                <a:noFill/>
                <a:prstDash val="solid"/>
                <a:miter/>
              </a:ln>
            </p:spPr>
            <p:txBody>
              <a:bodyPr/>
              <a:lstStyle/>
              <a:p>
                <a:endParaRPr lang="en-SA"/>
              </a:p>
            </p:txBody>
          </p:sp>
          <p:sp>
            <p:nvSpPr>
              <p:cNvPr id="18" name="TextBox 5"/>
              <p:cNvSpPr txBox="1"/>
              <p:nvPr/>
            </p:nvSpPr>
            <p:spPr>
              <a:xfrm>
                <a:off x="0" y="-38100"/>
                <a:ext cx="587259" cy="8509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10" name="AutoShape 6"/>
            <p:cNvSpPr/>
            <p:nvPr/>
          </p:nvSpPr>
          <p:spPr>
            <a:xfrm>
              <a:off x="4825347" y="5072649"/>
              <a:ext cx="0" cy="275538"/>
            </a:xfrm>
            <a:prstGeom prst="line">
              <a:avLst/>
            </a:prstGeom>
            <a:ln w="28575" cap="rnd">
              <a:solidFill>
                <a:srgbClr val="686CA8"/>
              </a:solidFill>
              <a:prstDash val="sysDot"/>
              <a:headEnd type="none" w="sm" len="sm"/>
              <a:tailEnd type="oval" w="med" len="med"/>
            </a:ln>
          </p:spPr>
          <p:txBody>
            <a:bodyPr/>
            <a:lstStyle/>
            <a:p>
              <a:endParaRPr lang="en-SA"/>
            </a:p>
          </p:txBody>
        </p:sp>
        <p:sp>
          <p:nvSpPr>
            <p:cNvPr id="11" name="Freeform 7"/>
            <p:cNvSpPr/>
            <p:nvPr/>
          </p:nvSpPr>
          <p:spPr>
            <a:xfrm>
              <a:off x="4301487" y="4156669"/>
              <a:ext cx="1027062" cy="1027062"/>
            </a:xfrm>
            <a:custGeom>
              <a:avLst/>
              <a:gdLst/>
              <a:ahLst/>
              <a:cxnLst/>
              <a:rect l="l" t="t" r="r" b="b"/>
              <a:pathLst>
                <a:path w="2571293" h="2571293">
                  <a:moveTo>
                    <a:pt x="0" y="0"/>
                  </a:moveTo>
                  <a:lnTo>
                    <a:pt x="2571293" y="0"/>
                  </a:lnTo>
                  <a:lnTo>
                    <a:pt x="2571293" y="2571292"/>
                  </a:lnTo>
                  <a:lnTo>
                    <a:pt x="0" y="2571292"/>
                  </a:lnTo>
                  <a:lnTo>
                    <a:pt x="0" y="0"/>
                  </a:lnTo>
                  <a:close/>
                </a:path>
              </a:pathLst>
            </a:custGeom>
            <a: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a:ln cap="sq">
              <a:noFill/>
              <a:prstDash val="solid"/>
              <a:miter/>
            </a:ln>
          </p:spPr>
          <p:txBody>
            <a:bodyPr/>
            <a:lstStyle/>
            <a:p>
              <a:endParaRPr lang="en-SA"/>
            </a:p>
          </p:txBody>
        </p:sp>
        <p:grpSp>
          <p:nvGrpSpPr>
            <p:cNvPr id="12" name="Group 8"/>
            <p:cNvGrpSpPr/>
            <p:nvPr/>
          </p:nvGrpSpPr>
          <p:grpSpPr>
            <a:xfrm>
              <a:off x="4394781" y="4249962"/>
              <a:ext cx="840474" cy="840474"/>
              <a:chOff x="0" y="0"/>
              <a:chExt cx="812800" cy="812800"/>
            </a:xfrm>
          </p:grpSpPr>
          <p:sp>
            <p:nvSpPr>
              <p:cNvPr id="15" name="Freeform 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cap="sq">
                <a:noFill/>
                <a:prstDash val="solid"/>
                <a:miter/>
              </a:ln>
            </p:spPr>
            <p:txBody>
              <a:bodyPr/>
              <a:lstStyle/>
              <a:p>
                <a:endParaRPr lang="en-SA"/>
              </a:p>
            </p:txBody>
          </p:sp>
          <p:sp>
            <p:nvSpPr>
              <p:cNvPr id="16" name="TextBox 10"/>
              <p:cNvSpPr txBox="1"/>
              <p:nvPr/>
            </p:nvSpPr>
            <p:spPr>
              <a:xfrm>
                <a:off x="76200" y="38100"/>
                <a:ext cx="660400" cy="6985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13" name="Freeform 46"/>
            <p:cNvSpPr/>
            <p:nvPr/>
          </p:nvSpPr>
          <p:spPr>
            <a:xfrm>
              <a:off x="4575838" y="4407965"/>
              <a:ext cx="478779" cy="477836"/>
            </a:xfrm>
            <a:custGeom>
              <a:avLst/>
              <a:gdLst/>
              <a:ahLst/>
              <a:cxnLst/>
              <a:rect l="l" t="t" r="r" b="b"/>
              <a:pathLst>
                <a:path w="1198644" h="1196282">
                  <a:moveTo>
                    <a:pt x="0" y="0"/>
                  </a:moveTo>
                  <a:lnTo>
                    <a:pt x="1198644" y="0"/>
                  </a:lnTo>
                  <a:lnTo>
                    <a:pt x="1198644" y="1196282"/>
                  </a:lnTo>
                  <a:lnTo>
                    <a:pt x="0" y="1196282"/>
                  </a:lnTo>
                  <a:lnTo>
                    <a:pt x="0" y="0"/>
                  </a:lnTo>
                  <a:close/>
                </a:path>
              </a:pathLst>
            </a:custGeom>
            <a: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n-SA"/>
            </a:p>
          </p:txBody>
        </p:sp>
        <p:sp>
          <p:nvSpPr>
            <p:cNvPr id="14" name="TextBox 48"/>
            <p:cNvSpPr txBox="1"/>
            <p:nvPr/>
          </p:nvSpPr>
          <p:spPr>
            <a:xfrm>
              <a:off x="4644462" y="3935599"/>
              <a:ext cx="322379" cy="225384"/>
            </a:xfrm>
            <a:prstGeom prst="rect">
              <a:avLst/>
            </a:prstGeom>
          </p:spPr>
          <p:txBody>
            <a:bodyPr lIns="0" tIns="0" rIns="0" bIns="0" rtlCol="0" anchor="t">
              <a:spAutoFit/>
            </a:bodyPr>
            <a:lstStyle/>
            <a:p>
              <a:pPr algn="ctr">
                <a:lnSpc>
                  <a:spcPts val="2249"/>
                </a:lnSpc>
                <a:spcBef>
                  <a:spcPct val="0"/>
                </a:spcBef>
              </a:pPr>
              <a:r>
                <a:rPr lang="ar-SA" b="1" dirty="0">
                  <a:solidFill>
                    <a:srgbClr val="F8F8F8"/>
                  </a:solidFill>
                  <a:latin typeface="SST Arabic Medium" panose="020B0604030504020204" pitchFamily="34" charset="-78"/>
                  <a:ea typeface="SST Arabic Bold"/>
                  <a:cs typeface="SST Arabic Medium" panose="020B0604030504020204" pitchFamily="34" charset="-78"/>
                  <a:sym typeface="SST Arabic Bold"/>
                </a:rPr>
                <a:t>04</a:t>
              </a:r>
              <a:endParaRPr lang="en-US" b="1" dirty="0">
                <a:solidFill>
                  <a:srgbClr val="F8F8F8"/>
                </a:solidFill>
                <a:latin typeface="SST Arabic Medium" panose="020B0604030504020204" pitchFamily="34" charset="-78"/>
                <a:ea typeface="SST Arabic Bold"/>
                <a:cs typeface="SST Arabic Medium" panose="020B0604030504020204" pitchFamily="34" charset="-78"/>
                <a:sym typeface="SST Arabic Bold"/>
              </a:endParaRPr>
            </a:p>
          </p:txBody>
        </p:sp>
      </p:grpSp>
      <p:grpSp>
        <p:nvGrpSpPr>
          <p:cNvPr id="19" name="Group 18"/>
          <p:cNvGrpSpPr/>
          <p:nvPr/>
        </p:nvGrpSpPr>
        <p:grpSpPr>
          <a:xfrm>
            <a:off x="4500220" y="3880660"/>
            <a:ext cx="1027062" cy="1459290"/>
            <a:chOff x="5805393" y="3880660"/>
            <a:chExt cx="1027062" cy="1459290"/>
          </a:xfrm>
        </p:grpSpPr>
        <p:grpSp>
          <p:nvGrpSpPr>
            <p:cNvPr id="20" name="Group 11"/>
            <p:cNvGrpSpPr/>
            <p:nvPr/>
          </p:nvGrpSpPr>
          <p:grpSpPr>
            <a:xfrm rot="10800000">
              <a:off x="6135785" y="3880660"/>
              <a:ext cx="386937" cy="535542"/>
              <a:chOff x="0" y="0"/>
              <a:chExt cx="587259" cy="812800"/>
            </a:xfrm>
          </p:grpSpPr>
          <p:sp>
            <p:nvSpPr>
              <p:cNvPr id="28" name="Freeform 12"/>
              <p:cNvSpPr/>
              <p:nvPr/>
            </p:nvSpPr>
            <p:spPr>
              <a:xfrm>
                <a:off x="0" y="0"/>
                <a:ext cx="587259" cy="812800"/>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19337C"/>
              </a:solidFill>
              <a:ln cap="sq">
                <a:noFill/>
                <a:prstDash val="solid"/>
                <a:miter/>
              </a:ln>
            </p:spPr>
            <p:txBody>
              <a:bodyPr/>
              <a:lstStyle/>
              <a:p>
                <a:endParaRPr lang="en-SA"/>
              </a:p>
            </p:txBody>
          </p:sp>
          <p:sp>
            <p:nvSpPr>
              <p:cNvPr id="29" name="TextBox 13"/>
              <p:cNvSpPr txBox="1"/>
              <p:nvPr/>
            </p:nvSpPr>
            <p:spPr>
              <a:xfrm>
                <a:off x="0" y="-38100"/>
                <a:ext cx="587259" cy="8509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21" name="AutoShape 14"/>
            <p:cNvSpPr/>
            <p:nvPr/>
          </p:nvSpPr>
          <p:spPr>
            <a:xfrm>
              <a:off x="6329254" y="5064412"/>
              <a:ext cx="0" cy="275538"/>
            </a:xfrm>
            <a:prstGeom prst="line">
              <a:avLst/>
            </a:prstGeom>
            <a:ln w="28575" cap="rnd">
              <a:solidFill>
                <a:srgbClr val="19337C"/>
              </a:solidFill>
              <a:prstDash val="sysDot"/>
              <a:headEnd type="none" w="sm" len="sm"/>
              <a:tailEnd type="oval" w="med" len="med"/>
            </a:ln>
          </p:spPr>
          <p:txBody>
            <a:bodyPr/>
            <a:lstStyle/>
            <a:p>
              <a:endParaRPr lang="en-SA"/>
            </a:p>
          </p:txBody>
        </p:sp>
        <p:sp>
          <p:nvSpPr>
            <p:cNvPr id="22" name="Freeform 15"/>
            <p:cNvSpPr/>
            <p:nvPr/>
          </p:nvSpPr>
          <p:spPr>
            <a:xfrm>
              <a:off x="5805393" y="4148431"/>
              <a:ext cx="1027062" cy="1027062"/>
            </a:xfrm>
            <a:custGeom>
              <a:avLst/>
              <a:gdLst/>
              <a:ahLst/>
              <a:cxnLst/>
              <a:rect l="l" t="t" r="r" b="b"/>
              <a:pathLst>
                <a:path w="2571293" h="2571293">
                  <a:moveTo>
                    <a:pt x="0" y="0"/>
                  </a:moveTo>
                  <a:lnTo>
                    <a:pt x="2571293" y="0"/>
                  </a:lnTo>
                  <a:lnTo>
                    <a:pt x="2571293" y="2571293"/>
                  </a:lnTo>
                  <a:lnTo>
                    <a:pt x="0" y="2571293"/>
                  </a:lnTo>
                  <a:lnTo>
                    <a:pt x="0" y="0"/>
                  </a:lnTo>
                  <a:close/>
                </a:path>
              </a:pathLst>
            </a:custGeom>
            <a: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a:blipFill>
            <a:ln cap="sq">
              <a:noFill/>
              <a:prstDash val="solid"/>
              <a:miter/>
            </a:ln>
          </p:spPr>
          <p:txBody>
            <a:bodyPr/>
            <a:lstStyle/>
            <a:p>
              <a:endParaRPr lang="en-SA"/>
            </a:p>
          </p:txBody>
        </p:sp>
        <p:grpSp>
          <p:nvGrpSpPr>
            <p:cNvPr id="23" name="Group 16"/>
            <p:cNvGrpSpPr/>
            <p:nvPr/>
          </p:nvGrpSpPr>
          <p:grpSpPr>
            <a:xfrm>
              <a:off x="5898687" y="4241725"/>
              <a:ext cx="840474" cy="840474"/>
              <a:chOff x="0" y="0"/>
              <a:chExt cx="812800" cy="812800"/>
            </a:xfrm>
          </p:grpSpPr>
          <p:sp>
            <p:nvSpPr>
              <p:cNvPr id="26" name="Freeform 1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cap="sq">
                <a:noFill/>
                <a:prstDash val="solid"/>
                <a:miter/>
              </a:ln>
            </p:spPr>
            <p:txBody>
              <a:bodyPr/>
              <a:lstStyle/>
              <a:p>
                <a:endParaRPr lang="en-SA"/>
              </a:p>
            </p:txBody>
          </p:sp>
          <p:sp>
            <p:nvSpPr>
              <p:cNvPr id="27" name="TextBox 18"/>
              <p:cNvSpPr txBox="1"/>
              <p:nvPr/>
            </p:nvSpPr>
            <p:spPr>
              <a:xfrm>
                <a:off x="76200" y="38100"/>
                <a:ext cx="660400" cy="6985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24" name="Freeform 45"/>
            <p:cNvSpPr/>
            <p:nvPr/>
          </p:nvSpPr>
          <p:spPr>
            <a:xfrm>
              <a:off x="6094609" y="4382055"/>
              <a:ext cx="469289" cy="492691"/>
            </a:xfrm>
            <a:custGeom>
              <a:avLst/>
              <a:gdLst/>
              <a:ahLst/>
              <a:cxnLst/>
              <a:rect l="l" t="t" r="r" b="b"/>
              <a:pathLst>
                <a:path w="1174884" h="1233474">
                  <a:moveTo>
                    <a:pt x="0" y="0"/>
                  </a:moveTo>
                  <a:lnTo>
                    <a:pt x="1174884" y="0"/>
                  </a:lnTo>
                  <a:lnTo>
                    <a:pt x="1174884" y="1233474"/>
                  </a:lnTo>
                  <a:lnTo>
                    <a:pt x="0" y="1233474"/>
                  </a:lnTo>
                  <a:lnTo>
                    <a:pt x="0" y="0"/>
                  </a:lnTo>
                  <a:close/>
                </a:path>
              </a:pathLst>
            </a:custGeom>
            <a:blipFill>
              <a:blip r:embed="rId9">
                <a:extLst>
                  <a:ext uri="{96DAC541-7B7A-43D3-8B79-37D633B846F1}">
                    <asvg:svgBlip xmlns:asvg="http://schemas.microsoft.com/office/drawing/2016/SVG/main" r:embed="rId10"/>
                  </a:ext>
                </a:extLst>
              </a:blip>
              <a:stretch>
                <a:fillRect/>
              </a:stretch>
            </a:blipFill>
            <a:ln cap="sq">
              <a:noFill/>
              <a:prstDash val="solid"/>
              <a:miter/>
            </a:ln>
          </p:spPr>
          <p:txBody>
            <a:bodyPr/>
            <a:lstStyle/>
            <a:p>
              <a:endParaRPr lang="en-SA"/>
            </a:p>
          </p:txBody>
        </p:sp>
        <p:sp>
          <p:nvSpPr>
            <p:cNvPr id="25" name="TextBox 49"/>
            <p:cNvSpPr txBox="1"/>
            <p:nvPr/>
          </p:nvSpPr>
          <p:spPr>
            <a:xfrm>
              <a:off x="6168064" y="3937280"/>
              <a:ext cx="322379" cy="225384"/>
            </a:xfrm>
            <a:prstGeom prst="rect">
              <a:avLst/>
            </a:prstGeom>
          </p:spPr>
          <p:txBody>
            <a:bodyPr lIns="0" tIns="0" rIns="0" bIns="0" rtlCol="0" anchor="t">
              <a:spAutoFit/>
            </a:bodyPr>
            <a:lstStyle/>
            <a:p>
              <a:pPr algn="ctr">
                <a:lnSpc>
                  <a:spcPts val="2249"/>
                </a:lnSpc>
                <a:spcBef>
                  <a:spcPct val="0"/>
                </a:spcBef>
              </a:pPr>
              <a:r>
                <a:rPr lang="ar-SA" b="1" dirty="0">
                  <a:solidFill>
                    <a:srgbClr val="F8F8F8"/>
                  </a:solidFill>
                  <a:latin typeface="SST Arabic Medium" panose="020B0604030504020204" pitchFamily="34" charset="-78"/>
                  <a:ea typeface="SST Arabic Bold"/>
                  <a:cs typeface="SST Arabic Medium" panose="020B0604030504020204" pitchFamily="34" charset="-78"/>
                  <a:sym typeface="SST Arabic Bold"/>
                </a:rPr>
                <a:t>03</a:t>
              </a:r>
              <a:endParaRPr lang="en-US" b="1" dirty="0">
                <a:solidFill>
                  <a:srgbClr val="F8F8F8"/>
                </a:solidFill>
                <a:latin typeface="SST Arabic Medium" panose="020B0604030504020204" pitchFamily="34" charset="-78"/>
                <a:ea typeface="SST Arabic Bold"/>
                <a:cs typeface="SST Arabic Medium" panose="020B0604030504020204" pitchFamily="34" charset="-78"/>
                <a:sym typeface="SST Arabic Bold"/>
              </a:endParaRPr>
            </a:p>
          </p:txBody>
        </p:sp>
      </p:grpSp>
      <p:grpSp>
        <p:nvGrpSpPr>
          <p:cNvPr id="30" name="Group 29"/>
          <p:cNvGrpSpPr/>
          <p:nvPr/>
        </p:nvGrpSpPr>
        <p:grpSpPr>
          <a:xfrm>
            <a:off x="6664718" y="3880660"/>
            <a:ext cx="1027062" cy="1459290"/>
            <a:chOff x="7309300" y="3872423"/>
            <a:chExt cx="1027062" cy="1459290"/>
          </a:xfrm>
        </p:grpSpPr>
        <p:grpSp>
          <p:nvGrpSpPr>
            <p:cNvPr id="31" name="Group 19"/>
            <p:cNvGrpSpPr/>
            <p:nvPr/>
          </p:nvGrpSpPr>
          <p:grpSpPr>
            <a:xfrm rot="10800000">
              <a:off x="7639691" y="3872423"/>
              <a:ext cx="386937" cy="535542"/>
              <a:chOff x="0" y="0"/>
              <a:chExt cx="587259" cy="812800"/>
            </a:xfrm>
          </p:grpSpPr>
          <p:sp>
            <p:nvSpPr>
              <p:cNvPr id="39" name="Freeform 20"/>
              <p:cNvSpPr/>
              <p:nvPr/>
            </p:nvSpPr>
            <p:spPr>
              <a:xfrm>
                <a:off x="0" y="0"/>
                <a:ext cx="587259" cy="812800"/>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5B5C7A"/>
              </a:solidFill>
              <a:ln cap="sq">
                <a:noFill/>
                <a:prstDash val="solid"/>
                <a:miter/>
              </a:ln>
            </p:spPr>
            <p:txBody>
              <a:bodyPr/>
              <a:lstStyle/>
              <a:p>
                <a:endParaRPr lang="en-SA"/>
              </a:p>
            </p:txBody>
          </p:sp>
          <p:sp>
            <p:nvSpPr>
              <p:cNvPr id="40" name="TextBox 21"/>
              <p:cNvSpPr txBox="1"/>
              <p:nvPr/>
            </p:nvSpPr>
            <p:spPr>
              <a:xfrm>
                <a:off x="0" y="-38100"/>
                <a:ext cx="587259" cy="8509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32" name="AutoShape 22"/>
            <p:cNvSpPr/>
            <p:nvPr/>
          </p:nvSpPr>
          <p:spPr>
            <a:xfrm>
              <a:off x="7833160" y="5056175"/>
              <a:ext cx="0" cy="275538"/>
            </a:xfrm>
            <a:prstGeom prst="line">
              <a:avLst/>
            </a:prstGeom>
            <a:ln w="28575" cap="rnd">
              <a:solidFill>
                <a:srgbClr val="5B5C7A"/>
              </a:solidFill>
              <a:prstDash val="sysDot"/>
              <a:headEnd type="none" w="sm" len="sm"/>
              <a:tailEnd type="oval" w="med" len="med"/>
            </a:ln>
          </p:spPr>
          <p:txBody>
            <a:bodyPr/>
            <a:lstStyle/>
            <a:p>
              <a:endParaRPr lang="en-SA"/>
            </a:p>
          </p:txBody>
        </p:sp>
        <p:sp>
          <p:nvSpPr>
            <p:cNvPr id="33" name="Freeform 23"/>
            <p:cNvSpPr/>
            <p:nvPr/>
          </p:nvSpPr>
          <p:spPr>
            <a:xfrm>
              <a:off x="7309300" y="4140194"/>
              <a:ext cx="1027062" cy="1027062"/>
            </a:xfrm>
            <a:custGeom>
              <a:avLst/>
              <a:gdLst/>
              <a:ahLst/>
              <a:cxnLst/>
              <a:rect l="l" t="t" r="r" b="b"/>
              <a:pathLst>
                <a:path w="2571293" h="2571293">
                  <a:moveTo>
                    <a:pt x="0" y="0"/>
                  </a:moveTo>
                  <a:lnTo>
                    <a:pt x="2571293" y="0"/>
                  </a:lnTo>
                  <a:lnTo>
                    <a:pt x="2571293" y="2571293"/>
                  </a:lnTo>
                  <a:lnTo>
                    <a:pt x="0" y="2571293"/>
                  </a:lnTo>
                  <a:lnTo>
                    <a:pt x="0" y="0"/>
                  </a:lnTo>
                  <a:close/>
                </a:path>
              </a:pathLst>
            </a:custGeom>
            <a: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a:blipFill>
            <a:ln cap="sq">
              <a:noFill/>
              <a:prstDash val="solid"/>
              <a:miter/>
            </a:ln>
          </p:spPr>
          <p:txBody>
            <a:bodyPr/>
            <a:lstStyle/>
            <a:p>
              <a:endParaRPr lang="en-SA"/>
            </a:p>
          </p:txBody>
        </p:sp>
        <p:grpSp>
          <p:nvGrpSpPr>
            <p:cNvPr id="34" name="Group 24"/>
            <p:cNvGrpSpPr/>
            <p:nvPr/>
          </p:nvGrpSpPr>
          <p:grpSpPr>
            <a:xfrm>
              <a:off x="7402593" y="4233488"/>
              <a:ext cx="840474" cy="840474"/>
              <a:chOff x="0" y="0"/>
              <a:chExt cx="812800" cy="812800"/>
            </a:xfrm>
          </p:grpSpPr>
          <p:sp>
            <p:nvSpPr>
              <p:cNvPr id="37" name="Freeform 2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cap="sq">
                <a:noFill/>
                <a:prstDash val="solid"/>
                <a:miter/>
              </a:ln>
            </p:spPr>
            <p:txBody>
              <a:bodyPr/>
              <a:lstStyle/>
              <a:p>
                <a:endParaRPr lang="en-SA"/>
              </a:p>
            </p:txBody>
          </p:sp>
          <p:sp>
            <p:nvSpPr>
              <p:cNvPr id="38" name="TextBox 26"/>
              <p:cNvSpPr txBox="1"/>
              <p:nvPr/>
            </p:nvSpPr>
            <p:spPr>
              <a:xfrm>
                <a:off x="76200" y="38100"/>
                <a:ext cx="660400" cy="6985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35" name="Freeform 44"/>
            <p:cNvSpPr/>
            <p:nvPr/>
          </p:nvSpPr>
          <p:spPr>
            <a:xfrm>
              <a:off x="7605128" y="4372261"/>
              <a:ext cx="456064" cy="521216"/>
            </a:xfrm>
            <a:custGeom>
              <a:avLst/>
              <a:gdLst/>
              <a:ahLst/>
              <a:cxnLst/>
              <a:rect l="l" t="t" r="r" b="b"/>
              <a:pathLst>
                <a:path w="1141775" h="1304886">
                  <a:moveTo>
                    <a:pt x="0" y="0"/>
                  </a:moveTo>
                  <a:lnTo>
                    <a:pt x="1141775" y="0"/>
                  </a:lnTo>
                  <a:lnTo>
                    <a:pt x="1141775" y="1304887"/>
                  </a:lnTo>
                  <a:lnTo>
                    <a:pt x="0" y="1304887"/>
                  </a:lnTo>
                  <a:lnTo>
                    <a:pt x="0" y="0"/>
                  </a:lnTo>
                  <a:close/>
                </a:path>
              </a:pathLst>
            </a:custGeom>
            <a:blipFill>
              <a:blip r:embed="rId13" cstate="email">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a:blipFill>
            <a:ln cap="sq">
              <a:noFill/>
              <a:prstDash val="solid"/>
              <a:miter/>
            </a:ln>
          </p:spPr>
          <p:txBody>
            <a:bodyPr/>
            <a:lstStyle/>
            <a:p>
              <a:endParaRPr lang="en-SA"/>
            </a:p>
          </p:txBody>
        </p:sp>
        <p:sp>
          <p:nvSpPr>
            <p:cNvPr id="36" name="TextBox 51"/>
            <p:cNvSpPr txBox="1"/>
            <p:nvPr/>
          </p:nvSpPr>
          <p:spPr>
            <a:xfrm>
              <a:off x="7671969" y="3929023"/>
              <a:ext cx="322379" cy="225384"/>
            </a:xfrm>
            <a:prstGeom prst="rect">
              <a:avLst/>
            </a:prstGeom>
          </p:spPr>
          <p:txBody>
            <a:bodyPr lIns="0" tIns="0" rIns="0" bIns="0" rtlCol="0" anchor="t">
              <a:spAutoFit/>
            </a:bodyPr>
            <a:lstStyle>
              <a:defPPr>
                <a:defRPr lang="en-US"/>
              </a:defPPr>
              <a:lvl1pPr algn="justLow">
                <a:lnSpc>
                  <a:spcPts val="2249"/>
                </a:lnSpc>
                <a:spcBef>
                  <a:spcPct val="0"/>
                </a:spcBef>
                <a:defRPr sz="1757" b="1">
                  <a:solidFill>
                    <a:srgbClr val="F8F8F8"/>
                  </a:solidFill>
                  <a:latin typeface="SST Arabic Bold"/>
                  <a:ea typeface="SST Arabic Bold"/>
                  <a:cs typeface="SST Arabic Bold"/>
                </a:defRPr>
              </a:lvl1pPr>
            </a:lstStyle>
            <a:p>
              <a:pPr algn="ctr"/>
              <a:r>
                <a:rPr lang="ar-SA" sz="1800" dirty="0">
                  <a:latin typeface="SST Arabic Medium" panose="020B0604030504020204" pitchFamily="34" charset="-78"/>
                  <a:cs typeface="SST Arabic Medium" panose="020B0604030504020204" pitchFamily="34" charset="-78"/>
                  <a:sym typeface="SST Arabic Bold"/>
                </a:rPr>
                <a:t>02</a:t>
              </a:r>
              <a:endParaRPr lang="en-US" sz="1800" dirty="0">
                <a:latin typeface="SST Arabic Medium" panose="020B0604030504020204" pitchFamily="34" charset="-78"/>
                <a:cs typeface="SST Arabic Medium" panose="020B0604030504020204" pitchFamily="34" charset="-78"/>
                <a:sym typeface="SST Arabic Bold"/>
              </a:endParaRPr>
            </a:p>
          </p:txBody>
        </p:sp>
      </p:grpSp>
      <p:grpSp>
        <p:nvGrpSpPr>
          <p:cNvPr id="41" name="Group 40"/>
          <p:cNvGrpSpPr/>
          <p:nvPr/>
        </p:nvGrpSpPr>
        <p:grpSpPr>
          <a:xfrm>
            <a:off x="8829216" y="3880660"/>
            <a:ext cx="1027062" cy="1459290"/>
            <a:chOff x="8814284" y="3872423"/>
            <a:chExt cx="1027062" cy="1459290"/>
          </a:xfrm>
        </p:grpSpPr>
        <p:grpSp>
          <p:nvGrpSpPr>
            <p:cNvPr id="42" name="Group 27"/>
            <p:cNvGrpSpPr/>
            <p:nvPr/>
          </p:nvGrpSpPr>
          <p:grpSpPr>
            <a:xfrm rot="10800000">
              <a:off x="9144676" y="3872423"/>
              <a:ext cx="386937" cy="535542"/>
              <a:chOff x="0" y="0"/>
              <a:chExt cx="587259" cy="812800"/>
            </a:xfrm>
          </p:grpSpPr>
          <p:sp>
            <p:nvSpPr>
              <p:cNvPr id="50" name="Freeform 28"/>
              <p:cNvSpPr/>
              <p:nvPr/>
            </p:nvSpPr>
            <p:spPr>
              <a:xfrm>
                <a:off x="0" y="0"/>
                <a:ext cx="587259" cy="812800"/>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000F53"/>
              </a:solidFill>
              <a:ln cap="sq">
                <a:noFill/>
                <a:prstDash val="solid"/>
                <a:miter/>
              </a:ln>
            </p:spPr>
            <p:txBody>
              <a:bodyPr/>
              <a:lstStyle/>
              <a:p>
                <a:endParaRPr lang="en-SA"/>
              </a:p>
            </p:txBody>
          </p:sp>
          <p:sp>
            <p:nvSpPr>
              <p:cNvPr id="51" name="TextBox 29"/>
              <p:cNvSpPr txBox="1"/>
              <p:nvPr/>
            </p:nvSpPr>
            <p:spPr>
              <a:xfrm>
                <a:off x="0" y="-38100"/>
                <a:ext cx="587259" cy="8509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43" name="AutoShape 30"/>
            <p:cNvSpPr/>
            <p:nvPr/>
          </p:nvSpPr>
          <p:spPr>
            <a:xfrm>
              <a:off x="9338144" y="5056175"/>
              <a:ext cx="0" cy="275538"/>
            </a:xfrm>
            <a:prstGeom prst="line">
              <a:avLst/>
            </a:prstGeom>
            <a:ln w="28575" cap="rnd">
              <a:solidFill>
                <a:srgbClr val="000F53"/>
              </a:solidFill>
              <a:prstDash val="sysDot"/>
              <a:headEnd type="none" w="sm" len="sm"/>
              <a:tailEnd type="oval" w="med" len="med"/>
            </a:ln>
          </p:spPr>
          <p:txBody>
            <a:bodyPr/>
            <a:lstStyle/>
            <a:p>
              <a:endParaRPr lang="en-SA"/>
            </a:p>
          </p:txBody>
        </p:sp>
        <p:sp>
          <p:nvSpPr>
            <p:cNvPr id="44" name="Freeform 31"/>
            <p:cNvSpPr/>
            <p:nvPr/>
          </p:nvSpPr>
          <p:spPr>
            <a:xfrm>
              <a:off x="8814284" y="4140194"/>
              <a:ext cx="1027062" cy="1027062"/>
            </a:xfrm>
            <a:custGeom>
              <a:avLst/>
              <a:gdLst/>
              <a:ahLst/>
              <a:cxnLst/>
              <a:rect l="l" t="t" r="r" b="b"/>
              <a:pathLst>
                <a:path w="2571293" h="2571293">
                  <a:moveTo>
                    <a:pt x="0" y="0"/>
                  </a:moveTo>
                  <a:lnTo>
                    <a:pt x="2571293" y="0"/>
                  </a:lnTo>
                  <a:lnTo>
                    <a:pt x="2571293" y="2571293"/>
                  </a:lnTo>
                  <a:lnTo>
                    <a:pt x="0" y="2571293"/>
                  </a:lnTo>
                  <a:lnTo>
                    <a:pt x="0" y="0"/>
                  </a:lnTo>
                  <a:close/>
                </a:path>
              </a:pathLst>
            </a:custGeom>
            <a:blipFill>
              <a:blip r:embed="rId15" cstate="email">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a:blipFill>
            <a:ln cap="sq">
              <a:noFill/>
              <a:prstDash val="solid"/>
              <a:miter/>
            </a:ln>
          </p:spPr>
          <p:txBody>
            <a:bodyPr/>
            <a:lstStyle/>
            <a:p>
              <a:endParaRPr lang="en-SA"/>
            </a:p>
          </p:txBody>
        </p:sp>
        <p:grpSp>
          <p:nvGrpSpPr>
            <p:cNvPr id="45" name="Group 32"/>
            <p:cNvGrpSpPr/>
            <p:nvPr/>
          </p:nvGrpSpPr>
          <p:grpSpPr>
            <a:xfrm>
              <a:off x="8907578" y="4233488"/>
              <a:ext cx="840474" cy="840474"/>
              <a:chOff x="0" y="0"/>
              <a:chExt cx="812800" cy="812800"/>
            </a:xfrm>
          </p:grpSpPr>
          <p:sp>
            <p:nvSpPr>
              <p:cNvPr id="48" name="Freeform 3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cap="sq">
                <a:noFill/>
                <a:prstDash val="solid"/>
                <a:miter/>
              </a:ln>
            </p:spPr>
            <p:txBody>
              <a:bodyPr/>
              <a:lstStyle/>
              <a:p>
                <a:endParaRPr lang="en-SA"/>
              </a:p>
            </p:txBody>
          </p:sp>
          <p:sp>
            <p:nvSpPr>
              <p:cNvPr id="49" name="TextBox 34"/>
              <p:cNvSpPr txBox="1"/>
              <p:nvPr/>
            </p:nvSpPr>
            <p:spPr>
              <a:xfrm>
                <a:off x="76200" y="38100"/>
                <a:ext cx="660400" cy="6985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46" name="Freeform 43"/>
            <p:cNvSpPr/>
            <p:nvPr/>
          </p:nvSpPr>
          <p:spPr>
            <a:xfrm>
              <a:off x="9101212" y="4424440"/>
              <a:ext cx="453208" cy="469038"/>
            </a:xfrm>
            <a:custGeom>
              <a:avLst/>
              <a:gdLst/>
              <a:ahLst/>
              <a:cxnLst/>
              <a:rect l="l" t="t" r="r" b="b"/>
              <a:pathLst>
                <a:path w="1134625" h="1174256">
                  <a:moveTo>
                    <a:pt x="0" y="0"/>
                  </a:moveTo>
                  <a:lnTo>
                    <a:pt x="1134624" y="0"/>
                  </a:lnTo>
                  <a:lnTo>
                    <a:pt x="1134624" y="1174256"/>
                  </a:lnTo>
                  <a:lnTo>
                    <a:pt x="0" y="1174256"/>
                  </a:lnTo>
                  <a:lnTo>
                    <a:pt x="0" y="0"/>
                  </a:lnTo>
                  <a:close/>
                </a:path>
              </a:pathLst>
            </a:custGeom>
            <a:blipFill>
              <a:blip r:embed="rId17">
                <a:extLst>
                  <a:ext uri="{96DAC541-7B7A-43D3-8B79-37D633B846F1}">
                    <asvg:svgBlip xmlns:asvg="http://schemas.microsoft.com/office/drawing/2016/SVG/main" r:embed="rId18"/>
                  </a:ext>
                </a:extLst>
              </a:blip>
              <a:stretch>
                <a:fillRect/>
              </a:stretch>
            </a:blipFill>
            <a:ln cap="sq">
              <a:noFill/>
              <a:prstDash val="solid"/>
              <a:miter/>
            </a:ln>
          </p:spPr>
          <p:txBody>
            <a:bodyPr/>
            <a:lstStyle/>
            <a:p>
              <a:endParaRPr lang="en-SA"/>
            </a:p>
          </p:txBody>
        </p:sp>
        <p:sp>
          <p:nvSpPr>
            <p:cNvPr id="47" name="TextBox 52"/>
            <p:cNvSpPr txBox="1"/>
            <p:nvPr/>
          </p:nvSpPr>
          <p:spPr>
            <a:xfrm>
              <a:off x="9176954" y="3920785"/>
              <a:ext cx="322379" cy="225384"/>
            </a:xfrm>
            <a:prstGeom prst="rect">
              <a:avLst/>
            </a:prstGeom>
          </p:spPr>
          <p:txBody>
            <a:bodyPr lIns="0" tIns="0" rIns="0" bIns="0" rtlCol="0" anchor="t">
              <a:spAutoFit/>
            </a:bodyPr>
            <a:lstStyle/>
            <a:p>
              <a:pPr algn="ctr">
                <a:lnSpc>
                  <a:spcPts val="2249"/>
                </a:lnSpc>
                <a:spcBef>
                  <a:spcPct val="0"/>
                </a:spcBef>
              </a:pPr>
              <a:r>
                <a:rPr lang="ar-SA" b="1" dirty="0">
                  <a:solidFill>
                    <a:srgbClr val="F8F8F8"/>
                  </a:solidFill>
                  <a:latin typeface="SST Arabic Medium" panose="020B0604030504020204" pitchFamily="34" charset="-78"/>
                  <a:ea typeface="SST Arabic Bold"/>
                  <a:cs typeface="SST Arabic Medium" panose="020B0604030504020204" pitchFamily="34" charset="-78"/>
                  <a:sym typeface="SST Arabic Bold"/>
                </a:rPr>
                <a:t>01</a:t>
              </a:r>
              <a:endParaRPr lang="en-US" b="1" dirty="0">
                <a:solidFill>
                  <a:srgbClr val="F8F8F8"/>
                </a:solidFill>
                <a:latin typeface="SST Arabic Medium" panose="020B0604030504020204" pitchFamily="34" charset="-78"/>
                <a:ea typeface="SST Arabic Bold"/>
                <a:cs typeface="SST Arabic Medium" panose="020B0604030504020204" pitchFamily="34" charset="-78"/>
                <a:sym typeface="SST Arabic Bold"/>
              </a:endParaRPr>
            </a:p>
          </p:txBody>
        </p:sp>
      </p:grpSp>
      <p:sp>
        <p:nvSpPr>
          <p:cNvPr id="52" name="Rectangle 51">
            <a:extLst>
              <a:ext uri="{FF2B5EF4-FFF2-40B4-BE49-F238E27FC236}">
                <a16:creationId xmlns:a16="http://schemas.microsoft.com/office/drawing/2014/main" id="{2F08A842-587D-410E-BC48-3C304D19D659}"/>
              </a:ext>
            </a:extLst>
          </p:cNvPr>
          <p:cNvSpPr/>
          <p:nvPr/>
        </p:nvSpPr>
        <p:spPr>
          <a:xfrm>
            <a:off x="6258720" y="5527061"/>
            <a:ext cx="1839053" cy="388568"/>
          </a:xfrm>
          <a:prstGeom prst="rect">
            <a:avLst/>
          </a:prstGeom>
        </p:spPr>
        <p:txBody>
          <a:bodyPr wrap="square">
            <a:spAutoFit/>
          </a:bodyPr>
          <a:lstStyle/>
          <a:p>
            <a:pPr lvl="0" algn="ctr" rtl="1">
              <a:lnSpc>
                <a:spcPct val="150000"/>
              </a:lnSpc>
              <a:defRPr/>
            </a:pPr>
            <a:r>
              <a:rPr lang="ar-EG" sz="1400" dirty="0">
                <a:solidFill>
                  <a:schemeClr val="bg1">
                    <a:lumMod val="50000"/>
                  </a:schemeClr>
                </a:solidFill>
                <a:latin typeface="SST Arabic Medium" pitchFamily="34" charset="-78"/>
                <a:cs typeface="SST Arabic Medium" pitchFamily="34" charset="-78"/>
              </a:rPr>
              <a:t>التقدير</a:t>
            </a:r>
            <a:endParaRPr kumimoji="0" lang="ar-EG" sz="1400" b="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53" name="Rectangle 52">
            <a:extLst>
              <a:ext uri="{FF2B5EF4-FFF2-40B4-BE49-F238E27FC236}">
                <a16:creationId xmlns:a16="http://schemas.microsoft.com/office/drawing/2014/main" id="{2F08A842-587D-410E-BC48-3C304D19D659}"/>
              </a:ext>
            </a:extLst>
          </p:cNvPr>
          <p:cNvSpPr/>
          <p:nvPr/>
        </p:nvSpPr>
        <p:spPr>
          <a:xfrm>
            <a:off x="8649825" y="5527061"/>
            <a:ext cx="1839053" cy="415498"/>
          </a:xfrm>
          <a:prstGeom prst="rect">
            <a:avLst/>
          </a:prstGeom>
        </p:spPr>
        <p:txBody>
          <a:bodyPr wrap="square">
            <a:spAutoFit/>
          </a:bodyPr>
          <a:lstStyle/>
          <a:p>
            <a:pPr lvl="0" algn="ctr" rtl="1">
              <a:lnSpc>
                <a:spcPct val="150000"/>
              </a:lnSpc>
              <a:defRPr/>
            </a:pPr>
            <a:r>
              <a:rPr lang="ar-EG" sz="1400" dirty="0">
                <a:solidFill>
                  <a:schemeClr val="bg1">
                    <a:lumMod val="50000"/>
                  </a:schemeClr>
                </a:solidFill>
                <a:latin typeface="SST Arabic Medium" pitchFamily="34" charset="-78"/>
                <a:cs typeface="SST Arabic Medium" pitchFamily="34" charset="-78"/>
              </a:rPr>
              <a:t>جمع البيانات</a:t>
            </a:r>
            <a:endParaRPr kumimoji="0" lang="ar-EG" sz="1400" b="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54" name="Rectangle 53">
            <a:extLst>
              <a:ext uri="{FF2B5EF4-FFF2-40B4-BE49-F238E27FC236}">
                <a16:creationId xmlns:a16="http://schemas.microsoft.com/office/drawing/2014/main" id="{2F08A842-587D-410E-BC48-3C304D19D659}"/>
              </a:ext>
            </a:extLst>
          </p:cNvPr>
          <p:cNvSpPr/>
          <p:nvPr/>
        </p:nvSpPr>
        <p:spPr>
          <a:xfrm>
            <a:off x="4104554" y="5527061"/>
            <a:ext cx="1839053" cy="388568"/>
          </a:xfrm>
          <a:prstGeom prst="rect">
            <a:avLst/>
          </a:prstGeom>
        </p:spPr>
        <p:txBody>
          <a:bodyPr wrap="square">
            <a:spAutoFit/>
          </a:bodyPr>
          <a:lstStyle/>
          <a:p>
            <a:pPr lvl="0" algn="ctr" rtl="1">
              <a:lnSpc>
                <a:spcPct val="150000"/>
              </a:lnSpc>
              <a:defRPr/>
            </a:pPr>
            <a:r>
              <a:rPr lang="ar-EG" sz="1400" dirty="0">
                <a:solidFill>
                  <a:schemeClr val="bg1">
                    <a:lumMod val="50000"/>
                  </a:schemeClr>
                </a:solidFill>
                <a:latin typeface="SST Arabic Medium" pitchFamily="34" charset="-78"/>
                <a:cs typeface="SST Arabic Medium" pitchFamily="34" charset="-78"/>
              </a:rPr>
              <a:t>الاجتماعات</a:t>
            </a:r>
            <a:endParaRPr kumimoji="0" lang="ar-EG" sz="1400" b="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55" name="Rectangle 54">
            <a:extLst>
              <a:ext uri="{FF2B5EF4-FFF2-40B4-BE49-F238E27FC236}">
                <a16:creationId xmlns:a16="http://schemas.microsoft.com/office/drawing/2014/main" id="{2F08A842-587D-410E-BC48-3C304D19D659}"/>
              </a:ext>
            </a:extLst>
          </p:cNvPr>
          <p:cNvSpPr/>
          <p:nvPr/>
        </p:nvSpPr>
        <p:spPr>
          <a:xfrm>
            <a:off x="1950388" y="5527061"/>
            <a:ext cx="1839053" cy="388568"/>
          </a:xfrm>
          <a:prstGeom prst="rect">
            <a:avLst/>
          </a:prstGeom>
        </p:spPr>
        <p:txBody>
          <a:bodyPr wrap="square">
            <a:spAutoFit/>
          </a:bodyPr>
          <a:lstStyle/>
          <a:p>
            <a:pPr lvl="0" algn="ctr" rtl="1">
              <a:lnSpc>
                <a:spcPct val="150000"/>
              </a:lnSpc>
              <a:defRPr/>
            </a:pPr>
            <a:r>
              <a:rPr lang="ar-EG" sz="1400" dirty="0">
                <a:solidFill>
                  <a:schemeClr val="bg1">
                    <a:lumMod val="50000"/>
                  </a:schemeClr>
                </a:solidFill>
                <a:latin typeface="SST Arabic Medium" pitchFamily="34" charset="-78"/>
                <a:cs typeface="SST Arabic Medium" pitchFamily="34" charset="-78"/>
              </a:rPr>
              <a:t>طرق اخرى</a:t>
            </a:r>
            <a:endParaRPr kumimoji="0" lang="ar-EG" sz="1400" b="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cxnSp>
        <p:nvCxnSpPr>
          <p:cNvPr id="56" name="Straight Arrow Connector 55"/>
          <p:cNvCxnSpPr/>
          <p:nvPr/>
        </p:nvCxnSpPr>
        <p:spPr>
          <a:xfrm>
            <a:off x="5027192" y="3570109"/>
            <a:ext cx="0" cy="310551"/>
          </a:xfrm>
          <a:prstGeom prst="straightConnector1">
            <a:avLst/>
          </a:prstGeom>
          <a:ln w="28575">
            <a:solidFill>
              <a:srgbClr val="0999C4"/>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2835925"/>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الطرق شائعة الاستخدام (طرق أخرى)</a:t>
            </a:r>
          </a:p>
        </p:txBody>
      </p:sp>
      <p:sp>
        <p:nvSpPr>
          <p:cNvPr id="5" name="Rectangle 4">
            <a:extLst>
              <a:ext uri="{FF2B5EF4-FFF2-40B4-BE49-F238E27FC236}">
                <a16:creationId xmlns:a16="http://schemas.microsoft.com/office/drawing/2014/main" id="{2F08A842-587D-410E-BC48-3C304D19D659}"/>
              </a:ext>
            </a:extLst>
          </p:cNvPr>
          <p:cNvSpPr/>
          <p:nvPr/>
        </p:nvSpPr>
        <p:spPr>
          <a:xfrm>
            <a:off x="3369986" y="1394768"/>
            <a:ext cx="8024120" cy="1938992"/>
          </a:xfrm>
          <a:prstGeom prst="rect">
            <a:avLst/>
          </a:prstGeom>
        </p:spPr>
        <p:txBody>
          <a:bodyPr wrap="square" numCol="2">
            <a:spAutoFit/>
          </a:bodyPr>
          <a:lstStyle/>
          <a:p>
            <a:pPr marL="342900" lvl="0" indent="-342900" algn="r" rtl="1">
              <a:lnSpc>
                <a:spcPct val="150000"/>
              </a:lnSpc>
              <a:buClr>
                <a:srgbClr val="1D2D83"/>
              </a:buClr>
              <a:buFont typeface="Courier New" panose="02070309020205020404" pitchFamily="49" charset="0"/>
              <a:buChar char="o"/>
              <a:defRPr/>
            </a:pPr>
            <a:r>
              <a:rPr lang="ar-EG" sz="1600" dirty="0">
                <a:solidFill>
                  <a:schemeClr val="bg1">
                    <a:lumMod val="50000"/>
                  </a:schemeClr>
                </a:solidFill>
                <a:latin typeface="SST Arabic Medium" pitchFamily="34" charset="-78"/>
                <a:cs typeface="SST Arabic Medium" pitchFamily="34" charset="-78"/>
              </a:rPr>
              <a:t>خارطة تعيين التأثير.</a:t>
            </a:r>
          </a:p>
          <a:p>
            <a:pPr marL="342900" lvl="0" indent="-342900" algn="r" rtl="1">
              <a:lnSpc>
                <a:spcPct val="150000"/>
              </a:lnSpc>
              <a:buClr>
                <a:srgbClr val="1D2D83"/>
              </a:buClr>
              <a:buFont typeface="Courier New" panose="02070309020205020404" pitchFamily="49" charset="0"/>
              <a:buChar char="o"/>
              <a:defRPr/>
            </a:pPr>
            <a:r>
              <a:rPr lang="ar-EG" sz="1600" dirty="0" err="1">
                <a:solidFill>
                  <a:schemeClr val="bg1">
                    <a:lumMod val="50000"/>
                  </a:schemeClr>
                </a:solidFill>
                <a:latin typeface="SST Arabic Medium" pitchFamily="34" charset="-78"/>
                <a:cs typeface="SST Arabic Medium" pitchFamily="34" charset="-78"/>
              </a:rPr>
              <a:t>النمذجة</a:t>
            </a:r>
            <a:r>
              <a:rPr lang="ar-EG" sz="1600" dirty="0">
                <a:solidFill>
                  <a:schemeClr val="bg1">
                    <a:lumMod val="50000"/>
                  </a:schemeClr>
                </a:solidFill>
                <a:latin typeface="SST Arabic Medium" pitchFamily="34" charset="-78"/>
                <a:cs typeface="SST Arabic Medium" pitchFamily="34" charset="-78"/>
              </a:rPr>
              <a:t>.</a:t>
            </a:r>
            <a:endParaRPr lang="en-US" sz="1600" dirty="0">
              <a:solidFill>
                <a:schemeClr val="bg1">
                  <a:lumMod val="50000"/>
                </a:schemeClr>
              </a:solidFill>
              <a:latin typeface="SST Arabic Medium" pitchFamily="34" charset="-78"/>
              <a:cs typeface="SST Arabic Medium" pitchFamily="34" charset="-78"/>
            </a:endParaRPr>
          </a:p>
          <a:p>
            <a:pPr marL="342900" lvl="0" indent="-342900" algn="r" rtl="1">
              <a:lnSpc>
                <a:spcPct val="150000"/>
              </a:lnSpc>
              <a:buClr>
                <a:srgbClr val="1D2D83"/>
              </a:buClr>
              <a:buFont typeface="Courier New" panose="02070309020205020404" pitchFamily="49" charset="0"/>
              <a:buChar char="o"/>
              <a:defRPr/>
            </a:pPr>
            <a:endParaRPr lang="en-US" sz="1600" dirty="0">
              <a:solidFill>
                <a:schemeClr val="bg1">
                  <a:lumMod val="50000"/>
                </a:schemeClr>
              </a:solidFill>
              <a:latin typeface="SST Arabic Medium" pitchFamily="34" charset="-78"/>
              <a:cs typeface="SST Arabic Medium" pitchFamily="34" charset="-78"/>
            </a:endParaRPr>
          </a:p>
          <a:p>
            <a:pPr marL="342900" lvl="0" indent="-342900" algn="r" rtl="1">
              <a:lnSpc>
                <a:spcPct val="150000"/>
              </a:lnSpc>
              <a:buClr>
                <a:srgbClr val="1D2D83"/>
              </a:buClr>
              <a:buFont typeface="Courier New" panose="02070309020205020404" pitchFamily="49" charset="0"/>
              <a:buChar char="o"/>
              <a:defRPr/>
            </a:pPr>
            <a:endParaRPr lang="en-US" sz="1600" dirty="0">
              <a:solidFill>
                <a:schemeClr val="bg1">
                  <a:lumMod val="50000"/>
                </a:schemeClr>
              </a:solidFill>
              <a:latin typeface="SST Arabic Medium" pitchFamily="34" charset="-78"/>
              <a:cs typeface="SST Arabic Medium" pitchFamily="34" charset="-78"/>
            </a:endParaRPr>
          </a:p>
          <a:p>
            <a:pPr marL="342900" lvl="0" indent="-342900" algn="r" rtl="1">
              <a:lnSpc>
                <a:spcPct val="150000"/>
              </a:lnSpc>
              <a:buClr>
                <a:srgbClr val="1D2D83"/>
              </a:buClr>
              <a:buFont typeface="Courier New" panose="02070309020205020404" pitchFamily="49" charset="0"/>
              <a:buChar char="o"/>
              <a:defRPr/>
            </a:pPr>
            <a:endParaRPr lang="ar-EG" sz="1600" dirty="0">
              <a:solidFill>
                <a:schemeClr val="bg1">
                  <a:lumMod val="50000"/>
                </a:schemeClr>
              </a:solidFill>
              <a:latin typeface="SST Arabic Medium" pitchFamily="34" charset="-78"/>
              <a:cs typeface="SST Arabic Medium" pitchFamily="34" charset="-78"/>
            </a:endParaRPr>
          </a:p>
          <a:p>
            <a:pPr marL="342900" lvl="0" indent="-342900" algn="r" rtl="1">
              <a:lnSpc>
                <a:spcPct val="150000"/>
              </a:lnSpc>
              <a:buClr>
                <a:srgbClr val="1D2D83"/>
              </a:buClr>
              <a:buFont typeface="Courier New" panose="02070309020205020404" pitchFamily="49" charset="0"/>
              <a:buChar char="o"/>
              <a:defRPr/>
            </a:pPr>
            <a:r>
              <a:rPr lang="ar-EG" sz="1600" dirty="0">
                <a:solidFill>
                  <a:schemeClr val="bg1">
                    <a:lumMod val="50000"/>
                  </a:schemeClr>
                </a:solidFill>
                <a:latin typeface="SST Arabic Medium" pitchFamily="34" charset="-78"/>
                <a:cs typeface="SST Arabic Medium" pitchFamily="34" charset="-78"/>
              </a:rPr>
              <a:t>صافي نقاط المؤيدين</a:t>
            </a:r>
          </a:p>
          <a:p>
            <a:pPr marL="342900" lvl="0" indent="-342900" algn="r" rtl="1">
              <a:lnSpc>
                <a:spcPct val="150000"/>
              </a:lnSpc>
              <a:buClr>
                <a:srgbClr val="1D2D83"/>
              </a:buClr>
              <a:buFont typeface="Courier New" panose="02070309020205020404" pitchFamily="49" charset="0"/>
              <a:buChar char="o"/>
              <a:defRPr/>
            </a:pPr>
            <a:r>
              <a:rPr lang="ar-EG" sz="1600" dirty="0">
                <a:solidFill>
                  <a:schemeClr val="bg1">
                    <a:lumMod val="50000"/>
                  </a:schemeClr>
                </a:solidFill>
                <a:latin typeface="SST Arabic Medium" pitchFamily="34" charset="-78"/>
                <a:cs typeface="SST Arabic Medium" pitchFamily="34" charset="-78"/>
              </a:rPr>
              <a:t>مخطط تحديد الأولويات.</a:t>
            </a:r>
          </a:p>
          <a:p>
            <a:pPr marL="342900" lvl="0" indent="-342900" algn="r" rtl="1">
              <a:lnSpc>
                <a:spcPct val="150000"/>
              </a:lnSpc>
              <a:buClr>
                <a:srgbClr val="1D2D83"/>
              </a:buClr>
              <a:buFont typeface="Courier New" panose="02070309020205020404" pitchFamily="49" charset="0"/>
              <a:buChar char="o"/>
              <a:defRPr/>
            </a:pPr>
            <a:r>
              <a:rPr lang="ar-EG" sz="1600" dirty="0">
                <a:solidFill>
                  <a:schemeClr val="bg1">
                    <a:lumMod val="50000"/>
                  </a:schemeClr>
                </a:solidFill>
                <a:latin typeface="SST Arabic Medium" pitchFamily="34" charset="-78"/>
                <a:cs typeface="SST Arabic Medium" pitchFamily="34" charset="-78"/>
              </a:rPr>
              <a:t>الفترة الزمنية المحددة.</a:t>
            </a:r>
          </a:p>
        </p:txBody>
      </p:sp>
      <p:grpSp>
        <p:nvGrpSpPr>
          <p:cNvPr id="6" name="Group 5"/>
          <p:cNvGrpSpPr/>
          <p:nvPr/>
        </p:nvGrpSpPr>
        <p:grpSpPr>
          <a:xfrm>
            <a:off x="2335722" y="3880660"/>
            <a:ext cx="1027062" cy="1459290"/>
            <a:chOff x="4301487" y="3888897"/>
            <a:chExt cx="1027062" cy="1459290"/>
          </a:xfrm>
        </p:grpSpPr>
        <p:grpSp>
          <p:nvGrpSpPr>
            <p:cNvPr id="9" name="Group 3"/>
            <p:cNvGrpSpPr/>
            <p:nvPr/>
          </p:nvGrpSpPr>
          <p:grpSpPr>
            <a:xfrm rot="10800000">
              <a:off x="4631879" y="3888897"/>
              <a:ext cx="386937" cy="535542"/>
              <a:chOff x="0" y="0"/>
              <a:chExt cx="587259" cy="812800"/>
            </a:xfrm>
          </p:grpSpPr>
          <p:sp>
            <p:nvSpPr>
              <p:cNvPr id="17" name="Freeform 4"/>
              <p:cNvSpPr/>
              <p:nvPr/>
            </p:nvSpPr>
            <p:spPr>
              <a:xfrm>
                <a:off x="0" y="0"/>
                <a:ext cx="587259" cy="812800"/>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686CA8"/>
              </a:solidFill>
              <a:ln cap="sq">
                <a:noFill/>
                <a:prstDash val="solid"/>
                <a:miter/>
              </a:ln>
            </p:spPr>
            <p:txBody>
              <a:bodyPr/>
              <a:lstStyle/>
              <a:p>
                <a:endParaRPr lang="en-SA"/>
              </a:p>
            </p:txBody>
          </p:sp>
          <p:sp>
            <p:nvSpPr>
              <p:cNvPr id="18" name="TextBox 5"/>
              <p:cNvSpPr txBox="1"/>
              <p:nvPr/>
            </p:nvSpPr>
            <p:spPr>
              <a:xfrm>
                <a:off x="0" y="-38100"/>
                <a:ext cx="587259" cy="8509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10" name="AutoShape 6"/>
            <p:cNvSpPr/>
            <p:nvPr/>
          </p:nvSpPr>
          <p:spPr>
            <a:xfrm>
              <a:off x="4825347" y="5072649"/>
              <a:ext cx="0" cy="275538"/>
            </a:xfrm>
            <a:prstGeom prst="line">
              <a:avLst/>
            </a:prstGeom>
            <a:ln w="28575" cap="rnd">
              <a:solidFill>
                <a:srgbClr val="686CA8"/>
              </a:solidFill>
              <a:prstDash val="sysDot"/>
              <a:headEnd type="none" w="sm" len="sm"/>
              <a:tailEnd type="oval" w="med" len="med"/>
            </a:ln>
          </p:spPr>
          <p:txBody>
            <a:bodyPr/>
            <a:lstStyle/>
            <a:p>
              <a:endParaRPr lang="en-SA"/>
            </a:p>
          </p:txBody>
        </p:sp>
        <p:sp>
          <p:nvSpPr>
            <p:cNvPr id="11" name="Freeform 7"/>
            <p:cNvSpPr/>
            <p:nvPr/>
          </p:nvSpPr>
          <p:spPr>
            <a:xfrm>
              <a:off x="4301487" y="4156669"/>
              <a:ext cx="1027062" cy="1027062"/>
            </a:xfrm>
            <a:custGeom>
              <a:avLst/>
              <a:gdLst/>
              <a:ahLst/>
              <a:cxnLst/>
              <a:rect l="l" t="t" r="r" b="b"/>
              <a:pathLst>
                <a:path w="2571293" h="2571293">
                  <a:moveTo>
                    <a:pt x="0" y="0"/>
                  </a:moveTo>
                  <a:lnTo>
                    <a:pt x="2571293" y="0"/>
                  </a:lnTo>
                  <a:lnTo>
                    <a:pt x="2571293" y="2571292"/>
                  </a:lnTo>
                  <a:lnTo>
                    <a:pt x="0" y="2571292"/>
                  </a:lnTo>
                  <a:lnTo>
                    <a:pt x="0" y="0"/>
                  </a:lnTo>
                  <a:close/>
                </a:path>
              </a:pathLst>
            </a:custGeom>
            <a: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a:ln cap="sq">
              <a:noFill/>
              <a:prstDash val="solid"/>
              <a:miter/>
            </a:ln>
          </p:spPr>
          <p:txBody>
            <a:bodyPr/>
            <a:lstStyle/>
            <a:p>
              <a:endParaRPr lang="en-SA"/>
            </a:p>
          </p:txBody>
        </p:sp>
        <p:grpSp>
          <p:nvGrpSpPr>
            <p:cNvPr id="12" name="Group 8"/>
            <p:cNvGrpSpPr/>
            <p:nvPr/>
          </p:nvGrpSpPr>
          <p:grpSpPr>
            <a:xfrm>
              <a:off x="4394781" y="4249962"/>
              <a:ext cx="840474" cy="840474"/>
              <a:chOff x="0" y="0"/>
              <a:chExt cx="812800" cy="812800"/>
            </a:xfrm>
          </p:grpSpPr>
          <p:sp>
            <p:nvSpPr>
              <p:cNvPr id="15" name="Freeform 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cap="sq">
                <a:noFill/>
                <a:prstDash val="solid"/>
                <a:miter/>
              </a:ln>
            </p:spPr>
            <p:txBody>
              <a:bodyPr/>
              <a:lstStyle/>
              <a:p>
                <a:endParaRPr lang="en-SA"/>
              </a:p>
            </p:txBody>
          </p:sp>
          <p:sp>
            <p:nvSpPr>
              <p:cNvPr id="16" name="TextBox 10"/>
              <p:cNvSpPr txBox="1"/>
              <p:nvPr/>
            </p:nvSpPr>
            <p:spPr>
              <a:xfrm>
                <a:off x="76200" y="38100"/>
                <a:ext cx="660400" cy="6985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13" name="Freeform 46"/>
            <p:cNvSpPr/>
            <p:nvPr/>
          </p:nvSpPr>
          <p:spPr>
            <a:xfrm>
              <a:off x="4575838" y="4407965"/>
              <a:ext cx="478779" cy="477836"/>
            </a:xfrm>
            <a:custGeom>
              <a:avLst/>
              <a:gdLst/>
              <a:ahLst/>
              <a:cxnLst/>
              <a:rect l="l" t="t" r="r" b="b"/>
              <a:pathLst>
                <a:path w="1198644" h="1196282">
                  <a:moveTo>
                    <a:pt x="0" y="0"/>
                  </a:moveTo>
                  <a:lnTo>
                    <a:pt x="1198644" y="0"/>
                  </a:lnTo>
                  <a:lnTo>
                    <a:pt x="1198644" y="1196282"/>
                  </a:lnTo>
                  <a:lnTo>
                    <a:pt x="0" y="1196282"/>
                  </a:lnTo>
                  <a:lnTo>
                    <a:pt x="0" y="0"/>
                  </a:lnTo>
                  <a:close/>
                </a:path>
              </a:pathLst>
            </a:custGeom>
            <a: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n-SA"/>
            </a:p>
          </p:txBody>
        </p:sp>
        <p:sp>
          <p:nvSpPr>
            <p:cNvPr id="14" name="TextBox 48"/>
            <p:cNvSpPr txBox="1"/>
            <p:nvPr/>
          </p:nvSpPr>
          <p:spPr>
            <a:xfrm>
              <a:off x="4644462" y="3935599"/>
              <a:ext cx="322379" cy="225384"/>
            </a:xfrm>
            <a:prstGeom prst="rect">
              <a:avLst/>
            </a:prstGeom>
          </p:spPr>
          <p:txBody>
            <a:bodyPr lIns="0" tIns="0" rIns="0" bIns="0" rtlCol="0" anchor="t">
              <a:spAutoFit/>
            </a:bodyPr>
            <a:lstStyle/>
            <a:p>
              <a:pPr algn="ctr">
                <a:lnSpc>
                  <a:spcPts val="2249"/>
                </a:lnSpc>
                <a:spcBef>
                  <a:spcPct val="0"/>
                </a:spcBef>
              </a:pPr>
              <a:r>
                <a:rPr lang="ar-SA" b="1" dirty="0">
                  <a:solidFill>
                    <a:srgbClr val="F8F8F8"/>
                  </a:solidFill>
                  <a:latin typeface="SST Arabic Medium" panose="020B0604030504020204" pitchFamily="34" charset="-78"/>
                  <a:ea typeface="SST Arabic Bold"/>
                  <a:cs typeface="SST Arabic Medium" panose="020B0604030504020204" pitchFamily="34" charset="-78"/>
                  <a:sym typeface="SST Arabic Bold"/>
                </a:rPr>
                <a:t>04</a:t>
              </a:r>
              <a:endParaRPr lang="en-US" b="1" dirty="0">
                <a:solidFill>
                  <a:srgbClr val="F8F8F8"/>
                </a:solidFill>
                <a:latin typeface="SST Arabic Medium" panose="020B0604030504020204" pitchFamily="34" charset="-78"/>
                <a:ea typeface="SST Arabic Bold"/>
                <a:cs typeface="SST Arabic Medium" panose="020B0604030504020204" pitchFamily="34" charset="-78"/>
                <a:sym typeface="SST Arabic Bold"/>
              </a:endParaRPr>
            </a:p>
          </p:txBody>
        </p:sp>
      </p:grpSp>
      <p:grpSp>
        <p:nvGrpSpPr>
          <p:cNvPr id="19" name="Group 18"/>
          <p:cNvGrpSpPr/>
          <p:nvPr/>
        </p:nvGrpSpPr>
        <p:grpSpPr>
          <a:xfrm>
            <a:off x="4500220" y="3880660"/>
            <a:ext cx="1027062" cy="1459290"/>
            <a:chOff x="5805393" y="3880660"/>
            <a:chExt cx="1027062" cy="1459290"/>
          </a:xfrm>
        </p:grpSpPr>
        <p:grpSp>
          <p:nvGrpSpPr>
            <p:cNvPr id="20" name="Group 11"/>
            <p:cNvGrpSpPr/>
            <p:nvPr/>
          </p:nvGrpSpPr>
          <p:grpSpPr>
            <a:xfrm rot="10800000">
              <a:off x="6135785" y="3880660"/>
              <a:ext cx="386937" cy="535542"/>
              <a:chOff x="0" y="0"/>
              <a:chExt cx="587259" cy="812800"/>
            </a:xfrm>
          </p:grpSpPr>
          <p:sp>
            <p:nvSpPr>
              <p:cNvPr id="28" name="Freeform 12"/>
              <p:cNvSpPr/>
              <p:nvPr/>
            </p:nvSpPr>
            <p:spPr>
              <a:xfrm>
                <a:off x="0" y="0"/>
                <a:ext cx="587259" cy="812800"/>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19337C"/>
              </a:solidFill>
              <a:ln cap="sq">
                <a:noFill/>
                <a:prstDash val="solid"/>
                <a:miter/>
              </a:ln>
            </p:spPr>
            <p:txBody>
              <a:bodyPr/>
              <a:lstStyle/>
              <a:p>
                <a:endParaRPr lang="en-SA"/>
              </a:p>
            </p:txBody>
          </p:sp>
          <p:sp>
            <p:nvSpPr>
              <p:cNvPr id="29" name="TextBox 13"/>
              <p:cNvSpPr txBox="1"/>
              <p:nvPr/>
            </p:nvSpPr>
            <p:spPr>
              <a:xfrm>
                <a:off x="0" y="-38100"/>
                <a:ext cx="587259" cy="8509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21" name="AutoShape 14"/>
            <p:cNvSpPr/>
            <p:nvPr/>
          </p:nvSpPr>
          <p:spPr>
            <a:xfrm>
              <a:off x="6329254" y="5064412"/>
              <a:ext cx="0" cy="275538"/>
            </a:xfrm>
            <a:prstGeom prst="line">
              <a:avLst/>
            </a:prstGeom>
            <a:ln w="28575" cap="rnd">
              <a:solidFill>
                <a:srgbClr val="19337C"/>
              </a:solidFill>
              <a:prstDash val="sysDot"/>
              <a:headEnd type="none" w="sm" len="sm"/>
              <a:tailEnd type="oval" w="med" len="med"/>
            </a:ln>
          </p:spPr>
          <p:txBody>
            <a:bodyPr/>
            <a:lstStyle/>
            <a:p>
              <a:endParaRPr lang="en-SA"/>
            </a:p>
          </p:txBody>
        </p:sp>
        <p:sp>
          <p:nvSpPr>
            <p:cNvPr id="22" name="Freeform 15"/>
            <p:cNvSpPr/>
            <p:nvPr/>
          </p:nvSpPr>
          <p:spPr>
            <a:xfrm>
              <a:off x="5805393" y="4148431"/>
              <a:ext cx="1027062" cy="1027062"/>
            </a:xfrm>
            <a:custGeom>
              <a:avLst/>
              <a:gdLst/>
              <a:ahLst/>
              <a:cxnLst/>
              <a:rect l="l" t="t" r="r" b="b"/>
              <a:pathLst>
                <a:path w="2571293" h="2571293">
                  <a:moveTo>
                    <a:pt x="0" y="0"/>
                  </a:moveTo>
                  <a:lnTo>
                    <a:pt x="2571293" y="0"/>
                  </a:lnTo>
                  <a:lnTo>
                    <a:pt x="2571293" y="2571293"/>
                  </a:lnTo>
                  <a:lnTo>
                    <a:pt x="0" y="2571293"/>
                  </a:lnTo>
                  <a:lnTo>
                    <a:pt x="0" y="0"/>
                  </a:lnTo>
                  <a:close/>
                </a:path>
              </a:pathLst>
            </a:custGeom>
            <a: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a:blipFill>
            <a:ln cap="sq">
              <a:noFill/>
              <a:prstDash val="solid"/>
              <a:miter/>
            </a:ln>
          </p:spPr>
          <p:txBody>
            <a:bodyPr/>
            <a:lstStyle/>
            <a:p>
              <a:endParaRPr lang="en-SA"/>
            </a:p>
          </p:txBody>
        </p:sp>
        <p:grpSp>
          <p:nvGrpSpPr>
            <p:cNvPr id="23" name="Group 16"/>
            <p:cNvGrpSpPr/>
            <p:nvPr/>
          </p:nvGrpSpPr>
          <p:grpSpPr>
            <a:xfrm>
              <a:off x="5898687" y="4241725"/>
              <a:ext cx="840474" cy="840474"/>
              <a:chOff x="0" y="0"/>
              <a:chExt cx="812800" cy="812800"/>
            </a:xfrm>
          </p:grpSpPr>
          <p:sp>
            <p:nvSpPr>
              <p:cNvPr id="26" name="Freeform 1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cap="sq">
                <a:noFill/>
                <a:prstDash val="solid"/>
                <a:miter/>
              </a:ln>
            </p:spPr>
            <p:txBody>
              <a:bodyPr/>
              <a:lstStyle/>
              <a:p>
                <a:endParaRPr lang="en-SA"/>
              </a:p>
            </p:txBody>
          </p:sp>
          <p:sp>
            <p:nvSpPr>
              <p:cNvPr id="27" name="TextBox 18"/>
              <p:cNvSpPr txBox="1"/>
              <p:nvPr/>
            </p:nvSpPr>
            <p:spPr>
              <a:xfrm>
                <a:off x="76200" y="38100"/>
                <a:ext cx="660400" cy="6985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24" name="Freeform 45"/>
            <p:cNvSpPr/>
            <p:nvPr/>
          </p:nvSpPr>
          <p:spPr>
            <a:xfrm>
              <a:off x="6094609" y="4382055"/>
              <a:ext cx="469289" cy="492691"/>
            </a:xfrm>
            <a:custGeom>
              <a:avLst/>
              <a:gdLst/>
              <a:ahLst/>
              <a:cxnLst/>
              <a:rect l="l" t="t" r="r" b="b"/>
              <a:pathLst>
                <a:path w="1174884" h="1233474">
                  <a:moveTo>
                    <a:pt x="0" y="0"/>
                  </a:moveTo>
                  <a:lnTo>
                    <a:pt x="1174884" y="0"/>
                  </a:lnTo>
                  <a:lnTo>
                    <a:pt x="1174884" y="1233474"/>
                  </a:lnTo>
                  <a:lnTo>
                    <a:pt x="0" y="1233474"/>
                  </a:lnTo>
                  <a:lnTo>
                    <a:pt x="0" y="0"/>
                  </a:lnTo>
                  <a:close/>
                </a:path>
              </a:pathLst>
            </a:custGeom>
            <a:blipFill>
              <a:blip r:embed="rId9">
                <a:extLst>
                  <a:ext uri="{96DAC541-7B7A-43D3-8B79-37D633B846F1}">
                    <asvg:svgBlip xmlns:asvg="http://schemas.microsoft.com/office/drawing/2016/SVG/main" r:embed="rId10"/>
                  </a:ext>
                </a:extLst>
              </a:blip>
              <a:stretch>
                <a:fillRect/>
              </a:stretch>
            </a:blipFill>
            <a:ln cap="sq">
              <a:noFill/>
              <a:prstDash val="solid"/>
              <a:miter/>
            </a:ln>
          </p:spPr>
          <p:txBody>
            <a:bodyPr/>
            <a:lstStyle/>
            <a:p>
              <a:endParaRPr lang="en-SA"/>
            </a:p>
          </p:txBody>
        </p:sp>
        <p:sp>
          <p:nvSpPr>
            <p:cNvPr id="25" name="TextBox 49"/>
            <p:cNvSpPr txBox="1"/>
            <p:nvPr/>
          </p:nvSpPr>
          <p:spPr>
            <a:xfrm>
              <a:off x="6168064" y="3937280"/>
              <a:ext cx="322379" cy="225384"/>
            </a:xfrm>
            <a:prstGeom prst="rect">
              <a:avLst/>
            </a:prstGeom>
          </p:spPr>
          <p:txBody>
            <a:bodyPr lIns="0" tIns="0" rIns="0" bIns="0" rtlCol="0" anchor="t">
              <a:spAutoFit/>
            </a:bodyPr>
            <a:lstStyle/>
            <a:p>
              <a:pPr algn="ctr">
                <a:lnSpc>
                  <a:spcPts val="2249"/>
                </a:lnSpc>
                <a:spcBef>
                  <a:spcPct val="0"/>
                </a:spcBef>
              </a:pPr>
              <a:r>
                <a:rPr lang="ar-SA" b="1" dirty="0">
                  <a:solidFill>
                    <a:srgbClr val="F8F8F8"/>
                  </a:solidFill>
                  <a:latin typeface="SST Arabic Medium" panose="020B0604030504020204" pitchFamily="34" charset="-78"/>
                  <a:ea typeface="SST Arabic Bold"/>
                  <a:cs typeface="SST Arabic Medium" panose="020B0604030504020204" pitchFamily="34" charset="-78"/>
                  <a:sym typeface="SST Arabic Bold"/>
                </a:rPr>
                <a:t>03</a:t>
              </a:r>
              <a:endParaRPr lang="en-US" b="1" dirty="0">
                <a:solidFill>
                  <a:srgbClr val="F8F8F8"/>
                </a:solidFill>
                <a:latin typeface="SST Arabic Medium" panose="020B0604030504020204" pitchFamily="34" charset="-78"/>
                <a:ea typeface="SST Arabic Bold"/>
                <a:cs typeface="SST Arabic Medium" panose="020B0604030504020204" pitchFamily="34" charset="-78"/>
                <a:sym typeface="SST Arabic Bold"/>
              </a:endParaRPr>
            </a:p>
          </p:txBody>
        </p:sp>
      </p:grpSp>
      <p:grpSp>
        <p:nvGrpSpPr>
          <p:cNvPr id="30" name="Group 29"/>
          <p:cNvGrpSpPr/>
          <p:nvPr/>
        </p:nvGrpSpPr>
        <p:grpSpPr>
          <a:xfrm>
            <a:off x="6664718" y="3880660"/>
            <a:ext cx="1027062" cy="1459290"/>
            <a:chOff x="7309300" y="3872423"/>
            <a:chExt cx="1027062" cy="1459290"/>
          </a:xfrm>
        </p:grpSpPr>
        <p:grpSp>
          <p:nvGrpSpPr>
            <p:cNvPr id="31" name="Group 19"/>
            <p:cNvGrpSpPr/>
            <p:nvPr/>
          </p:nvGrpSpPr>
          <p:grpSpPr>
            <a:xfrm rot="10800000">
              <a:off x="7639691" y="3872423"/>
              <a:ext cx="386937" cy="535542"/>
              <a:chOff x="0" y="0"/>
              <a:chExt cx="587259" cy="812800"/>
            </a:xfrm>
          </p:grpSpPr>
          <p:sp>
            <p:nvSpPr>
              <p:cNvPr id="39" name="Freeform 20"/>
              <p:cNvSpPr/>
              <p:nvPr/>
            </p:nvSpPr>
            <p:spPr>
              <a:xfrm>
                <a:off x="0" y="0"/>
                <a:ext cx="587259" cy="812800"/>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5B5C7A"/>
              </a:solidFill>
              <a:ln cap="sq">
                <a:noFill/>
                <a:prstDash val="solid"/>
                <a:miter/>
              </a:ln>
            </p:spPr>
            <p:txBody>
              <a:bodyPr/>
              <a:lstStyle/>
              <a:p>
                <a:endParaRPr lang="en-SA"/>
              </a:p>
            </p:txBody>
          </p:sp>
          <p:sp>
            <p:nvSpPr>
              <p:cNvPr id="40" name="TextBox 21"/>
              <p:cNvSpPr txBox="1"/>
              <p:nvPr/>
            </p:nvSpPr>
            <p:spPr>
              <a:xfrm>
                <a:off x="0" y="-38100"/>
                <a:ext cx="587259" cy="8509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32" name="AutoShape 22"/>
            <p:cNvSpPr/>
            <p:nvPr/>
          </p:nvSpPr>
          <p:spPr>
            <a:xfrm>
              <a:off x="7833160" y="5056175"/>
              <a:ext cx="0" cy="275538"/>
            </a:xfrm>
            <a:prstGeom prst="line">
              <a:avLst/>
            </a:prstGeom>
            <a:ln w="28575" cap="rnd">
              <a:solidFill>
                <a:srgbClr val="5B5C7A"/>
              </a:solidFill>
              <a:prstDash val="sysDot"/>
              <a:headEnd type="none" w="sm" len="sm"/>
              <a:tailEnd type="oval" w="med" len="med"/>
            </a:ln>
          </p:spPr>
          <p:txBody>
            <a:bodyPr/>
            <a:lstStyle/>
            <a:p>
              <a:endParaRPr lang="en-SA"/>
            </a:p>
          </p:txBody>
        </p:sp>
        <p:sp>
          <p:nvSpPr>
            <p:cNvPr id="33" name="Freeform 23"/>
            <p:cNvSpPr/>
            <p:nvPr/>
          </p:nvSpPr>
          <p:spPr>
            <a:xfrm>
              <a:off x="7309300" y="4140194"/>
              <a:ext cx="1027062" cy="1027062"/>
            </a:xfrm>
            <a:custGeom>
              <a:avLst/>
              <a:gdLst/>
              <a:ahLst/>
              <a:cxnLst/>
              <a:rect l="l" t="t" r="r" b="b"/>
              <a:pathLst>
                <a:path w="2571293" h="2571293">
                  <a:moveTo>
                    <a:pt x="0" y="0"/>
                  </a:moveTo>
                  <a:lnTo>
                    <a:pt x="2571293" y="0"/>
                  </a:lnTo>
                  <a:lnTo>
                    <a:pt x="2571293" y="2571293"/>
                  </a:lnTo>
                  <a:lnTo>
                    <a:pt x="0" y="2571293"/>
                  </a:lnTo>
                  <a:lnTo>
                    <a:pt x="0" y="0"/>
                  </a:lnTo>
                  <a:close/>
                </a:path>
              </a:pathLst>
            </a:custGeom>
            <a: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a:blipFill>
            <a:ln cap="sq">
              <a:noFill/>
              <a:prstDash val="solid"/>
              <a:miter/>
            </a:ln>
          </p:spPr>
          <p:txBody>
            <a:bodyPr/>
            <a:lstStyle/>
            <a:p>
              <a:endParaRPr lang="en-SA"/>
            </a:p>
          </p:txBody>
        </p:sp>
        <p:grpSp>
          <p:nvGrpSpPr>
            <p:cNvPr id="34" name="Group 24"/>
            <p:cNvGrpSpPr/>
            <p:nvPr/>
          </p:nvGrpSpPr>
          <p:grpSpPr>
            <a:xfrm>
              <a:off x="7402593" y="4233488"/>
              <a:ext cx="840474" cy="840474"/>
              <a:chOff x="0" y="0"/>
              <a:chExt cx="812800" cy="812800"/>
            </a:xfrm>
          </p:grpSpPr>
          <p:sp>
            <p:nvSpPr>
              <p:cNvPr id="37" name="Freeform 2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cap="sq">
                <a:noFill/>
                <a:prstDash val="solid"/>
                <a:miter/>
              </a:ln>
            </p:spPr>
            <p:txBody>
              <a:bodyPr/>
              <a:lstStyle/>
              <a:p>
                <a:endParaRPr lang="en-SA"/>
              </a:p>
            </p:txBody>
          </p:sp>
          <p:sp>
            <p:nvSpPr>
              <p:cNvPr id="38" name="TextBox 26"/>
              <p:cNvSpPr txBox="1"/>
              <p:nvPr/>
            </p:nvSpPr>
            <p:spPr>
              <a:xfrm>
                <a:off x="76200" y="38100"/>
                <a:ext cx="660400" cy="6985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35" name="Freeform 44"/>
            <p:cNvSpPr/>
            <p:nvPr/>
          </p:nvSpPr>
          <p:spPr>
            <a:xfrm>
              <a:off x="7605128" y="4372261"/>
              <a:ext cx="456064" cy="521216"/>
            </a:xfrm>
            <a:custGeom>
              <a:avLst/>
              <a:gdLst/>
              <a:ahLst/>
              <a:cxnLst/>
              <a:rect l="l" t="t" r="r" b="b"/>
              <a:pathLst>
                <a:path w="1141775" h="1304886">
                  <a:moveTo>
                    <a:pt x="0" y="0"/>
                  </a:moveTo>
                  <a:lnTo>
                    <a:pt x="1141775" y="0"/>
                  </a:lnTo>
                  <a:lnTo>
                    <a:pt x="1141775" y="1304887"/>
                  </a:lnTo>
                  <a:lnTo>
                    <a:pt x="0" y="1304887"/>
                  </a:lnTo>
                  <a:lnTo>
                    <a:pt x="0" y="0"/>
                  </a:lnTo>
                  <a:close/>
                </a:path>
              </a:pathLst>
            </a:custGeom>
            <a:blipFill>
              <a:blip r:embed="rId13" cstate="email">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a:blipFill>
            <a:ln cap="sq">
              <a:noFill/>
              <a:prstDash val="solid"/>
              <a:miter/>
            </a:ln>
          </p:spPr>
          <p:txBody>
            <a:bodyPr/>
            <a:lstStyle/>
            <a:p>
              <a:endParaRPr lang="en-SA"/>
            </a:p>
          </p:txBody>
        </p:sp>
        <p:sp>
          <p:nvSpPr>
            <p:cNvPr id="36" name="TextBox 51"/>
            <p:cNvSpPr txBox="1"/>
            <p:nvPr/>
          </p:nvSpPr>
          <p:spPr>
            <a:xfrm>
              <a:off x="7671969" y="3929023"/>
              <a:ext cx="322379" cy="225384"/>
            </a:xfrm>
            <a:prstGeom prst="rect">
              <a:avLst/>
            </a:prstGeom>
          </p:spPr>
          <p:txBody>
            <a:bodyPr lIns="0" tIns="0" rIns="0" bIns="0" rtlCol="0" anchor="t">
              <a:spAutoFit/>
            </a:bodyPr>
            <a:lstStyle>
              <a:defPPr>
                <a:defRPr lang="en-US"/>
              </a:defPPr>
              <a:lvl1pPr algn="justLow">
                <a:lnSpc>
                  <a:spcPts val="2249"/>
                </a:lnSpc>
                <a:spcBef>
                  <a:spcPct val="0"/>
                </a:spcBef>
                <a:defRPr sz="1757" b="1">
                  <a:solidFill>
                    <a:srgbClr val="F8F8F8"/>
                  </a:solidFill>
                  <a:latin typeface="SST Arabic Bold"/>
                  <a:ea typeface="SST Arabic Bold"/>
                  <a:cs typeface="SST Arabic Bold"/>
                </a:defRPr>
              </a:lvl1pPr>
            </a:lstStyle>
            <a:p>
              <a:pPr algn="ctr"/>
              <a:r>
                <a:rPr lang="ar-SA" sz="1800" dirty="0">
                  <a:latin typeface="SST Arabic Medium" panose="020B0604030504020204" pitchFamily="34" charset="-78"/>
                  <a:cs typeface="SST Arabic Medium" panose="020B0604030504020204" pitchFamily="34" charset="-78"/>
                  <a:sym typeface="SST Arabic Bold"/>
                </a:rPr>
                <a:t>02</a:t>
              </a:r>
              <a:endParaRPr lang="en-US" sz="1800" dirty="0">
                <a:latin typeface="SST Arabic Medium" panose="020B0604030504020204" pitchFamily="34" charset="-78"/>
                <a:cs typeface="SST Arabic Medium" panose="020B0604030504020204" pitchFamily="34" charset="-78"/>
                <a:sym typeface="SST Arabic Bold"/>
              </a:endParaRPr>
            </a:p>
          </p:txBody>
        </p:sp>
      </p:grpSp>
      <p:grpSp>
        <p:nvGrpSpPr>
          <p:cNvPr id="41" name="Group 40"/>
          <p:cNvGrpSpPr/>
          <p:nvPr/>
        </p:nvGrpSpPr>
        <p:grpSpPr>
          <a:xfrm>
            <a:off x="8829216" y="3880660"/>
            <a:ext cx="1027062" cy="1459290"/>
            <a:chOff x="8814284" y="3872423"/>
            <a:chExt cx="1027062" cy="1459290"/>
          </a:xfrm>
        </p:grpSpPr>
        <p:grpSp>
          <p:nvGrpSpPr>
            <p:cNvPr id="42" name="Group 27"/>
            <p:cNvGrpSpPr/>
            <p:nvPr/>
          </p:nvGrpSpPr>
          <p:grpSpPr>
            <a:xfrm rot="10800000">
              <a:off x="9144676" y="3872423"/>
              <a:ext cx="386937" cy="535542"/>
              <a:chOff x="0" y="0"/>
              <a:chExt cx="587259" cy="812800"/>
            </a:xfrm>
          </p:grpSpPr>
          <p:sp>
            <p:nvSpPr>
              <p:cNvPr id="50" name="Freeform 28"/>
              <p:cNvSpPr/>
              <p:nvPr/>
            </p:nvSpPr>
            <p:spPr>
              <a:xfrm>
                <a:off x="0" y="0"/>
                <a:ext cx="587259" cy="812800"/>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000F53"/>
              </a:solidFill>
              <a:ln cap="sq">
                <a:noFill/>
                <a:prstDash val="solid"/>
                <a:miter/>
              </a:ln>
            </p:spPr>
            <p:txBody>
              <a:bodyPr/>
              <a:lstStyle/>
              <a:p>
                <a:endParaRPr lang="en-SA"/>
              </a:p>
            </p:txBody>
          </p:sp>
          <p:sp>
            <p:nvSpPr>
              <p:cNvPr id="51" name="TextBox 29"/>
              <p:cNvSpPr txBox="1"/>
              <p:nvPr/>
            </p:nvSpPr>
            <p:spPr>
              <a:xfrm>
                <a:off x="0" y="-38100"/>
                <a:ext cx="587259" cy="8509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43" name="AutoShape 30"/>
            <p:cNvSpPr/>
            <p:nvPr/>
          </p:nvSpPr>
          <p:spPr>
            <a:xfrm>
              <a:off x="9338144" y="5056175"/>
              <a:ext cx="0" cy="275538"/>
            </a:xfrm>
            <a:prstGeom prst="line">
              <a:avLst/>
            </a:prstGeom>
            <a:ln w="28575" cap="rnd">
              <a:solidFill>
                <a:srgbClr val="000F53"/>
              </a:solidFill>
              <a:prstDash val="sysDot"/>
              <a:headEnd type="none" w="sm" len="sm"/>
              <a:tailEnd type="oval" w="med" len="med"/>
            </a:ln>
          </p:spPr>
          <p:txBody>
            <a:bodyPr/>
            <a:lstStyle/>
            <a:p>
              <a:endParaRPr lang="en-SA"/>
            </a:p>
          </p:txBody>
        </p:sp>
        <p:sp>
          <p:nvSpPr>
            <p:cNvPr id="44" name="Freeform 31"/>
            <p:cNvSpPr/>
            <p:nvPr/>
          </p:nvSpPr>
          <p:spPr>
            <a:xfrm>
              <a:off x="8814284" y="4140194"/>
              <a:ext cx="1027062" cy="1027062"/>
            </a:xfrm>
            <a:custGeom>
              <a:avLst/>
              <a:gdLst/>
              <a:ahLst/>
              <a:cxnLst/>
              <a:rect l="l" t="t" r="r" b="b"/>
              <a:pathLst>
                <a:path w="2571293" h="2571293">
                  <a:moveTo>
                    <a:pt x="0" y="0"/>
                  </a:moveTo>
                  <a:lnTo>
                    <a:pt x="2571293" y="0"/>
                  </a:lnTo>
                  <a:lnTo>
                    <a:pt x="2571293" y="2571293"/>
                  </a:lnTo>
                  <a:lnTo>
                    <a:pt x="0" y="2571293"/>
                  </a:lnTo>
                  <a:lnTo>
                    <a:pt x="0" y="0"/>
                  </a:lnTo>
                  <a:close/>
                </a:path>
              </a:pathLst>
            </a:custGeom>
            <a:blipFill>
              <a:blip r:embed="rId15" cstate="email">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a:blipFill>
            <a:ln cap="sq">
              <a:noFill/>
              <a:prstDash val="solid"/>
              <a:miter/>
            </a:ln>
          </p:spPr>
          <p:txBody>
            <a:bodyPr/>
            <a:lstStyle/>
            <a:p>
              <a:endParaRPr lang="en-SA"/>
            </a:p>
          </p:txBody>
        </p:sp>
        <p:grpSp>
          <p:nvGrpSpPr>
            <p:cNvPr id="45" name="Group 32"/>
            <p:cNvGrpSpPr/>
            <p:nvPr/>
          </p:nvGrpSpPr>
          <p:grpSpPr>
            <a:xfrm>
              <a:off x="8907578" y="4233488"/>
              <a:ext cx="840474" cy="840474"/>
              <a:chOff x="0" y="0"/>
              <a:chExt cx="812800" cy="812800"/>
            </a:xfrm>
          </p:grpSpPr>
          <p:sp>
            <p:nvSpPr>
              <p:cNvPr id="48" name="Freeform 3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cap="sq">
                <a:noFill/>
                <a:prstDash val="solid"/>
                <a:miter/>
              </a:ln>
            </p:spPr>
            <p:txBody>
              <a:bodyPr/>
              <a:lstStyle/>
              <a:p>
                <a:endParaRPr lang="en-SA"/>
              </a:p>
            </p:txBody>
          </p:sp>
          <p:sp>
            <p:nvSpPr>
              <p:cNvPr id="49" name="TextBox 34"/>
              <p:cNvSpPr txBox="1"/>
              <p:nvPr/>
            </p:nvSpPr>
            <p:spPr>
              <a:xfrm>
                <a:off x="76200" y="38100"/>
                <a:ext cx="660400" cy="6985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46" name="Freeform 43"/>
            <p:cNvSpPr/>
            <p:nvPr/>
          </p:nvSpPr>
          <p:spPr>
            <a:xfrm>
              <a:off x="9101212" y="4424440"/>
              <a:ext cx="453208" cy="469038"/>
            </a:xfrm>
            <a:custGeom>
              <a:avLst/>
              <a:gdLst/>
              <a:ahLst/>
              <a:cxnLst/>
              <a:rect l="l" t="t" r="r" b="b"/>
              <a:pathLst>
                <a:path w="1134625" h="1174256">
                  <a:moveTo>
                    <a:pt x="0" y="0"/>
                  </a:moveTo>
                  <a:lnTo>
                    <a:pt x="1134624" y="0"/>
                  </a:lnTo>
                  <a:lnTo>
                    <a:pt x="1134624" y="1174256"/>
                  </a:lnTo>
                  <a:lnTo>
                    <a:pt x="0" y="1174256"/>
                  </a:lnTo>
                  <a:lnTo>
                    <a:pt x="0" y="0"/>
                  </a:lnTo>
                  <a:close/>
                </a:path>
              </a:pathLst>
            </a:custGeom>
            <a:blipFill>
              <a:blip r:embed="rId17">
                <a:extLst>
                  <a:ext uri="{96DAC541-7B7A-43D3-8B79-37D633B846F1}">
                    <asvg:svgBlip xmlns:asvg="http://schemas.microsoft.com/office/drawing/2016/SVG/main" r:embed="rId18"/>
                  </a:ext>
                </a:extLst>
              </a:blip>
              <a:stretch>
                <a:fillRect/>
              </a:stretch>
            </a:blipFill>
            <a:ln cap="sq">
              <a:noFill/>
              <a:prstDash val="solid"/>
              <a:miter/>
            </a:ln>
          </p:spPr>
          <p:txBody>
            <a:bodyPr/>
            <a:lstStyle/>
            <a:p>
              <a:endParaRPr lang="en-SA"/>
            </a:p>
          </p:txBody>
        </p:sp>
        <p:sp>
          <p:nvSpPr>
            <p:cNvPr id="47" name="TextBox 52"/>
            <p:cNvSpPr txBox="1"/>
            <p:nvPr/>
          </p:nvSpPr>
          <p:spPr>
            <a:xfrm>
              <a:off x="9176954" y="3920785"/>
              <a:ext cx="322379" cy="225384"/>
            </a:xfrm>
            <a:prstGeom prst="rect">
              <a:avLst/>
            </a:prstGeom>
          </p:spPr>
          <p:txBody>
            <a:bodyPr lIns="0" tIns="0" rIns="0" bIns="0" rtlCol="0" anchor="t">
              <a:spAutoFit/>
            </a:bodyPr>
            <a:lstStyle/>
            <a:p>
              <a:pPr algn="ctr">
                <a:lnSpc>
                  <a:spcPts val="2249"/>
                </a:lnSpc>
                <a:spcBef>
                  <a:spcPct val="0"/>
                </a:spcBef>
              </a:pPr>
              <a:r>
                <a:rPr lang="ar-SA" b="1" dirty="0">
                  <a:solidFill>
                    <a:srgbClr val="F8F8F8"/>
                  </a:solidFill>
                  <a:latin typeface="SST Arabic Medium" panose="020B0604030504020204" pitchFamily="34" charset="-78"/>
                  <a:ea typeface="SST Arabic Bold"/>
                  <a:cs typeface="SST Arabic Medium" panose="020B0604030504020204" pitchFamily="34" charset="-78"/>
                  <a:sym typeface="SST Arabic Bold"/>
                </a:rPr>
                <a:t>01</a:t>
              </a:r>
              <a:endParaRPr lang="en-US" b="1" dirty="0">
                <a:solidFill>
                  <a:srgbClr val="F8F8F8"/>
                </a:solidFill>
                <a:latin typeface="SST Arabic Medium" panose="020B0604030504020204" pitchFamily="34" charset="-78"/>
                <a:ea typeface="SST Arabic Bold"/>
                <a:cs typeface="SST Arabic Medium" panose="020B0604030504020204" pitchFamily="34" charset="-78"/>
                <a:sym typeface="SST Arabic Bold"/>
              </a:endParaRPr>
            </a:p>
          </p:txBody>
        </p:sp>
      </p:grpSp>
      <p:sp>
        <p:nvSpPr>
          <p:cNvPr id="52" name="Rectangle 51">
            <a:extLst>
              <a:ext uri="{FF2B5EF4-FFF2-40B4-BE49-F238E27FC236}">
                <a16:creationId xmlns:a16="http://schemas.microsoft.com/office/drawing/2014/main" id="{2F08A842-587D-410E-BC48-3C304D19D659}"/>
              </a:ext>
            </a:extLst>
          </p:cNvPr>
          <p:cNvSpPr/>
          <p:nvPr/>
        </p:nvSpPr>
        <p:spPr>
          <a:xfrm>
            <a:off x="6258720" y="5527061"/>
            <a:ext cx="1839053" cy="388568"/>
          </a:xfrm>
          <a:prstGeom prst="rect">
            <a:avLst/>
          </a:prstGeom>
        </p:spPr>
        <p:txBody>
          <a:bodyPr wrap="square">
            <a:spAutoFit/>
          </a:bodyPr>
          <a:lstStyle/>
          <a:p>
            <a:pPr lvl="0" algn="ctr" rtl="1">
              <a:lnSpc>
                <a:spcPct val="150000"/>
              </a:lnSpc>
              <a:defRPr/>
            </a:pPr>
            <a:r>
              <a:rPr lang="ar-EG" sz="1400" dirty="0">
                <a:solidFill>
                  <a:schemeClr val="bg1">
                    <a:lumMod val="50000"/>
                  </a:schemeClr>
                </a:solidFill>
                <a:latin typeface="SST Arabic Medium" pitchFamily="34" charset="-78"/>
                <a:cs typeface="SST Arabic Medium" pitchFamily="34" charset="-78"/>
              </a:rPr>
              <a:t>التقدير</a:t>
            </a:r>
            <a:endParaRPr kumimoji="0" lang="ar-EG" sz="1400" b="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53" name="Rectangle 52">
            <a:extLst>
              <a:ext uri="{FF2B5EF4-FFF2-40B4-BE49-F238E27FC236}">
                <a16:creationId xmlns:a16="http://schemas.microsoft.com/office/drawing/2014/main" id="{2F08A842-587D-410E-BC48-3C304D19D659}"/>
              </a:ext>
            </a:extLst>
          </p:cNvPr>
          <p:cNvSpPr/>
          <p:nvPr/>
        </p:nvSpPr>
        <p:spPr>
          <a:xfrm>
            <a:off x="8649825" y="5527061"/>
            <a:ext cx="1839053" cy="415498"/>
          </a:xfrm>
          <a:prstGeom prst="rect">
            <a:avLst/>
          </a:prstGeom>
        </p:spPr>
        <p:txBody>
          <a:bodyPr wrap="square">
            <a:spAutoFit/>
          </a:bodyPr>
          <a:lstStyle/>
          <a:p>
            <a:pPr lvl="0" algn="ctr" rtl="1">
              <a:lnSpc>
                <a:spcPct val="150000"/>
              </a:lnSpc>
              <a:defRPr/>
            </a:pPr>
            <a:r>
              <a:rPr lang="ar-EG" sz="1400" dirty="0">
                <a:solidFill>
                  <a:schemeClr val="bg1">
                    <a:lumMod val="50000"/>
                  </a:schemeClr>
                </a:solidFill>
                <a:latin typeface="SST Arabic Medium" pitchFamily="34" charset="-78"/>
                <a:cs typeface="SST Arabic Medium" pitchFamily="34" charset="-78"/>
              </a:rPr>
              <a:t>جمع البيانات</a:t>
            </a:r>
            <a:endParaRPr kumimoji="0" lang="ar-EG" sz="1400" b="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54" name="Rectangle 53">
            <a:extLst>
              <a:ext uri="{FF2B5EF4-FFF2-40B4-BE49-F238E27FC236}">
                <a16:creationId xmlns:a16="http://schemas.microsoft.com/office/drawing/2014/main" id="{2F08A842-587D-410E-BC48-3C304D19D659}"/>
              </a:ext>
            </a:extLst>
          </p:cNvPr>
          <p:cNvSpPr/>
          <p:nvPr/>
        </p:nvSpPr>
        <p:spPr>
          <a:xfrm>
            <a:off x="4104554" y="5527061"/>
            <a:ext cx="1839053" cy="388568"/>
          </a:xfrm>
          <a:prstGeom prst="rect">
            <a:avLst/>
          </a:prstGeom>
        </p:spPr>
        <p:txBody>
          <a:bodyPr wrap="square">
            <a:spAutoFit/>
          </a:bodyPr>
          <a:lstStyle/>
          <a:p>
            <a:pPr lvl="0" algn="ctr" rtl="1">
              <a:lnSpc>
                <a:spcPct val="150000"/>
              </a:lnSpc>
              <a:defRPr/>
            </a:pPr>
            <a:r>
              <a:rPr lang="ar-EG" sz="1400" dirty="0">
                <a:solidFill>
                  <a:schemeClr val="bg1">
                    <a:lumMod val="50000"/>
                  </a:schemeClr>
                </a:solidFill>
                <a:latin typeface="SST Arabic Medium" pitchFamily="34" charset="-78"/>
                <a:cs typeface="SST Arabic Medium" pitchFamily="34" charset="-78"/>
              </a:rPr>
              <a:t>الاجتماعات</a:t>
            </a:r>
            <a:endParaRPr kumimoji="0" lang="ar-EG" sz="1400" b="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55" name="Rectangle 54">
            <a:extLst>
              <a:ext uri="{FF2B5EF4-FFF2-40B4-BE49-F238E27FC236}">
                <a16:creationId xmlns:a16="http://schemas.microsoft.com/office/drawing/2014/main" id="{2F08A842-587D-410E-BC48-3C304D19D659}"/>
              </a:ext>
            </a:extLst>
          </p:cNvPr>
          <p:cNvSpPr/>
          <p:nvPr/>
        </p:nvSpPr>
        <p:spPr>
          <a:xfrm>
            <a:off x="1950388" y="5527061"/>
            <a:ext cx="1839053" cy="388568"/>
          </a:xfrm>
          <a:prstGeom prst="rect">
            <a:avLst/>
          </a:prstGeom>
        </p:spPr>
        <p:txBody>
          <a:bodyPr wrap="square">
            <a:spAutoFit/>
          </a:bodyPr>
          <a:lstStyle/>
          <a:p>
            <a:pPr lvl="0" algn="ctr" rtl="1">
              <a:lnSpc>
                <a:spcPct val="150000"/>
              </a:lnSpc>
              <a:defRPr/>
            </a:pPr>
            <a:r>
              <a:rPr lang="ar-EG" sz="1400" dirty="0">
                <a:solidFill>
                  <a:schemeClr val="bg1">
                    <a:lumMod val="50000"/>
                  </a:schemeClr>
                </a:solidFill>
                <a:latin typeface="SST Arabic Medium" pitchFamily="34" charset="-78"/>
                <a:cs typeface="SST Arabic Medium" pitchFamily="34" charset="-78"/>
              </a:rPr>
              <a:t>طرق اخرى</a:t>
            </a:r>
            <a:endParaRPr kumimoji="0" lang="ar-EG" sz="1400" b="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cxnSp>
        <p:nvCxnSpPr>
          <p:cNvPr id="56" name="Straight Arrow Connector 55"/>
          <p:cNvCxnSpPr/>
          <p:nvPr/>
        </p:nvCxnSpPr>
        <p:spPr>
          <a:xfrm>
            <a:off x="2839886" y="3570109"/>
            <a:ext cx="0" cy="310551"/>
          </a:xfrm>
          <a:prstGeom prst="straightConnector1">
            <a:avLst/>
          </a:prstGeom>
          <a:ln w="28575">
            <a:solidFill>
              <a:srgbClr val="0999C4"/>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253067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C3CEC3D-6622-4817-8468-0590FA6F3A01}"/>
              </a:ext>
            </a:extLst>
          </p:cNvPr>
          <p:cNvPicPr>
            <a:picLocks noChangeAspect="1"/>
          </p:cNvPicPr>
          <p:nvPr/>
        </p:nvPicPr>
        <p:blipFill>
          <a:blip r:embed="rId3"/>
          <a:stretch>
            <a:fillRect/>
          </a:stretch>
        </p:blipFill>
        <p:spPr>
          <a:xfrm>
            <a:off x="1409700" y="1225720"/>
            <a:ext cx="4981575" cy="4970521"/>
          </a:xfrm>
          <a:prstGeom prst="rect">
            <a:avLst/>
          </a:prstGeom>
        </p:spPr>
      </p:pic>
      <p:sp>
        <p:nvSpPr>
          <p:cNvPr id="4" name="TextBox 3">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الطرق المطبقة عبر مجالات الأداء</a:t>
            </a:r>
          </a:p>
        </p:txBody>
      </p:sp>
      <p:sp>
        <p:nvSpPr>
          <p:cNvPr id="5" name="Rectangle 4">
            <a:extLst>
              <a:ext uri="{FF2B5EF4-FFF2-40B4-BE49-F238E27FC236}">
                <a16:creationId xmlns:a16="http://schemas.microsoft.com/office/drawing/2014/main" id="{2F08A842-587D-410E-BC48-3C304D19D659}"/>
              </a:ext>
            </a:extLst>
          </p:cNvPr>
          <p:cNvSpPr/>
          <p:nvPr/>
        </p:nvSpPr>
        <p:spPr>
          <a:xfrm>
            <a:off x="6562725" y="1389622"/>
            <a:ext cx="5032935" cy="1908215"/>
          </a:xfrm>
          <a:prstGeom prst="rect">
            <a:avLst/>
          </a:prstGeom>
        </p:spPr>
        <p:txBody>
          <a:bodyPr wrap="square">
            <a:spAutoFit/>
          </a:bodyPr>
          <a:lstStyle/>
          <a:p>
            <a:pPr lvl="0" algn="justLow" rtl="1">
              <a:lnSpc>
                <a:spcPct val="150000"/>
              </a:lnSpc>
              <a:defRPr/>
            </a:pPr>
            <a:r>
              <a:rPr lang="ar-EG" sz="1600" dirty="0">
                <a:solidFill>
                  <a:schemeClr val="bg1">
                    <a:lumMod val="50000"/>
                  </a:schemeClr>
                </a:solidFill>
                <a:latin typeface="SST Arabic Medium" pitchFamily="34" charset="-78"/>
                <a:cs typeface="SST Arabic Medium" pitchFamily="34" charset="-78"/>
              </a:rPr>
              <a:t>من المرجح أن تكون الطرق المختلفة مفيدة في كل مجال من مجالات الأداء. في حين أن احتياجات منهج التسليم، والمنتج، وبيئة المنظمة سوف تحدد الطرق الأكثر قابلية للتطبيق لمشروع معين، إلا أن هناك بعض مجالات الأداء التي من المرجح أن تستخدم طرقًا معينة.</a:t>
            </a:r>
            <a:endParaRPr kumimoji="0" lang="ar-EG" sz="1600" b="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Tree>
    <p:extLst>
      <p:ext uri="{BB962C8B-B14F-4D97-AF65-F5344CB8AC3E}">
        <p14:creationId xmlns:p14="http://schemas.microsoft.com/office/powerpoint/2010/main" val="91650826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الطرق المطبقة عبر مجالات الأداء</a:t>
            </a:r>
          </a:p>
        </p:txBody>
      </p:sp>
      <p:sp>
        <p:nvSpPr>
          <p:cNvPr id="5" name="Rectangle 4">
            <a:extLst>
              <a:ext uri="{FF2B5EF4-FFF2-40B4-BE49-F238E27FC236}">
                <a16:creationId xmlns:a16="http://schemas.microsoft.com/office/drawing/2014/main" id="{2F08A842-587D-410E-BC48-3C304D19D659}"/>
              </a:ext>
            </a:extLst>
          </p:cNvPr>
          <p:cNvSpPr/>
          <p:nvPr/>
        </p:nvSpPr>
        <p:spPr>
          <a:xfrm>
            <a:off x="7086600" y="1225720"/>
            <a:ext cx="4509060" cy="2308324"/>
          </a:xfrm>
          <a:prstGeom prst="rect">
            <a:avLst/>
          </a:prstGeom>
        </p:spPr>
        <p:txBody>
          <a:bodyPr wrap="square">
            <a:spAutoFit/>
          </a:bodyPr>
          <a:lstStyle/>
          <a:p>
            <a:pPr lvl="0" algn="justLow" rtl="1">
              <a:lnSpc>
                <a:spcPct val="150000"/>
              </a:lnSpc>
              <a:defRPr/>
            </a:pPr>
            <a:r>
              <a:rPr lang="ar-EG" sz="1600" dirty="0">
                <a:solidFill>
                  <a:schemeClr val="bg1">
                    <a:lumMod val="50000"/>
                  </a:schemeClr>
                </a:solidFill>
                <a:latin typeface="SST Arabic Medium" pitchFamily="34" charset="-78"/>
                <a:cs typeface="SST Arabic Medium" pitchFamily="34" charset="-78"/>
              </a:rPr>
              <a:t>من المرجح أن تكون الطرق المختلفة مفيدة في كل مجال من مجالات الأداء. في حين أن احتياجات منهج التسليم، والمنتج، وبيئة المنظمة سوف تحدد الطرق الأكثر قابلية للتطبيق لمشروع معين، إلا أن هناك بعض مجالات الأداء التي من المرجح أن تستخدم طرقًا معينة.</a:t>
            </a:r>
            <a:endParaRPr kumimoji="0" lang="ar-EG" sz="1600" b="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pic>
        <p:nvPicPr>
          <p:cNvPr id="2" name="Picture 1">
            <a:extLst>
              <a:ext uri="{FF2B5EF4-FFF2-40B4-BE49-F238E27FC236}">
                <a16:creationId xmlns:a16="http://schemas.microsoft.com/office/drawing/2014/main" id="{93DC883E-4AB2-4454-93AB-F89498B85343}"/>
              </a:ext>
            </a:extLst>
          </p:cNvPr>
          <p:cNvPicPr>
            <a:picLocks noChangeAspect="1"/>
          </p:cNvPicPr>
          <p:nvPr/>
        </p:nvPicPr>
        <p:blipFill>
          <a:blip r:embed="rId3"/>
          <a:stretch>
            <a:fillRect/>
          </a:stretch>
        </p:blipFill>
        <p:spPr>
          <a:xfrm>
            <a:off x="1431280" y="1132322"/>
            <a:ext cx="5417193" cy="5220853"/>
          </a:xfrm>
          <a:prstGeom prst="rect">
            <a:avLst/>
          </a:prstGeom>
        </p:spPr>
      </p:pic>
    </p:spTree>
    <p:extLst>
      <p:ext uri="{BB962C8B-B14F-4D97-AF65-F5344CB8AC3E}">
        <p14:creationId xmlns:p14="http://schemas.microsoft.com/office/powerpoint/2010/main" val="193805489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الطرق المطبقة عبر مجالات الأداء</a:t>
            </a:r>
          </a:p>
        </p:txBody>
      </p:sp>
      <p:sp>
        <p:nvSpPr>
          <p:cNvPr id="5" name="Rectangle 4">
            <a:extLst>
              <a:ext uri="{FF2B5EF4-FFF2-40B4-BE49-F238E27FC236}">
                <a16:creationId xmlns:a16="http://schemas.microsoft.com/office/drawing/2014/main" id="{2F08A842-587D-410E-BC48-3C304D19D659}"/>
              </a:ext>
            </a:extLst>
          </p:cNvPr>
          <p:cNvSpPr/>
          <p:nvPr/>
        </p:nvSpPr>
        <p:spPr>
          <a:xfrm>
            <a:off x="3502325" y="1246082"/>
            <a:ext cx="8093335" cy="1200329"/>
          </a:xfrm>
          <a:prstGeom prst="rect">
            <a:avLst/>
          </a:prstGeom>
        </p:spPr>
        <p:txBody>
          <a:bodyPr wrap="square">
            <a:spAutoFit/>
          </a:bodyPr>
          <a:lstStyle/>
          <a:p>
            <a:pPr lvl="0" algn="justLow" rtl="1">
              <a:lnSpc>
                <a:spcPct val="150000"/>
              </a:lnSpc>
              <a:defRPr/>
            </a:pPr>
            <a:r>
              <a:rPr lang="ar-EG" sz="1600" dirty="0">
                <a:solidFill>
                  <a:schemeClr val="bg1">
                    <a:lumMod val="50000"/>
                  </a:schemeClr>
                </a:solidFill>
                <a:latin typeface="SST Arabic Medium" pitchFamily="34" charset="-78"/>
                <a:cs typeface="SST Arabic Medium" pitchFamily="34" charset="-78"/>
              </a:rPr>
              <a:t>من المرجح أن تكون الطرق المختلفة مفيدة في كل مجال من مجالات الأداء. في حين أن احتياجات منهج التسليم، والمنتج، وبيئة المنظمة سوف تحدد الطرق الأكثر قابلية للتطبيق لمشروع معين، إلا أن هناك بعض مجالات الأداء التي من المرجح أن تستخدم طرقًا معينة.</a:t>
            </a:r>
            <a:endParaRPr kumimoji="0" lang="ar-EG" sz="1600" b="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graphicFrame>
        <p:nvGraphicFramePr>
          <p:cNvPr id="2" name="Table 1"/>
          <p:cNvGraphicFramePr>
            <a:graphicFrameLocks noGrp="1"/>
          </p:cNvGraphicFramePr>
          <p:nvPr/>
        </p:nvGraphicFramePr>
        <p:xfrm>
          <a:off x="2006121" y="2772752"/>
          <a:ext cx="8127999" cy="3068320"/>
        </p:xfrm>
        <a:graphic>
          <a:graphicData uri="http://schemas.openxmlformats.org/drawingml/2006/table">
            <a:tbl>
              <a:tblPr firstRow="1" bandRow="1">
                <a:tableStyleId>{5C22544A-7EE6-4342-B048-85BDC9FD1C3A}</a:tableStyleId>
              </a:tblPr>
              <a:tblGrid>
                <a:gridCol w="903111">
                  <a:extLst>
                    <a:ext uri="{9D8B030D-6E8A-4147-A177-3AD203B41FA5}">
                      <a16:colId xmlns:a16="http://schemas.microsoft.com/office/drawing/2014/main" val="20000"/>
                    </a:ext>
                  </a:extLst>
                </a:gridCol>
                <a:gridCol w="903111">
                  <a:extLst>
                    <a:ext uri="{9D8B030D-6E8A-4147-A177-3AD203B41FA5}">
                      <a16:colId xmlns:a16="http://schemas.microsoft.com/office/drawing/2014/main" val="20001"/>
                    </a:ext>
                  </a:extLst>
                </a:gridCol>
                <a:gridCol w="903111">
                  <a:extLst>
                    <a:ext uri="{9D8B030D-6E8A-4147-A177-3AD203B41FA5}">
                      <a16:colId xmlns:a16="http://schemas.microsoft.com/office/drawing/2014/main" val="20002"/>
                    </a:ext>
                  </a:extLst>
                </a:gridCol>
                <a:gridCol w="903111">
                  <a:extLst>
                    <a:ext uri="{9D8B030D-6E8A-4147-A177-3AD203B41FA5}">
                      <a16:colId xmlns:a16="http://schemas.microsoft.com/office/drawing/2014/main" val="20003"/>
                    </a:ext>
                  </a:extLst>
                </a:gridCol>
                <a:gridCol w="903111">
                  <a:extLst>
                    <a:ext uri="{9D8B030D-6E8A-4147-A177-3AD203B41FA5}">
                      <a16:colId xmlns:a16="http://schemas.microsoft.com/office/drawing/2014/main" val="20004"/>
                    </a:ext>
                  </a:extLst>
                </a:gridCol>
                <a:gridCol w="903111">
                  <a:extLst>
                    <a:ext uri="{9D8B030D-6E8A-4147-A177-3AD203B41FA5}">
                      <a16:colId xmlns:a16="http://schemas.microsoft.com/office/drawing/2014/main" val="20005"/>
                    </a:ext>
                  </a:extLst>
                </a:gridCol>
                <a:gridCol w="903111">
                  <a:extLst>
                    <a:ext uri="{9D8B030D-6E8A-4147-A177-3AD203B41FA5}">
                      <a16:colId xmlns:a16="http://schemas.microsoft.com/office/drawing/2014/main" val="20006"/>
                    </a:ext>
                  </a:extLst>
                </a:gridCol>
                <a:gridCol w="903111">
                  <a:extLst>
                    <a:ext uri="{9D8B030D-6E8A-4147-A177-3AD203B41FA5}">
                      <a16:colId xmlns:a16="http://schemas.microsoft.com/office/drawing/2014/main" val="20007"/>
                    </a:ext>
                  </a:extLst>
                </a:gridCol>
                <a:gridCol w="903111">
                  <a:extLst>
                    <a:ext uri="{9D8B030D-6E8A-4147-A177-3AD203B41FA5}">
                      <a16:colId xmlns:a16="http://schemas.microsoft.com/office/drawing/2014/main" val="20008"/>
                    </a:ext>
                  </a:extLst>
                </a:gridCol>
              </a:tblGrid>
              <a:tr h="370840">
                <a:tc gridSpan="8">
                  <a:txBody>
                    <a:bodyPr/>
                    <a:lstStyle/>
                    <a:p>
                      <a:pPr algn="ctr"/>
                      <a:r>
                        <a:rPr lang="ar-EG" sz="1200" dirty="0">
                          <a:latin typeface="SST Arabic Medium" pitchFamily="34" charset="-78"/>
                          <a:cs typeface="SST Arabic Medium" pitchFamily="34" charset="-78"/>
                        </a:rPr>
                        <a:t>مجال الاداء</a:t>
                      </a:r>
                      <a:endParaRPr lang="en-US" sz="1200" dirty="0">
                        <a:latin typeface="SST Arabic Medium" pitchFamily="34" charset="-78"/>
                        <a:cs typeface="SST Arabic Medium" pitchFamily="34" charset="-78"/>
                      </a:endParaRPr>
                    </a:p>
                  </a:txBody>
                  <a:tcPr anchor="ctr">
                    <a:solidFill>
                      <a:srgbClr val="03A5AD"/>
                    </a:solidFill>
                  </a:tcPr>
                </a:tc>
                <a:tc hMerge="1">
                  <a:txBody>
                    <a:bodyPr/>
                    <a:lstStyle/>
                    <a:p>
                      <a:endParaRPr lang="en-US"/>
                    </a:p>
                  </a:txBody>
                  <a:tcPr>
                    <a:solidFill>
                      <a:srgbClr val="03A5AD"/>
                    </a:solidFill>
                  </a:tcPr>
                </a:tc>
                <a:tc hMerge="1">
                  <a:txBody>
                    <a:bodyPr/>
                    <a:lstStyle/>
                    <a:p>
                      <a:endParaRPr lang="en-US"/>
                    </a:p>
                  </a:txBody>
                  <a:tcPr>
                    <a:solidFill>
                      <a:srgbClr val="03A5AD"/>
                    </a:solidFill>
                  </a:tcPr>
                </a:tc>
                <a:tc hMerge="1">
                  <a:txBody>
                    <a:bodyPr/>
                    <a:lstStyle/>
                    <a:p>
                      <a:endParaRPr lang="en-US"/>
                    </a:p>
                  </a:txBody>
                  <a:tcPr>
                    <a:solidFill>
                      <a:srgbClr val="03A5AD"/>
                    </a:solidFill>
                  </a:tcPr>
                </a:tc>
                <a:tc hMerge="1">
                  <a:txBody>
                    <a:bodyPr/>
                    <a:lstStyle/>
                    <a:p>
                      <a:endParaRPr lang="en-US"/>
                    </a:p>
                  </a:txBody>
                  <a:tcPr>
                    <a:solidFill>
                      <a:srgbClr val="03A5AD"/>
                    </a:solidFill>
                  </a:tcPr>
                </a:tc>
                <a:tc hMerge="1">
                  <a:txBody>
                    <a:bodyPr/>
                    <a:lstStyle/>
                    <a:p>
                      <a:endParaRPr lang="en-US"/>
                    </a:p>
                  </a:txBody>
                  <a:tcPr>
                    <a:solidFill>
                      <a:srgbClr val="03A5AD"/>
                    </a:solidFill>
                  </a:tcPr>
                </a:tc>
                <a:tc hMerge="1">
                  <a:txBody>
                    <a:bodyPr/>
                    <a:lstStyle/>
                    <a:p>
                      <a:endParaRPr lang="en-US"/>
                    </a:p>
                  </a:txBody>
                  <a:tcPr>
                    <a:solidFill>
                      <a:srgbClr val="03A5AD"/>
                    </a:solidFill>
                  </a:tcPr>
                </a:tc>
                <a:tc hMerge="1">
                  <a:txBody>
                    <a:bodyPr/>
                    <a:lstStyle/>
                    <a:p>
                      <a:endParaRPr lang="en-US" dirty="0"/>
                    </a:p>
                  </a:txBody>
                  <a:tcPr>
                    <a:solidFill>
                      <a:srgbClr val="03A5AD"/>
                    </a:solidFill>
                  </a:tcPr>
                </a:tc>
                <a:tc rowSpan="2">
                  <a:txBody>
                    <a:bodyPr/>
                    <a:lstStyle/>
                    <a:p>
                      <a:pPr algn="ctr"/>
                      <a:r>
                        <a:rPr lang="ar-EG" sz="1200" dirty="0">
                          <a:latin typeface="SST Arabic Medium" pitchFamily="34" charset="-78"/>
                          <a:cs typeface="SST Arabic Medium" pitchFamily="34" charset="-78"/>
                        </a:rPr>
                        <a:t>الطريقة</a:t>
                      </a:r>
                      <a:endParaRPr lang="en-US" sz="1200" dirty="0">
                        <a:latin typeface="SST Arabic Medium" pitchFamily="34" charset="-78"/>
                        <a:cs typeface="SST Arabic Medium" pitchFamily="34" charset="-78"/>
                      </a:endParaRPr>
                    </a:p>
                  </a:txBody>
                  <a:tcPr anchor="ctr">
                    <a:solidFill>
                      <a:srgbClr val="03A5AD"/>
                    </a:solidFill>
                  </a:tcPr>
                </a:tc>
                <a:extLst>
                  <a:ext uri="{0D108BD9-81ED-4DB2-BD59-A6C34878D82A}">
                    <a16:rowId xmlns:a16="http://schemas.microsoft.com/office/drawing/2014/main" val="10000"/>
                  </a:ext>
                </a:extLst>
              </a:tr>
              <a:tr h="370840">
                <a:tc>
                  <a:txBody>
                    <a:bodyPr/>
                    <a:lstStyle/>
                    <a:p>
                      <a:pPr algn="ctr"/>
                      <a:r>
                        <a:rPr lang="ar-EG" sz="1000" dirty="0">
                          <a:latin typeface="SST Arabic Medium" pitchFamily="34" charset="-78"/>
                          <a:cs typeface="SST Arabic Medium" pitchFamily="34" charset="-78"/>
                        </a:rPr>
                        <a:t>عدم التيقن</a:t>
                      </a:r>
                      <a:endParaRPr lang="en-US" sz="1000" dirty="0">
                        <a:latin typeface="SST Arabic Medium" pitchFamily="34" charset="-78"/>
                        <a:cs typeface="SST Arabic Medium" pitchFamily="34" charset="-78"/>
                      </a:endParaRPr>
                    </a:p>
                  </a:txBody>
                  <a:tcPr anchor="ctr"/>
                </a:tc>
                <a:tc>
                  <a:txBody>
                    <a:bodyPr/>
                    <a:lstStyle/>
                    <a:p>
                      <a:pPr algn="ctr"/>
                      <a:r>
                        <a:rPr lang="ar-EG" sz="1000" dirty="0">
                          <a:latin typeface="SST Arabic Medium" pitchFamily="34" charset="-78"/>
                          <a:cs typeface="SST Arabic Medium" pitchFamily="34" charset="-78"/>
                        </a:rPr>
                        <a:t>القياس</a:t>
                      </a:r>
                      <a:endParaRPr lang="en-US" sz="1000" dirty="0">
                        <a:latin typeface="SST Arabic Medium" pitchFamily="34" charset="-78"/>
                        <a:cs typeface="SST Arabic Medium" pitchFamily="34" charset="-78"/>
                      </a:endParaRPr>
                    </a:p>
                  </a:txBody>
                  <a:tcPr anchor="ctr"/>
                </a:tc>
                <a:tc>
                  <a:txBody>
                    <a:bodyPr/>
                    <a:lstStyle/>
                    <a:p>
                      <a:pPr algn="ctr"/>
                      <a:r>
                        <a:rPr lang="ar-EG" sz="1000" dirty="0">
                          <a:latin typeface="SST Arabic Medium" pitchFamily="34" charset="-78"/>
                          <a:cs typeface="SST Arabic Medium" pitchFamily="34" charset="-78"/>
                        </a:rPr>
                        <a:t>التسليم</a:t>
                      </a:r>
                      <a:endParaRPr lang="en-US" sz="1000" dirty="0">
                        <a:latin typeface="SST Arabic Medium" pitchFamily="34" charset="-78"/>
                        <a:cs typeface="SST Arabic Medium" pitchFamily="34" charset="-78"/>
                      </a:endParaRPr>
                    </a:p>
                  </a:txBody>
                  <a:tcPr anchor="ctr"/>
                </a:tc>
                <a:tc>
                  <a:txBody>
                    <a:bodyPr/>
                    <a:lstStyle/>
                    <a:p>
                      <a:pPr algn="ctr"/>
                      <a:r>
                        <a:rPr lang="ar-EG" sz="1000" dirty="0">
                          <a:latin typeface="SST Arabic Medium" pitchFamily="34" charset="-78"/>
                          <a:cs typeface="SST Arabic Medium" pitchFamily="34" charset="-78"/>
                        </a:rPr>
                        <a:t>أعمال المشروع</a:t>
                      </a:r>
                      <a:endParaRPr lang="en-US" sz="1000" dirty="0">
                        <a:latin typeface="SST Arabic Medium" pitchFamily="34" charset="-78"/>
                        <a:cs typeface="SST Arabic Medium" pitchFamily="34" charset="-78"/>
                      </a:endParaRPr>
                    </a:p>
                  </a:txBody>
                  <a:tcPr anchor="ctr"/>
                </a:tc>
                <a:tc>
                  <a:txBody>
                    <a:bodyPr/>
                    <a:lstStyle/>
                    <a:p>
                      <a:pPr algn="ctr"/>
                      <a:r>
                        <a:rPr lang="ar-EG" sz="1000" dirty="0">
                          <a:latin typeface="SST Arabic Medium" pitchFamily="34" charset="-78"/>
                          <a:cs typeface="SST Arabic Medium" pitchFamily="34" charset="-78"/>
                        </a:rPr>
                        <a:t>التخطيط</a:t>
                      </a:r>
                      <a:endParaRPr lang="en-US" sz="1000" dirty="0">
                        <a:latin typeface="SST Arabic Medium" pitchFamily="34" charset="-78"/>
                        <a:cs typeface="SST Arabic Medium" pitchFamily="34" charset="-78"/>
                      </a:endParaRPr>
                    </a:p>
                  </a:txBody>
                  <a:tcPr anchor="ctr"/>
                </a:tc>
                <a:tc>
                  <a:txBody>
                    <a:bodyPr/>
                    <a:lstStyle/>
                    <a:p>
                      <a:pPr algn="ctr"/>
                      <a:r>
                        <a:rPr lang="ar-EG" sz="1000" dirty="0">
                          <a:latin typeface="SST Arabic Medium" pitchFamily="34" charset="-78"/>
                          <a:cs typeface="SST Arabic Medium" pitchFamily="34" charset="-78"/>
                        </a:rPr>
                        <a:t>منهج التطوير ودورة الحياة</a:t>
                      </a:r>
                      <a:endParaRPr lang="en-US" sz="1000" dirty="0">
                        <a:latin typeface="SST Arabic Medium" pitchFamily="34" charset="-78"/>
                        <a:cs typeface="SST Arabic Medium" pitchFamily="34" charset="-78"/>
                      </a:endParaRPr>
                    </a:p>
                  </a:txBody>
                  <a:tcPr anchor="ctr"/>
                </a:tc>
                <a:tc>
                  <a:txBody>
                    <a:bodyPr/>
                    <a:lstStyle/>
                    <a:p>
                      <a:pPr algn="ctr"/>
                      <a:r>
                        <a:rPr lang="ar-EG" sz="1000" dirty="0">
                          <a:latin typeface="SST Arabic Medium" pitchFamily="34" charset="-78"/>
                          <a:cs typeface="SST Arabic Medium" pitchFamily="34" charset="-78"/>
                        </a:rPr>
                        <a:t>المعنيون</a:t>
                      </a:r>
                      <a:endParaRPr lang="en-US" sz="1000" dirty="0">
                        <a:latin typeface="SST Arabic Medium" pitchFamily="34" charset="-78"/>
                        <a:cs typeface="SST Arabic Medium" pitchFamily="34" charset="-78"/>
                      </a:endParaRPr>
                    </a:p>
                  </a:txBody>
                  <a:tcPr anchor="ctr"/>
                </a:tc>
                <a:tc>
                  <a:txBody>
                    <a:bodyPr/>
                    <a:lstStyle/>
                    <a:p>
                      <a:pPr algn="ctr"/>
                      <a:r>
                        <a:rPr lang="ar-EG" sz="1000" dirty="0">
                          <a:latin typeface="SST Arabic Medium" pitchFamily="34" charset="-78"/>
                          <a:cs typeface="SST Arabic Medium" pitchFamily="34" charset="-78"/>
                        </a:rPr>
                        <a:t>الفريق</a:t>
                      </a:r>
                      <a:endParaRPr lang="en-US" sz="1000" dirty="0">
                        <a:latin typeface="SST Arabic Medium" pitchFamily="34" charset="-78"/>
                        <a:cs typeface="SST Arabic Medium" pitchFamily="34" charset="-78"/>
                      </a:endParaRPr>
                    </a:p>
                  </a:txBody>
                  <a:tcPr anchor="ctr"/>
                </a:tc>
                <a:tc vMerge="1">
                  <a:txBody>
                    <a:bodyPr/>
                    <a:lstStyle/>
                    <a:p>
                      <a:endParaRPr lang="en-US" dirty="0"/>
                    </a:p>
                  </a:txBody>
                  <a:tcPr/>
                </a:tc>
                <a:extLst>
                  <a:ext uri="{0D108BD9-81ED-4DB2-BD59-A6C34878D82A}">
                    <a16:rowId xmlns:a16="http://schemas.microsoft.com/office/drawing/2014/main" val="10001"/>
                  </a:ext>
                </a:extLst>
              </a:tr>
              <a:tr h="370840">
                <a:tc gridSpan="9">
                  <a:txBody>
                    <a:bodyPr/>
                    <a:lstStyle/>
                    <a:p>
                      <a:pPr algn="r"/>
                      <a:r>
                        <a:rPr lang="ar-EG" sz="1000" dirty="0">
                          <a:latin typeface="SST Arabic Medium" pitchFamily="34" charset="-78"/>
                          <a:cs typeface="SST Arabic Medium" pitchFamily="34" charset="-78"/>
                        </a:rPr>
                        <a:t>طرق اخرى</a:t>
                      </a:r>
                      <a:endParaRPr lang="en-US" sz="1000" dirty="0">
                        <a:latin typeface="SST Arabic Medium" pitchFamily="34" charset="-78"/>
                        <a:cs typeface="SST Arabic Medium" pitchFamily="34" charset="-78"/>
                      </a:endParaRPr>
                    </a:p>
                  </a:txBody>
                  <a:tcPr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a:tc>
                <a:extLst>
                  <a:ext uri="{0D108BD9-81ED-4DB2-BD59-A6C34878D82A}">
                    <a16:rowId xmlns:a16="http://schemas.microsoft.com/office/drawing/2014/main" val="10002"/>
                  </a:ext>
                </a:extLst>
              </a:tr>
              <a:tr h="370840">
                <a:tc>
                  <a:txBody>
                    <a:bodyPr/>
                    <a:lstStyle/>
                    <a:p>
                      <a:pPr algn="ctr"/>
                      <a:endParaRPr lang="en-US" sz="1200">
                        <a:latin typeface="SST Arabic Medium" pitchFamily="34" charset="-78"/>
                        <a:cs typeface="SST Arabic Medium" pitchFamily="34" charset="-78"/>
                      </a:endParaRPr>
                    </a:p>
                  </a:txBody>
                  <a:tcPr anchor="ctr"/>
                </a:tc>
                <a:tc>
                  <a:txBody>
                    <a:bodyPr/>
                    <a:lstStyle/>
                    <a:p>
                      <a:pPr algn="ctr"/>
                      <a:r>
                        <a:rPr lang="ar-EG" sz="1200" dirty="0">
                          <a:latin typeface="SST Arabic Medium" pitchFamily="34" charset="-78"/>
                          <a:cs typeface="SST Arabic Medium" pitchFamily="34" charset="-78"/>
                        </a:rPr>
                        <a:t>×</a:t>
                      </a:r>
                      <a:endParaRPr lang="en-US" sz="1200" dirty="0">
                        <a:latin typeface="SST Arabic Medium" pitchFamily="34" charset="-78"/>
                        <a:cs typeface="SST Arabic Medium" pitchFamily="34" charset="-78"/>
                      </a:endParaRPr>
                    </a:p>
                  </a:txBody>
                  <a:tcPr anchor="ctr"/>
                </a:tc>
                <a:tc>
                  <a:txBody>
                    <a:bodyPr/>
                    <a:lstStyle/>
                    <a:p>
                      <a:pPr algn="ctr"/>
                      <a:r>
                        <a:rPr lang="ar-EG" sz="1200" dirty="0">
                          <a:latin typeface="SST Arabic Medium" pitchFamily="34" charset="-78"/>
                          <a:cs typeface="SST Arabic Medium" pitchFamily="34" charset="-78"/>
                        </a:rPr>
                        <a:t>×</a:t>
                      </a:r>
                      <a:endParaRPr lang="en-US" sz="1200" dirty="0">
                        <a:latin typeface="SST Arabic Medium" pitchFamily="34" charset="-78"/>
                        <a:cs typeface="SST Arabic Medium" pitchFamily="34" charset="-78"/>
                      </a:endParaRPr>
                    </a:p>
                  </a:txBody>
                  <a:tcPr anchor="ctr"/>
                </a:tc>
                <a:tc>
                  <a:txBody>
                    <a:bodyPr/>
                    <a:lstStyle/>
                    <a:p>
                      <a:pPr algn="ctr"/>
                      <a:endParaRPr lang="en-US" sz="1200">
                        <a:latin typeface="SST Arabic Medium" pitchFamily="34" charset="-78"/>
                        <a:cs typeface="SST Arabic Medium" pitchFamily="34" charset="-78"/>
                      </a:endParaRPr>
                    </a:p>
                  </a:txBody>
                  <a:tcPr anchor="ctr"/>
                </a:tc>
                <a:tc>
                  <a:txBody>
                    <a:bodyPr/>
                    <a:lstStyle/>
                    <a:p>
                      <a:pPr algn="ctr"/>
                      <a:r>
                        <a:rPr lang="ar-EG" sz="1200" dirty="0">
                          <a:latin typeface="SST Arabic Medium" pitchFamily="34" charset="-78"/>
                          <a:cs typeface="SST Arabic Medium" pitchFamily="34" charset="-78"/>
                        </a:rPr>
                        <a:t>×</a:t>
                      </a:r>
                      <a:endParaRPr lang="en-US" sz="1200" dirty="0">
                        <a:latin typeface="SST Arabic Medium" pitchFamily="34" charset="-78"/>
                        <a:cs typeface="SST Arabic Medium" pitchFamily="34" charset="-78"/>
                      </a:endParaRPr>
                    </a:p>
                  </a:txBody>
                  <a:tcPr anchor="ctr"/>
                </a:tc>
                <a:tc>
                  <a:txBody>
                    <a:bodyPr/>
                    <a:lstStyle/>
                    <a:p>
                      <a:pPr algn="ctr"/>
                      <a:endParaRPr lang="en-US" sz="1200">
                        <a:latin typeface="SST Arabic Medium" pitchFamily="34" charset="-78"/>
                        <a:cs typeface="SST Arabic Medium" pitchFamily="34" charset="-78"/>
                      </a:endParaRPr>
                    </a:p>
                  </a:txBody>
                  <a:tcPr anchor="ctr"/>
                </a:tc>
                <a:tc>
                  <a:txBody>
                    <a:bodyPr/>
                    <a:lstStyle/>
                    <a:p>
                      <a:pPr algn="ctr"/>
                      <a:r>
                        <a:rPr lang="ar-EG" sz="1000" dirty="0">
                          <a:latin typeface="SST Arabic Medium" pitchFamily="34" charset="-78"/>
                          <a:cs typeface="SST Arabic Medium" pitchFamily="34" charset="-78"/>
                        </a:rPr>
                        <a:t>×</a:t>
                      </a:r>
                      <a:endParaRPr lang="en-US" sz="1000" dirty="0">
                        <a:latin typeface="SST Arabic Medium" pitchFamily="34" charset="-78"/>
                        <a:cs typeface="SST Arabic Medium" pitchFamily="34" charset="-78"/>
                      </a:endParaRPr>
                    </a:p>
                  </a:txBody>
                  <a:tcPr anchor="ctr"/>
                </a:tc>
                <a:tc>
                  <a:txBody>
                    <a:bodyPr/>
                    <a:lstStyle/>
                    <a:p>
                      <a:pPr algn="ctr"/>
                      <a:r>
                        <a:rPr lang="ar-EG" sz="1000" dirty="0">
                          <a:latin typeface="SST Arabic Medium" pitchFamily="34" charset="-78"/>
                          <a:cs typeface="SST Arabic Medium" pitchFamily="34" charset="-78"/>
                        </a:rPr>
                        <a:t>×</a:t>
                      </a:r>
                      <a:endParaRPr lang="en-US" sz="1000" dirty="0">
                        <a:latin typeface="SST Arabic Medium" pitchFamily="34" charset="-78"/>
                        <a:cs typeface="SST Arabic Medium" pitchFamily="34" charset="-78"/>
                      </a:endParaRPr>
                    </a:p>
                  </a:txBody>
                  <a:tcPr anchor="ctr"/>
                </a:tc>
                <a:tc>
                  <a:txBody>
                    <a:bodyPr/>
                    <a:lstStyle/>
                    <a:p>
                      <a:pPr algn="ctr"/>
                      <a:r>
                        <a:rPr lang="ar-EG" sz="1000" dirty="0">
                          <a:latin typeface="SST Arabic Medium" pitchFamily="34" charset="-78"/>
                          <a:cs typeface="SST Arabic Medium" pitchFamily="34" charset="-78"/>
                        </a:rPr>
                        <a:t>خرائط التأثير</a:t>
                      </a:r>
                      <a:endParaRPr lang="en-US" sz="1000" dirty="0">
                        <a:latin typeface="SST Arabic Medium" pitchFamily="34" charset="-78"/>
                        <a:cs typeface="SST Arabic Medium" pitchFamily="34" charset="-78"/>
                      </a:endParaRPr>
                    </a:p>
                  </a:txBody>
                  <a:tcPr anchor="ctr"/>
                </a:tc>
                <a:extLst>
                  <a:ext uri="{0D108BD9-81ED-4DB2-BD59-A6C34878D82A}">
                    <a16:rowId xmlns:a16="http://schemas.microsoft.com/office/drawing/2014/main" val="10003"/>
                  </a:ext>
                </a:extLst>
              </a:tr>
              <a:tr h="370840">
                <a:tc>
                  <a:txBody>
                    <a:bodyPr/>
                    <a:lstStyle/>
                    <a:p>
                      <a:pPr algn="ctr"/>
                      <a:endParaRPr lang="en-US" sz="1200">
                        <a:latin typeface="SST Arabic Medium" pitchFamily="34" charset="-78"/>
                        <a:cs typeface="SST Arabic Medium" pitchFamily="34" charset="-78"/>
                      </a:endParaRPr>
                    </a:p>
                  </a:txBody>
                  <a:tcPr anchor="ctr"/>
                </a:tc>
                <a:tc>
                  <a:txBody>
                    <a:bodyPr/>
                    <a:lstStyle/>
                    <a:p>
                      <a:pPr algn="ctr"/>
                      <a:endParaRPr lang="en-US" sz="1200">
                        <a:latin typeface="SST Arabic Medium" pitchFamily="34" charset="-78"/>
                        <a:cs typeface="SST Arabic Medium" pitchFamily="34" charset="-78"/>
                      </a:endParaRPr>
                    </a:p>
                  </a:txBody>
                  <a:tcPr anchor="ctr"/>
                </a:tc>
                <a:tc>
                  <a:txBody>
                    <a:bodyPr/>
                    <a:lstStyle/>
                    <a:p>
                      <a:pPr algn="ctr"/>
                      <a:r>
                        <a:rPr lang="ar-EG" sz="1200" dirty="0">
                          <a:latin typeface="SST Arabic Medium" pitchFamily="34" charset="-78"/>
                          <a:cs typeface="SST Arabic Medium" pitchFamily="34" charset="-78"/>
                        </a:rPr>
                        <a:t>×</a:t>
                      </a:r>
                      <a:endParaRPr lang="en-US" sz="1200" dirty="0">
                        <a:latin typeface="SST Arabic Medium" pitchFamily="34" charset="-78"/>
                        <a:cs typeface="SST Arabic Medium" pitchFamily="34" charset="-78"/>
                      </a:endParaRPr>
                    </a:p>
                  </a:txBody>
                  <a:tcPr anchor="ctr"/>
                </a:tc>
                <a:tc>
                  <a:txBody>
                    <a:bodyPr/>
                    <a:lstStyle/>
                    <a:p>
                      <a:pPr algn="ctr"/>
                      <a:endParaRPr lang="en-US" sz="1200">
                        <a:latin typeface="SST Arabic Medium" pitchFamily="34" charset="-78"/>
                        <a:cs typeface="SST Arabic Medium" pitchFamily="34" charset="-78"/>
                      </a:endParaRPr>
                    </a:p>
                  </a:txBody>
                  <a:tcPr anchor="ctr"/>
                </a:tc>
                <a:tc>
                  <a:txBody>
                    <a:bodyPr/>
                    <a:lstStyle/>
                    <a:p>
                      <a:pPr algn="ctr"/>
                      <a:endParaRPr lang="en-US" sz="1200">
                        <a:latin typeface="SST Arabic Medium" pitchFamily="34" charset="-78"/>
                        <a:cs typeface="SST Arabic Medium" pitchFamily="34" charset="-78"/>
                      </a:endParaRPr>
                    </a:p>
                  </a:txBody>
                  <a:tcPr anchor="ctr"/>
                </a:tc>
                <a:tc>
                  <a:txBody>
                    <a:bodyPr/>
                    <a:lstStyle/>
                    <a:p>
                      <a:pPr algn="ctr"/>
                      <a:endParaRPr lang="en-US" sz="1200">
                        <a:latin typeface="SST Arabic Medium" pitchFamily="34" charset="-78"/>
                        <a:cs typeface="SST Arabic Medium" pitchFamily="34" charset="-78"/>
                      </a:endParaRPr>
                    </a:p>
                  </a:txBody>
                  <a:tcPr anchor="ctr"/>
                </a:tc>
                <a:tc>
                  <a:txBody>
                    <a:bodyPr/>
                    <a:lstStyle/>
                    <a:p>
                      <a:pPr algn="ctr"/>
                      <a:endParaRPr lang="en-US" sz="1000">
                        <a:latin typeface="SST Arabic Medium" pitchFamily="34" charset="-78"/>
                        <a:cs typeface="SST Arabic Medium" pitchFamily="34" charset="-78"/>
                      </a:endParaRPr>
                    </a:p>
                  </a:txBody>
                  <a:tcPr anchor="ctr"/>
                </a:tc>
                <a:tc>
                  <a:txBody>
                    <a:bodyPr/>
                    <a:lstStyle/>
                    <a:p>
                      <a:pPr algn="ctr"/>
                      <a:endParaRPr lang="en-US" sz="1000">
                        <a:latin typeface="SST Arabic Medium" pitchFamily="34" charset="-78"/>
                        <a:cs typeface="SST Arabic Medium" pitchFamily="34" charset="-78"/>
                      </a:endParaRPr>
                    </a:p>
                  </a:txBody>
                  <a:tcPr anchor="ctr"/>
                </a:tc>
                <a:tc>
                  <a:txBody>
                    <a:bodyPr/>
                    <a:lstStyle/>
                    <a:p>
                      <a:pPr algn="ctr"/>
                      <a:r>
                        <a:rPr lang="ar-EG" sz="1000" dirty="0">
                          <a:latin typeface="SST Arabic Medium" pitchFamily="34" charset="-78"/>
                          <a:cs typeface="SST Arabic Medium" pitchFamily="34" charset="-78"/>
                        </a:rPr>
                        <a:t>النمذجة</a:t>
                      </a:r>
                      <a:endParaRPr lang="en-US" sz="1000" dirty="0">
                        <a:latin typeface="SST Arabic Medium" pitchFamily="34" charset="-78"/>
                        <a:cs typeface="SST Arabic Medium" pitchFamily="34" charset="-78"/>
                      </a:endParaRPr>
                    </a:p>
                  </a:txBody>
                  <a:tcPr anchor="ctr"/>
                </a:tc>
                <a:extLst>
                  <a:ext uri="{0D108BD9-81ED-4DB2-BD59-A6C34878D82A}">
                    <a16:rowId xmlns:a16="http://schemas.microsoft.com/office/drawing/2014/main" val="10004"/>
                  </a:ext>
                </a:extLst>
              </a:tr>
              <a:tr h="370840">
                <a:tc>
                  <a:txBody>
                    <a:bodyPr/>
                    <a:lstStyle/>
                    <a:p>
                      <a:pPr algn="ctr"/>
                      <a:endParaRPr lang="en-US" sz="1200">
                        <a:latin typeface="SST Arabic Medium" pitchFamily="34" charset="-78"/>
                        <a:cs typeface="SST Arabic Medium" pitchFamily="34" charset="-78"/>
                      </a:endParaRPr>
                    </a:p>
                  </a:txBody>
                  <a:tcPr anchor="ctr"/>
                </a:tc>
                <a:tc>
                  <a:txBody>
                    <a:bodyPr/>
                    <a:lstStyle/>
                    <a:p>
                      <a:pPr algn="ctr"/>
                      <a:r>
                        <a:rPr lang="ar-EG" sz="1200" dirty="0">
                          <a:latin typeface="SST Arabic Medium" pitchFamily="34" charset="-78"/>
                          <a:cs typeface="SST Arabic Medium" pitchFamily="34" charset="-78"/>
                        </a:rPr>
                        <a:t>×</a:t>
                      </a:r>
                      <a:endParaRPr lang="en-US" sz="1200" dirty="0">
                        <a:latin typeface="SST Arabic Medium" pitchFamily="34" charset="-78"/>
                        <a:cs typeface="SST Arabic Medium" pitchFamily="34" charset="-78"/>
                      </a:endParaRPr>
                    </a:p>
                  </a:txBody>
                  <a:tcPr anchor="ctr"/>
                </a:tc>
                <a:tc>
                  <a:txBody>
                    <a:bodyPr/>
                    <a:lstStyle/>
                    <a:p>
                      <a:pPr algn="ctr"/>
                      <a:endParaRPr lang="en-US" sz="1200">
                        <a:latin typeface="SST Arabic Medium" pitchFamily="34" charset="-78"/>
                        <a:cs typeface="SST Arabic Medium" pitchFamily="34" charset="-78"/>
                      </a:endParaRPr>
                    </a:p>
                  </a:txBody>
                  <a:tcPr anchor="ctr"/>
                </a:tc>
                <a:tc>
                  <a:txBody>
                    <a:bodyPr/>
                    <a:lstStyle/>
                    <a:p>
                      <a:pPr algn="ctr"/>
                      <a:endParaRPr lang="en-US" sz="1200">
                        <a:latin typeface="SST Arabic Medium" pitchFamily="34" charset="-78"/>
                        <a:cs typeface="SST Arabic Medium" pitchFamily="34" charset="-78"/>
                      </a:endParaRPr>
                    </a:p>
                  </a:txBody>
                  <a:tcPr anchor="ctr"/>
                </a:tc>
                <a:tc>
                  <a:txBody>
                    <a:bodyPr/>
                    <a:lstStyle/>
                    <a:p>
                      <a:pPr algn="ctr"/>
                      <a:endParaRPr lang="en-US" sz="1200">
                        <a:latin typeface="SST Arabic Medium" pitchFamily="34" charset="-78"/>
                        <a:cs typeface="SST Arabic Medium" pitchFamily="34" charset="-78"/>
                      </a:endParaRPr>
                    </a:p>
                  </a:txBody>
                  <a:tcPr anchor="ctr"/>
                </a:tc>
                <a:tc>
                  <a:txBody>
                    <a:bodyPr/>
                    <a:lstStyle/>
                    <a:p>
                      <a:pPr algn="ctr"/>
                      <a:endParaRPr lang="en-US" sz="1200">
                        <a:latin typeface="SST Arabic Medium" pitchFamily="34" charset="-78"/>
                        <a:cs typeface="SST Arabic Medium" pitchFamily="34" charset="-78"/>
                      </a:endParaRPr>
                    </a:p>
                  </a:txBody>
                  <a:tcPr anchor="ctr"/>
                </a:tc>
                <a:tc>
                  <a:txBody>
                    <a:bodyPr/>
                    <a:lstStyle/>
                    <a:p>
                      <a:pPr algn="ctr"/>
                      <a:r>
                        <a:rPr lang="ar-EG" sz="1000" dirty="0">
                          <a:latin typeface="SST Arabic Medium" pitchFamily="34" charset="-78"/>
                          <a:cs typeface="SST Arabic Medium" pitchFamily="34" charset="-78"/>
                        </a:rPr>
                        <a:t>×</a:t>
                      </a:r>
                      <a:endParaRPr lang="en-US" sz="1000" dirty="0">
                        <a:latin typeface="SST Arabic Medium" pitchFamily="34" charset="-78"/>
                        <a:cs typeface="SST Arabic Medium" pitchFamily="34" charset="-78"/>
                      </a:endParaRPr>
                    </a:p>
                  </a:txBody>
                  <a:tcPr anchor="ctr"/>
                </a:tc>
                <a:tc>
                  <a:txBody>
                    <a:bodyPr/>
                    <a:lstStyle/>
                    <a:p>
                      <a:pPr algn="ctr"/>
                      <a:endParaRPr lang="en-US" sz="1000">
                        <a:latin typeface="SST Arabic Medium" pitchFamily="34" charset="-78"/>
                        <a:cs typeface="SST Arabic Medium" pitchFamily="34" charset="-78"/>
                      </a:endParaRPr>
                    </a:p>
                  </a:txBody>
                  <a:tcPr anchor="ctr"/>
                </a:tc>
                <a:tc>
                  <a:txBody>
                    <a:bodyPr/>
                    <a:lstStyle/>
                    <a:p>
                      <a:pPr algn="ctr"/>
                      <a:r>
                        <a:rPr lang="ar-EG" sz="1000" dirty="0">
                          <a:latin typeface="SST Arabic Medium" pitchFamily="34" charset="-78"/>
                          <a:cs typeface="SST Arabic Medium" pitchFamily="34" charset="-78"/>
                        </a:rPr>
                        <a:t>صافي</a:t>
                      </a:r>
                      <a:r>
                        <a:rPr lang="ar-EG" sz="1000" baseline="0" dirty="0">
                          <a:latin typeface="SST Arabic Medium" pitchFamily="34" charset="-78"/>
                          <a:cs typeface="SST Arabic Medium" pitchFamily="34" charset="-78"/>
                        </a:rPr>
                        <a:t> مقاط المؤيدين</a:t>
                      </a:r>
                      <a:endParaRPr lang="en-US" sz="1000" dirty="0">
                        <a:latin typeface="SST Arabic Medium" pitchFamily="34" charset="-78"/>
                        <a:cs typeface="SST Arabic Medium" pitchFamily="34" charset="-78"/>
                      </a:endParaRPr>
                    </a:p>
                  </a:txBody>
                  <a:tcPr anchor="ctr"/>
                </a:tc>
                <a:extLst>
                  <a:ext uri="{0D108BD9-81ED-4DB2-BD59-A6C34878D82A}">
                    <a16:rowId xmlns:a16="http://schemas.microsoft.com/office/drawing/2014/main" val="10005"/>
                  </a:ext>
                </a:extLst>
              </a:tr>
              <a:tr h="370840">
                <a:tc>
                  <a:txBody>
                    <a:bodyPr/>
                    <a:lstStyle/>
                    <a:p>
                      <a:pPr algn="ctr"/>
                      <a:endParaRPr lang="en-US" sz="1200">
                        <a:latin typeface="SST Arabic Medium" pitchFamily="34" charset="-78"/>
                        <a:cs typeface="SST Arabic Medium" pitchFamily="34" charset="-78"/>
                      </a:endParaRPr>
                    </a:p>
                  </a:txBody>
                  <a:tcPr anchor="ctr"/>
                </a:tc>
                <a:tc>
                  <a:txBody>
                    <a:bodyPr/>
                    <a:lstStyle/>
                    <a:p>
                      <a:pPr algn="ctr"/>
                      <a:endParaRPr lang="en-US" sz="1200">
                        <a:latin typeface="SST Arabic Medium" pitchFamily="34" charset="-78"/>
                        <a:cs typeface="SST Arabic Medium" pitchFamily="34" charset="-78"/>
                      </a:endParaRPr>
                    </a:p>
                  </a:txBody>
                  <a:tcPr anchor="ctr"/>
                </a:tc>
                <a:tc>
                  <a:txBody>
                    <a:bodyPr/>
                    <a:lstStyle/>
                    <a:p>
                      <a:pPr algn="ctr"/>
                      <a:endParaRPr lang="en-US" sz="1200">
                        <a:latin typeface="SST Arabic Medium" pitchFamily="34" charset="-78"/>
                        <a:cs typeface="SST Arabic Medium" pitchFamily="34" charset="-78"/>
                      </a:endParaRPr>
                    </a:p>
                  </a:txBody>
                  <a:tcPr anchor="ctr"/>
                </a:tc>
                <a:tc>
                  <a:txBody>
                    <a:bodyPr/>
                    <a:lstStyle/>
                    <a:p>
                      <a:pPr algn="ctr"/>
                      <a:endParaRPr lang="en-US" sz="1200">
                        <a:latin typeface="SST Arabic Medium" pitchFamily="34" charset="-78"/>
                        <a:cs typeface="SST Arabic Medium" pitchFamily="34" charset="-78"/>
                      </a:endParaRPr>
                    </a:p>
                  </a:txBody>
                  <a:tcPr anchor="ctr"/>
                </a:tc>
                <a:tc>
                  <a:txBody>
                    <a:bodyPr/>
                    <a:lstStyle/>
                    <a:p>
                      <a:pPr algn="ctr"/>
                      <a:endParaRPr lang="en-US" sz="1200">
                        <a:latin typeface="SST Arabic Medium" pitchFamily="34" charset="-78"/>
                        <a:cs typeface="SST Arabic Medium" pitchFamily="34" charset="-78"/>
                      </a:endParaRPr>
                    </a:p>
                  </a:txBody>
                  <a:tcPr anchor="ctr"/>
                </a:tc>
                <a:tc>
                  <a:txBody>
                    <a:bodyPr/>
                    <a:lstStyle/>
                    <a:p>
                      <a:pPr algn="ctr"/>
                      <a:endParaRPr lang="en-US" sz="1200">
                        <a:latin typeface="SST Arabic Medium" pitchFamily="34" charset="-78"/>
                        <a:cs typeface="SST Arabic Medium" pitchFamily="34" charset="-78"/>
                      </a:endParaRPr>
                    </a:p>
                  </a:txBody>
                  <a:tcPr anchor="ctr"/>
                </a:tc>
                <a:tc>
                  <a:txBody>
                    <a:bodyPr/>
                    <a:lstStyle/>
                    <a:p>
                      <a:pPr algn="ctr"/>
                      <a:r>
                        <a:rPr lang="ar-EG" sz="1000" dirty="0">
                          <a:latin typeface="SST Arabic Medium" pitchFamily="34" charset="-78"/>
                          <a:cs typeface="SST Arabic Medium" pitchFamily="34" charset="-78"/>
                        </a:rPr>
                        <a:t>×</a:t>
                      </a:r>
                      <a:endParaRPr lang="en-US" sz="1000" dirty="0">
                        <a:latin typeface="SST Arabic Medium" pitchFamily="34" charset="-78"/>
                        <a:cs typeface="SST Arabic Medium" pitchFamily="34" charset="-78"/>
                      </a:endParaRPr>
                    </a:p>
                  </a:txBody>
                  <a:tcPr anchor="ctr"/>
                </a:tc>
                <a:tc>
                  <a:txBody>
                    <a:bodyPr/>
                    <a:lstStyle/>
                    <a:p>
                      <a:pPr algn="ctr"/>
                      <a:endParaRPr lang="en-US" sz="1000">
                        <a:latin typeface="SST Arabic Medium" pitchFamily="34" charset="-78"/>
                        <a:cs typeface="SST Arabic Medium" pitchFamily="34" charset="-78"/>
                      </a:endParaRPr>
                    </a:p>
                  </a:txBody>
                  <a:tcPr anchor="ctr"/>
                </a:tc>
                <a:tc>
                  <a:txBody>
                    <a:bodyPr/>
                    <a:lstStyle/>
                    <a:p>
                      <a:pPr algn="ctr"/>
                      <a:r>
                        <a:rPr lang="ar-EG" sz="1000" dirty="0">
                          <a:latin typeface="SST Arabic Medium" pitchFamily="34" charset="-78"/>
                          <a:cs typeface="SST Arabic Medium" pitchFamily="34" charset="-78"/>
                        </a:rPr>
                        <a:t>مخطط تحديد</a:t>
                      </a:r>
                      <a:r>
                        <a:rPr lang="ar-EG" sz="1000" baseline="0" dirty="0">
                          <a:latin typeface="SST Arabic Medium" pitchFamily="34" charset="-78"/>
                          <a:cs typeface="SST Arabic Medium" pitchFamily="34" charset="-78"/>
                        </a:rPr>
                        <a:t> الاولويات</a:t>
                      </a:r>
                      <a:endParaRPr lang="en-US" sz="1000" dirty="0">
                        <a:latin typeface="SST Arabic Medium" pitchFamily="34" charset="-78"/>
                        <a:cs typeface="SST Arabic Medium" pitchFamily="34" charset="-78"/>
                      </a:endParaRPr>
                    </a:p>
                  </a:txBody>
                  <a:tcPr anchor="ctr"/>
                </a:tc>
                <a:extLst>
                  <a:ext uri="{0D108BD9-81ED-4DB2-BD59-A6C34878D82A}">
                    <a16:rowId xmlns:a16="http://schemas.microsoft.com/office/drawing/2014/main" val="10006"/>
                  </a:ext>
                </a:extLst>
              </a:tr>
              <a:tr h="370840">
                <a:tc>
                  <a:txBody>
                    <a:bodyPr/>
                    <a:lstStyle/>
                    <a:p>
                      <a:pPr algn="ctr"/>
                      <a:endParaRPr lang="en-US" sz="1200">
                        <a:latin typeface="SST Arabic Medium" pitchFamily="34" charset="-78"/>
                        <a:cs typeface="SST Arabic Medium" pitchFamily="34" charset="-78"/>
                      </a:endParaRPr>
                    </a:p>
                  </a:txBody>
                  <a:tcPr anchor="ctr"/>
                </a:tc>
                <a:tc>
                  <a:txBody>
                    <a:bodyPr/>
                    <a:lstStyle/>
                    <a:p>
                      <a:pPr algn="ctr"/>
                      <a:r>
                        <a:rPr lang="ar-EG" sz="1200" dirty="0">
                          <a:latin typeface="SST Arabic Medium" pitchFamily="34" charset="-78"/>
                          <a:cs typeface="SST Arabic Medium" pitchFamily="34" charset="-78"/>
                        </a:rPr>
                        <a:t>×</a:t>
                      </a:r>
                      <a:endParaRPr lang="en-US" sz="1200" dirty="0">
                        <a:latin typeface="SST Arabic Medium" pitchFamily="34" charset="-78"/>
                        <a:cs typeface="SST Arabic Medium" pitchFamily="34" charset="-78"/>
                      </a:endParaRPr>
                    </a:p>
                  </a:txBody>
                  <a:tcPr anchor="ctr"/>
                </a:tc>
                <a:tc>
                  <a:txBody>
                    <a:bodyPr/>
                    <a:lstStyle/>
                    <a:p>
                      <a:pPr algn="ctr"/>
                      <a:r>
                        <a:rPr lang="ar-EG" sz="1200" dirty="0">
                          <a:latin typeface="SST Arabic Medium" pitchFamily="34" charset="-78"/>
                          <a:cs typeface="SST Arabic Medium" pitchFamily="34" charset="-78"/>
                        </a:rPr>
                        <a:t>×</a:t>
                      </a:r>
                      <a:endParaRPr lang="en-US" sz="1200" dirty="0">
                        <a:latin typeface="SST Arabic Medium" pitchFamily="34" charset="-78"/>
                        <a:cs typeface="SST Arabic Medium" pitchFamily="34" charset="-78"/>
                      </a:endParaRPr>
                    </a:p>
                  </a:txBody>
                  <a:tcPr anchor="ctr"/>
                </a:tc>
                <a:tc>
                  <a:txBody>
                    <a:bodyPr/>
                    <a:lstStyle/>
                    <a:p>
                      <a:pPr algn="ctr"/>
                      <a:r>
                        <a:rPr lang="ar-EG" sz="1200" dirty="0">
                          <a:latin typeface="SST Arabic Medium" pitchFamily="34" charset="-78"/>
                          <a:cs typeface="SST Arabic Medium" pitchFamily="34" charset="-78"/>
                        </a:rPr>
                        <a:t>×</a:t>
                      </a:r>
                      <a:endParaRPr lang="en-US" sz="1200" dirty="0">
                        <a:latin typeface="SST Arabic Medium" pitchFamily="34" charset="-78"/>
                        <a:cs typeface="SST Arabic Medium" pitchFamily="34" charset="-78"/>
                      </a:endParaRPr>
                    </a:p>
                  </a:txBody>
                  <a:tcPr anchor="ctr"/>
                </a:tc>
                <a:tc>
                  <a:txBody>
                    <a:bodyPr/>
                    <a:lstStyle/>
                    <a:p>
                      <a:pPr algn="ctr"/>
                      <a:r>
                        <a:rPr lang="ar-EG" sz="1200" dirty="0">
                          <a:latin typeface="SST Arabic Medium" pitchFamily="34" charset="-78"/>
                          <a:cs typeface="SST Arabic Medium" pitchFamily="34" charset="-78"/>
                        </a:rPr>
                        <a:t>×</a:t>
                      </a:r>
                      <a:endParaRPr lang="en-US" sz="1200" dirty="0">
                        <a:latin typeface="SST Arabic Medium" pitchFamily="34" charset="-78"/>
                        <a:cs typeface="SST Arabic Medium" pitchFamily="34" charset="-78"/>
                      </a:endParaRPr>
                    </a:p>
                  </a:txBody>
                  <a:tcPr anchor="ctr"/>
                </a:tc>
                <a:tc>
                  <a:txBody>
                    <a:bodyPr/>
                    <a:lstStyle/>
                    <a:p>
                      <a:pPr algn="ctr"/>
                      <a:r>
                        <a:rPr lang="ar-EG" sz="1200" dirty="0">
                          <a:latin typeface="SST Arabic Medium" pitchFamily="34" charset="-78"/>
                          <a:cs typeface="SST Arabic Medium" pitchFamily="34" charset="-78"/>
                        </a:rPr>
                        <a:t>×</a:t>
                      </a:r>
                      <a:endParaRPr lang="en-US" sz="1200" dirty="0">
                        <a:latin typeface="SST Arabic Medium" pitchFamily="34" charset="-78"/>
                        <a:cs typeface="SST Arabic Medium" pitchFamily="34" charset="-78"/>
                      </a:endParaRPr>
                    </a:p>
                  </a:txBody>
                  <a:tcPr anchor="ctr"/>
                </a:tc>
                <a:tc>
                  <a:txBody>
                    <a:bodyPr/>
                    <a:lstStyle/>
                    <a:p>
                      <a:pPr algn="ctr"/>
                      <a:endParaRPr lang="en-US" sz="1000">
                        <a:latin typeface="SST Arabic Medium" pitchFamily="34" charset="-78"/>
                        <a:cs typeface="SST Arabic Medium" pitchFamily="34" charset="-78"/>
                      </a:endParaRPr>
                    </a:p>
                  </a:txBody>
                  <a:tcPr anchor="ctr"/>
                </a:tc>
                <a:tc>
                  <a:txBody>
                    <a:bodyPr/>
                    <a:lstStyle/>
                    <a:p>
                      <a:pPr algn="ctr"/>
                      <a:endParaRPr lang="en-US" sz="1000" dirty="0">
                        <a:latin typeface="SST Arabic Medium" pitchFamily="34" charset="-78"/>
                        <a:cs typeface="SST Arabic Medium" pitchFamily="34" charset="-78"/>
                      </a:endParaRPr>
                    </a:p>
                  </a:txBody>
                  <a:tcPr anchor="ctr"/>
                </a:tc>
                <a:tc>
                  <a:txBody>
                    <a:bodyPr/>
                    <a:lstStyle/>
                    <a:p>
                      <a:pPr algn="ctr"/>
                      <a:r>
                        <a:rPr lang="ar-EG" sz="1000" dirty="0">
                          <a:latin typeface="SST Arabic Medium" pitchFamily="34" charset="-78"/>
                          <a:cs typeface="SST Arabic Medium" pitchFamily="34" charset="-78"/>
                        </a:rPr>
                        <a:t>الفترة الزمنية المحددة</a:t>
                      </a:r>
                      <a:endParaRPr lang="en-US" sz="1000" dirty="0">
                        <a:latin typeface="SST Arabic Medium" pitchFamily="34" charset="-78"/>
                        <a:cs typeface="SST Arabic Medium" pitchFamily="34" charset="-78"/>
                      </a:endParaRPr>
                    </a:p>
                  </a:txBody>
                  <a:tcPr anchor="ct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68198869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6"/>
          <p:cNvSpPr txBox="1"/>
          <p:nvPr/>
        </p:nvSpPr>
        <p:spPr>
          <a:xfrm>
            <a:off x="6620322" y="1649442"/>
            <a:ext cx="5143724" cy="371897"/>
          </a:xfrm>
          <a:prstGeom prst="rect">
            <a:avLst/>
          </a:prstGeom>
        </p:spPr>
        <p:txBody>
          <a:bodyPr wrap="square" lIns="0" tIns="0" rIns="0" bIns="0" rtlCol="0" anchor="t">
            <a:spAutoFit/>
          </a:bodyPr>
          <a:lstStyle/>
          <a:p>
            <a:pPr marL="0" marR="0" lvl="0" indent="0" algn="r" defTabSz="914400" rtl="1" eaLnBrk="1" fontAlgn="auto" latinLnBrk="0" hangingPunct="1">
              <a:lnSpc>
                <a:spcPts val="2899"/>
              </a:lnSpc>
              <a:spcBef>
                <a:spcPts val="0"/>
              </a:spcBef>
              <a:spcAft>
                <a:spcPts val="0"/>
              </a:spcAft>
              <a:buClrTx/>
              <a:buSzTx/>
              <a:buFontTx/>
              <a:buNone/>
              <a:tabLst/>
              <a:defRPr/>
            </a:pPr>
            <a:r>
              <a:rPr kumimoji="0" lang="ar-EG" i="0" u="none" strike="noStrike" kern="1200" cap="none" spc="0" normalizeH="0" baseline="0" noProof="0" dirty="0">
                <a:ln>
                  <a:noFill/>
                </a:ln>
                <a:solidFill>
                  <a:srgbClr val="00A1A7"/>
                </a:solidFill>
                <a:effectLst/>
                <a:uLnTx/>
                <a:uFillTx/>
                <a:latin typeface="SST Arabic Medium" pitchFamily="34" charset="-78"/>
                <a:ea typeface="SST Arabic Bold"/>
                <a:cs typeface="SST Arabic Medium" pitchFamily="34" charset="-78"/>
                <a:sym typeface="SST Arabic Bold"/>
                <a:rtl/>
              </a:rPr>
              <a:t>الســـؤال المـطلوب مـن النشـاط : </a:t>
            </a:r>
          </a:p>
        </p:txBody>
      </p:sp>
      <p:sp>
        <p:nvSpPr>
          <p:cNvPr id="17" name="TextBox 17"/>
          <p:cNvSpPr txBox="1"/>
          <p:nvPr/>
        </p:nvSpPr>
        <p:spPr>
          <a:xfrm>
            <a:off x="1429197" y="2203000"/>
            <a:ext cx="10334849" cy="276999"/>
          </a:xfrm>
          <a:prstGeom prst="rect">
            <a:avLst/>
          </a:prstGeom>
        </p:spPr>
        <p:txBody>
          <a:bodyPr wrap="square" lIns="0" tIns="0" rIns="0" bIns="0" rtlCol="0" anchor="t">
            <a:spAutoFit/>
          </a:bodyPr>
          <a:lstStyle/>
          <a:p>
            <a:pPr lvl="0" algn="r" rtl="1">
              <a:spcBef>
                <a:spcPct val="0"/>
              </a:spcBef>
            </a:pPr>
            <a:r>
              <a:rPr kumimoji="0" lang="ar-EG" b="0" i="0" u="none" strike="noStrike" kern="1200" cap="none" spc="0" normalizeH="0" baseline="0" noProof="0" dirty="0">
                <a:ln>
                  <a:noFill/>
                </a:ln>
                <a:solidFill>
                  <a:srgbClr val="112D63"/>
                </a:solidFill>
                <a:effectLst/>
                <a:uLnTx/>
                <a:uFillTx/>
                <a:latin typeface="SST Arabic Medium" pitchFamily="34" charset="-78"/>
                <a:ea typeface="Effra"/>
                <a:cs typeface="SST Arabic Medium" pitchFamily="34" charset="-78"/>
                <a:sym typeface="Effra"/>
                <a:rtl/>
              </a:rPr>
              <a:t>عنوان النشاط: </a:t>
            </a:r>
            <a:r>
              <a:rPr lang="ar-EG" dirty="0">
                <a:solidFill>
                  <a:srgbClr val="112D63"/>
                </a:solidFill>
                <a:latin typeface="SST Arabic Medium" pitchFamily="34" charset="-78"/>
                <a:ea typeface="Effra"/>
                <a:cs typeface="SST Arabic Medium" pitchFamily="34" charset="-78"/>
                <a:sym typeface="Effra"/>
                <a:rtl/>
              </a:rPr>
              <a:t>الطرق شائعة الاستخدام</a:t>
            </a:r>
          </a:p>
        </p:txBody>
      </p:sp>
      <p:grpSp>
        <p:nvGrpSpPr>
          <p:cNvPr id="29" name="Group 2"/>
          <p:cNvGrpSpPr/>
          <p:nvPr/>
        </p:nvGrpSpPr>
        <p:grpSpPr>
          <a:xfrm>
            <a:off x="10486232" y="6087809"/>
            <a:ext cx="1476351" cy="515451"/>
            <a:chOff x="0" y="0"/>
            <a:chExt cx="2952702" cy="1030902"/>
          </a:xfrm>
        </p:grpSpPr>
        <p:sp>
          <p:nvSpPr>
            <p:cNvPr id="30" name="Freeform 3"/>
            <p:cNvSpPr/>
            <p:nvPr/>
          </p:nvSpPr>
          <p:spPr>
            <a:xfrm>
              <a:off x="2311892" y="115883"/>
              <a:ext cx="487472" cy="799135"/>
            </a:xfrm>
            <a:custGeom>
              <a:avLst/>
              <a:gdLst/>
              <a:ahLst/>
              <a:cxnLst/>
              <a:rect l="l" t="t" r="r" b="b"/>
              <a:pathLst>
                <a:path w="487472" h="799135">
                  <a:moveTo>
                    <a:pt x="0" y="0"/>
                  </a:moveTo>
                  <a:lnTo>
                    <a:pt x="487472" y="0"/>
                  </a:lnTo>
                  <a:lnTo>
                    <a:pt x="487472" y="799135"/>
                  </a:lnTo>
                  <a:lnTo>
                    <a:pt x="0" y="799135"/>
                  </a:lnTo>
                  <a:lnTo>
                    <a:pt x="0" y="0"/>
                  </a:lnTo>
                  <a:close/>
                </a:path>
              </a:pathLst>
            </a:custGeom>
            <a: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p:spPr>
          <p:txBody>
            <a:bodyPr/>
            <a:lstStyle/>
            <a:p>
              <a:endParaRPr lang="en-SA"/>
            </a:p>
          </p:txBody>
        </p:sp>
        <p:grpSp>
          <p:nvGrpSpPr>
            <p:cNvPr id="31" name="Group 4"/>
            <p:cNvGrpSpPr/>
            <p:nvPr/>
          </p:nvGrpSpPr>
          <p:grpSpPr>
            <a:xfrm>
              <a:off x="0" y="0"/>
              <a:ext cx="2952702" cy="1030902"/>
              <a:chOff x="0" y="0"/>
              <a:chExt cx="1001064" cy="349510"/>
            </a:xfrm>
          </p:grpSpPr>
          <p:sp>
            <p:nvSpPr>
              <p:cNvPr id="33" name="Freeform 5"/>
              <p:cNvSpPr/>
              <p:nvPr/>
            </p:nvSpPr>
            <p:spPr>
              <a:xfrm>
                <a:off x="0" y="0"/>
                <a:ext cx="1001064" cy="349510"/>
              </a:xfrm>
              <a:custGeom>
                <a:avLst/>
                <a:gdLst/>
                <a:ahLst/>
                <a:cxnLst/>
                <a:rect l="l" t="t" r="r" b="b"/>
                <a:pathLst>
                  <a:path w="1001064" h="349510">
                    <a:moveTo>
                      <a:pt x="23409" y="0"/>
                    </a:moveTo>
                    <a:lnTo>
                      <a:pt x="977655" y="0"/>
                    </a:lnTo>
                    <a:cubicBezTo>
                      <a:pt x="983863" y="0"/>
                      <a:pt x="989818" y="2466"/>
                      <a:pt x="994208" y="6856"/>
                    </a:cubicBezTo>
                    <a:cubicBezTo>
                      <a:pt x="998598" y="11247"/>
                      <a:pt x="1001064" y="17201"/>
                      <a:pt x="1001064" y="23409"/>
                    </a:cubicBezTo>
                    <a:lnTo>
                      <a:pt x="1001064" y="326101"/>
                    </a:lnTo>
                    <a:cubicBezTo>
                      <a:pt x="1001064" y="332309"/>
                      <a:pt x="998598" y="338263"/>
                      <a:pt x="994208" y="342654"/>
                    </a:cubicBezTo>
                    <a:cubicBezTo>
                      <a:pt x="989818" y="347044"/>
                      <a:pt x="983863" y="349510"/>
                      <a:pt x="977655" y="349510"/>
                    </a:cubicBezTo>
                    <a:lnTo>
                      <a:pt x="23409" y="349510"/>
                    </a:lnTo>
                    <a:cubicBezTo>
                      <a:pt x="17201" y="349510"/>
                      <a:pt x="11247" y="347044"/>
                      <a:pt x="6856" y="342654"/>
                    </a:cubicBezTo>
                    <a:cubicBezTo>
                      <a:pt x="2466" y="338263"/>
                      <a:pt x="0" y="332309"/>
                      <a:pt x="0" y="326101"/>
                    </a:cubicBezTo>
                    <a:lnTo>
                      <a:pt x="0" y="23409"/>
                    </a:lnTo>
                    <a:cubicBezTo>
                      <a:pt x="0" y="17201"/>
                      <a:pt x="2466" y="11247"/>
                      <a:pt x="6856" y="6856"/>
                    </a:cubicBezTo>
                    <a:cubicBezTo>
                      <a:pt x="11247" y="2466"/>
                      <a:pt x="17201" y="0"/>
                      <a:pt x="23409" y="0"/>
                    </a:cubicBezTo>
                    <a:close/>
                  </a:path>
                </a:pathLst>
              </a:custGeom>
              <a:solidFill>
                <a:srgbClr val="000000">
                  <a:alpha val="0"/>
                </a:srgbClr>
              </a:solidFill>
              <a:ln w="19050" cap="sq">
                <a:solidFill>
                  <a:srgbClr val="18337A"/>
                </a:solidFill>
                <a:prstDash val="solid"/>
                <a:miter/>
              </a:ln>
            </p:spPr>
            <p:txBody>
              <a:bodyPr/>
              <a:lstStyle/>
              <a:p>
                <a:endParaRPr lang="en-SA"/>
              </a:p>
            </p:txBody>
          </p:sp>
          <p:sp>
            <p:nvSpPr>
              <p:cNvPr id="34" name="TextBox 6"/>
              <p:cNvSpPr txBox="1"/>
              <p:nvPr/>
            </p:nvSpPr>
            <p:spPr>
              <a:xfrm>
                <a:off x="0" y="-47625"/>
                <a:ext cx="1001064" cy="397135"/>
              </a:xfrm>
              <a:prstGeom prst="rect">
                <a:avLst/>
              </a:prstGeom>
            </p:spPr>
            <p:txBody>
              <a:bodyPr lIns="33867" tIns="33867" rIns="33867" bIns="33867" rtlCol="0" anchor="ctr"/>
              <a:lstStyle/>
              <a:p>
                <a:pPr marL="0" marR="0" lvl="0" indent="0" algn="ctr" defTabSz="914400" rtl="1" eaLnBrk="1" fontAlgn="auto" latinLnBrk="0" hangingPunct="1">
                  <a:lnSpc>
                    <a:spcPts val="2382"/>
                  </a:lnSpc>
                  <a:spcBef>
                    <a:spcPts val="0"/>
                  </a:spcBef>
                  <a:spcAft>
                    <a:spcPts val="0"/>
                  </a:spcAft>
                  <a:buClrTx/>
                  <a:buSzTx/>
                  <a:buFontTx/>
                  <a:buNone/>
                  <a:tabLst/>
                  <a:defRPr/>
                </a:pPr>
                <a:endParaRPr kumimoji="0" sz="1200" b="0" i="0" u="none" strike="noStrike" kern="1200" cap="none" spc="0" normalizeH="0" baseline="0" noProof="0" dirty="0">
                  <a:ln>
                    <a:noFill/>
                  </a:ln>
                  <a:solidFill>
                    <a:prstClr val="black"/>
                  </a:solidFill>
                  <a:effectLst/>
                  <a:uLnTx/>
                  <a:uFillTx/>
                  <a:latin typeface="SST Arabic Medium" pitchFamily="34" charset="-78"/>
                  <a:ea typeface="+mn-ea"/>
                  <a:cs typeface="+mn-cs"/>
                </a:endParaRPr>
              </a:p>
            </p:txBody>
          </p:sp>
        </p:grpSp>
        <p:sp>
          <p:nvSpPr>
            <p:cNvPr id="32" name="TextBox 7"/>
            <p:cNvSpPr txBox="1"/>
            <p:nvPr/>
          </p:nvSpPr>
          <p:spPr>
            <a:xfrm>
              <a:off x="225748" y="132886"/>
              <a:ext cx="1859262" cy="625556"/>
            </a:xfrm>
            <a:prstGeom prst="rect">
              <a:avLst/>
            </a:prstGeom>
          </p:spPr>
          <p:txBody>
            <a:bodyPr lIns="0" tIns="0" rIns="0" bIns="0" rtlCol="0" anchor="t">
              <a:spAutoFit/>
            </a:bodyPr>
            <a:lstStyle/>
            <a:p>
              <a:pPr marL="0" marR="0" lvl="0" indent="0" algn="ctr" defTabSz="914400" rtl="1" eaLnBrk="1" fontAlgn="auto" latinLnBrk="0" hangingPunct="1">
                <a:lnSpc>
                  <a:spcPts val="2659"/>
                </a:lnSpc>
                <a:spcBef>
                  <a:spcPts val="0"/>
                </a:spcBef>
                <a:spcAft>
                  <a:spcPts val="0"/>
                </a:spcAft>
                <a:buClrTx/>
                <a:buSzTx/>
                <a:buFontTx/>
                <a:buNone/>
                <a:tabLst/>
                <a:defRPr/>
              </a:pPr>
              <a:r>
                <a:rPr kumimoji="0" lang="ar-EG" sz="1800" b="0" i="0" u="none" strike="noStrike" kern="1200" cap="none" spc="0" normalizeH="0" baseline="0" noProof="0" dirty="0">
                  <a:ln>
                    <a:noFill/>
                  </a:ln>
                  <a:solidFill>
                    <a:srgbClr val="18337A"/>
                  </a:solidFill>
                  <a:effectLst/>
                  <a:uLnTx/>
                  <a:uFillTx/>
                  <a:latin typeface="SST Arabic Medium" panose="020B0604030504020204" pitchFamily="34" charset="-78"/>
                  <a:ea typeface="SST Arabic Bold"/>
                  <a:cs typeface="SST Arabic Medium" panose="020B0604030504020204" pitchFamily="34" charset="-78"/>
                  <a:sym typeface="SST Arabic Bold"/>
                </a:rPr>
                <a:t>15</a:t>
              </a:r>
              <a:r>
                <a:rPr kumimoji="0" lang="ar-EG" sz="1800" b="0" i="0" u="none" strike="noStrike" kern="1200" cap="none" spc="0" normalizeH="0" baseline="0" noProof="0" dirty="0">
                  <a:ln>
                    <a:noFill/>
                  </a:ln>
                  <a:solidFill>
                    <a:srgbClr val="18337A"/>
                  </a:solidFill>
                  <a:effectLst/>
                  <a:uLnTx/>
                  <a:uFillTx/>
                  <a:latin typeface="SST Arabic Medium" panose="020B0604030504020204" pitchFamily="34" charset="-78"/>
                  <a:ea typeface="SST Arabic Bold"/>
                  <a:cs typeface="SST Arabic Medium" panose="020B0604030504020204" pitchFamily="34" charset="-78"/>
                  <a:sym typeface="SST Arabic Bold"/>
                  <a:rtl/>
                </a:rPr>
                <a:t> </a:t>
              </a:r>
              <a:r>
                <a:rPr kumimoji="0" lang="ar-SA" sz="1800" b="0" i="0" u="none" strike="noStrike" kern="1200" cap="none" spc="0" normalizeH="0" baseline="0" noProof="0" dirty="0">
                  <a:ln>
                    <a:noFill/>
                  </a:ln>
                  <a:solidFill>
                    <a:srgbClr val="18337A"/>
                  </a:solidFill>
                  <a:effectLst/>
                  <a:uLnTx/>
                  <a:uFillTx/>
                  <a:latin typeface="SST Arabic Medium" panose="020B0604030504020204" pitchFamily="34" charset="-78"/>
                  <a:ea typeface="SST Arabic Bold"/>
                  <a:cs typeface="SST Arabic Medium" panose="020B0604030504020204" pitchFamily="34" charset="-78"/>
                  <a:sym typeface="SST Arabic Bold"/>
                  <a:rtl/>
                </a:rPr>
                <a:t>دقيقة</a:t>
              </a:r>
              <a:endParaRPr kumimoji="0" lang="ar-EG" sz="1800" b="0" i="0" u="none" strike="noStrike" kern="1200" cap="none" spc="0" normalizeH="0" baseline="0" noProof="0" dirty="0">
                <a:ln>
                  <a:noFill/>
                </a:ln>
                <a:solidFill>
                  <a:srgbClr val="18337A"/>
                </a:solidFill>
                <a:effectLst/>
                <a:uLnTx/>
                <a:uFillTx/>
                <a:latin typeface="SST Arabic Medium" panose="020B0604030504020204" pitchFamily="34" charset="-78"/>
                <a:ea typeface="SST Arabic Bold"/>
                <a:cs typeface="SST Arabic Medium" panose="020B0604030504020204" pitchFamily="34" charset="-78"/>
                <a:sym typeface="SST Arabic Bold"/>
                <a:rtl/>
              </a:endParaRPr>
            </a:p>
          </p:txBody>
        </p:sp>
      </p:grpSp>
      <p:pic>
        <p:nvPicPr>
          <p:cNvPr id="3" name="صورة 2"/>
          <p:cNvPicPr>
            <a:picLocks noChangeAspect="1"/>
          </p:cNvPicPr>
          <p:nvPr/>
        </p:nvPicPr>
        <p:blipFill rotWithShape="1">
          <a:blip r:embed="rId5" cstate="email">
            <a:extLst>
              <a:ext uri="{28A0092B-C50C-407E-A947-70E740481C1C}">
                <a14:useLocalDpi xmlns:a14="http://schemas.microsoft.com/office/drawing/2010/main"/>
              </a:ext>
            </a:extLst>
          </a:blip>
          <a:srcRect t="25690" b="26343"/>
          <a:stretch/>
        </p:blipFill>
        <p:spPr>
          <a:xfrm>
            <a:off x="85529" y="133349"/>
            <a:ext cx="1695646" cy="575238"/>
          </a:xfrm>
          <a:prstGeom prst="rect">
            <a:avLst/>
          </a:prstGeom>
        </p:spPr>
      </p:pic>
      <p:sp>
        <p:nvSpPr>
          <p:cNvPr id="18" name="Rectangle 17">
            <a:extLst>
              <a:ext uri="{FF2B5EF4-FFF2-40B4-BE49-F238E27FC236}">
                <a16:creationId xmlns:a16="http://schemas.microsoft.com/office/drawing/2014/main" id="{24AE067E-5154-45C6-A5AD-0690ACCDAC2E}"/>
              </a:ext>
            </a:extLst>
          </p:cNvPr>
          <p:cNvSpPr/>
          <p:nvPr/>
        </p:nvSpPr>
        <p:spPr>
          <a:xfrm>
            <a:off x="4092676" y="2733365"/>
            <a:ext cx="7671370" cy="1893852"/>
          </a:xfrm>
          <a:prstGeom prst="rect">
            <a:avLst/>
          </a:prstGeom>
        </p:spPr>
        <p:txBody>
          <a:bodyPr wrap="square">
            <a:spAutoFit/>
          </a:bodyPr>
          <a:lstStyle/>
          <a:p>
            <a:pPr marR="0" lvl="0" algn="r" defTabSz="914400" rtl="1" eaLnBrk="1" fontAlgn="auto" latinLnBrk="0" hangingPunct="1">
              <a:lnSpc>
                <a:spcPct val="150000"/>
              </a:lnSpc>
              <a:spcBef>
                <a:spcPts val="0"/>
              </a:spcBef>
              <a:spcAft>
                <a:spcPts val="0"/>
              </a:spcAft>
              <a:buClrTx/>
              <a:buSzTx/>
              <a:tabLst/>
              <a:defRPr/>
            </a:pPr>
            <a:r>
              <a:rPr kumimoji="0" lang="ar-EG" sz="1600" b="0" i="0" u="none" strike="noStrike" kern="1200" cap="none" spc="0" normalizeH="0" baseline="0" noProof="0" dirty="0">
                <a:ln>
                  <a:noFill/>
                </a:ln>
                <a:solidFill>
                  <a:schemeClr val="bg1">
                    <a:lumMod val="50000"/>
                  </a:schemeClr>
                </a:solidFill>
                <a:effectLst/>
                <a:uLnTx/>
                <a:uFillTx/>
                <a:latin typeface="SST Arabic Medium" pitchFamily="34" charset="-78"/>
                <a:ea typeface="+mn-ea"/>
                <a:cs typeface="SST Arabic Medium" pitchFamily="34" charset="-78"/>
              </a:rPr>
              <a:t>من خلال ما تم شرحه مطلوب من كل مجموعة اختيار طريقة واحدة من حزمة الطرق التالية مع شرحها وإعطاء مثال لاستخدامها.</a:t>
            </a:r>
          </a:p>
          <a:p>
            <a:pPr marL="457200" marR="0" lvl="0" indent="-457200" algn="r" defTabSz="914400" rtl="1" eaLnBrk="1" fontAlgn="auto" latinLnBrk="0" hangingPunct="1">
              <a:lnSpc>
                <a:spcPct val="150000"/>
              </a:lnSpc>
              <a:spcBef>
                <a:spcPts val="0"/>
              </a:spcBef>
              <a:spcAft>
                <a:spcPts val="0"/>
              </a:spcAft>
              <a:buClr>
                <a:srgbClr val="02BCB6"/>
              </a:buClr>
              <a:buSzTx/>
              <a:buFont typeface="+mj-lt"/>
              <a:buAutoNum type="arabicPeriod"/>
              <a:tabLst/>
              <a:defRPr/>
            </a:pPr>
            <a:r>
              <a:rPr kumimoji="0" lang="ar-EG" sz="1600" b="0" i="0" u="none" strike="noStrike" kern="1200" cap="none" spc="0" normalizeH="0" baseline="0" noProof="0" dirty="0">
                <a:ln>
                  <a:noFill/>
                </a:ln>
                <a:solidFill>
                  <a:schemeClr val="bg1">
                    <a:lumMod val="50000"/>
                  </a:schemeClr>
                </a:solidFill>
                <a:effectLst/>
                <a:uLnTx/>
                <a:uFillTx/>
                <a:latin typeface="SST Arabic Medium" pitchFamily="34" charset="-78"/>
                <a:ea typeface="+mn-ea"/>
                <a:cs typeface="SST Arabic Medium" pitchFamily="34" charset="-78"/>
              </a:rPr>
              <a:t>طرق جمع وتحليل البيانات</a:t>
            </a:r>
          </a:p>
          <a:p>
            <a:pPr marL="457200" marR="0" lvl="0" indent="-457200" algn="r" defTabSz="914400" rtl="1" eaLnBrk="1" fontAlgn="auto" latinLnBrk="0" hangingPunct="1">
              <a:lnSpc>
                <a:spcPct val="150000"/>
              </a:lnSpc>
              <a:spcBef>
                <a:spcPts val="0"/>
              </a:spcBef>
              <a:spcAft>
                <a:spcPts val="0"/>
              </a:spcAft>
              <a:buClr>
                <a:srgbClr val="02BCB6"/>
              </a:buClr>
              <a:buSzTx/>
              <a:buFont typeface="+mj-lt"/>
              <a:buAutoNum type="arabicPeriod"/>
              <a:tabLst/>
              <a:defRPr/>
            </a:pPr>
            <a:r>
              <a:rPr kumimoji="0" lang="ar-EG" sz="1600" b="0" i="0" u="none" strike="noStrike" kern="1200" cap="none" spc="0" normalizeH="0" baseline="0" noProof="0" dirty="0">
                <a:ln>
                  <a:noFill/>
                </a:ln>
                <a:solidFill>
                  <a:schemeClr val="bg1">
                    <a:lumMod val="50000"/>
                  </a:schemeClr>
                </a:solidFill>
                <a:effectLst/>
                <a:uLnTx/>
                <a:uFillTx/>
                <a:latin typeface="SST Arabic Medium" pitchFamily="34" charset="-78"/>
                <a:ea typeface="+mn-ea"/>
                <a:cs typeface="SST Arabic Medium" pitchFamily="34" charset="-78"/>
              </a:rPr>
              <a:t>طرق الاجتماعات والفعاليات</a:t>
            </a:r>
          </a:p>
          <a:p>
            <a:pPr marL="457200" marR="0" lvl="0" indent="-457200" algn="r" defTabSz="914400" rtl="1" eaLnBrk="1" fontAlgn="auto" latinLnBrk="0" hangingPunct="1">
              <a:lnSpc>
                <a:spcPct val="150000"/>
              </a:lnSpc>
              <a:spcBef>
                <a:spcPts val="0"/>
              </a:spcBef>
              <a:spcAft>
                <a:spcPts val="0"/>
              </a:spcAft>
              <a:buClr>
                <a:srgbClr val="02BCB6"/>
              </a:buClr>
              <a:buSzTx/>
              <a:buFont typeface="+mj-lt"/>
              <a:buAutoNum type="arabicPeriod"/>
              <a:tabLst/>
              <a:defRPr/>
            </a:pPr>
            <a:r>
              <a:rPr kumimoji="0" lang="ar-EG" sz="1600" b="0" i="0" u="none" strike="noStrike" kern="1200" cap="none" spc="0" normalizeH="0" baseline="0" noProof="0" dirty="0">
                <a:ln>
                  <a:noFill/>
                </a:ln>
                <a:solidFill>
                  <a:schemeClr val="bg1">
                    <a:lumMod val="50000"/>
                  </a:schemeClr>
                </a:solidFill>
                <a:effectLst/>
                <a:uLnTx/>
                <a:uFillTx/>
                <a:latin typeface="SST Arabic Medium" pitchFamily="34" charset="-78"/>
                <a:ea typeface="+mn-ea"/>
                <a:cs typeface="SST Arabic Medium" pitchFamily="34" charset="-78"/>
              </a:rPr>
              <a:t>طرق التقدير</a:t>
            </a:r>
          </a:p>
        </p:txBody>
      </p:sp>
      <p:sp>
        <p:nvSpPr>
          <p:cNvPr id="25" name="TextBox 15"/>
          <p:cNvSpPr txBox="1"/>
          <p:nvPr/>
        </p:nvSpPr>
        <p:spPr>
          <a:xfrm>
            <a:off x="9077113" y="881894"/>
            <a:ext cx="2210849" cy="186205"/>
          </a:xfrm>
          <a:prstGeom prst="rect">
            <a:avLst/>
          </a:prstGeom>
        </p:spPr>
        <p:txBody>
          <a:bodyPr wrap="square" lIns="0" tIns="0" rIns="0" bIns="0" rtlCol="0" anchor="t">
            <a:spAutoFit/>
          </a:bodyPr>
          <a:lstStyle>
            <a:defPPr>
              <a:defRPr lang="en-US"/>
            </a:defPPr>
            <a:lvl1pPr algn="ctr">
              <a:lnSpc>
                <a:spcPts val="1231"/>
              </a:lnSpc>
              <a:defRPr sz="1866">
                <a:solidFill>
                  <a:srgbClr val="FEFEFE"/>
                </a:solidFill>
                <a:latin typeface="SST Arabic Medium" panose="020B0604030504020204" pitchFamily="34" charset="-78"/>
                <a:ea typeface="SST Arabic Bold"/>
                <a:cs typeface="SST Arabic Medium" panose="020B0604030504020204" pitchFamily="34" charset="-78"/>
                <a:rtl/>
              </a:defRPr>
            </a:lvl1pPr>
          </a:lstStyle>
          <a:p>
            <a:pPr lvl="0" rtl="1">
              <a:defRPr/>
            </a:pPr>
            <a:r>
              <a:rPr lang="ar-EG" sz="2400" dirty="0">
                <a:sym typeface="SST Arabic Bold"/>
              </a:rPr>
              <a:t>نشاط ت</a:t>
            </a:r>
            <a:r>
              <a:rPr lang="ar-SA" sz="2400" dirty="0">
                <a:sym typeface="SST Arabic Bold"/>
              </a:rPr>
              <a:t>دريبي (12)</a:t>
            </a:r>
            <a:r>
              <a:rPr lang="ar-EG" sz="2400" dirty="0">
                <a:sym typeface="SST Arabic Bold"/>
              </a:rPr>
              <a:t> </a:t>
            </a:r>
            <a:endParaRPr lang="en-US" sz="2400" dirty="0">
              <a:sym typeface="SST Arabic Bold"/>
            </a:endParaRPr>
          </a:p>
        </p:txBody>
      </p:sp>
      <p:pic>
        <p:nvPicPr>
          <p:cNvPr id="13" name="Picture 1546066134">
            <a:extLst>
              <a:ext uri="{FF2B5EF4-FFF2-40B4-BE49-F238E27FC236}">
                <a16:creationId xmlns:a16="http://schemas.microsoft.com/office/drawing/2014/main" id="{7DFB23F5-80D8-4C9F-AB57-31AC6127A58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224407" y="686691"/>
            <a:ext cx="469716" cy="390406"/>
          </a:xfrm>
          <a:prstGeom prst="rect">
            <a:avLst/>
          </a:prstGeom>
        </p:spPr>
      </p:pic>
    </p:spTree>
    <p:extLst>
      <p:ext uri="{BB962C8B-B14F-4D97-AF65-F5344CB8AC3E}">
        <p14:creationId xmlns:p14="http://schemas.microsoft.com/office/powerpoint/2010/main" val="333316770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النتاجات شائعة الاستخدام</a:t>
            </a:r>
          </a:p>
        </p:txBody>
      </p:sp>
      <p:sp>
        <p:nvSpPr>
          <p:cNvPr id="5" name="Rectangle 4">
            <a:extLst>
              <a:ext uri="{FF2B5EF4-FFF2-40B4-BE49-F238E27FC236}">
                <a16:creationId xmlns:a16="http://schemas.microsoft.com/office/drawing/2014/main" id="{2F08A842-587D-410E-BC48-3C304D19D659}"/>
              </a:ext>
            </a:extLst>
          </p:cNvPr>
          <p:cNvSpPr/>
          <p:nvPr/>
        </p:nvSpPr>
        <p:spPr>
          <a:xfrm>
            <a:off x="3973339" y="1220508"/>
            <a:ext cx="7622322" cy="1615827"/>
          </a:xfrm>
          <a:prstGeom prst="rect">
            <a:avLst/>
          </a:prstGeom>
        </p:spPr>
        <p:txBody>
          <a:bodyPr wrap="square">
            <a:spAutoFit/>
          </a:bodyPr>
          <a:lstStyle/>
          <a:p>
            <a:pPr lvl="0" algn="justLow" rtl="1">
              <a:lnSpc>
                <a:spcPct val="150000"/>
              </a:lnSpc>
              <a:defRPr/>
            </a:pPr>
            <a:r>
              <a:rPr lang="ar-EG" dirty="0">
                <a:solidFill>
                  <a:srgbClr val="03A5AD"/>
                </a:solidFill>
                <a:latin typeface="SST Arabic Medium" pitchFamily="34" charset="-78"/>
                <a:cs typeface="SST Arabic Medium" pitchFamily="34" charset="-78"/>
              </a:rPr>
              <a:t>1. نتاجات الاستراتيجية</a:t>
            </a:r>
          </a:p>
          <a:p>
            <a:pPr lvl="0" algn="justLow" rtl="1">
              <a:lnSpc>
                <a:spcPct val="150000"/>
              </a:lnSpc>
              <a:defRPr/>
            </a:pPr>
            <a:r>
              <a:rPr lang="ar-EG" sz="1600" dirty="0">
                <a:solidFill>
                  <a:schemeClr val="bg1">
                    <a:lumMod val="50000"/>
                  </a:schemeClr>
                </a:solidFill>
                <a:latin typeface="SST Arabic Medium" pitchFamily="34" charset="-78"/>
                <a:cs typeface="SST Arabic Medium" pitchFamily="34" charset="-78"/>
              </a:rPr>
              <a:t>المستندات التي تم إعدادها قبل أو عند بداية المشروع والتي تتناول معلومات استراتيجية أو معلومات الأعمال أو معلومات عامة عن المشروع. يتم إعداد النتاجات الإستراتيجية في بداية المشروع ولا تتغير عادةً، و لكن من الممكن أن يتم مراجعتها على مدار المشروع.</a:t>
            </a:r>
            <a:endParaRPr kumimoji="0" lang="ar-EG" sz="160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grpSp>
        <p:nvGrpSpPr>
          <p:cNvPr id="2" name="Group 1"/>
          <p:cNvGrpSpPr/>
          <p:nvPr/>
        </p:nvGrpSpPr>
        <p:grpSpPr>
          <a:xfrm>
            <a:off x="2558485" y="3771517"/>
            <a:ext cx="7075031" cy="1607933"/>
            <a:chOff x="3222814" y="3771517"/>
            <a:chExt cx="7075031" cy="1607933"/>
          </a:xfrm>
        </p:grpSpPr>
        <p:sp>
          <p:nvSpPr>
            <p:cNvPr id="9" name="Freeform 3"/>
            <p:cNvSpPr/>
            <p:nvPr/>
          </p:nvSpPr>
          <p:spPr>
            <a:xfrm>
              <a:off x="3222814" y="4366836"/>
              <a:ext cx="3537516" cy="1012614"/>
            </a:xfrm>
            <a:custGeom>
              <a:avLst/>
              <a:gdLst/>
              <a:ahLst/>
              <a:cxnLst/>
              <a:rect l="l" t="t" r="r" b="b"/>
              <a:pathLst>
                <a:path w="9312983" h="2665841">
                  <a:moveTo>
                    <a:pt x="0" y="0"/>
                  </a:moveTo>
                  <a:lnTo>
                    <a:pt x="9312983" y="0"/>
                  </a:lnTo>
                  <a:lnTo>
                    <a:pt x="9312983" y="2665841"/>
                  </a:lnTo>
                  <a:lnTo>
                    <a:pt x="0" y="266584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SA"/>
            </a:p>
          </p:txBody>
        </p:sp>
        <p:sp>
          <p:nvSpPr>
            <p:cNvPr id="10" name="Freeform 4"/>
            <p:cNvSpPr/>
            <p:nvPr/>
          </p:nvSpPr>
          <p:spPr>
            <a:xfrm flipH="1">
              <a:off x="6760329" y="4366836"/>
              <a:ext cx="3537516" cy="1012614"/>
            </a:xfrm>
            <a:custGeom>
              <a:avLst/>
              <a:gdLst/>
              <a:ahLst/>
              <a:cxnLst/>
              <a:rect l="l" t="t" r="r" b="b"/>
              <a:pathLst>
                <a:path w="9312983" h="2665841">
                  <a:moveTo>
                    <a:pt x="9312982" y="0"/>
                  </a:moveTo>
                  <a:lnTo>
                    <a:pt x="0" y="0"/>
                  </a:lnTo>
                  <a:lnTo>
                    <a:pt x="0" y="2665841"/>
                  </a:lnTo>
                  <a:lnTo>
                    <a:pt x="9312982" y="2665841"/>
                  </a:lnTo>
                  <a:lnTo>
                    <a:pt x="9312982"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SA"/>
            </a:p>
          </p:txBody>
        </p:sp>
        <p:grpSp>
          <p:nvGrpSpPr>
            <p:cNvPr id="11" name="Group 5"/>
            <p:cNvGrpSpPr/>
            <p:nvPr/>
          </p:nvGrpSpPr>
          <p:grpSpPr>
            <a:xfrm>
              <a:off x="3222814" y="3771517"/>
              <a:ext cx="1180006" cy="1190639"/>
              <a:chOff x="0" y="0"/>
              <a:chExt cx="805541" cy="812800"/>
            </a:xfrm>
          </p:grpSpPr>
          <p:sp>
            <p:nvSpPr>
              <p:cNvPr id="73" name="Freeform 6"/>
              <p:cNvSpPr/>
              <p:nvPr/>
            </p:nvSpPr>
            <p:spPr>
              <a:xfrm>
                <a:off x="0" y="0"/>
                <a:ext cx="805541" cy="812800"/>
              </a:xfrm>
              <a:custGeom>
                <a:avLst/>
                <a:gdLst/>
                <a:ahLst/>
                <a:cxnLst/>
                <a:rect l="l" t="t" r="r" b="b"/>
                <a:pathLst>
                  <a:path w="805541" h="812800">
                    <a:moveTo>
                      <a:pt x="402771" y="0"/>
                    </a:moveTo>
                    <a:cubicBezTo>
                      <a:pt x="180327" y="0"/>
                      <a:pt x="0" y="181951"/>
                      <a:pt x="0" y="406400"/>
                    </a:cubicBezTo>
                    <a:cubicBezTo>
                      <a:pt x="0" y="630849"/>
                      <a:pt x="180327" y="812800"/>
                      <a:pt x="402771" y="812800"/>
                    </a:cubicBezTo>
                    <a:cubicBezTo>
                      <a:pt x="625215" y="812800"/>
                      <a:pt x="805541" y="630849"/>
                      <a:pt x="805541" y="406400"/>
                    </a:cubicBezTo>
                    <a:cubicBezTo>
                      <a:pt x="805541" y="181951"/>
                      <a:pt x="625215" y="0"/>
                      <a:pt x="402771" y="0"/>
                    </a:cubicBezTo>
                    <a:close/>
                  </a:path>
                </a:pathLst>
              </a:custGeom>
              <a:solidFill>
                <a:srgbClr val="000000">
                  <a:alpha val="0"/>
                </a:srgbClr>
              </a:solidFill>
              <a:ln w="66675" cap="sq">
                <a:solidFill>
                  <a:srgbClr val="576874"/>
                </a:solidFill>
                <a:prstDash val="solid"/>
                <a:miter/>
              </a:ln>
            </p:spPr>
            <p:txBody>
              <a:bodyPr/>
              <a:lstStyle/>
              <a:p>
                <a:endParaRPr lang="en-SA"/>
              </a:p>
            </p:txBody>
          </p:sp>
          <p:sp>
            <p:nvSpPr>
              <p:cNvPr id="74" name="TextBox 7"/>
              <p:cNvSpPr txBox="1"/>
              <p:nvPr/>
            </p:nvSpPr>
            <p:spPr>
              <a:xfrm>
                <a:off x="75520" y="47625"/>
                <a:ext cx="654502" cy="68897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12" name="Freeform 8"/>
            <p:cNvSpPr/>
            <p:nvPr/>
          </p:nvSpPr>
          <p:spPr>
            <a:xfrm>
              <a:off x="3273627" y="3827647"/>
              <a:ext cx="1078379" cy="1078379"/>
            </a:xfrm>
            <a:custGeom>
              <a:avLst/>
              <a:gdLst/>
              <a:ahLst/>
              <a:cxnLst/>
              <a:rect l="l" t="t" r="r" b="b"/>
              <a:pathLst>
                <a:path w="2838976" h="2838976">
                  <a:moveTo>
                    <a:pt x="0" y="0"/>
                  </a:moveTo>
                  <a:lnTo>
                    <a:pt x="2838976" y="0"/>
                  </a:lnTo>
                  <a:lnTo>
                    <a:pt x="2838976" y="2838976"/>
                  </a:lnTo>
                  <a:lnTo>
                    <a:pt x="0" y="2838976"/>
                  </a:lnTo>
                  <a:lnTo>
                    <a:pt x="0" y="0"/>
                  </a:lnTo>
                  <a:close/>
                </a:path>
              </a:pathLst>
            </a:custGeom>
            <a:blipFill>
              <a:blip r:embed="rId7">
                <a:alphaModFix amt="60000"/>
                <a:extLst>
                  <a:ext uri="{96DAC541-7B7A-43D3-8B79-37D633B846F1}">
                    <asvg:svgBlip xmlns:asvg="http://schemas.microsoft.com/office/drawing/2016/SVG/main" r:embed="rId8"/>
                  </a:ext>
                </a:extLst>
              </a:blip>
              <a:stretch>
                <a:fillRect/>
              </a:stretch>
            </a:blipFill>
          </p:spPr>
          <p:txBody>
            <a:bodyPr/>
            <a:lstStyle/>
            <a:p>
              <a:endParaRPr lang="en-SA"/>
            </a:p>
          </p:txBody>
        </p:sp>
        <p:grpSp>
          <p:nvGrpSpPr>
            <p:cNvPr id="13" name="Group 9"/>
            <p:cNvGrpSpPr/>
            <p:nvPr/>
          </p:nvGrpSpPr>
          <p:grpSpPr>
            <a:xfrm>
              <a:off x="3376934" y="3930954"/>
              <a:ext cx="871764" cy="871764"/>
              <a:chOff x="0" y="0"/>
              <a:chExt cx="812800" cy="812800"/>
            </a:xfrm>
          </p:grpSpPr>
          <p:sp>
            <p:nvSpPr>
              <p:cNvPr id="71" name="Freeform 1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EFD"/>
              </a:solidFill>
            </p:spPr>
            <p:txBody>
              <a:bodyPr/>
              <a:lstStyle/>
              <a:p>
                <a:endParaRPr lang="en-SA"/>
              </a:p>
            </p:txBody>
          </p:sp>
          <p:sp>
            <p:nvSpPr>
              <p:cNvPr id="72" name="TextBox 11"/>
              <p:cNvSpPr txBox="1"/>
              <p:nvPr/>
            </p:nvSpPr>
            <p:spPr>
              <a:xfrm>
                <a:off x="76200" y="47625"/>
                <a:ext cx="660400" cy="68897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14" name="Group 12"/>
            <p:cNvGrpSpPr/>
            <p:nvPr/>
          </p:nvGrpSpPr>
          <p:grpSpPr>
            <a:xfrm>
              <a:off x="4401818" y="3771517"/>
              <a:ext cx="1180006" cy="1190639"/>
              <a:chOff x="0" y="0"/>
              <a:chExt cx="805541" cy="812800"/>
            </a:xfrm>
          </p:grpSpPr>
          <p:sp>
            <p:nvSpPr>
              <p:cNvPr id="69" name="Freeform 13"/>
              <p:cNvSpPr/>
              <p:nvPr/>
            </p:nvSpPr>
            <p:spPr>
              <a:xfrm>
                <a:off x="0" y="0"/>
                <a:ext cx="805541" cy="812800"/>
              </a:xfrm>
              <a:custGeom>
                <a:avLst/>
                <a:gdLst/>
                <a:ahLst/>
                <a:cxnLst/>
                <a:rect l="l" t="t" r="r" b="b"/>
                <a:pathLst>
                  <a:path w="805541" h="812800">
                    <a:moveTo>
                      <a:pt x="402771" y="0"/>
                    </a:moveTo>
                    <a:cubicBezTo>
                      <a:pt x="180327" y="0"/>
                      <a:pt x="0" y="181951"/>
                      <a:pt x="0" y="406400"/>
                    </a:cubicBezTo>
                    <a:cubicBezTo>
                      <a:pt x="0" y="630849"/>
                      <a:pt x="180327" y="812800"/>
                      <a:pt x="402771" y="812800"/>
                    </a:cubicBezTo>
                    <a:cubicBezTo>
                      <a:pt x="625215" y="812800"/>
                      <a:pt x="805541" y="630849"/>
                      <a:pt x="805541" y="406400"/>
                    </a:cubicBezTo>
                    <a:cubicBezTo>
                      <a:pt x="805541" y="181951"/>
                      <a:pt x="625215" y="0"/>
                      <a:pt x="402771" y="0"/>
                    </a:cubicBezTo>
                    <a:close/>
                  </a:path>
                </a:pathLst>
              </a:custGeom>
              <a:solidFill>
                <a:srgbClr val="000000">
                  <a:alpha val="0"/>
                </a:srgbClr>
              </a:solidFill>
              <a:ln w="66675" cap="sq">
                <a:solidFill>
                  <a:srgbClr val="8E98A1"/>
                </a:solidFill>
                <a:prstDash val="solid"/>
                <a:miter/>
              </a:ln>
            </p:spPr>
            <p:txBody>
              <a:bodyPr/>
              <a:lstStyle/>
              <a:p>
                <a:endParaRPr lang="en-SA"/>
              </a:p>
            </p:txBody>
          </p:sp>
          <p:sp>
            <p:nvSpPr>
              <p:cNvPr id="70" name="TextBox 14"/>
              <p:cNvSpPr txBox="1"/>
              <p:nvPr/>
            </p:nvSpPr>
            <p:spPr>
              <a:xfrm>
                <a:off x="75520" y="47625"/>
                <a:ext cx="654502" cy="68897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15" name="Freeform 15"/>
            <p:cNvSpPr/>
            <p:nvPr/>
          </p:nvSpPr>
          <p:spPr>
            <a:xfrm>
              <a:off x="4452632" y="3827647"/>
              <a:ext cx="1078379" cy="1078379"/>
            </a:xfrm>
            <a:custGeom>
              <a:avLst/>
              <a:gdLst/>
              <a:ahLst/>
              <a:cxnLst/>
              <a:rect l="l" t="t" r="r" b="b"/>
              <a:pathLst>
                <a:path w="2838976" h="2838976">
                  <a:moveTo>
                    <a:pt x="0" y="0"/>
                  </a:moveTo>
                  <a:lnTo>
                    <a:pt x="2838976" y="0"/>
                  </a:lnTo>
                  <a:lnTo>
                    <a:pt x="2838976" y="2838976"/>
                  </a:lnTo>
                  <a:lnTo>
                    <a:pt x="0" y="2838976"/>
                  </a:lnTo>
                  <a:lnTo>
                    <a:pt x="0" y="0"/>
                  </a:lnTo>
                  <a:close/>
                </a:path>
              </a:pathLst>
            </a:custGeom>
            <a:blipFill>
              <a:blip r:embed="rId7">
                <a:alphaModFix amt="60000"/>
                <a:extLst>
                  <a:ext uri="{96DAC541-7B7A-43D3-8B79-37D633B846F1}">
                    <asvg:svgBlip xmlns:asvg="http://schemas.microsoft.com/office/drawing/2016/SVG/main" r:embed="rId8"/>
                  </a:ext>
                </a:extLst>
              </a:blip>
              <a:stretch>
                <a:fillRect/>
              </a:stretch>
            </a:blipFill>
          </p:spPr>
          <p:txBody>
            <a:bodyPr/>
            <a:lstStyle/>
            <a:p>
              <a:endParaRPr lang="en-SA"/>
            </a:p>
          </p:txBody>
        </p:sp>
        <p:grpSp>
          <p:nvGrpSpPr>
            <p:cNvPr id="16" name="Group 16"/>
            <p:cNvGrpSpPr/>
            <p:nvPr/>
          </p:nvGrpSpPr>
          <p:grpSpPr>
            <a:xfrm>
              <a:off x="4555939" y="3930954"/>
              <a:ext cx="871764" cy="871764"/>
              <a:chOff x="0" y="0"/>
              <a:chExt cx="812800" cy="812800"/>
            </a:xfrm>
          </p:grpSpPr>
          <p:sp>
            <p:nvSpPr>
              <p:cNvPr id="67" name="Freeform 1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EFD"/>
              </a:solidFill>
            </p:spPr>
            <p:txBody>
              <a:bodyPr/>
              <a:lstStyle/>
              <a:p>
                <a:endParaRPr lang="en-SA"/>
              </a:p>
            </p:txBody>
          </p:sp>
          <p:sp>
            <p:nvSpPr>
              <p:cNvPr id="68" name="TextBox 18"/>
              <p:cNvSpPr txBox="1"/>
              <p:nvPr/>
            </p:nvSpPr>
            <p:spPr>
              <a:xfrm>
                <a:off x="76200" y="47625"/>
                <a:ext cx="660400" cy="68897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17" name="Group 19"/>
            <p:cNvGrpSpPr/>
            <p:nvPr/>
          </p:nvGrpSpPr>
          <p:grpSpPr>
            <a:xfrm>
              <a:off x="5580824" y="3771517"/>
              <a:ext cx="1180006" cy="1190639"/>
              <a:chOff x="0" y="0"/>
              <a:chExt cx="805541" cy="812800"/>
            </a:xfrm>
          </p:grpSpPr>
          <p:sp>
            <p:nvSpPr>
              <p:cNvPr id="65" name="Freeform 20"/>
              <p:cNvSpPr/>
              <p:nvPr/>
            </p:nvSpPr>
            <p:spPr>
              <a:xfrm>
                <a:off x="0" y="0"/>
                <a:ext cx="805541" cy="812800"/>
              </a:xfrm>
              <a:custGeom>
                <a:avLst/>
                <a:gdLst/>
                <a:ahLst/>
                <a:cxnLst/>
                <a:rect l="l" t="t" r="r" b="b"/>
                <a:pathLst>
                  <a:path w="805541" h="812800">
                    <a:moveTo>
                      <a:pt x="402771" y="0"/>
                    </a:moveTo>
                    <a:cubicBezTo>
                      <a:pt x="180327" y="0"/>
                      <a:pt x="0" y="181951"/>
                      <a:pt x="0" y="406400"/>
                    </a:cubicBezTo>
                    <a:cubicBezTo>
                      <a:pt x="0" y="630849"/>
                      <a:pt x="180327" y="812800"/>
                      <a:pt x="402771" y="812800"/>
                    </a:cubicBezTo>
                    <a:cubicBezTo>
                      <a:pt x="625215" y="812800"/>
                      <a:pt x="805541" y="630849"/>
                      <a:pt x="805541" y="406400"/>
                    </a:cubicBezTo>
                    <a:cubicBezTo>
                      <a:pt x="805541" y="181951"/>
                      <a:pt x="625215" y="0"/>
                      <a:pt x="402771" y="0"/>
                    </a:cubicBezTo>
                    <a:close/>
                  </a:path>
                </a:pathLst>
              </a:custGeom>
              <a:solidFill>
                <a:srgbClr val="000000">
                  <a:alpha val="0"/>
                </a:srgbClr>
              </a:solidFill>
              <a:ln w="66675" cap="sq">
                <a:solidFill>
                  <a:srgbClr val="05B7B2"/>
                </a:solidFill>
                <a:prstDash val="solid"/>
                <a:miter/>
              </a:ln>
            </p:spPr>
            <p:txBody>
              <a:bodyPr/>
              <a:lstStyle/>
              <a:p>
                <a:endParaRPr lang="en-SA"/>
              </a:p>
            </p:txBody>
          </p:sp>
          <p:sp>
            <p:nvSpPr>
              <p:cNvPr id="66" name="TextBox 21"/>
              <p:cNvSpPr txBox="1"/>
              <p:nvPr/>
            </p:nvSpPr>
            <p:spPr>
              <a:xfrm>
                <a:off x="75520" y="47625"/>
                <a:ext cx="654502" cy="68897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18" name="Freeform 22"/>
            <p:cNvSpPr/>
            <p:nvPr/>
          </p:nvSpPr>
          <p:spPr>
            <a:xfrm>
              <a:off x="5631637" y="3827647"/>
              <a:ext cx="1078379" cy="1078379"/>
            </a:xfrm>
            <a:custGeom>
              <a:avLst/>
              <a:gdLst/>
              <a:ahLst/>
              <a:cxnLst/>
              <a:rect l="l" t="t" r="r" b="b"/>
              <a:pathLst>
                <a:path w="2838976" h="2838976">
                  <a:moveTo>
                    <a:pt x="0" y="0"/>
                  </a:moveTo>
                  <a:lnTo>
                    <a:pt x="2838976" y="0"/>
                  </a:lnTo>
                  <a:lnTo>
                    <a:pt x="2838976" y="2838976"/>
                  </a:lnTo>
                  <a:lnTo>
                    <a:pt x="0" y="2838976"/>
                  </a:lnTo>
                  <a:lnTo>
                    <a:pt x="0" y="0"/>
                  </a:lnTo>
                  <a:close/>
                </a:path>
              </a:pathLst>
            </a:custGeom>
            <a:blipFill>
              <a:blip r:embed="rId7">
                <a:alphaModFix amt="60000"/>
                <a:extLst>
                  <a:ext uri="{96DAC541-7B7A-43D3-8B79-37D633B846F1}">
                    <asvg:svgBlip xmlns:asvg="http://schemas.microsoft.com/office/drawing/2016/SVG/main" r:embed="rId8"/>
                  </a:ext>
                </a:extLst>
              </a:blip>
              <a:stretch>
                <a:fillRect/>
              </a:stretch>
            </a:blipFill>
          </p:spPr>
          <p:txBody>
            <a:bodyPr/>
            <a:lstStyle/>
            <a:p>
              <a:endParaRPr lang="en-SA"/>
            </a:p>
          </p:txBody>
        </p:sp>
        <p:grpSp>
          <p:nvGrpSpPr>
            <p:cNvPr id="19" name="Group 23"/>
            <p:cNvGrpSpPr/>
            <p:nvPr/>
          </p:nvGrpSpPr>
          <p:grpSpPr>
            <a:xfrm>
              <a:off x="5734945" y="3930954"/>
              <a:ext cx="871764" cy="871764"/>
              <a:chOff x="0" y="0"/>
              <a:chExt cx="812800" cy="812800"/>
            </a:xfrm>
          </p:grpSpPr>
          <p:sp>
            <p:nvSpPr>
              <p:cNvPr id="63" name="Freeform 2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EFD"/>
              </a:solidFill>
            </p:spPr>
            <p:txBody>
              <a:bodyPr/>
              <a:lstStyle/>
              <a:p>
                <a:endParaRPr lang="en-SA"/>
              </a:p>
            </p:txBody>
          </p:sp>
          <p:sp>
            <p:nvSpPr>
              <p:cNvPr id="64" name="TextBox 25"/>
              <p:cNvSpPr txBox="1"/>
              <p:nvPr/>
            </p:nvSpPr>
            <p:spPr>
              <a:xfrm>
                <a:off x="76200" y="47625"/>
                <a:ext cx="660400" cy="68897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20" name="Group 26"/>
            <p:cNvGrpSpPr/>
            <p:nvPr/>
          </p:nvGrpSpPr>
          <p:grpSpPr>
            <a:xfrm>
              <a:off x="6759829" y="3771517"/>
              <a:ext cx="1180006" cy="1190639"/>
              <a:chOff x="0" y="0"/>
              <a:chExt cx="805541" cy="812800"/>
            </a:xfrm>
          </p:grpSpPr>
          <p:sp>
            <p:nvSpPr>
              <p:cNvPr id="61" name="Freeform 27"/>
              <p:cNvSpPr/>
              <p:nvPr/>
            </p:nvSpPr>
            <p:spPr>
              <a:xfrm>
                <a:off x="0" y="0"/>
                <a:ext cx="805541" cy="812800"/>
              </a:xfrm>
              <a:custGeom>
                <a:avLst/>
                <a:gdLst/>
                <a:ahLst/>
                <a:cxnLst/>
                <a:rect l="l" t="t" r="r" b="b"/>
                <a:pathLst>
                  <a:path w="805541" h="812800">
                    <a:moveTo>
                      <a:pt x="402771" y="0"/>
                    </a:moveTo>
                    <a:cubicBezTo>
                      <a:pt x="180327" y="0"/>
                      <a:pt x="0" y="181951"/>
                      <a:pt x="0" y="406400"/>
                    </a:cubicBezTo>
                    <a:cubicBezTo>
                      <a:pt x="0" y="630849"/>
                      <a:pt x="180327" y="812800"/>
                      <a:pt x="402771" y="812800"/>
                    </a:cubicBezTo>
                    <a:cubicBezTo>
                      <a:pt x="625215" y="812800"/>
                      <a:pt x="805541" y="630849"/>
                      <a:pt x="805541" y="406400"/>
                    </a:cubicBezTo>
                    <a:cubicBezTo>
                      <a:pt x="805541" y="181951"/>
                      <a:pt x="625215" y="0"/>
                      <a:pt x="402771" y="0"/>
                    </a:cubicBezTo>
                    <a:close/>
                  </a:path>
                </a:pathLst>
              </a:custGeom>
              <a:solidFill>
                <a:srgbClr val="000000">
                  <a:alpha val="0"/>
                </a:srgbClr>
              </a:solidFill>
              <a:ln w="66675" cap="sq">
                <a:solidFill>
                  <a:srgbClr val="5B5C78"/>
                </a:solidFill>
                <a:prstDash val="solid"/>
                <a:miter/>
              </a:ln>
            </p:spPr>
            <p:txBody>
              <a:bodyPr/>
              <a:lstStyle/>
              <a:p>
                <a:endParaRPr lang="en-SA"/>
              </a:p>
            </p:txBody>
          </p:sp>
          <p:sp>
            <p:nvSpPr>
              <p:cNvPr id="62" name="TextBox 28"/>
              <p:cNvSpPr txBox="1"/>
              <p:nvPr/>
            </p:nvSpPr>
            <p:spPr>
              <a:xfrm>
                <a:off x="75520" y="47625"/>
                <a:ext cx="654502" cy="68897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21" name="Freeform 29"/>
            <p:cNvSpPr/>
            <p:nvPr/>
          </p:nvSpPr>
          <p:spPr>
            <a:xfrm>
              <a:off x="6810642" y="3827647"/>
              <a:ext cx="1078379" cy="1078379"/>
            </a:xfrm>
            <a:custGeom>
              <a:avLst/>
              <a:gdLst/>
              <a:ahLst/>
              <a:cxnLst/>
              <a:rect l="l" t="t" r="r" b="b"/>
              <a:pathLst>
                <a:path w="2838976" h="2838976">
                  <a:moveTo>
                    <a:pt x="0" y="0"/>
                  </a:moveTo>
                  <a:lnTo>
                    <a:pt x="2838976" y="0"/>
                  </a:lnTo>
                  <a:lnTo>
                    <a:pt x="2838976" y="2838976"/>
                  </a:lnTo>
                  <a:lnTo>
                    <a:pt x="0" y="2838976"/>
                  </a:lnTo>
                  <a:lnTo>
                    <a:pt x="0" y="0"/>
                  </a:lnTo>
                  <a:close/>
                </a:path>
              </a:pathLst>
            </a:custGeom>
            <a:blipFill>
              <a:blip r:embed="rId9">
                <a:alphaModFix amt="60000"/>
                <a:extLst>
                  <a:ext uri="{96DAC541-7B7A-43D3-8B79-37D633B846F1}">
                    <asvg:svgBlip xmlns:asvg="http://schemas.microsoft.com/office/drawing/2016/SVG/main" r:embed="rId10"/>
                  </a:ext>
                </a:extLst>
              </a:blip>
              <a:stretch>
                <a:fillRect/>
              </a:stretch>
            </a:blipFill>
          </p:spPr>
          <p:txBody>
            <a:bodyPr/>
            <a:lstStyle/>
            <a:p>
              <a:endParaRPr lang="en-SA"/>
            </a:p>
          </p:txBody>
        </p:sp>
        <p:grpSp>
          <p:nvGrpSpPr>
            <p:cNvPr id="22" name="Group 30"/>
            <p:cNvGrpSpPr/>
            <p:nvPr/>
          </p:nvGrpSpPr>
          <p:grpSpPr>
            <a:xfrm>
              <a:off x="6913950" y="3930954"/>
              <a:ext cx="871764" cy="871764"/>
              <a:chOff x="0" y="0"/>
              <a:chExt cx="812800" cy="812800"/>
            </a:xfrm>
          </p:grpSpPr>
          <p:sp>
            <p:nvSpPr>
              <p:cNvPr id="59" name="Freeform 3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EFD"/>
              </a:solidFill>
            </p:spPr>
            <p:txBody>
              <a:bodyPr/>
              <a:lstStyle/>
              <a:p>
                <a:endParaRPr lang="en-SA"/>
              </a:p>
            </p:txBody>
          </p:sp>
          <p:sp>
            <p:nvSpPr>
              <p:cNvPr id="60" name="TextBox 32"/>
              <p:cNvSpPr txBox="1"/>
              <p:nvPr/>
            </p:nvSpPr>
            <p:spPr>
              <a:xfrm>
                <a:off x="76200" y="47625"/>
                <a:ext cx="660400" cy="68897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23" name="Group 33"/>
            <p:cNvGrpSpPr/>
            <p:nvPr/>
          </p:nvGrpSpPr>
          <p:grpSpPr>
            <a:xfrm>
              <a:off x="7938834" y="3771517"/>
              <a:ext cx="1180006" cy="1190639"/>
              <a:chOff x="0" y="0"/>
              <a:chExt cx="805541" cy="812800"/>
            </a:xfrm>
          </p:grpSpPr>
          <p:sp>
            <p:nvSpPr>
              <p:cNvPr id="57" name="Freeform 34"/>
              <p:cNvSpPr/>
              <p:nvPr/>
            </p:nvSpPr>
            <p:spPr>
              <a:xfrm>
                <a:off x="0" y="0"/>
                <a:ext cx="805541" cy="812800"/>
              </a:xfrm>
              <a:custGeom>
                <a:avLst/>
                <a:gdLst/>
                <a:ahLst/>
                <a:cxnLst/>
                <a:rect l="l" t="t" r="r" b="b"/>
                <a:pathLst>
                  <a:path w="805541" h="812800">
                    <a:moveTo>
                      <a:pt x="402771" y="0"/>
                    </a:moveTo>
                    <a:cubicBezTo>
                      <a:pt x="180327" y="0"/>
                      <a:pt x="0" y="181951"/>
                      <a:pt x="0" y="406400"/>
                    </a:cubicBezTo>
                    <a:cubicBezTo>
                      <a:pt x="0" y="630849"/>
                      <a:pt x="180327" y="812800"/>
                      <a:pt x="402771" y="812800"/>
                    </a:cubicBezTo>
                    <a:cubicBezTo>
                      <a:pt x="625215" y="812800"/>
                      <a:pt x="805541" y="630849"/>
                      <a:pt x="805541" y="406400"/>
                    </a:cubicBezTo>
                    <a:cubicBezTo>
                      <a:pt x="805541" y="181951"/>
                      <a:pt x="625215" y="0"/>
                      <a:pt x="402771" y="0"/>
                    </a:cubicBezTo>
                    <a:close/>
                  </a:path>
                </a:pathLst>
              </a:custGeom>
              <a:solidFill>
                <a:srgbClr val="000000">
                  <a:alpha val="0"/>
                </a:srgbClr>
              </a:solidFill>
              <a:ln w="66675" cap="sq">
                <a:solidFill>
                  <a:srgbClr val="131F44"/>
                </a:solidFill>
                <a:prstDash val="solid"/>
                <a:miter/>
              </a:ln>
            </p:spPr>
            <p:txBody>
              <a:bodyPr/>
              <a:lstStyle/>
              <a:p>
                <a:endParaRPr lang="en-SA"/>
              </a:p>
            </p:txBody>
          </p:sp>
          <p:sp>
            <p:nvSpPr>
              <p:cNvPr id="58" name="TextBox 35"/>
              <p:cNvSpPr txBox="1"/>
              <p:nvPr/>
            </p:nvSpPr>
            <p:spPr>
              <a:xfrm>
                <a:off x="75520" y="47625"/>
                <a:ext cx="654502" cy="68897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24" name="Freeform 36"/>
            <p:cNvSpPr/>
            <p:nvPr/>
          </p:nvSpPr>
          <p:spPr>
            <a:xfrm>
              <a:off x="7989647" y="3827647"/>
              <a:ext cx="1078379" cy="1078379"/>
            </a:xfrm>
            <a:custGeom>
              <a:avLst/>
              <a:gdLst/>
              <a:ahLst/>
              <a:cxnLst/>
              <a:rect l="l" t="t" r="r" b="b"/>
              <a:pathLst>
                <a:path w="2838976" h="2838976">
                  <a:moveTo>
                    <a:pt x="0" y="0"/>
                  </a:moveTo>
                  <a:lnTo>
                    <a:pt x="2838976" y="0"/>
                  </a:lnTo>
                  <a:lnTo>
                    <a:pt x="2838976" y="2838976"/>
                  </a:lnTo>
                  <a:lnTo>
                    <a:pt x="0" y="2838976"/>
                  </a:lnTo>
                  <a:lnTo>
                    <a:pt x="0" y="0"/>
                  </a:lnTo>
                  <a:close/>
                </a:path>
              </a:pathLst>
            </a:custGeom>
            <a:blipFill>
              <a:blip r:embed="rId7">
                <a:alphaModFix amt="60000"/>
                <a:extLst>
                  <a:ext uri="{96DAC541-7B7A-43D3-8B79-37D633B846F1}">
                    <asvg:svgBlip xmlns:asvg="http://schemas.microsoft.com/office/drawing/2016/SVG/main" r:embed="rId8"/>
                  </a:ext>
                </a:extLst>
              </a:blip>
              <a:stretch>
                <a:fillRect/>
              </a:stretch>
            </a:blipFill>
          </p:spPr>
          <p:txBody>
            <a:bodyPr/>
            <a:lstStyle/>
            <a:p>
              <a:endParaRPr lang="en-SA"/>
            </a:p>
          </p:txBody>
        </p:sp>
        <p:grpSp>
          <p:nvGrpSpPr>
            <p:cNvPr id="25" name="Group 37"/>
            <p:cNvGrpSpPr/>
            <p:nvPr/>
          </p:nvGrpSpPr>
          <p:grpSpPr>
            <a:xfrm>
              <a:off x="8092954" y="3930954"/>
              <a:ext cx="871764" cy="871764"/>
              <a:chOff x="0" y="0"/>
              <a:chExt cx="812800" cy="812800"/>
            </a:xfrm>
          </p:grpSpPr>
          <p:sp>
            <p:nvSpPr>
              <p:cNvPr id="55" name="Freeform 3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EFD"/>
              </a:solidFill>
            </p:spPr>
            <p:txBody>
              <a:bodyPr/>
              <a:lstStyle/>
              <a:p>
                <a:endParaRPr lang="en-SA"/>
              </a:p>
            </p:txBody>
          </p:sp>
          <p:sp>
            <p:nvSpPr>
              <p:cNvPr id="56" name="TextBox 39"/>
              <p:cNvSpPr txBox="1"/>
              <p:nvPr/>
            </p:nvSpPr>
            <p:spPr>
              <a:xfrm>
                <a:off x="76200" y="47625"/>
                <a:ext cx="660400" cy="68897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26" name="Group 40"/>
            <p:cNvGrpSpPr/>
            <p:nvPr/>
          </p:nvGrpSpPr>
          <p:grpSpPr>
            <a:xfrm>
              <a:off x="9117839" y="3771517"/>
              <a:ext cx="1180006" cy="1190639"/>
              <a:chOff x="0" y="0"/>
              <a:chExt cx="805541" cy="812800"/>
            </a:xfrm>
          </p:grpSpPr>
          <p:sp>
            <p:nvSpPr>
              <p:cNvPr id="53" name="Freeform 41"/>
              <p:cNvSpPr/>
              <p:nvPr/>
            </p:nvSpPr>
            <p:spPr>
              <a:xfrm>
                <a:off x="0" y="0"/>
                <a:ext cx="805541" cy="812800"/>
              </a:xfrm>
              <a:custGeom>
                <a:avLst/>
                <a:gdLst/>
                <a:ahLst/>
                <a:cxnLst/>
                <a:rect l="l" t="t" r="r" b="b"/>
                <a:pathLst>
                  <a:path w="805541" h="812800">
                    <a:moveTo>
                      <a:pt x="402771" y="0"/>
                    </a:moveTo>
                    <a:cubicBezTo>
                      <a:pt x="180327" y="0"/>
                      <a:pt x="0" y="181951"/>
                      <a:pt x="0" y="406400"/>
                    </a:cubicBezTo>
                    <a:cubicBezTo>
                      <a:pt x="0" y="630849"/>
                      <a:pt x="180327" y="812800"/>
                      <a:pt x="402771" y="812800"/>
                    </a:cubicBezTo>
                    <a:cubicBezTo>
                      <a:pt x="625215" y="812800"/>
                      <a:pt x="805541" y="630849"/>
                      <a:pt x="805541" y="406400"/>
                    </a:cubicBezTo>
                    <a:cubicBezTo>
                      <a:pt x="805541" y="181951"/>
                      <a:pt x="625215" y="0"/>
                      <a:pt x="402771" y="0"/>
                    </a:cubicBezTo>
                    <a:close/>
                  </a:path>
                </a:pathLst>
              </a:custGeom>
              <a:solidFill>
                <a:srgbClr val="000000">
                  <a:alpha val="0"/>
                </a:srgbClr>
              </a:solidFill>
              <a:ln w="66675" cap="sq">
                <a:solidFill>
                  <a:srgbClr val="19337C"/>
                </a:solidFill>
                <a:prstDash val="solid"/>
                <a:miter/>
              </a:ln>
            </p:spPr>
            <p:txBody>
              <a:bodyPr/>
              <a:lstStyle/>
              <a:p>
                <a:endParaRPr lang="en-SA"/>
              </a:p>
            </p:txBody>
          </p:sp>
          <p:sp>
            <p:nvSpPr>
              <p:cNvPr id="54" name="TextBox 42"/>
              <p:cNvSpPr txBox="1"/>
              <p:nvPr/>
            </p:nvSpPr>
            <p:spPr>
              <a:xfrm>
                <a:off x="75520" y="47625"/>
                <a:ext cx="654502" cy="68897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27" name="Freeform 43"/>
            <p:cNvSpPr/>
            <p:nvPr/>
          </p:nvSpPr>
          <p:spPr>
            <a:xfrm>
              <a:off x="9168652" y="3827647"/>
              <a:ext cx="1078379" cy="1078379"/>
            </a:xfrm>
            <a:custGeom>
              <a:avLst/>
              <a:gdLst/>
              <a:ahLst/>
              <a:cxnLst/>
              <a:rect l="l" t="t" r="r" b="b"/>
              <a:pathLst>
                <a:path w="2838976" h="2838976">
                  <a:moveTo>
                    <a:pt x="0" y="0"/>
                  </a:moveTo>
                  <a:lnTo>
                    <a:pt x="2838977" y="0"/>
                  </a:lnTo>
                  <a:lnTo>
                    <a:pt x="2838977" y="2838976"/>
                  </a:lnTo>
                  <a:lnTo>
                    <a:pt x="0" y="2838976"/>
                  </a:lnTo>
                  <a:lnTo>
                    <a:pt x="0" y="0"/>
                  </a:lnTo>
                  <a:close/>
                </a:path>
              </a:pathLst>
            </a:custGeom>
            <a:blipFill>
              <a:blip r:embed="rId11">
                <a:alphaModFix amt="60000"/>
                <a:extLst>
                  <a:ext uri="{96DAC541-7B7A-43D3-8B79-37D633B846F1}">
                    <asvg:svgBlip xmlns:asvg="http://schemas.microsoft.com/office/drawing/2016/SVG/main" r:embed="rId12"/>
                  </a:ext>
                </a:extLst>
              </a:blip>
              <a:stretch>
                <a:fillRect/>
              </a:stretch>
            </a:blipFill>
          </p:spPr>
          <p:txBody>
            <a:bodyPr/>
            <a:lstStyle/>
            <a:p>
              <a:endParaRPr lang="en-SA"/>
            </a:p>
          </p:txBody>
        </p:sp>
        <p:grpSp>
          <p:nvGrpSpPr>
            <p:cNvPr id="28" name="Group 44"/>
            <p:cNvGrpSpPr/>
            <p:nvPr/>
          </p:nvGrpSpPr>
          <p:grpSpPr>
            <a:xfrm>
              <a:off x="9271960" y="3930954"/>
              <a:ext cx="871764" cy="871764"/>
              <a:chOff x="0" y="0"/>
              <a:chExt cx="812800" cy="812800"/>
            </a:xfrm>
          </p:grpSpPr>
          <p:sp>
            <p:nvSpPr>
              <p:cNvPr id="51"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EFD"/>
              </a:solidFill>
            </p:spPr>
            <p:txBody>
              <a:bodyPr/>
              <a:lstStyle/>
              <a:p>
                <a:endParaRPr lang="en-SA"/>
              </a:p>
            </p:txBody>
          </p:sp>
          <p:sp>
            <p:nvSpPr>
              <p:cNvPr id="52" name="TextBox 46"/>
              <p:cNvSpPr txBox="1"/>
              <p:nvPr/>
            </p:nvSpPr>
            <p:spPr>
              <a:xfrm>
                <a:off x="76200" y="47625"/>
                <a:ext cx="660400" cy="68897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grpSp>
      </p:grpSp>
      <p:sp>
        <p:nvSpPr>
          <p:cNvPr id="75" name="Rectangle 74">
            <a:extLst>
              <a:ext uri="{FF2B5EF4-FFF2-40B4-BE49-F238E27FC236}">
                <a16:creationId xmlns:a16="http://schemas.microsoft.com/office/drawing/2014/main" id="{2F08A842-587D-410E-BC48-3C304D19D659}"/>
              </a:ext>
            </a:extLst>
          </p:cNvPr>
          <p:cNvSpPr/>
          <p:nvPr/>
        </p:nvSpPr>
        <p:spPr>
          <a:xfrm>
            <a:off x="8369397" y="5592392"/>
            <a:ext cx="1350360" cy="307777"/>
          </a:xfrm>
          <a:prstGeom prst="rect">
            <a:avLst/>
          </a:prstGeom>
        </p:spPr>
        <p:txBody>
          <a:bodyPr wrap="square">
            <a:spAutoFit/>
          </a:bodyPr>
          <a:lstStyle/>
          <a:p>
            <a:pPr lvl="0" algn="ctr" rtl="1">
              <a:defRPr/>
            </a:pPr>
            <a:r>
              <a:rPr lang="ar-EG" sz="1400" dirty="0">
                <a:solidFill>
                  <a:schemeClr val="bg1">
                    <a:lumMod val="50000"/>
                  </a:schemeClr>
                </a:solidFill>
                <a:latin typeface="SST Arabic Medium" pitchFamily="34" charset="-78"/>
                <a:cs typeface="SST Arabic Medium" pitchFamily="34" charset="-78"/>
              </a:rPr>
              <a:t>دراسة الأعمال</a:t>
            </a:r>
            <a:endParaRPr kumimoji="0" lang="ar-EG" sz="140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76" name="Rectangle 75">
            <a:extLst>
              <a:ext uri="{FF2B5EF4-FFF2-40B4-BE49-F238E27FC236}">
                <a16:creationId xmlns:a16="http://schemas.microsoft.com/office/drawing/2014/main" id="{2F08A842-587D-410E-BC48-3C304D19D659}"/>
              </a:ext>
            </a:extLst>
          </p:cNvPr>
          <p:cNvSpPr/>
          <p:nvPr/>
        </p:nvSpPr>
        <p:spPr>
          <a:xfrm>
            <a:off x="7189578" y="5567279"/>
            <a:ext cx="1350360" cy="523220"/>
          </a:xfrm>
          <a:prstGeom prst="rect">
            <a:avLst/>
          </a:prstGeom>
        </p:spPr>
        <p:txBody>
          <a:bodyPr wrap="square">
            <a:spAutoFit/>
          </a:bodyPr>
          <a:lstStyle/>
          <a:p>
            <a:pPr lvl="0" algn="ctr" rtl="1">
              <a:defRPr/>
            </a:pPr>
            <a:r>
              <a:rPr lang="ar-EG" sz="1400" dirty="0">
                <a:solidFill>
                  <a:schemeClr val="bg1">
                    <a:lumMod val="50000"/>
                  </a:schemeClr>
                </a:solidFill>
                <a:latin typeface="SST Arabic Medium" pitchFamily="34" charset="-78"/>
                <a:cs typeface="SST Arabic Medium" pitchFamily="34" charset="-78"/>
              </a:rPr>
              <a:t>لوحة نماذج الاعمال</a:t>
            </a:r>
            <a:endParaRPr kumimoji="0" lang="ar-EG" sz="140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77" name="Rectangle 76">
            <a:extLst>
              <a:ext uri="{FF2B5EF4-FFF2-40B4-BE49-F238E27FC236}">
                <a16:creationId xmlns:a16="http://schemas.microsoft.com/office/drawing/2014/main" id="{2F08A842-587D-410E-BC48-3C304D19D659}"/>
              </a:ext>
            </a:extLst>
          </p:cNvPr>
          <p:cNvSpPr/>
          <p:nvPr/>
        </p:nvSpPr>
        <p:spPr>
          <a:xfrm>
            <a:off x="6009759" y="5542166"/>
            <a:ext cx="1350360" cy="523220"/>
          </a:xfrm>
          <a:prstGeom prst="rect">
            <a:avLst/>
          </a:prstGeom>
        </p:spPr>
        <p:txBody>
          <a:bodyPr wrap="square">
            <a:spAutoFit/>
          </a:bodyPr>
          <a:lstStyle/>
          <a:p>
            <a:pPr lvl="0" algn="ctr" rtl="1">
              <a:defRPr/>
            </a:pPr>
            <a:r>
              <a:rPr lang="ar-EG" sz="1400" dirty="0">
                <a:solidFill>
                  <a:schemeClr val="bg1">
                    <a:lumMod val="50000"/>
                  </a:schemeClr>
                </a:solidFill>
                <a:latin typeface="SST Arabic Medium" pitchFamily="34" charset="-78"/>
                <a:cs typeface="SST Arabic Medium" pitchFamily="34" charset="-78"/>
              </a:rPr>
              <a:t>ملخص</a:t>
            </a:r>
          </a:p>
          <a:p>
            <a:pPr lvl="0" algn="ctr" rtl="1">
              <a:defRPr/>
            </a:pPr>
            <a:r>
              <a:rPr lang="ar-EG" sz="1400" dirty="0">
                <a:solidFill>
                  <a:schemeClr val="bg1">
                    <a:lumMod val="50000"/>
                  </a:schemeClr>
                </a:solidFill>
                <a:latin typeface="SST Arabic Medium" pitchFamily="34" charset="-78"/>
                <a:cs typeface="SST Arabic Medium" pitchFamily="34" charset="-78"/>
              </a:rPr>
              <a:t> المشروع</a:t>
            </a:r>
            <a:endParaRPr kumimoji="0" lang="ar-EG" sz="140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78" name="Rectangle 77">
            <a:extLst>
              <a:ext uri="{FF2B5EF4-FFF2-40B4-BE49-F238E27FC236}">
                <a16:creationId xmlns:a16="http://schemas.microsoft.com/office/drawing/2014/main" id="{2F08A842-587D-410E-BC48-3C304D19D659}"/>
              </a:ext>
            </a:extLst>
          </p:cNvPr>
          <p:cNvSpPr/>
          <p:nvPr/>
        </p:nvSpPr>
        <p:spPr>
          <a:xfrm>
            <a:off x="4829940" y="5517053"/>
            <a:ext cx="1350360" cy="523220"/>
          </a:xfrm>
          <a:prstGeom prst="rect">
            <a:avLst/>
          </a:prstGeom>
        </p:spPr>
        <p:txBody>
          <a:bodyPr wrap="square">
            <a:spAutoFit/>
          </a:bodyPr>
          <a:lstStyle/>
          <a:p>
            <a:pPr lvl="0" algn="ctr" rtl="1">
              <a:defRPr/>
            </a:pPr>
            <a:r>
              <a:rPr lang="ar-EG" sz="1400" dirty="0">
                <a:solidFill>
                  <a:schemeClr val="bg1">
                    <a:lumMod val="50000"/>
                  </a:schemeClr>
                </a:solidFill>
                <a:latin typeface="SST Arabic Medium" pitchFamily="34" charset="-78"/>
                <a:cs typeface="SST Arabic Medium" pitchFamily="34" charset="-78"/>
              </a:rPr>
              <a:t>ميثاق</a:t>
            </a:r>
          </a:p>
          <a:p>
            <a:pPr lvl="0" algn="ctr" rtl="1">
              <a:defRPr/>
            </a:pPr>
            <a:r>
              <a:rPr lang="ar-EG" sz="1400" dirty="0">
                <a:solidFill>
                  <a:schemeClr val="bg1">
                    <a:lumMod val="50000"/>
                  </a:schemeClr>
                </a:solidFill>
                <a:latin typeface="SST Arabic Medium" pitchFamily="34" charset="-78"/>
                <a:cs typeface="SST Arabic Medium" pitchFamily="34" charset="-78"/>
              </a:rPr>
              <a:t> المشروع</a:t>
            </a:r>
            <a:endParaRPr kumimoji="0" lang="ar-EG" sz="140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79" name="Rectangle 78">
            <a:extLst>
              <a:ext uri="{FF2B5EF4-FFF2-40B4-BE49-F238E27FC236}">
                <a16:creationId xmlns:a16="http://schemas.microsoft.com/office/drawing/2014/main" id="{2F08A842-587D-410E-BC48-3C304D19D659}"/>
              </a:ext>
            </a:extLst>
          </p:cNvPr>
          <p:cNvSpPr/>
          <p:nvPr/>
        </p:nvSpPr>
        <p:spPr>
          <a:xfrm>
            <a:off x="3650121" y="5491940"/>
            <a:ext cx="1350360" cy="523220"/>
          </a:xfrm>
          <a:prstGeom prst="rect">
            <a:avLst/>
          </a:prstGeom>
        </p:spPr>
        <p:txBody>
          <a:bodyPr wrap="square">
            <a:spAutoFit/>
          </a:bodyPr>
          <a:lstStyle/>
          <a:p>
            <a:pPr lvl="0" algn="ctr" rtl="1">
              <a:defRPr/>
            </a:pPr>
            <a:r>
              <a:rPr lang="ar-EG" sz="1400" dirty="0">
                <a:solidFill>
                  <a:schemeClr val="bg1">
                    <a:lumMod val="50000"/>
                  </a:schemeClr>
                </a:solidFill>
                <a:latin typeface="SST Arabic Medium" pitchFamily="34" charset="-78"/>
                <a:cs typeface="SST Arabic Medium" pitchFamily="34" charset="-78"/>
              </a:rPr>
              <a:t>بيان رؤية المشروع</a:t>
            </a:r>
            <a:endParaRPr kumimoji="0" lang="ar-EG" sz="140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80" name="Rectangle 79">
            <a:extLst>
              <a:ext uri="{FF2B5EF4-FFF2-40B4-BE49-F238E27FC236}">
                <a16:creationId xmlns:a16="http://schemas.microsoft.com/office/drawing/2014/main" id="{2F08A842-587D-410E-BC48-3C304D19D659}"/>
              </a:ext>
            </a:extLst>
          </p:cNvPr>
          <p:cNvSpPr/>
          <p:nvPr/>
        </p:nvSpPr>
        <p:spPr>
          <a:xfrm>
            <a:off x="2470302" y="5466827"/>
            <a:ext cx="1350360" cy="523220"/>
          </a:xfrm>
          <a:prstGeom prst="rect">
            <a:avLst/>
          </a:prstGeom>
        </p:spPr>
        <p:txBody>
          <a:bodyPr wrap="square">
            <a:spAutoFit/>
          </a:bodyPr>
          <a:lstStyle/>
          <a:p>
            <a:pPr lvl="0" algn="ctr" rtl="1">
              <a:defRPr/>
            </a:pPr>
            <a:r>
              <a:rPr lang="ar-EG" sz="1400" dirty="0">
                <a:solidFill>
                  <a:schemeClr val="bg1">
                    <a:lumMod val="50000"/>
                  </a:schemeClr>
                </a:solidFill>
                <a:latin typeface="SST Arabic Medium" pitchFamily="34" charset="-78"/>
                <a:cs typeface="SST Arabic Medium" pitchFamily="34" charset="-78"/>
              </a:rPr>
              <a:t>خارطة</a:t>
            </a:r>
          </a:p>
          <a:p>
            <a:pPr lvl="0" algn="ctr" rtl="1">
              <a:defRPr/>
            </a:pPr>
            <a:r>
              <a:rPr lang="ar-EG" sz="1400" dirty="0">
                <a:solidFill>
                  <a:schemeClr val="bg1">
                    <a:lumMod val="50000"/>
                  </a:schemeClr>
                </a:solidFill>
                <a:latin typeface="SST Arabic Medium" pitchFamily="34" charset="-78"/>
                <a:cs typeface="SST Arabic Medium" pitchFamily="34" charset="-78"/>
              </a:rPr>
              <a:t> الطريق</a:t>
            </a:r>
            <a:endParaRPr kumimoji="0" lang="ar-EG" sz="140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81" name="Rectangle 80">
            <a:extLst>
              <a:ext uri="{FF2B5EF4-FFF2-40B4-BE49-F238E27FC236}">
                <a16:creationId xmlns:a16="http://schemas.microsoft.com/office/drawing/2014/main" id="{2F08A842-587D-410E-BC48-3C304D19D659}"/>
              </a:ext>
            </a:extLst>
          </p:cNvPr>
          <p:cNvSpPr/>
          <p:nvPr/>
        </p:nvSpPr>
        <p:spPr>
          <a:xfrm>
            <a:off x="8599801" y="4173877"/>
            <a:ext cx="889552" cy="400110"/>
          </a:xfrm>
          <a:prstGeom prst="rect">
            <a:avLst/>
          </a:prstGeom>
        </p:spPr>
        <p:txBody>
          <a:bodyPr wrap="square">
            <a:spAutoFit/>
          </a:bodyPr>
          <a:lstStyle/>
          <a:p>
            <a:pPr lvl="0" algn="ctr" rtl="1">
              <a:defRPr/>
            </a:pPr>
            <a:r>
              <a:rPr lang="ar-EG" sz="2000" dirty="0">
                <a:solidFill>
                  <a:schemeClr val="bg1">
                    <a:lumMod val="50000"/>
                  </a:schemeClr>
                </a:solidFill>
                <a:latin typeface="SST Arabic Medium" pitchFamily="34" charset="-78"/>
                <a:cs typeface="SST Arabic Medium" pitchFamily="34" charset="-78"/>
              </a:rPr>
              <a:t>1</a:t>
            </a:r>
            <a:endParaRPr kumimoji="0" lang="ar-EG" sz="200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82" name="Rectangle 81">
            <a:extLst>
              <a:ext uri="{FF2B5EF4-FFF2-40B4-BE49-F238E27FC236}">
                <a16:creationId xmlns:a16="http://schemas.microsoft.com/office/drawing/2014/main" id="{2F08A842-587D-410E-BC48-3C304D19D659}"/>
              </a:ext>
            </a:extLst>
          </p:cNvPr>
          <p:cNvSpPr/>
          <p:nvPr/>
        </p:nvSpPr>
        <p:spPr>
          <a:xfrm>
            <a:off x="7410837" y="4173877"/>
            <a:ext cx="889552" cy="400110"/>
          </a:xfrm>
          <a:prstGeom prst="rect">
            <a:avLst/>
          </a:prstGeom>
        </p:spPr>
        <p:txBody>
          <a:bodyPr wrap="square">
            <a:spAutoFit/>
          </a:bodyPr>
          <a:lstStyle/>
          <a:p>
            <a:pPr lvl="0" algn="ctr" rtl="1">
              <a:defRPr/>
            </a:pPr>
            <a:r>
              <a:rPr lang="ar-EG" sz="2000" dirty="0">
                <a:solidFill>
                  <a:schemeClr val="bg1">
                    <a:lumMod val="50000"/>
                  </a:schemeClr>
                </a:solidFill>
                <a:latin typeface="SST Arabic Medium" pitchFamily="34" charset="-78"/>
                <a:cs typeface="SST Arabic Medium" pitchFamily="34" charset="-78"/>
              </a:rPr>
              <a:t>2</a:t>
            </a:r>
            <a:endParaRPr kumimoji="0" lang="ar-EG" sz="200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83" name="Rectangle 82">
            <a:extLst>
              <a:ext uri="{FF2B5EF4-FFF2-40B4-BE49-F238E27FC236}">
                <a16:creationId xmlns:a16="http://schemas.microsoft.com/office/drawing/2014/main" id="{2F08A842-587D-410E-BC48-3C304D19D659}"/>
              </a:ext>
            </a:extLst>
          </p:cNvPr>
          <p:cNvSpPr/>
          <p:nvPr/>
        </p:nvSpPr>
        <p:spPr>
          <a:xfrm>
            <a:off x="6221873" y="4173877"/>
            <a:ext cx="889552" cy="400110"/>
          </a:xfrm>
          <a:prstGeom prst="rect">
            <a:avLst/>
          </a:prstGeom>
        </p:spPr>
        <p:txBody>
          <a:bodyPr wrap="square">
            <a:spAutoFit/>
          </a:bodyPr>
          <a:lstStyle/>
          <a:p>
            <a:pPr lvl="0" algn="ctr" rtl="1">
              <a:defRPr/>
            </a:pPr>
            <a:r>
              <a:rPr lang="ar-EG" sz="2000" dirty="0">
                <a:solidFill>
                  <a:schemeClr val="bg1">
                    <a:lumMod val="50000"/>
                  </a:schemeClr>
                </a:solidFill>
                <a:latin typeface="SST Arabic Medium" pitchFamily="34" charset="-78"/>
                <a:cs typeface="SST Arabic Medium" pitchFamily="34" charset="-78"/>
              </a:rPr>
              <a:t>3</a:t>
            </a:r>
            <a:endParaRPr kumimoji="0" lang="ar-EG" sz="200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84" name="Rectangle 83">
            <a:extLst>
              <a:ext uri="{FF2B5EF4-FFF2-40B4-BE49-F238E27FC236}">
                <a16:creationId xmlns:a16="http://schemas.microsoft.com/office/drawing/2014/main" id="{2F08A842-587D-410E-BC48-3C304D19D659}"/>
              </a:ext>
            </a:extLst>
          </p:cNvPr>
          <p:cNvSpPr/>
          <p:nvPr/>
        </p:nvSpPr>
        <p:spPr>
          <a:xfrm>
            <a:off x="5032909" y="4173877"/>
            <a:ext cx="889552" cy="400110"/>
          </a:xfrm>
          <a:prstGeom prst="rect">
            <a:avLst/>
          </a:prstGeom>
        </p:spPr>
        <p:txBody>
          <a:bodyPr wrap="square">
            <a:spAutoFit/>
          </a:bodyPr>
          <a:lstStyle/>
          <a:p>
            <a:pPr lvl="0" algn="ctr" rtl="1">
              <a:defRPr/>
            </a:pPr>
            <a:r>
              <a:rPr lang="ar-EG" sz="2000" dirty="0">
                <a:solidFill>
                  <a:schemeClr val="bg1">
                    <a:lumMod val="50000"/>
                  </a:schemeClr>
                </a:solidFill>
                <a:latin typeface="SST Arabic Medium" pitchFamily="34" charset="-78"/>
                <a:cs typeface="SST Arabic Medium" pitchFamily="34" charset="-78"/>
              </a:rPr>
              <a:t>4</a:t>
            </a:r>
            <a:endParaRPr kumimoji="0" lang="ar-EG" sz="200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85" name="Rectangle 84">
            <a:extLst>
              <a:ext uri="{FF2B5EF4-FFF2-40B4-BE49-F238E27FC236}">
                <a16:creationId xmlns:a16="http://schemas.microsoft.com/office/drawing/2014/main" id="{2F08A842-587D-410E-BC48-3C304D19D659}"/>
              </a:ext>
            </a:extLst>
          </p:cNvPr>
          <p:cNvSpPr/>
          <p:nvPr/>
        </p:nvSpPr>
        <p:spPr>
          <a:xfrm>
            <a:off x="3869823" y="4173877"/>
            <a:ext cx="889552" cy="400110"/>
          </a:xfrm>
          <a:prstGeom prst="rect">
            <a:avLst/>
          </a:prstGeom>
        </p:spPr>
        <p:txBody>
          <a:bodyPr wrap="square">
            <a:spAutoFit/>
          </a:bodyPr>
          <a:lstStyle/>
          <a:p>
            <a:pPr lvl="0" algn="ctr" rtl="1">
              <a:defRPr/>
            </a:pPr>
            <a:r>
              <a:rPr lang="ar-EG" sz="2000" dirty="0">
                <a:solidFill>
                  <a:schemeClr val="bg1">
                    <a:lumMod val="50000"/>
                  </a:schemeClr>
                </a:solidFill>
                <a:latin typeface="SST Arabic Medium" pitchFamily="34" charset="-78"/>
                <a:cs typeface="SST Arabic Medium" pitchFamily="34" charset="-78"/>
              </a:rPr>
              <a:t>5</a:t>
            </a:r>
            <a:endParaRPr kumimoji="0" lang="ar-EG" sz="200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86" name="Rectangle 85">
            <a:extLst>
              <a:ext uri="{FF2B5EF4-FFF2-40B4-BE49-F238E27FC236}">
                <a16:creationId xmlns:a16="http://schemas.microsoft.com/office/drawing/2014/main" id="{2F08A842-587D-410E-BC48-3C304D19D659}"/>
              </a:ext>
            </a:extLst>
          </p:cNvPr>
          <p:cNvSpPr/>
          <p:nvPr/>
        </p:nvSpPr>
        <p:spPr>
          <a:xfrm>
            <a:off x="2680859" y="4173877"/>
            <a:ext cx="889552" cy="400110"/>
          </a:xfrm>
          <a:prstGeom prst="rect">
            <a:avLst/>
          </a:prstGeom>
        </p:spPr>
        <p:txBody>
          <a:bodyPr wrap="square">
            <a:spAutoFit/>
          </a:bodyPr>
          <a:lstStyle/>
          <a:p>
            <a:pPr lvl="0" algn="ctr" rtl="1">
              <a:defRPr/>
            </a:pPr>
            <a:r>
              <a:rPr lang="ar-EG" sz="2000" dirty="0">
                <a:solidFill>
                  <a:schemeClr val="bg1">
                    <a:lumMod val="50000"/>
                  </a:schemeClr>
                </a:solidFill>
                <a:latin typeface="SST Arabic Medium" pitchFamily="34" charset="-78"/>
                <a:cs typeface="SST Arabic Medium" pitchFamily="34" charset="-78"/>
              </a:rPr>
              <a:t>6</a:t>
            </a:r>
            <a:endParaRPr kumimoji="0" lang="ar-EG" sz="200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Tree>
    <p:extLst>
      <p:ext uri="{BB962C8B-B14F-4D97-AF65-F5344CB8AC3E}">
        <p14:creationId xmlns:p14="http://schemas.microsoft.com/office/powerpoint/2010/main" val="275893259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F08A842-587D-410E-BC48-3C304D19D659}"/>
              </a:ext>
            </a:extLst>
          </p:cNvPr>
          <p:cNvSpPr/>
          <p:nvPr/>
        </p:nvSpPr>
        <p:spPr>
          <a:xfrm>
            <a:off x="4552951" y="1225720"/>
            <a:ext cx="7042710" cy="1246495"/>
          </a:xfrm>
          <a:prstGeom prst="rect">
            <a:avLst/>
          </a:prstGeom>
        </p:spPr>
        <p:txBody>
          <a:bodyPr wrap="square">
            <a:spAutoFit/>
          </a:bodyPr>
          <a:lstStyle/>
          <a:p>
            <a:pPr lvl="0" algn="r" rtl="1">
              <a:lnSpc>
                <a:spcPct val="150000"/>
              </a:lnSpc>
              <a:defRPr/>
            </a:pPr>
            <a:r>
              <a:rPr lang="ar-EG" dirty="0">
                <a:solidFill>
                  <a:srgbClr val="03A5AD"/>
                </a:solidFill>
                <a:latin typeface="SST Arabic Medium" pitchFamily="34" charset="-78"/>
                <a:cs typeface="SST Arabic Medium" pitchFamily="34" charset="-78"/>
              </a:rPr>
              <a:t>2. السجلات والقوائم</a:t>
            </a:r>
          </a:p>
          <a:p>
            <a:pPr lvl="0" algn="r" rtl="1">
              <a:lnSpc>
                <a:spcPct val="150000"/>
              </a:lnSpc>
              <a:defRPr/>
            </a:pPr>
            <a:r>
              <a:rPr lang="ar-EG" sz="1600" dirty="0">
                <a:solidFill>
                  <a:schemeClr val="bg1">
                    <a:lumMod val="50000"/>
                  </a:schemeClr>
                </a:solidFill>
                <a:latin typeface="SST Arabic Medium" pitchFamily="34" charset="-78"/>
                <a:cs typeface="SST Arabic Medium" pitchFamily="34" charset="-78"/>
              </a:rPr>
              <a:t>تُستخدم السجلات والقوائم لتسجيل الجوانب دائمة التطور للمشروع. يتم تحديثها على مدار المشروع. </a:t>
            </a:r>
            <a:endParaRPr kumimoji="0" lang="ar-EG" sz="160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6" name="TextBox 5">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النتاجات شائعة الاستخدام</a:t>
            </a:r>
          </a:p>
        </p:txBody>
      </p:sp>
      <p:grpSp>
        <p:nvGrpSpPr>
          <p:cNvPr id="8" name="Group 3"/>
          <p:cNvGrpSpPr/>
          <p:nvPr/>
        </p:nvGrpSpPr>
        <p:grpSpPr>
          <a:xfrm>
            <a:off x="7915541" y="3440924"/>
            <a:ext cx="1527769" cy="1060890"/>
            <a:chOff x="0" y="0"/>
            <a:chExt cx="1243664" cy="863606"/>
          </a:xfrm>
        </p:grpSpPr>
        <p:sp>
          <p:nvSpPr>
            <p:cNvPr id="54" name="Freeform 4"/>
            <p:cNvSpPr/>
            <p:nvPr/>
          </p:nvSpPr>
          <p:spPr>
            <a:xfrm>
              <a:off x="0" y="0"/>
              <a:ext cx="1243664" cy="863606"/>
            </a:xfrm>
            <a:custGeom>
              <a:avLst/>
              <a:gdLst/>
              <a:ahLst/>
              <a:cxnLst/>
              <a:rect l="l" t="t" r="r" b="b"/>
              <a:pathLst>
                <a:path w="1243664" h="863606">
                  <a:moveTo>
                    <a:pt x="62576" y="0"/>
                  </a:moveTo>
                  <a:lnTo>
                    <a:pt x="1181088" y="0"/>
                  </a:lnTo>
                  <a:cubicBezTo>
                    <a:pt x="1197684" y="0"/>
                    <a:pt x="1213601" y="6593"/>
                    <a:pt x="1225336" y="18328"/>
                  </a:cubicBezTo>
                  <a:cubicBezTo>
                    <a:pt x="1237071" y="30064"/>
                    <a:pt x="1243664" y="45980"/>
                    <a:pt x="1243664" y="62576"/>
                  </a:cubicBezTo>
                  <a:lnTo>
                    <a:pt x="1243664" y="801030"/>
                  </a:lnTo>
                  <a:cubicBezTo>
                    <a:pt x="1243664" y="835590"/>
                    <a:pt x="1215648" y="863606"/>
                    <a:pt x="1181088" y="863606"/>
                  </a:cubicBezTo>
                  <a:lnTo>
                    <a:pt x="62576" y="863606"/>
                  </a:lnTo>
                  <a:cubicBezTo>
                    <a:pt x="28016" y="863606"/>
                    <a:pt x="0" y="835590"/>
                    <a:pt x="0" y="801030"/>
                  </a:cubicBezTo>
                  <a:lnTo>
                    <a:pt x="0" y="62576"/>
                  </a:lnTo>
                  <a:cubicBezTo>
                    <a:pt x="0" y="28016"/>
                    <a:pt x="28016" y="0"/>
                    <a:pt x="62576" y="0"/>
                  </a:cubicBezTo>
                  <a:close/>
                </a:path>
              </a:pathLst>
            </a:custGeom>
            <a:solidFill>
              <a:srgbClr val="DDF1F0"/>
            </a:solidFill>
          </p:spPr>
          <p:txBody>
            <a:bodyPr/>
            <a:lstStyle/>
            <a:p>
              <a:endParaRPr lang="en-SA"/>
            </a:p>
          </p:txBody>
        </p:sp>
        <p:sp>
          <p:nvSpPr>
            <p:cNvPr id="55" name="TextBox 5"/>
            <p:cNvSpPr txBox="1"/>
            <p:nvPr/>
          </p:nvSpPr>
          <p:spPr>
            <a:xfrm>
              <a:off x="0" y="19050"/>
              <a:ext cx="1243664" cy="844556"/>
            </a:xfrm>
            <a:prstGeom prst="rect">
              <a:avLst/>
            </a:prstGeom>
          </p:spPr>
          <p:txBody>
            <a:bodyPr lIns="24384" tIns="24384" rIns="24384" bIns="24384" rtlCol="0" anchor="ctr"/>
            <a:lstStyle/>
            <a:p>
              <a:pPr algn="ctr">
                <a:lnSpc>
                  <a:spcPts val="1100"/>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9" name="Freeform 6"/>
          <p:cNvSpPr/>
          <p:nvPr/>
        </p:nvSpPr>
        <p:spPr>
          <a:xfrm>
            <a:off x="8336956" y="2963694"/>
            <a:ext cx="795239" cy="698605"/>
          </a:xfrm>
          <a:custGeom>
            <a:avLst/>
            <a:gdLst/>
            <a:ahLst/>
            <a:cxnLst/>
            <a:rect l="l" t="t" r="r" b="b"/>
            <a:pathLst>
              <a:path w="2060762" h="1810346">
                <a:moveTo>
                  <a:pt x="0" y="0"/>
                </a:moveTo>
                <a:lnTo>
                  <a:pt x="2060762" y="0"/>
                </a:lnTo>
                <a:lnTo>
                  <a:pt x="2060762" y="1810345"/>
                </a:lnTo>
                <a:lnTo>
                  <a:pt x="0" y="1810345"/>
                </a:lnTo>
                <a:lnTo>
                  <a:pt x="0" y="0"/>
                </a:lnTo>
                <a:close/>
              </a:path>
            </a:pathLst>
          </a:custGeom>
          <a: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p:spPr>
        <p:txBody>
          <a:bodyPr/>
          <a:lstStyle/>
          <a:p>
            <a:endParaRPr lang="en-SA"/>
          </a:p>
        </p:txBody>
      </p:sp>
      <p:grpSp>
        <p:nvGrpSpPr>
          <p:cNvPr id="10" name="Group 7"/>
          <p:cNvGrpSpPr/>
          <p:nvPr/>
        </p:nvGrpSpPr>
        <p:grpSpPr>
          <a:xfrm>
            <a:off x="6193676" y="3440924"/>
            <a:ext cx="1527769" cy="1060890"/>
            <a:chOff x="0" y="0"/>
            <a:chExt cx="1243664" cy="863606"/>
          </a:xfrm>
        </p:grpSpPr>
        <p:sp>
          <p:nvSpPr>
            <p:cNvPr id="52" name="Freeform 8"/>
            <p:cNvSpPr/>
            <p:nvPr/>
          </p:nvSpPr>
          <p:spPr>
            <a:xfrm>
              <a:off x="0" y="0"/>
              <a:ext cx="1243664" cy="863606"/>
            </a:xfrm>
            <a:custGeom>
              <a:avLst/>
              <a:gdLst/>
              <a:ahLst/>
              <a:cxnLst/>
              <a:rect l="l" t="t" r="r" b="b"/>
              <a:pathLst>
                <a:path w="1243664" h="863606">
                  <a:moveTo>
                    <a:pt x="62576" y="0"/>
                  </a:moveTo>
                  <a:lnTo>
                    <a:pt x="1181088" y="0"/>
                  </a:lnTo>
                  <a:cubicBezTo>
                    <a:pt x="1197684" y="0"/>
                    <a:pt x="1213601" y="6593"/>
                    <a:pt x="1225336" y="18328"/>
                  </a:cubicBezTo>
                  <a:cubicBezTo>
                    <a:pt x="1237071" y="30064"/>
                    <a:pt x="1243664" y="45980"/>
                    <a:pt x="1243664" y="62576"/>
                  </a:cubicBezTo>
                  <a:lnTo>
                    <a:pt x="1243664" y="801030"/>
                  </a:lnTo>
                  <a:cubicBezTo>
                    <a:pt x="1243664" y="835590"/>
                    <a:pt x="1215648" y="863606"/>
                    <a:pt x="1181088" y="863606"/>
                  </a:cubicBezTo>
                  <a:lnTo>
                    <a:pt x="62576" y="863606"/>
                  </a:lnTo>
                  <a:cubicBezTo>
                    <a:pt x="28016" y="863606"/>
                    <a:pt x="0" y="835590"/>
                    <a:pt x="0" y="801030"/>
                  </a:cubicBezTo>
                  <a:lnTo>
                    <a:pt x="0" y="62576"/>
                  </a:lnTo>
                  <a:cubicBezTo>
                    <a:pt x="0" y="28016"/>
                    <a:pt x="28016" y="0"/>
                    <a:pt x="62576" y="0"/>
                  </a:cubicBezTo>
                  <a:close/>
                </a:path>
              </a:pathLst>
            </a:custGeom>
            <a:solidFill>
              <a:srgbClr val="DDF1F0"/>
            </a:solidFill>
          </p:spPr>
          <p:txBody>
            <a:bodyPr/>
            <a:lstStyle/>
            <a:p>
              <a:endParaRPr lang="en-SA"/>
            </a:p>
          </p:txBody>
        </p:sp>
        <p:sp>
          <p:nvSpPr>
            <p:cNvPr id="53" name="TextBox 9"/>
            <p:cNvSpPr txBox="1"/>
            <p:nvPr/>
          </p:nvSpPr>
          <p:spPr>
            <a:xfrm>
              <a:off x="0" y="19050"/>
              <a:ext cx="1243664" cy="844556"/>
            </a:xfrm>
            <a:prstGeom prst="rect">
              <a:avLst/>
            </a:prstGeom>
          </p:spPr>
          <p:txBody>
            <a:bodyPr lIns="24384" tIns="24384" rIns="24384" bIns="24384" rtlCol="0" anchor="ctr"/>
            <a:lstStyle/>
            <a:p>
              <a:pPr algn="ctr">
                <a:lnSpc>
                  <a:spcPts val="1100"/>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11" name="Freeform 10"/>
          <p:cNvSpPr/>
          <p:nvPr/>
        </p:nvSpPr>
        <p:spPr>
          <a:xfrm>
            <a:off x="6559941" y="2963694"/>
            <a:ext cx="795239" cy="698605"/>
          </a:xfrm>
          <a:custGeom>
            <a:avLst/>
            <a:gdLst/>
            <a:ahLst/>
            <a:cxnLst/>
            <a:rect l="l" t="t" r="r" b="b"/>
            <a:pathLst>
              <a:path w="2060762" h="1810346">
                <a:moveTo>
                  <a:pt x="0" y="0"/>
                </a:moveTo>
                <a:lnTo>
                  <a:pt x="2060762" y="0"/>
                </a:lnTo>
                <a:lnTo>
                  <a:pt x="2060762" y="1810345"/>
                </a:lnTo>
                <a:lnTo>
                  <a:pt x="0" y="1810345"/>
                </a:lnTo>
                <a:lnTo>
                  <a:pt x="0" y="0"/>
                </a:lnTo>
                <a:close/>
              </a:path>
            </a:pathLst>
          </a:custGeom>
          <a: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p:spPr>
        <p:txBody>
          <a:bodyPr/>
          <a:lstStyle/>
          <a:p>
            <a:endParaRPr lang="en-SA"/>
          </a:p>
        </p:txBody>
      </p:sp>
      <p:grpSp>
        <p:nvGrpSpPr>
          <p:cNvPr id="12" name="Group 11"/>
          <p:cNvGrpSpPr/>
          <p:nvPr/>
        </p:nvGrpSpPr>
        <p:grpSpPr>
          <a:xfrm>
            <a:off x="4470556" y="3440924"/>
            <a:ext cx="1527769" cy="1060890"/>
            <a:chOff x="0" y="0"/>
            <a:chExt cx="1243664" cy="863606"/>
          </a:xfrm>
        </p:grpSpPr>
        <p:sp>
          <p:nvSpPr>
            <p:cNvPr id="50" name="Freeform 12"/>
            <p:cNvSpPr/>
            <p:nvPr/>
          </p:nvSpPr>
          <p:spPr>
            <a:xfrm>
              <a:off x="0" y="0"/>
              <a:ext cx="1243664" cy="863606"/>
            </a:xfrm>
            <a:custGeom>
              <a:avLst/>
              <a:gdLst/>
              <a:ahLst/>
              <a:cxnLst/>
              <a:rect l="l" t="t" r="r" b="b"/>
              <a:pathLst>
                <a:path w="1243664" h="863606">
                  <a:moveTo>
                    <a:pt x="62576" y="0"/>
                  </a:moveTo>
                  <a:lnTo>
                    <a:pt x="1181088" y="0"/>
                  </a:lnTo>
                  <a:cubicBezTo>
                    <a:pt x="1197684" y="0"/>
                    <a:pt x="1213601" y="6593"/>
                    <a:pt x="1225336" y="18328"/>
                  </a:cubicBezTo>
                  <a:cubicBezTo>
                    <a:pt x="1237071" y="30064"/>
                    <a:pt x="1243664" y="45980"/>
                    <a:pt x="1243664" y="62576"/>
                  </a:cubicBezTo>
                  <a:lnTo>
                    <a:pt x="1243664" y="801030"/>
                  </a:lnTo>
                  <a:cubicBezTo>
                    <a:pt x="1243664" y="835590"/>
                    <a:pt x="1215648" y="863606"/>
                    <a:pt x="1181088" y="863606"/>
                  </a:cubicBezTo>
                  <a:lnTo>
                    <a:pt x="62576" y="863606"/>
                  </a:lnTo>
                  <a:cubicBezTo>
                    <a:pt x="28016" y="863606"/>
                    <a:pt x="0" y="835590"/>
                    <a:pt x="0" y="801030"/>
                  </a:cubicBezTo>
                  <a:lnTo>
                    <a:pt x="0" y="62576"/>
                  </a:lnTo>
                  <a:cubicBezTo>
                    <a:pt x="0" y="28016"/>
                    <a:pt x="28016" y="0"/>
                    <a:pt x="62576" y="0"/>
                  </a:cubicBezTo>
                  <a:close/>
                </a:path>
              </a:pathLst>
            </a:custGeom>
            <a:solidFill>
              <a:srgbClr val="DDF1F0"/>
            </a:solidFill>
          </p:spPr>
          <p:txBody>
            <a:bodyPr/>
            <a:lstStyle/>
            <a:p>
              <a:endParaRPr lang="en-SA"/>
            </a:p>
          </p:txBody>
        </p:sp>
        <p:sp>
          <p:nvSpPr>
            <p:cNvPr id="51" name="TextBox 13"/>
            <p:cNvSpPr txBox="1"/>
            <p:nvPr/>
          </p:nvSpPr>
          <p:spPr>
            <a:xfrm>
              <a:off x="0" y="19050"/>
              <a:ext cx="1243664" cy="844556"/>
            </a:xfrm>
            <a:prstGeom prst="rect">
              <a:avLst/>
            </a:prstGeom>
          </p:spPr>
          <p:txBody>
            <a:bodyPr lIns="24384" tIns="24384" rIns="24384" bIns="24384" rtlCol="0" anchor="ctr"/>
            <a:lstStyle/>
            <a:p>
              <a:pPr algn="ctr">
                <a:lnSpc>
                  <a:spcPts val="1100"/>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13" name="Freeform 14"/>
          <p:cNvSpPr/>
          <p:nvPr/>
        </p:nvSpPr>
        <p:spPr>
          <a:xfrm>
            <a:off x="4839737" y="2963694"/>
            <a:ext cx="795239" cy="698605"/>
          </a:xfrm>
          <a:custGeom>
            <a:avLst/>
            <a:gdLst/>
            <a:ahLst/>
            <a:cxnLst/>
            <a:rect l="l" t="t" r="r" b="b"/>
            <a:pathLst>
              <a:path w="2060762" h="1810346">
                <a:moveTo>
                  <a:pt x="0" y="0"/>
                </a:moveTo>
                <a:lnTo>
                  <a:pt x="2060762" y="0"/>
                </a:lnTo>
                <a:lnTo>
                  <a:pt x="2060762" y="1810345"/>
                </a:lnTo>
                <a:lnTo>
                  <a:pt x="0" y="1810345"/>
                </a:lnTo>
                <a:lnTo>
                  <a:pt x="0" y="0"/>
                </a:lnTo>
                <a:close/>
              </a:path>
            </a:pathLst>
          </a:custGeom>
          <a: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a:blipFill>
        </p:spPr>
        <p:txBody>
          <a:bodyPr/>
          <a:lstStyle/>
          <a:p>
            <a:endParaRPr lang="en-SA"/>
          </a:p>
        </p:txBody>
      </p:sp>
      <p:grpSp>
        <p:nvGrpSpPr>
          <p:cNvPr id="14" name="Group 15"/>
          <p:cNvGrpSpPr/>
          <p:nvPr/>
        </p:nvGrpSpPr>
        <p:grpSpPr>
          <a:xfrm>
            <a:off x="2748691" y="3440924"/>
            <a:ext cx="1527769" cy="1060890"/>
            <a:chOff x="0" y="0"/>
            <a:chExt cx="1243664" cy="863606"/>
          </a:xfrm>
        </p:grpSpPr>
        <p:sp>
          <p:nvSpPr>
            <p:cNvPr id="48" name="Freeform 16"/>
            <p:cNvSpPr/>
            <p:nvPr/>
          </p:nvSpPr>
          <p:spPr>
            <a:xfrm>
              <a:off x="0" y="0"/>
              <a:ext cx="1243664" cy="863606"/>
            </a:xfrm>
            <a:custGeom>
              <a:avLst/>
              <a:gdLst/>
              <a:ahLst/>
              <a:cxnLst/>
              <a:rect l="l" t="t" r="r" b="b"/>
              <a:pathLst>
                <a:path w="1243664" h="863606">
                  <a:moveTo>
                    <a:pt x="62576" y="0"/>
                  </a:moveTo>
                  <a:lnTo>
                    <a:pt x="1181088" y="0"/>
                  </a:lnTo>
                  <a:cubicBezTo>
                    <a:pt x="1197684" y="0"/>
                    <a:pt x="1213601" y="6593"/>
                    <a:pt x="1225336" y="18328"/>
                  </a:cubicBezTo>
                  <a:cubicBezTo>
                    <a:pt x="1237071" y="30064"/>
                    <a:pt x="1243664" y="45980"/>
                    <a:pt x="1243664" y="62576"/>
                  </a:cubicBezTo>
                  <a:lnTo>
                    <a:pt x="1243664" y="801030"/>
                  </a:lnTo>
                  <a:cubicBezTo>
                    <a:pt x="1243664" y="835590"/>
                    <a:pt x="1215648" y="863606"/>
                    <a:pt x="1181088" y="863606"/>
                  </a:cubicBezTo>
                  <a:lnTo>
                    <a:pt x="62576" y="863606"/>
                  </a:lnTo>
                  <a:cubicBezTo>
                    <a:pt x="28016" y="863606"/>
                    <a:pt x="0" y="835590"/>
                    <a:pt x="0" y="801030"/>
                  </a:cubicBezTo>
                  <a:lnTo>
                    <a:pt x="0" y="62576"/>
                  </a:lnTo>
                  <a:cubicBezTo>
                    <a:pt x="0" y="28016"/>
                    <a:pt x="28016" y="0"/>
                    <a:pt x="62576" y="0"/>
                  </a:cubicBezTo>
                  <a:close/>
                </a:path>
              </a:pathLst>
            </a:custGeom>
            <a:solidFill>
              <a:srgbClr val="DDF1F0"/>
            </a:solidFill>
          </p:spPr>
          <p:txBody>
            <a:bodyPr/>
            <a:lstStyle/>
            <a:p>
              <a:endParaRPr lang="en-SA"/>
            </a:p>
          </p:txBody>
        </p:sp>
        <p:sp>
          <p:nvSpPr>
            <p:cNvPr id="49" name="TextBox 17"/>
            <p:cNvSpPr txBox="1"/>
            <p:nvPr/>
          </p:nvSpPr>
          <p:spPr>
            <a:xfrm>
              <a:off x="0" y="19050"/>
              <a:ext cx="1243664" cy="844556"/>
            </a:xfrm>
            <a:prstGeom prst="rect">
              <a:avLst/>
            </a:prstGeom>
          </p:spPr>
          <p:txBody>
            <a:bodyPr lIns="24384" tIns="24384" rIns="24384" bIns="24384" rtlCol="0" anchor="ctr"/>
            <a:lstStyle/>
            <a:p>
              <a:pPr algn="ctr">
                <a:lnSpc>
                  <a:spcPts val="1100"/>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15" name="Freeform 18"/>
          <p:cNvSpPr/>
          <p:nvPr/>
        </p:nvSpPr>
        <p:spPr>
          <a:xfrm>
            <a:off x="3114244" y="2940208"/>
            <a:ext cx="795239" cy="698605"/>
          </a:xfrm>
          <a:custGeom>
            <a:avLst/>
            <a:gdLst/>
            <a:ahLst/>
            <a:cxnLst/>
            <a:rect l="l" t="t" r="r" b="b"/>
            <a:pathLst>
              <a:path w="2060762" h="1810346">
                <a:moveTo>
                  <a:pt x="0" y="0"/>
                </a:moveTo>
                <a:lnTo>
                  <a:pt x="2060762" y="0"/>
                </a:lnTo>
                <a:lnTo>
                  <a:pt x="2060762" y="1810346"/>
                </a:lnTo>
                <a:lnTo>
                  <a:pt x="0" y="1810346"/>
                </a:lnTo>
                <a:lnTo>
                  <a:pt x="0" y="0"/>
                </a:lnTo>
                <a:close/>
              </a:path>
            </a:pathLst>
          </a:custGeom>
          <a: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a:blipFill>
        </p:spPr>
        <p:txBody>
          <a:bodyPr/>
          <a:lstStyle/>
          <a:p>
            <a:endParaRPr lang="en-SA"/>
          </a:p>
        </p:txBody>
      </p:sp>
      <p:grpSp>
        <p:nvGrpSpPr>
          <p:cNvPr id="16" name="Group 19"/>
          <p:cNvGrpSpPr/>
          <p:nvPr/>
        </p:nvGrpSpPr>
        <p:grpSpPr>
          <a:xfrm>
            <a:off x="7915541" y="4906412"/>
            <a:ext cx="1527769" cy="1060890"/>
            <a:chOff x="0" y="0"/>
            <a:chExt cx="1243664" cy="863606"/>
          </a:xfrm>
        </p:grpSpPr>
        <p:sp>
          <p:nvSpPr>
            <p:cNvPr id="46" name="Freeform 20"/>
            <p:cNvSpPr/>
            <p:nvPr/>
          </p:nvSpPr>
          <p:spPr>
            <a:xfrm>
              <a:off x="0" y="0"/>
              <a:ext cx="1243664" cy="863606"/>
            </a:xfrm>
            <a:custGeom>
              <a:avLst/>
              <a:gdLst/>
              <a:ahLst/>
              <a:cxnLst/>
              <a:rect l="l" t="t" r="r" b="b"/>
              <a:pathLst>
                <a:path w="1243664" h="863606">
                  <a:moveTo>
                    <a:pt x="62576" y="0"/>
                  </a:moveTo>
                  <a:lnTo>
                    <a:pt x="1181088" y="0"/>
                  </a:lnTo>
                  <a:cubicBezTo>
                    <a:pt x="1197684" y="0"/>
                    <a:pt x="1213601" y="6593"/>
                    <a:pt x="1225336" y="18328"/>
                  </a:cubicBezTo>
                  <a:cubicBezTo>
                    <a:pt x="1237071" y="30064"/>
                    <a:pt x="1243664" y="45980"/>
                    <a:pt x="1243664" y="62576"/>
                  </a:cubicBezTo>
                  <a:lnTo>
                    <a:pt x="1243664" y="801030"/>
                  </a:lnTo>
                  <a:cubicBezTo>
                    <a:pt x="1243664" y="835590"/>
                    <a:pt x="1215648" y="863606"/>
                    <a:pt x="1181088" y="863606"/>
                  </a:cubicBezTo>
                  <a:lnTo>
                    <a:pt x="62576" y="863606"/>
                  </a:lnTo>
                  <a:cubicBezTo>
                    <a:pt x="28016" y="863606"/>
                    <a:pt x="0" y="835590"/>
                    <a:pt x="0" y="801030"/>
                  </a:cubicBezTo>
                  <a:lnTo>
                    <a:pt x="0" y="62576"/>
                  </a:lnTo>
                  <a:cubicBezTo>
                    <a:pt x="0" y="28016"/>
                    <a:pt x="28016" y="0"/>
                    <a:pt x="62576" y="0"/>
                  </a:cubicBezTo>
                  <a:close/>
                </a:path>
              </a:pathLst>
            </a:custGeom>
            <a:solidFill>
              <a:srgbClr val="DDF1F0"/>
            </a:solidFill>
          </p:spPr>
          <p:txBody>
            <a:bodyPr/>
            <a:lstStyle/>
            <a:p>
              <a:endParaRPr lang="en-SA"/>
            </a:p>
          </p:txBody>
        </p:sp>
        <p:sp>
          <p:nvSpPr>
            <p:cNvPr id="47" name="TextBox 21"/>
            <p:cNvSpPr txBox="1"/>
            <p:nvPr/>
          </p:nvSpPr>
          <p:spPr>
            <a:xfrm>
              <a:off x="0" y="19050"/>
              <a:ext cx="1243664" cy="844556"/>
            </a:xfrm>
            <a:prstGeom prst="rect">
              <a:avLst/>
            </a:prstGeom>
          </p:spPr>
          <p:txBody>
            <a:bodyPr lIns="24384" tIns="24384" rIns="24384" bIns="24384" rtlCol="0" anchor="ctr"/>
            <a:lstStyle/>
            <a:p>
              <a:pPr algn="ctr">
                <a:lnSpc>
                  <a:spcPts val="1100"/>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17" name="Group 22"/>
          <p:cNvGrpSpPr/>
          <p:nvPr/>
        </p:nvGrpSpPr>
        <p:grpSpPr>
          <a:xfrm>
            <a:off x="6193676" y="4906412"/>
            <a:ext cx="1527769" cy="1060890"/>
            <a:chOff x="0" y="0"/>
            <a:chExt cx="1243664" cy="863606"/>
          </a:xfrm>
        </p:grpSpPr>
        <p:sp>
          <p:nvSpPr>
            <p:cNvPr id="44" name="Freeform 23"/>
            <p:cNvSpPr/>
            <p:nvPr/>
          </p:nvSpPr>
          <p:spPr>
            <a:xfrm>
              <a:off x="0" y="0"/>
              <a:ext cx="1243664" cy="863606"/>
            </a:xfrm>
            <a:custGeom>
              <a:avLst/>
              <a:gdLst/>
              <a:ahLst/>
              <a:cxnLst/>
              <a:rect l="l" t="t" r="r" b="b"/>
              <a:pathLst>
                <a:path w="1243664" h="863606">
                  <a:moveTo>
                    <a:pt x="62576" y="0"/>
                  </a:moveTo>
                  <a:lnTo>
                    <a:pt x="1181088" y="0"/>
                  </a:lnTo>
                  <a:cubicBezTo>
                    <a:pt x="1197684" y="0"/>
                    <a:pt x="1213601" y="6593"/>
                    <a:pt x="1225336" y="18328"/>
                  </a:cubicBezTo>
                  <a:cubicBezTo>
                    <a:pt x="1237071" y="30064"/>
                    <a:pt x="1243664" y="45980"/>
                    <a:pt x="1243664" y="62576"/>
                  </a:cubicBezTo>
                  <a:lnTo>
                    <a:pt x="1243664" y="801030"/>
                  </a:lnTo>
                  <a:cubicBezTo>
                    <a:pt x="1243664" y="835590"/>
                    <a:pt x="1215648" y="863606"/>
                    <a:pt x="1181088" y="863606"/>
                  </a:cubicBezTo>
                  <a:lnTo>
                    <a:pt x="62576" y="863606"/>
                  </a:lnTo>
                  <a:cubicBezTo>
                    <a:pt x="28016" y="863606"/>
                    <a:pt x="0" y="835590"/>
                    <a:pt x="0" y="801030"/>
                  </a:cubicBezTo>
                  <a:lnTo>
                    <a:pt x="0" y="62576"/>
                  </a:lnTo>
                  <a:cubicBezTo>
                    <a:pt x="0" y="28016"/>
                    <a:pt x="28016" y="0"/>
                    <a:pt x="62576" y="0"/>
                  </a:cubicBezTo>
                  <a:close/>
                </a:path>
              </a:pathLst>
            </a:custGeom>
            <a:solidFill>
              <a:srgbClr val="DDF1F0"/>
            </a:solidFill>
          </p:spPr>
          <p:txBody>
            <a:bodyPr/>
            <a:lstStyle/>
            <a:p>
              <a:endParaRPr lang="en-SA"/>
            </a:p>
          </p:txBody>
        </p:sp>
        <p:sp>
          <p:nvSpPr>
            <p:cNvPr id="45" name="TextBox 24"/>
            <p:cNvSpPr txBox="1"/>
            <p:nvPr/>
          </p:nvSpPr>
          <p:spPr>
            <a:xfrm>
              <a:off x="0" y="19050"/>
              <a:ext cx="1243664" cy="844556"/>
            </a:xfrm>
            <a:prstGeom prst="rect">
              <a:avLst/>
            </a:prstGeom>
          </p:spPr>
          <p:txBody>
            <a:bodyPr lIns="24384" tIns="24384" rIns="24384" bIns="24384" rtlCol="0" anchor="ctr"/>
            <a:lstStyle/>
            <a:p>
              <a:pPr algn="ctr">
                <a:lnSpc>
                  <a:spcPts val="1100"/>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18" name="Group 25"/>
          <p:cNvGrpSpPr/>
          <p:nvPr/>
        </p:nvGrpSpPr>
        <p:grpSpPr>
          <a:xfrm>
            <a:off x="4448598" y="4906412"/>
            <a:ext cx="1527769" cy="1060890"/>
            <a:chOff x="0" y="0"/>
            <a:chExt cx="1243664" cy="863606"/>
          </a:xfrm>
        </p:grpSpPr>
        <p:sp>
          <p:nvSpPr>
            <p:cNvPr id="42" name="Freeform 26"/>
            <p:cNvSpPr/>
            <p:nvPr/>
          </p:nvSpPr>
          <p:spPr>
            <a:xfrm>
              <a:off x="0" y="0"/>
              <a:ext cx="1243664" cy="863606"/>
            </a:xfrm>
            <a:custGeom>
              <a:avLst/>
              <a:gdLst/>
              <a:ahLst/>
              <a:cxnLst/>
              <a:rect l="l" t="t" r="r" b="b"/>
              <a:pathLst>
                <a:path w="1243664" h="863606">
                  <a:moveTo>
                    <a:pt x="62576" y="0"/>
                  </a:moveTo>
                  <a:lnTo>
                    <a:pt x="1181088" y="0"/>
                  </a:lnTo>
                  <a:cubicBezTo>
                    <a:pt x="1197684" y="0"/>
                    <a:pt x="1213601" y="6593"/>
                    <a:pt x="1225336" y="18328"/>
                  </a:cubicBezTo>
                  <a:cubicBezTo>
                    <a:pt x="1237071" y="30064"/>
                    <a:pt x="1243664" y="45980"/>
                    <a:pt x="1243664" y="62576"/>
                  </a:cubicBezTo>
                  <a:lnTo>
                    <a:pt x="1243664" y="801030"/>
                  </a:lnTo>
                  <a:cubicBezTo>
                    <a:pt x="1243664" y="835590"/>
                    <a:pt x="1215648" y="863606"/>
                    <a:pt x="1181088" y="863606"/>
                  </a:cubicBezTo>
                  <a:lnTo>
                    <a:pt x="62576" y="863606"/>
                  </a:lnTo>
                  <a:cubicBezTo>
                    <a:pt x="28016" y="863606"/>
                    <a:pt x="0" y="835590"/>
                    <a:pt x="0" y="801030"/>
                  </a:cubicBezTo>
                  <a:lnTo>
                    <a:pt x="0" y="62576"/>
                  </a:lnTo>
                  <a:cubicBezTo>
                    <a:pt x="0" y="28016"/>
                    <a:pt x="28016" y="0"/>
                    <a:pt x="62576" y="0"/>
                  </a:cubicBezTo>
                  <a:close/>
                </a:path>
              </a:pathLst>
            </a:custGeom>
            <a:solidFill>
              <a:srgbClr val="DDF1F0"/>
            </a:solidFill>
          </p:spPr>
          <p:txBody>
            <a:bodyPr/>
            <a:lstStyle/>
            <a:p>
              <a:endParaRPr lang="en-SA"/>
            </a:p>
          </p:txBody>
        </p:sp>
        <p:sp>
          <p:nvSpPr>
            <p:cNvPr id="43" name="TextBox 27"/>
            <p:cNvSpPr txBox="1"/>
            <p:nvPr/>
          </p:nvSpPr>
          <p:spPr>
            <a:xfrm>
              <a:off x="0" y="19050"/>
              <a:ext cx="1243664" cy="844556"/>
            </a:xfrm>
            <a:prstGeom prst="rect">
              <a:avLst/>
            </a:prstGeom>
          </p:spPr>
          <p:txBody>
            <a:bodyPr lIns="24384" tIns="24384" rIns="24384" bIns="24384" rtlCol="0" anchor="ctr"/>
            <a:lstStyle/>
            <a:p>
              <a:pPr algn="ctr">
                <a:lnSpc>
                  <a:spcPts val="1100"/>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19" name="Group 28"/>
          <p:cNvGrpSpPr/>
          <p:nvPr/>
        </p:nvGrpSpPr>
        <p:grpSpPr>
          <a:xfrm>
            <a:off x="2748691" y="4848956"/>
            <a:ext cx="1527769" cy="1060890"/>
            <a:chOff x="0" y="0"/>
            <a:chExt cx="1243664" cy="863606"/>
          </a:xfrm>
        </p:grpSpPr>
        <p:sp>
          <p:nvSpPr>
            <p:cNvPr id="40" name="Freeform 29"/>
            <p:cNvSpPr/>
            <p:nvPr/>
          </p:nvSpPr>
          <p:spPr>
            <a:xfrm>
              <a:off x="0" y="0"/>
              <a:ext cx="1243664" cy="863606"/>
            </a:xfrm>
            <a:custGeom>
              <a:avLst/>
              <a:gdLst/>
              <a:ahLst/>
              <a:cxnLst/>
              <a:rect l="l" t="t" r="r" b="b"/>
              <a:pathLst>
                <a:path w="1243664" h="863606">
                  <a:moveTo>
                    <a:pt x="62576" y="0"/>
                  </a:moveTo>
                  <a:lnTo>
                    <a:pt x="1181088" y="0"/>
                  </a:lnTo>
                  <a:cubicBezTo>
                    <a:pt x="1197684" y="0"/>
                    <a:pt x="1213601" y="6593"/>
                    <a:pt x="1225336" y="18328"/>
                  </a:cubicBezTo>
                  <a:cubicBezTo>
                    <a:pt x="1237071" y="30064"/>
                    <a:pt x="1243664" y="45980"/>
                    <a:pt x="1243664" y="62576"/>
                  </a:cubicBezTo>
                  <a:lnTo>
                    <a:pt x="1243664" y="801030"/>
                  </a:lnTo>
                  <a:cubicBezTo>
                    <a:pt x="1243664" y="835590"/>
                    <a:pt x="1215648" y="863606"/>
                    <a:pt x="1181088" y="863606"/>
                  </a:cubicBezTo>
                  <a:lnTo>
                    <a:pt x="62576" y="863606"/>
                  </a:lnTo>
                  <a:cubicBezTo>
                    <a:pt x="28016" y="863606"/>
                    <a:pt x="0" y="835590"/>
                    <a:pt x="0" y="801030"/>
                  </a:cubicBezTo>
                  <a:lnTo>
                    <a:pt x="0" y="62576"/>
                  </a:lnTo>
                  <a:cubicBezTo>
                    <a:pt x="0" y="28016"/>
                    <a:pt x="28016" y="0"/>
                    <a:pt x="62576" y="0"/>
                  </a:cubicBezTo>
                  <a:close/>
                </a:path>
              </a:pathLst>
            </a:custGeom>
            <a:solidFill>
              <a:srgbClr val="DDF1F0"/>
            </a:solidFill>
          </p:spPr>
          <p:txBody>
            <a:bodyPr/>
            <a:lstStyle/>
            <a:p>
              <a:endParaRPr lang="en-SA"/>
            </a:p>
          </p:txBody>
        </p:sp>
        <p:sp>
          <p:nvSpPr>
            <p:cNvPr id="41" name="TextBox 30"/>
            <p:cNvSpPr txBox="1"/>
            <p:nvPr/>
          </p:nvSpPr>
          <p:spPr>
            <a:xfrm>
              <a:off x="0" y="19050"/>
              <a:ext cx="1243664" cy="844556"/>
            </a:xfrm>
            <a:prstGeom prst="rect">
              <a:avLst/>
            </a:prstGeom>
          </p:spPr>
          <p:txBody>
            <a:bodyPr lIns="24384" tIns="24384" rIns="24384" bIns="24384" rtlCol="0" anchor="ctr"/>
            <a:lstStyle/>
            <a:p>
              <a:pPr algn="ctr">
                <a:lnSpc>
                  <a:spcPts val="1100"/>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20" name="Freeform 31"/>
          <p:cNvSpPr/>
          <p:nvPr/>
        </p:nvSpPr>
        <p:spPr>
          <a:xfrm>
            <a:off x="8309737" y="4424177"/>
            <a:ext cx="795239" cy="698605"/>
          </a:xfrm>
          <a:custGeom>
            <a:avLst/>
            <a:gdLst/>
            <a:ahLst/>
            <a:cxnLst/>
            <a:rect l="l" t="t" r="r" b="b"/>
            <a:pathLst>
              <a:path w="2060762" h="1810346">
                <a:moveTo>
                  <a:pt x="0" y="0"/>
                </a:moveTo>
                <a:lnTo>
                  <a:pt x="2060762" y="0"/>
                </a:lnTo>
                <a:lnTo>
                  <a:pt x="2060762" y="1810346"/>
                </a:lnTo>
                <a:lnTo>
                  <a:pt x="0" y="1810346"/>
                </a:lnTo>
                <a:lnTo>
                  <a:pt x="0" y="0"/>
                </a:lnTo>
                <a:close/>
              </a:path>
            </a:pathLst>
          </a:custGeom>
          <a: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a:blipFill>
          <a:ln cap="sq">
            <a:noFill/>
            <a:prstDash val="solid"/>
            <a:miter/>
          </a:ln>
        </p:spPr>
        <p:txBody>
          <a:bodyPr/>
          <a:lstStyle/>
          <a:p>
            <a:endParaRPr lang="en-SA"/>
          </a:p>
        </p:txBody>
      </p:sp>
      <p:sp>
        <p:nvSpPr>
          <p:cNvPr id="21" name="Freeform 32"/>
          <p:cNvSpPr/>
          <p:nvPr/>
        </p:nvSpPr>
        <p:spPr>
          <a:xfrm>
            <a:off x="6532722" y="4424177"/>
            <a:ext cx="795239" cy="698605"/>
          </a:xfrm>
          <a:custGeom>
            <a:avLst/>
            <a:gdLst/>
            <a:ahLst/>
            <a:cxnLst/>
            <a:rect l="l" t="t" r="r" b="b"/>
            <a:pathLst>
              <a:path w="2060762" h="1810346">
                <a:moveTo>
                  <a:pt x="0" y="0"/>
                </a:moveTo>
                <a:lnTo>
                  <a:pt x="2060762" y="0"/>
                </a:lnTo>
                <a:lnTo>
                  <a:pt x="2060762" y="1810346"/>
                </a:lnTo>
                <a:lnTo>
                  <a:pt x="0" y="1810346"/>
                </a:lnTo>
                <a:lnTo>
                  <a:pt x="0" y="0"/>
                </a:lnTo>
                <a:close/>
              </a:path>
            </a:pathLst>
          </a:custGeom>
          <a:blipFill>
            <a:blip r:embed="rId13" cstate="email">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a:blipFill>
          <a:ln cap="sq">
            <a:noFill/>
            <a:prstDash val="solid"/>
            <a:miter/>
          </a:ln>
        </p:spPr>
        <p:txBody>
          <a:bodyPr/>
          <a:lstStyle/>
          <a:p>
            <a:endParaRPr lang="en-SA"/>
          </a:p>
        </p:txBody>
      </p:sp>
      <p:sp>
        <p:nvSpPr>
          <p:cNvPr id="22" name="Freeform 33"/>
          <p:cNvSpPr/>
          <p:nvPr/>
        </p:nvSpPr>
        <p:spPr>
          <a:xfrm>
            <a:off x="4812518" y="4424177"/>
            <a:ext cx="795239" cy="698605"/>
          </a:xfrm>
          <a:custGeom>
            <a:avLst/>
            <a:gdLst/>
            <a:ahLst/>
            <a:cxnLst/>
            <a:rect l="l" t="t" r="r" b="b"/>
            <a:pathLst>
              <a:path w="2060762" h="1810346">
                <a:moveTo>
                  <a:pt x="0" y="0"/>
                </a:moveTo>
                <a:lnTo>
                  <a:pt x="2060762" y="0"/>
                </a:lnTo>
                <a:lnTo>
                  <a:pt x="2060762" y="1810346"/>
                </a:lnTo>
                <a:lnTo>
                  <a:pt x="0" y="1810346"/>
                </a:lnTo>
                <a:lnTo>
                  <a:pt x="0" y="0"/>
                </a:lnTo>
                <a:close/>
              </a:path>
            </a:pathLst>
          </a:custGeom>
          <a:blipFill>
            <a:blip r:embed="rId15" cstate="email">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a:blipFill>
          <a:ln cap="sq">
            <a:noFill/>
            <a:prstDash val="solid"/>
            <a:miter/>
          </a:ln>
        </p:spPr>
        <p:txBody>
          <a:bodyPr/>
          <a:lstStyle/>
          <a:p>
            <a:endParaRPr lang="en-SA"/>
          </a:p>
        </p:txBody>
      </p:sp>
      <p:sp>
        <p:nvSpPr>
          <p:cNvPr id="23" name="Freeform 34"/>
          <p:cNvSpPr/>
          <p:nvPr/>
        </p:nvSpPr>
        <p:spPr>
          <a:xfrm>
            <a:off x="3087025" y="4400691"/>
            <a:ext cx="795239" cy="698605"/>
          </a:xfrm>
          <a:custGeom>
            <a:avLst/>
            <a:gdLst/>
            <a:ahLst/>
            <a:cxnLst/>
            <a:rect l="l" t="t" r="r" b="b"/>
            <a:pathLst>
              <a:path w="2060762" h="1810346">
                <a:moveTo>
                  <a:pt x="0" y="0"/>
                </a:moveTo>
                <a:lnTo>
                  <a:pt x="2060762" y="0"/>
                </a:lnTo>
                <a:lnTo>
                  <a:pt x="2060762" y="1810345"/>
                </a:lnTo>
                <a:lnTo>
                  <a:pt x="0" y="1810345"/>
                </a:lnTo>
                <a:lnTo>
                  <a:pt x="0" y="0"/>
                </a:lnTo>
                <a:close/>
              </a:path>
            </a:pathLst>
          </a:custGeom>
          <a:blipFill>
            <a:blip r:embed="rId17" cstate="email">
              <a:extLst>
                <a:ext uri="{28A0092B-C50C-407E-A947-70E740481C1C}">
                  <a14:useLocalDpi xmlns:a14="http://schemas.microsoft.com/office/drawing/2010/main"/>
                </a:ext>
                <a:ext uri="{96DAC541-7B7A-43D3-8B79-37D633B846F1}">
                  <asvg:svgBlip xmlns:asvg="http://schemas.microsoft.com/office/drawing/2016/SVG/main" r:embed="rId18"/>
                </a:ext>
              </a:extLst>
            </a:blip>
            <a:stretch>
              <a:fillRect/>
            </a:stretch>
          </a:blipFill>
          <a:ln cap="sq">
            <a:noFill/>
            <a:prstDash val="solid"/>
            <a:miter/>
          </a:ln>
        </p:spPr>
        <p:txBody>
          <a:bodyPr/>
          <a:lstStyle/>
          <a:p>
            <a:endParaRPr lang="en-SA"/>
          </a:p>
        </p:txBody>
      </p:sp>
      <p:sp>
        <p:nvSpPr>
          <p:cNvPr id="24" name="Freeform 35"/>
          <p:cNvSpPr/>
          <p:nvPr/>
        </p:nvSpPr>
        <p:spPr>
          <a:xfrm>
            <a:off x="8546908" y="3097300"/>
            <a:ext cx="375334" cy="384420"/>
          </a:xfrm>
          <a:custGeom>
            <a:avLst/>
            <a:gdLst/>
            <a:ahLst/>
            <a:cxnLst/>
            <a:rect l="l" t="t" r="r" b="b"/>
            <a:pathLst>
              <a:path w="972630" h="996176">
                <a:moveTo>
                  <a:pt x="0" y="0"/>
                </a:moveTo>
                <a:lnTo>
                  <a:pt x="972630" y="0"/>
                </a:lnTo>
                <a:lnTo>
                  <a:pt x="972630" y="996176"/>
                </a:lnTo>
                <a:lnTo>
                  <a:pt x="0" y="996176"/>
                </a:lnTo>
                <a:lnTo>
                  <a:pt x="0" y="0"/>
                </a:lnTo>
                <a:close/>
              </a:path>
            </a:pathLst>
          </a:custGeom>
          <a:blipFill>
            <a:blip r:embed="rId19" cstate="email">
              <a:extLst>
                <a:ext uri="{28A0092B-C50C-407E-A947-70E740481C1C}">
                  <a14:useLocalDpi xmlns:a14="http://schemas.microsoft.com/office/drawing/2010/main"/>
                </a:ext>
                <a:ext uri="{96DAC541-7B7A-43D3-8B79-37D633B846F1}">
                  <asvg:svgBlip xmlns:asvg="http://schemas.microsoft.com/office/drawing/2016/SVG/main" r:embed="rId20"/>
                </a:ext>
              </a:extLst>
            </a:blip>
            <a:stretch>
              <a:fillRect/>
            </a:stretch>
          </a:blipFill>
          <a:ln cap="sq">
            <a:noFill/>
            <a:prstDash val="solid"/>
            <a:miter/>
          </a:ln>
        </p:spPr>
        <p:txBody>
          <a:bodyPr/>
          <a:lstStyle/>
          <a:p>
            <a:endParaRPr lang="en-SA"/>
          </a:p>
        </p:txBody>
      </p:sp>
      <p:sp>
        <p:nvSpPr>
          <p:cNvPr id="25" name="Freeform 36"/>
          <p:cNvSpPr/>
          <p:nvPr/>
        </p:nvSpPr>
        <p:spPr>
          <a:xfrm>
            <a:off x="6750572" y="3078780"/>
            <a:ext cx="413978" cy="468433"/>
          </a:xfrm>
          <a:custGeom>
            <a:avLst/>
            <a:gdLst/>
            <a:ahLst/>
            <a:cxnLst/>
            <a:rect l="l" t="t" r="r" b="b"/>
            <a:pathLst>
              <a:path w="1072772" h="1213886">
                <a:moveTo>
                  <a:pt x="0" y="0"/>
                </a:moveTo>
                <a:lnTo>
                  <a:pt x="1072772" y="0"/>
                </a:lnTo>
                <a:lnTo>
                  <a:pt x="1072772" y="1213886"/>
                </a:lnTo>
                <a:lnTo>
                  <a:pt x="0" y="1213886"/>
                </a:lnTo>
                <a:lnTo>
                  <a:pt x="0" y="0"/>
                </a:lnTo>
                <a:close/>
              </a:path>
            </a:pathLst>
          </a:custGeom>
          <a:blipFill>
            <a:blip r:embed="rId21" cstate="email">
              <a:extLst>
                <a:ext uri="{28A0092B-C50C-407E-A947-70E740481C1C}">
                  <a14:useLocalDpi xmlns:a14="http://schemas.microsoft.com/office/drawing/2010/main"/>
                </a:ext>
                <a:ext uri="{96DAC541-7B7A-43D3-8B79-37D633B846F1}">
                  <asvg:svgBlip xmlns:asvg="http://schemas.microsoft.com/office/drawing/2016/SVG/main" r:embed="rId22"/>
                </a:ext>
              </a:extLst>
            </a:blip>
            <a:stretch>
              <a:fillRect/>
            </a:stretch>
          </a:blipFill>
          <a:ln cap="sq">
            <a:noFill/>
            <a:prstDash val="solid"/>
            <a:miter/>
          </a:ln>
        </p:spPr>
        <p:txBody>
          <a:bodyPr/>
          <a:lstStyle/>
          <a:p>
            <a:endParaRPr lang="en-SA"/>
          </a:p>
        </p:txBody>
      </p:sp>
      <p:sp>
        <p:nvSpPr>
          <p:cNvPr id="26" name="Freeform 37"/>
          <p:cNvSpPr/>
          <p:nvPr/>
        </p:nvSpPr>
        <p:spPr>
          <a:xfrm>
            <a:off x="4998750" y="3055294"/>
            <a:ext cx="471379" cy="468433"/>
          </a:xfrm>
          <a:custGeom>
            <a:avLst/>
            <a:gdLst/>
            <a:ahLst/>
            <a:cxnLst/>
            <a:rect l="l" t="t" r="r" b="b"/>
            <a:pathLst>
              <a:path w="1221520" h="1213886">
                <a:moveTo>
                  <a:pt x="0" y="0"/>
                </a:moveTo>
                <a:lnTo>
                  <a:pt x="1221520" y="0"/>
                </a:lnTo>
                <a:lnTo>
                  <a:pt x="1221520" y="1213886"/>
                </a:lnTo>
                <a:lnTo>
                  <a:pt x="0" y="1213886"/>
                </a:lnTo>
                <a:lnTo>
                  <a:pt x="0" y="0"/>
                </a:lnTo>
                <a:close/>
              </a:path>
            </a:pathLst>
          </a:custGeom>
          <a:blipFill>
            <a:blip r:embed="rId23" cstate="email">
              <a:extLst>
                <a:ext uri="{28A0092B-C50C-407E-A947-70E740481C1C}">
                  <a14:useLocalDpi xmlns:a14="http://schemas.microsoft.com/office/drawing/2010/main"/>
                </a:ext>
                <a:ext uri="{96DAC541-7B7A-43D3-8B79-37D633B846F1}">
                  <asvg:svgBlip xmlns:asvg="http://schemas.microsoft.com/office/drawing/2016/SVG/main" r:embed="rId24"/>
                </a:ext>
              </a:extLst>
            </a:blip>
            <a:stretch>
              <a:fillRect/>
            </a:stretch>
          </a:blipFill>
          <a:ln cap="sq">
            <a:noFill/>
            <a:prstDash val="solid"/>
            <a:miter/>
          </a:ln>
        </p:spPr>
        <p:txBody>
          <a:bodyPr/>
          <a:lstStyle/>
          <a:p>
            <a:endParaRPr lang="en-SA"/>
          </a:p>
        </p:txBody>
      </p:sp>
      <p:sp>
        <p:nvSpPr>
          <p:cNvPr id="27" name="Freeform 38"/>
          <p:cNvSpPr/>
          <p:nvPr/>
        </p:nvSpPr>
        <p:spPr>
          <a:xfrm>
            <a:off x="3297008" y="3078780"/>
            <a:ext cx="423714" cy="416299"/>
          </a:xfrm>
          <a:custGeom>
            <a:avLst/>
            <a:gdLst/>
            <a:ahLst/>
            <a:cxnLst/>
            <a:rect l="l" t="t" r="r" b="b"/>
            <a:pathLst>
              <a:path w="1098002" h="1078787">
                <a:moveTo>
                  <a:pt x="0" y="0"/>
                </a:moveTo>
                <a:lnTo>
                  <a:pt x="1098001" y="0"/>
                </a:lnTo>
                <a:lnTo>
                  <a:pt x="1098001" y="1078787"/>
                </a:lnTo>
                <a:lnTo>
                  <a:pt x="0" y="1078787"/>
                </a:lnTo>
                <a:lnTo>
                  <a:pt x="0" y="0"/>
                </a:lnTo>
                <a:close/>
              </a:path>
            </a:pathLst>
          </a:custGeom>
          <a:blipFill>
            <a:blip r:embed="rId25" cstate="email">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a:blipFill>
          <a:ln cap="sq">
            <a:noFill/>
            <a:prstDash val="solid"/>
            <a:miter/>
          </a:ln>
        </p:spPr>
        <p:txBody>
          <a:bodyPr/>
          <a:lstStyle/>
          <a:p>
            <a:endParaRPr lang="en-SA"/>
          </a:p>
        </p:txBody>
      </p:sp>
      <p:sp>
        <p:nvSpPr>
          <p:cNvPr id="28" name="Freeform 39"/>
          <p:cNvSpPr/>
          <p:nvPr/>
        </p:nvSpPr>
        <p:spPr>
          <a:xfrm>
            <a:off x="8507064" y="4501814"/>
            <a:ext cx="400586" cy="473366"/>
          </a:xfrm>
          <a:custGeom>
            <a:avLst/>
            <a:gdLst/>
            <a:ahLst/>
            <a:cxnLst/>
            <a:rect l="l" t="t" r="r" b="b"/>
            <a:pathLst>
              <a:path w="1038069" h="1226669">
                <a:moveTo>
                  <a:pt x="0" y="0"/>
                </a:moveTo>
                <a:lnTo>
                  <a:pt x="1038069" y="0"/>
                </a:lnTo>
                <a:lnTo>
                  <a:pt x="1038069" y="1226669"/>
                </a:lnTo>
                <a:lnTo>
                  <a:pt x="0" y="1226669"/>
                </a:lnTo>
                <a:lnTo>
                  <a:pt x="0" y="0"/>
                </a:lnTo>
                <a:close/>
              </a:path>
            </a:pathLst>
          </a:custGeom>
          <a:blipFill>
            <a:blip r:embed="rId27" cstate="email">
              <a:extLst>
                <a:ext uri="{28A0092B-C50C-407E-A947-70E740481C1C}">
                  <a14:useLocalDpi xmlns:a14="http://schemas.microsoft.com/office/drawing/2010/main"/>
                </a:ext>
                <a:ext uri="{96DAC541-7B7A-43D3-8B79-37D633B846F1}">
                  <asvg:svgBlip xmlns:asvg="http://schemas.microsoft.com/office/drawing/2016/SVG/main" r:embed="rId28"/>
                </a:ext>
              </a:extLst>
            </a:blip>
            <a:stretch>
              <a:fillRect/>
            </a:stretch>
          </a:blipFill>
          <a:ln cap="sq">
            <a:noFill/>
            <a:prstDash val="solid"/>
            <a:miter/>
          </a:ln>
        </p:spPr>
        <p:txBody>
          <a:bodyPr/>
          <a:lstStyle/>
          <a:p>
            <a:endParaRPr lang="en-SA"/>
          </a:p>
        </p:txBody>
      </p:sp>
      <p:sp>
        <p:nvSpPr>
          <p:cNvPr id="29" name="Freeform 40"/>
          <p:cNvSpPr/>
          <p:nvPr/>
        </p:nvSpPr>
        <p:spPr>
          <a:xfrm>
            <a:off x="6716327" y="4542826"/>
            <a:ext cx="428031" cy="432355"/>
          </a:xfrm>
          <a:custGeom>
            <a:avLst/>
            <a:gdLst/>
            <a:ahLst/>
            <a:cxnLst/>
            <a:rect l="l" t="t" r="r" b="b"/>
            <a:pathLst>
              <a:path w="1109188" h="1120392">
                <a:moveTo>
                  <a:pt x="0" y="0"/>
                </a:moveTo>
                <a:lnTo>
                  <a:pt x="1109188" y="0"/>
                </a:lnTo>
                <a:lnTo>
                  <a:pt x="1109188" y="1120392"/>
                </a:lnTo>
                <a:lnTo>
                  <a:pt x="0" y="1120392"/>
                </a:lnTo>
                <a:lnTo>
                  <a:pt x="0" y="0"/>
                </a:lnTo>
                <a:close/>
              </a:path>
            </a:pathLst>
          </a:custGeom>
          <a:blipFill>
            <a:blip r:embed="rId29" cstate="email">
              <a:extLst>
                <a:ext uri="{28A0092B-C50C-407E-A947-70E740481C1C}">
                  <a14:useLocalDpi xmlns:a14="http://schemas.microsoft.com/office/drawing/2010/main"/>
                </a:ext>
                <a:ext uri="{96DAC541-7B7A-43D3-8B79-37D633B846F1}">
                  <asvg:svgBlip xmlns:asvg="http://schemas.microsoft.com/office/drawing/2016/SVG/main" r:embed="rId30"/>
                </a:ext>
              </a:extLst>
            </a:blip>
            <a:stretch>
              <a:fillRect/>
            </a:stretch>
          </a:blipFill>
          <a:ln cap="sq">
            <a:noFill/>
            <a:prstDash val="solid"/>
            <a:miter/>
          </a:ln>
        </p:spPr>
        <p:txBody>
          <a:bodyPr/>
          <a:lstStyle/>
          <a:p>
            <a:endParaRPr lang="en-SA"/>
          </a:p>
        </p:txBody>
      </p:sp>
      <p:sp>
        <p:nvSpPr>
          <p:cNvPr id="30" name="Freeform 41"/>
          <p:cNvSpPr/>
          <p:nvPr/>
        </p:nvSpPr>
        <p:spPr>
          <a:xfrm>
            <a:off x="4946628" y="4528561"/>
            <a:ext cx="531710" cy="489838"/>
          </a:xfrm>
          <a:custGeom>
            <a:avLst/>
            <a:gdLst/>
            <a:ahLst/>
            <a:cxnLst/>
            <a:rect l="l" t="t" r="r" b="b"/>
            <a:pathLst>
              <a:path w="1377859" h="1269353">
                <a:moveTo>
                  <a:pt x="0" y="0"/>
                </a:moveTo>
                <a:lnTo>
                  <a:pt x="1377859" y="0"/>
                </a:lnTo>
                <a:lnTo>
                  <a:pt x="1377859" y="1269352"/>
                </a:lnTo>
                <a:lnTo>
                  <a:pt x="0" y="1269352"/>
                </a:lnTo>
                <a:lnTo>
                  <a:pt x="0" y="0"/>
                </a:lnTo>
                <a:close/>
              </a:path>
            </a:pathLst>
          </a:custGeom>
          <a:blipFill>
            <a:blip r:embed="rId31" cstate="email">
              <a:extLst>
                <a:ext uri="{28A0092B-C50C-407E-A947-70E740481C1C}">
                  <a14:useLocalDpi xmlns:a14="http://schemas.microsoft.com/office/drawing/2010/main"/>
                </a:ext>
                <a:ext uri="{96DAC541-7B7A-43D3-8B79-37D633B846F1}">
                  <asvg:svgBlip xmlns:asvg="http://schemas.microsoft.com/office/drawing/2016/SVG/main" r:embed="rId32"/>
                </a:ext>
              </a:extLst>
            </a:blip>
            <a:stretch>
              <a:fillRect/>
            </a:stretch>
          </a:blipFill>
          <a:ln cap="sq">
            <a:noFill/>
            <a:prstDash val="solid"/>
            <a:miter/>
          </a:ln>
        </p:spPr>
        <p:txBody>
          <a:bodyPr/>
          <a:lstStyle/>
          <a:p>
            <a:endParaRPr lang="en-SA"/>
          </a:p>
        </p:txBody>
      </p:sp>
      <p:sp>
        <p:nvSpPr>
          <p:cNvPr id="31" name="Freeform 42"/>
          <p:cNvSpPr/>
          <p:nvPr/>
        </p:nvSpPr>
        <p:spPr>
          <a:xfrm>
            <a:off x="3241312" y="4571963"/>
            <a:ext cx="486664" cy="276993"/>
          </a:xfrm>
          <a:custGeom>
            <a:avLst/>
            <a:gdLst/>
            <a:ahLst/>
            <a:cxnLst/>
            <a:rect l="l" t="t" r="r" b="b"/>
            <a:pathLst>
              <a:path w="1261128" h="717792">
                <a:moveTo>
                  <a:pt x="0" y="0"/>
                </a:moveTo>
                <a:lnTo>
                  <a:pt x="1261128" y="0"/>
                </a:lnTo>
                <a:lnTo>
                  <a:pt x="1261128" y="717792"/>
                </a:lnTo>
                <a:lnTo>
                  <a:pt x="0" y="717792"/>
                </a:lnTo>
                <a:lnTo>
                  <a:pt x="0" y="0"/>
                </a:lnTo>
                <a:close/>
              </a:path>
            </a:pathLst>
          </a:custGeom>
          <a:blipFill>
            <a:blip r:embed="rId33" cstate="email">
              <a:extLst>
                <a:ext uri="{28A0092B-C50C-407E-A947-70E740481C1C}">
                  <a14:useLocalDpi xmlns:a14="http://schemas.microsoft.com/office/drawing/2010/main"/>
                </a:ext>
                <a:ext uri="{96DAC541-7B7A-43D3-8B79-37D633B846F1}">
                  <asvg:svgBlip xmlns:asvg="http://schemas.microsoft.com/office/drawing/2016/SVG/main" r:embed="rId34"/>
                </a:ext>
              </a:extLst>
            </a:blip>
            <a:stretch>
              <a:fillRect/>
            </a:stretch>
          </a:blipFill>
          <a:ln cap="sq">
            <a:noFill/>
            <a:prstDash val="solid"/>
            <a:miter/>
          </a:ln>
        </p:spPr>
        <p:txBody>
          <a:bodyPr/>
          <a:lstStyle/>
          <a:p>
            <a:endParaRPr lang="en-SA"/>
          </a:p>
        </p:txBody>
      </p:sp>
      <p:sp>
        <p:nvSpPr>
          <p:cNvPr id="56" name="Rectangle 55">
            <a:extLst>
              <a:ext uri="{FF2B5EF4-FFF2-40B4-BE49-F238E27FC236}">
                <a16:creationId xmlns:a16="http://schemas.microsoft.com/office/drawing/2014/main" id="{2F08A842-587D-410E-BC48-3C304D19D659}"/>
              </a:ext>
            </a:extLst>
          </p:cNvPr>
          <p:cNvSpPr/>
          <p:nvPr/>
        </p:nvSpPr>
        <p:spPr>
          <a:xfrm>
            <a:off x="8032763" y="3794574"/>
            <a:ext cx="1349188" cy="369332"/>
          </a:xfrm>
          <a:prstGeom prst="rect">
            <a:avLst/>
          </a:prstGeom>
        </p:spPr>
        <p:txBody>
          <a:bodyPr wrap="square">
            <a:spAutoFit/>
          </a:bodyPr>
          <a:lstStyle/>
          <a:p>
            <a:pPr lvl="0" algn="ctr" rtl="1">
              <a:lnSpc>
                <a:spcPct val="150000"/>
              </a:lnSpc>
              <a:defRPr/>
            </a:pPr>
            <a:r>
              <a:rPr lang="ar-EG" sz="1200" dirty="0">
                <a:solidFill>
                  <a:schemeClr val="bg1">
                    <a:lumMod val="50000"/>
                  </a:schemeClr>
                </a:solidFill>
                <a:latin typeface="SST Arabic Medium" pitchFamily="34" charset="-78"/>
                <a:cs typeface="SST Arabic Medium" pitchFamily="34" charset="-78"/>
              </a:rPr>
              <a:t>المعنيون</a:t>
            </a:r>
            <a:endParaRPr kumimoji="0" lang="ar-EG" sz="120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57" name="Rectangle 56">
            <a:extLst>
              <a:ext uri="{FF2B5EF4-FFF2-40B4-BE49-F238E27FC236}">
                <a16:creationId xmlns:a16="http://schemas.microsoft.com/office/drawing/2014/main" id="{2F08A842-587D-410E-BC48-3C304D19D659}"/>
              </a:ext>
            </a:extLst>
          </p:cNvPr>
          <p:cNvSpPr/>
          <p:nvPr/>
        </p:nvSpPr>
        <p:spPr>
          <a:xfrm>
            <a:off x="6282966" y="3794574"/>
            <a:ext cx="1349188" cy="369332"/>
          </a:xfrm>
          <a:prstGeom prst="rect">
            <a:avLst/>
          </a:prstGeom>
        </p:spPr>
        <p:txBody>
          <a:bodyPr wrap="square">
            <a:spAutoFit/>
          </a:bodyPr>
          <a:lstStyle/>
          <a:p>
            <a:pPr lvl="0" algn="ctr" rtl="1">
              <a:lnSpc>
                <a:spcPct val="150000"/>
              </a:lnSpc>
              <a:defRPr/>
            </a:pPr>
            <a:r>
              <a:rPr lang="ar-EG" sz="1200" dirty="0">
                <a:solidFill>
                  <a:schemeClr val="bg1">
                    <a:lumMod val="50000"/>
                  </a:schemeClr>
                </a:solidFill>
                <a:latin typeface="SST Arabic Medium" pitchFamily="34" charset="-78"/>
                <a:cs typeface="SST Arabic Medium" pitchFamily="34" charset="-78"/>
              </a:rPr>
              <a:t>المخاطر</a:t>
            </a:r>
            <a:endParaRPr kumimoji="0" lang="ar-EG" sz="120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58" name="Rectangle 57">
            <a:extLst>
              <a:ext uri="{FF2B5EF4-FFF2-40B4-BE49-F238E27FC236}">
                <a16:creationId xmlns:a16="http://schemas.microsoft.com/office/drawing/2014/main" id="{2F08A842-587D-410E-BC48-3C304D19D659}"/>
              </a:ext>
            </a:extLst>
          </p:cNvPr>
          <p:cNvSpPr/>
          <p:nvPr/>
        </p:nvSpPr>
        <p:spPr>
          <a:xfrm>
            <a:off x="4533169" y="3794574"/>
            <a:ext cx="1349188" cy="461665"/>
          </a:xfrm>
          <a:prstGeom prst="rect">
            <a:avLst/>
          </a:prstGeom>
        </p:spPr>
        <p:txBody>
          <a:bodyPr wrap="square">
            <a:spAutoFit/>
          </a:bodyPr>
          <a:lstStyle/>
          <a:p>
            <a:pPr lvl="0" algn="ctr" rtl="1">
              <a:defRPr/>
            </a:pPr>
            <a:r>
              <a:rPr lang="ar-EG" sz="1200" dirty="0">
                <a:solidFill>
                  <a:schemeClr val="bg1">
                    <a:lumMod val="50000"/>
                  </a:schemeClr>
                </a:solidFill>
                <a:latin typeface="SST Arabic Medium" pitchFamily="34" charset="-78"/>
                <a:cs typeface="SST Arabic Medium" pitchFamily="34" charset="-78"/>
              </a:rPr>
              <a:t>الأعمال المعدلة حسب المخاطر</a:t>
            </a:r>
            <a:endParaRPr kumimoji="0" lang="ar-EG" sz="120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59" name="Rectangle 58">
            <a:extLst>
              <a:ext uri="{FF2B5EF4-FFF2-40B4-BE49-F238E27FC236}">
                <a16:creationId xmlns:a16="http://schemas.microsoft.com/office/drawing/2014/main" id="{2F08A842-587D-410E-BC48-3C304D19D659}"/>
              </a:ext>
            </a:extLst>
          </p:cNvPr>
          <p:cNvSpPr/>
          <p:nvPr/>
        </p:nvSpPr>
        <p:spPr>
          <a:xfrm>
            <a:off x="2837981" y="3794574"/>
            <a:ext cx="1349188" cy="461665"/>
          </a:xfrm>
          <a:prstGeom prst="rect">
            <a:avLst/>
          </a:prstGeom>
        </p:spPr>
        <p:txBody>
          <a:bodyPr wrap="square">
            <a:spAutoFit/>
          </a:bodyPr>
          <a:lstStyle/>
          <a:p>
            <a:pPr lvl="0" algn="ctr" rtl="1">
              <a:defRPr/>
            </a:pPr>
            <a:r>
              <a:rPr lang="ar-EG" sz="1200" dirty="0">
                <a:solidFill>
                  <a:schemeClr val="bg1">
                    <a:lumMod val="50000"/>
                  </a:schemeClr>
                </a:solidFill>
                <a:latin typeface="SST Arabic Medium" pitchFamily="34" charset="-78"/>
                <a:cs typeface="SST Arabic Medium" pitchFamily="34" charset="-78"/>
              </a:rPr>
              <a:t>الدروس المستفادة</a:t>
            </a:r>
            <a:endParaRPr kumimoji="0" lang="ar-EG" sz="120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64" name="Rectangle 63">
            <a:extLst>
              <a:ext uri="{FF2B5EF4-FFF2-40B4-BE49-F238E27FC236}">
                <a16:creationId xmlns:a16="http://schemas.microsoft.com/office/drawing/2014/main" id="{2F08A842-587D-410E-BC48-3C304D19D659}"/>
              </a:ext>
            </a:extLst>
          </p:cNvPr>
          <p:cNvSpPr/>
          <p:nvPr/>
        </p:nvSpPr>
        <p:spPr>
          <a:xfrm>
            <a:off x="8032762" y="5263892"/>
            <a:ext cx="1349188" cy="346249"/>
          </a:xfrm>
          <a:prstGeom prst="rect">
            <a:avLst/>
          </a:prstGeom>
        </p:spPr>
        <p:txBody>
          <a:bodyPr wrap="square">
            <a:spAutoFit/>
          </a:bodyPr>
          <a:lstStyle/>
          <a:p>
            <a:pPr lvl="0" algn="ctr" rtl="1">
              <a:lnSpc>
                <a:spcPct val="150000"/>
              </a:lnSpc>
              <a:defRPr/>
            </a:pPr>
            <a:r>
              <a:rPr lang="ar-EG" sz="1200" dirty="0">
                <a:solidFill>
                  <a:schemeClr val="bg1">
                    <a:lumMod val="50000"/>
                  </a:schemeClr>
                </a:solidFill>
                <a:latin typeface="SST Arabic Medium" pitchFamily="34" charset="-78"/>
                <a:cs typeface="SST Arabic Medium" pitchFamily="34" charset="-78"/>
              </a:rPr>
              <a:t>الإشكالات</a:t>
            </a:r>
            <a:endParaRPr kumimoji="0" lang="ar-EG" sz="120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65" name="Rectangle 64">
            <a:extLst>
              <a:ext uri="{FF2B5EF4-FFF2-40B4-BE49-F238E27FC236}">
                <a16:creationId xmlns:a16="http://schemas.microsoft.com/office/drawing/2014/main" id="{2F08A842-587D-410E-BC48-3C304D19D659}"/>
              </a:ext>
            </a:extLst>
          </p:cNvPr>
          <p:cNvSpPr/>
          <p:nvPr/>
        </p:nvSpPr>
        <p:spPr>
          <a:xfrm>
            <a:off x="6282965" y="5263892"/>
            <a:ext cx="1349188" cy="346249"/>
          </a:xfrm>
          <a:prstGeom prst="rect">
            <a:avLst/>
          </a:prstGeom>
        </p:spPr>
        <p:txBody>
          <a:bodyPr wrap="square">
            <a:spAutoFit/>
          </a:bodyPr>
          <a:lstStyle/>
          <a:p>
            <a:pPr lvl="0" algn="ctr" rtl="1">
              <a:lnSpc>
                <a:spcPct val="150000"/>
              </a:lnSpc>
              <a:defRPr/>
            </a:pPr>
            <a:r>
              <a:rPr lang="ar-EG" sz="1200" dirty="0">
                <a:solidFill>
                  <a:schemeClr val="bg1">
                    <a:lumMod val="50000"/>
                  </a:schemeClr>
                </a:solidFill>
                <a:latin typeface="SST Arabic Medium" pitchFamily="34" charset="-78"/>
                <a:cs typeface="SST Arabic Medium" pitchFamily="34" charset="-78"/>
              </a:rPr>
              <a:t>التغييرات</a:t>
            </a:r>
            <a:endParaRPr kumimoji="0" lang="ar-EG" sz="120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66" name="Rectangle 65">
            <a:extLst>
              <a:ext uri="{FF2B5EF4-FFF2-40B4-BE49-F238E27FC236}">
                <a16:creationId xmlns:a16="http://schemas.microsoft.com/office/drawing/2014/main" id="{2F08A842-587D-410E-BC48-3C304D19D659}"/>
              </a:ext>
            </a:extLst>
          </p:cNvPr>
          <p:cNvSpPr/>
          <p:nvPr/>
        </p:nvSpPr>
        <p:spPr>
          <a:xfrm>
            <a:off x="4533168" y="5263892"/>
            <a:ext cx="1349188" cy="276999"/>
          </a:xfrm>
          <a:prstGeom prst="rect">
            <a:avLst/>
          </a:prstGeom>
        </p:spPr>
        <p:txBody>
          <a:bodyPr wrap="square">
            <a:spAutoFit/>
          </a:bodyPr>
          <a:lstStyle/>
          <a:p>
            <a:pPr lvl="0" algn="ctr" rtl="1">
              <a:defRPr/>
            </a:pPr>
            <a:r>
              <a:rPr lang="ar-EG" sz="1200" dirty="0">
                <a:solidFill>
                  <a:schemeClr val="bg1">
                    <a:lumMod val="50000"/>
                  </a:schemeClr>
                </a:solidFill>
                <a:latin typeface="SST Arabic Medium" pitchFamily="34" charset="-78"/>
                <a:cs typeface="SST Arabic Medium" pitchFamily="34" charset="-78"/>
              </a:rPr>
              <a:t>الأعمال</a:t>
            </a:r>
            <a:endParaRPr kumimoji="0" lang="ar-EG" sz="120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67" name="Rectangle 66">
            <a:extLst>
              <a:ext uri="{FF2B5EF4-FFF2-40B4-BE49-F238E27FC236}">
                <a16:creationId xmlns:a16="http://schemas.microsoft.com/office/drawing/2014/main" id="{2F08A842-587D-410E-BC48-3C304D19D659}"/>
              </a:ext>
            </a:extLst>
          </p:cNvPr>
          <p:cNvSpPr/>
          <p:nvPr/>
        </p:nvSpPr>
        <p:spPr>
          <a:xfrm>
            <a:off x="2837980" y="5263892"/>
            <a:ext cx="1349188" cy="276999"/>
          </a:xfrm>
          <a:prstGeom prst="rect">
            <a:avLst/>
          </a:prstGeom>
        </p:spPr>
        <p:txBody>
          <a:bodyPr wrap="square">
            <a:spAutoFit/>
          </a:bodyPr>
          <a:lstStyle/>
          <a:p>
            <a:pPr lvl="0" algn="ctr" rtl="1">
              <a:defRPr/>
            </a:pPr>
            <a:r>
              <a:rPr lang="ar-EG" sz="1200" dirty="0">
                <a:solidFill>
                  <a:schemeClr val="bg1">
                    <a:lumMod val="50000"/>
                  </a:schemeClr>
                </a:solidFill>
                <a:latin typeface="SST Arabic Medium" pitchFamily="34" charset="-78"/>
                <a:cs typeface="SST Arabic Medium" pitchFamily="34" charset="-78"/>
              </a:rPr>
              <a:t>الافتراضات</a:t>
            </a:r>
            <a:endParaRPr kumimoji="0" lang="ar-EG" sz="120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Tree>
    <p:extLst>
      <p:ext uri="{BB962C8B-B14F-4D97-AF65-F5344CB8AC3E}">
        <p14:creationId xmlns:p14="http://schemas.microsoft.com/office/powerpoint/2010/main" val="3714204065"/>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8585371" y="773670"/>
            <a:ext cx="3606628" cy="695125"/>
            <a:chOff x="-145447" y="-190500"/>
            <a:chExt cx="1276961" cy="246118"/>
          </a:xfrm>
        </p:grpSpPr>
        <p:sp>
          <p:nvSpPr>
            <p:cNvPr id="3" name="Freeform 3"/>
            <p:cNvSpPr/>
            <p:nvPr/>
          </p:nvSpPr>
          <p:spPr>
            <a:xfrm>
              <a:off x="-145447" y="-26815"/>
              <a:ext cx="1209990" cy="64329"/>
            </a:xfrm>
            <a:custGeom>
              <a:avLst/>
              <a:gdLst/>
              <a:ahLst/>
              <a:cxnLst/>
              <a:rect l="l" t="t" r="r" b="b"/>
              <a:pathLst>
                <a:path w="1131514" h="55618">
                  <a:moveTo>
                    <a:pt x="0" y="0"/>
                  </a:moveTo>
                  <a:lnTo>
                    <a:pt x="1131514" y="0"/>
                  </a:lnTo>
                  <a:lnTo>
                    <a:pt x="1131514" y="55618"/>
                  </a:lnTo>
                  <a:lnTo>
                    <a:pt x="0" y="55618"/>
                  </a:lnTo>
                  <a:close/>
                </a:path>
              </a:pathLst>
            </a:custGeom>
            <a:solidFill>
              <a:srgbClr val="30C0BB">
                <a:alpha val="29804"/>
              </a:srgbClr>
            </a:solidFill>
          </p:spPr>
          <p:txBody>
            <a:bodyPr/>
            <a:lstStyle/>
            <a:p>
              <a:endParaRPr lang="en-SA"/>
            </a:p>
          </p:txBody>
        </p:sp>
        <p:sp>
          <p:nvSpPr>
            <p:cNvPr id="4" name="TextBox 4"/>
            <p:cNvSpPr txBox="1"/>
            <p:nvPr/>
          </p:nvSpPr>
          <p:spPr>
            <a:xfrm>
              <a:off x="0" y="-190500"/>
              <a:ext cx="1131514" cy="246118"/>
            </a:xfrm>
            <a:prstGeom prst="rect">
              <a:avLst/>
            </a:prstGeom>
          </p:spPr>
          <p:txBody>
            <a:bodyPr lIns="36375" tIns="36375" rIns="36375" bIns="36375" rtlCol="0" anchor="ctr"/>
            <a:lstStyle/>
            <a:p>
              <a:pPr marL="0" marR="0" lvl="0" indent="0" algn="ctr" defTabSz="914400" rtl="1" eaLnBrk="1" fontAlgn="auto" latinLnBrk="0" hangingPunct="1">
                <a:lnSpc>
                  <a:spcPts val="4666"/>
                </a:lnSpc>
                <a:spcBef>
                  <a:spcPts val="0"/>
                </a:spcBef>
                <a:spcAft>
                  <a:spcPts val="0"/>
                </a:spcAft>
                <a:buClrTx/>
                <a:buSzTx/>
                <a:buFontTx/>
                <a:buNone/>
                <a:tabLst/>
                <a:defRPr/>
              </a:pPr>
              <a:endParaRPr kumimoji="0" sz="1200" b="0" i="0" u="none" strike="noStrike" kern="1200" cap="none" spc="0" normalizeH="0" baseline="0" noProof="0" dirty="0">
                <a:ln>
                  <a:noFill/>
                </a:ln>
                <a:solidFill>
                  <a:srgbClr val="000000"/>
                </a:solidFill>
                <a:effectLst/>
                <a:uLnTx/>
                <a:uFillTx/>
                <a:latin typeface="SST Arabic Medium" pitchFamily="34" charset="-78"/>
                <a:ea typeface="+mn-ea"/>
                <a:cs typeface="+mn-cs"/>
              </a:endParaRPr>
            </a:p>
          </p:txBody>
        </p:sp>
      </p:grpSp>
      <p:grpSp>
        <p:nvGrpSpPr>
          <p:cNvPr id="5" name="Group 5"/>
          <p:cNvGrpSpPr/>
          <p:nvPr/>
        </p:nvGrpSpPr>
        <p:grpSpPr>
          <a:xfrm>
            <a:off x="-222250" y="5259779"/>
            <a:ext cx="12736029" cy="1256619"/>
            <a:chOff x="0" y="-104775"/>
            <a:chExt cx="5031518" cy="496442"/>
          </a:xfrm>
        </p:grpSpPr>
        <p:sp>
          <p:nvSpPr>
            <p:cNvPr id="6" name="Freeform 6"/>
            <p:cNvSpPr/>
            <p:nvPr/>
          </p:nvSpPr>
          <p:spPr>
            <a:xfrm>
              <a:off x="87802" y="0"/>
              <a:ext cx="4816593" cy="391667"/>
            </a:xfrm>
            <a:custGeom>
              <a:avLst/>
              <a:gdLst/>
              <a:ahLst/>
              <a:cxnLst/>
              <a:rect l="l" t="t" r="r" b="b"/>
              <a:pathLst>
                <a:path w="5031518" h="391667">
                  <a:moveTo>
                    <a:pt x="0" y="0"/>
                  </a:moveTo>
                  <a:lnTo>
                    <a:pt x="5031518" y="0"/>
                  </a:lnTo>
                  <a:lnTo>
                    <a:pt x="5031518" y="391667"/>
                  </a:lnTo>
                  <a:lnTo>
                    <a:pt x="0" y="391667"/>
                  </a:lnTo>
                  <a:close/>
                </a:path>
              </a:pathLst>
            </a:custGeom>
            <a:solidFill>
              <a:srgbClr val="1B3280"/>
            </a:solidFill>
          </p:spPr>
          <p:txBody>
            <a:bodyPr/>
            <a:lstStyle/>
            <a:p>
              <a:endParaRPr lang="en-SA"/>
            </a:p>
          </p:txBody>
        </p:sp>
        <p:sp>
          <p:nvSpPr>
            <p:cNvPr id="7" name="TextBox 7"/>
            <p:cNvSpPr txBox="1"/>
            <p:nvPr/>
          </p:nvSpPr>
          <p:spPr>
            <a:xfrm>
              <a:off x="0" y="-104775"/>
              <a:ext cx="5031518" cy="496442"/>
            </a:xfrm>
            <a:prstGeom prst="rect">
              <a:avLst/>
            </a:prstGeom>
          </p:spPr>
          <p:txBody>
            <a:bodyPr lIns="33867" tIns="33867" rIns="33867" bIns="33867" rtlCol="0" anchor="ctr"/>
            <a:lstStyle/>
            <a:p>
              <a:pPr marL="0" marR="0" lvl="0" indent="0" algn="ctr" defTabSz="914400" rtl="1" eaLnBrk="1" fontAlgn="auto" latinLnBrk="0" hangingPunct="1">
                <a:lnSpc>
                  <a:spcPts val="2382"/>
                </a:lnSpc>
                <a:spcBef>
                  <a:spcPts val="0"/>
                </a:spcBef>
                <a:spcAft>
                  <a:spcPts val="0"/>
                </a:spcAft>
                <a:buClrTx/>
                <a:buSzTx/>
                <a:buFontTx/>
                <a:buNone/>
                <a:tabLst/>
                <a:defRPr/>
              </a:pPr>
              <a:endParaRPr kumimoji="0" sz="1200" b="0" i="0" u="none" strike="noStrike" kern="1200" cap="none" spc="0" normalizeH="0" baseline="0" noProof="0" dirty="0">
                <a:ln>
                  <a:noFill/>
                </a:ln>
                <a:effectLst/>
                <a:uLnTx/>
                <a:uFillTx/>
                <a:latin typeface="SST Arabic Medium" pitchFamily="34" charset="-78"/>
                <a:ea typeface="+mn-ea"/>
                <a:cs typeface="+mn-cs"/>
              </a:endParaRPr>
            </a:p>
          </p:txBody>
        </p:sp>
      </p:grpSp>
      <p:sp>
        <p:nvSpPr>
          <p:cNvPr id="8" name="Freeform 8"/>
          <p:cNvSpPr/>
          <p:nvPr/>
        </p:nvSpPr>
        <p:spPr>
          <a:xfrm>
            <a:off x="2821677" y="5603251"/>
            <a:ext cx="781347" cy="781347"/>
          </a:xfrm>
          <a:custGeom>
            <a:avLst/>
            <a:gdLst/>
            <a:ahLst/>
            <a:cxnLst/>
            <a:rect l="l" t="t" r="r" b="b"/>
            <a:pathLst>
              <a:path w="1172021" h="1172021">
                <a:moveTo>
                  <a:pt x="0" y="0"/>
                </a:moveTo>
                <a:lnTo>
                  <a:pt x="1172021" y="0"/>
                </a:lnTo>
                <a:lnTo>
                  <a:pt x="1172021" y="1172021"/>
                </a:lnTo>
                <a:lnTo>
                  <a:pt x="0" y="1172021"/>
                </a:lnTo>
                <a:lnTo>
                  <a:pt x="0" y="0"/>
                </a:lnTo>
                <a:close/>
              </a:path>
            </a:pathLst>
          </a:custGeom>
          <a:blipFill>
            <a:blip r:embed="rId2" cstate="hq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n-SA"/>
          </a:p>
        </p:txBody>
      </p:sp>
      <p:sp>
        <p:nvSpPr>
          <p:cNvPr id="9" name="Freeform 9"/>
          <p:cNvSpPr/>
          <p:nvPr/>
        </p:nvSpPr>
        <p:spPr>
          <a:xfrm>
            <a:off x="7391915" y="5603251"/>
            <a:ext cx="817049" cy="822187"/>
          </a:xfrm>
          <a:custGeom>
            <a:avLst/>
            <a:gdLst/>
            <a:ahLst/>
            <a:cxnLst/>
            <a:rect l="l" t="t" r="r" b="b"/>
            <a:pathLst>
              <a:path w="1225573" h="1233281">
                <a:moveTo>
                  <a:pt x="0" y="0"/>
                </a:moveTo>
                <a:lnTo>
                  <a:pt x="1225573" y="0"/>
                </a:lnTo>
                <a:lnTo>
                  <a:pt x="1225573" y="1233281"/>
                </a:lnTo>
                <a:lnTo>
                  <a:pt x="0" y="1233281"/>
                </a:lnTo>
                <a:lnTo>
                  <a:pt x="0" y="0"/>
                </a:lnTo>
                <a:close/>
              </a:path>
            </a:pathLst>
          </a:custGeom>
          <a:blipFill>
            <a:blip r:embed="rId4" cstate="hqprint">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txBody>
          <a:bodyPr/>
          <a:lstStyle/>
          <a:p>
            <a:endParaRPr lang="en-SA"/>
          </a:p>
        </p:txBody>
      </p:sp>
      <p:grpSp>
        <p:nvGrpSpPr>
          <p:cNvPr id="10" name="Group 10"/>
          <p:cNvGrpSpPr/>
          <p:nvPr/>
        </p:nvGrpSpPr>
        <p:grpSpPr>
          <a:xfrm rot="-5400000">
            <a:off x="10921524" y="2098621"/>
            <a:ext cx="540029" cy="39104"/>
            <a:chOff x="0" y="0"/>
            <a:chExt cx="160700" cy="11636"/>
          </a:xfrm>
        </p:grpSpPr>
        <p:sp>
          <p:nvSpPr>
            <p:cNvPr id="11" name="Freeform 11"/>
            <p:cNvSpPr/>
            <p:nvPr/>
          </p:nvSpPr>
          <p:spPr>
            <a:xfrm>
              <a:off x="0" y="0"/>
              <a:ext cx="160700" cy="11636"/>
            </a:xfrm>
            <a:custGeom>
              <a:avLst/>
              <a:gdLst/>
              <a:ahLst/>
              <a:cxnLst/>
              <a:rect l="l" t="t" r="r" b="b"/>
              <a:pathLst>
                <a:path w="160700" h="11636">
                  <a:moveTo>
                    <a:pt x="0" y="0"/>
                  </a:moveTo>
                  <a:lnTo>
                    <a:pt x="160700" y="0"/>
                  </a:lnTo>
                  <a:lnTo>
                    <a:pt x="160700" y="11636"/>
                  </a:lnTo>
                  <a:lnTo>
                    <a:pt x="0" y="11636"/>
                  </a:lnTo>
                  <a:close/>
                </a:path>
              </a:pathLst>
            </a:custGeom>
            <a:solidFill>
              <a:srgbClr val="30C0BB"/>
            </a:solidFill>
          </p:spPr>
          <p:txBody>
            <a:bodyPr/>
            <a:lstStyle/>
            <a:p>
              <a:endParaRPr lang="en-SA"/>
            </a:p>
          </p:txBody>
        </p:sp>
        <p:sp>
          <p:nvSpPr>
            <p:cNvPr id="12" name="TextBox 12"/>
            <p:cNvSpPr txBox="1"/>
            <p:nvPr/>
          </p:nvSpPr>
          <p:spPr>
            <a:xfrm>
              <a:off x="0" y="-104775"/>
              <a:ext cx="160700" cy="116411"/>
            </a:xfrm>
            <a:prstGeom prst="rect">
              <a:avLst/>
            </a:prstGeom>
          </p:spPr>
          <p:txBody>
            <a:bodyPr lIns="36333" tIns="36333" rIns="36333" bIns="36333" rtlCol="0" anchor="ctr"/>
            <a:lstStyle/>
            <a:p>
              <a:pPr marL="0" marR="0" lvl="0" indent="0" algn="ctr" defTabSz="914400" rtl="1" eaLnBrk="1" fontAlgn="auto" latinLnBrk="0" hangingPunct="1">
                <a:lnSpc>
                  <a:spcPts val="2382"/>
                </a:lnSpc>
                <a:spcBef>
                  <a:spcPts val="0"/>
                </a:spcBef>
                <a:spcAft>
                  <a:spcPts val="0"/>
                </a:spcAft>
                <a:buClrTx/>
                <a:buSzTx/>
                <a:buFontTx/>
                <a:buNone/>
                <a:tabLst/>
                <a:defRPr/>
              </a:pPr>
              <a:endParaRPr kumimoji="0" sz="1200" b="0" i="0" u="none" strike="noStrike" kern="1200" cap="none" spc="0" normalizeH="0" baseline="0" noProof="0" dirty="0">
                <a:ln>
                  <a:noFill/>
                </a:ln>
                <a:effectLst/>
                <a:uLnTx/>
                <a:uFillTx/>
                <a:latin typeface="SST Arabic Medium" pitchFamily="34" charset="-78"/>
                <a:ea typeface="+mn-ea"/>
                <a:cs typeface="+mn-cs"/>
              </a:endParaRPr>
            </a:p>
          </p:txBody>
        </p:sp>
      </p:grpSp>
      <p:sp>
        <p:nvSpPr>
          <p:cNvPr id="13" name="Freeform 13"/>
          <p:cNvSpPr/>
          <p:nvPr/>
        </p:nvSpPr>
        <p:spPr>
          <a:xfrm>
            <a:off x="10621150" y="5626484"/>
            <a:ext cx="668183" cy="699667"/>
          </a:xfrm>
          <a:custGeom>
            <a:avLst/>
            <a:gdLst/>
            <a:ahLst/>
            <a:cxnLst/>
            <a:rect l="l" t="t" r="r" b="b"/>
            <a:pathLst>
              <a:path w="1002274" h="1049501">
                <a:moveTo>
                  <a:pt x="0" y="0"/>
                </a:moveTo>
                <a:lnTo>
                  <a:pt x="1002274" y="0"/>
                </a:lnTo>
                <a:lnTo>
                  <a:pt x="1002274" y="1049502"/>
                </a:lnTo>
                <a:lnTo>
                  <a:pt x="0" y="1049502"/>
                </a:lnTo>
                <a:lnTo>
                  <a:pt x="0" y="0"/>
                </a:lnTo>
                <a:close/>
              </a:path>
            </a:pathLst>
          </a:custGeom>
          <a:blipFill>
            <a:blip r:embed="rId6" cstate="hqprint">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txBody>
          <a:bodyPr/>
          <a:lstStyle/>
          <a:p>
            <a:endParaRPr lang="en-SA"/>
          </a:p>
        </p:txBody>
      </p:sp>
      <p:grpSp>
        <p:nvGrpSpPr>
          <p:cNvPr id="14" name="Group 14"/>
          <p:cNvGrpSpPr/>
          <p:nvPr/>
        </p:nvGrpSpPr>
        <p:grpSpPr>
          <a:xfrm rot="-5400000">
            <a:off x="10108502" y="5995630"/>
            <a:ext cx="781347" cy="37429"/>
            <a:chOff x="0" y="0"/>
            <a:chExt cx="175676" cy="8415"/>
          </a:xfrm>
        </p:grpSpPr>
        <p:sp>
          <p:nvSpPr>
            <p:cNvPr id="15" name="Freeform 15"/>
            <p:cNvSpPr/>
            <p:nvPr/>
          </p:nvSpPr>
          <p:spPr>
            <a:xfrm>
              <a:off x="0" y="0"/>
              <a:ext cx="175676" cy="8415"/>
            </a:xfrm>
            <a:custGeom>
              <a:avLst/>
              <a:gdLst/>
              <a:ahLst/>
              <a:cxnLst/>
              <a:rect l="l" t="t" r="r" b="b"/>
              <a:pathLst>
                <a:path w="175676" h="8415">
                  <a:moveTo>
                    <a:pt x="4208" y="0"/>
                  </a:moveTo>
                  <a:lnTo>
                    <a:pt x="171469" y="0"/>
                  </a:lnTo>
                  <a:cubicBezTo>
                    <a:pt x="172585" y="0"/>
                    <a:pt x="173655" y="443"/>
                    <a:pt x="174444" y="1232"/>
                  </a:cubicBezTo>
                  <a:cubicBezTo>
                    <a:pt x="175233" y="2021"/>
                    <a:pt x="175676" y="3092"/>
                    <a:pt x="175676" y="4208"/>
                  </a:cubicBezTo>
                  <a:lnTo>
                    <a:pt x="175676" y="4208"/>
                  </a:lnTo>
                  <a:cubicBezTo>
                    <a:pt x="175676" y="6532"/>
                    <a:pt x="173793" y="8415"/>
                    <a:pt x="171469" y="8415"/>
                  </a:cubicBezTo>
                  <a:lnTo>
                    <a:pt x="4208" y="8415"/>
                  </a:lnTo>
                  <a:cubicBezTo>
                    <a:pt x="1884" y="8415"/>
                    <a:pt x="0" y="6532"/>
                    <a:pt x="0" y="4208"/>
                  </a:cubicBezTo>
                  <a:lnTo>
                    <a:pt x="0" y="4208"/>
                  </a:lnTo>
                  <a:cubicBezTo>
                    <a:pt x="0" y="1884"/>
                    <a:pt x="1884" y="0"/>
                    <a:pt x="4208" y="0"/>
                  </a:cubicBezTo>
                  <a:close/>
                </a:path>
              </a:pathLst>
            </a:custGeom>
            <a:solidFill>
              <a:srgbClr val="FFFFFF"/>
            </a:solidFill>
          </p:spPr>
          <p:txBody>
            <a:bodyPr/>
            <a:lstStyle/>
            <a:p>
              <a:endParaRPr lang="en-SA"/>
            </a:p>
          </p:txBody>
        </p:sp>
        <p:sp>
          <p:nvSpPr>
            <p:cNvPr id="16" name="TextBox 16"/>
            <p:cNvSpPr txBox="1"/>
            <p:nvPr/>
          </p:nvSpPr>
          <p:spPr>
            <a:xfrm>
              <a:off x="0" y="-104775"/>
              <a:ext cx="175676" cy="113190"/>
            </a:xfrm>
            <a:prstGeom prst="rect">
              <a:avLst/>
            </a:prstGeom>
          </p:spPr>
          <p:txBody>
            <a:bodyPr lIns="33867" tIns="33867" rIns="33867" bIns="33867" rtlCol="0" anchor="ctr"/>
            <a:lstStyle/>
            <a:p>
              <a:pPr marL="0" marR="0" lvl="0" indent="0" algn="ctr" defTabSz="914400" rtl="1" eaLnBrk="1" fontAlgn="auto" latinLnBrk="0" hangingPunct="1">
                <a:lnSpc>
                  <a:spcPts val="2382"/>
                </a:lnSpc>
                <a:spcBef>
                  <a:spcPts val="0"/>
                </a:spcBef>
                <a:spcAft>
                  <a:spcPts val="0"/>
                </a:spcAft>
                <a:buClrTx/>
                <a:buSzTx/>
                <a:buFontTx/>
                <a:buNone/>
                <a:tabLst/>
                <a:defRPr/>
              </a:pPr>
              <a:endParaRPr kumimoji="0" sz="1200" b="0" i="0" u="none" strike="noStrike" kern="1200" cap="none" spc="0" normalizeH="0" baseline="0" noProof="0" dirty="0">
                <a:ln>
                  <a:noFill/>
                </a:ln>
                <a:solidFill>
                  <a:srgbClr val="000000"/>
                </a:solidFill>
                <a:effectLst/>
                <a:uLnTx/>
                <a:uFillTx/>
                <a:latin typeface="SST Arabic Medium" pitchFamily="34" charset="-78"/>
                <a:ea typeface="+mn-ea"/>
                <a:cs typeface="+mn-cs"/>
              </a:endParaRPr>
            </a:p>
          </p:txBody>
        </p:sp>
      </p:grpSp>
      <p:grpSp>
        <p:nvGrpSpPr>
          <p:cNvPr id="17" name="Group 17"/>
          <p:cNvGrpSpPr/>
          <p:nvPr/>
        </p:nvGrpSpPr>
        <p:grpSpPr>
          <a:xfrm rot="-5400000">
            <a:off x="6906327" y="6016050"/>
            <a:ext cx="781347" cy="37429"/>
            <a:chOff x="0" y="0"/>
            <a:chExt cx="175676" cy="8415"/>
          </a:xfrm>
        </p:grpSpPr>
        <p:sp>
          <p:nvSpPr>
            <p:cNvPr id="18" name="Freeform 18"/>
            <p:cNvSpPr/>
            <p:nvPr/>
          </p:nvSpPr>
          <p:spPr>
            <a:xfrm>
              <a:off x="0" y="0"/>
              <a:ext cx="175676" cy="8415"/>
            </a:xfrm>
            <a:custGeom>
              <a:avLst/>
              <a:gdLst/>
              <a:ahLst/>
              <a:cxnLst/>
              <a:rect l="l" t="t" r="r" b="b"/>
              <a:pathLst>
                <a:path w="175676" h="8415">
                  <a:moveTo>
                    <a:pt x="4208" y="0"/>
                  </a:moveTo>
                  <a:lnTo>
                    <a:pt x="171469" y="0"/>
                  </a:lnTo>
                  <a:cubicBezTo>
                    <a:pt x="172585" y="0"/>
                    <a:pt x="173655" y="443"/>
                    <a:pt x="174444" y="1232"/>
                  </a:cubicBezTo>
                  <a:cubicBezTo>
                    <a:pt x="175233" y="2021"/>
                    <a:pt x="175676" y="3092"/>
                    <a:pt x="175676" y="4208"/>
                  </a:cubicBezTo>
                  <a:lnTo>
                    <a:pt x="175676" y="4208"/>
                  </a:lnTo>
                  <a:cubicBezTo>
                    <a:pt x="175676" y="6532"/>
                    <a:pt x="173793" y="8415"/>
                    <a:pt x="171469" y="8415"/>
                  </a:cubicBezTo>
                  <a:lnTo>
                    <a:pt x="4208" y="8415"/>
                  </a:lnTo>
                  <a:cubicBezTo>
                    <a:pt x="1884" y="8415"/>
                    <a:pt x="0" y="6532"/>
                    <a:pt x="0" y="4208"/>
                  </a:cubicBezTo>
                  <a:lnTo>
                    <a:pt x="0" y="4208"/>
                  </a:lnTo>
                  <a:cubicBezTo>
                    <a:pt x="0" y="1884"/>
                    <a:pt x="1884" y="0"/>
                    <a:pt x="4208" y="0"/>
                  </a:cubicBezTo>
                  <a:close/>
                </a:path>
              </a:pathLst>
            </a:custGeom>
            <a:solidFill>
              <a:srgbClr val="FFFFFF"/>
            </a:solidFill>
            <a:ln cap="sq">
              <a:noFill/>
              <a:prstDash val="solid"/>
              <a:miter/>
            </a:ln>
          </p:spPr>
          <p:txBody>
            <a:bodyPr/>
            <a:lstStyle/>
            <a:p>
              <a:endParaRPr lang="en-SA"/>
            </a:p>
          </p:txBody>
        </p:sp>
        <p:sp>
          <p:nvSpPr>
            <p:cNvPr id="19" name="TextBox 19"/>
            <p:cNvSpPr txBox="1"/>
            <p:nvPr/>
          </p:nvSpPr>
          <p:spPr>
            <a:xfrm>
              <a:off x="0" y="-104775"/>
              <a:ext cx="175676" cy="113190"/>
            </a:xfrm>
            <a:prstGeom prst="rect">
              <a:avLst/>
            </a:prstGeom>
          </p:spPr>
          <p:txBody>
            <a:bodyPr lIns="33867" tIns="33867" rIns="33867" bIns="33867" rtlCol="0" anchor="ctr"/>
            <a:lstStyle/>
            <a:p>
              <a:pPr marL="0" marR="0" lvl="0" indent="0" algn="ctr" defTabSz="914400" rtl="1" eaLnBrk="1" fontAlgn="auto" latinLnBrk="0" hangingPunct="1">
                <a:lnSpc>
                  <a:spcPts val="2382"/>
                </a:lnSpc>
                <a:spcBef>
                  <a:spcPct val="0"/>
                </a:spcBef>
                <a:spcAft>
                  <a:spcPts val="0"/>
                </a:spcAft>
                <a:buClrTx/>
                <a:buSzTx/>
                <a:buFontTx/>
                <a:buNone/>
                <a:tabLst/>
                <a:defRPr/>
              </a:pPr>
              <a:endParaRPr kumimoji="0" sz="1200" b="0" i="0" u="none" strike="noStrike" kern="1200" cap="none" spc="0" normalizeH="0" baseline="0" noProof="0" dirty="0">
                <a:ln>
                  <a:noFill/>
                </a:ln>
                <a:solidFill>
                  <a:srgbClr val="000000"/>
                </a:solidFill>
                <a:effectLst/>
                <a:uLnTx/>
                <a:uFillTx/>
                <a:latin typeface="SST Arabic Medium" pitchFamily="34" charset="-78"/>
                <a:ea typeface="+mn-ea"/>
                <a:cs typeface="+mn-cs"/>
              </a:endParaRPr>
            </a:p>
          </p:txBody>
        </p:sp>
      </p:grpSp>
      <p:grpSp>
        <p:nvGrpSpPr>
          <p:cNvPr id="20" name="Group 20"/>
          <p:cNvGrpSpPr/>
          <p:nvPr/>
        </p:nvGrpSpPr>
        <p:grpSpPr>
          <a:xfrm rot="-5400000">
            <a:off x="2310689" y="5975210"/>
            <a:ext cx="781347" cy="37429"/>
            <a:chOff x="0" y="0"/>
            <a:chExt cx="175676" cy="8415"/>
          </a:xfrm>
        </p:grpSpPr>
        <p:sp>
          <p:nvSpPr>
            <p:cNvPr id="21" name="Freeform 21"/>
            <p:cNvSpPr/>
            <p:nvPr/>
          </p:nvSpPr>
          <p:spPr>
            <a:xfrm>
              <a:off x="0" y="0"/>
              <a:ext cx="175676" cy="8415"/>
            </a:xfrm>
            <a:custGeom>
              <a:avLst/>
              <a:gdLst/>
              <a:ahLst/>
              <a:cxnLst/>
              <a:rect l="l" t="t" r="r" b="b"/>
              <a:pathLst>
                <a:path w="175676" h="8415">
                  <a:moveTo>
                    <a:pt x="4208" y="0"/>
                  </a:moveTo>
                  <a:lnTo>
                    <a:pt x="171469" y="0"/>
                  </a:lnTo>
                  <a:cubicBezTo>
                    <a:pt x="172585" y="0"/>
                    <a:pt x="173655" y="443"/>
                    <a:pt x="174444" y="1232"/>
                  </a:cubicBezTo>
                  <a:cubicBezTo>
                    <a:pt x="175233" y="2021"/>
                    <a:pt x="175676" y="3092"/>
                    <a:pt x="175676" y="4208"/>
                  </a:cubicBezTo>
                  <a:lnTo>
                    <a:pt x="175676" y="4208"/>
                  </a:lnTo>
                  <a:cubicBezTo>
                    <a:pt x="175676" y="6532"/>
                    <a:pt x="173793" y="8415"/>
                    <a:pt x="171469" y="8415"/>
                  </a:cubicBezTo>
                  <a:lnTo>
                    <a:pt x="4208" y="8415"/>
                  </a:lnTo>
                  <a:cubicBezTo>
                    <a:pt x="1884" y="8415"/>
                    <a:pt x="0" y="6532"/>
                    <a:pt x="0" y="4208"/>
                  </a:cubicBezTo>
                  <a:lnTo>
                    <a:pt x="0" y="4208"/>
                  </a:lnTo>
                  <a:cubicBezTo>
                    <a:pt x="0" y="1884"/>
                    <a:pt x="1884" y="0"/>
                    <a:pt x="4208" y="0"/>
                  </a:cubicBezTo>
                  <a:close/>
                </a:path>
              </a:pathLst>
            </a:custGeom>
            <a:solidFill>
              <a:srgbClr val="FFFFFF"/>
            </a:solidFill>
            <a:ln cap="sq">
              <a:noFill/>
              <a:prstDash val="solid"/>
              <a:miter/>
            </a:ln>
          </p:spPr>
          <p:txBody>
            <a:bodyPr/>
            <a:lstStyle/>
            <a:p>
              <a:endParaRPr lang="en-SA"/>
            </a:p>
          </p:txBody>
        </p:sp>
        <p:sp>
          <p:nvSpPr>
            <p:cNvPr id="22" name="TextBox 22"/>
            <p:cNvSpPr txBox="1"/>
            <p:nvPr/>
          </p:nvSpPr>
          <p:spPr>
            <a:xfrm>
              <a:off x="0" y="-104775"/>
              <a:ext cx="175676" cy="113190"/>
            </a:xfrm>
            <a:prstGeom prst="rect">
              <a:avLst/>
            </a:prstGeom>
          </p:spPr>
          <p:txBody>
            <a:bodyPr lIns="33867" tIns="33867" rIns="33867" bIns="33867" rtlCol="0" anchor="ctr"/>
            <a:lstStyle/>
            <a:p>
              <a:pPr marL="0" marR="0" lvl="0" indent="0" algn="ctr" defTabSz="914400" rtl="1" eaLnBrk="1" fontAlgn="auto" latinLnBrk="0" hangingPunct="1">
                <a:lnSpc>
                  <a:spcPts val="2382"/>
                </a:lnSpc>
                <a:spcBef>
                  <a:spcPct val="0"/>
                </a:spcBef>
                <a:spcAft>
                  <a:spcPts val="0"/>
                </a:spcAft>
                <a:buClrTx/>
                <a:buSzTx/>
                <a:buFontTx/>
                <a:buNone/>
                <a:tabLst/>
                <a:defRPr/>
              </a:pPr>
              <a:endParaRPr kumimoji="0" sz="1200" b="0" i="0" u="none" strike="noStrike" kern="1200" cap="none" spc="0" normalizeH="0" baseline="0" noProof="0" dirty="0">
                <a:ln>
                  <a:noFill/>
                </a:ln>
                <a:solidFill>
                  <a:srgbClr val="000000"/>
                </a:solidFill>
                <a:effectLst/>
                <a:uLnTx/>
                <a:uFillTx/>
                <a:latin typeface="SST Arabic Medium" pitchFamily="34" charset="-78"/>
                <a:ea typeface="+mn-ea"/>
                <a:cs typeface="+mn-cs"/>
              </a:endParaRPr>
            </a:p>
          </p:txBody>
        </p:sp>
      </p:grpSp>
      <p:grpSp>
        <p:nvGrpSpPr>
          <p:cNvPr id="23" name="Group 23"/>
          <p:cNvGrpSpPr/>
          <p:nvPr/>
        </p:nvGrpSpPr>
        <p:grpSpPr>
          <a:xfrm>
            <a:off x="11301150" y="1848158"/>
            <a:ext cx="603685" cy="540029"/>
            <a:chOff x="0" y="0"/>
            <a:chExt cx="1207371" cy="1080057"/>
          </a:xfrm>
        </p:grpSpPr>
        <p:grpSp>
          <p:nvGrpSpPr>
            <p:cNvPr id="24" name="Group 24"/>
            <p:cNvGrpSpPr/>
            <p:nvPr/>
          </p:nvGrpSpPr>
          <p:grpSpPr>
            <a:xfrm>
              <a:off x="272046" y="51405"/>
              <a:ext cx="935325" cy="935325"/>
              <a:chOff x="0" y="0"/>
              <a:chExt cx="812800" cy="812800"/>
            </a:xfrm>
          </p:grpSpPr>
          <p:sp>
            <p:nvSpPr>
              <p:cNvPr id="25" name="Freeform 2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2BBB5">
                  <a:alpha val="68627"/>
                </a:srgbClr>
              </a:solidFill>
            </p:spPr>
            <p:txBody>
              <a:bodyPr/>
              <a:lstStyle/>
              <a:p>
                <a:pPr marL="0" algn="r" defTabSz="914400" rtl="1" eaLnBrk="1" latinLnBrk="0" hangingPunct="1"/>
                <a:endParaRPr lang="en-SA" dirty="0"/>
              </a:p>
            </p:txBody>
          </p:sp>
          <p:sp>
            <p:nvSpPr>
              <p:cNvPr id="26" name="TextBox 26"/>
              <p:cNvSpPr txBox="1"/>
              <p:nvPr/>
            </p:nvSpPr>
            <p:spPr>
              <a:xfrm>
                <a:off x="76200" y="-28575"/>
                <a:ext cx="660400" cy="765175"/>
              </a:xfrm>
              <a:prstGeom prst="rect">
                <a:avLst/>
              </a:prstGeom>
            </p:spPr>
            <p:txBody>
              <a:bodyPr lIns="33867" tIns="33867" rIns="33867" bIns="33867" rtlCol="0" anchor="ctr"/>
              <a:lstStyle/>
              <a:p>
                <a:pPr marL="0" marR="0" lvl="0" indent="0" algn="ctr" defTabSz="914400" rtl="1" eaLnBrk="1" fontAlgn="auto" latinLnBrk="0" hangingPunct="1">
                  <a:lnSpc>
                    <a:spcPts val="2382"/>
                  </a:lnSpc>
                  <a:spcBef>
                    <a:spcPts val="0"/>
                  </a:spcBef>
                  <a:spcAft>
                    <a:spcPts val="0"/>
                  </a:spcAft>
                  <a:buClrTx/>
                  <a:buSzTx/>
                  <a:buFontTx/>
                  <a:buNone/>
                  <a:tabLst/>
                  <a:defRPr/>
                </a:pPr>
                <a:endParaRPr kumimoji="0" sz="1200" b="0" i="0" u="none" strike="noStrike" kern="1200" cap="none" spc="0" normalizeH="0" baseline="0" noProof="0" dirty="0">
                  <a:ln>
                    <a:noFill/>
                  </a:ln>
                  <a:effectLst/>
                  <a:uLnTx/>
                  <a:uFillTx/>
                  <a:latin typeface="SST Arabic Medium" pitchFamily="34" charset="-78"/>
                  <a:ea typeface="+mn-ea"/>
                  <a:cs typeface="+mn-cs"/>
                </a:endParaRPr>
              </a:p>
            </p:txBody>
          </p:sp>
        </p:grpSp>
        <p:sp>
          <p:nvSpPr>
            <p:cNvPr id="27" name="Freeform 27"/>
            <p:cNvSpPr/>
            <p:nvPr/>
          </p:nvSpPr>
          <p:spPr>
            <a:xfrm>
              <a:off x="0" y="0"/>
              <a:ext cx="1080057" cy="1080057"/>
            </a:xfrm>
            <a:custGeom>
              <a:avLst/>
              <a:gdLst/>
              <a:ahLst/>
              <a:cxnLst/>
              <a:rect l="l" t="t" r="r" b="b"/>
              <a:pathLst>
                <a:path w="1080057" h="1080057">
                  <a:moveTo>
                    <a:pt x="0" y="0"/>
                  </a:moveTo>
                  <a:lnTo>
                    <a:pt x="1080057" y="0"/>
                  </a:lnTo>
                  <a:lnTo>
                    <a:pt x="1080057" y="1080057"/>
                  </a:lnTo>
                  <a:lnTo>
                    <a:pt x="0" y="1080057"/>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algn="r" defTabSz="914400" rtl="1" eaLnBrk="1" latinLnBrk="0" hangingPunct="1"/>
              <a:endParaRPr lang="en-SA"/>
            </a:p>
          </p:txBody>
        </p:sp>
      </p:grpSp>
      <p:grpSp>
        <p:nvGrpSpPr>
          <p:cNvPr id="28" name="Group 28"/>
          <p:cNvGrpSpPr/>
          <p:nvPr/>
        </p:nvGrpSpPr>
        <p:grpSpPr>
          <a:xfrm rot="-5400000">
            <a:off x="10921524" y="3062847"/>
            <a:ext cx="540029" cy="39104"/>
            <a:chOff x="0" y="0"/>
            <a:chExt cx="160700" cy="11636"/>
          </a:xfrm>
        </p:grpSpPr>
        <p:sp>
          <p:nvSpPr>
            <p:cNvPr id="29" name="Freeform 29"/>
            <p:cNvSpPr/>
            <p:nvPr/>
          </p:nvSpPr>
          <p:spPr>
            <a:xfrm>
              <a:off x="0" y="0"/>
              <a:ext cx="160700" cy="11636"/>
            </a:xfrm>
            <a:custGeom>
              <a:avLst/>
              <a:gdLst/>
              <a:ahLst/>
              <a:cxnLst/>
              <a:rect l="l" t="t" r="r" b="b"/>
              <a:pathLst>
                <a:path w="160700" h="11636">
                  <a:moveTo>
                    <a:pt x="0" y="0"/>
                  </a:moveTo>
                  <a:lnTo>
                    <a:pt x="160700" y="0"/>
                  </a:lnTo>
                  <a:lnTo>
                    <a:pt x="160700" y="11636"/>
                  </a:lnTo>
                  <a:lnTo>
                    <a:pt x="0" y="11636"/>
                  </a:lnTo>
                  <a:close/>
                </a:path>
              </a:pathLst>
            </a:custGeom>
            <a:solidFill>
              <a:srgbClr val="30C0BB"/>
            </a:solidFill>
          </p:spPr>
          <p:txBody>
            <a:bodyPr/>
            <a:lstStyle/>
            <a:p>
              <a:endParaRPr lang="en-SA"/>
            </a:p>
          </p:txBody>
        </p:sp>
        <p:sp>
          <p:nvSpPr>
            <p:cNvPr id="30" name="TextBox 30"/>
            <p:cNvSpPr txBox="1"/>
            <p:nvPr/>
          </p:nvSpPr>
          <p:spPr>
            <a:xfrm>
              <a:off x="0" y="-104775"/>
              <a:ext cx="160700" cy="116411"/>
            </a:xfrm>
            <a:prstGeom prst="rect">
              <a:avLst/>
            </a:prstGeom>
          </p:spPr>
          <p:txBody>
            <a:bodyPr lIns="36333" tIns="36333" rIns="36333" bIns="36333" rtlCol="0" anchor="ctr"/>
            <a:lstStyle/>
            <a:p>
              <a:pPr marL="0" marR="0" lvl="0" indent="0" algn="ctr" defTabSz="914400" rtl="1" eaLnBrk="1" fontAlgn="auto" latinLnBrk="0" hangingPunct="1">
                <a:lnSpc>
                  <a:spcPts val="2382"/>
                </a:lnSpc>
                <a:spcBef>
                  <a:spcPts val="0"/>
                </a:spcBef>
                <a:spcAft>
                  <a:spcPts val="0"/>
                </a:spcAft>
                <a:buClrTx/>
                <a:buSzTx/>
                <a:buFontTx/>
                <a:buNone/>
                <a:tabLst/>
                <a:defRPr/>
              </a:pPr>
              <a:endParaRPr kumimoji="0" sz="1200" b="0" i="0" u="none" strike="noStrike" kern="1200" cap="none" spc="0" normalizeH="0" baseline="0" noProof="0" dirty="0">
                <a:ln>
                  <a:noFill/>
                </a:ln>
                <a:effectLst/>
                <a:uLnTx/>
                <a:uFillTx/>
                <a:latin typeface="SST Arabic Medium" pitchFamily="34" charset="-78"/>
                <a:ea typeface="+mn-ea"/>
                <a:cs typeface="+mn-cs"/>
              </a:endParaRPr>
            </a:p>
          </p:txBody>
        </p:sp>
      </p:grpSp>
      <p:grpSp>
        <p:nvGrpSpPr>
          <p:cNvPr id="31" name="Group 31"/>
          <p:cNvGrpSpPr/>
          <p:nvPr/>
        </p:nvGrpSpPr>
        <p:grpSpPr>
          <a:xfrm>
            <a:off x="11301150" y="2784949"/>
            <a:ext cx="603685" cy="567464"/>
            <a:chOff x="0" y="0"/>
            <a:chExt cx="1207371" cy="1134929"/>
          </a:xfrm>
        </p:grpSpPr>
        <p:grpSp>
          <p:nvGrpSpPr>
            <p:cNvPr id="32" name="Group 32"/>
            <p:cNvGrpSpPr/>
            <p:nvPr/>
          </p:nvGrpSpPr>
          <p:grpSpPr>
            <a:xfrm>
              <a:off x="272046" y="106276"/>
              <a:ext cx="935325" cy="935325"/>
              <a:chOff x="0" y="0"/>
              <a:chExt cx="812800" cy="812800"/>
            </a:xfrm>
          </p:grpSpPr>
          <p:sp>
            <p:nvSpPr>
              <p:cNvPr id="33" name="Freeform 3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2BBB5">
                  <a:alpha val="69804"/>
                </a:srgbClr>
              </a:solidFill>
            </p:spPr>
            <p:txBody>
              <a:bodyPr/>
              <a:lstStyle/>
              <a:p>
                <a:endParaRPr lang="en-SA"/>
              </a:p>
            </p:txBody>
          </p:sp>
          <p:sp>
            <p:nvSpPr>
              <p:cNvPr id="34" name="TextBox 34"/>
              <p:cNvSpPr txBox="1"/>
              <p:nvPr/>
            </p:nvSpPr>
            <p:spPr>
              <a:xfrm>
                <a:off x="76200" y="-28575"/>
                <a:ext cx="660400" cy="765175"/>
              </a:xfrm>
              <a:prstGeom prst="rect">
                <a:avLst/>
              </a:prstGeom>
            </p:spPr>
            <p:txBody>
              <a:bodyPr lIns="33867" tIns="33867" rIns="33867" bIns="33867" rtlCol="0" anchor="ctr"/>
              <a:lstStyle/>
              <a:p>
                <a:pPr marL="0" marR="0" lvl="0" indent="0" algn="ctr" defTabSz="914400" rtl="1" eaLnBrk="1" fontAlgn="auto" latinLnBrk="0" hangingPunct="1">
                  <a:lnSpc>
                    <a:spcPts val="2382"/>
                  </a:lnSpc>
                  <a:spcBef>
                    <a:spcPts val="0"/>
                  </a:spcBef>
                  <a:spcAft>
                    <a:spcPts val="0"/>
                  </a:spcAft>
                  <a:buClrTx/>
                  <a:buSzTx/>
                  <a:buFontTx/>
                  <a:buNone/>
                  <a:tabLst/>
                  <a:defRPr/>
                </a:pPr>
                <a:endParaRPr kumimoji="0" sz="1200" b="0" i="0" u="none" strike="noStrike" kern="1200" cap="none" spc="0" normalizeH="0" baseline="0" noProof="0" dirty="0">
                  <a:ln>
                    <a:noFill/>
                  </a:ln>
                  <a:effectLst/>
                  <a:uLnTx/>
                  <a:uFillTx/>
                  <a:latin typeface="SST Arabic Medium" pitchFamily="34" charset="-78"/>
                  <a:ea typeface="+mn-ea"/>
                  <a:cs typeface="+mn-cs"/>
                </a:endParaRPr>
              </a:p>
            </p:txBody>
          </p:sp>
        </p:grpSp>
        <p:sp>
          <p:nvSpPr>
            <p:cNvPr id="35" name="Freeform 35"/>
            <p:cNvSpPr/>
            <p:nvPr/>
          </p:nvSpPr>
          <p:spPr>
            <a:xfrm>
              <a:off x="0" y="0"/>
              <a:ext cx="1207371" cy="1134929"/>
            </a:xfrm>
            <a:custGeom>
              <a:avLst/>
              <a:gdLst/>
              <a:ahLst/>
              <a:cxnLst/>
              <a:rect l="l" t="t" r="r" b="b"/>
              <a:pathLst>
                <a:path w="1207371" h="1134929">
                  <a:moveTo>
                    <a:pt x="0" y="0"/>
                  </a:moveTo>
                  <a:lnTo>
                    <a:pt x="1207371" y="0"/>
                  </a:lnTo>
                  <a:lnTo>
                    <a:pt x="1207371" y="1134929"/>
                  </a:lnTo>
                  <a:lnTo>
                    <a:pt x="0" y="1134929"/>
                  </a:lnTo>
                  <a:lnTo>
                    <a:pt x="0" y="0"/>
                  </a:lnTo>
                  <a:close/>
                </a:path>
              </a:pathLst>
            </a:custGeom>
            <a:blipFill>
              <a:blip r:embed="rId10" cstate="hqprint">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a:blipFill>
            <a:ln cap="sq">
              <a:noFill/>
              <a:prstDash val="solid"/>
              <a:miter/>
            </a:ln>
          </p:spPr>
          <p:txBody>
            <a:bodyPr/>
            <a:lstStyle/>
            <a:p>
              <a:endParaRPr lang="en-SA"/>
            </a:p>
          </p:txBody>
        </p:sp>
      </p:grpSp>
      <p:sp>
        <p:nvSpPr>
          <p:cNvPr id="38" name="TextBox 38"/>
          <p:cNvSpPr txBox="1"/>
          <p:nvPr/>
        </p:nvSpPr>
        <p:spPr>
          <a:xfrm>
            <a:off x="7951214" y="1003022"/>
            <a:ext cx="3982751" cy="491481"/>
          </a:xfrm>
          <a:prstGeom prst="rect">
            <a:avLst/>
          </a:prstGeom>
        </p:spPr>
        <p:txBody>
          <a:bodyPr lIns="0" tIns="0" rIns="0" bIns="0" rtlCol="0" anchor="t">
            <a:spAutoFit/>
          </a:bodyPr>
          <a:lstStyle/>
          <a:p>
            <a:pPr marL="0" marR="0" lvl="0" indent="0" algn="r" defTabSz="914400" rtl="1" eaLnBrk="1" fontAlgn="auto" latinLnBrk="0" hangingPunct="1">
              <a:lnSpc>
                <a:spcPts val="4200"/>
              </a:lnSpc>
              <a:spcBef>
                <a:spcPts val="0"/>
              </a:spcBef>
              <a:spcAft>
                <a:spcPts val="0"/>
              </a:spcAft>
              <a:buClrTx/>
              <a:buSzTx/>
              <a:buFontTx/>
              <a:buNone/>
              <a:tabLst/>
              <a:defRPr/>
            </a:pPr>
            <a:r>
              <a:rPr kumimoji="0" lang="ar-EG" sz="3000" b="1" i="0" u="none" strike="noStrike" kern="1200" cap="none" spc="0" normalizeH="0" baseline="0" noProof="0" dirty="0">
                <a:ln>
                  <a:noFill/>
                </a:ln>
                <a:effectLst/>
                <a:uLnTx/>
                <a:uFillTx/>
                <a:latin typeface="SST Arabic"/>
                <a:ea typeface="SST Arabic Bold"/>
                <a:cs typeface="SST Arabic Bold"/>
                <a:sym typeface="SST Arabic Bold"/>
                <a:rtl/>
              </a:rPr>
              <a:t>دليل البرنامج التدريبي</a:t>
            </a:r>
          </a:p>
        </p:txBody>
      </p:sp>
      <p:sp>
        <p:nvSpPr>
          <p:cNvPr id="39" name="TextBox 39"/>
          <p:cNvSpPr txBox="1"/>
          <p:nvPr/>
        </p:nvSpPr>
        <p:spPr>
          <a:xfrm>
            <a:off x="9002477" y="2745856"/>
            <a:ext cx="2058601" cy="321883"/>
          </a:xfrm>
          <a:prstGeom prst="rect">
            <a:avLst/>
          </a:prstGeom>
        </p:spPr>
        <p:txBody>
          <a:bodyPr lIns="0" tIns="0" rIns="0" bIns="0" rtlCol="0" anchor="t">
            <a:spAutoFit/>
          </a:bodyPr>
          <a:lstStyle>
            <a:defPPr>
              <a:defRPr lang="en-US"/>
            </a:defPPr>
            <a:lvl1pPr algn="ctr">
              <a:lnSpc>
                <a:spcPts val="2800"/>
              </a:lnSpc>
              <a:defRPr b="0">
                <a:solidFill>
                  <a:srgbClr val="1B3280"/>
                </a:solidFill>
                <a:latin typeface="SST Arabic Medium" panose="020B0604030504020204" pitchFamily="34" charset="-78"/>
                <a:ea typeface="SST Arabic Bold"/>
                <a:cs typeface="SST Arabic Medium" panose="020B0604030504020204" pitchFamily="34" charset="-78"/>
                <a:rtl/>
              </a:defRPr>
            </a:lvl1pPr>
          </a:lstStyle>
          <a:p>
            <a:pPr marL="0" marR="0" lvl="0" indent="0" algn="r" defTabSz="914400" rtl="1" eaLnBrk="1" fontAlgn="auto" latinLnBrk="0" hangingPunct="1">
              <a:lnSpc>
                <a:spcPts val="2800"/>
              </a:lnSpc>
              <a:spcBef>
                <a:spcPts val="0"/>
              </a:spcBef>
              <a:spcAft>
                <a:spcPts val="0"/>
              </a:spcAft>
              <a:buClrTx/>
              <a:buSzTx/>
              <a:buFontTx/>
              <a:buNone/>
              <a:tabLst/>
              <a:defRPr/>
            </a:pPr>
            <a:r>
              <a:rPr kumimoji="0" lang="ar-EG" sz="1800" b="0" i="0" u="none" strike="noStrike" kern="1200" cap="none" spc="0" normalizeH="0" baseline="0" noProof="0" dirty="0">
                <a:ln>
                  <a:noFill/>
                </a:ln>
                <a:solidFill>
                  <a:schemeClr val="tx1"/>
                </a:solidFill>
                <a:effectLst/>
                <a:uLnTx/>
                <a:uFillTx/>
                <a:cs typeface="SST Arabic Medium" panose="020B0604030504020204" pitchFamily="34" charset="-78"/>
                <a:sym typeface="SST Arabic Bold"/>
                <a:rtl/>
              </a:rPr>
              <a:t>الأهداف التفصيلية</a:t>
            </a:r>
          </a:p>
        </p:txBody>
      </p:sp>
      <p:sp>
        <p:nvSpPr>
          <p:cNvPr id="40" name="TextBox 40"/>
          <p:cNvSpPr txBox="1"/>
          <p:nvPr/>
        </p:nvSpPr>
        <p:spPr>
          <a:xfrm>
            <a:off x="891974" y="5546236"/>
            <a:ext cx="1689073" cy="282129"/>
          </a:xfrm>
          <a:prstGeom prst="rect">
            <a:avLst/>
          </a:prstGeom>
        </p:spPr>
        <p:txBody>
          <a:bodyPr lIns="0" tIns="0" rIns="0" bIns="0" rtlCol="0" anchor="t">
            <a:spAutoFit/>
          </a:bodyPr>
          <a:lstStyle/>
          <a:p>
            <a:pPr marL="0" marR="0" lvl="0" indent="0" algn="r" defTabSz="914400" rtl="1" eaLnBrk="1" fontAlgn="auto" latinLnBrk="0" hangingPunct="1">
              <a:lnSpc>
                <a:spcPts val="2211"/>
              </a:lnSpc>
              <a:spcBef>
                <a:spcPct val="0"/>
              </a:spcBef>
              <a:spcAft>
                <a:spcPts val="0"/>
              </a:spcAft>
              <a:buClrTx/>
              <a:buSzTx/>
              <a:buFontTx/>
              <a:buNone/>
              <a:tabLst/>
              <a:defRPr/>
            </a:pPr>
            <a:r>
              <a:rPr kumimoji="0" lang="ar-EG" sz="1579" b="1" i="0" u="none" strike="noStrike" kern="1200" cap="none" spc="0" normalizeH="0" baseline="0" noProof="0" dirty="0">
                <a:ln>
                  <a:noFill/>
                </a:ln>
                <a:solidFill>
                  <a:srgbClr val="B7E2E0"/>
                </a:solidFill>
                <a:effectLst/>
                <a:uLnTx/>
                <a:uFillTx/>
                <a:latin typeface="SST Arabic Bold"/>
                <a:ea typeface="SST Arabic Bold"/>
                <a:cs typeface="SST Arabic Bold"/>
                <a:sym typeface="SST Arabic Bold"/>
                <a:rtl/>
              </a:rPr>
              <a:t>عدد ساعات البرنامج</a:t>
            </a:r>
          </a:p>
        </p:txBody>
      </p:sp>
      <p:sp>
        <p:nvSpPr>
          <p:cNvPr id="41" name="TextBox 41"/>
          <p:cNvSpPr txBox="1"/>
          <p:nvPr/>
        </p:nvSpPr>
        <p:spPr>
          <a:xfrm>
            <a:off x="72109" y="5860032"/>
            <a:ext cx="2508939" cy="251992"/>
          </a:xfrm>
          <a:prstGeom prst="rect">
            <a:avLst/>
          </a:prstGeom>
        </p:spPr>
        <p:txBody>
          <a:bodyPr wrap="square" lIns="0" tIns="0" rIns="0" bIns="0" rtlCol="0" anchor="t">
            <a:spAutoFit/>
          </a:bodyPr>
          <a:lstStyle>
            <a:defPPr>
              <a:defRPr lang="en-US"/>
            </a:defPPr>
            <a:lvl1pPr>
              <a:lnSpc>
                <a:spcPts val="2104"/>
              </a:lnSpc>
              <a:defRPr sz="1503">
                <a:solidFill>
                  <a:srgbClr val="FFFFFF"/>
                </a:solidFill>
                <a:latin typeface="Segoe UI" panose="020B0502040204020203" pitchFamily="34" charset="0"/>
                <a:ea typeface="Effra"/>
                <a:cs typeface="Segoe UI" panose="020B0502040204020203" pitchFamily="34" charset="0"/>
                <a:rtl/>
              </a:defRPr>
            </a:lvl1pPr>
          </a:lstStyle>
          <a:p>
            <a:pPr marL="0" marR="0" lvl="0" indent="0" algn="r" defTabSz="914400" rtl="1" eaLnBrk="1" fontAlgn="auto" latinLnBrk="0" hangingPunct="1">
              <a:lnSpc>
                <a:spcPts val="2104"/>
              </a:lnSpc>
              <a:spcBef>
                <a:spcPts val="0"/>
              </a:spcBef>
              <a:spcAft>
                <a:spcPts val="0"/>
              </a:spcAft>
              <a:buClrTx/>
              <a:buSzTx/>
              <a:buFontTx/>
              <a:buNone/>
              <a:tabLst/>
              <a:defRPr/>
            </a:pPr>
            <a:r>
              <a:rPr kumimoji="0" lang="ar-EG" sz="1300" b="0" i="0" u="none" strike="noStrike" kern="1200" cap="none" spc="0" normalizeH="0" baseline="0" noProof="0" dirty="0">
                <a:ln>
                  <a:noFill/>
                </a:ln>
                <a:solidFill>
                  <a:srgbClr val="FFFFFF"/>
                </a:solidFill>
                <a:effectLst/>
                <a:uLnTx/>
                <a:uFillTx/>
                <a:latin typeface="SST Arabic Medium" pitchFamily="34" charset="-78"/>
                <a:cs typeface="SST Arabic Medium" pitchFamily="34" charset="-78"/>
                <a:sym typeface="Effra"/>
                <a:rtl/>
              </a:rPr>
              <a:t>35 ســـاعـــة تـــدريــبـيـة</a:t>
            </a:r>
          </a:p>
        </p:txBody>
      </p:sp>
      <p:sp>
        <p:nvSpPr>
          <p:cNvPr id="42" name="TextBox 42"/>
          <p:cNvSpPr txBox="1"/>
          <p:nvPr/>
        </p:nvSpPr>
        <p:spPr>
          <a:xfrm>
            <a:off x="5655344" y="5583707"/>
            <a:ext cx="1503338" cy="282129"/>
          </a:xfrm>
          <a:prstGeom prst="rect">
            <a:avLst/>
          </a:prstGeom>
        </p:spPr>
        <p:txBody>
          <a:bodyPr lIns="0" tIns="0" rIns="0" bIns="0" rtlCol="0" anchor="t">
            <a:spAutoFit/>
          </a:bodyPr>
          <a:lstStyle/>
          <a:p>
            <a:pPr marL="0" marR="0" lvl="0" indent="0" algn="just" defTabSz="914400" rtl="1" eaLnBrk="1" fontAlgn="auto" latinLnBrk="0" hangingPunct="1">
              <a:lnSpc>
                <a:spcPts val="2211"/>
              </a:lnSpc>
              <a:spcBef>
                <a:spcPct val="0"/>
              </a:spcBef>
              <a:spcAft>
                <a:spcPts val="0"/>
              </a:spcAft>
              <a:buClrTx/>
              <a:buSzTx/>
              <a:buFontTx/>
              <a:buNone/>
              <a:tabLst/>
              <a:defRPr/>
            </a:pPr>
            <a:r>
              <a:rPr kumimoji="0" lang="ar-EG" sz="1579" b="1" i="0" u="none" strike="noStrike" kern="1200" cap="none" spc="0" normalizeH="0" baseline="0" noProof="0" dirty="0">
                <a:ln>
                  <a:noFill/>
                </a:ln>
                <a:solidFill>
                  <a:srgbClr val="B7E2E0"/>
                </a:solidFill>
                <a:effectLst/>
                <a:uLnTx/>
                <a:uFillTx/>
                <a:latin typeface="SST Arabic Bold"/>
                <a:ea typeface="SST Arabic Bold"/>
                <a:cs typeface="SST Arabic Bold"/>
                <a:sym typeface="SST Arabic Bold"/>
                <a:rtl/>
              </a:rPr>
              <a:t>الفئة المستهدفة</a:t>
            </a:r>
          </a:p>
        </p:txBody>
      </p:sp>
      <p:sp>
        <p:nvSpPr>
          <p:cNvPr id="43" name="TextBox 43"/>
          <p:cNvSpPr txBox="1"/>
          <p:nvPr/>
        </p:nvSpPr>
        <p:spPr>
          <a:xfrm>
            <a:off x="4206690" y="5889842"/>
            <a:ext cx="2901390" cy="538609"/>
          </a:xfrm>
          <a:prstGeom prst="rect">
            <a:avLst/>
          </a:prstGeom>
        </p:spPr>
        <p:txBody>
          <a:bodyPr wrap="square" lIns="0" tIns="0" rIns="0" bIns="0" rtlCol="0" anchor="t">
            <a:spAutoFit/>
          </a:bodyPr>
          <a:lstStyle>
            <a:defPPr>
              <a:defRPr lang="en-US"/>
            </a:defPPr>
            <a:lvl1pPr>
              <a:lnSpc>
                <a:spcPts val="2104"/>
              </a:lnSpc>
              <a:defRPr sz="1503">
                <a:solidFill>
                  <a:srgbClr val="FFFFFF"/>
                </a:solidFill>
                <a:latin typeface="Segoe UI" panose="020B0502040204020203" pitchFamily="34" charset="0"/>
                <a:ea typeface="Effra"/>
                <a:cs typeface="Segoe UI" panose="020B0502040204020203" pitchFamily="34" charset="0"/>
                <a:rtl/>
              </a:defRPr>
            </a:lvl1pPr>
          </a:lstStyle>
          <a:p>
            <a:pPr marL="0" marR="0" lvl="0" indent="0" algn="r" defTabSz="914400" rtl="1" eaLnBrk="1" fontAlgn="auto" latinLnBrk="0" hangingPunct="1">
              <a:lnSpc>
                <a:spcPts val="2104"/>
              </a:lnSpc>
              <a:spcBef>
                <a:spcPts val="0"/>
              </a:spcBef>
              <a:spcAft>
                <a:spcPts val="0"/>
              </a:spcAft>
              <a:buClrTx/>
              <a:buSzTx/>
              <a:buFontTx/>
              <a:buNone/>
              <a:tabLst/>
              <a:defRPr/>
            </a:pPr>
            <a:r>
              <a:rPr kumimoji="0" lang="ar-EG" sz="1300" b="0" i="0" u="none" strike="noStrike" kern="1200" cap="none" spc="0" normalizeH="0" baseline="0" noProof="0" dirty="0">
                <a:ln>
                  <a:noFill/>
                </a:ln>
                <a:solidFill>
                  <a:srgbClr val="FFFFFF"/>
                </a:solidFill>
                <a:effectLst/>
                <a:uLnTx/>
                <a:uFillTx/>
                <a:latin typeface="SST Arabic Medium" pitchFamily="34" charset="-78"/>
                <a:cs typeface="SST Arabic Medium" pitchFamily="34" charset="-78"/>
                <a:sym typeface="Effra"/>
                <a:rtl/>
              </a:rPr>
              <a:t>مدراء المشاريع، المهندسون، المهتمون </a:t>
            </a:r>
          </a:p>
          <a:p>
            <a:pPr marL="0" marR="0" lvl="0" indent="0" algn="r" defTabSz="914400" rtl="1" eaLnBrk="1" fontAlgn="auto" latinLnBrk="0" hangingPunct="1">
              <a:lnSpc>
                <a:spcPts val="2104"/>
              </a:lnSpc>
              <a:spcBef>
                <a:spcPts val="0"/>
              </a:spcBef>
              <a:spcAft>
                <a:spcPts val="0"/>
              </a:spcAft>
              <a:buClrTx/>
              <a:buSzTx/>
              <a:buFontTx/>
              <a:buNone/>
              <a:tabLst/>
              <a:defRPr/>
            </a:pPr>
            <a:r>
              <a:rPr lang="ar-EG" sz="1300" dirty="0">
                <a:latin typeface="SST Arabic Medium" pitchFamily="34" charset="-78"/>
                <a:cs typeface="SST Arabic Medium" pitchFamily="34" charset="-78"/>
                <a:sym typeface="Effra"/>
              </a:rPr>
              <a:t>بالحصول على شهادة </a:t>
            </a:r>
            <a:r>
              <a:rPr kumimoji="0" lang="en-US" sz="1300" b="0" i="0" u="none" strike="noStrike" kern="1200" cap="none" spc="0" normalizeH="0" baseline="0" noProof="0" dirty="0">
                <a:ln>
                  <a:noFill/>
                </a:ln>
                <a:solidFill>
                  <a:srgbClr val="FFFFFF"/>
                </a:solidFill>
                <a:effectLst/>
                <a:uLnTx/>
                <a:uFillTx/>
                <a:latin typeface="SST Arabic Medium" pitchFamily="34" charset="-78"/>
                <a:cs typeface="SST Arabic Medium" pitchFamily="34" charset="-78"/>
                <a:sym typeface="Effra"/>
                <a:rtl/>
              </a:rPr>
              <a:t>PMP</a:t>
            </a:r>
          </a:p>
        </p:txBody>
      </p:sp>
      <p:sp>
        <p:nvSpPr>
          <p:cNvPr id="44" name="TextBox 44"/>
          <p:cNvSpPr txBox="1"/>
          <p:nvPr/>
        </p:nvSpPr>
        <p:spPr>
          <a:xfrm>
            <a:off x="9049545" y="5552795"/>
            <a:ext cx="1307477" cy="282129"/>
          </a:xfrm>
          <a:prstGeom prst="rect">
            <a:avLst/>
          </a:prstGeom>
        </p:spPr>
        <p:txBody>
          <a:bodyPr lIns="0" tIns="0" rIns="0" bIns="0" rtlCol="0" anchor="t">
            <a:spAutoFit/>
          </a:bodyPr>
          <a:lstStyle/>
          <a:p>
            <a:pPr marL="0" marR="0" lvl="0" indent="0" algn="r" defTabSz="914400" rtl="1" eaLnBrk="1" fontAlgn="auto" latinLnBrk="0" hangingPunct="1">
              <a:lnSpc>
                <a:spcPts val="2211"/>
              </a:lnSpc>
              <a:spcBef>
                <a:spcPts val="0"/>
              </a:spcBef>
              <a:spcAft>
                <a:spcPts val="0"/>
              </a:spcAft>
              <a:buClrTx/>
              <a:buSzTx/>
              <a:buFontTx/>
              <a:buNone/>
              <a:tabLst/>
              <a:defRPr/>
            </a:pPr>
            <a:r>
              <a:rPr kumimoji="0" lang="ar-EG" sz="1500" b="1" i="0" u="none" strike="noStrike" kern="1200" cap="none" spc="0" normalizeH="0" baseline="0" noProof="0" dirty="0">
                <a:ln>
                  <a:noFill/>
                </a:ln>
                <a:solidFill>
                  <a:srgbClr val="B7E2E0"/>
                </a:solidFill>
                <a:effectLst/>
                <a:uLnTx/>
                <a:uFillTx/>
                <a:latin typeface="SST Arabic Bold"/>
                <a:ea typeface="SST Arabic Bold"/>
                <a:cs typeface="SST Arabic Bold"/>
                <a:sym typeface="SST Arabic Bold"/>
                <a:rtl/>
              </a:rPr>
              <a:t>مدة البرنامج</a:t>
            </a:r>
          </a:p>
        </p:txBody>
      </p:sp>
      <p:sp>
        <p:nvSpPr>
          <p:cNvPr id="45" name="TextBox 45"/>
          <p:cNvSpPr txBox="1"/>
          <p:nvPr/>
        </p:nvSpPr>
        <p:spPr>
          <a:xfrm>
            <a:off x="8956237" y="5883756"/>
            <a:ext cx="1409077" cy="251992"/>
          </a:xfrm>
          <a:prstGeom prst="rect">
            <a:avLst/>
          </a:prstGeom>
        </p:spPr>
        <p:txBody>
          <a:bodyPr lIns="0" tIns="0" rIns="0" bIns="0" rtlCol="0" anchor="t">
            <a:spAutoFit/>
          </a:bodyPr>
          <a:lstStyle/>
          <a:p>
            <a:pPr marL="0" marR="0" lvl="0" indent="0" algn="r" defTabSz="914400" rtl="1" eaLnBrk="1" fontAlgn="auto" latinLnBrk="0" hangingPunct="1">
              <a:lnSpc>
                <a:spcPts val="2104"/>
              </a:lnSpc>
              <a:spcBef>
                <a:spcPts val="0"/>
              </a:spcBef>
              <a:spcAft>
                <a:spcPts val="0"/>
              </a:spcAft>
              <a:buClrTx/>
              <a:buSzTx/>
              <a:buFontTx/>
              <a:buNone/>
              <a:tabLst/>
              <a:defRPr/>
            </a:pPr>
            <a:r>
              <a:rPr kumimoji="0" lang="ar-EG" sz="1300" b="0" i="0" u="none" strike="noStrike" kern="1200" cap="none" spc="0" normalizeH="0" baseline="0" noProof="0" dirty="0">
                <a:ln>
                  <a:noFill/>
                </a:ln>
                <a:solidFill>
                  <a:srgbClr val="FFFFFF"/>
                </a:solidFill>
                <a:effectLst/>
                <a:uLnTx/>
                <a:uFillTx/>
                <a:latin typeface="SST Arabic Medium" pitchFamily="34" charset="-78"/>
                <a:ea typeface="Effra"/>
                <a:cs typeface="SST Arabic Medium" pitchFamily="34" charset="-78"/>
                <a:sym typeface="Effra"/>
                <a:rtl/>
              </a:rPr>
              <a:t>5 أيام تدريبية</a:t>
            </a:r>
          </a:p>
        </p:txBody>
      </p:sp>
      <p:sp>
        <p:nvSpPr>
          <p:cNvPr id="46" name="TextBox 46"/>
          <p:cNvSpPr txBox="1"/>
          <p:nvPr/>
        </p:nvSpPr>
        <p:spPr>
          <a:xfrm>
            <a:off x="685801" y="1984803"/>
            <a:ext cx="10317966" cy="274306"/>
          </a:xfrm>
          <a:prstGeom prst="rect">
            <a:avLst/>
          </a:prstGeom>
        </p:spPr>
        <p:txBody>
          <a:bodyPr wrap="square" lIns="0" tIns="0" rIns="0" bIns="0" rtlCol="0" anchor="t">
            <a:spAutoFit/>
          </a:bodyPr>
          <a:lstStyle/>
          <a:p>
            <a:pPr algn="r" rtl="1">
              <a:lnSpc>
                <a:spcPts val="2313"/>
              </a:lnSpc>
            </a:pPr>
            <a:r>
              <a:rPr lang="ar-SA" dirty="0">
                <a:latin typeface="SST Arabic Medium" pitchFamily="34" charset="-78"/>
                <a:ea typeface="Effra"/>
                <a:cs typeface="SST Arabic Medium" pitchFamily="34" charset="-78"/>
                <a:sym typeface="Effra"/>
                <a:rtl/>
              </a:rPr>
              <a:t>تنمية مهارات المشاركين في إدارة المشاريع الاحترافية لاجتياز اختبار </a:t>
            </a:r>
            <a:r>
              <a:rPr lang="en-US" dirty="0">
                <a:latin typeface="SST Arabic Medium" pitchFamily="34" charset="-78"/>
                <a:ea typeface="Effra"/>
                <a:cs typeface="SST Arabic Medium" pitchFamily="34" charset="-78"/>
                <a:sym typeface="Effra"/>
                <a:rtl/>
              </a:rPr>
              <a:t>PMP</a:t>
            </a:r>
            <a:r>
              <a:rPr lang="ar-SA" dirty="0">
                <a:latin typeface="SST Arabic Medium" pitchFamily="34" charset="-78"/>
                <a:ea typeface="Effra"/>
                <a:cs typeface="SST Arabic Medium" pitchFamily="34" charset="-78"/>
                <a:sym typeface="Effra"/>
                <a:rtl/>
              </a:rPr>
              <a:t> بنجاح.  </a:t>
            </a:r>
            <a:endParaRPr lang="ar-EG" dirty="0">
              <a:latin typeface="SST Arabic Medium" pitchFamily="34" charset="-78"/>
              <a:ea typeface="Effra"/>
              <a:cs typeface="SST Arabic Medium" pitchFamily="34" charset="-78"/>
              <a:sym typeface="Effra"/>
              <a:rtl/>
            </a:endParaRPr>
          </a:p>
        </p:txBody>
      </p:sp>
      <p:sp>
        <p:nvSpPr>
          <p:cNvPr id="47" name="TextBox 47"/>
          <p:cNvSpPr txBox="1"/>
          <p:nvPr/>
        </p:nvSpPr>
        <p:spPr>
          <a:xfrm>
            <a:off x="9772552" y="1616806"/>
            <a:ext cx="1381891" cy="321883"/>
          </a:xfrm>
          <a:prstGeom prst="rect">
            <a:avLst/>
          </a:prstGeom>
        </p:spPr>
        <p:txBody>
          <a:bodyPr lIns="0" tIns="0" rIns="0" bIns="0" rtlCol="0" anchor="t">
            <a:spAutoFit/>
          </a:bodyPr>
          <a:lstStyle>
            <a:defPPr>
              <a:defRPr lang="en-US"/>
            </a:defPPr>
            <a:lvl1pPr algn="ctr">
              <a:lnSpc>
                <a:spcPts val="2800"/>
              </a:lnSpc>
              <a:defRPr b="1">
                <a:solidFill>
                  <a:srgbClr val="1B3280"/>
                </a:solidFill>
                <a:latin typeface="SST Arabic Bold"/>
                <a:ea typeface="SST Arabic Bold"/>
                <a:cs typeface="SST Arabic Bold"/>
                <a:rtl/>
              </a:defRPr>
            </a:lvl1pPr>
          </a:lstStyle>
          <a:p>
            <a:pPr marL="0" marR="0" lvl="0" indent="0" algn="ctr" defTabSz="914400" rtl="1" eaLnBrk="1" fontAlgn="auto" latinLnBrk="0" hangingPunct="1">
              <a:lnSpc>
                <a:spcPts val="2800"/>
              </a:lnSpc>
              <a:spcBef>
                <a:spcPts val="0"/>
              </a:spcBef>
              <a:spcAft>
                <a:spcPts val="0"/>
              </a:spcAft>
              <a:buClrTx/>
              <a:buSzTx/>
              <a:buFontTx/>
              <a:buNone/>
              <a:tabLst/>
              <a:defRPr/>
            </a:pPr>
            <a:r>
              <a:rPr kumimoji="0" lang="ar-EG" sz="1800" b="0" i="0" u="none" strike="noStrike" kern="1200" cap="none" spc="0" normalizeH="0" baseline="0" noProof="0" dirty="0">
                <a:ln>
                  <a:noFill/>
                </a:ln>
                <a:solidFill>
                  <a:schemeClr val="tx1"/>
                </a:solidFill>
                <a:effectLst/>
                <a:uLnTx/>
                <a:uFillTx/>
                <a:latin typeface="SST Arabic Medium" panose="020B0604030504020204" pitchFamily="34" charset="-78"/>
                <a:cs typeface="SST Arabic Medium" panose="020B0604030504020204" pitchFamily="34" charset="-78"/>
                <a:sym typeface="SST Arabic Bold"/>
                <a:rtl/>
              </a:rPr>
              <a:t>الهدف العام</a:t>
            </a:r>
          </a:p>
        </p:txBody>
      </p:sp>
      <p:sp>
        <p:nvSpPr>
          <p:cNvPr id="48" name="TextBox 48"/>
          <p:cNvSpPr txBox="1"/>
          <p:nvPr/>
        </p:nvSpPr>
        <p:spPr>
          <a:xfrm>
            <a:off x="1581150" y="3105246"/>
            <a:ext cx="9479928" cy="282770"/>
          </a:xfrm>
          <a:prstGeom prst="rect">
            <a:avLst/>
          </a:prstGeom>
        </p:spPr>
        <p:txBody>
          <a:bodyPr wrap="square" lIns="0" tIns="0" rIns="0" bIns="0" rtlCol="0" anchor="t">
            <a:spAutoFit/>
          </a:bodyPr>
          <a:lstStyle>
            <a:defPPr>
              <a:defRPr lang="en-US"/>
            </a:defPPr>
            <a:lvl1pPr>
              <a:lnSpc>
                <a:spcPts val="2313"/>
              </a:lnSpc>
              <a:defRPr sz="1700">
                <a:solidFill>
                  <a:srgbClr val="1B3280"/>
                </a:solidFill>
                <a:latin typeface="Segoe UI" panose="020B0502040204020203" pitchFamily="34" charset="0"/>
                <a:ea typeface="Effra"/>
                <a:cs typeface="Segoe UI" panose="020B0502040204020203" pitchFamily="34" charset="0"/>
                <a:rtl/>
              </a:defRPr>
            </a:lvl1pPr>
          </a:lstStyle>
          <a:p>
            <a:pPr marR="0" lvl="0" indent="0" algn="r" rtl="1" fontAlgn="auto">
              <a:spcBef>
                <a:spcPts val="0"/>
              </a:spcBef>
              <a:spcAft>
                <a:spcPts val="0"/>
              </a:spcAft>
              <a:buClrTx/>
              <a:buSzTx/>
              <a:buFontTx/>
              <a:buNone/>
              <a:tabLst/>
              <a:defRPr/>
            </a:pPr>
            <a:r>
              <a:rPr lang="ar-EG" sz="1800" b="1" dirty="0">
                <a:solidFill>
                  <a:schemeClr val="tx1"/>
                </a:solidFill>
                <a:latin typeface="SST Arabic Medium" pitchFamily="34" charset="-78"/>
                <a:cs typeface="SST Arabic Medium" pitchFamily="34" charset="-78"/>
                <a:sym typeface="Effra"/>
              </a:rPr>
              <a:t>من المتوقع بعد انتهاء المتدرب من المشاركة في البرنامج التدريبي أن يكون قادراً على أن:</a:t>
            </a:r>
          </a:p>
        </p:txBody>
      </p:sp>
      <p:sp>
        <p:nvSpPr>
          <p:cNvPr id="51" name="TextBox 51"/>
          <p:cNvSpPr txBox="1"/>
          <p:nvPr/>
        </p:nvSpPr>
        <p:spPr>
          <a:xfrm>
            <a:off x="5692970" y="3590693"/>
            <a:ext cx="5309327" cy="530979"/>
          </a:xfrm>
          <a:prstGeom prst="rect">
            <a:avLst/>
          </a:prstGeom>
        </p:spPr>
        <p:txBody>
          <a:bodyPr wrap="square" lIns="0" tIns="0" rIns="0" bIns="0" rtlCol="0" anchor="t">
            <a:spAutoFit/>
          </a:bodyPr>
          <a:lstStyle>
            <a:defPPr>
              <a:defRPr lang="en-US"/>
            </a:defPPr>
            <a:lvl1pPr>
              <a:lnSpc>
                <a:spcPts val="2313"/>
              </a:lnSpc>
              <a:defRPr sz="1600">
                <a:solidFill>
                  <a:srgbClr val="1B3280"/>
                </a:solidFill>
                <a:latin typeface="Segoe UI" panose="020B0502040204020203" pitchFamily="34" charset="0"/>
                <a:ea typeface="Effra"/>
                <a:cs typeface="Segoe UI" panose="020B0502040204020203" pitchFamily="34" charset="0"/>
                <a:rtl/>
              </a:defRPr>
            </a:lvl1pPr>
          </a:lstStyle>
          <a:p>
            <a:pPr algn="justLow" rtl="1">
              <a:lnSpc>
                <a:spcPct val="130000"/>
              </a:lnSpc>
            </a:pPr>
            <a:r>
              <a:rPr lang="ar-SA" sz="1400" dirty="0">
                <a:solidFill>
                  <a:schemeClr val="tx1"/>
                </a:solidFill>
                <a:latin typeface="SST Arabic Medium" pitchFamily="34" charset="-78"/>
                <a:cs typeface="SST Arabic Medium" pitchFamily="34" charset="-78"/>
                <a:sym typeface="Effra"/>
              </a:rPr>
              <a:t>يتعرف على</a:t>
            </a:r>
            <a:r>
              <a:rPr lang="ar-EG" sz="1400" dirty="0">
                <a:solidFill>
                  <a:schemeClr val="tx1"/>
                </a:solidFill>
                <a:latin typeface="SST Arabic Medium" pitchFamily="34" charset="-78"/>
                <a:cs typeface="SST Arabic Medium" pitchFamily="34" charset="-78"/>
                <a:sym typeface="Effra"/>
              </a:rPr>
              <a:t> المبادئ الأساسية لإدارة المشاريع وفقًا لأحدث إصدار من </a:t>
            </a:r>
            <a:r>
              <a:rPr lang="en-US" sz="1400" dirty="0">
                <a:solidFill>
                  <a:schemeClr val="tx1"/>
                </a:solidFill>
                <a:latin typeface="SST Arabic Medium" pitchFamily="34" charset="-78"/>
                <a:cs typeface="SST Arabic Medium" pitchFamily="34" charset="-78"/>
                <a:sym typeface="Effra"/>
              </a:rPr>
              <a:t>PMBOK Guide</a:t>
            </a:r>
            <a:r>
              <a:rPr lang="ar-SA" sz="1400" dirty="0">
                <a:solidFill>
                  <a:schemeClr val="tx1"/>
                </a:solidFill>
                <a:latin typeface="SST Arabic Medium" pitchFamily="34" charset="-78"/>
                <a:cs typeface="SST Arabic Medium" pitchFamily="34" charset="-78"/>
                <a:sym typeface="Effra"/>
              </a:rPr>
              <a:t> بيسر وسهولة.</a:t>
            </a:r>
            <a:endParaRPr lang="en-US" sz="1400" dirty="0">
              <a:solidFill>
                <a:schemeClr val="tx1"/>
              </a:solidFill>
              <a:latin typeface="SST Arabic Medium" pitchFamily="34" charset="-78"/>
              <a:cs typeface="SST Arabic Medium" pitchFamily="34" charset="-78"/>
              <a:sym typeface="Effra"/>
            </a:endParaRPr>
          </a:p>
        </p:txBody>
      </p:sp>
      <p:sp>
        <p:nvSpPr>
          <p:cNvPr id="54" name="TextBox 54"/>
          <p:cNvSpPr txBox="1"/>
          <p:nvPr/>
        </p:nvSpPr>
        <p:spPr>
          <a:xfrm>
            <a:off x="5694653" y="4172867"/>
            <a:ext cx="5307644" cy="531428"/>
          </a:xfrm>
          <a:prstGeom prst="rect">
            <a:avLst/>
          </a:prstGeom>
        </p:spPr>
        <p:txBody>
          <a:bodyPr wrap="square" lIns="0" tIns="0" rIns="0" bIns="0" rtlCol="0" anchor="t">
            <a:spAutoFit/>
          </a:bodyPr>
          <a:lstStyle>
            <a:defPPr>
              <a:defRPr lang="en-US"/>
            </a:defPPr>
            <a:lvl1pPr>
              <a:lnSpc>
                <a:spcPts val="2313"/>
              </a:lnSpc>
              <a:defRPr sz="1600">
                <a:solidFill>
                  <a:srgbClr val="1B3280"/>
                </a:solidFill>
                <a:latin typeface="Segoe UI" panose="020B0502040204020203" pitchFamily="34" charset="0"/>
                <a:ea typeface="Effra"/>
                <a:cs typeface="Segoe UI" panose="020B0502040204020203" pitchFamily="34" charset="0"/>
                <a:rtl/>
              </a:defRPr>
            </a:lvl1pPr>
          </a:lstStyle>
          <a:p>
            <a:pPr lvl="0" algn="justLow" rtl="1">
              <a:lnSpc>
                <a:spcPct val="130000"/>
              </a:lnSpc>
            </a:pPr>
            <a:r>
              <a:rPr lang="ar-SA" sz="1400" dirty="0">
                <a:solidFill>
                  <a:schemeClr val="tx1"/>
                </a:solidFill>
                <a:latin typeface="SST Arabic Medium" pitchFamily="34" charset="-78"/>
                <a:cs typeface="SST Arabic Medium" pitchFamily="34" charset="-78"/>
                <a:sym typeface="Effra"/>
              </a:rPr>
              <a:t>يطبق المبادئ الـ 12 لإدارة المشاريع  </a:t>
            </a:r>
            <a:r>
              <a:rPr lang="en-US" sz="1400" dirty="0">
                <a:solidFill>
                  <a:schemeClr val="tx1"/>
                </a:solidFill>
                <a:latin typeface="SST Arabic Medium" pitchFamily="34" charset="-78"/>
                <a:cs typeface="SST Arabic Medium" pitchFamily="34" charset="-78"/>
                <a:sym typeface="Effra"/>
              </a:rPr>
              <a:t>PMI Principles</a:t>
            </a:r>
            <a:r>
              <a:rPr lang="ar-SA" sz="1400" dirty="0">
                <a:solidFill>
                  <a:schemeClr val="tx1"/>
                </a:solidFill>
                <a:latin typeface="SST Arabic Medium" pitchFamily="34" charset="-78"/>
                <a:cs typeface="SST Arabic Medium" pitchFamily="34" charset="-78"/>
                <a:sym typeface="Effra"/>
              </a:rPr>
              <a:t> في سيناريوهات واقعية بكفاءة وفعالية.</a:t>
            </a:r>
            <a:endParaRPr lang="en-US" sz="1400" dirty="0">
              <a:solidFill>
                <a:schemeClr val="tx1"/>
              </a:solidFill>
              <a:latin typeface="SST Arabic Medium" pitchFamily="34" charset="-78"/>
              <a:cs typeface="SST Arabic Medium" pitchFamily="34" charset="-78"/>
              <a:sym typeface="Effra"/>
            </a:endParaRPr>
          </a:p>
        </p:txBody>
      </p:sp>
      <p:sp>
        <p:nvSpPr>
          <p:cNvPr id="57" name="TextBox 57"/>
          <p:cNvSpPr txBox="1"/>
          <p:nvPr/>
        </p:nvSpPr>
        <p:spPr>
          <a:xfrm>
            <a:off x="5694653" y="4742106"/>
            <a:ext cx="5282477" cy="250903"/>
          </a:xfrm>
          <a:prstGeom prst="rect">
            <a:avLst/>
          </a:prstGeom>
        </p:spPr>
        <p:txBody>
          <a:bodyPr wrap="square" lIns="0" tIns="0" rIns="0" bIns="0" rtlCol="0" anchor="t">
            <a:spAutoFit/>
          </a:bodyPr>
          <a:lstStyle>
            <a:defPPr>
              <a:defRPr lang="en-US"/>
            </a:defPPr>
            <a:lvl1pPr>
              <a:lnSpc>
                <a:spcPts val="2313"/>
              </a:lnSpc>
              <a:defRPr sz="1600">
                <a:solidFill>
                  <a:srgbClr val="1B3280"/>
                </a:solidFill>
                <a:latin typeface="Segoe UI" panose="020B0502040204020203" pitchFamily="34" charset="0"/>
                <a:ea typeface="Effra"/>
                <a:cs typeface="Segoe UI" panose="020B0502040204020203" pitchFamily="34" charset="0"/>
                <a:rtl/>
              </a:defRPr>
            </a:lvl1pPr>
          </a:lstStyle>
          <a:p>
            <a:pPr lvl="0" algn="justLow" rtl="1">
              <a:lnSpc>
                <a:spcPct val="130000"/>
              </a:lnSpc>
            </a:pPr>
            <a:r>
              <a:rPr lang="ar-SA" sz="1400" dirty="0">
                <a:solidFill>
                  <a:schemeClr val="tx1"/>
                </a:solidFill>
                <a:latin typeface="SST Arabic Medium" pitchFamily="34" charset="-78"/>
                <a:cs typeface="SST Arabic Medium" pitchFamily="34" charset="-78"/>
                <a:sym typeface="Effra"/>
              </a:rPr>
              <a:t>يطبق مجالات الأداء الثمانية التي تغطي جميع جوانب إدارة المشاريع بدقة وإتقان.</a:t>
            </a:r>
          </a:p>
        </p:txBody>
      </p:sp>
      <p:sp>
        <p:nvSpPr>
          <p:cNvPr id="60" name="TextBox 60"/>
          <p:cNvSpPr txBox="1"/>
          <p:nvPr/>
        </p:nvSpPr>
        <p:spPr>
          <a:xfrm>
            <a:off x="312550" y="3658018"/>
            <a:ext cx="4904564" cy="215444"/>
          </a:xfrm>
          <a:prstGeom prst="rect">
            <a:avLst/>
          </a:prstGeom>
        </p:spPr>
        <p:txBody>
          <a:bodyPr wrap="square" lIns="0" tIns="0" rIns="0" bIns="0" rtlCol="0" anchor="t">
            <a:spAutoFit/>
          </a:bodyPr>
          <a:lstStyle>
            <a:defPPr>
              <a:defRPr lang="en-US"/>
            </a:defPPr>
            <a:lvl1pPr>
              <a:lnSpc>
                <a:spcPts val="2313"/>
              </a:lnSpc>
              <a:defRPr sz="1600">
                <a:solidFill>
                  <a:srgbClr val="1B3280"/>
                </a:solidFill>
                <a:latin typeface="Segoe UI" panose="020B0502040204020203" pitchFamily="34" charset="0"/>
                <a:ea typeface="Effra"/>
                <a:cs typeface="Segoe UI" panose="020B0502040204020203" pitchFamily="34" charset="0"/>
                <a:rtl/>
              </a:defRPr>
            </a:lvl1pPr>
          </a:lstStyle>
          <a:p>
            <a:pPr lvl="0" algn="justLow" rtl="1">
              <a:lnSpc>
                <a:spcPct val="100000"/>
              </a:lnSpc>
            </a:pPr>
            <a:r>
              <a:rPr lang="ar-SA" sz="1400" dirty="0">
                <a:solidFill>
                  <a:schemeClr val="accent1"/>
                </a:solidFill>
                <a:latin typeface="SST Arabic Medium" pitchFamily="34" charset="-78"/>
                <a:cs typeface="SST Arabic Medium" pitchFamily="34" charset="-78"/>
                <a:sym typeface="Effra"/>
              </a:rPr>
              <a:t>يحلل</a:t>
            </a:r>
            <a:r>
              <a:rPr lang="ar-SA" sz="1400" dirty="0">
                <a:latin typeface="SST Arabic Medium" pitchFamily="34" charset="-78"/>
                <a:cs typeface="SST Arabic Medium" pitchFamily="34" charset="-78"/>
                <a:sym typeface="Effra"/>
              </a:rPr>
              <a:t> جوانب المشروع التي يمكن تفصيلها بيسر وسهولة.</a:t>
            </a:r>
            <a:endParaRPr lang="ar-EG" sz="1400" dirty="0">
              <a:latin typeface="SST Arabic Medium" pitchFamily="34" charset="-78"/>
              <a:cs typeface="SST Arabic Medium" pitchFamily="34" charset="-78"/>
              <a:sym typeface="Effra"/>
            </a:endParaRPr>
          </a:p>
        </p:txBody>
      </p:sp>
      <p:sp>
        <p:nvSpPr>
          <p:cNvPr id="63" name="TextBox 63"/>
          <p:cNvSpPr txBox="1"/>
          <p:nvPr/>
        </p:nvSpPr>
        <p:spPr>
          <a:xfrm>
            <a:off x="685801" y="4150695"/>
            <a:ext cx="4567314" cy="250903"/>
          </a:xfrm>
          <a:prstGeom prst="rect">
            <a:avLst/>
          </a:prstGeom>
        </p:spPr>
        <p:txBody>
          <a:bodyPr wrap="square" lIns="0" tIns="0" rIns="0" bIns="0" rtlCol="0" anchor="t">
            <a:spAutoFit/>
          </a:bodyPr>
          <a:lstStyle>
            <a:defPPr>
              <a:defRPr lang="en-US"/>
            </a:defPPr>
            <a:lvl1pPr>
              <a:lnSpc>
                <a:spcPts val="2313"/>
              </a:lnSpc>
              <a:defRPr sz="1600">
                <a:solidFill>
                  <a:srgbClr val="1B3280"/>
                </a:solidFill>
                <a:latin typeface="Segoe UI" panose="020B0502040204020203" pitchFamily="34" charset="0"/>
                <a:ea typeface="Effra"/>
                <a:cs typeface="Segoe UI" panose="020B0502040204020203" pitchFamily="34" charset="0"/>
                <a:rtl/>
              </a:defRPr>
            </a:lvl1pPr>
          </a:lstStyle>
          <a:p>
            <a:pPr algn="justLow" rtl="1">
              <a:lnSpc>
                <a:spcPct val="130000"/>
              </a:lnSpc>
            </a:pPr>
            <a:r>
              <a:rPr lang="ar-SA" sz="1400" dirty="0">
                <a:solidFill>
                  <a:schemeClr val="tx1"/>
                </a:solidFill>
                <a:latin typeface="SST Arabic Medium" pitchFamily="34" charset="-78"/>
                <a:cs typeface="SST Arabic Medium" pitchFamily="34" charset="-78"/>
                <a:sym typeface="Effra"/>
              </a:rPr>
              <a:t>يوضح استخدام النماذج والطرق والنتاجات </a:t>
            </a:r>
            <a:r>
              <a:rPr lang="ar-EG" sz="1400" dirty="0">
                <a:solidFill>
                  <a:schemeClr val="tx1"/>
                </a:solidFill>
                <a:latin typeface="SST Arabic Medium" pitchFamily="34" charset="-78"/>
                <a:cs typeface="SST Arabic Medium" pitchFamily="34" charset="-78"/>
                <a:sym typeface="Effra"/>
              </a:rPr>
              <a:t>في المشاريع المختلفة</a:t>
            </a:r>
            <a:r>
              <a:rPr lang="ar-SA" sz="1400" dirty="0">
                <a:solidFill>
                  <a:schemeClr val="tx1"/>
                </a:solidFill>
                <a:latin typeface="SST Arabic Medium" pitchFamily="34" charset="-78"/>
                <a:cs typeface="SST Arabic Medium" pitchFamily="34" charset="-78"/>
                <a:sym typeface="Effra"/>
              </a:rPr>
              <a:t> بكفاءة وفعالية.</a:t>
            </a:r>
            <a:endParaRPr lang="ar-EG" sz="1400" dirty="0">
              <a:solidFill>
                <a:schemeClr val="tx1"/>
              </a:solidFill>
              <a:latin typeface="SST Arabic Medium" pitchFamily="34" charset="-78"/>
              <a:cs typeface="SST Arabic Medium" pitchFamily="34" charset="-78"/>
              <a:sym typeface="Effra"/>
            </a:endParaRPr>
          </a:p>
        </p:txBody>
      </p:sp>
      <p:sp>
        <p:nvSpPr>
          <p:cNvPr id="69" name="TextBox 69"/>
          <p:cNvSpPr txBox="1"/>
          <p:nvPr/>
        </p:nvSpPr>
        <p:spPr>
          <a:xfrm>
            <a:off x="68971" y="4799295"/>
            <a:ext cx="5179769" cy="251351"/>
          </a:xfrm>
          <a:prstGeom prst="rect">
            <a:avLst/>
          </a:prstGeom>
        </p:spPr>
        <p:txBody>
          <a:bodyPr wrap="square" lIns="0" tIns="0" rIns="0" bIns="0" rtlCol="0" anchor="t">
            <a:spAutoFit/>
          </a:bodyPr>
          <a:lstStyle>
            <a:defPPr>
              <a:defRPr lang="en-US"/>
            </a:defPPr>
            <a:lvl1pPr>
              <a:lnSpc>
                <a:spcPts val="2313"/>
              </a:lnSpc>
              <a:defRPr sz="1600">
                <a:solidFill>
                  <a:srgbClr val="1B3280"/>
                </a:solidFill>
                <a:latin typeface="Segoe UI" panose="020B0502040204020203" pitchFamily="34" charset="0"/>
                <a:ea typeface="Effra"/>
                <a:cs typeface="Segoe UI" panose="020B0502040204020203" pitchFamily="34" charset="0"/>
                <a:rtl/>
              </a:defRPr>
            </a:lvl1pPr>
          </a:lstStyle>
          <a:p>
            <a:pPr algn="justLow" rtl="1">
              <a:lnSpc>
                <a:spcPct val="130000"/>
              </a:lnSpc>
            </a:pPr>
            <a:r>
              <a:rPr lang="ar-SA" sz="1400" dirty="0">
                <a:latin typeface="SST Arabic Medium" pitchFamily="34" charset="-78"/>
                <a:cs typeface="SST Arabic Medium" pitchFamily="34" charset="-78"/>
                <a:sym typeface="Effra"/>
              </a:rPr>
              <a:t>يطبق </a:t>
            </a:r>
            <a:r>
              <a:rPr lang="ar-EG" sz="1400" dirty="0">
                <a:latin typeface="SST Arabic Medium" pitchFamily="34" charset="-78"/>
                <a:cs typeface="SST Arabic Medium" pitchFamily="34" charset="-78"/>
                <a:sym typeface="Effra"/>
              </a:rPr>
              <a:t>استراتيجيات اجتياز اختبار </a:t>
            </a:r>
            <a:r>
              <a:rPr lang="en-US" sz="1400" dirty="0">
                <a:latin typeface="SST Arabic Medium" pitchFamily="34" charset="-78"/>
                <a:cs typeface="SST Arabic Medium" pitchFamily="34" charset="-78"/>
                <a:sym typeface="Effra"/>
              </a:rPr>
              <a:t>PMP</a:t>
            </a:r>
            <a:r>
              <a:rPr lang="ar-SA" sz="1400" dirty="0">
                <a:latin typeface="SST Arabic Medium" pitchFamily="34" charset="-78"/>
                <a:cs typeface="SST Arabic Medium" pitchFamily="34" charset="-78"/>
                <a:sym typeface="Effra"/>
              </a:rPr>
              <a:t> بكفاءة وفعالية.</a:t>
            </a:r>
            <a:endParaRPr lang="ar-EG" sz="1400" dirty="0">
              <a:latin typeface="SST Arabic Medium" pitchFamily="34" charset="-78"/>
              <a:cs typeface="SST Arabic Medium" pitchFamily="34" charset="-78"/>
              <a:sym typeface="Effra"/>
            </a:endParaRPr>
          </a:p>
        </p:txBody>
      </p:sp>
      <p:sp>
        <p:nvSpPr>
          <p:cNvPr id="36" name="Oval 35"/>
          <p:cNvSpPr/>
          <p:nvPr/>
        </p:nvSpPr>
        <p:spPr>
          <a:xfrm>
            <a:off x="11058362" y="3610500"/>
            <a:ext cx="262962" cy="262962"/>
          </a:xfrm>
          <a:prstGeom prst="ellipse">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latin typeface="SST Arabic Medium" panose="020B0604030504020204" pitchFamily="34" charset="-78"/>
              <a:cs typeface="SST Arabic Medium" panose="020B0604030504020204" pitchFamily="34" charset="-78"/>
            </a:endParaRPr>
          </a:p>
        </p:txBody>
      </p:sp>
      <p:sp>
        <p:nvSpPr>
          <p:cNvPr id="76" name="Oval 75"/>
          <p:cNvSpPr/>
          <p:nvPr/>
        </p:nvSpPr>
        <p:spPr>
          <a:xfrm>
            <a:off x="11083577" y="4216067"/>
            <a:ext cx="262962" cy="262962"/>
          </a:xfrm>
          <a:prstGeom prst="ellipse">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latin typeface="SST Arabic Medium" panose="020B0604030504020204" pitchFamily="34" charset="-78"/>
              <a:cs typeface="SST Arabic Medium" panose="020B0604030504020204" pitchFamily="34" charset="-78"/>
            </a:endParaRPr>
          </a:p>
        </p:txBody>
      </p:sp>
      <p:sp>
        <p:nvSpPr>
          <p:cNvPr id="77" name="Oval 76"/>
          <p:cNvSpPr/>
          <p:nvPr/>
        </p:nvSpPr>
        <p:spPr>
          <a:xfrm>
            <a:off x="11083577" y="4770444"/>
            <a:ext cx="262962" cy="262962"/>
          </a:xfrm>
          <a:prstGeom prst="ellipse">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latin typeface="SST Arabic Medium" panose="020B0604030504020204" pitchFamily="34" charset="-78"/>
              <a:cs typeface="SST Arabic Medium" panose="020B0604030504020204" pitchFamily="34" charset="-78"/>
            </a:endParaRPr>
          </a:p>
        </p:txBody>
      </p:sp>
      <p:sp>
        <p:nvSpPr>
          <p:cNvPr id="78" name="Oval 77"/>
          <p:cNvSpPr/>
          <p:nvPr/>
        </p:nvSpPr>
        <p:spPr>
          <a:xfrm>
            <a:off x="5323561" y="3628387"/>
            <a:ext cx="262962" cy="262962"/>
          </a:xfrm>
          <a:prstGeom prst="ellipse">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latin typeface="SST Arabic Medium" panose="020B0604030504020204" pitchFamily="34" charset="-78"/>
              <a:cs typeface="SST Arabic Medium" panose="020B0604030504020204" pitchFamily="34" charset="-78"/>
            </a:endParaRPr>
          </a:p>
        </p:txBody>
      </p:sp>
      <p:sp>
        <p:nvSpPr>
          <p:cNvPr id="79" name="Oval 78"/>
          <p:cNvSpPr/>
          <p:nvPr/>
        </p:nvSpPr>
        <p:spPr>
          <a:xfrm>
            <a:off x="5326699" y="4170822"/>
            <a:ext cx="262962" cy="262962"/>
          </a:xfrm>
          <a:prstGeom prst="ellipse">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latin typeface="SST Arabic Medium" panose="020B0604030504020204" pitchFamily="34" charset="-78"/>
              <a:cs typeface="SST Arabic Medium" panose="020B0604030504020204" pitchFamily="34" charset="-78"/>
            </a:endParaRPr>
          </a:p>
        </p:txBody>
      </p:sp>
      <p:sp>
        <p:nvSpPr>
          <p:cNvPr id="81" name="Oval 80"/>
          <p:cNvSpPr/>
          <p:nvPr/>
        </p:nvSpPr>
        <p:spPr>
          <a:xfrm>
            <a:off x="5323561" y="4764979"/>
            <a:ext cx="262962" cy="262962"/>
          </a:xfrm>
          <a:prstGeom prst="ellipse">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latin typeface="SST Arabic Medium" panose="020B0604030504020204" pitchFamily="34" charset="-78"/>
              <a:cs typeface="SST Arabic Medium" panose="020B0604030504020204" pitchFamily="34" charset="-78"/>
            </a:endParaRPr>
          </a:p>
        </p:txBody>
      </p:sp>
      <p:sp>
        <p:nvSpPr>
          <p:cNvPr id="83" name="TextBox 51"/>
          <p:cNvSpPr txBox="1"/>
          <p:nvPr/>
        </p:nvSpPr>
        <p:spPr>
          <a:xfrm>
            <a:off x="11058133" y="3640307"/>
            <a:ext cx="263421" cy="184666"/>
          </a:xfrm>
          <a:prstGeom prst="rect">
            <a:avLst/>
          </a:prstGeom>
        </p:spPr>
        <p:txBody>
          <a:bodyPr wrap="square" lIns="0" tIns="0" rIns="0" bIns="0" rtlCol="0" anchor="t">
            <a:spAutoFit/>
          </a:bodyPr>
          <a:lstStyle>
            <a:defPPr>
              <a:defRPr lang="en-US"/>
            </a:defPPr>
            <a:lvl1pPr>
              <a:lnSpc>
                <a:spcPts val="2313"/>
              </a:lnSpc>
              <a:defRPr sz="1600">
                <a:solidFill>
                  <a:srgbClr val="1B3280"/>
                </a:solidFill>
                <a:latin typeface="Segoe UI" panose="020B0502040204020203" pitchFamily="34" charset="0"/>
                <a:ea typeface="Effra"/>
                <a:cs typeface="Segoe UI" panose="020B0502040204020203" pitchFamily="34" charset="0"/>
                <a:rtl/>
              </a:defRPr>
            </a:lvl1pPr>
          </a:lstStyle>
          <a:p>
            <a:pPr lvl="0" algn="ctr" rtl="1">
              <a:lnSpc>
                <a:spcPct val="100000"/>
              </a:lnSpc>
            </a:pPr>
            <a:r>
              <a:rPr lang="ar-EG" sz="1200" dirty="0">
                <a:solidFill>
                  <a:schemeClr val="tx1"/>
                </a:solidFill>
                <a:latin typeface="SST Arabic Bold" pitchFamily="34" charset="-78"/>
                <a:cs typeface="SST Arabic Bold" pitchFamily="34" charset="-78"/>
                <a:sym typeface="Effra"/>
              </a:rPr>
              <a:t>1</a:t>
            </a:r>
            <a:endParaRPr lang="en-US" sz="1200" dirty="0">
              <a:solidFill>
                <a:schemeClr val="tx1"/>
              </a:solidFill>
              <a:latin typeface="SST Arabic Bold" pitchFamily="34" charset="-78"/>
              <a:cs typeface="SST Arabic Bold" pitchFamily="34" charset="-78"/>
              <a:sym typeface="Effra"/>
            </a:endParaRPr>
          </a:p>
        </p:txBody>
      </p:sp>
      <p:sp>
        <p:nvSpPr>
          <p:cNvPr id="84" name="TextBox 51"/>
          <p:cNvSpPr txBox="1"/>
          <p:nvPr/>
        </p:nvSpPr>
        <p:spPr>
          <a:xfrm>
            <a:off x="11083348" y="4255997"/>
            <a:ext cx="263421" cy="184666"/>
          </a:xfrm>
          <a:prstGeom prst="rect">
            <a:avLst/>
          </a:prstGeom>
        </p:spPr>
        <p:txBody>
          <a:bodyPr wrap="square" lIns="0" tIns="0" rIns="0" bIns="0" rtlCol="0" anchor="t">
            <a:spAutoFit/>
          </a:bodyPr>
          <a:lstStyle>
            <a:defPPr>
              <a:defRPr lang="en-US"/>
            </a:defPPr>
            <a:lvl1pPr>
              <a:lnSpc>
                <a:spcPts val="2313"/>
              </a:lnSpc>
              <a:defRPr sz="1600">
                <a:solidFill>
                  <a:srgbClr val="1B3280"/>
                </a:solidFill>
                <a:latin typeface="Segoe UI" panose="020B0502040204020203" pitchFamily="34" charset="0"/>
                <a:ea typeface="Effra"/>
                <a:cs typeface="Segoe UI" panose="020B0502040204020203" pitchFamily="34" charset="0"/>
                <a:rtl/>
              </a:defRPr>
            </a:lvl1pPr>
          </a:lstStyle>
          <a:p>
            <a:pPr lvl="0" algn="ctr" rtl="1">
              <a:lnSpc>
                <a:spcPct val="100000"/>
              </a:lnSpc>
            </a:pPr>
            <a:r>
              <a:rPr lang="ar-EG" sz="1200" dirty="0">
                <a:solidFill>
                  <a:schemeClr val="tx1"/>
                </a:solidFill>
                <a:latin typeface="SST Arabic Bold" pitchFamily="34" charset="-78"/>
                <a:cs typeface="SST Arabic Bold" pitchFamily="34" charset="-78"/>
                <a:sym typeface="Effra"/>
              </a:rPr>
              <a:t>2</a:t>
            </a:r>
            <a:endParaRPr lang="en-US" sz="1200" dirty="0">
              <a:solidFill>
                <a:schemeClr val="tx1"/>
              </a:solidFill>
              <a:latin typeface="SST Arabic Bold" pitchFamily="34" charset="-78"/>
              <a:cs typeface="SST Arabic Bold" pitchFamily="34" charset="-78"/>
              <a:sym typeface="Effra"/>
            </a:endParaRPr>
          </a:p>
        </p:txBody>
      </p:sp>
      <p:sp>
        <p:nvSpPr>
          <p:cNvPr id="85" name="TextBox 51"/>
          <p:cNvSpPr txBox="1"/>
          <p:nvPr/>
        </p:nvSpPr>
        <p:spPr>
          <a:xfrm>
            <a:off x="11083348" y="4820497"/>
            <a:ext cx="263421" cy="184666"/>
          </a:xfrm>
          <a:prstGeom prst="rect">
            <a:avLst/>
          </a:prstGeom>
        </p:spPr>
        <p:txBody>
          <a:bodyPr wrap="square" lIns="0" tIns="0" rIns="0" bIns="0" rtlCol="0" anchor="t">
            <a:spAutoFit/>
          </a:bodyPr>
          <a:lstStyle>
            <a:defPPr>
              <a:defRPr lang="en-US"/>
            </a:defPPr>
            <a:lvl1pPr>
              <a:lnSpc>
                <a:spcPts val="2313"/>
              </a:lnSpc>
              <a:defRPr sz="1600">
                <a:solidFill>
                  <a:srgbClr val="1B3280"/>
                </a:solidFill>
                <a:latin typeface="Segoe UI" panose="020B0502040204020203" pitchFamily="34" charset="0"/>
                <a:ea typeface="Effra"/>
                <a:cs typeface="Segoe UI" panose="020B0502040204020203" pitchFamily="34" charset="0"/>
                <a:rtl/>
              </a:defRPr>
            </a:lvl1pPr>
          </a:lstStyle>
          <a:p>
            <a:pPr lvl="0" algn="ctr" rtl="1">
              <a:lnSpc>
                <a:spcPct val="100000"/>
              </a:lnSpc>
            </a:pPr>
            <a:r>
              <a:rPr lang="ar-EG" sz="1200" dirty="0">
                <a:solidFill>
                  <a:schemeClr val="tx1"/>
                </a:solidFill>
                <a:latin typeface="SST Arabic Bold" pitchFamily="34" charset="-78"/>
                <a:cs typeface="SST Arabic Bold" pitchFamily="34" charset="-78"/>
                <a:sym typeface="Effra"/>
              </a:rPr>
              <a:t>3</a:t>
            </a:r>
            <a:endParaRPr lang="en-US" sz="1200" dirty="0">
              <a:solidFill>
                <a:schemeClr val="tx1"/>
              </a:solidFill>
              <a:latin typeface="SST Arabic Bold" pitchFamily="34" charset="-78"/>
              <a:cs typeface="SST Arabic Bold" pitchFamily="34" charset="-78"/>
              <a:sym typeface="Effra"/>
            </a:endParaRPr>
          </a:p>
        </p:txBody>
      </p:sp>
      <p:sp>
        <p:nvSpPr>
          <p:cNvPr id="86" name="TextBox 51"/>
          <p:cNvSpPr txBox="1"/>
          <p:nvPr/>
        </p:nvSpPr>
        <p:spPr>
          <a:xfrm>
            <a:off x="5323332" y="3671556"/>
            <a:ext cx="263421" cy="184666"/>
          </a:xfrm>
          <a:prstGeom prst="rect">
            <a:avLst/>
          </a:prstGeom>
        </p:spPr>
        <p:txBody>
          <a:bodyPr wrap="square" lIns="0" tIns="0" rIns="0" bIns="0" rtlCol="0" anchor="t">
            <a:spAutoFit/>
          </a:bodyPr>
          <a:lstStyle>
            <a:defPPr>
              <a:defRPr lang="en-US"/>
            </a:defPPr>
            <a:lvl1pPr>
              <a:lnSpc>
                <a:spcPts val="2313"/>
              </a:lnSpc>
              <a:defRPr sz="1600">
                <a:solidFill>
                  <a:srgbClr val="1B3280"/>
                </a:solidFill>
                <a:latin typeface="Segoe UI" panose="020B0502040204020203" pitchFamily="34" charset="0"/>
                <a:ea typeface="Effra"/>
                <a:cs typeface="Segoe UI" panose="020B0502040204020203" pitchFamily="34" charset="0"/>
                <a:rtl/>
              </a:defRPr>
            </a:lvl1pPr>
          </a:lstStyle>
          <a:p>
            <a:pPr lvl="0" algn="ctr" rtl="1">
              <a:lnSpc>
                <a:spcPct val="100000"/>
              </a:lnSpc>
            </a:pPr>
            <a:r>
              <a:rPr lang="ar-EG" sz="1200" dirty="0">
                <a:solidFill>
                  <a:schemeClr val="tx1"/>
                </a:solidFill>
                <a:latin typeface="SST Arabic Bold" pitchFamily="34" charset="-78"/>
                <a:cs typeface="SST Arabic Bold" pitchFamily="34" charset="-78"/>
                <a:sym typeface="Effra"/>
              </a:rPr>
              <a:t>4</a:t>
            </a:r>
            <a:endParaRPr lang="en-US" sz="1200" dirty="0">
              <a:solidFill>
                <a:schemeClr val="tx1"/>
              </a:solidFill>
              <a:latin typeface="SST Arabic Bold" pitchFamily="34" charset="-78"/>
              <a:cs typeface="SST Arabic Bold" pitchFamily="34" charset="-78"/>
              <a:sym typeface="Effra"/>
            </a:endParaRPr>
          </a:p>
        </p:txBody>
      </p:sp>
      <p:sp>
        <p:nvSpPr>
          <p:cNvPr id="91" name="TextBox 51"/>
          <p:cNvSpPr txBox="1"/>
          <p:nvPr/>
        </p:nvSpPr>
        <p:spPr>
          <a:xfrm>
            <a:off x="5324787" y="4209970"/>
            <a:ext cx="263421" cy="184666"/>
          </a:xfrm>
          <a:prstGeom prst="rect">
            <a:avLst/>
          </a:prstGeom>
        </p:spPr>
        <p:txBody>
          <a:bodyPr wrap="square" lIns="0" tIns="0" rIns="0" bIns="0" rtlCol="0" anchor="t">
            <a:spAutoFit/>
          </a:bodyPr>
          <a:lstStyle>
            <a:defPPr>
              <a:defRPr lang="en-US"/>
            </a:defPPr>
            <a:lvl1pPr>
              <a:lnSpc>
                <a:spcPts val="2313"/>
              </a:lnSpc>
              <a:defRPr sz="1600">
                <a:solidFill>
                  <a:srgbClr val="1B3280"/>
                </a:solidFill>
                <a:latin typeface="Segoe UI" panose="020B0502040204020203" pitchFamily="34" charset="0"/>
                <a:ea typeface="Effra"/>
                <a:cs typeface="Segoe UI" panose="020B0502040204020203" pitchFamily="34" charset="0"/>
                <a:rtl/>
              </a:defRPr>
            </a:lvl1pPr>
          </a:lstStyle>
          <a:p>
            <a:pPr lvl="0" algn="ctr" rtl="1">
              <a:lnSpc>
                <a:spcPct val="100000"/>
              </a:lnSpc>
            </a:pPr>
            <a:r>
              <a:rPr lang="ar-EG" sz="1200" dirty="0">
                <a:solidFill>
                  <a:schemeClr val="tx1"/>
                </a:solidFill>
                <a:latin typeface="SST Arabic Bold" pitchFamily="34" charset="-78"/>
                <a:cs typeface="SST Arabic Bold" pitchFamily="34" charset="-78"/>
                <a:sym typeface="Effra"/>
              </a:rPr>
              <a:t>5</a:t>
            </a:r>
            <a:endParaRPr lang="en-US" sz="1200" dirty="0">
              <a:solidFill>
                <a:schemeClr val="tx1"/>
              </a:solidFill>
              <a:latin typeface="SST Arabic Bold" pitchFamily="34" charset="-78"/>
              <a:cs typeface="SST Arabic Bold" pitchFamily="34" charset="-78"/>
              <a:sym typeface="Effra"/>
            </a:endParaRPr>
          </a:p>
        </p:txBody>
      </p:sp>
      <p:sp>
        <p:nvSpPr>
          <p:cNvPr id="93" name="TextBox 51"/>
          <p:cNvSpPr txBox="1"/>
          <p:nvPr/>
        </p:nvSpPr>
        <p:spPr>
          <a:xfrm>
            <a:off x="5321647" y="4807511"/>
            <a:ext cx="263421" cy="184666"/>
          </a:xfrm>
          <a:prstGeom prst="rect">
            <a:avLst/>
          </a:prstGeom>
        </p:spPr>
        <p:txBody>
          <a:bodyPr wrap="square" lIns="0" tIns="0" rIns="0" bIns="0" rtlCol="0" anchor="t">
            <a:spAutoFit/>
          </a:bodyPr>
          <a:lstStyle>
            <a:defPPr>
              <a:defRPr lang="en-US"/>
            </a:defPPr>
            <a:lvl1pPr>
              <a:lnSpc>
                <a:spcPts val="2313"/>
              </a:lnSpc>
              <a:defRPr sz="1600">
                <a:solidFill>
                  <a:srgbClr val="1B3280"/>
                </a:solidFill>
                <a:latin typeface="Segoe UI" panose="020B0502040204020203" pitchFamily="34" charset="0"/>
                <a:ea typeface="Effra"/>
                <a:cs typeface="Segoe UI" panose="020B0502040204020203" pitchFamily="34" charset="0"/>
                <a:rtl/>
              </a:defRPr>
            </a:lvl1pPr>
          </a:lstStyle>
          <a:p>
            <a:pPr lvl="0" algn="ctr" rtl="1">
              <a:lnSpc>
                <a:spcPct val="100000"/>
              </a:lnSpc>
            </a:pPr>
            <a:r>
              <a:rPr lang="ar-SA" sz="1200" dirty="0">
                <a:solidFill>
                  <a:schemeClr val="tx1"/>
                </a:solidFill>
                <a:latin typeface="SST Arabic Bold" pitchFamily="34" charset="-78"/>
                <a:cs typeface="SST Arabic Bold" pitchFamily="34" charset="-78"/>
                <a:sym typeface="Effra"/>
              </a:rPr>
              <a:t>6</a:t>
            </a:r>
            <a:endParaRPr lang="en-US" sz="1200" dirty="0">
              <a:solidFill>
                <a:schemeClr val="tx1"/>
              </a:solidFill>
              <a:latin typeface="SST Arabic Bold" pitchFamily="34" charset="-78"/>
              <a:cs typeface="SST Arabic Bold" pitchFamily="34" charset="-78"/>
              <a:sym typeface="Effra"/>
            </a:endParaRPr>
          </a:p>
        </p:txBody>
      </p:sp>
    </p:spTree>
    <p:extLst>
      <p:ext uri="{BB962C8B-B14F-4D97-AF65-F5344CB8AC3E}">
        <p14:creationId xmlns:p14="http://schemas.microsoft.com/office/powerpoint/2010/main" val="395442746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762741" y="483966"/>
            <a:ext cx="5934770"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أولاً: إنشاء القيمة</a:t>
            </a:r>
            <a:endParaRPr kumimoji="0" lang="en-US" sz="2500" i="0" u="none" strike="noStrike" kern="1200" cap="none" spc="0" normalizeH="0" baseline="0" noProof="0" dirty="0">
              <a:ln>
                <a:noFill/>
              </a:ln>
              <a:solidFill>
                <a:srgbClr val="112D63"/>
              </a:solidFill>
              <a:effectLst/>
              <a:uLnTx/>
              <a:uFillTx/>
              <a:latin typeface="SST Arabic Medium" pitchFamily="34" charset="-78"/>
              <a:cs typeface="SST Arabic Medium" pitchFamily="34" charset="-78"/>
            </a:endParaRPr>
          </a:p>
        </p:txBody>
      </p:sp>
      <p:sp>
        <p:nvSpPr>
          <p:cNvPr id="44" name="TextBox 43"/>
          <p:cNvSpPr txBox="1"/>
          <p:nvPr/>
        </p:nvSpPr>
        <p:spPr>
          <a:xfrm>
            <a:off x="3160823" y="6105069"/>
            <a:ext cx="5537201" cy="338554"/>
          </a:xfrm>
          <a:prstGeom prst="rect">
            <a:avLst/>
          </a:prstGeom>
          <a:noFill/>
        </p:spPr>
        <p:txBody>
          <a:bodyPr wrap="square" rtlCol="0">
            <a:spAutoFit/>
          </a:bodyPr>
          <a:lstStyle/>
          <a:p>
            <a:pPr lvl="0" algn="ctr" rtl="1">
              <a:defRPr/>
            </a:pPr>
            <a:r>
              <a:rPr lang="ar-EG" sz="1600" dirty="0">
                <a:solidFill>
                  <a:schemeClr val="tx1">
                    <a:lumMod val="50000"/>
                    <a:lumOff val="50000"/>
                  </a:schemeClr>
                </a:solidFill>
                <a:latin typeface="SST Arabic Medium" pitchFamily="34" charset="-78"/>
                <a:cs typeface="SST Arabic Medium" pitchFamily="34" charset="-78"/>
              </a:rPr>
              <a:t>الشكل 2-3 مثال على تدفق المعلومات</a:t>
            </a:r>
          </a:p>
        </p:txBody>
      </p:sp>
      <p:sp>
        <p:nvSpPr>
          <p:cNvPr id="2" name="Rounded Rectangle 1"/>
          <p:cNvSpPr/>
          <p:nvPr/>
        </p:nvSpPr>
        <p:spPr>
          <a:xfrm>
            <a:off x="8852905" y="2806995"/>
            <a:ext cx="1562986" cy="893135"/>
          </a:xfrm>
          <a:prstGeom prst="roundRect">
            <a:avLst>
              <a:gd name="adj" fmla="val 11905"/>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6492477" y="2806994"/>
            <a:ext cx="1562986" cy="893135"/>
          </a:xfrm>
          <a:prstGeom prst="roundRect">
            <a:avLst>
              <a:gd name="adj" fmla="val 11905"/>
            </a:avLst>
          </a:prstGeom>
          <a:solidFill>
            <a:srgbClr val="40C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p:cNvSpPr/>
          <p:nvPr/>
        </p:nvSpPr>
        <p:spPr>
          <a:xfrm>
            <a:off x="4132049" y="2806993"/>
            <a:ext cx="1562986" cy="893135"/>
          </a:xfrm>
          <a:prstGeom prst="roundRect">
            <a:avLst>
              <a:gd name="adj" fmla="val 11905"/>
            </a:avLst>
          </a:prstGeom>
          <a:solidFill>
            <a:srgbClr val="0999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a:off x="1771621" y="2806992"/>
            <a:ext cx="1562986" cy="893135"/>
          </a:xfrm>
          <a:prstGeom prst="roundRect">
            <a:avLst>
              <a:gd name="adj" fmla="val 11905"/>
            </a:avLst>
          </a:prstGeom>
          <a:solidFill>
            <a:srgbClr val="112D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7"/>
          <p:cNvGrpSpPr/>
          <p:nvPr/>
        </p:nvGrpSpPr>
        <p:grpSpPr>
          <a:xfrm>
            <a:off x="7455801" y="2499331"/>
            <a:ext cx="2178597" cy="307661"/>
            <a:chOff x="7502347" y="2499331"/>
            <a:chExt cx="2178597" cy="307661"/>
          </a:xfrm>
        </p:grpSpPr>
        <p:cxnSp>
          <p:nvCxnSpPr>
            <p:cNvPr id="12" name="Straight Connector 11"/>
            <p:cNvCxnSpPr/>
            <p:nvPr/>
          </p:nvCxnSpPr>
          <p:spPr>
            <a:xfrm flipV="1">
              <a:off x="9680944" y="2499331"/>
              <a:ext cx="0" cy="297711"/>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7502347" y="2499331"/>
              <a:ext cx="2178597"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7502347" y="2499331"/>
              <a:ext cx="0" cy="307661"/>
            </a:xfrm>
            <a:prstGeom prst="straightConnector1">
              <a:avLst/>
            </a:prstGeom>
            <a:ln w="28575">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grpSp>
      <p:grpSp>
        <p:nvGrpSpPr>
          <p:cNvPr id="19" name="Group 18"/>
          <p:cNvGrpSpPr/>
          <p:nvPr/>
        </p:nvGrpSpPr>
        <p:grpSpPr>
          <a:xfrm>
            <a:off x="5095374" y="2499334"/>
            <a:ext cx="1974498" cy="307661"/>
            <a:chOff x="7502347" y="2499331"/>
            <a:chExt cx="2178597" cy="307661"/>
          </a:xfrm>
        </p:grpSpPr>
        <p:cxnSp>
          <p:nvCxnSpPr>
            <p:cNvPr id="20" name="Straight Connector 19"/>
            <p:cNvCxnSpPr/>
            <p:nvPr/>
          </p:nvCxnSpPr>
          <p:spPr>
            <a:xfrm flipV="1">
              <a:off x="9680944" y="2499331"/>
              <a:ext cx="0" cy="297711"/>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7502347" y="2499331"/>
              <a:ext cx="2178597"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7502347" y="2499331"/>
              <a:ext cx="0" cy="307661"/>
            </a:xfrm>
            <a:prstGeom prst="straightConnector1">
              <a:avLst/>
            </a:prstGeom>
            <a:ln w="28575">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grpSp>
      <p:grpSp>
        <p:nvGrpSpPr>
          <p:cNvPr id="23" name="Group 22"/>
          <p:cNvGrpSpPr/>
          <p:nvPr/>
        </p:nvGrpSpPr>
        <p:grpSpPr>
          <a:xfrm>
            <a:off x="2592869" y="2499334"/>
            <a:ext cx="2178597" cy="307661"/>
            <a:chOff x="7502347" y="2499331"/>
            <a:chExt cx="2178597" cy="307661"/>
          </a:xfrm>
        </p:grpSpPr>
        <p:cxnSp>
          <p:nvCxnSpPr>
            <p:cNvPr id="24" name="Straight Connector 23"/>
            <p:cNvCxnSpPr/>
            <p:nvPr/>
          </p:nvCxnSpPr>
          <p:spPr>
            <a:xfrm flipV="1">
              <a:off x="9680944" y="2499331"/>
              <a:ext cx="0" cy="297711"/>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7502347" y="2499331"/>
              <a:ext cx="2178597"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7502347" y="2499331"/>
              <a:ext cx="0" cy="307661"/>
            </a:xfrm>
            <a:prstGeom prst="straightConnector1">
              <a:avLst/>
            </a:prstGeom>
            <a:ln w="28575">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grpSp>
      <p:grpSp>
        <p:nvGrpSpPr>
          <p:cNvPr id="27" name="Group 26"/>
          <p:cNvGrpSpPr/>
          <p:nvPr/>
        </p:nvGrpSpPr>
        <p:grpSpPr>
          <a:xfrm rot="10800000">
            <a:off x="2624675" y="3709590"/>
            <a:ext cx="2113333" cy="307661"/>
            <a:chOff x="7502347" y="2499331"/>
            <a:chExt cx="2178597" cy="307661"/>
          </a:xfrm>
        </p:grpSpPr>
        <p:cxnSp>
          <p:nvCxnSpPr>
            <p:cNvPr id="28" name="Straight Connector 27"/>
            <p:cNvCxnSpPr/>
            <p:nvPr/>
          </p:nvCxnSpPr>
          <p:spPr>
            <a:xfrm flipV="1">
              <a:off x="9680944" y="2499331"/>
              <a:ext cx="0" cy="297711"/>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7502347" y="2499331"/>
              <a:ext cx="2178597"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7502347" y="2499331"/>
              <a:ext cx="0" cy="307661"/>
            </a:xfrm>
            <a:prstGeom prst="straightConnector1">
              <a:avLst/>
            </a:prstGeom>
            <a:ln w="28575">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grpSp>
      <p:grpSp>
        <p:nvGrpSpPr>
          <p:cNvPr id="31" name="Group 30"/>
          <p:cNvGrpSpPr/>
          <p:nvPr/>
        </p:nvGrpSpPr>
        <p:grpSpPr>
          <a:xfrm rot="10800000">
            <a:off x="5112376" y="3709587"/>
            <a:ext cx="1915349" cy="307661"/>
            <a:chOff x="7502347" y="2499331"/>
            <a:chExt cx="2178597" cy="307661"/>
          </a:xfrm>
        </p:grpSpPr>
        <p:cxnSp>
          <p:nvCxnSpPr>
            <p:cNvPr id="32" name="Straight Connector 31"/>
            <p:cNvCxnSpPr/>
            <p:nvPr/>
          </p:nvCxnSpPr>
          <p:spPr>
            <a:xfrm flipV="1">
              <a:off x="9680944" y="2499331"/>
              <a:ext cx="0" cy="297711"/>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7502347" y="2499331"/>
              <a:ext cx="2178597"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a:off x="7502347" y="2499331"/>
              <a:ext cx="0" cy="307661"/>
            </a:xfrm>
            <a:prstGeom prst="straightConnector1">
              <a:avLst/>
            </a:prstGeom>
            <a:ln w="28575">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grpSp>
      <p:grpSp>
        <p:nvGrpSpPr>
          <p:cNvPr id="35" name="Group 34"/>
          <p:cNvGrpSpPr/>
          <p:nvPr/>
        </p:nvGrpSpPr>
        <p:grpSpPr>
          <a:xfrm rot="10800000">
            <a:off x="7341930" y="3709587"/>
            <a:ext cx="2113333" cy="307661"/>
            <a:chOff x="7502347" y="2499331"/>
            <a:chExt cx="2178597" cy="307661"/>
          </a:xfrm>
        </p:grpSpPr>
        <p:cxnSp>
          <p:nvCxnSpPr>
            <p:cNvPr id="36" name="Straight Connector 35"/>
            <p:cNvCxnSpPr/>
            <p:nvPr/>
          </p:nvCxnSpPr>
          <p:spPr>
            <a:xfrm flipV="1">
              <a:off x="9680944" y="2499331"/>
              <a:ext cx="0" cy="297711"/>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7502347" y="2499331"/>
              <a:ext cx="2178597"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a:off x="7502347" y="2499331"/>
              <a:ext cx="0" cy="307661"/>
            </a:xfrm>
            <a:prstGeom prst="straightConnector1">
              <a:avLst/>
            </a:prstGeom>
            <a:ln w="28575">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grpSp>
      <p:grpSp>
        <p:nvGrpSpPr>
          <p:cNvPr id="40" name="Group 39"/>
          <p:cNvGrpSpPr/>
          <p:nvPr/>
        </p:nvGrpSpPr>
        <p:grpSpPr>
          <a:xfrm rot="10800000">
            <a:off x="2331800" y="3709581"/>
            <a:ext cx="7489222" cy="1061197"/>
            <a:chOff x="7502347" y="2499331"/>
            <a:chExt cx="2178597" cy="307661"/>
          </a:xfrm>
        </p:grpSpPr>
        <p:cxnSp>
          <p:nvCxnSpPr>
            <p:cNvPr id="41" name="Straight Connector 40"/>
            <p:cNvCxnSpPr/>
            <p:nvPr/>
          </p:nvCxnSpPr>
          <p:spPr>
            <a:xfrm flipV="1">
              <a:off x="9680944" y="2499331"/>
              <a:ext cx="0" cy="297711"/>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7502347" y="2499331"/>
              <a:ext cx="2178597"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a:off x="7502347" y="2499331"/>
              <a:ext cx="0" cy="307661"/>
            </a:xfrm>
            <a:prstGeom prst="straightConnector1">
              <a:avLst/>
            </a:prstGeom>
            <a:ln w="28575">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grpSp>
      <p:sp>
        <p:nvSpPr>
          <p:cNvPr id="45" name="TextBox 44"/>
          <p:cNvSpPr txBox="1"/>
          <p:nvPr/>
        </p:nvSpPr>
        <p:spPr>
          <a:xfrm>
            <a:off x="8545099" y="3066365"/>
            <a:ext cx="2187575" cy="369332"/>
          </a:xfrm>
          <a:prstGeom prst="rect">
            <a:avLst/>
          </a:prstGeom>
          <a:noFill/>
        </p:spPr>
        <p:txBody>
          <a:bodyPr wrap="square" rtlCol="0">
            <a:spAutoFit/>
          </a:bodyPr>
          <a:lstStyle/>
          <a:p>
            <a:pPr lvl="0" algn="ctr" rtl="1">
              <a:defRPr/>
            </a:pPr>
            <a:r>
              <a:rPr lang="ar-EG" dirty="0">
                <a:solidFill>
                  <a:schemeClr val="bg1"/>
                </a:solidFill>
                <a:latin typeface="SST Arabic Medium" pitchFamily="34" charset="-78"/>
                <a:cs typeface="SST Arabic Medium" pitchFamily="34" charset="-78"/>
              </a:rPr>
              <a:t>القيادة العليا </a:t>
            </a:r>
          </a:p>
        </p:txBody>
      </p:sp>
      <p:sp>
        <p:nvSpPr>
          <p:cNvPr id="46" name="TextBox 45"/>
          <p:cNvSpPr txBox="1"/>
          <p:nvPr/>
        </p:nvSpPr>
        <p:spPr>
          <a:xfrm>
            <a:off x="6180182" y="2927866"/>
            <a:ext cx="2187575" cy="646331"/>
          </a:xfrm>
          <a:prstGeom prst="rect">
            <a:avLst/>
          </a:prstGeom>
          <a:noFill/>
        </p:spPr>
        <p:txBody>
          <a:bodyPr wrap="square" rtlCol="0">
            <a:spAutoFit/>
          </a:bodyPr>
          <a:lstStyle/>
          <a:p>
            <a:pPr lvl="0" algn="ctr" rtl="1">
              <a:defRPr/>
            </a:pPr>
            <a:r>
              <a:rPr lang="ar-EG" dirty="0">
                <a:solidFill>
                  <a:schemeClr val="bg1"/>
                </a:solidFill>
                <a:latin typeface="SST Arabic Medium" pitchFamily="34" charset="-78"/>
                <a:cs typeface="SST Arabic Medium" pitchFamily="34" charset="-78"/>
              </a:rPr>
              <a:t>محفظة </a:t>
            </a:r>
          </a:p>
          <a:p>
            <a:pPr lvl="0" algn="ctr" rtl="1">
              <a:defRPr/>
            </a:pPr>
            <a:r>
              <a:rPr lang="ar-EG" dirty="0">
                <a:solidFill>
                  <a:schemeClr val="bg1"/>
                </a:solidFill>
                <a:latin typeface="SST Arabic Medium" pitchFamily="34" charset="-78"/>
                <a:cs typeface="SST Arabic Medium" pitchFamily="34" charset="-78"/>
              </a:rPr>
              <a:t>المشاريع </a:t>
            </a:r>
          </a:p>
        </p:txBody>
      </p:sp>
      <p:sp>
        <p:nvSpPr>
          <p:cNvPr id="47" name="TextBox 46"/>
          <p:cNvSpPr txBox="1"/>
          <p:nvPr/>
        </p:nvSpPr>
        <p:spPr>
          <a:xfrm>
            <a:off x="3819754" y="2927866"/>
            <a:ext cx="2187575" cy="646331"/>
          </a:xfrm>
          <a:prstGeom prst="rect">
            <a:avLst/>
          </a:prstGeom>
          <a:noFill/>
        </p:spPr>
        <p:txBody>
          <a:bodyPr wrap="square" rtlCol="0">
            <a:spAutoFit/>
          </a:bodyPr>
          <a:lstStyle/>
          <a:p>
            <a:pPr lvl="0" algn="ctr" rtl="1">
              <a:defRPr/>
            </a:pPr>
            <a:r>
              <a:rPr lang="ar-EG" dirty="0">
                <a:solidFill>
                  <a:schemeClr val="bg1"/>
                </a:solidFill>
                <a:latin typeface="SST Arabic Medium" pitchFamily="34" charset="-78"/>
                <a:cs typeface="SST Arabic Medium" pitchFamily="34" charset="-78"/>
              </a:rPr>
              <a:t>البرامج </a:t>
            </a:r>
          </a:p>
          <a:p>
            <a:pPr lvl="0" algn="ctr" rtl="1">
              <a:defRPr/>
            </a:pPr>
            <a:r>
              <a:rPr lang="ar-EG" dirty="0">
                <a:solidFill>
                  <a:schemeClr val="bg1"/>
                </a:solidFill>
                <a:latin typeface="SST Arabic Medium" pitchFamily="34" charset="-78"/>
                <a:cs typeface="SST Arabic Medium" pitchFamily="34" charset="-78"/>
              </a:rPr>
              <a:t>والمشاريع </a:t>
            </a:r>
          </a:p>
        </p:txBody>
      </p:sp>
      <p:sp>
        <p:nvSpPr>
          <p:cNvPr id="48" name="TextBox 47"/>
          <p:cNvSpPr txBox="1"/>
          <p:nvPr/>
        </p:nvSpPr>
        <p:spPr>
          <a:xfrm>
            <a:off x="1459326" y="2927866"/>
            <a:ext cx="2187575" cy="646331"/>
          </a:xfrm>
          <a:prstGeom prst="rect">
            <a:avLst/>
          </a:prstGeom>
          <a:noFill/>
        </p:spPr>
        <p:txBody>
          <a:bodyPr wrap="square" rtlCol="0">
            <a:spAutoFit/>
          </a:bodyPr>
          <a:lstStyle/>
          <a:p>
            <a:pPr lvl="0" algn="ctr" rtl="1">
              <a:defRPr/>
            </a:pPr>
            <a:r>
              <a:rPr lang="ar-EG" dirty="0">
                <a:solidFill>
                  <a:schemeClr val="bg1"/>
                </a:solidFill>
                <a:latin typeface="SST Arabic Medium" pitchFamily="34" charset="-78"/>
                <a:cs typeface="SST Arabic Medium" pitchFamily="34" charset="-78"/>
              </a:rPr>
              <a:t>العمليات</a:t>
            </a:r>
          </a:p>
          <a:p>
            <a:pPr lvl="0" algn="ctr" rtl="1">
              <a:defRPr/>
            </a:pPr>
            <a:r>
              <a:rPr lang="ar-EG" dirty="0">
                <a:solidFill>
                  <a:schemeClr val="bg1"/>
                </a:solidFill>
                <a:latin typeface="SST Arabic Medium" pitchFamily="34" charset="-78"/>
                <a:cs typeface="SST Arabic Medium" pitchFamily="34" charset="-78"/>
              </a:rPr>
              <a:t> التشغيلية </a:t>
            </a:r>
          </a:p>
        </p:txBody>
      </p:sp>
      <p:sp>
        <p:nvSpPr>
          <p:cNvPr id="49" name="TextBox 48"/>
          <p:cNvSpPr txBox="1"/>
          <p:nvPr/>
        </p:nvSpPr>
        <p:spPr>
          <a:xfrm>
            <a:off x="7404062" y="2191554"/>
            <a:ext cx="1907970" cy="307777"/>
          </a:xfrm>
          <a:prstGeom prst="rect">
            <a:avLst/>
          </a:prstGeom>
          <a:noFill/>
        </p:spPr>
        <p:txBody>
          <a:bodyPr wrap="square" rtlCol="0">
            <a:spAutoFit/>
          </a:bodyPr>
          <a:lstStyle/>
          <a:p>
            <a:pPr lvl="0" algn="ctr" rtl="1">
              <a:defRPr/>
            </a:pPr>
            <a:r>
              <a:rPr lang="ar-EG" sz="1400" dirty="0">
                <a:solidFill>
                  <a:srgbClr val="0999C4"/>
                </a:solidFill>
                <a:latin typeface="SST Arabic Medium" pitchFamily="34" charset="-78"/>
                <a:cs typeface="SST Arabic Medium" pitchFamily="34" charset="-78"/>
              </a:rPr>
              <a:t>الاستراتيجية </a:t>
            </a:r>
          </a:p>
        </p:txBody>
      </p:sp>
      <p:sp>
        <p:nvSpPr>
          <p:cNvPr id="50" name="TextBox 49"/>
          <p:cNvSpPr txBox="1"/>
          <p:nvPr/>
        </p:nvSpPr>
        <p:spPr>
          <a:xfrm>
            <a:off x="5226197" y="1976111"/>
            <a:ext cx="1907970" cy="523220"/>
          </a:xfrm>
          <a:prstGeom prst="rect">
            <a:avLst/>
          </a:prstGeom>
          <a:noFill/>
        </p:spPr>
        <p:txBody>
          <a:bodyPr wrap="square" rtlCol="0">
            <a:spAutoFit/>
          </a:bodyPr>
          <a:lstStyle/>
          <a:p>
            <a:pPr lvl="0" algn="ctr" rtl="1">
              <a:defRPr/>
            </a:pPr>
            <a:r>
              <a:rPr lang="ar-EG" sz="1400" dirty="0">
                <a:solidFill>
                  <a:srgbClr val="0999C4"/>
                </a:solidFill>
                <a:latin typeface="SST Arabic Medium" pitchFamily="34" charset="-78"/>
                <a:cs typeface="SST Arabic Medium" pitchFamily="34" charset="-78"/>
              </a:rPr>
              <a:t>النتائج المرغوبة</a:t>
            </a:r>
          </a:p>
          <a:p>
            <a:pPr lvl="0" algn="ctr" rtl="1">
              <a:defRPr/>
            </a:pPr>
            <a:r>
              <a:rPr lang="ar-EG" sz="1400" dirty="0">
                <a:solidFill>
                  <a:srgbClr val="0999C4"/>
                </a:solidFill>
                <a:latin typeface="SST Arabic Medium" pitchFamily="34" charset="-78"/>
                <a:cs typeface="SST Arabic Medium" pitchFamily="34" charset="-78"/>
              </a:rPr>
              <a:t>والمنافع والقيمة</a:t>
            </a:r>
          </a:p>
        </p:txBody>
      </p:sp>
      <p:sp>
        <p:nvSpPr>
          <p:cNvPr id="51" name="TextBox 50"/>
          <p:cNvSpPr txBox="1"/>
          <p:nvPr/>
        </p:nvSpPr>
        <p:spPr>
          <a:xfrm>
            <a:off x="2592869" y="1976111"/>
            <a:ext cx="2189613" cy="523220"/>
          </a:xfrm>
          <a:prstGeom prst="rect">
            <a:avLst/>
          </a:prstGeom>
          <a:noFill/>
        </p:spPr>
        <p:txBody>
          <a:bodyPr wrap="square" rtlCol="0">
            <a:spAutoFit/>
          </a:bodyPr>
          <a:lstStyle/>
          <a:p>
            <a:pPr lvl="0" algn="ctr" rtl="1">
              <a:defRPr/>
            </a:pPr>
            <a:r>
              <a:rPr lang="ar-EG" sz="1400" dirty="0">
                <a:solidFill>
                  <a:srgbClr val="0999C4"/>
                </a:solidFill>
                <a:latin typeface="SST Arabic Medium" pitchFamily="34" charset="-78"/>
                <a:cs typeface="SST Arabic Medium" pitchFamily="34" charset="-78"/>
              </a:rPr>
              <a:t>التسليمات مع معلومات الدعم والصيانة</a:t>
            </a:r>
          </a:p>
        </p:txBody>
      </p:sp>
      <p:sp>
        <p:nvSpPr>
          <p:cNvPr id="52" name="TextBox 51"/>
          <p:cNvSpPr txBox="1"/>
          <p:nvPr/>
        </p:nvSpPr>
        <p:spPr>
          <a:xfrm>
            <a:off x="7404062" y="4103450"/>
            <a:ext cx="1907970" cy="523220"/>
          </a:xfrm>
          <a:prstGeom prst="rect">
            <a:avLst/>
          </a:prstGeom>
          <a:noFill/>
        </p:spPr>
        <p:txBody>
          <a:bodyPr wrap="square" rtlCol="0">
            <a:spAutoFit/>
          </a:bodyPr>
          <a:lstStyle/>
          <a:p>
            <a:pPr lvl="0" algn="ctr" rtl="1">
              <a:defRPr/>
            </a:pPr>
            <a:r>
              <a:rPr lang="ar-EG" sz="1400" dirty="0">
                <a:solidFill>
                  <a:srgbClr val="0999C4"/>
                </a:solidFill>
                <a:latin typeface="SST Arabic Medium" pitchFamily="34" charset="-78"/>
                <a:cs typeface="SST Arabic Medium" pitchFamily="34" charset="-78"/>
              </a:rPr>
              <a:t>معلومات أداء محفظة المشاريع</a:t>
            </a:r>
          </a:p>
        </p:txBody>
      </p:sp>
      <p:sp>
        <p:nvSpPr>
          <p:cNvPr id="53" name="TextBox 52"/>
          <p:cNvSpPr txBox="1"/>
          <p:nvPr/>
        </p:nvSpPr>
        <p:spPr>
          <a:xfrm>
            <a:off x="5226197" y="4103450"/>
            <a:ext cx="1907970" cy="523220"/>
          </a:xfrm>
          <a:prstGeom prst="rect">
            <a:avLst/>
          </a:prstGeom>
          <a:noFill/>
        </p:spPr>
        <p:txBody>
          <a:bodyPr wrap="square" rtlCol="0">
            <a:spAutoFit/>
          </a:bodyPr>
          <a:lstStyle/>
          <a:p>
            <a:pPr lvl="0" algn="ctr" rtl="1">
              <a:defRPr/>
            </a:pPr>
            <a:r>
              <a:rPr lang="ar-EG" sz="1400" dirty="0">
                <a:solidFill>
                  <a:srgbClr val="0999C4"/>
                </a:solidFill>
                <a:latin typeface="SST Arabic Medium" pitchFamily="34" charset="-78"/>
                <a:cs typeface="SST Arabic Medium" pitchFamily="34" charset="-78"/>
              </a:rPr>
              <a:t>معلومات أداء تقدم العمل</a:t>
            </a:r>
          </a:p>
        </p:txBody>
      </p:sp>
      <p:sp>
        <p:nvSpPr>
          <p:cNvPr id="54" name="TextBox 53"/>
          <p:cNvSpPr txBox="1"/>
          <p:nvPr/>
        </p:nvSpPr>
        <p:spPr>
          <a:xfrm>
            <a:off x="2733690" y="4103450"/>
            <a:ext cx="1907970" cy="523220"/>
          </a:xfrm>
          <a:prstGeom prst="rect">
            <a:avLst/>
          </a:prstGeom>
          <a:noFill/>
        </p:spPr>
        <p:txBody>
          <a:bodyPr wrap="square" rtlCol="0">
            <a:spAutoFit/>
          </a:bodyPr>
          <a:lstStyle/>
          <a:p>
            <a:pPr lvl="0" algn="ctr" rtl="1">
              <a:defRPr/>
            </a:pPr>
            <a:r>
              <a:rPr lang="ar-EG" sz="1400" dirty="0">
                <a:solidFill>
                  <a:srgbClr val="0999C4"/>
                </a:solidFill>
                <a:latin typeface="SST Arabic Medium" pitchFamily="34" charset="-78"/>
                <a:cs typeface="SST Arabic Medium" pitchFamily="34" charset="-78"/>
              </a:rPr>
              <a:t>معلومات عن التحديثات والإصلاحات والتعديلات </a:t>
            </a:r>
          </a:p>
        </p:txBody>
      </p:sp>
      <p:sp>
        <p:nvSpPr>
          <p:cNvPr id="55" name="TextBox 54"/>
          <p:cNvSpPr txBox="1"/>
          <p:nvPr/>
        </p:nvSpPr>
        <p:spPr>
          <a:xfrm>
            <a:off x="4555987" y="5030182"/>
            <a:ext cx="3080026" cy="307777"/>
          </a:xfrm>
          <a:prstGeom prst="rect">
            <a:avLst/>
          </a:prstGeom>
          <a:noFill/>
        </p:spPr>
        <p:txBody>
          <a:bodyPr wrap="square" rtlCol="0">
            <a:spAutoFit/>
          </a:bodyPr>
          <a:lstStyle/>
          <a:p>
            <a:pPr lvl="0" algn="ctr" rtl="1">
              <a:defRPr/>
            </a:pPr>
            <a:r>
              <a:rPr lang="ar-EG" sz="1400" dirty="0">
                <a:solidFill>
                  <a:schemeClr val="tx1">
                    <a:lumMod val="50000"/>
                    <a:lumOff val="50000"/>
                  </a:schemeClr>
                </a:solidFill>
                <a:latin typeface="SST Arabic Medium" pitchFamily="34" charset="-78"/>
                <a:cs typeface="SST Arabic Medium" pitchFamily="34" charset="-78"/>
              </a:rPr>
              <a:t>النتائج والمنافع وتحليل أداء القيمة</a:t>
            </a:r>
          </a:p>
        </p:txBody>
      </p:sp>
    </p:spTree>
    <p:extLst>
      <p:ext uri="{BB962C8B-B14F-4D97-AF65-F5344CB8AC3E}">
        <p14:creationId xmlns:p14="http://schemas.microsoft.com/office/powerpoint/2010/main" val="1026487152"/>
      </p:ext>
    </p:extLst>
  </p:cSld>
  <p:clrMapOvr>
    <a:masterClrMapping/>
  </p:clrMapOvr>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F08A842-587D-410E-BC48-3C304D19D659}"/>
              </a:ext>
            </a:extLst>
          </p:cNvPr>
          <p:cNvSpPr/>
          <p:nvPr/>
        </p:nvSpPr>
        <p:spPr>
          <a:xfrm>
            <a:off x="3854652" y="1284128"/>
            <a:ext cx="7741009" cy="1909241"/>
          </a:xfrm>
          <a:prstGeom prst="rect">
            <a:avLst/>
          </a:prstGeom>
        </p:spPr>
        <p:txBody>
          <a:bodyPr wrap="square">
            <a:spAutoFit/>
          </a:bodyPr>
          <a:lstStyle/>
          <a:p>
            <a:pPr lvl="0" algn="justLow" rtl="1">
              <a:lnSpc>
                <a:spcPct val="150000"/>
              </a:lnSpc>
              <a:defRPr/>
            </a:pPr>
            <a:r>
              <a:rPr lang="ar-EG" dirty="0">
                <a:solidFill>
                  <a:srgbClr val="03A5AD"/>
                </a:solidFill>
                <a:latin typeface="SST Arabic Medium" pitchFamily="34" charset="-78"/>
                <a:cs typeface="SST Arabic Medium" pitchFamily="34" charset="-78"/>
              </a:rPr>
              <a:t>3. الخطط</a:t>
            </a:r>
          </a:p>
          <a:p>
            <a:pPr lvl="0" algn="justLow" rtl="1">
              <a:lnSpc>
                <a:spcPct val="200000"/>
              </a:lnSpc>
              <a:defRPr/>
            </a:pPr>
            <a:r>
              <a:rPr lang="ar-EG" sz="1600" dirty="0">
                <a:solidFill>
                  <a:schemeClr val="bg1">
                    <a:lumMod val="50000"/>
                  </a:schemeClr>
                </a:solidFill>
                <a:latin typeface="SST Arabic Medium" pitchFamily="34" charset="-78"/>
                <a:cs typeface="SST Arabic Medium" pitchFamily="34" charset="-78"/>
              </a:rPr>
              <a:t>الخطة هي وسيلة مقترحة لإنجاز شيء ما. تضع فرق المشروع خططًا لكل جانب من جوانب المشروع، و/ أو تدمج كل هذه المعلومات في خطة شاملة لإدارة المشروع. تعتبر الخطط بصفة عامة مستندات مكتوبة، ولكنها قد تنعكس أيضًا على لوحات عرض مرئية أو افتراضية.</a:t>
            </a:r>
            <a:endParaRPr kumimoji="0" lang="ar-EG" sz="160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6" name="TextBox 5">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النتاجات شائعة الاستخدام</a:t>
            </a:r>
          </a:p>
        </p:txBody>
      </p:sp>
      <p:grpSp>
        <p:nvGrpSpPr>
          <p:cNvPr id="3" name="Group 2"/>
          <p:cNvGrpSpPr/>
          <p:nvPr/>
        </p:nvGrpSpPr>
        <p:grpSpPr>
          <a:xfrm>
            <a:off x="2026252" y="3859055"/>
            <a:ext cx="8139497" cy="1384829"/>
            <a:chOff x="1824869" y="3859055"/>
            <a:chExt cx="8139497" cy="1384829"/>
          </a:xfrm>
        </p:grpSpPr>
        <p:sp>
          <p:nvSpPr>
            <p:cNvPr id="10" name="Freeform 3"/>
            <p:cNvSpPr/>
            <p:nvPr/>
          </p:nvSpPr>
          <p:spPr>
            <a:xfrm>
              <a:off x="2840383" y="4371604"/>
              <a:ext cx="3045679" cy="871825"/>
            </a:xfrm>
            <a:custGeom>
              <a:avLst/>
              <a:gdLst/>
              <a:ahLst/>
              <a:cxnLst/>
              <a:rect l="l" t="t" r="r" b="b"/>
              <a:pathLst>
                <a:path w="9312983" h="2665841">
                  <a:moveTo>
                    <a:pt x="0" y="0"/>
                  </a:moveTo>
                  <a:lnTo>
                    <a:pt x="9312983" y="0"/>
                  </a:lnTo>
                  <a:lnTo>
                    <a:pt x="9312983" y="2665841"/>
                  </a:lnTo>
                  <a:lnTo>
                    <a:pt x="0" y="266584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SA"/>
            </a:p>
          </p:txBody>
        </p:sp>
        <p:sp>
          <p:nvSpPr>
            <p:cNvPr id="11" name="Freeform 4"/>
            <p:cNvSpPr/>
            <p:nvPr/>
          </p:nvSpPr>
          <p:spPr>
            <a:xfrm flipH="1">
              <a:off x="5886061" y="4371604"/>
              <a:ext cx="3045679" cy="871825"/>
            </a:xfrm>
            <a:custGeom>
              <a:avLst/>
              <a:gdLst/>
              <a:ahLst/>
              <a:cxnLst/>
              <a:rect l="l" t="t" r="r" b="b"/>
              <a:pathLst>
                <a:path w="9312983" h="2665841">
                  <a:moveTo>
                    <a:pt x="9312982" y="0"/>
                  </a:moveTo>
                  <a:lnTo>
                    <a:pt x="0" y="0"/>
                  </a:lnTo>
                  <a:lnTo>
                    <a:pt x="0" y="2665841"/>
                  </a:lnTo>
                  <a:lnTo>
                    <a:pt x="9312982" y="2665841"/>
                  </a:lnTo>
                  <a:lnTo>
                    <a:pt x="9312982"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SA"/>
            </a:p>
          </p:txBody>
        </p:sp>
        <p:sp>
          <p:nvSpPr>
            <p:cNvPr id="74" name="Freeform 6"/>
            <p:cNvSpPr/>
            <p:nvPr/>
          </p:nvSpPr>
          <p:spPr>
            <a:xfrm>
              <a:off x="2840383" y="3859055"/>
              <a:ext cx="1015945" cy="1025099"/>
            </a:xfrm>
            <a:custGeom>
              <a:avLst/>
              <a:gdLst/>
              <a:ahLst/>
              <a:cxnLst/>
              <a:rect l="l" t="t" r="r" b="b"/>
              <a:pathLst>
                <a:path w="805541" h="812800">
                  <a:moveTo>
                    <a:pt x="402771" y="0"/>
                  </a:moveTo>
                  <a:cubicBezTo>
                    <a:pt x="180327" y="0"/>
                    <a:pt x="0" y="181951"/>
                    <a:pt x="0" y="406400"/>
                  </a:cubicBezTo>
                  <a:cubicBezTo>
                    <a:pt x="0" y="630849"/>
                    <a:pt x="180327" y="812800"/>
                    <a:pt x="402771" y="812800"/>
                  </a:cubicBezTo>
                  <a:cubicBezTo>
                    <a:pt x="625215" y="812800"/>
                    <a:pt x="805541" y="630849"/>
                    <a:pt x="805541" y="406400"/>
                  </a:cubicBezTo>
                  <a:cubicBezTo>
                    <a:pt x="805541" y="181951"/>
                    <a:pt x="625215" y="0"/>
                    <a:pt x="402771" y="0"/>
                  </a:cubicBezTo>
                  <a:close/>
                </a:path>
              </a:pathLst>
            </a:custGeom>
            <a:solidFill>
              <a:srgbClr val="000000">
                <a:alpha val="0"/>
              </a:srgbClr>
            </a:solidFill>
            <a:ln w="66675" cap="sq">
              <a:solidFill>
                <a:srgbClr val="576874"/>
              </a:solidFill>
              <a:prstDash val="solid"/>
              <a:miter/>
            </a:ln>
          </p:spPr>
          <p:txBody>
            <a:bodyPr/>
            <a:lstStyle/>
            <a:p>
              <a:endParaRPr lang="en-SA"/>
            </a:p>
          </p:txBody>
        </p:sp>
        <p:sp>
          <p:nvSpPr>
            <p:cNvPr id="75" name="TextBox 7"/>
            <p:cNvSpPr txBox="1"/>
            <p:nvPr/>
          </p:nvSpPr>
          <p:spPr>
            <a:xfrm>
              <a:off x="2935629" y="3919119"/>
              <a:ext cx="825455" cy="868932"/>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sp>
          <p:nvSpPr>
            <p:cNvPr id="13" name="Freeform 8"/>
            <p:cNvSpPr/>
            <p:nvPr/>
          </p:nvSpPr>
          <p:spPr>
            <a:xfrm>
              <a:off x="2884131" y="3907381"/>
              <a:ext cx="928447" cy="928447"/>
            </a:xfrm>
            <a:custGeom>
              <a:avLst/>
              <a:gdLst/>
              <a:ahLst/>
              <a:cxnLst/>
              <a:rect l="l" t="t" r="r" b="b"/>
              <a:pathLst>
                <a:path w="2838976" h="2838976">
                  <a:moveTo>
                    <a:pt x="0" y="0"/>
                  </a:moveTo>
                  <a:lnTo>
                    <a:pt x="2838976" y="0"/>
                  </a:lnTo>
                  <a:lnTo>
                    <a:pt x="2838976" y="2838976"/>
                  </a:lnTo>
                  <a:lnTo>
                    <a:pt x="0" y="2838976"/>
                  </a:lnTo>
                  <a:lnTo>
                    <a:pt x="0" y="0"/>
                  </a:lnTo>
                  <a:close/>
                </a:path>
              </a:pathLst>
            </a:custGeom>
            <a:blipFill>
              <a:blip r:embed="rId7">
                <a:alphaModFix amt="60000"/>
                <a:extLst>
                  <a:ext uri="{96DAC541-7B7A-43D3-8B79-37D633B846F1}">
                    <asvg:svgBlip xmlns:asvg="http://schemas.microsoft.com/office/drawing/2016/SVG/main" r:embed="rId8"/>
                  </a:ext>
                </a:extLst>
              </a:blip>
              <a:stretch>
                <a:fillRect/>
              </a:stretch>
            </a:blipFill>
          </p:spPr>
          <p:txBody>
            <a:bodyPr/>
            <a:lstStyle/>
            <a:p>
              <a:endParaRPr lang="en-SA"/>
            </a:p>
          </p:txBody>
        </p:sp>
        <p:sp>
          <p:nvSpPr>
            <p:cNvPr id="72" name="Freeform 10"/>
            <p:cNvSpPr/>
            <p:nvPr/>
          </p:nvSpPr>
          <p:spPr>
            <a:xfrm>
              <a:off x="2973075" y="3996325"/>
              <a:ext cx="750559" cy="750558"/>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EFD"/>
            </a:solidFill>
          </p:spPr>
          <p:txBody>
            <a:bodyPr/>
            <a:lstStyle/>
            <a:p>
              <a:endParaRPr lang="en-SA"/>
            </a:p>
          </p:txBody>
        </p:sp>
        <p:sp>
          <p:nvSpPr>
            <p:cNvPr id="73" name="TextBox 11"/>
            <p:cNvSpPr txBox="1"/>
            <p:nvPr/>
          </p:nvSpPr>
          <p:spPr>
            <a:xfrm>
              <a:off x="3043440" y="4040303"/>
              <a:ext cx="609829" cy="63621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sp>
          <p:nvSpPr>
            <p:cNvPr id="70" name="Freeform 13"/>
            <p:cNvSpPr/>
            <p:nvPr/>
          </p:nvSpPr>
          <p:spPr>
            <a:xfrm>
              <a:off x="3855465" y="3859055"/>
              <a:ext cx="1015945" cy="1025099"/>
            </a:xfrm>
            <a:custGeom>
              <a:avLst/>
              <a:gdLst/>
              <a:ahLst/>
              <a:cxnLst/>
              <a:rect l="l" t="t" r="r" b="b"/>
              <a:pathLst>
                <a:path w="805541" h="812800">
                  <a:moveTo>
                    <a:pt x="402771" y="0"/>
                  </a:moveTo>
                  <a:cubicBezTo>
                    <a:pt x="180327" y="0"/>
                    <a:pt x="0" y="181951"/>
                    <a:pt x="0" y="406400"/>
                  </a:cubicBezTo>
                  <a:cubicBezTo>
                    <a:pt x="0" y="630849"/>
                    <a:pt x="180327" y="812800"/>
                    <a:pt x="402771" y="812800"/>
                  </a:cubicBezTo>
                  <a:cubicBezTo>
                    <a:pt x="625215" y="812800"/>
                    <a:pt x="805541" y="630849"/>
                    <a:pt x="805541" y="406400"/>
                  </a:cubicBezTo>
                  <a:cubicBezTo>
                    <a:pt x="805541" y="181951"/>
                    <a:pt x="625215" y="0"/>
                    <a:pt x="402771" y="0"/>
                  </a:cubicBezTo>
                  <a:close/>
                </a:path>
              </a:pathLst>
            </a:custGeom>
            <a:solidFill>
              <a:srgbClr val="000000">
                <a:alpha val="0"/>
              </a:srgbClr>
            </a:solidFill>
            <a:ln w="66675" cap="sq">
              <a:solidFill>
                <a:srgbClr val="8E98A1"/>
              </a:solidFill>
              <a:prstDash val="solid"/>
              <a:miter/>
            </a:ln>
          </p:spPr>
          <p:txBody>
            <a:bodyPr/>
            <a:lstStyle/>
            <a:p>
              <a:endParaRPr lang="en-SA"/>
            </a:p>
          </p:txBody>
        </p:sp>
        <p:sp>
          <p:nvSpPr>
            <p:cNvPr id="71" name="TextBox 14"/>
            <p:cNvSpPr txBox="1"/>
            <p:nvPr/>
          </p:nvSpPr>
          <p:spPr>
            <a:xfrm>
              <a:off x="3950711" y="3919119"/>
              <a:ext cx="825455" cy="868932"/>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sp>
          <p:nvSpPr>
            <p:cNvPr id="16" name="Freeform 15"/>
            <p:cNvSpPr/>
            <p:nvPr/>
          </p:nvSpPr>
          <p:spPr>
            <a:xfrm>
              <a:off x="3899214" y="3907381"/>
              <a:ext cx="928447" cy="928447"/>
            </a:xfrm>
            <a:custGeom>
              <a:avLst/>
              <a:gdLst/>
              <a:ahLst/>
              <a:cxnLst/>
              <a:rect l="l" t="t" r="r" b="b"/>
              <a:pathLst>
                <a:path w="2838976" h="2838976">
                  <a:moveTo>
                    <a:pt x="0" y="0"/>
                  </a:moveTo>
                  <a:lnTo>
                    <a:pt x="2838976" y="0"/>
                  </a:lnTo>
                  <a:lnTo>
                    <a:pt x="2838976" y="2838976"/>
                  </a:lnTo>
                  <a:lnTo>
                    <a:pt x="0" y="2838976"/>
                  </a:lnTo>
                  <a:lnTo>
                    <a:pt x="0" y="0"/>
                  </a:lnTo>
                  <a:close/>
                </a:path>
              </a:pathLst>
            </a:custGeom>
            <a:blipFill>
              <a:blip r:embed="rId7">
                <a:alphaModFix amt="60000"/>
                <a:extLst>
                  <a:ext uri="{96DAC541-7B7A-43D3-8B79-37D633B846F1}">
                    <asvg:svgBlip xmlns:asvg="http://schemas.microsoft.com/office/drawing/2016/SVG/main" r:embed="rId8"/>
                  </a:ext>
                </a:extLst>
              </a:blip>
              <a:stretch>
                <a:fillRect/>
              </a:stretch>
            </a:blipFill>
          </p:spPr>
          <p:txBody>
            <a:bodyPr/>
            <a:lstStyle/>
            <a:p>
              <a:endParaRPr lang="en-SA"/>
            </a:p>
          </p:txBody>
        </p:sp>
        <p:sp>
          <p:nvSpPr>
            <p:cNvPr id="68" name="Freeform 17"/>
            <p:cNvSpPr/>
            <p:nvPr/>
          </p:nvSpPr>
          <p:spPr>
            <a:xfrm>
              <a:off x="3988158" y="3996325"/>
              <a:ext cx="750559" cy="750558"/>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EFD"/>
            </a:solidFill>
          </p:spPr>
          <p:txBody>
            <a:bodyPr/>
            <a:lstStyle/>
            <a:p>
              <a:endParaRPr lang="en-SA"/>
            </a:p>
          </p:txBody>
        </p:sp>
        <p:sp>
          <p:nvSpPr>
            <p:cNvPr id="69" name="TextBox 18"/>
            <p:cNvSpPr txBox="1"/>
            <p:nvPr/>
          </p:nvSpPr>
          <p:spPr>
            <a:xfrm>
              <a:off x="4058523" y="4040303"/>
              <a:ext cx="609829" cy="63621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sp>
          <p:nvSpPr>
            <p:cNvPr id="66" name="Freeform 20"/>
            <p:cNvSpPr/>
            <p:nvPr/>
          </p:nvSpPr>
          <p:spPr>
            <a:xfrm>
              <a:off x="4870548" y="3859055"/>
              <a:ext cx="1015945" cy="1025099"/>
            </a:xfrm>
            <a:custGeom>
              <a:avLst/>
              <a:gdLst/>
              <a:ahLst/>
              <a:cxnLst/>
              <a:rect l="l" t="t" r="r" b="b"/>
              <a:pathLst>
                <a:path w="805541" h="812800">
                  <a:moveTo>
                    <a:pt x="402771" y="0"/>
                  </a:moveTo>
                  <a:cubicBezTo>
                    <a:pt x="180327" y="0"/>
                    <a:pt x="0" y="181951"/>
                    <a:pt x="0" y="406400"/>
                  </a:cubicBezTo>
                  <a:cubicBezTo>
                    <a:pt x="0" y="630849"/>
                    <a:pt x="180327" y="812800"/>
                    <a:pt x="402771" y="812800"/>
                  </a:cubicBezTo>
                  <a:cubicBezTo>
                    <a:pt x="625215" y="812800"/>
                    <a:pt x="805541" y="630849"/>
                    <a:pt x="805541" y="406400"/>
                  </a:cubicBezTo>
                  <a:cubicBezTo>
                    <a:pt x="805541" y="181951"/>
                    <a:pt x="625215" y="0"/>
                    <a:pt x="402771" y="0"/>
                  </a:cubicBezTo>
                  <a:close/>
                </a:path>
              </a:pathLst>
            </a:custGeom>
            <a:solidFill>
              <a:srgbClr val="000000">
                <a:alpha val="0"/>
              </a:srgbClr>
            </a:solidFill>
            <a:ln w="66675" cap="sq">
              <a:solidFill>
                <a:srgbClr val="05B7B2"/>
              </a:solidFill>
              <a:prstDash val="solid"/>
              <a:miter/>
            </a:ln>
          </p:spPr>
          <p:txBody>
            <a:bodyPr/>
            <a:lstStyle/>
            <a:p>
              <a:endParaRPr lang="en-SA"/>
            </a:p>
          </p:txBody>
        </p:sp>
        <p:sp>
          <p:nvSpPr>
            <p:cNvPr id="67" name="TextBox 21"/>
            <p:cNvSpPr txBox="1"/>
            <p:nvPr/>
          </p:nvSpPr>
          <p:spPr>
            <a:xfrm>
              <a:off x="4965794" y="3919119"/>
              <a:ext cx="825455" cy="868932"/>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sp>
          <p:nvSpPr>
            <p:cNvPr id="19" name="Freeform 22"/>
            <p:cNvSpPr/>
            <p:nvPr/>
          </p:nvSpPr>
          <p:spPr>
            <a:xfrm>
              <a:off x="4914296" y="3907381"/>
              <a:ext cx="928447" cy="928447"/>
            </a:xfrm>
            <a:custGeom>
              <a:avLst/>
              <a:gdLst/>
              <a:ahLst/>
              <a:cxnLst/>
              <a:rect l="l" t="t" r="r" b="b"/>
              <a:pathLst>
                <a:path w="2838976" h="2838976">
                  <a:moveTo>
                    <a:pt x="0" y="0"/>
                  </a:moveTo>
                  <a:lnTo>
                    <a:pt x="2838976" y="0"/>
                  </a:lnTo>
                  <a:lnTo>
                    <a:pt x="2838976" y="2838976"/>
                  </a:lnTo>
                  <a:lnTo>
                    <a:pt x="0" y="2838976"/>
                  </a:lnTo>
                  <a:lnTo>
                    <a:pt x="0" y="0"/>
                  </a:lnTo>
                  <a:close/>
                </a:path>
              </a:pathLst>
            </a:custGeom>
            <a:blipFill>
              <a:blip r:embed="rId7">
                <a:alphaModFix amt="60000"/>
                <a:extLst>
                  <a:ext uri="{96DAC541-7B7A-43D3-8B79-37D633B846F1}">
                    <asvg:svgBlip xmlns:asvg="http://schemas.microsoft.com/office/drawing/2016/SVG/main" r:embed="rId8"/>
                  </a:ext>
                </a:extLst>
              </a:blip>
              <a:stretch>
                <a:fillRect/>
              </a:stretch>
            </a:blipFill>
          </p:spPr>
          <p:txBody>
            <a:bodyPr/>
            <a:lstStyle/>
            <a:p>
              <a:endParaRPr lang="en-SA"/>
            </a:p>
          </p:txBody>
        </p:sp>
        <p:sp>
          <p:nvSpPr>
            <p:cNvPr id="64" name="Freeform 24"/>
            <p:cNvSpPr/>
            <p:nvPr/>
          </p:nvSpPr>
          <p:spPr>
            <a:xfrm>
              <a:off x="5003241" y="3996325"/>
              <a:ext cx="750559" cy="750558"/>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EFD"/>
            </a:solidFill>
          </p:spPr>
          <p:txBody>
            <a:bodyPr/>
            <a:lstStyle/>
            <a:p>
              <a:endParaRPr lang="en-SA"/>
            </a:p>
          </p:txBody>
        </p:sp>
        <p:sp>
          <p:nvSpPr>
            <p:cNvPr id="65" name="TextBox 25"/>
            <p:cNvSpPr txBox="1"/>
            <p:nvPr/>
          </p:nvSpPr>
          <p:spPr>
            <a:xfrm>
              <a:off x="5073606" y="4040303"/>
              <a:ext cx="609829" cy="63621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sp>
          <p:nvSpPr>
            <p:cNvPr id="62" name="Freeform 27"/>
            <p:cNvSpPr/>
            <p:nvPr/>
          </p:nvSpPr>
          <p:spPr>
            <a:xfrm>
              <a:off x="5885630" y="3859055"/>
              <a:ext cx="1015945" cy="1025099"/>
            </a:xfrm>
            <a:custGeom>
              <a:avLst/>
              <a:gdLst/>
              <a:ahLst/>
              <a:cxnLst/>
              <a:rect l="l" t="t" r="r" b="b"/>
              <a:pathLst>
                <a:path w="805541" h="812800">
                  <a:moveTo>
                    <a:pt x="402771" y="0"/>
                  </a:moveTo>
                  <a:cubicBezTo>
                    <a:pt x="180327" y="0"/>
                    <a:pt x="0" y="181951"/>
                    <a:pt x="0" y="406400"/>
                  </a:cubicBezTo>
                  <a:cubicBezTo>
                    <a:pt x="0" y="630849"/>
                    <a:pt x="180327" y="812800"/>
                    <a:pt x="402771" y="812800"/>
                  </a:cubicBezTo>
                  <a:cubicBezTo>
                    <a:pt x="625215" y="812800"/>
                    <a:pt x="805541" y="630849"/>
                    <a:pt x="805541" y="406400"/>
                  </a:cubicBezTo>
                  <a:cubicBezTo>
                    <a:pt x="805541" y="181951"/>
                    <a:pt x="625215" y="0"/>
                    <a:pt x="402771" y="0"/>
                  </a:cubicBezTo>
                  <a:close/>
                </a:path>
              </a:pathLst>
            </a:custGeom>
            <a:solidFill>
              <a:srgbClr val="000000">
                <a:alpha val="0"/>
              </a:srgbClr>
            </a:solidFill>
            <a:ln w="66675" cap="sq">
              <a:solidFill>
                <a:srgbClr val="5B5C78"/>
              </a:solidFill>
              <a:prstDash val="solid"/>
              <a:miter/>
            </a:ln>
          </p:spPr>
          <p:txBody>
            <a:bodyPr/>
            <a:lstStyle/>
            <a:p>
              <a:endParaRPr lang="en-SA"/>
            </a:p>
          </p:txBody>
        </p:sp>
        <p:sp>
          <p:nvSpPr>
            <p:cNvPr id="63" name="TextBox 28"/>
            <p:cNvSpPr txBox="1"/>
            <p:nvPr/>
          </p:nvSpPr>
          <p:spPr>
            <a:xfrm>
              <a:off x="5980876" y="3919119"/>
              <a:ext cx="825455" cy="868932"/>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sp>
          <p:nvSpPr>
            <p:cNvPr id="22" name="Freeform 29"/>
            <p:cNvSpPr/>
            <p:nvPr/>
          </p:nvSpPr>
          <p:spPr>
            <a:xfrm>
              <a:off x="5929379" y="3907381"/>
              <a:ext cx="928447" cy="928447"/>
            </a:xfrm>
            <a:custGeom>
              <a:avLst/>
              <a:gdLst/>
              <a:ahLst/>
              <a:cxnLst/>
              <a:rect l="l" t="t" r="r" b="b"/>
              <a:pathLst>
                <a:path w="2838976" h="2838976">
                  <a:moveTo>
                    <a:pt x="0" y="0"/>
                  </a:moveTo>
                  <a:lnTo>
                    <a:pt x="2838976" y="0"/>
                  </a:lnTo>
                  <a:lnTo>
                    <a:pt x="2838976" y="2838976"/>
                  </a:lnTo>
                  <a:lnTo>
                    <a:pt x="0" y="2838976"/>
                  </a:lnTo>
                  <a:lnTo>
                    <a:pt x="0" y="0"/>
                  </a:lnTo>
                  <a:close/>
                </a:path>
              </a:pathLst>
            </a:custGeom>
            <a:blipFill>
              <a:blip r:embed="rId9">
                <a:alphaModFix amt="60000"/>
                <a:extLst>
                  <a:ext uri="{96DAC541-7B7A-43D3-8B79-37D633B846F1}">
                    <asvg:svgBlip xmlns:asvg="http://schemas.microsoft.com/office/drawing/2016/SVG/main" r:embed="rId10"/>
                  </a:ext>
                </a:extLst>
              </a:blip>
              <a:stretch>
                <a:fillRect/>
              </a:stretch>
            </a:blipFill>
          </p:spPr>
          <p:txBody>
            <a:bodyPr/>
            <a:lstStyle/>
            <a:p>
              <a:endParaRPr lang="en-SA"/>
            </a:p>
          </p:txBody>
        </p:sp>
        <p:sp>
          <p:nvSpPr>
            <p:cNvPr id="60" name="Freeform 31"/>
            <p:cNvSpPr/>
            <p:nvPr/>
          </p:nvSpPr>
          <p:spPr>
            <a:xfrm>
              <a:off x="6018323" y="3996325"/>
              <a:ext cx="750559" cy="750558"/>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EFD"/>
            </a:solidFill>
          </p:spPr>
          <p:txBody>
            <a:bodyPr/>
            <a:lstStyle/>
            <a:p>
              <a:endParaRPr lang="en-SA"/>
            </a:p>
          </p:txBody>
        </p:sp>
        <p:sp>
          <p:nvSpPr>
            <p:cNvPr id="61" name="TextBox 32"/>
            <p:cNvSpPr txBox="1"/>
            <p:nvPr/>
          </p:nvSpPr>
          <p:spPr>
            <a:xfrm>
              <a:off x="6088688" y="4040303"/>
              <a:ext cx="609829" cy="63621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sp>
          <p:nvSpPr>
            <p:cNvPr id="58" name="Freeform 34"/>
            <p:cNvSpPr/>
            <p:nvPr/>
          </p:nvSpPr>
          <p:spPr>
            <a:xfrm>
              <a:off x="6900713" y="3859055"/>
              <a:ext cx="1015945" cy="1025099"/>
            </a:xfrm>
            <a:custGeom>
              <a:avLst/>
              <a:gdLst/>
              <a:ahLst/>
              <a:cxnLst/>
              <a:rect l="l" t="t" r="r" b="b"/>
              <a:pathLst>
                <a:path w="805541" h="812800">
                  <a:moveTo>
                    <a:pt x="402771" y="0"/>
                  </a:moveTo>
                  <a:cubicBezTo>
                    <a:pt x="180327" y="0"/>
                    <a:pt x="0" y="181951"/>
                    <a:pt x="0" y="406400"/>
                  </a:cubicBezTo>
                  <a:cubicBezTo>
                    <a:pt x="0" y="630849"/>
                    <a:pt x="180327" y="812800"/>
                    <a:pt x="402771" y="812800"/>
                  </a:cubicBezTo>
                  <a:cubicBezTo>
                    <a:pt x="625215" y="812800"/>
                    <a:pt x="805541" y="630849"/>
                    <a:pt x="805541" y="406400"/>
                  </a:cubicBezTo>
                  <a:cubicBezTo>
                    <a:pt x="805541" y="181951"/>
                    <a:pt x="625215" y="0"/>
                    <a:pt x="402771" y="0"/>
                  </a:cubicBezTo>
                  <a:close/>
                </a:path>
              </a:pathLst>
            </a:custGeom>
            <a:solidFill>
              <a:srgbClr val="000000">
                <a:alpha val="0"/>
              </a:srgbClr>
            </a:solidFill>
            <a:ln w="66675" cap="sq">
              <a:solidFill>
                <a:srgbClr val="131F44"/>
              </a:solidFill>
              <a:prstDash val="solid"/>
              <a:miter/>
            </a:ln>
          </p:spPr>
          <p:txBody>
            <a:bodyPr/>
            <a:lstStyle/>
            <a:p>
              <a:endParaRPr lang="en-SA"/>
            </a:p>
          </p:txBody>
        </p:sp>
        <p:sp>
          <p:nvSpPr>
            <p:cNvPr id="59" name="TextBox 35"/>
            <p:cNvSpPr txBox="1"/>
            <p:nvPr/>
          </p:nvSpPr>
          <p:spPr>
            <a:xfrm>
              <a:off x="6995959" y="3919119"/>
              <a:ext cx="825455" cy="868932"/>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sp>
          <p:nvSpPr>
            <p:cNvPr id="25" name="Freeform 36"/>
            <p:cNvSpPr/>
            <p:nvPr/>
          </p:nvSpPr>
          <p:spPr>
            <a:xfrm>
              <a:off x="6944462" y="3907381"/>
              <a:ext cx="928447" cy="928447"/>
            </a:xfrm>
            <a:custGeom>
              <a:avLst/>
              <a:gdLst/>
              <a:ahLst/>
              <a:cxnLst/>
              <a:rect l="l" t="t" r="r" b="b"/>
              <a:pathLst>
                <a:path w="2838976" h="2838976">
                  <a:moveTo>
                    <a:pt x="0" y="0"/>
                  </a:moveTo>
                  <a:lnTo>
                    <a:pt x="2838976" y="0"/>
                  </a:lnTo>
                  <a:lnTo>
                    <a:pt x="2838976" y="2838976"/>
                  </a:lnTo>
                  <a:lnTo>
                    <a:pt x="0" y="2838976"/>
                  </a:lnTo>
                  <a:lnTo>
                    <a:pt x="0" y="0"/>
                  </a:lnTo>
                  <a:close/>
                </a:path>
              </a:pathLst>
            </a:custGeom>
            <a:blipFill>
              <a:blip r:embed="rId7">
                <a:alphaModFix amt="60000"/>
                <a:extLst>
                  <a:ext uri="{96DAC541-7B7A-43D3-8B79-37D633B846F1}">
                    <asvg:svgBlip xmlns:asvg="http://schemas.microsoft.com/office/drawing/2016/SVG/main" r:embed="rId8"/>
                  </a:ext>
                </a:extLst>
              </a:blip>
              <a:stretch>
                <a:fillRect/>
              </a:stretch>
            </a:blipFill>
          </p:spPr>
          <p:txBody>
            <a:bodyPr/>
            <a:lstStyle/>
            <a:p>
              <a:endParaRPr lang="en-SA"/>
            </a:p>
          </p:txBody>
        </p:sp>
        <p:sp>
          <p:nvSpPr>
            <p:cNvPr id="56" name="Freeform 38"/>
            <p:cNvSpPr/>
            <p:nvPr/>
          </p:nvSpPr>
          <p:spPr>
            <a:xfrm>
              <a:off x="7033406" y="3996325"/>
              <a:ext cx="750559" cy="750558"/>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EFD"/>
            </a:solidFill>
          </p:spPr>
          <p:txBody>
            <a:bodyPr/>
            <a:lstStyle/>
            <a:p>
              <a:endParaRPr lang="en-SA"/>
            </a:p>
          </p:txBody>
        </p:sp>
        <p:sp>
          <p:nvSpPr>
            <p:cNvPr id="57" name="TextBox 39"/>
            <p:cNvSpPr txBox="1"/>
            <p:nvPr/>
          </p:nvSpPr>
          <p:spPr>
            <a:xfrm>
              <a:off x="7103771" y="4040303"/>
              <a:ext cx="609829" cy="63621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sp>
          <p:nvSpPr>
            <p:cNvPr id="54" name="Freeform 41"/>
            <p:cNvSpPr/>
            <p:nvPr/>
          </p:nvSpPr>
          <p:spPr>
            <a:xfrm>
              <a:off x="7915796" y="3859055"/>
              <a:ext cx="1015945" cy="1025099"/>
            </a:xfrm>
            <a:custGeom>
              <a:avLst/>
              <a:gdLst/>
              <a:ahLst/>
              <a:cxnLst/>
              <a:rect l="l" t="t" r="r" b="b"/>
              <a:pathLst>
                <a:path w="805541" h="812800">
                  <a:moveTo>
                    <a:pt x="402771" y="0"/>
                  </a:moveTo>
                  <a:cubicBezTo>
                    <a:pt x="180327" y="0"/>
                    <a:pt x="0" y="181951"/>
                    <a:pt x="0" y="406400"/>
                  </a:cubicBezTo>
                  <a:cubicBezTo>
                    <a:pt x="0" y="630849"/>
                    <a:pt x="180327" y="812800"/>
                    <a:pt x="402771" y="812800"/>
                  </a:cubicBezTo>
                  <a:cubicBezTo>
                    <a:pt x="625215" y="812800"/>
                    <a:pt x="805541" y="630849"/>
                    <a:pt x="805541" y="406400"/>
                  </a:cubicBezTo>
                  <a:cubicBezTo>
                    <a:pt x="805541" y="181951"/>
                    <a:pt x="625215" y="0"/>
                    <a:pt x="402771" y="0"/>
                  </a:cubicBezTo>
                  <a:close/>
                </a:path>
              </a:pathLst>
            </a:custGeom>
            <a:solidFill>
              <a:srgbClr val="000000">
                <a:alpha val="0"/>
              </a:srgbClr>
            </a:solidFill>
            <a:ln w="66675" cap="sq">
              <a:solidFill>
                <a:srgbClr val="19337C"/>
              </a:solidFill>
              <a:prstDash val="solid"/>
              <a:miter/>
            </a:ln>
          </p:spPr>
          <p:txBody>
            <a:bodyPr/>
            <a:lstStyle/>
            <a:p>
              <a:endParaRPr lang="en-SA"/>
            </a:p>
          </p:txBody>
        </p:sp>
        <p:sp>
          <p:nvSpPr>
            <p:cNvPr id="55" name="TextBox 42"/>
            <p:cNvSpPr txBox="1"/>
            <p:nvPr/>
          </p:nvSpPr>
          <p:spPr>
            <a:xfrm>
              <a:off x="8011042" y="3919119"/>
              <a:ext cx="825455" cy="868932"/>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sp>
          <p:nvSpPr>
            <p:cNvPr id="28" name="Freeform 43"/>
            <p:cNvSpPr/>
            <p:nvPr/>
          </p:nvSpPr>
          <p:spPr>
            <a:xfrm>
              <a:off x="7959544" y="3907381"/>
              <a:ext cx="928447" cy="928447"/>
            </a:xfrm>
            <a:custGeom>
              <a:avLst/>
              <a:gdLst/>
              <a:ahLst/>
              <a:cxnLst/>
              <a:rect l="l" t="t" r="r" b="b"/>
              <a:pathLst>
                <a:path w="2838976" h="2838976">
                  <a:moveTo>
                    <a:pt x="0" y="0"/>
                  </a:moveTo>
                  <a:lnTo>
                    <a:pt x="2838977" y="0"/>
                  </a:lnTo>
                  <a:lnTo>
                    <a:pt x="2838977" y="2838976"/>
                  </a:lnTo>
                  <a:lnTo>
                    <a:pt x="0" y="2838976"/>
                  </a:lnTo>
                  <a:lnTo>
                    <a:pt x="0" y="0"/>
                  </a:lnTo>
                  <a:close/>
                </a:path>
              </a:pathLst>
            </a:custGeom>
            <a:blipFill>
              <a:blip r:embed="rId11">
                <a:alphaModFix amt="60000"/>
                <a:extLst>
                  <a:ext uri="{96DAC541-7B7A-43D3-8B79-37D633B846F1}">
                    <asvg:svgBlip xmlns:asvg="http://schemas.microsoft.com/office/drawing/2016/SVG/main" r:embed="rId12"/>
                  </a:ext>
                </a:extLst>
              </a:blip>
              <a:stretch>
                <a:fillRect/>
              </a:stretch>
            </a:blipFill>
          </p:spPr>
          <p:txBody>
            <a:bodyPr/>
            <a:lstStyle/>
            <a:p>
              <a:endParaRPr lang="en-SA"/>
            </a:p>
          </p:txBody>
        </p:sp>
        <p:sp>
          <p:nvSpPr>
            <p:cNvPr id="52" name="Freeform 45"/>
            <p:cNvSpPr/>
            <p:nvPr/>
          </p:nvSpPr>
          <p:spPr>
            <a:xfrm>
              <a:off x="8048489" y="3996325"/>
              <a:ext cx="750559" cy="750558"/>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EFD"/>
            </a:solidFill>
          </p:spPr>
          <p:txBody>
            <a:bodyPr/>
            <a:lstStyle/>
            <a:p>
              <a:endParaRPr lang="en-SA"/>
            </a:p>
          </p:txBody>
        </p:sp>
        <p:sp>
          <p:nvSpPr>
            <p:cNvPr id="53" name="TextBox 46"/>
            <p:cNvSpPr txBox="1"/>
            <p:nvPr/>
          </p:nvSpPr>
          <p:spPr>
            <a:xfrm>
              <a:off x="8118854" y="4040303"/>
              <a:ext cx="609829" cy="63621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sp>
          <p:nvSpPr>
            <p:cNvPr id="30" name="Freeform 47"/>
            <p:cNvSpPr/>
            <p:nvPr/>
          </p:nvSpPr>
          <p:spPr>
            <a:xfrm>
              <a:off x="1824869" y="4372059"/>
              <a:ext cx="1009852" cy="871825"/>
            </a:xfrm>
            <a:custGeom>
              <a:avLst/>
              <a:gdLst/>
              <a:ahLst/>
              <a:cxnLst/>
              <a:rect l="l" t="t" r="r" b="b"/>
              <a:pathLst>
                <a:path w="3087895" h="2665841">
                  <a:moveTo>
                    <a:pt x="0" y="0"/>
                  </a:moveTo>
                  <a:lnTo>
                    <a:pt x="3087895" y="0"/>
                  </a:lnTo>
                  <a:lnTo>
                    <a:pt x="3087895" y="2665841"/>
                  </a:lnTo>
                  <a:lnTo>
                    <a:pt x="0" y="2665841"/>
                  </a:lnTo>
                  <a:lnTo>
                    <a:pt x="0" y="0"/>
                  </a:lnTo>
                  <a:close/>
                </a:path>
              </a:pathLst>
            </a:custGeom>
            <a:blipFill>
              <a:blip r:embed="rId13" cstate="email">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a:blipFill>
          </p:spPr>
          <p:txBody>
            <a:bodyPr/>
            <a:lstStyle/>
            <a:p>
              <a:endParaRPr lang="en-SA"/>
            </a:p>
          </p:txBody>
        </p:sp>
        <p:sp>
          <p:nvSpPr>
            <p:cNvPr id="50" name="Freeform 49"/>
            <p:cNvSpPr/>
            <p:nvPr/>
          </p:nvSpPr>
          <p:spPr>
            <a:xfrm>
              <a:off x="1824869" y="3859510"/>
              <a:ext cx="1015945" cy="1025099"/>
            </a:xfrm>
            <a:custGeom>
              <a:avLst/>
              <a:gdLst/>
              <a:ahLst/>
              <a:cxnLst/>
              <a:rect l="l" t="t" r="r" b="b"/>
              <a:pathLst>
                <a:path w="805541" h="812800">
                  <a:moveTo>
                    <a:pt x="402771" y="0"/>
                  </a:moveTo>
                  <a:cubicBezTo>
                    <a:pt x="180327" y="0"/>
                    <a:pt x="0" y="181951"/>
                    <a:pt x="0" y="406400"/>
                  </a:cubicBezTo>
                  <a:cubicBezTo>
                    <a:pt x="0" y="630849"/>
                    <a:pt x="180327" y="812800"/>
                    <a:pt x="402771" y="812800"/>
                  </a:cubicBezTo>
                  <a:cubicBezTo>
                    <a:pt x="625215" y="812800"/>
                    <a:pt x="805541" y="630849"/>
                    <a:pt x="805541" y="406400"/>
                  </a:cubicBezTo>
                  <a:cubicBezTo>
                    <a:pt x="805541" y="181951"/>
                    <a:pt x="625215" y="0"/>
                    <a:pt x="402771" y="0"/>
                  </a:cubicBezTo>
                  <a:close/>
                </a:path>
              </a:pathLst>
            </a:custGeom>
            <a:solidFill>
              <a:srgbClr val="000000">
                <a:alpha val="0"/>
              </a:srgbClr>
            </a:solidFill>
            <a:ln w="66675" cap="sq">
              <a:solidFill>
                <a:srgbClr val="474D96"/>
              </a:solidFill>
              <a:prstDash val="solid"/>
              <a:miter/>
            </a:ln>
          </p:spPr>
          <p:txBody>
            <a:bodyPr/>
            <a:lstStyle/>
            <a:p>
              <a:endParaRPr lang="en-SA"/>
            </a:p>
          </p:txBody>
        </p:sp>
        <p:sp>
          <p:nvSpPr>
            <p:cNvPr id="51" name="TextBox 50"/>
            <p:cNvSpPr txBox="1"/>
            <p:nvPr/>
          </p:nvSpPr>
          <p:spPr>
            <a:xfrm>
              <a:off x="1920115" y="3919574"/>
              <a:ext cx="825455" cy="868932"/>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sp>
          <p:nvSpPr>
            <p:cNvPr id="32" name="Freeform 51"/>
            <p:cNvSpPr/>
            <p:nvPr/>
          </p:nvSpPr>
          <p:spPr>
            <a:xfrm>
              <a:off x="1868618" y="3907836"/>
              <a:ext cx="928447" cy="928447"/>
            </a:xfrm>
            <a:custGeom>
              <a:avLst/>
              <a:gdLst/>
              <a:ahLst/>
              <a:cxnLst/>
              <a:rect l="l" t="t" r="r" b="b"/>
              <a:pathLst>
                <a:path w="2838976" h="2838976">
                  <a:moveTo>
                    <a:pt x="0" y="0"/>
                  </a:moveTo>
                  <a:lnTo>
                    <a:pt x="2838976" y="0"/>
                  </a:lnTo>
                  <a:lnTo>
                    <a:pt x="2838976" y="2838976"/>
                  </a:lnTo>
                  <a:lnTo>
                    <a:pt x="0" y="2838976"/>
                  </a:lnTo>
                  <a:lnTo>
                    <a:pt x="0" y="0"/>
                  </a:lnTo>
                  <a:close/>
                </a:path>
              </a:pathLst>
            </a:custGeom>
            <a:blipFill>
              <a:blip r:embed="rId7">
                <a:alphaModFix amt="60000"/>
                <a:extLst>
                  <a:ext uri="{96DAC541-7B7A-43D3-8B79-37D633B846F1}">
                    <asvg:svgBlip xmlns:asvg="http://schemas.microsoft.com/office/drawing/2016/SVG/main" r:embed="rId8"/>
                  </a:ext>
                </a:extLst>
              </a:blip>
              <a:stretch>
                <a:fillRect/>
              </a:stretch>
            </a:blipFill>
          </p:spPr>
          <p:txBody>
            <a:bodyPr/>
            <a:lstStyle/>
            <a:p>
              <a:endParaRPr lang="en-SA"/>
            </a:p>
          </p:txBody>
        </p:sp>
        <p:sp>
          <p:nvSpPr>
            <p:cNvPr id="48" name="Freeform 53"/>
            <p:cNvSpPr/>
            <p:nvPr/>
          </p:nvSpPr>
          <p:spPr>
            <a:xfrm>
              <a:off x="1957562" y="3996780"/>
              <a:ext cx="750559" cy="750558"/>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EFD"/>
            </a:solidFill>
          </p:spPr>
          <p:txBody>
            <a:bodyPr/>
            <a:lstStyle/>
            <a:p>
              <a:endParaRPr lang="en-SA"/>
            </a:p>
          </p:txBody>
        </p:sp>
        <p:sp>
          <p:nvSpPr>
            <p:cNvPr id="49" name="TextBox 54"/>
            <p:cNvSpPr txBox="1"/>
            <p:nvPr/>
          </p:nvSpPr>
          <p:spPr>
            <a:xfrm>
              <a:off x="2027927" y="4040758"/>
              <a:ext cx="609829" cy="63621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sp>
          <p:nvSpPr>
            <p:cNvPr id="83" name="Freeform 47"/>
            <p:cNvSpPr/>
            <p:nvPr/>
          </p:nvSpPr>
          <p:spPr>
            <a:xfrm>
              <a:off x="8948421" y="4372059"/>
              <a:ext cx="1009852" cy="871825"/>
            </a:xfrm>
            <a:custGeom>
              <a:avLst/>
              <a:gdLst/>
              <a:ahLst/>
              <a:cxnLst/>
              <a:rect l="l" t="t" r="r" b="b"/>
              <a:pathLst>
                <a:path w="3087895" h="2665841">
                  <a:moveTo>
                    <a:pt x="0" y="0"/>
                  </a:moveTo>
                  <a:lnTo>
                    <a:pt x="3087895" y="0"/>
                  </a:lnTo>
                  <a:lnTo>
                    <a:pt x="3087895" y="2665841"/>
                  </a:lnTo>
                  <a:lnTo>
                    <a:pt x="0" y="2665841"/>
                  </a:lnTo>
                  <a:lnTo>
                    <a:pt x="0" y="0"/>
                  </a:lnTo>
                  <a:close/>
                </a:path>
              </a:pathLst>
            </a:custGeom>
            <a:blipFill>
              <a:blip r:embed="rId13" cstate="email">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a:blipFill>
          </p:spPr>
          <p:txBody>
            <a:bodyPr/>
            <a:lstStyle/>
            <a:p>
              <a:endParaRPr lang="en-SA"/>
            </a:p>
          </p:txBody>
        </p:sp>
        <p:sp>
          <p:nvSpPr>
            <p:cNvPr id="84" name="Freeform 83"/>
            <p:cNvSpPr/>
            <p:nvPr/>
          </p:nvSpPr>
          <p:spPr>
            <a:xfrm>
              <a:off x="8948421" y="3859510"/>
              <a:ext cx="1015945" cy="1025099"/>
            </a:xfrm>
            <a:custGeom>
              <a:avLst/>
              <a:gdLst/>
              <a:ahLst/>
              <a:cxnLst/>
              <a:rect l="l" t="t" r="r" b="b"/>
              <a:pathLst>
                <a:path w="805541" h="812800">
                  <a:moveTo>
                    <a:pt x="402771" y="0"/>
                  </a:moveTo>
                  <a:cubicBezTo>
                    <a:pt x="180327" y="0"/>
                    <a:pt x="0" y="181951"/>
                    <a:pt x="0" y="406400"/>
                  </a:cubicBezTo>
                  <a:cubicBezTo>
                    <a:pt x="0" y="630849"/>
                    <a:pt x="180327" y="812800"/>
                    <a:pt x="402771" y="812800"/>
                  </a:cubicBezTo>
                  <a:cubicBezTo>
                    <a:pt x="625215" y="812800"/>
                    <a:pt x="805541" y="630849"/>
                    <a:pt x="805541" y="406400"/>
                  </a:cubicBezTo>
                  <a:cubicBezTo>
                    <a:pt x="805541" y="181951"/>
                    <a:pt x="625215" y="0"/>
                    <a:pt x="402771" y="0"/>
                  </a:cubicBezTo>
                  <a:close/>
                </a:path>
              </a:pathLst>
            </a:custGeom>
            <a:solidFill>
              <a:srgbClr val="000000">
                <a:alpha val="0"/>
              </a:srgbClr>
            </a:solidFill>
            <a:ln w="66675" cap="sq">
              <a:solidFill>
                <a:srgbClr val="474D96"/>
              </a:solidFill>
              <a:prstDash val="solid"/>
              <a:miter/>
            </a:ln>
          </p:spPr>
          <p:txBody>
            <a:bodyPr/>
            <a:lstStyle/>
            <a:p>
              <a:endParaRPr lang="en-SA"/>
            </a:p>
          </p:txBody>
        </p:sp>
        <p:sp>
          <p:nvSpPr>
            <p:cNvPr id="85" name="TextBox 84"/>
            <p:cNvSpPr txBox="1"/>
            <p:nvPr/>
          </p:nvSpPr>
          <p:spPr>
            <a:xfrm>
              <a:off x="9043667" y="3919574"/>
              <a:ext cx="825455" cy="868932"/>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sp>
          <p:nvSpPr>
            <p:cNvPr id="86" name="Freeform 51"/>
            <p:cNvSpPr/>
            <p:nvPr/>
          </p:nvSpPr>
          <p:spPr>
            <a:xfrm>
              <a:off x="8992170" y="3907836"/>
              <a:ext cx="928447" cy="928447"/>
            </a:xfrm>
            <a:custGeom>
              <a:avLst/>
              <a:gdLst/>
              <a:ahLst/>
              <a:cxnLst/>
              <a:rect l="l" t="t" r="r" b="b"/>
              <a:pathLst>
                <a:path w="2838976" h="2838976">
                  <a:moveTo>
                    <a:pt x="0" y="0"/>
                  </a:moveTo>
                  <a:lnTo>
                    <a:pt x="2838976" y="0"/>
                  </a:lnTo>
                  <a:lnTo>
                    <a:pt x="2838976" y="2838976"/>
                  </a:lnTo>
                  <a:lnTo>
                    <a:pt x="0" y="2838976"/>
                  </a:lnTo>
                  <a:lnTo>
                    <a:pt x="0" y="0"/>
                  </a:lnTo>
                  <a:close/>
                </a:path>
              </a:pathLst>
            </a:custGeom>
            <a:blipFill>
              <a:blip r:embed="rId7">
                <a:alphaModFix amt="60000"/>
                <a:extLst>
                  <a:ext uri="{96DAC541-7B7A-43D3-8B79-37D633B846F1}">
                    <asvg:svgBlip xmlns:asvg="http://schemas.microsoft.com/office/drawing/2016/SVG/main" r:embed="rId8"/>
                  </a:ext>
                </a:extLst>
              </a:blip>
              <a:stretch>
                <a:fillRect/>
              </a:stretch>
            </a:blipFill>
          </p:spPr>
          <p:txBody>
            <a:bodyPr/>
            <a:lstStyle/>
            <a:p>
              <a:endParaRPr lang="en-SA"/>
            </a:p>
          </p:txBody>
        </p:sp>
        <p:sp>
          <p:nvSpPr>
            <p:cNvPr id="87" name="Freeform 53"/>
            <p:cNvSpPr/>
            <p:nvPr/>
          </p:nvSpPr>
          <p:spPr>
            <a:xfrm>
              <a:off x="9081114" y="3996780"/>
              <a:ext cx="750559" cy="750558"/>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EFD"/>
            </a:solidFill>
          </p:spPr>
          <p:txBody>
            <a:bodyPr/>
            <a:lstStyle/>
            <a:p>
              <a:endParaRPr lang="en-SA"/>
            </a:p>
          </p:txBody>
        </p:sp>
        <p:sp>
          <p:nvSpPr>
            <p:cNvPr id="88" name="TextBox 54"/>
            <p:cNvSpPr txBox="1"/>
            <p:nvPr/>
          </p:nvSpPr>
          <p:spPr>
            <a:xfrm>
              <a:off x="9151479" y="4040758"/>
              <a:ext cx="609829" cy="63621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89" name="Rectangle 88">
            <a:extLst>
              <a:ext uri="{FF2B5EF4-FFF2-40B4-BE49-F238E27FC236}">
                <a16:creationId xmlns:a16="http://schemas.microsoft.com/office/drawing/2014/main" id="{2F08A842-587D-410E-BC48-3C304D19D659}"/>
              </a:ext>
            </a:extLst>
          </p:cNvPr>
          <p:cNvSpPr/>
          <p:nvPr/>
        </p:nvSpPr>
        <p:spPr>
          <a:xfrm>
            <a:off x="8983182" y="5364582"/>
            <a:ext cx="1349188" cy="461665"/>
          </a:xfrm>
          <a:prstGeom prst="rect">
            <a:avLst/>
          </a:prstGeom>
        </p:spPr>
        <p:txBody>
          <a:bodyPr wrap="square">
            <a:spAutoFit/>
          </a:bodyPr>
          <a:lstStyle/>
          <a:p>
            <a:pPr lvl="0" algn="ctr" rtl="1">
              <a:defRPr/>
            </a:pPr>
            <a:r>
              <a:rPr lang="ar-EG" sz="1200" dirty="0">
                <a:solidFill>
                  <a:schemeClr val="bg1">
                    <a:lumMod val="50000"/>
                  </a:schemeClr>
                </a:solidFill>
                <a:latin typeface="SST Arabic Medium" pitchFamily="34" charset="-78"/>
                <a:cs typeface="SST Arabic Medium" pitchFamily="34" charset="-78"/>
              </a:rPr>
              <a:t>خطة إدارة التكاليف</a:t>
            </a:r>
          </a:p>
        </p:txBody>
      </p:sp>
      <p:sp>
        <p:nvSpPr>
          <p:cNvPr id="90" name="Rectangle 89">
            <a:extLst>
              <a:ext uri="{FF2B5EF4-FFF2-40B4-BE49-F238E27FC236}">
                <a16:creationId xmlns:a16="http://schemas.microsoft.com/office/drawing/2014/main" id="{2F08A842-587D-410E-BC48-3C304D19D659}"/>
              </a:ext>
            </a:extLst>
          </p:cNvPr>
          <p:cNvSpPr/>
          <p:nvPr/>
        </p:nvSpPr>
        <p:spPr>
          <a:xfrm>
            <a:off x="7959184" y="5364582"/>
            <a:ext cx="1349188" cy="461665"/>
          </a:xfrm>
          <a:prstGeom prst="rect">
            <a:avLst/>
          </a:prstGeom>
        </p:spPr>
        <p:txBody>
          <a:bodyPr wrap="square">
            <a:spAutoFit/>
          </a:bodyPr>
          <a:lstStyle/>
          <a:p>
            <a:pPr lvl="0" algn="ctr" rtl="1">
              <a:defRPr/>
            </a:pPr>
            <a:r>
              <a:rPr lang="ar-EG" sz="1200" dirty="0">
                <a:solidFill>
                  <a:schemeClr val="bg1">
                    <a:lumMod val="50000"/>
                  </a:schemeClr>
                </a:solidFill>
                <a:latin typeface="SST Arabic Medium" pitchFamily="34" charset="-78"/>
                <a:cs typeface="SST Arabic Medium" pitchFamily="34" charset="-78"/>
              </a:rPr>
              <a:t>خطة التحكم في التغيير</a:t>
            </a:r>
          </a:p>
        </p:txBody>
      </p:sp>
      <p:sp>
        <p:nvSpPr>
          <p:cNvPr id="91" name="Rectangle 90">
            <a:extLst>
              <a:ext uri="{FF2B5EF4-FFF2-40B4-BE49-F238E27FC236}">
                <a16:creationId xmlns:a16="http://schemas.microsoft.com/office/drawing/2014/main" id="{2F08A842-587D-410E-BC48-3C304D19D659}"/>
              </a:ext>
            </a:extLst>
          </p:cNvPr>
          <p:cNvSpPr/>
          <p:nvPr/>
        </p:nvSpPr>
        <p:spPr>
          <a:xfrm>
            <a:off x="6935186" y="5364582"/>
            <a:ext cx="1349188" cy="461665"/>
          </a:xfrm>
          <a:prstGeom prst="rect">
            <a:avLst/>
          </a:prstGeom>
        </p:spPr>
        <p:txBody>
          <a:bodyPr wrap="square">
            <a:spAutoFit/>
          </a:bodyPr>
          <a:lstStyle/>
          <a:p>
            <a:pPr lvl="0" algn="ctr" rtl="1">
              <a:defRPr/>
            </a:pPr>
            <a:r>
              <a:rPr lang="ar-EG" sz="1200" dirty="0">
                <a:solidFill>
                  <a:schemeClr val="bg1">
                    <a:lumMod val="50000"/>
                  </a:schemeClr>
                </a:solidFill>
                <a:latin typeface="SST Arabic Medium" pitchFamily="34" charset="-78"/>
                <a:cs typeface="SST Arabic Medium" pitchFamily="34" charset="-78"/>
              </a:rPr>
              <a:t>خطة إدارة المشتريات</a:t>
            </a:r>
          </a:p>
        </p:txBody>
      </p:sp>
      <p:sp>
        <p:nvSpPr>
          <p:cNvPr id="92" name="Rectangle 91">
            <a:extLst>
              <a:ext uri="{FF2B5EF4-FFF2-40B4-BE49-F238E27FC236}">
                <a16:creationId xmlns:a16="http://schemas.microsoft.com/office/drawing/2014/main" id="{2F08A842-587D-410E-BC48-3C304D19D659}"/>
              </a:ext>
            </a:extLst>
          </p:cNvPr>
          <p:cNvSpPr/>
          <p:nvPr/>
        </p:nvSpPr>
        <p:spPr>
          <a:xfrm>
            <a:off x="5919814" y="5364582"/>
            <a:ext cx="1349188" cy="276999"/>
          </a:xfrm>
          <a:prstGeom prst="rect">
            <a:avLst/>
          </a:prstGeom>
        </p:spPr>
        <p:txBody>
          <a:bodyPr wrap="square">
            <a:spAutoFit/>
          </a:bodyPr>
          <a:lstStyle/>
          <a:p>
            <a:pPr lvl="0" algn="ctr" rtl="1">
              <a:defRPr/>
            </a:pPr>
            <a:r>
              <a:rPr lang="ar-EG" sz="1200" dirty="0">
                <a:solidFill>
                  <a:schemeClr val="bg1">
                    <a:lumMod val="50000"/>
                  </a:schemeClr>
                </a:solidFill>
                <a:latin typeface="SST Arabic Medium" pitchFamily="34" charset="-78"/>
                <a:cs typeface="SST Arabic Medium" pitchFamily="34" charset="-78"/>
              </a:rPr>
              <a:t>خطة التكرار</a:t>
            </a:r>
          </a:p>
        </p:txBody>
      </p:sp>
      <p:sp>
        <p:nvSpPr>
          <p:cNvPr id="93" name="Rectangle 92">
            <a:extLst>
              <a:ext uri="{FF2B5EF4-FFF2-40B4-BE49-F238E27FC236}">
                <a16:creationId xmlns:a16="http://schemas.microsoft.com/office/drawing/2014/main" id="{2F08A842-587D-410E-BC48-3C304D19D659}"/>
              </a:ext>
            </a:extLst>
          </p:cNvPr>
          <p:cNvSpPr/>
          <p:nvPr/>
        </p:nvSpPr>
        <p:spPr>
          <a:xfrm>
            <a:off x="4904442" y="5364582"/>
            <a:ext cx="1349188" cy="461665"/>
          </a:xfrm>
          <a:prstGeom prst="rect">
            <a:avLst/>
          </a:prstGeom>
        </p:spPr>
        <p:txBody>
          <a:bodyPr wrap="square">
            <a:spAutoFit/>
          </a:bodyPr>
          <a:lstStyle/>
          <a:p>
            <a:pPr lvl="0" algn="ctr" rtl="1">
              <a:defRPr/>
            </a:pPr>
            <a:r>
              <a:rPr lang="ar-EG" sz="1200" dirty="0">
                <a:solidFill>
                  <a:schemeClr val="bg1">
                    <a:lumMod val="50000"/>
                  </a:schemeClr>
                </a:solidFill>
                <a:latin typeface="SST Arabic Medium" pitchFamily="34" charset="-78"/>
                <a:cs typeface="SST Arabic Medium" pitchFamily="34" charset="-78"/>
              </a:rPr>
              <a:t>خطة إدارة </a:t>
            </a:r>
          </a:p>
          <a:p>
            <a:pPr lvl="0" algn="ctr" rtl="1">
              <a:defRPr/>
            </a:pPr>
            <a:r>
              <a:rPr lang="ar-EG" sz="1200" dirty="0">
                <a:solidFill>
                  <a:schemeClr val="bg1">
                    <a:lumMod val="50000"/>
                  </a:schemeClr>
                </a:solidFill>
                <a:latin typeface="SST Arabic Medium" pitchFamily="34" charset="-78"/>
                <a:cs typeface="SST Arabic Medium" pitchFamily="34" charset="-78"/>
              </a:rPr>
              <a:t>الجودة</a:t>
            </a:r>
          </a:p>
        </p:txBody>
      </p:sp>
      <p:sp>
        <p:nvSpPr>
          <p:cNvPr id="94" name="Rectangle 93">
            <a:extLst>
              <a:ext uri="{FF2B5EF4-FFF2-40B4-BE49-F238E27FC236}">
                <a16:creationId xmlns:a16="http://schemas.microsoft.com/office/drawing/2014/main" id="{2F08A842-587D-410E-BC48-3C304D19D659}"/>
              </a:ext>
            </a:extLst>
          </p:cNvPr>
          <p:cNvSpPr/>
          <p:nvPr/>
        </p:nvSpPr>
        <p:spPr>
          <a:xfrm>
            <a:off x="3897696" y="5364582"/>
            <a:ext cx="1349188" cy="461665"/>
          </a:xfrm>
          <a:prstGeom prst="rect">
            <a:avLst/>
          </a:prstGeom>
        </p:spPr>
        <p:txBody>
          <a:bodyPr wrap="square">
            <a:spAutoFit/>
          </a:bodyPr>
          <a:lstStyle/>
          <a:p>
            <a:pPr lvl="0" algn="ctr" rtl="1">
              <a:defRPr/>
            </a:pPr>
            <a:r>
              <a:rPr lang="ar-EG" sz="1200" dirty="0">
                <a:solidFill>
                  <a:schemeClr val="bg1">
                    <a:lumMod val="50000"/>
                  </a:schemeClr>
                </a:solidFill>
                <a:latin typeface="SST Arabic Medium" pitchFamily="34" charset="-78"/>
                <a:cs typeface="SST Arabic Medium" pitchFamily="34" charset="-78"/>
              </a:rPr>
              <a:t>خطة إدارة المشروع</a:t>
            </a:r>
          </a:p>
        </p:txBody>
      </p:sp>
      <p:sp>
        <p:nvSpPr>
          <p:cNvPr id="95" name="Rectangle 94">
            <a:extLst>
              <a:ext uri="{FF2B5EF4-FFF2-40B4-BE49-F238E27FC236}">
                <a16:creationId xmlns:a16="http://schemas.microsoft.com/office/drawing/2014/main" id="{2F08A842-587D-410E-BC48-3C304D19D659}"/>
              </a:ext>
            </a:extLst>
          </p:cNvPr>
          <p:cNvSpPr/>
          <p:nvPr/>
        </p:nvSpPr>
        <p:spPr>
          <a:xfrm>
            <a:off x="2873698" y="5364582"/>
            <a:ext cx="1349188" cy="461665"/>
          </a:xfrm>
          <a:prstGeom prst="rect">
            <a:avLst/>
          </a:prstGeom>
        </p:spPr>
        <p:txBody>
          <a:bodyPr wrap="square">
            <a:spAutoFit/>
          </a:bodyPr>
          <a:lstStyle/>
          <a:p>
            <a:pPr lvl="0" algn="ctr" rtl="1">
              <a:defRPr/>
            </a:pPr>
            <a:r>
              <a:rPr lang="ar-EG" sz="1200" dirty="0">
                <a:solidFill>
                  <a:schemeClr val="bg1">
                    <a:lumMod val="50000"/>
                  </a:schemeClr>
                </a:solidFill>
                <a:latin typeface="SST Arabic Medium" pitchFamily="34" charset="-78"/>
                <a:cs typeface="SST Arabic Medium" pitchFamily="34" charset="-78"/>
              </a:rPr>
              <a:t>خطة إدارة المتطلبات</a:t>
            </a:r>
          </a:p>
        </p:txBody>
      </p:sp>
      <p:sp>
        <p:nvSpPr>
          <p:cNvPr id="96" name="Rectangle 95">
            <a:extLst>
              <a:ext uri="{FF2B5EF4-FFF2-40B4-BE49-F238E27FC236}">
                <a16:creationId xmlns:a16="http://schemas.microsoft.com/office/drawing/2014/main" id="{2F08A842-587D-410E-BC48-3C304D19D659}"/>
              </a:ext>
            </a:extLst>
          </p:cNvPr>
          <p:cNvSpPr/>
          <p:nvPr/>
        </p:nvSpPr>
        <p:spPr>
          <a:xfrm>
            <a:off x="1866566" y="5364582"/>
            <a:ext cx="1349188" cy="276999"/>
          </a:xfrm>
          <a:prstGeom prst="rect">
            <a:avLst/>
          </a:prstGeom>
        </p:spPr>
        <p:txBody>
          <a:bodyPr wrap="square">
            <a:spAutoFit/>
          </a:bodyPr>
          <a:lstStyle/>
          <a:p>
            <a:pPr lvl="0" algn="ctr" rtl="1">
              <a:defRPr/>
            </a:pPr>
            <a:r>
              <a:rPr lang="ar-EG" sz="1200" dirty="0">
                <a:solidFill>
                  <a:schemeClr val="bg1">
                    <a:lumMod val="50000"/>
                  </a:schemeClr>
                </a:solidFill>
                <a:latin typeface="SST Arabic Medium" pitchFamily="34" charset="-78"/>
                <a:cs typeface="SST Arabic Medium" pitchFamily="34" charset="-78"/>
              </a:rPr>
              <a:t>خطة الإصدار</a:t>
            </a:r>
          </a:p>
        </p:txBody>
      </p:sp>
      <p:sp>
        <p:nvSpPr>
          <p:cNvPr id="97" name="Rectangle 96">
            <a:extLst>
              <a:ext uri="{FF2B5EF4-FFF2-40B4-BE49-F238E27FC236}">
                <a16:creationId xmlns:a16="http://schemas.microsoft.com/office/drawing/2014/main" id="{2F08A842-587D-410E-BC48-3C304D19D659}"/>
              </a:ext>
            </a:extLst>
          </p:cNvPr>
          <p:cNvSpPr/>
          <p:nvPr/>
        </p:nvSpPr>
        <p:spPr>
          <a:xfrm>
            <a:off x="9065059" y="4154824"/>
            <a:ext cx="1179342" cy="400110"/>
          </a:xfrm>
          <a:prstGeom prst="rect">
            <a:avLst/>
          </a:prstGeom>
        </p:spPr>
        <p:txBody>
          <a:bodyPr wrap="square">
            <a:spAutoFit/>
          </a:bodyPr>
          <a:lstStyle/>
          <a:p>
            <a:pPr lvl="0" algn="ctr" rtl="1">
              <a:defRPr/>
            </a:pPr>
            <a:r>
              <a:rPr lang="ar-EG" sz="2000" dirty="0">
                <a:solidFill>
                  <a:schemeClr val="bg1">
                    <a:lumMod val="50000"/>
                  </a:schemeClr>
                </a:solidFill>
                <a:latin typeface="SST Arabic Medium" pitchFamily="34" charset="-78"/>
                <a:cs typeface="SST Arabic Medium" pitchFamily="34" charset="-78"/>
              </a:rPr>
              <a:t>1</a:t>
            </a:r>
          </a:p>
        </p:txBody>
      </p:sp>
      <p:sp>
        <p:nvSpPr>
          <p:cNvPr id="98" name="Rectangle 97">
            <a:extLst>
              <a:ext uri="{FF2B5EF4-FFF2-40B4-BE49-F238E27FC236}">
                <a16:creationId xmlns:a16="http://schemas.microsoft.com/office/drawing/2014/main" id="{2F08A842-587D-410E-BC48-3C304D19D659}"/>
              </a:ext>
            </a:extLst>
          </p:cNvPr>
          <p:cNvSpPr/>
          <p:nvPr/>
        </p:nvSpPr>
        <p:spPr>
          <a:xfrm>
            <a:off x="8044107" y="4154824"/>
            <a:ext cx="1179342" cy="400110"/>
          </a:xfrm>
          <a:prstGeom prst="rect">
            <a:avLst/>
          </a:prstGeom>
        </p:spPr>
        <p:txBody>
          <a:bodyPr wrap="square">
            <a:spAutoFit/>
          </a:bodyPr>
          <a:lstStyle/>
          <a:p>
            <a:pPr lvl="0" algn="ctr" rtl="1">
              <a:defRPr/>
            </a:pPr>
            <a:r>
              <a:rPr lang="ar-EG" sz="2000" dirty="0">
                <a:solidFill>
                  <a:schemeClr val="bg1">
                    <a:lumMod val="50000"/>
                  </a:schemeClr>
                </a:solidFill>
                <a:latin typeface="SST Arabic Medium" pitchFamily="34" charset="-78"/>
                <a:cs typeface="SST Arabic Medium" pitchFamily="34" charset="-78"/>
              </a:rPr>
              <a:t>2</a:t>
            </a:r>
          </a:p>
        </p:txBody>
      </p:sp>
      <p:sp>
        <p:nvSpPr>
          <p:cNvPr id="99" name="Rectangle 98">
            <a:extLst>
              <a:ext uri="{FF2B5EF4-FFF2-40B4-BE49-F238E27FC236}">
                <a16:creationId xmlns:a16="http://schemas.microsoft.com/office/drawing/2014/main" id="{2F08A842-587D-410E-BC48-3C304D19D659}"/>
              </a:ext>
            </a:extLst>
          </p:cNvPr>
          <p:cNvSpPr/>
          <p:nvPr/>
        </p:nvSpPr>
        <p:spPr>
          <a:xfrm>
            <a:off x="7023155" y="4154824"/>
            <a:ext cx="1179342" cy="400110"/>
          </a:xfrm>
          <a:prstGeom prst="rect">
            <a:avLst/>
          </a:prstGeom>
        </p:spPr>
        <p:txBody>
          <a:bodyPr wrap="square">
            <a:spAutoFit/>
          </a:bodyPr>
          <a:lstStyle/>
          <a:p>
            <a:pPr lvl="0" algn="ctr" rtl="1">
              <a:defRPr/>
            </a:pPr>
            <a:r>
              <a:rPr lang="ar-EG" sz="2000" dirty="0">
                <a:solidFill>
                  <a:schemeClr val="bg1">
                    <a:lumMod val="50000"/>
                  </a:schemeClr>
                </a:solidFill>
                <a:latin typeface="SST Arabic Medium" pitchFamily="34" charset="-78"/>
                <a:cs typeface="SST Arabic Medium" pitchFamily="34" charset="-78"/>
              </a:rPr>
              <a:t>3</a:t>
            </a:r>
          </a:p>
        </p:txBody>
      </p:sp>
      <p:sp>
        <p:nvSpPr>
          <p:cNvPr id="100" name="Rectangle 99">
            <a:extLst>
              <a:ext uri="{FF2B5EF4-FFF2-40B4-BE49-F238E27FC236}">
                <a16:creationId xmlns:a16="http://schemas.microsoft.com/office/drawing/2014/main" id="{2F08A842-587D-410E-BC48-3C304D19D659}"/>
              </a:ext>
            </a:extLst>
          </p:cNvPr>
          <p:cNvSpPr/>
          <p:nvPr/>
        </p:nvSpPr>
        <p:spPr>
          <a:xfrm>
            <a:off x="6002203" y="4154824"/>
            <a:ext cx="1179342" cy="400110"/>
          </a:xfrm>
          <a:prstGeom prst="rect">
            <a:avLst/>
          </a:prstGeom>
        </p:spPr>
        <p:txBody>
          <a:bodyPr wrap="square">
            <a:spAutoFit/>
          </a:bodyPr>
          <a:lstStyle/>
          <a:p>
            <a:pPr lvl="0" algn="ctr" rtl="1">
              <a:defRPr/>
            </a:pPr>
            <a:r>
              <a:rPr lang="ar-EG" sz="2000" dirty="0">
                <a:solidFill>
                  <a:schemeClr val="bg1">
                    <a:lumMod val="50000"/>
                  </a:schemeClr>
                </a:solidFill>
                <a:latin typeface="SST Arabic Medium" pitchFamily="34" charset="-78"/>
                <a:cs typeface="SST Arabic Medium" pitchFamily="34" charset="-78"/>
              </a:rPr>
              <a:t>4</a:t>
            </a:r>
          </a:p>
        </p:txBody>
      </p:sp>
      <p:sp>
        <p:nvSpPr>
          <p:cNvPr id="101" name="Rectangle 100">
            <a:extLst>
              <a:ext uri="{FF2B5EF4-FFF2-40B4-BE49-F238E27FC236}">
                <a16:creationId xmlns:a16="http://schemas.microsoft.com/office/drawing/2014/main" id="{2F08A842-587D-410E-BC48-3C304D19D659}"/>
              </a:ext>
            </a:extLst>
          </p:cNvPr>
          <p:cNvSpPr/>
          <p:nvPr/>
        </p:nvSpPr>
        <p:spPr>
          <a:xfrm>
            <a:off x="4981251" y="4154824"/>
            <a:ext cx="1179342" cy="400110"/>
          </a:xfrm>
          <a:prstGeom prst="rect">
            <a:avLst/>
          </a:prstGeom>
        </p:spPr>
        <p:txBody>
          <a:bodyPr wrap="square">
            <a:spAutoFit/>
          </a:bodyPr>
          <a:lstStyle/>
          <a:p>
            <a:pPr lvl="0" algn="ctr" rtl="1">
              <a:defRPr/>
            </a:pPr>
            <a:r>
              <a:rPr lang="ar-EG" sz="2000" dirty="0">
                <a:solidFill>
                  <a:schemeClr val="bg1">
                    <a:lumMod val="50000"/>
                  </a:schemeClr>
                </a:solidFill>
                <a:latin typeface="SST Arabic Medium" pitchFamily="34" charset="-78"/>
                <a:cs typeface="SST Arabic Medium" pitchFamily="34" charset="-78"/>
              </a:rPr>
              <a:t>5</a:t>
            </a:r>
          </a:p>
        </p:txBody>
      </p:sp>
      <p:sp>
        <p:nvSpPr>
          <p:cNvPr id="102" name="Rectangle 101">
            <a:extLst>
              <a:ext uri="{FF2B5EF4-FFF2-40B4-BE49-F238E27FC236}">
                <a16:creationId xmlns:a16="http://schemas.microsoft.com/office/drawing/2014/main" id="{2F08A842-587D-410E-BC48-3C304D19D659}"/>
              </a:ext>
            </a:extLst>
          </p:cNvPr>
          <p:cNvSpPr/>
          <p:nvPr/>
        </p:nvSpPr>
        <p:spPr>
          <a:xfrm>
            <a:off x="3960299" y="4154824"/>
            <a:ext cx="1179342" cy="400110"/>
          </a:xfrm>
          <a:prstGeom prst="rect">
            <a:avLst/>
          </a:prstGeom>
        </p:spPr>
        <p:txBody>
          <a:bodyPr wrap="square">
            <a:spAutoFit/>
          </a:bodyPr>
          <a:lstStyle/>
          <a:p>
            <a:pPr lvl="0" algn="ctr" rtl="1">
              <a:defRPr/>
            </a:pPr>
            <a:r>
              <a:rPr lang="ar-EG" sz="2000" dirty="0">
                <a:solidFill>
                  <a:schemeClr val="bg1">
                    <a:lumMod val="50000"/>
                  </a:schemeClr>
                </a:solidFill>
                <a:latin typeface="SST Arabic Medium" pitchFamily="34" charset="-78"/>
                <a:cs typeface="SST Arabic Medium" pitchFamily="34" charset="-78"/>
              </a:rPr>
              <a:t>6</a:t>
            </a:r>
          </a:p>
        </p:txBody>
      </p:sp>
      <p:sp>
        <p:nvSpPr>
          <p:cNvPr id="103" name="Rectangle 102">
            <a:extLst>
              <a:ext uri="{FF2B5EF4-FFF2-40B4-BE49-F238E27FC236}">
                <a16:creationId xmlns:a16="http://schemas.microsoft.com/office/drawing/2014/main" id="{2F08A842-587D-410E-BC48-3C304D19D659}"/>
              </a:ext>
            </a:extLst>
          </p:cNvPr>
          <p:cNvSpPr/>
          <p:nvPr/>
        </p:nvSpPr>
        <p:spPr>
          <a:xfrm>
            <a:off x="2939347" y="4154824"/>
            <a:ext cx="1179342" cy="400110"/>
          </a:xfrm>
          <a:prstGeom prst="rect">
            <a:avLst/>
          </a:prstGeom>
        </p:spPr>
        <p:txBody>
          <a:bodyPr wrap="square">
            <a:spAutoFit/>
          </a:bodyPr>
          <a:lstStyle/>
          <a:p>
            <a:pPr lvl="0" algn="ctr" rtl="1">
              <a:defRPr/>
            </a:pPr>
            <a:r>
              <a:rPr lang="ar-EG" sz="2000" dirty="0">
                <a:solidFill>
                  <a:schemeClr val="bg1">
                    <a:lumMod val="50000"/>
                  </a:schemeClr>
                </a:solidFill>
                <a:latin typeface="SST Arabic Medium" pitchFamily="34" charset="-78"/>
                <a:cs typeface="SST Arabic Medium" pitchFamily="34" charset="-78"/>
              </a:rPr>
              <a:t>7</a:t>
            </a:r>
          </a:p>
        </p:txBody>
      </p:sp>
      <p:sp>
        <p:nvSpPr>
          <p:cNvPr id="104" name="Rectangle 103">
            <a:extLst>
              <a:ext uri="{FF2B5EF4-FFF2-40B4-BE49-F238E27FC236}">
                <a16:creationId xmlns:a16="http://schemas.microsoft.com/office/drawing/2014/main" id="{2F08A842-587D-410E-BC48-3C304D19D659}"/>
              </a:ext>
            </a:extLst>
          </p:cNvPr>
          <p:cNvSpPr/>
          <p:nvPr/>
        </p:nvSpPr>
        <p:spPr>
          <a:xfrm>
            <a:off x="1918395" y="4154824"/>
            <a:ext cx="1179342" cy="400110"/>
          </a:xfrm>
          <a:prstGeom prst="rect">
            <a:avLst/>
          </a:prstGeom>
        </p:spPr>
        <p:txBody>
          <a:bodyPr wrap="square">
            <a:spAutoFit/>
          </a:bodyPr>
          <a:lstStyle/>
          <a:p>
            <a:pPr lvl="0" algn="ctr" rtl="1">
              <a:defRPr/>
            </a:pPr>
            <a:r>
              <a:rPr lang="ar-EG" sz="2000" dirty="0">
                <a:solidFill>
                  <a:schemeClr val="bg1">
                    <a:lumMod val="50000"/>
                  </a:schemeClr>
                </a:solidFill>
                <a:latin typeface="SST Arabic Medium" pitchFamily="34" charset="-78"/>
                <a:cs typeface="SST Arabic Medium" pitchFamily="34" charset="-78"/>
              </a:rPr>
              <a:t>8</a:t>
            </a:r>
          </a:p>
        </p:txBody>
      </p:sp>
    </p:spTree>
    <p:extLst>
      <p:ext uri="{BB962C8B-B14F-4D97-AF65-F5344CB8AC3E}">
        <p14:creationId xmlns:p14="http://schemas.microsoft.com/office/powerpoint/2010/main" val="328876746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F08A842-587D-410E-BC48-3C304D19D659}"/>
              </a:ext>
            </a:extLst>
          </p:cNvPr>
          <p:cNvSpPr/>
          <p:nvPr/>
        </p:nvSpPr>
        <p:spPr>
          <a:xfrm>
            <a:off x="6690718" y="1520995"/>
            <a:ext cx="4594785" cy="2693045"/>
          </a:xfrm>
          <a:prstGeom prst="rect">
            <a:avLst/>
          </a:prstGeom>
        </p:spPr>
        <p:txBody>
          <a:bodyPr wrap="square">
            <a:spAutoFit/>
          </a:bodyPr>
          <a:lstStyle/>
          <a:p>
            <a:pPr lvl="0" algn="justLow" rtl="1">
              <a:lnSpc>
                <a:spcPct val="150000"/>
              </a:lnSpc>
              <a:defRPr/>
            </a:pPr>
            <a:r>
              <a:rPr lang="ar-EG" dirty="0">
                <a:solidFill>
                  <a:srgbClr val="03A5AD"/>
                </a:solidFill>
                <a:latin typeface="SST Arabic Medium" pitchFamily="34" charset="-78"/>
                <a:cs typeface="SST Arabic Medium" pitchFamily="34" charset="-78"/>
              </a:rPr>
              <a:t>3. الخطط</a:t>
            </a:r>
          </a:p>
          <a:p>
            <a:pPr lvl="0" algn="justLow" rtl="1">
              <a:lnSpc>
                <a:spcPct val="150000"/>
              </a:lnSpc>
              <a:defRPr/>
            </a:pPr>
            <a:r>
              <a:rPr lang="ar-EG" sz="1600" dirty="0">
                <a:solidFill>
                  <a:schemeClr val="bg1">
                    <a:lumMod val="50000"/>
                  </a:schemeClr>
                </a:solidFill>
                <a:latin typeface="SST Arabic Medium" pitchFamily="34" charset="-78"/>
                <a:cs typeface="SST Arabic Medium" pitchFamily="34" charset="-78"/>
              </a:rPr>
              <a:t>الخطة هي وسيلة مقترحة لإنجاز شيء ما. تضع فرق المشروع خططًا لكل جانب من جوانب المشروع، و/ أو تدمج كل هذه المعلومات في خطة شاملة لإدارة المشروع. تعتبر الخطط بصفة عامة مستندات مكتوبة، ولكنها قد تنعكس أيضًا على لوحات عرض مرئية أو افتراضية.</a:t>
            </a:r>
            <a:endParaRPr kumimoji="0" lang="ar-EG" sz="160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6" name="TextBox 5">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النتاجات شائعة الاستخدام</a:t>
            </a:r>
          </a:p>
        </p:txBody>
      </p:sp>
      <p:pic>
        <p:nvPicPr>
          <p:cNvPr id="8" name="صورة 135"/>
          <p:cNvPicPr>
            <a:picLocks noChangeAspect="1"/>
          </p:cNvPicPr>
          <p:nvPr/>
        </p:nvPicPr>
        <p:blipFill rotWithShape="1">
          <a:blip r:embed="rId3" cstate="email">
            <a:extLst>
              <a:ext uri="{28A0092B-C50C-407E-A947-70E740481C1C}">
                <a14:useLocalDpi xmlns:a14="http://schemas.microsoft.com/office/drawing/2010/main"/>
              </a:ext>
            </a:extLst>
          </a:blip>
          <a:srcRect t="11072"/>
          <a:stretch/>
        </p:blipFill>
        <p:spPr>
          <a:xfrm>
            <a:off x="1572655" y="1695851"/>
            <a:ext cx="3152779" cy="3264862"/>
          </a:xfrm>
          <a:prstGeom prst="rect">
            <a:avLst/>
          </a:prstGeom>
        </p:spPr>
      </p:pic>
      <p:sp>
        <p:nvSpPr>
          <p:cNvPr id="10" name="Freeform 5"/>
          <p:cNvSpPr/>
          <p:nvPr/>
        </p:nvSpPr>
        <p:spPr>
          <a:xfrm>
            <a:off x="569969" y="2363175"/>
            <a:ext cx="2654915" cy="758548"/>
          </a:xfrm>
          <a:custGeom>
            <a:avLst/>
            <a:gdLst/>
            <a:ahLst/>
            <a:cxnLst/>
            <a:rect l="l" t="t" r="r" b="b"/>
            <a:pathLst>
              <a:path w="8056288" h="2301797">
                <a:moveTo>
                  <a:pt x="0" y="0"/>
                </a:moveTo>
                <a:lnTo>
                  <a:pt x="8056288" y="0"/>
                </a:lnTo>
                <a:lnTo>
                  <a:pt x="8056288" y="2301797"/>
                </a:lnTo>
                <a:lnTo>
                  <a:pt x="0" y="2301797"/>
                </a:lnTo>
                <a:lnTo>
                  <a:pt x="0" y="0"/>
                </a:lnTo>
                <a:close/>
              </a:path>
            </a:pathLst>
          </a:custGeom>
          <a:blipFill>
            <a:blip r:embed="rId4">
              <a:extLst>
                <a:ext uri="{96DAC541-7B7A-43D3-8B79-37D633B846F1}">
                  <asvg:svgBlip xmlns:asvg="http://schemas.microsoft.com/office/drawing/2016/SVG/main" r:embed="rId5"/>
                </a:ext>
              </a:extLst>
            </a:blip>
            <a:stretch>
              <a:fillRect/>
            </a:stretch>
          </a:blipFill>
          <a:ln cap="sq">
            <a:noFill/>
            <a:prstDash val="solid"/>
            <a:miter/>
          </a:ln>
        </p:spPr>
        <p:txBody>
          <a:bodyPr/>
          <a:lstStyle/>
          <a:p>
            <a:endParaRPr lang="en-SA"/>
          </a:p>
        </p:txBody>
      </p:sp>
      <p:grpSp>
        <p:nvGrpSpPr>
          <p:cNvPr id="11" name="Group 6"/>
          <p:cNvGrpSpPr/>
          <p:nvPr/>
        </p:nvGrpSpPr>
        <p:grpSpPr>
          <a:xfrm>
            <a:off x="717657" y="2492440"/>
            <a:ext cx="324936" cy="324936"/>
            <a:chOff x="0" y="0"/>
            <a:chExt cx="6350000" cy="6350000"/>
          </a:xfrm>
        </p:grpSpPr>
        <p:sp>
          <p:nvSpPr>
            <p:cNvPr id="39" name="Freeform 7"/>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EFD"/>
            </a:solidFill>
          </p:spPr>
          <p:txBody>
            <a:bodyPr/>
            <a:lstStyle/>
            <a:p>
              <a:endParaRPr lang="en-SA"/>
            </a:p>
          </p:txBody>
        </p:sp>
      </p:grpSp>
      <p:sp>
        <p:nvSpPr>
          <p:cNvPr id="12" name="Freeform 8"/>
          <p:cNvSpPr/>
          <p:nvPr/>
        </p:nvSpPr>
        <p:spPr>
          <a:xfrm>
            <a:off x="569969" y="2962469"/>
            <a:ext cx="2654915" cy="758548"/>
          </a:xfrm>
          <a:custGeom>
            <a:avLst/>
            <a:gdLst/>
            <a:ahLst/>
            <a:cxnLst/>
            <a:rect l="l" t="t" r="r" b="b"/>
            <a:pathLst>
              <a:path w="8056288" h="2301797">
                <a:moveTo>
                  <a:pt x="0" y="0"/>
                </a:moveTo>
                <a:lnTo>
                  <a:pt x="8056288" y="0"/>
                </a:lnTo>
                <a:lnTo>
                  <a:pt x="8056288" y="2301796"/>
                </a:lnTo>
                <a:lnTo>
                  <a:pt x="0" y="2301796"/>
                </a:lnTo>
                <a:lnTo>
                  <a:pt x="0" y="0"/>
                </a:lnTo>
                <a:close/>
              </a:path>
            </a:pathLst>
          </a:custGeom>
          <a:blipFill>
            <a:blip r:embed="rId6">
              <a:extLst>
                <a:ext uri="{96DAC541-7B7A-43D3-8B79-37D633B846F1}">
                  <asvg:svgBlip xmlns:asvg="http://schemas.microsoft.com/office/drawing/2016/SVG/main" r:embed="rId7"/>
                </a:ext>
              </a:extLst>
            </a:blip>
            <a:stretch>
              <a:fillRect/>
            </a:stretch>
          </a:blipFill>
          <a:ln cap="sq">
            <a:noFill/>
            <a:prstDash val="solid"/>
            <a:miter/>
          </a:ln>
        </p:spPr>
        <p:txBody>
          <a:bodyPr/>
          <a:lstStyle/>
          <a:p>
            <a:endParaRPr lang="en-SA"/>
          </a:p>
        </p:txBody>
      </p:sp>
      <p:sp>
        <p:nvSpPr>
          <p:cNvPr id="13" name="Freeform 9"/>
          <p:cNvSpPr/>
          <p:nvPr/>
        </p:nvSpPr>
        <p:spPr>
          <a:xfrm>
            <a:off x="569969" y="3565599"/>
            <a:ext cx="2654915" cy="758548"/>
          </a:xfrm>
          <a:custGeom>
            <a:avLst/>
            <a:gdLst/>
            <a:ahLst/>
            <a:cxnLst/>
            <a:rect l="l" t="t" r="r" b="b"/>
            <a:pathLst>
              <a:path w="8056288" h="2301797">
                <a:moveTo>
                  <a:pt x="0" y="0"/>
                </a:moveTo>
                <a:lnTo>
                  <a:pt x="8056288" y="0"/>
                </a:lnTo>
                <a:lnTo>
                  <a:pt x="8056288" y="2301796"/>
                </a:lnTo>
                <a:lnTo>
                  <a:pt x="0" y="2301796"/>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SA"/>
          </a:p>
        </p:txBody>
      </p:sp>
      <p:grpSp>
        <p:nvGrpSpPr>
          <p:cNvPr id="14" name="Group 10"/>
          <p:cNvGrpSpPr/>
          <p:nvPr/>
        </p:nvGrpSpPr>
        <p:grpSpPr>
          <a:xfrm>
            <a:off x="717657" y="3097919"/>
            <a:ext cx="324936" cy="324936"/>
            <a:chOff x="0" y="0"/>
            <a:chExt cx="6350000" cy="6350000"/>
          </a:xfrm>
        </p:grpSpPr>
        <p:sp>
          <p:nvSpPr>
            <p:cNvPr id="38" name="Freeform 11"/>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EFD"/>
            </a:solidFill>
          </p:spPr>
          <p:txBody>
            <a:bodyPr/>
            <a:lstStyle/>
            <a:p>
              <a:endParaRPr lang="en-SA"/>
            </a:p>
          </p:txBody>
        </p:sp>
      </p:grpSp>
      <p:sp>
        <p:nvSpPr>
          <p:cNvPr id="15" name="Freeform 12"/>
          <p:cNvSpPr/>
          <p:nvPr/>
        </p:nvSpPr>
        <p:spPr>
          <a:xfrm flipH="1">
            <a:off x="3680081" y="2962469"/>
            <a:ext cx="2654915" cy="758548"/>
          </a:xfrm>
          <a:custGeom>
            <a:avLst/>
            <a:gdLst/>
            <a:ahLst/>
            <a:cxnLst/>
            <a:rect l="l" t="t" r="r" b="b"/>
            <a:pathLst>
              <a:path w="8056288" h="2301797">
                <a:moveTo>
                  <a:pt x="8056288" y="0"/>
                </a:moveTo>
                <a:lnTo>
                  <a:pt x="0" y="0"/>
                </a:lnTo>
                <a:lnTo>
                  <a:pt x="0" y="2301796"/>
                </a:lnTo>
                <a:lnTo>
                  <a:pt x="8056288" y="2301796"/>
                </a:lnTo>
                <a:lnTo>
                  <a:pt x="8056288"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SA"/>
          </a:p>
        </p:txBody>
      </p:sp>
      <p:sp>
        <p:nvSpPr>
          <p:cNvPr id="16" name="Freeform 13"/>
          <p:cNvSpPr/>
          <p:nvPr/>
        </p:nvSpPr>
        <p:spPr>
          <a:xfrm flipH="1">
            <a:off x="3680081" y="2363175"/>
            <a:ext cx="2654915" cy="758548"/>
          </a:xfrm>
          <a:custGeom>
            <a:avLst/>
            <a:gdLst/>
            <a:ahLst/>
            <a:cxnLst/>
            <a:rect l="l" t="t" r="r" b="b"/>
            <a:pathLst>
              <a:path w="8056288" h="2301797">
                <a:moveTo>
                  <a:pt x="8056288" y="0"/>
                </a:moveTo>
                <a:lnTo>
                  <a:pt x="0" y="0"/>
                </a:lnTo>
                <a:lnTo>
                  <a:pt x="0" y="2301797"/>
                </a:lnTo>
                <a:lnTo>
                  <a:pt x="8056288" y="2301797"/>
                </a:lnTo>
                <a:lnTo>
                  <a:pt x="8056288"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SA"/>
          </a:p>
        </p:txBody>
      </p:sp>
      <p:sp>
        <p:nvSpPr>
          <p:cNvPr id="17" name="Freeform 14"/>
          <p:cNvSpPr/>
          <p:nvPr/>
        </p:nvSpPr>
        <p:spPr>
          <a:xfrm flipH="1">
            <a:off x="3680081" y="3565599"/>
            <a:ext cx="2654915" cy="758548"/>
          </a:xfrm>
          <a:custGeom>
            <a:avLst/>
            <a:gdLst/>
            <a:ahLst/>
            <a:cxnLst/>
            <a:rect l="l" t="t" r="r" b="b"/>
            <a:pathLst>
              <a:path w="8056288" h="2301797">
                <a:moveTo>
                  <a:pt x="8056288" y="0"/>
                </a:moveTo>
                <a:lnTo>
                  <a:pt x="0" y="0"/>
                </a:lnTo>
                <a:lnTo>
                  <a:pt x="0" y="2301796"/>
                </a:lnTo>
                <a:lnTo>
                  <a:pt x="8056288" y="2301796"/>
                </a:lnTo>
                <a:lnTo>
                  <a:pt x="8056288"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SA"/>
          </a:p>
        </p:txBody>
      </p:sp>
      <p:grpSp>
        <p:nvGrpSpPr>
          <p:cNvPr id="18" name="Group 15"/>
          <p:cNvGrpSpPr/>
          <p:nvPr/>
        </p:nvGrpSpPr>
        <p:grpSpPr>
          <a:xfrm>
            <a:off x="717657" y="3698154"/>
            <a:ext cx="324936" cy="324936"/>
            <a:chOff x="0" y="0"/>
            <a:chExt cx="6350000" cy="6350000"/>
          </a:xfrm>
        </p:grpSpPr>
        <p:sp>
          <p:nvSpPr>
            <p:cNvPr id="37" name="Freeform 16"/>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EFD"/>
            </a:solidFill>
          </p:spPr>
          <p:txBody>
            <a:bodyPr/>
            <a:lstStyle/>
            <a:p>
              <a:endParaRPr lang="en-SA"/>
            </a:p>
          </p:txBody>
        </p:sp>
      </p:grpSp>
      <p:grpSp>
        <p:nvGrpSpPr>
          <p:cNvPr id="19" name="Group 17"/>
          <p:cNvGrpSpPr/>
          <p:nvPr/>
        </p:nvGrpSpPr>
        <p:grpSpPr>
          <a:xfrm>
            <a:off x="5860742" y="2492440"/>
            <a:ext cx="324936" cy="324936"/>
            <a:chOff x="0" y="0"/>
            <a:chExt cx="6350000" cy="6350000"/>
          </a:xfrm>
        </p:grpSpPr>
        <p:sp>
          <p:nvSpPr>
            <p:cNvPr id="36" name="Freeform 18"/>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EFD"/>
            </a:solidFill>
          </p:spPr>
          <p:txBody>
            <a:bodyPr/>
            <a:lstStyle/>
            <a:p>
              <a:endParaRPr lang="en-SA"/>
            </a:p>
          </p:txBody>
        </p:sp>
      </p:grpSp>
      <p:grpSp>
        <p:nvGrpSpPr>
          <p:cNvPr id="20" name="Group 19"/>
          <p:cNvGrpSpPr/>
          <p:nvPr/>
        </p:nvGrpSpPr>
        <p:grpSpPr>
          <a:xfrm>
            <a:off x="5860742" y="3087594"/>
            <a:ext cx="324936" cy="324936"/>
            <a:chOff x="0" y="0"/>
            <a:chExt cx="6350000" cy="6350000"/>
          </a:xfrm>
        </p:grpSpPr>
        <p:sp>
          <p:nvSpPr>
            <p:cNvPr id="35" name="Freeform 20"/>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EFD"/>
            </a:solidFill>
          </p:spPr>
          <p:txBody>
            <a:bodyPr/>
            <a:lstStyle/>
            <a:p>
              <a:endParaRPr lang="en-SA"/>
            </a:p>
          </p:txBody>
        </p:sp>
      </p:grpSp>
      <p:grpSp>
        <p:nvGrpSpPr>
          <p:cNvPr id="21" name="Group 21"/>
          <p:cNvGrpSpPr/>
          <p:nvPr/>
        </p:nvGrpSpPr>
        <p:grpSpPr>
          <a:xfrm>
            <a:off x="5860742" y="3690725"/>
            <a:ext cx="324936" cy="324936"/>
            <a:chOff x="0" y="0"/>
            <a:chExt cx="6350000" cy="6350000"/>
          </a:xfrm>
        </p:grpSpPr>
        <p:sp>
          <p:nvSpPr>
            <p:cNvPr id="34" name="Freeform 22"/>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EFD"/>
            </a:solidFill>
          </p:spPr>
          <p:txBody>
            <a:bodyPr/>
            <a:lstStyle/>
            <a:p>
              <a:endParaRPr lang="en-SA"/>
            </a:p>
          </p:txBody>
        </p:sp>
      </p:grpSp>
      <p:sp>
        <p:nvSpPr>
          <p:cNvPr id="22" name="Freeform 23"/>
          <p:cNvSpPr/>
          <p:nvPr/>
        </p:nvSpPr>
        <p:spPr>
          <a:xfrm>
            <a:off x="5905086" y="2537274"/>
            <a:ext cx="236249" cy="236249"/>
          </a:xfrm>
          <a:custGeom>
            <a:avLst/>
            <a:gdLst/>
            <a:ahLst/>
            <a:cxnLst/>
            <a:rect l="l" t="t" r="r" b="b"/>
            <a:pathLst>
              <a:path w="716892" h="716892">
                <a:moveTo>
                  <a:pt x="0" y="0"/>
                </a:moveTo>
                <a:lnTo>
                  <a:pt x="716892" y="0"/>
                </a:lnTo>
                <a:lnTo>
                  <a:pt x="716892" y="716892"/>
                </a:lnTo>
                <a:lnTo>
                  <a:pt x="0" y="716892"/>
                </a:lnTo>
                <a:lnTo>
                  <a:pt x="0" y="0"/>
                </a:lnTo>
                <a:close/>
              </a:path>
            </a:pathLst>
          </a:custGeom>
          <a: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a:blipFill>
        </p:spPr>
        <p:txBody>
          <a:bodyPr/>
          <a:lstStyle/>
          <a:p>
            <a:endParaRPr lang="en-SA"/>
          </a:p>
        </p:txBody>
      </p:sp>
      <p:sp>
        <p:nvSpPr>
          <p:cNvPr id="23" name="Freeform 24"/>
          <p:cNvSpPr/>
          <p:nvPr/>
        </p:nvSpPr>
        <p:spPr>
          <a:xfrm>
            <a:off x="785023" y="2543282"/>
            <a:ext cx="190204" cy="199166"/>
          </a:xfrm>
          <a:custGeom>
            <a:avLst/>
            <a:gdLst/>
            <a:ahLst/>
            <a:cxnLst/>
            <a:rect l="l" t="t" r="r" b="b"/>
            <a:pathLst>
              <a:path w="577170" h="604366">
                <a:moveTo>
                  <a:pt x="0" y="0"/>
                </a:moveTo>
                <a:lnTo>
                  <a:pt x="577170" y="0"/>
                </a:lnTo>
                <a:lnTo>
                  <a:pt x="577170" y="604366"/>
                </a:lnTo>
                <a:lnTo>
                  <a:pt x="0" y="604366"/>
                </a:lnTo>
                <a:lnTo>
                  <a:pt x="0" y="0"/>
                </a:lnTo>
                <a:close/>
              </a:path>
            </a:pathLst>
          </a:custGeom>
          <a: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a:blipFill>
          <a:ln cap="sq">
            <a:noFill/>
            <a:prstDash val="solid"/>
            <a:miter/>
          </a:ln>
        </p:spPr>
        <p:txBody>
          <a:bodyPr/>
          <a:lstStyle/>
          <a:p>
            <a:endParaRPr lang="en-SA"/>
          </a:p>
        </p:txBody>
      </p:sp>
      <p:sp>
        <p:nvSpPr>
          <p:cNvPr id="24" name="Freeform 25"/>
          <p:cNvSpPr/>
          <p:nvPr/>
        </p:nvSpPr>
        <p:spPr>
          <a:xfrm>
            <a:off x="5905086" y="3150627"/>
            <a:ext cx="236249" cy="203469"/>
          </a:xfrm>
          <a:custGeom>
            <a:avLst/>
            <a:gdLst/>
            <a:ahLst/>
            <a:cxnLst/>
            <a:rect l="l" t="t" r="r" b="b"/>
            <a:pathLst>
              <a:path w="716892" h="617423">
                <a:moveTo>
                  <a:pt x="0" y="0"/>
                </a:moveTo>
                <a:lnTo>
                  <a:pt x="716892" y="0"/>
                </a:lnTo>
                <a:lnTo>
                  <a:pt x="716892" y="617423"/>
                </a:lnTo>
                <a:lnTo>
                  <a:pt x="0" y="617423"/>
                </a:lnTo>
                <a:lnTo>
                  <a:pt x="0" y="0"/>
                </a:lnTo>
                <a:close/>
              </a:path>
            </a:pathLst>
          </a:custGeom>
          <a:blipFill>
            <a:blip r:embed="rId14" cstate="email">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a:blipFill>
        </p:spPr>
        <p:txBody>
          <a:bodyPr/>
          <a:lstStyle/>
          <a:p>
            <a:endParaRPr lang="en-SA"/>
          </a:p>
        </p:txBody>
      </p:sp>
      <p:sp>
        <p:nvSpPr>
          <p:cNvPr id="25" name="Freeform 26"/>
          <p:cNvSpPr/>
          <p:nvPr/>
        </p:nvSpPr>
        <p:spPr>
          <a:xfrm>
            <a:off x="766238" y="3155215"/>
            <a:ext cx="213174" cy="186527"/>
          </a:xfrm>
          <a:custGeom>
            <a:avLst/>
            <a:gdLst/>
            <a:ahLst/>
            <a:cxnLst/>
            <a:rect l="l" t="t" r="r" b="b"/>
            <a:pathLst>
              <a:path w="646872" h="566013">
                <a:moveTo>
                  <a:pt x="0" y="0"/>
                </a:moveTo>
                <a:lnTo>
                  <a:pt x="646872" y="0"/>
                </a:lnTo>
                <a:lnTo>
                  <a:pt x="646872" y="566013"/>
                </a:lnTo>
                <a:lnTo>
                  <a:pt x="0" y="566013"/>
                </a:lnTo>
                <a:lnTo>
                  <a:pt x="0" y="0"/>
                </a:lnTo>
                <a:close/>
              </a:path>
            </a:pathLst>
          </a:custGeom>
          <a:blipFill>
            <a:blip r:embed="rId16" cstate="email">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a:blipFill>
          <a:ln cap="sq">
            <a:noFill/>
            <a:prstDash val="solid"/>
            <a:miter/>
          </a:ln>
        </p:spPr>
        <p:txBody>
          <a:bodyPr/>
          <a:lstStyle/>
          <a:p>
            <a:endParaRPr lang="en-SA"/>
          </a:p>
        </p:txBody>
      </p:sp>
      <p:sp>
        <p:nvSpPr>
          <p:cNvPr id="26" name="Freeform 27"/>
          <p:cNvSpPr/>
          <p:nvPr/>
        </p:nvSpPr>
        <p:spPr>
          <a:xfrm>
            <a:off x="5927080" y="3746807"/>
            <a:ext cx="192261" cy="202187"/>
          </a:xfrm>
          <a:custGeom>
            <a:avLst/>
            <a:gdLst/>
            <a:ahLst/>
            <a:cxnLst/>
            <a:rect l="l" t="t" r="r" b="b"/>
            <a:pathLst>
              <a:path w="583412" h="613531">
                <a:moveTo>
                  <a:pt x="0" y="0"/>
                </a:moveTo>
                <a:lnTo>
                  <a:pt x="583412" y="0"/>
                </a:lnTo>
                <a:lnTo>
                  <a:pt x="583412" y="613531"/>
                </a:lnTo>
                <a:lnTo>
                  <a:pt x="0" y="613531"/>
                </a:lnTo>
                <a:lnTo>
                  <a:pt x="0" y="0"/>
                </a:lnTo>
                <a:close/>
              </a:path>
            </a:pathLst>
          </a:custGeom>
          <a:blipFill>
            <a:blip r:embed="rId18" cstate="email">
              <a:extLst>
                <a:ext uri="{28A0092B-C50C-407E-A947-70E740481C1C}">
                  <a14:useLocalDpi xmlns:a14="http://schemas.microsoft.com/office/drawing/2010/main"/>
                </a:ext>
                <a:ext uri="{96DAC541-7B7A-43D3-8B79-37D633B846F1}">
                  <asvg:svgBlip xmlns:asvg="http://schemas.microsoft.com/office/drawing/2016/SVG/main" r:embed="rId19"/>
                </a:ext>
              </a:extLst>
            </a:blip>
            <a:stretch>
              <a:fillRect/>
            </a:stretch>
          </a:blipFill>
        </p:spPr>
        <p:txBody>
          <a:bodyPr/>
          <a:lstStyle/>
          <a:p>
            <a:endParaRPr lang="en-SA"/>
          </a:p>
        </p:txBody>
      </p:sp>
      <p:sp>
        <p:nvSpPr>
          <p:cNvPr id="27" name="Freeform 28"/>
          <p:cNvSpPr/>
          <p:nvPr/>
        </p:nvSpPr>
        <p:spPr>
          <a:xfrm>
            <a:off x="761957" y="3813446"/>
            <a:ext cx="221735" cy="118351"/>
          </a:xfrm>
          <a:custGeom>
            <a:avLst/>
            <a:gdLst/>
            <a:ahLst/>
            <a:cxnLst/>
            <a:rect l="l" t="t" r="r" b="b"/>
            <a:pathLst>
              <a:path w="672852" h="359135">
                <a:moveTo>
                  <a:pt x="0" y="0"/>
                </a:moveTo>
                <a:lnTo>
                  <a:pt x="672852" y="0"/>
                </a:lnTo>
                <a:lnTo>
                  <a:pt x="672852" y="359134"/>
                </a:lnTo>
                <a:lnTo>
                  <a:pt x="0" y="359134"/>
                </a:lnTo>
                <a:lnTo>
                  <a:pt x="0" y="0"/>
                </a:lnTo>
                <a:close/>
              </a:path>
            </a:pathLst>
          </a:custGeom>
          <a:blipFill>
            <a:blip r:embed="rId20" cstate="email">
              <a:extLst>
                <a:ext uri="{28A0092B-C50C-407E-A947-70E740481C1C}">
                  <a14:useLocalDpi xmlns:a14="http://schemas.microsoft.com/office/drawing/2010/main"/>
                </a:ext>
                <a:ext uri="{96DAC541-7B7A-43D3-8B79-37D633B846F1}">
                  <asvg:svgBlip xmlns:asvg="http://schemas.microsoft.com/office/drawing/2016/SVG/main" r:embed="rId21"/>
                </a:ext>
              </a:extLst>
            </a:blip>
            <a:stretch>
              <a:fillRect/>
            </a:stretch>
          </a:blipFill>
          <a:ln cap="sq">
            <a:noFill/>
            <a:prstDash val="solid"/>
            <a:miter/>
          </a:ln>
        </p:spPr>
        <p:txBody>
          <a:bodyPr/>
          <a:lstStyle/>
          <a:p>
            <a:endParaRPr lang="en-SA"/>
          </a:p>
        </p:txBody>
      </p:sp>
      <p:sp>
        <p:nvSpPr>
          <p:cNvPr id="40" name="Rectangle 39">
            <a:extLst>
              <a:ext uri="{FF2B5EF4-FFF2-40B4-BE49-F238E27FC236}">
                <a16:creationId xmlns:a16="http://schemas.microsoft.com/office/drawing/2014/main" id="{2F08A842-587D-410E-BC48-3C304D19D659}"/>
              </a:ext>
            </a:extLst>
          </p:cNvPr>
          <p:cNvSpPr/>
          <p:nvPr/>
        </p:nvSpPr>
        <p:spPr>
          <a:xfrm>
            <a:off x="4045789" y="2448581"/>
            <a:ext cx="1749235" cy="388568"/>
          </a:xfrm>
          <a:prstGeom prst="rect">
            <a:avLst/>
          </a:prstGeom>
        </p:spPr>
        <p:txBody>
          <a:bodyPr wrap="square">
            <a:spAutoFit/>
          </a:bodyPr>
          <a:lstStyle/>
          <a:p>
            <a:pPr lvl="0" algn="r" rtl="1">
              <a:lnSpc>
                <a:spcPct val="150000"/>
              </a:lnSpc>
              <a:defRPr/>
            </a:pPr>
            <a:r>
              <a:rPr lang="ar-EG" sz="1400" dirty="0">
                <a:solidFill>
                  <a:schemeClr val="bg1"/>
                </a:solidFill>
                <a:latin typeface="SST Arabic Medium" pitchFamily="34" charset="-78"/>
                <a:cs typeface="SST Arabic Medium" pitchFamily="34" charset="-78"/>
              </a:rPr>
              <a:t>خطة الاختبارات</a:t>
            </a:r>
            <a:endParaRPr kumimoji="0" lang="ar-EG" sz="14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endParaRPr>
          </a:p>
        </p:txBody>
      </p:sp>
      <p:sp>
        <p:nvSpPr>
          <p:cNvPr id="41" name="Rectangle 40">
            <a:extLst>
              <a:ext uri="{FF2B5EF4-FFF2-40B4-BE49-F238E27FC236}">
                <a16:creationId xmlns:a16="http://schemas.microsoft.com/office/drawing/2014/main" id="{2F08A842-587D-410E-BC48-3C304D19D659}"/>
              </a:ext>
            </a:extLst>
          </p:cNvPr>
          <p:cNvSpPr/>
          <p:nvPr/>
        </p:nvSpPr>
        <p:spPr>
          <a:xfrm>
            <a:off x="4045788" y="3040729"/>
            <a:ext cx="1749235" cy="388568"/>
          </a:xfrm>
          <a:prstGeom prst="rect">
            <a:avLst/>
          </a:prstGeom>
        </p:spPr>
        <p:txBody>
          <a:bodyPr wrap="square">
            <a:spAutoFit/>
          </a:bodyPr>
          <a:lstStyle/>
          <a:p>
            <a:pPr lvl="0" algn="r" rtl="1">
              <a:lnSpc>
                <a:spcPct val="150000"/>
              </a:lnSpc>
              <a:defRPr/>
            </a:pPr>
            <a:r>
              <a:rPr lang="ar-EG" sz="1400" dirty="0">
                <a:solidFill>
                  <a:schemeClr val="bg1"/>
                </a:solidFill>
                <a:latin typeface="SST Arabic Medium" pitchFamily="34" charset="-78"/>
                <a:cs typeface="SST Arabic Medium" pitchFamily="34" charset="-78"/>
              </a:rPr>
              <a:t>إدارة الجدول الزمني</a:t>
            </a:r>
            <a:endParaRPr kumimoji="0" lang="ar-EG" sz="14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endParaRPr>
          </a:p>
        </p:txBody>
      </p:sp>
      <p:sp>
        <p:nvSpPr>
          <p:cNvPr id="42" name="Rectangle 41">
            <a:extLst>
              <a:ext uri="{FF2B5EF4-FFF2-40B4-BE49-F238E27FC236}">
                <a16:creationId xmlns:a16="http://schemas.microsoft.com/office/drawing/2014/main" id="{2F08A842-587D-410E-BC48-3C304D19D659}"/>
              </a:ext>
            </a:extLst>
          </p:cNvPr>
          <p:cNvSpPr/>
          <p:nvPr/>
        </p:nvSpPr>
        <p:spPr>
          <a:xfrm>
            <a:off x="4045787" y="3632877"/>
            <a:ext cx="1749235" cy="388568"/>
          </a:xfrm>
          <a:prstGeom prst="rect">
            <a:avLst/>
          </a:prstGeom>
        </p:spPr>
        <p:txBody>
          <a:bodyPr wrap="square">
            <a:spAutoFit/>
          </a:bodyPr>
          <a:lstStyle/>
          <a:p>
            <a:pPr lvl="0" algn="r" rtl="1">
              <a:lnSpc>
                <a:spcPct val="150000"/>
              </a:lnSpc>
              <a:defRPr/>
            </a:pPr>
            <a:r>
              <a:rPr lang="ar-EG" sz="1400" noProof="0" dirty="0">
                <a:solidFill>
                  <a:schemeClr val="bg1"/>
                </a:solidFill>
                <a:latin typeface="SST Arabic Medium" pitchFamily="34" charset="-78"/>
                <a:cs typeface="SST Arabic Medium" pitchFamily="34" charset="-78"/>
              </a:rPr>
              <a:t>إدارة المخاطر</a:t>
            </a:r>
            <a:endParaRPr kumimoji="0" lang="ar-EG" sz="14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endParaRPr>
          </a:p>
        </p:txBody>
      </p:sp>
      <p:sp>
        <p:nvSpPr>
          <p:cNvPr id="43" name="Rectangle 42">
            <a:extLst>
              <a:ext uri="{FF2B5EF4-FFF2-40B4-BE49-F238E27FC236}">
                <a16:creationId xmlns:a16="http://schemas.microsoft.com/office/drawing/2014/main" id="{2F08A842-587D-410E-BC48-3C304D19D659}"/>
              </a:ext>
            </a:extLst>
          </p:cNvPr>
          <p:cNvSpPr/>
          <p:nvPr/>
        </p:nvSpPr>
        <p:spPr>
          <a:xfrm>
            <a:off x="1126768" y="2453011"/>
            <a:ext cx="1749235" cy="388568"/>
          </a:xfrm>
          <a:prstGeom prst="rect">
            <a:avLst/>
          </a:prstGeom>
        </p:spPr>
        <p:txBody>
          <a:bodyPr wrap="square">
            <a:spAutoFit/>
          </a:bodyPr>
          <a:lstStyle/>
          <a:p>
            <a:pPr lvl="0" rtl="1">
              <a:lnSpc>
                <a:spcPct val="150000"/>
              </a:lnSpc>
              <a:defRPr/>
            </a:pPr>
            <a:r>
              <a:rPr lang="ar-EG" sz="1400" dirty="0">
                <a:solidFill>
                  <a:schemeClr val="bg1"/>
                </a:solidFill>
                <a:latin typeface="SST Arabic Medium" pitchFamily="34" charset="-78"/>
                <a:cs typeface="SST Arabic Medium" pitchFamily="34" charset="-78"/>
              </a:rPr>
              <a:t>مشاركة المعنيين</a:t>
            </a:r>
            <a:endParaRPr kumimoji="0" lang="ar-EG" sz="14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endParaRPr>
          </a:p>
        </p:txBody>
      </p:sp>
      <p:sp>
        <p:nvSpPr>
          <p:cNvPr id="44" name="Rectangle 43">
            <a:extLst>
              <a:ext uri="{FF2B5EF4-FFF2-40B4-BE49-F238E27FC236}">
                <a16:creationId xmlns:a16="http://schemas.microsoft.com/office/drawing/2014/main" id="{2F08A842-587D-410E-BC48-3C304D19D659}"/>
              </a:ext>
            </a:extLst>
          </p:cNvPr>
          <p:cNvSpPr/>
          <p:nvPr/>
        </p:nvSpPr>
        <p:spPr>
          <a:xfrm>
            <a:off x="1126767" y="3045159"/>
            <a:ext cx="1749235" cy="388568"/>
          </a:xfrm>
          <a:prstGeom prst="rect">
            <a:avLst/>
          </a:prstGeom>
        </p:spPr>
        <p:txBody>
          <a:bodyPr wrap="square">
            <a:spAutoFit/>
          </a:bodyPr>
          <a:lstStyle/>
          <a:p>
            <a:pPr lvl="0" rtl="1">
              <a:lnSpc>
                <a:spcPct val="150000"/>
              </a:lnSpc>
              <a:defRPr/>
            </a:pPr>
            <a:r>
              <a:rPr lang="ar-EG" sz="1400" dirty="0">
                <a:solidFill>
                  <a:schemeClr val="bg1"/>
                </a:solidFill>
                <a:latin typeface="SST Arabic Medium" pitchFamily="34" charset="-78"/>
                <a:cs typeface="SST Arabic Medium" pitchFamily="34" charset="-78"/>
              </a:rPr>
              <a:t>إدارة النطاق</a:t>
            </a:r>
            <a:endParaRPr kumimoji="0" lang="ar-EG" sz="14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endParaRPr>
          </a:p>
        </p:txBody>
      </p:sp>
      <p:sp>
        <p:nvSpPr>
          <p:cNvPr id="45" name="Rectangle 44">
            <a:extLst>
              <a:ext uri="{FF2B5EF4-FFF2-40B4-BE49-F238E27FC236}">
                <a16:creationId xmlns:a16="http://schemas.microsoft.com/office/drawing/2014/main" id="{2F08A842-587D-410E-BC48-3C304D19D659}"/>
              </a:ext>
            </a:extLst>
          </p:cNvPr>
          <p:cNvSpPr/>
          <p:nvPr/>
        </p:nvSpPr>
        <p:spPr>
          <a:xfrm>
            <a:off x="1126766" y="3637307"/>
            <a:ext cx="1749235" cy="388568"/>
          </a:xfrm>
          <a:prstGeom prst="rect">
            <a:avLst/>
          </a:prstGeom>
        </p:spPr>
        <p:txBody>
          <a:bodyPr wrap="square">
            <a:spAutoFit/>
          </a:bodyPr>
          <a:lstStyle/>
          <a:p>
            <a:pPr lvl="0" rtl="1">
              <a:lnSpc>
                <a:spcPct val="150000"/>
              </a:lnSpc>
              <a:defRPr/>
            </a:pPr>
            <a:r>
              <a:rPr lang="ar-EG" sz="1400" dirty="0">
                <a:solidFill>
                  <a:schemeClr val="bg1"/>
                </a:solidFill>
                <a:latin typeface="SST Arabic Medium" pitchFamily="34" charset="-78"/>
                <a:cs typeface="SST Arabic Medium" pitchFamily="34" charset="-78"/>
              </a:rPr>
              <a:t>إدارة المواد</a:t>
            </a:r>
            <a:endParaRPr kumimoji="0" lang="ar-EG" sz="1400"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endParaRPr>
          </a:p>
        </p:txBody>
      </p:sp>
    </p:spTree>
    <p:extLst>
      <p:ext uri="{BB962C8B-B14F-4D97-AF65-F5344CB8AC3E}">
        <p14:creationId xmlns:p14="http://schemas.microsoft.com/office/powerpoint/2010/main" val="2608450187"/>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F08A842-587D-410E-BC48-3C304D19D659}"/>
              </a:ext>
            </a:extLst>
          </p:cNvPr>
          <p:cNvSpPr/>
          <p:nvPr/>
        </p:nvSpPr>
        <p:spPr>
          <a:xfrm>
            <a:off x="7662017" y="5544608"/>
            <a:ext cx="2605404" cy="523220"/>
          </a:xfrm>
          <a:prstGeom prst="rect">
            <a:avLst/>
          </a:prstGeom>
        </p:spPr>
        <p:txBody>
          <a:bodyPr wrap="square">
            <a:spAutoFit/>
          </a:bodyPr>
          <a:lstStyle/>
          <a:p>
            <a:pPr lvl="0" algn="ctr" rtl="1">
              <a:defRPr/>
            </a:pPr>
            <a:r>
              <a:rPr lang="ar-EG" sz="1400" dirty="0">
                <a:solidFill>
                  <a:schemeClr val="bg1">
                    <a:lumMod val="50000"/>
                  </a:schemeClr>
                </a:solidFill>
                <a:latin typeface="SST Arabic Medium" pitchFamily="34" charset="-78"/>
                <a:cs typeface="SST Arabic Medium" pitchFamily="34" charset="-78"/>
              </a:rPr>
              <a:t>هيكل التجزئة</a:t>
            </a:r>
          </a:p>
          <a:p>
            <a:pPr lvl="0" algn="ctr" rtl="1">
              <a:defRPr/>
            </a:pPr>
            <a:r>
              <a:rPr lang="ar-EG" sz="1400" dirty="0">
                <a:solidFill>
                  <a:schemeClr val="bg1">
                    <a:lumMod val="50000"/>
                  </a:schemeClr>
                </a:solidFill>
                <a:latin typeface="SST Arabic Medium" pitchFamily="34" charset="-78"/>
                <a:cs typeface="SST Arabic Medium" pitchFamily="34" charset="-78"/>
              </a:rPr>
              <a:t> التنظيمي</a:t>
            </a:r>
          </a:p>
        </p:txBody>
      </p:sp>
      <p:sp>
        <p:nvSpPr>
          <p:cNvPr id="6" name="TextBox 5">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النتاجات شائعة الاستخدام</a:t>
            </a:r>
          </a:p>
        </p:txBody>
      </p:sp>
      <p:grpSp>
        <p:nvGrpSpPr>
          <p:cNvPr id="8" name="Group 3"/>
          <p:cNvGrpSpPr/>
          <p:nvPr/>
        </p:nvGrpSpPr>
        <p:grpSpPr>
          <a:xfrm rot="10800000">
            <a:off x="4484587" y="3997392"/>
            <a:ext cx="368345" cy="509810"/>
            <a:chOff x="0" y="0"/>
            <a:chExt cx="587259" cy="812800"/>
          </a:xfrm>
        </p:grpSpPr>
        <p:sp>
          <p:nvSpPr>
            <p:cNvPr id="61" name="Freeform 4"/>
            <p:cNvSpPr/>
            <p:nvPr/>
          </p:nvSpPr>
          <p:spPr>
            <a:xfrm>
              <a:off x="0" y="0"/>
              <a:ext cx="587259" cy="812800"/>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686CA8"/>
            </a:solidFill>
            <a:ln cap="sq">
              <a:noFill/>
              <a:prstDash val="solid"/>
              <a:miter/>
            </a:ln>
          </p:spPr>
          <p:txBody>
            <a:bodyPr/>
            <a:lstStyle/>
            <a:p>
              <a:endParaRPr lang="en-SA"/>
            </a:p>
          </p:txBody>
        </p:sp>
        <p:sp>
          <p:nvSpPr>
            <p:cNvPr id="62" name="TextBox 5"/>
            <p:cNvSpPr txBox="1"/>
            <p:nvPr/>
          </p:nvSpPr>
          <p:spPr>
            <a:xfrm>
              <a:off x="0" y="-38100"/>
              <a:ext cx="587259" cy="8509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9" name="AutoShape 6"/>
          <p:cNvSpPr/>
          <p:nvPr/>
        </p:nvSpPr>
        <p:spPr>
          <a:xfrm>
            <a:off x="4668759" y="5124266"/>
            <a:ext cx="0" cy="262299"/>
          </a:xfrm>
          <a:prstGeom prst="line">
            <a:avLst/>
          </a:prstGeom>
          <a:ln w="28575" cap="rnd">
            <a:solidFill>
              <a:srgbClr val="686CA8"/>
            </a:solidFill>
            <a:prstDash val="sysDot"/>
            <a:headEnd type="none" w="sm" len="sm"/>
            <a:tailEnd type="oval" w="med" len="med"/>
          </a:ln>
        </p:spPr>
        <p:txBody>
          <a:bodyPr/>
          <a:lstStyle/>
          <a:p>
            <a:endParaRPr lang="en-SA"/>
          </a:p>
        </p:txBody>
      </p:sp>
      <p:sp>
        <p:nvSpPr>
          <p:cNvPr id="10" name="Freeform 7"/>
          <p:cNvSpPr/>
          <p:nvPr/>
        </p:nvSpPr>
        <p:spPr>
          <a:xfrm>
            <a:off x="4170070" y="4252297"/>
            <a:ext cx="977712" cy="977712"/>
          </a:xfrm>
          <a:custGeom>
            <a:avLst/>
            <a:gdLst/>
            <a:ahLst/>
            <a:cxnLst/>
            <a:rect l="l" t="t" r="r" b="b"/>
            <a:pathLst>
              <a:path w="2571293" h="2571293">
                <a:moveTo>
                  <a:pt x="0" y="0"/>
                </a:moveTo>
                <a:lnTo>
                  <a:pt x="2571293" y="0"/>
                </a:lnTo>
                <a:lnTo>
                  <a:pt x="2571293" y="2571292"/>
                </a:lnTo>
                <a:lnTo>
                  <a:pt x="0" y="2571292"/>
                </a:lnTo>
                <a:lnTo>
                  <a:pt x="0" y="0"/>
                </a:lnTo>
                <a:close/>
              </a:path>
            </a:pathLst>
          </a:custGeom>
          <a: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a:ln cap="sq">
            <a:noFill/>
            <a:prstDash val="solid"/>
            <a:miter/>
          </a:ln>
        </p:spPr>
        <p:txBody>
          <a:bodyPr/>
          <a:lstStyle/>
          <a:p>
            <a:endParaRPr lang="en-SA"/>
          </a:p>
        </p:txBody>
      </p:sp>
      <p:grpSp>
        <p:nvGrpSpPr>
          <p:cNvPr id="11" name="Group 8"/>
          <p:cNvGrpSpPr/>
          <p:nvPr/>
        </p:nvGrpSpPr>
        <p:grpSpPr>
          <a:xfrm>
            <a:off x="4258881" y="4341108"/>
            <a:ext cx="800090" cy="800090"/>
            <a:chOff x="0" y="0"/>
            <a:chExt cx="812800" cy="812800"/>
          </a:xfrm>
        </p:grpSpPr>
        <p:sp>
          <p:nvSpPr>
            <p:cNvPr id="59" name="Freeform 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cap="sq">
              <a:noFill/>
              <a:prstDash val="solid"/>
              <a:miter/>
            </a:ln>
          </p:spPr>
          <p:txBody>
            <a:bodyPr/>
            <a:lstStyle/>
            <a:p>
              <a:endParaRPr lang="en-SA"/>
            </a:p>
          </p:txBody>
        </p:sp>
        <p:sp>
          <p:nvSpPr>
            <p:cNvPr id="60" name="TextBox 10"/>
            <p:cNvSpPr txBox="1"/>
            <p:nvPr/>
          </p:nvSpPr>
          <p:spPr>
            <a:xfrm>
              <a:off x="76200" y="38100"/>
              <a:ext cx="660400" cy="6985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grpSp>
        <p:nvGrpSpPr>
          <p:cNvPr id="12" name="Group 11"/>
          <p:cNvGrpSpPr/>
          <p:nvPr/>
        </p:nvGrpSpPr>
        <p:grpSpPr>
          <a:xfrm rot="10800000">
            <a:off x="5916231" y="3989550"/>
            <a:ext cx="368345" cy="509810"/>
            <a:chOff x="0" y="0"/>
            <a:chExt cx="587259" cy="812800"/>
          </a:xfrm>
        </p:grpSpPr>
        <p:sp>
          <p:nvSpPr>
            <p:cNvPr id="57" name="Freeform 12"/>
            <p:cNvSpPr/>
            <p:nvPr/>
          </p:nvSpPr>
          <p:spPr>
            <a:xfrm>
              <a:off x="0" y="0"/>
              <a:ext cx="587259" cy="812800"/>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19337C"/>
            </a:solidFill>
            <a:ln cap="sq">
              <a:noFill/>
              <a:prstDash val="solid"/>
              <a:miter/>
            </a:ln>
          </p:spPr>
          <p:txBody>
            <a:bodyPr/>
            <a:lstStyle/>
            <a:p>
              <a:endParaRPr lang="en-SA"/>
            </a:p>
          </p:txBody>
        </p:sp>
        <p:sp>
          <p:nvSpPr>
            <p:cNvPr id="58" name="TextBox 13"/>
            <p:cNvSpPr txBox="1"/>
            <p:nvPr/>
          </p:nvSpPr>
          <p:spPr>
            <a:xfrm>
              <a:off x="0" y="-38100"/>
              <a:ext cx="587259" cy="8509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13" name="AutoShape 14"/>
          <p:cNvSpPr/>
          <p:nvPr/>
        </p:nvSpPr>
        <p:spPr>
          <a:xfrm>
            <a:off x="6100403" y="5116424"/>
            <a:ext cx="0" cy="262299"/>
          </a:xfrm>
          <a:prstGeom prst="line">
            <a:avLst/>
          </a:prstGeom>
          <a:ln w="28575" cap="rnd">
            <a:solidFill>
              <a:srgbClr val="19337C"/>
            </a:solidFill>
            <a:prstDash val="sysDot"/>
            <a:headEnd type="none" w="sm" len="sm"/>
            <a:tailEnd type="oval" w="med" len="med"/>
          </a:ln>
        </p:spPr>
        <p:txBody>
          <a:bodyPr/>
          <a:lstStyle/>
          <a:p>
            <a:endParaRPr lang="en-SA"/>
          </a:p>
        </p:txBody>
      </p:sp>
      <p:sp>
        <p:nvSpPr>
          <p:cNvPr id="14" name="Freeform 15"/>
          <p:cNvSpPr/>
          <p:nvPr/>
        </p:nvSpPr>
        <p:spPr>
          <a:xfrm>
            <a:off x="5601714" y="4244455"/>
            <a:ext cx="977712" cy="977712"/>
          </a:xfrm>
          <a:custGeom>
            <a:avLst/>
            <a:gdLst/>
            <a:ahLst/>
            <a:cxnLst/>
            <a:rect l="l" t="t" r="r" b="b"/>
            <a:pathLst>
              <a:path w="2571293" h="2571293">
                <a:moveTo>
                  <a:pt x="0" y="0"/>
                </a:moveTo>
                <a:lnTo>
                  <a:pt x="2571293" y="0"/>
                </a:lnTo>
                <a:lnTo>
                  <a:pt x="2571293" y="2571293"/>
                </a:lnTo>
                <a:lnTo>
                  <a:pt x="0" y="2571293"/>
                </a:lnTo>
                <a:lnTo>
                  <a:pt x="0" y="0"/>
                </a:lnTo>
                <a:close/>
              </a:path>
            </a:pathLst>
          </a:custGeom>
          <a: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n-SA"/>
          </a:p>
        </p:txBody>
      </p:sp>
      <p:grpSp>
        <p:nvGrpSpPr>
          <p:cNvPr id="15" name="Group 16"/>
          <p:cNvGrpSpPr/>
          <p:nvPr/>
        </p:nvGrpSpPr>
        <p:grpSpPr>
          <a:xfrm>
            <a:off x="5690525" y="4333266"/>
            <a:ext cx="800090" cy="800090"/>
            <a:chOff x="0" y="0"/>
            <a:chExt cx="812800" cy="812800"/>
          </a:xfrm>
        </p:grpSpPr>
        <p:sp>
          <p:nvSpPr>
            <p:cNvPr id="55" name="Freeform 1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cap="sq">
              <a:noFill/>
              <a:prstDash val="solid"/>
              <a:miter/>
            </a:ln>
          </p:spPr>
          <p:txBody>
            <a:bodyPr/>
            <a:lstStyle/>
            <a:p>
              <a:endParaRPr lang="en-SA"/>
            </a:p>
          </p:txBody>
        </p:sp>
        <p:sp>
          <p:nvSpPr>
            <p:cNvPr id="56" name="TextBox 18"/>
            <p:cNvSpPr txBox="1"/>
            <p:nvPr/>
          </p:nvSpPr>
          <p:spPr>
            <a:xfrm>
              <a:off x="76200" y="38100"/>
              <a:ext cx="660400" cy="6985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grpSp>
        <p:nvGrpSpPr>
          <p:cNvPr id="16" name="Group 19"/>
          <p:cNvGrpSpPr/>
          <p:nvPr/>
        </p:nvGrpSpPr>
        <p:grpSpPr>
          <a:xfrm rot="10800000">
            <a:off x="7347875" y="3981709"/>
            <a:ext cx="368345" cy="509810"/>
            <a:chOff x="0" y="0"/>
            <a:chExt cx="587259" cy="812800"/>
          </a:xfrm>
        </p:grpSpPr>
        <p:sp>
          <p:nvSpPr>
            <p:cNvPr id="53" name="Freeform 20"/>
            <p:cNvSpPr/>
            <p:nvPr/>
          </p:nvSpPr>
          <p:spPr>
            <a:xfrm>
              <a:off x="0" y="0"/>
              <a:ext cx="587259" cy="812800"/>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5B5C7A"/>
            </a:solidFill>
            <a:ln cap="sq">
              <a:noFill/>
              <a:prstDash val="solid"/>
              <a:miter/>
            </a:ln>
          </p:spPr>
          <p:txBody>
            <a:bodyPr/>
            <a:lstStyle/>
            <a:p>
              <a:endParaRPr lang="en-SA"/>
            </a:p>
          </p:txBody>
        </p:sp>
        <p:sp>
          <p:nvSpPr>
            <p:cNvPr id="54" name="TextBox 21"/>
            <p:cNvSpPr txBox="1"/>
            <p:nvPr/>
          </p:nvSpPr>
          <p:spPr>
            <a:xfrm>
              <a:off x="0" y="-38100"/>
              <a:ext cx="587259" cy="8509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17" name="AutoShape 22"/>
          <p:cNvSpPr/>
          <p:nvPr/>
        </p:nvSpPr>
        <p:spPr>
          <a:xfrm>
            <a:off x="7532048" y="5108583"/>
            <a:ext cx="0" cy="262299"/>
          </a:xfrm>
          <a:prstGeom prst="line">
            <a:avLst/>
          </a:prstGeom>
          <a:ln w="28575" cap="rnd">
            <a:solidFill>
              <a:srgbClr val="5B5C7A"/>
            </a:solidFill>
            <a:prstDash val="sysDot"/>
            <a:headEnd type="none" w="sm" len="sm"/>
            <a:tailEnd type="oval" w="med" len="med"/>
          </a:ln>
        </p:spPr>
        <p:txBody>
          <a:bodyPr/>
          <a:lstStyle/>
          <a:p>
            <a:endParaRPr lang="en-SA"/>
          </a:p>
        </p:txBody>
      </p:sp>
      <p:sp>
        <p:nvSpPr>
          <p:cNvPr id="18" name="Freeform 23"/>
          <p:cNvSpPr/>
          <p:nvPr/>
        </p:nvSpPr>
        <p:spPr>
          <a:xfrm>
            <a:off x="7033359" y="4236614"/>
            <a:ext cx="977712" cy="977712"/>
          </a:xfrm>
          <a:custGeom>
            <a:avLst/>
            <a:gdLst/>
            <a:ahLst/>
            <a:cxnLst/>
            <a:rect l="l" t="t" r="r" b="b"/>
            <a:pathLst>
              <a:path w="2571293" h="2571293">
                <a:moveTo>
                  <a:pt x="0" y="0"/>
                </a:moveTo>
                <a:lnTo>
                  <a:pt x="2571293" y="0"/>
                </a:lnTo>
                <a:lnTo>
                  <a:pt x="2571293" y="2571293"/>
                </a:lnTo>
                <a:lnTo>
                  <a:pt x="0" y="2571293"/>
                </a:lnTo>
                <a:lnTo>
                  <a:pt x="0" y="0"/>
                </a:lnTo>
                <a:close/>
              </a:path>
            </a:pathLst>
          </a:custGeom>
          <a: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a:blipFill>
          <a:ln cap="sq">
            <a:noFill/>
            <a:prstDash val="solid"/>
            <a:miter/>
          </a:ln>
        </p:spPr>
        <p:txBody>
          <a:bodyPr/>
          <a:lstStyle/>
          <a:p>
            <a:endParaRPr lang="en-SA"/>
          </a:p>
        </p:txBody>
      </p:sp>
      <p:grpSp>
        <p:nvGrpSpPr>
          <p:cNvPr id="19" name="Group 24"/>
          <p:cNvGrpSpPr/>
          <p:nvPr/>
        </p:nvGrpSpPr>
        <p:grpSpPr>
          <a:xfrm>
            <a:off x="7122170" y="4325425"/>
            <a:ext cx="800090" cy="800090"/>
            <a:chOff x="0" y="0"/>
            <a:chExt cx="812800" cy="812800"/>
          </a:xfrm>
        </p:grpSpPr>
        <p:sp>
          <p:nvSpPr>
            <p:cNvPr id="51" name="Freeform 2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cap="sq">
              <a:noFill/>
              <a:prstDash val="solid"/>
              <a:miter/>
            </a:ln>
          </p:spPr>
          <p:txBody>
            <a:bodyPr/>
            <a:lstStyle/>
            <a:p>
              <a:endParaRPr lang="en-SA"/>
            </a:p>
          </p:txBody>
        </p:sp>
        <p:sp>
          <p:nvSpPr>
            <p:cNvPr id="52" name="TextBox 26"/>
            <p:cNvSpPr txBox="1"/>
            <p:nvPr/>
          </p:nvSpPr>
          <p:spPr>
            <a:xfrm>
              <a:off x="76200" y="38100"/>
              <a:ext cx="660400" cy="6985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grpSp>
        <p:nvGrpSpPr>
          <p:cNvPr id="20" name="Group 27"/>
          <p:cNvGrpSpPr/>
          <p:nvPr/>
        </p:nvGrpSpPr>
        <p:grpSpPr>
          <a:xfrm rot="10800000">
            <a:off x="8780546" y="3981709"/>
            <a:ext cx="368345" cy="509810"/>
            <a:chOff x="0" y="0"/>
            <a:chExt cx="587259" cy="812800"/>
          </a:xfrm>
        </p:grpSpPr>
        <p:sp>
          <p:nvSpPr>
            <p:cNvPr id="49" name="Freeform 28"/>
            <p:cNvSpPr/>
            <p:nvPr/>
          </p:nvSpPr>
          <p:spPr>
            <a:xfrm>
              <a:off x="0" y="0"/>
              <a:ext cx="587259" cy="812800"/>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000F53"/>
            </a:solidFill>
            <a:ln cap="sq">
              <a:noFill/>
              <a:prstDash val="solid"/>
              <a:miter/>
            </a:ln>
          </p:spPr>
          <p:txBody>
            <a:bodyPr/>
            <a:lstStyle/>
            <a:p>
              <a:endParaRPr lang="en-SA"/>
            </a:p>
          </p:txBody>
        </p:sp>
        <p:sp>
          <p:nvSpPr>
            <p:cNvPr id="50" name="TextBox 29"/>
            <p:cNvSpPr txBox="1"/>
            <p:nvPr/>
          </p:nvSpPr>
          <p:spPr>
            <a:xfrm>
              <a:off x="0" y="-38100"/>
              <a:ext cx="587259" cy="8509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21" name="AutoShape 30"/>
          <p:cNvSpPr/>
          <p:nvPr/>
        </p:nvSpPr>
        <p:spPr>
          <a:xfrm>
            <a:off x="8964719" y="5108583"/>
            <a:ext cx="0" cy="262299"/>
          </a:xfrm>
          <a:prstGeom prst="line">
            <a:avLst/>
          </a:prstGeom>
          <a:ln w="28575" cap="rnd">
            <a:solidFill>
              <a:srgbClr val="000F53"/>
            </a:solidFill>
            <a:prstDash val="sysDot"/>
            <a:headEnd type="none" w="sm" len="sm"/>
            <a:tailEnd type="oval" w="med" len="med"/>
          </a:ln>
        </p:spPr>
        <p:txBody>
          <a:bodyPr/>
          <a:lstStyle/>
          <a:p>
            <a:endParaRPr lang="en-SA"/>
          </a:p>
        </p:txBody>
      </p:sp>
      <p:sp>
        <p:nvSpPr>
          <p:cNvPr id="22" name="Freeform 31"/>
          <p:cNvSpPr/>
          <p:nvPr/>
        </p:nvSpPr>
        <p:spPr>
          <a:xfrm>
            <a:off x="8466030" y="4236614"/>
            <a:ext cx="977712" cy="977712"/>
          </a:xfrm>
          <a:custGeom>
            <a:avLst/>
            <a:gdLst/>
            <a:ahLst/>
            <a:cxnLst/>
            <a:rect l="l" t="t" r="r" b="b"/>
            <a:pathLst>
              <a:path w="2571293" h="2571293">
                <a:moveTo>
                  <a:pt x="0" y="0"/>
                </a:moveTo>
                <a:lnTo>
                  <a:pt x="2571293" y="0"/>
                </a:lnTo>
                <a:lnTo>
                  <a:pt x="2571293" y="2571293"/>
                </a:lnTo>
                <a:lnTo>
                  <a:pt x="0" y="2571293"/>
                </a:lnTo>
                <a:lnTo>
                  <a:pt x="0" y="0"/>
                </a:lnTo>
                <a:close/>
              </a:path>
            </a:pathLst>
          </a:custGeom>
          <a: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a:blipFill>
          <a:ln cap="sq">
            <a:noFill/>
            <a:prstDash val="solid"/>
            <a:miter/>
          </a:ln>
        </p:spPr>
        <p:txBody>
          <a:bodyPr/>
          <a:lstStyle/>
          <a:p>
            <a:endParaRPr lang="en-SA"/>
          </a:p>
        </p:txBody>
      </p:sp>
      <p:grpSp>
        <p:nvGrpSpPr>
          <p:cNvPr id="23" name="Group 32"/>
          <p:cNvGrpSpPr/>
          <p:nvPr/>
        </p:nvGrpSpPr>
        <p:grpSpPr>
          <a:xfrm>
            <a:off x="8554841" y="4325425"/>
            <a:ext cx="800090" cy="800090"/>
            <a:chOff x="0" y="0"/>
            <a:chExt cx="812800" cy="812800"/>
          </a:xfrm>
        </p:grpSpPr>
        <p:sp>
          <p:nvSpPr>
            <p:cNvPr id="47" name="Freeform 3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cap="sq">
              <a:noFill/>
              <a:prstDash val="solid"/>
              <a:miter/>
            </a:ln>
          </p:spPr>
          <p:txBody>
            <a:bodyPr/>
            <a:lstStyle/>
            <a:p>
              <a:endParaRPr lang="en-SA"/>
            </a:p>
          </p:txBody>
        </p:sp>
        <p:sp>
          <p:nvSpPr>
            <p:cNvPr id="48" name="TextBox 34"/>
            <p:cNvSpPr txBox="1"/>
            <p:nvPr/>
          </p:nvSpPr>
          <p:spPr>
            <a:xfrm>
              <a:off x="76200" y="38100"/>
              <a:ext cx="660400" cy="6985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grpSp>
        <p:nvGrpSpPr>
          <p:cNvPr id="24" name="Group 35"/>
          <p:cNvGrpSpPr/>
          <p:nvPr/>
        </p:nvGrpSpPr>
        <p:grpSpPr>
          <a:xfrm rot="10800000">
            <a:off x="3052942" y="3989550"/>
            <a:ext cx="368345" cy="509810"/>
            <a:chOff x="0" y="0"/>
            <a:chExt cx="587259" cy="812800"/>
          </a:xfrm>
        </p:grpSpPr>
        <p:sp>
          <p:nvSpPr>
            <p:cNvPr id="45" name="Freeform 36"/>
            <p:cNvSpPr/>
            <p:nvPr/>
          </p:nvSpPr>
          <p:spPr>
            <a:xfrm>
              <a:off x="0" y="0"/>
              <a:ext cx="587259" cy="812800"/>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01AFB1"/>
            </a:solidFill>
            <a:ln cap="sq">
              <a:noFill/>
              <a:prstDash val="solid"/>
              <a:miter/>
            </a:ln>
          </p:spPr>
          <p:txBody>
            <a:bodyPr/>
            <a:lstStyle/>
            <a:p>
              <a:endParaRPr lang="en-SA"/>
            </a:p>
          </p:txBody>
        </p:sp>
        <p:sp>
          <p:nvSpPr>
            <p:cNvPr id="46" name="TextBox 37"/>
            <p:cNvSpPr txBox="1"/>
            <p:nvPr/>
          </p:nvSpPr>
          <p:spPr>
            <a:xfrm>
              <a:off x="0" y="-38100"/>
              <a:ext cx="587259" cy="8509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25" name="AutoShape 38"/>
          <p:cNvSpPr/>
          <p:nvPr/>
        </p:nvSpPr>
        <p:spPr>
          <a:xfrm>
            <a:off x="3237114" y="5116424"/>
            <a:ext cx="0" cy="262299"/>
          </a:xfrm>
          <a:prstGeom prst="line">
            <a:avLst/>
          </a:prstGeom>
          <a:ln w="28575" cap="rnd">
            <a:solidFill>
              <a:srgbClr val="01AFB1"/>
            </a:solidFill>
            <a:prstDash val="sysDot"/>
            <a:headEnd type="none" w="sm" len="sm"/>
            <a:tailEnd type="oval" w="med" len="med"/>
          </a:ln>
        </p:spPr>
        <p:txBody>
          <a:bodyPr/>
          <a:lstStyle/>
          <a:p>
            <a:endParaRPr lang="en-SA"/>
          </a:p>
        </p:txBody>
      </p:sp>
      <p:sp>
        <p:nvSpPr>
          <p:cNvPr id="26" name="Freeform 39"/>
          <p:cNvSpPr/>
          <p:nvPr/>
        </p:nvSpPr>
        <p:spPr>
          <a:xfrm>
            <a:off x="2738426" y="4244455"/>
            <a:ext cx="977712" cy="977712"/>
          </a:xfrm>
          <a:custGeom>
            <a:avLst/>
            <a:gdLst/>
            <a:ahLst/>
            <a:cxnLst/>
            <a:rect l="l" t="t" r="r" b="b"/>
            <a:pathLst>
              <a:path w="2571293" h="2571293">
                <a:moveTo>
                  <a:pt x="0" y="0"/>
                </a:moveTo>
                <a:lnTo>
                  <a:pt x="2571292" y="0"/>
                </a:lnTo>
                <a:lnTo>
                  <a:pt x="2571292" y="2571293"/>
                </a:lnTo>
                <a:lnTo>
                  <a:pt x="0" y="2571293"/>
                </a:lnTo>
                <a:lnTo>
                  <a:pt x="0" y="0"/>
                </a:lnTo>
                <a:close/>
              </a:path>
            </a:pathLst>
          </a:custGeom>
          <a: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a:blipFill>
          <a:ln cap="sq">
            <a:noFill/>
            <a:prstDash val="solid"/>
            <a:miter/>
          </a:ln>
        </p:spPr>
        <p:txBody>
          <a:bodyPr/>
          <a:lstStyle/>
          <a:p>
            <a:endParaRPr lang="en-SA"/>
          </a:p>
        </p:txBody>
      </p:sp>
      <p:grpSp>
        <p:nvGrpSpPr>
          <p:cNvPr id="27" name="Group 40"/>
          <p:cNvGrpSpPr/>
          <p:nvPr/>
        </p:nvGrpSpPr>
        <p:grpSpPr>
          <a:xfrm>
            <a:off x="2827236" y="4333266"/>
            <a:ext cx="800090" cy="800090"/>
            <a:chOff x="0" y="0"/>
            <a:chExt cx="812800" cy="812800"/>
          </a:xfrm>
        </p:grpSpPr>
        <p:sp>
          <p:nvSpPr>
            <p:cNvPr id="43" name="Freeform 4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cap="sq">
              <a:noFill/>
              <a:prstDash val="solid"/>
              <a:miter/>
            </a:ln>
          </p:spPr>
          <p:txBody>
            <a:bodyPr/>
            <a:lstStyle/>
            <a:p>
              <a:endParaRPr lang="en-SA"/>
            </a:p>
          </p:txBody>
        </p:sp>
        <p:sp>
          <p:nvSpPr>
            <p:cNvPr id="44" name="TextBox 42"/>
            <p:cNvSpPr txBox="1"/>
            <p:nvPr/>
          </p:nvSpPr>
          <p:spPr>
            <a:xfrm>
              <a:off x="76200" y="38100"/>
              <a:ext cx="660400" cy="6985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28" name="Freeform 43"/>
          <p:cNvSpPr/>
          <p:nvPr/>
        </p:nvSpPr>
        <p:spPr>
          <a:xfrm>
            <a:off x="8739171" y="4507202"/>
            <a:ext cx="431431" cy="446501"/>
          </a:xfrm>
          <a:custGeom>
            <a:avLst/>
            <a:gdLst/>
            <a:ahLst/>
            <a:cxnLst/>
            <a:rect l="l" t="t" r="r" b="b"/>
            <a:pathLst>
              <a:path w="1134625" h="1174256">
                <a:moveTo>
                  <a:pt x="0" y="0"/>
                </a:moveTo>
                <a:lnTo>
                  <a:pt x="1134624" y="0"/>
                </a:lnTo>
                <a:lnTo>
                  <a:pt x="1134624" y="1174256"/>
                </a:lnTo>
                <a:lnTo>
                  <a:pt x="0" y="1174256"/>
                </a:lnTo>
                <a:lnTo>
                  <a:pt x="0" y="0"/>
                </a:lnTo>
                <a:close/>
              </a:path>
            </a:pathLst>
          </a:custGeom>
          <a:blipFill>
            <a:blip r:embed="rId13">
              <a:extLst>
                <a:ext uri="{96DAC541-7B7A-43D3-8B79-37D633B846F1}">
                  <asvg:svgBlip xmlns:asvg="http://schemas.microsoft.com/office/drawing/2016/SVG/main" r:embed="rId14"/>
                </a:ext>
              </a:extLst>
            </a:blip>
            <a:stretch>
              <a:fillRect/>
            </a:stretch>
          </a:blipFill>
          <a:ln cap="sq">
            <a:noFill/>
            <a:prstDash val="solid"/>
            <a:miter/>
          </a:ln>
        </p:spPr>
        <p:txBody>
          <a:bodyPr/>
          <a:lstStyle/>
          <a:p>
            <a:endParaRPr lang="en-SA"/>
          </a:p>
        </p:txBody>
      </p:sp>
      <p:sp>
        <p:nvSpPr>
          <p:cNvPr id="29" name="Freeform 44"/>
          <p:cNvSpPr/>
          <p:nvPr/>
        </p:nvSpPr>
        <p:spPr>
          <a:xfrm>
            <a:off x="7314973" y="4457530"/>
            <a:ext cx="434150" cy="496172"/>
          </a:xfrm>
          <a:custGeom>
            <a:avLst/>
            <a:gdLst/>
            <a:ahLst/>
            <a:cxnLst/>
            <a:rect l="l" t="t" r="r" b="b"/>
            <a:pathLst>
              <a:path w="1141775" h="1304886">
                <a:moveTo>
                  <a:pt x="0" y="0"/>
                </a:moveTo>
                <a:lnTo>
                  <a:pt x="1141775" y="0"/>
                </a:lnTo>
                <a:lnTo>
                  <a:pt x="1141775" y="1304887"/>
                </a:lnTo>
                <a:lnTo>
                  <a:pt x="0" y="1304887"/>
                </a:lnTo>
                <a:lnTo>
                  <a:pt x="0" y="0"/>
                </a:lnTo>
                <a:close/>
              </a:path>
            </a:pathLst>
          </a:custGeom>
          <a:blipFill>
            <a:blip r:embed="rId15" cstate="email">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a:blipFill>
          <a:ln cap="sq">
            <a:noFill/>
            <a:prstDash val="solid"/>
            <a:miter/>
          </a:ln>
        </p:spPr>
        <p:txBody>
          <a:bodyPr/>
          <a:lstStyle/>
          <a:p>
            <a:endParaRPr lang="en-SA"/>
          </a:p>
        </p:txBody>
      </p:sp>
      <p:sp>
        <p:nvSpPr>
          <p:cNvPr id="30" name="Freeform 45"/>
          <p:cNvSpPr/>
          <p:nvPr/>
        </p:nvSpPr>
        <p:spPr>
          <a:xfrm>
            <a:off x="5877033" y="4466853"/>
            <a:ext cx="446740" cy="469018"/>
          </a:xfrm>
          <a:custGeom>
            <a:avLst/>
            <a:gdLst/>
            <a:ahLst/>
            <a:cxnLst/>
            <a:rect l="l" t="t" r="r" b="b"/>
            <a:pathLst>
              <a:path w="1174884" h="1233474">
                <a:moveTo>
                  <a:pt x="0" y="0"/>
                </a:moveTo>
                <a:lnTo>
                  <a:pt x="1174884" y="0"/>
                </a:lnTo>
                <a:lnTo>
                  <a:pt x="1174884" y="1233474"/>
                </a:lnTo>
                <a:lnTo>
                  <a:pt x="0" y="1233474"/>
                </a:lnTo>
                <a:lnTo>
                  <a:pt x="0" y="0"/>
                </a:lnTo>
                <a:close/>
              </a:path>
            </a:pathLst>
          </a:custGeom>
          <a:blipFill>
            <a:blip r:embed="rId17">
              <a:extLst>
                <a:ext uri="{96DAC541-7B7A-43D3-8B79-37D633B846F1}">
                  <asvg:svgBlip xmlns:asvg="http://schemas.microsoft.com/office/drawing/2016/SVG/main" r:embed="rId18"/>
                </a:ext>
              </a:extLst>
            </a:blip>
            <a:stretch>
              <a:fillRect/>
            </a:stretch>
          </a:blipFill>
          <a:ln cap="sq">
            <a:noFill/>
            <a:prstDash val="solid"/>
            <a:miter/>
          </a:ln>
        </p:spPr>
        <p:txBody>
          <a:bodyPr/>
          <a:lstStyle/>
          <a:p>
            <a:endParaRPr lang="en-SA"/>
          </a:p>
        </p:txBody>
      </p:sp>
      <p:sp>
        <p:nvSpPr>
          <p:cNvPr id="31" name="Freeform 46"/>
          <p:cNvSpPr/>
          <p:nvPr/>
        </p:nvSpPr>
        <p:spPr>
          <a:xfrm>
            <a:off x="4431238" y="4491519"/>
            <a:ext cx="455774" cy="454876"/>
          </a:xfrm>
          <a:custGeom>
            <a:avLst/>
            <a:gdLst/>
            <a:ahLst/>
            <a:cxnLst/>
            <a:rect l="l" t="t" r="r" b="b"/>
            <a:pathLst>
              <a:path w="1198644" h="1196282">
                <a:moveTo>
                  <a:pt x="0" y="0"/>
                </a:moveTo>
                <a:lnTo>
                  <a:pt x="1198644" y="0"/>
                </a:lnTo>
                <a:lnTo>
                  <a:pt x="1198644" y="1196282"/>
                </a:lnTo>
                <a:lnTo>
                  <a:pt x="0" y="1196282"/>
                </a:lnTo>
                <a:lnTo>
                  <a:pt x="0" y="0"/>
                </a:lnTo>
                <a:close/>
              </a:path>
            </a:pathLst>
          </a:custGeom>
          <a:blipFill>
            <a:blip r:embed="rId19" cstate="email">
              <a:extLst>
                <a:ext uri="{28A0092B-C50C-407E-A947-70E740481C1C}">
                  <a14:useLocalDpi xmlns:a14="http://schemas.microsoft.com/office/drawing/2010/main"/>
                </a:ext>
                <a:ext uri="{96DAC541-7B7A-43D3-8B79-37D633B846F1}">
                  <asvg:svgBlip xmlns:asvg="http://schemas.microsoft.com/office/drawing/2016/SVG/main" r:embed="rId20"/>
                </a:ext>
              </a:extLst>
            </a:blip>
            <a:stretch>
              <a:fillRect/>
            </a:stretch>
          </a:blipFill>
          <a:ln cap="sq">
            <a:noFill/>
            <a:prstDash val="solid"/>
            <a:miter/>
          </a:ln>
        </p:spPr>
        <p:txBody>
          <a:bodyPr/>
          <a:lstStyle/>
          <a:p>
            <a:endParaRPr lang="en-SA"/>
          </a:p>
        </p:txBody>
      </p:sp>
      <p:sp>
        <p:nvSpPr>
          <p:cNvPr id="32" name="Freeform 47"/>
          <p:cNvSpPr/>
          <p:nvPr/>
        </p:nvSpPr>
        <p:spPr>
          <a:xfrm>
            <a:off x="2997377" y="4439649"/>
            <a:ext cx="479475" cy="496222"/>
          </a:xfrm>
          <a:custGeom>
            <a:avLst/>
            <a:gdLst/>
            <a:ahLst/>
            <a:cxnLst/>
            <a:rect l="l" t="t" r="r" b="b"/>
            <a:pathLst>
              <a:path w="1260974" h="1305018">
                <a:moveTo>
                  <a:pt x="0" y="0"/>
                </a:moveTo>
                <a:lnTo>
                  <a:pt x="1260974" y="0"/>
                </a:lnTo>
                <a:lnTo>
                  <a:pt x="1260974" y="1305018"/>
                </a:lnTo>
                <a:lnTo>
                  <a:pt x="0" y="1305018"/>
                </a:lnTo>
                <a:lnTo>
                  <a:pt x="0" y="0"/>
                </a:lnTo>
                <a:close/>
              </a:path>
            </a:pathLst>
          </a:custGeom>
          <a:blipFill>
            <a:blip r:embed="rId21">
              <a:extLst>
                <a:ext uri="{96DAC541-7B7A-43D3-8B79-37D633B846F1}">
                  <asvg:svgBlip xmlns:asvg="http://schemas.microsoft.com/office/drawing/2016/SVG/main" r:embed="rId22"/>
                </a:ext>
              </a:extLst>
            </a:blip>
            <a:stretch>
              <a:fillRect/>
            </a:stretch>
          </a:blipFill>
          <a:ln cap="sq">
            <a:noFill/>
            <a:prstDash val="solid"/>
            <a:miter/>
          </a:ln>
        </p:spPr>
        <p:txBody>
          <a:bodyPr/>
          <a:lstStyle/>
          <a:p>
            <a:endParaRPr lang="en-SA"/>
          </a:p>
        </p:txBody>
      </p:sp>
      <p:sp>
        <p:nvSpPr>
          <p:cNvPr id="33" name="TextBox 48"/>
          <p:cNvSpPr txBox="1"/>
          <p:nvPr/>
        </p:nvSpPr>
        <p:spPr>
          <a:xfrm>
            <a:off x="4496564" y="4041850"/>
            <a:ext cx="306889" cy="214554"/>
          </a:xfrm>
          <a:prstGeom prst="rect">
            <a:avLst/>
          </a:prstGeom>
        </p:spPr>
        <p:txBody>
          <a:bodyPr lIns="0" tIns="0" rIns="0" bIns="0" rtlCol="0" anchor="t">
            <a:spAutoFit/>
          </a:bodyPr>
          <a:lstStyle/>
          <a:p>
            <a:pPr algn="ctr">
              <a:lnSpc>
                <a:spcPts val="2249"/>
              </a:lnSpc>
              <a:spcBef>
                <a:spcPct val="0"/>
              </a:spcBef>
            </a:pPr>
            <a:r>
              <a:rPr lang="ar-SA" b="1" dirty="0">
                <a:solidFill>
                  <a:srgbClr val="F8F8F8"/>
                </a:solidFill>
                <a:latin typeface="SST Arabic Medium" panose="020B0604030504020204" pitchFamily="34" charset="-78"/>
                <a:ea typeface="SST Arabic Bold"/>
                <a:cs typeface="SST Arabic Medium" panose="020B0604030504020204" pitchFamily="34" charset="-78"/>
                <a:sym typeface="SST Arabic Bold"/>
              </a:rPr>
              <a:t>04</a:t>
            </a:r>
            <a:endParaRPr lang="en-US" b="1" dirty="0">
              <a:solidFill>
                <a:srgbClr val="F8F8F8"/>
              </a:solidFill>
              <a:latin typeface="SST Arabic Medium" panose="020B0604030504020204" pitchFamily="34" charset="-78"/>
              <a:ea typeface="SST Arabic Bold"/>
              <a:cs typeface="SST Arabic Medium" panose="020B0604030504020204" pitchFamily="34" charset="-78"/>
              <a:sym typeface="SST Arabic Bold"/>
            </a:endParaRPr>
          </a:p>
        </p:txBody>
      </p:sp>
      <p:sp>
        <p:nvSpPr>
          <p:cNvPr id="34" name="TextBox 49"/>
          <p:cNvSpPr txBox="1"/>
          <p:nvPr/>
        </p:nvSpPr>
        <p:spPr>
          <a:xfrm>
            <a:off x="5946958" y="4043450"/>
            <a:ext cx="306889" cy="214554"/>
          </a:xfrm>
          <a:prstGeom prst="rect">
            <a:avLst/>
          </a:prstGeom>
        </p:spPr>
        <p:txBody>
          <a:bodyPr lIns="0" tIns="0" rIns="0" bIns="0" rtlCol="0" anchor="t">
            <a:spAutoFit/>
          </a:bodyPr>
          <a:lstStyle/>
          <a:p>
            <a:pPr algn="ctr">
              <a:lnSpc>
                <a:spcPts val="2249"/>
              </a:lnSpc>
              <a:spcBef>
                <a:spcPct val="0"/>
              </a:spcBef>
            </a:pPr>
            <a:r>
              <a:rPr lang="ar-SA" b="1" dirty="0">
                <a:solidFill>
                  <a:srgbClr val="F8F8F8"/>
                </a:solidFill>
                <a:latin typeface="SST Arabic Medium" panose="020B0604030504020204" pitchFamily="34" charset="-78"/>
                <a:ea typeface="SST Arabic Bold"/>
                <a:cs typeface="SST Arabic Medium" panose="020B0604030504020204" pitchFamily="34" charset="-78"/>
                <a:sym typeface="SST Arabic Bold"/>
              </a:rPr>
              <a:t>03</a:t>
            </a:r>
            <a:endParaRPr lang="en-US" b="1" dirty="0">
              <a:solidFill>
                <a:srgbClr val="F8F8F8"/>
              </a:solidFill>
              <a:latin typeface="SST Arabic Medium" panose="020B0604030504020204" pitchFamily="34" charset="-78"/>
              <a:ea typeface="SST Arabic Bold"/>
              <a:cs typeface="SST Arabic Medium" panose="020B0604030504020204" pitchFamily="34" charset="-78"/>
              <a:sym typeface="SST Arabic Bold"/>
            </a:endParaRPr>
          </a:p>
        </p:txBody>
      </p:sp>
      <p:sp>
        <p:nvSpPr>
          <p:cNvPr id="36" name="TextBox 51"/>
          <p:cNvSpPr txBox="1"/>
          <p:nvPr/>
        </p:nvSpPr>
        <p:spPr>
          <a:xfrm>
            <a:off x="7378603" y="4035589"/>
            <a:ext cx="306889" cy="214554"/>
          </a:xfrm>
          <a:prstGeom prst="rect">
            <a:avLst/>
          </a:prstGeom>
        </p:spPr>
        <p:txBody>
          <a:bodyPr lIns="0" tIns="0" rIns="0" bIns="0" rtlCol="0" anchor="t">
            <a:spAutoFit/>
          </a:bodyPr>
          <a:lstStyle>
            <a:defPPr>
              <a:defRPr lang="en-US"/>
            </a:defPPr>
            <a:lvl1pPr algn="justLow">
              <a:lnSpc>
                <a:spcPts val="2249"/>
              </a:lnSpc>
              <a:spcBef>
                <a:spcPct val="0"/>
              </a:spcBef>
              <a:defRPr sz="1757" b="1">
                <a:solidFill>
                  <a:srgbClr val="F8F8F8"/>
                </a:solidFill>
                <a:latin typeface="SST Arabic Bold"/>
                <a:ea typeface="SST Arabic Bold"/>
                <a:cs typeface="SST Arabic Bold"/>
              </a:defRPr>
            </a:lvl1pPr>
          </a:lstStyle>
          <a:p>
            <a:pPr algn="ctr"/>
            <a:r>
              <a:rPr lang="ar-SA" sz="1800" dirty="0">
                <a:latin typeface="SST Arabic Medium" panose="020B0604030504020204" pitchFamily="34" charset="-78"/>
                <a:cs typeface="SST Arabic Medium" panose="020B0604030504020204" pitchFamily="34" charset="-78"/>
                <a:sym typeface="SST Arabic Bold"/>
              </a:rPr>
              <a:t>02</a:t>
            </a:r>
            <a:endParaRPr lang="en-US" sz="1800" dirty="0">
              <a:latin typeface="SST Arabic Medium" panose="020B0604030504020204" pitchFamily="34" charset="-78"/>
              <a:cs typeface="SST Arabic Medium" panose="020B0604030504020204" pitchFamily="34" charset="-78"/>
              <a:sym typeface="SST Arabic Bold"/>
            </a:endParaRPr>
          </a:p>
        </p:txBody>
      </p:sp>
      <p:sp>
        <p:nvSpPr>
          <p:cNvPr id="37" name="TextBox 52"/>
          <p:cNvSpPr txBox="1"/>
          <p:nvPr/>
        </p:nvSpPr>
        <p:spPr>
          <a:xfrm>
            <a:off x="8811274" y="4027747"/>
            <a:ext cx="306889" cy="214554"/>
          </a:xfrm>
          <a:prstGeom prst="rect">
            <a:avLst/>
          </a:prstGeom>
        </p:spPr>
        <p:txBody>
          <a:bodyPr lIns="0" tIns="0" rIns="0" bIns="0" rtlCol="0" anchor="t">
            <a:spAutoFit/>
          </a:bodyPr>
          <a:lstStyle/>
          <a:p>
            <a:pPr algn="ctr">
              <a:lnSpc>
                <a:spcPts val="2249"/>
              </a:lnSpc>
              <a:spcBef>
                <a:spcPct val="0"/>
              </a:spcBef>
            </a:pPr>
            <a:r>
              <a:rPr lang="ar-SA" b="1" dirty="0">
                <a:solidFill>
                  <a:srgbClr val="F8F8F8"/>
                </a:solidFill>
                <a:latin typeface="SST Arabic Medium" panose="020B0604030504020204" pitchFamily="34" charset="-78"/>
                <a:ea typeface="SST Arabic Bold"/>
                <a:cs typeface="SST Arabic Medium" panose="020B0604030504020204" pitchFamily="34" charset="-78"/>
                <a:sym typeface="SST Arabic Bold"/>
              </a:rPr>
              <a:t>01</a:t>
            </a:r>
            <a:endParaRPr lang="en-US" b="1" dirty="0">
              <a:solidFill>
                <a:srgbClr val="F8F8F8"/>
              </a:solidFill>
              <a:latin typeface="SST Arabic Medium" panose="020B0604030504020204" pitchFamily="34" charset="-78"/>
              <a:ea typeface="SST Arabic Bold"/>
              <a:cs typeface="SST Arabic Medium" panose="020B0604030504020204" pitchFamily="34" charset="-78"/>
              <a:sym typeface="SST Arabic Bold"/>
            </a:endParaRPr>
          </a:p>
        </p:txBody>
      </p:sp>
      <p:sp>
        <p:nvSpPr>
          <p:cNvPr id="39" name="TextBox 54"/>
          <p:cNvSpPr txBox="1"/>
          <p:nvPr/>
        </p:nvSpPr>
        <p:spPr>
          <a:xfrm>
            <a:off x="3052941" y="4027747"/>
            <a:ext cx="306889" cy="214554"/>
          </a:xfrm>
          <a:prstGeom prst="rect">
            <a:avLst/>
          </a:prstGeom>
        </p:spPr>
        <p:txBody>
          <a:bodyPr lIns="0" tIns="0" rIns="0" bIns="0" rtlCol="0" anchor="t">
            <a:spAutoFit/>
          </a:bodyPr>
          <a:lstStyle/>
          <a:p>
            <a:pPr algn="ctr">
              <a:lnSpc>
                <a:spcPts val="2249"/>
              </a:lnSpc>
              <a:spcBef>
                <a:spcPct val="0"/>
              </a:spcBef>
            </a:pPr>
            <a:r>
              <a:rPr lang="ar-SA" b="1" dirty="0">
                <a:solidFill>
                  <a:srgbClr val="F8F8F8"/>
                </a:solidFill>
                <a:latin typeface="SST Arabic Medium" panose="020B0604030504020204" pitchFamily="34" charset="-78"/>
                <a:ea typeface="SST Arabic Bold"/>
                <a:cs typeface="SST Arabic Medium" panose="020B0604030504020204" pitchFamily="34" charset="-78"/>
                <a:sym typeface="SST Arabic Bold"/>
              </a:rPr>
              <a:t>05</a:t>
            </a:r>
            <a:endParaRPr lang="en-US" b="1" dirty="0">
              <a:solidFill>
                <a:srgbClr val="F8F8F8"/>
              </a:solidFill>
              <a:latin typeface="SST Arabic Medium" panose="020B0604030504020204" pitchFamily="34" charset="-78"/>
              <a:ea typeface="SST Arabic Bold"/>
              <a:cs typeface="SST Arabic Medium" panose="020B0604030504020204" pitchFamily="34" charset="-78"/>
              <a:sym typeface="SST Arabic Bold"/>
            </a:endParaRPr>
          </a:p>
        </p:txBody>
      </p:sp>
      <p:sp>
        <p:nvSpPr>
          <p:cNvPr id="63" name="Rectangle 62">
            <a:extLst>
              <a:ext uri="{FF2B5EF4-FFF2-40B4-BE49-F238E27FC236}">
                <a16:creationId xmlns:a16="http://schemas.microsoft.com/office/drawing/2014/main" id="{2F08A842-587D-410E-BC48-3C304D19D659}"/>
              </a:ext>
            </a:extLst>
          </p:cNvPr>
          <p:cNvSpPr/>
          <p:nvPr/>
        </p:nvSpPr>
        <p:spPr>
          <a:xfrm>
            <a:off x="3838755" y="1576168"/>
            <a:ext cx="7909305" cy="1246495"/>
          </a:xfrm>
          <a:prstGeom prst="rect">
            <a:avLst/>
          </a:prstGeom>
        </p:spPr>
        <p:txBody>
          <a:bodyPr wrap="square">
            <a:spAutoFit/>
          </a:bodyPr>
          <a:lstStyle/>
          <a:p>
            <a:pPr lvl="0" algn="justLow" rtl="1">
              <a:lnSpc>
                <a:spcPct val="150000"/>
              </a:lnSpc>
              <a:defRPr/>
            </a:pPr>
            <a:r>
              <a:rPr lang="ar-EG" dirty="0">
                <a:solidFill>
                  <a:srgbClr val="03A5AD"/>
                </a:solidFill>
                <a:latin typeface="SST Arabic Medium" pitchFamily="34" charset="-78"/>
                <a:cs typeface="SST Arabic Medium" pitchFamily="34" charset="-78"/>
              </a:rPr>
              <a:t>4. مخططات التسلسل الهرمي</a:t>
            </a:r>
          </a:p>
          <a:p>
            <a:pPr lvl="0" algn="justLow" rtl="1">
              <a:lnSpc>
                <a:spcPct val="150000"/>
              </a:lnSpc>
              <a:defRPr/>
            </a:pPr>
            <a:r>
              <a:rPr lang="ar-EG" sz="1600" dirty="0">
                <a:solidFill>
                  <a:schemeClr val="bg1">
                    <a:lumMod val="50000"/>
                  </a:schemeClr>
                </a:solidFill>
                <a:latin typeface="SST Arabic Medium" pitchFamily="34" charset="-78"/>
                <a:cs typeface="SST Arabic Medium" pitchFamily="34" charset="-78"/>
              </a:rPr>
              <a:t>المخططات التي تبدأ بمعلومات عامة ثم تتجزأ تدريجياً إلى مستويات أكبر من التفاصيل. المعلومات في المستويات العليا تشمل جميع المعلومات في المستويات الدنيا أو الفرعية</a:t>
            </a:r>
            <a:endParaRPr kumimoji="0" lang="ar-EG" sz="160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64" name="Rectangle 63">
            <a:extLst>
              <a:ext uri="{FF2B5EF4-FFF2-40B4-BE49-F238E27FC236}">
                <a16:creationId xmlns:a16="http://schemas.microsoft.com/office/drawing/2014/main" id="{2F08A842-587D-410E-BC48-3C304D19D659}"/>
              </a:ext>
            </a:extLst>
          </p:cNvPr>
          <p:cNvSpPr/>
          <p:nvPr/>
        </p:nvSpPr>
        <p:spPr>
          <a:xfrm>
            <a:off x="6219512" y="5548180"/>
            <a:ext cx="2605404" cy="523220"/>
          </a:xfrm>
          <a:prstGeom prst="rect">
            <a:avLst/>
          </a:prstGeom>
        </p:spPr>
        <p:txBody>
          <a:bodyPr wrap="square">
            <a:spAutoFit/>
          </a:bodyPr>
          <a:lstStyle/>
          <a:p>
            <a:pPr lvl="0" algn="ctr" rtl="1">
              <a:defRPr/>
            </a:pPr>
            <a:r>
              <a:rPr lang="ar-EG" sz="1400" dirty="0">
                <a:solidFill>
                  <a:schemeClr val="bg1">
                    <a:lumMod val="50000"/>
                  </a:schemeClr>
                </a:solidFill>
                <a:latin typeface="SST Arabic Medium" pitchFamily="34" charset="-78"/>
                <a:cs typeface="SST Arabic Medium" pitchFamily="34" charset="-78"/>
              </a:rPr>
              <a:t>هيكل تجزئة</a:t>
            </a:r>
          </a:p>
          <a:p>
            <a:pPr lvl="0" algn="ctr" rtl="1">
              <a:defRPr/>
            </a:pPr>
            <a:r>
              <a:rPr lang="ar-EG" sz="1400" dirty="0">
                <a:solidFill>
                  <a:schemeClr val="bg1">
                    <a:lumMod val="50000"/>
                  </a:schemeClr>
                </a:solidFill>
                <a:latin typeface="SST Arabic Medium" pitchFamily="34" charset="-78"/>
                <a:cs typeface="SST Arabic Medium" pitchFamily="34" charset="-78"/>
              </a:rPr>
              <a:t> المنتجات</a:t>
            </a:r>
          </a:p>
        </p:txBody>
      </p:sp>
      <p:sp>
        <p:nvSpPr>
          <p:cNvPr id="65" name="Rectangle 64">
            <a:extLst>
              <a:ext uri="{FF2B5EF4-FFF2-40B4-BE49-F238E27FC236}">
                <a16:creationId xmlns:a16="http://schemas.microsoft.com/office/drawing/2014/main" id="{2F08A842-587D-410E-BC48-3C304D19D659}"/>
              </a:ext>
            </a:extLst>
          </p:cNvPr>
          <p:cNvSpPr/>
          <p:nvPr/>
        </p:nvSpPr>
        <p:spPr>
          <a:xfrm>
            <a:off x="4802885" y="5551752"/>
            <a:ext cx="2605404" cy="523220"/>
          </a:xfrm>
          <a:prstGeom prst="rect">
            <a:avLst/>
          </a:prstGeom>
        </p:spPr>
        <p:txBody>
          <a:bodyPr wrap="square">
            <a:spAutoFit/>
          </a:bodyPr>
          <a:lstStyle/>
          <a:p>
            <a:pPr lvl="0" algn="ctr" rtl="1">
              <a:defRPr/>
            </a:pPr>
            <a:r>
              <a:rPr lang="ar-EG" sz="1400" dirty="0">
                <a:solidFill>
                  <a:schemeClr val="bg1">
                    <a:lumMod val="50000"/>
                  </a:schemeClr>
                </a:solidFill>
                <a:latin typeface="SST Arabic Medium" pitchFamily="34" charset="-78"/>
                <a:cs typeface="SST Arabic Medium" pitchFamily="34" charset="-78"/>
              </a:rPr>
              <a:t>هيكل تجزئة</a:t>
            </a:r>
          </a:p>
          <a:p>
            <a:pPr lvl="0" algn="ctr" rtl="1">
              <a:defRPr/>
            </a:pPr>
            <a:r>
              <a:rPr lang="ar-EG" sz="1400" dirty="0">
                <a:solidFill>
                  <a:schemeClr val="bg1">
                    <a:lumMod val="50000"/>
                  </a:schemeClr>
                </a:solidFill>
                <a:latin typeface="SST Arabic Medium" pitchFamily="34" charset="-78"/>
                <a:cs typeface="SST Arabic Medium" pitchFamily="34" charset="-78"/>
              </a:rPr>
              <a:t> الموارد</a:t>
            </a:r>
          </a:p>
        </p:txBody>
      </p:sp>
      <p:sp>
        <p:nvSpPr>
          <p:cNvPr id="66" name="Rectangle 65">
            <a:extLst>
              <a:ext uri="{FF2B5EF4-FFF2-40B4-BE49-F238E27FC236}">
                <a16:creationId xmlns:a16="http://schemas.microsoft.com/office/drawing/2014/main" id="{2F08A842-587D-410E-BC48-3C304D19D659}"/>
              </a:ext>
            </a:extLst>
          </p:cNvPr>
          <p:cNvSpPr/>
          <p:nvPr/>
        </p:nvSpPr>
        <p:spPr>
          <a:xfrm>
            <a:off x="3360380" y="5555324"/>
            <a:ext cx="2605404" cy="523220"/>
          </a:xfrm>
          <a:prstGeom prst="rect">
            <a:avLst/>
          </a:prstGeom>
        </p:spPr>
        <p:txBody>
          <a:bodyPr wrap="square">
            <a:spAutoFit/>
          </a:bodyPr>
          <a:lstStyle/>
          <a:p>
            <a:pPr lvl="0" algn="ctr" rtl="1">
              <a:defRPr/>
            </a:pPr>
            <a:r>
              <a:rPr lang="ar-EG" sz="1400" dirty="0">
                <a:solidFill>
                  <a:schemeClr val="bg1">
                    <a:lumMod val="50000"/>
                  </a:schemeClr>
                </a:solidFill>
                <a:latin typeface="SST Arabic Medium" pitchFamily="34" charset="-78"/>
                <a:cs typeface="SST Arabic Medium" pitchFamily="34" charset="-78"/>
              </a:rPr>
              <a:t>هيكل تجزئة</a:t>
            </a:r>
          </a:p>
          <a:p>
            <a:pPr lvl="0" algn="ctr" rtl="1">
              <a:defRPr/>
            </a:pPr>
            <a:r>
              <a:rPr lang="ar-EG" sz="1400" dirty="0">
                <a:solidFill>
                  <a:schemeClr val="bg1">
                    <a:lumMod val="50000"/>
                  </a:schemeClr>
                </a:solidFill>
                <a:latin typeface="SST Arabic Medium" pitchFamily="34" charset="-78"/>
                <a:cs typeface="SST Arabic Medium" pitchFamily="34" charset="-78"/>
              </a:rPr>
              <a:t> المخاطر</a:t>
            </a:r>
          </a:p>
        </p:txBody>
      </p:sp>
      <p:sp>
        <p:nvSpPr>
          <p:cNvPr id="67" name="Rectangle 66">
            <a:extLst>
              <a:ext uri="{FF2B5EF4-FFF2-40B4-BE49-F238E27FC236}">
                <a16:creationId xmlns:a16="http://schemas.microsoft.com/office/drawing/2014/main" id="{2F08A842-587D-410E-BC48-3C304D19D659}"/>
              </a:ext>
            </a:extLst>
          </p:cNvPr>
          <p:cNvSpPr/>
          <p:nvPr/>
        </p:nvSpPr>
        <p:spPr>
          <a:xfrm>
            <a:off x="1935127" y="5558896"/>
            <a:ext cx="2605404" cy="523220"/>
          </a:xfrm>
          <a:prstGeom prst="rect">
            <a:avLst/>
          </a:prstGeom>
        </p:spPr>
        <p:txBody>
          <a:bodyPr wrap="square">
            <a:spAutoFit/>
          </a:bodyPr>
          <a:lstStyle/>
          <a:p>
            <a:pPr lvl="0" algn="ctr" rtl="1">
              <a:defRPr/>
            </a:pPr>
            <a:r>
              <a:rPr lang="ar-EG" sz="1400" dirty="0">
                <a:solidFill>
                  <a:schemeClr val="bg1">
                    <a:lumMod val="50000"/>
                  </a:schemeClr>
                </a:solidFill>
                <a:latin typeface="SST Arabic Medium" pitchFamily="34" charset="-78"/>
                <a:cs typeface="SST Arabic Medium" pitchFamily="34" charset="-78"/>
              </a:rPr>
              <a:t>هيكل تجزئة</a:t>
            </a:r>
          </a:p>
          <a:p>
            <a:pPr lvl="0" algn="ctr" rtl="1">
              <a:defRPr/>
            </a:pPr>
            <a:r>
              <a:rPr lang="ar-EG" sz="1400" dirty="0">
                <a:solidFill>
                  <a:schemeClr val="bg1">
                    <a:lumMod val="50000"/>
                  </a:schemeClr>
                </a:solidFill>
                <a:latin typeface="SST Arabic Medium" pitchFamily="34" charset="-78"/>
                <a:cs typeface="SST Arabic Medium" pitchFamily="34" charset="-78"/>
              </a:rPr>
              <a:t> العمل</a:t>
            </a:r>
          </a:p>
        </p:txBody>
      </p:sp>
    </p:spTree>
    <p:extLst>
      <p:ext uri="{BB962C8B-B14F-4D97-AF65-F5344CB8AC3E}">
        <p14:creationId xmlns:p14="http://schemas.microsoft.com/office/powerpoint/2010/main" val="361856622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BD96909-CA6D-44DF-8AED-4ADF22A95B32}"/>
              </a:ext>
            </a:extLst>
          </p:cNvPr>
          <p:cNvPicPr>
            <a:picLocks noChangeAspect="1"/>
          </p:cNvPicPr>
          <p:nvPr/>
        </p:nvPicPr>
        <p:blipFill>
          <a:blip r:embed="rId3"/>
          <a:stretch>
            <a:fillRect/>
          </a:stretch>
        </p:blipFill>
        <p:spPr>
          <a:xfrm>
            <a:off x="406246" y="1668195"/>
            <a:ext cx="2621833" cy="2879116"/>
          </a:xfrm>
          <a:prstGeom prst="rect">
            <a:avLst/>
          </a:prstGeom>
        </p:spPr>
      </p:pic>
      <p:pic>
        <p:nvPicPr>
          <p:cNvPr id="7" name="Picture 6">
            <a:extLst>
              <a:ext uri="{FF2B5EF4-FFF2-40B4-BE49-F238E27FC236}">
                <a16:creationId xmlns:a16="http://schemas.microsoft.com/office/drawing/2014/main" id="{23D41AEA-8E24-4E9A-8782-3556DFBAE950}"/>
              </a:ext>
            </a:extLst>
          </p:cNvPr>
          <p:cNvPicPr>
            <a:picLocks noChangeAspect="1"/>
          </p:cNvPicPr>
          <p:nvPr/>
        </p:nvPicPr>
        <p:blipFill>
          <a:blip r:embed="rId4">
            <a:biLevel thresh="75000"/>
          </a:blip>
          <a:stretch>
            <a:fillRect/>
          </a:stretch>
        </p:blipFill>
        <p:spPr>
          <a:xfrm>
            <a:off x="3399221" y="1668195"/>
            <a:ext cx="2696779" cy="2091085"/>
          </a:xfrm>
          <a:prstGeom prst="rect">
            <a:avLst/>
          </a:prstGeom>
        </p:spPr>
      </p:pic>
      <p:sp>
        <p:nvSpPr>
          <p:cNvPr id="5" name="Rectangle 4">
            <a:extLst>
              <a:ext uri="{FF2B5EF4-FFF2-40B4-BE49-F238E27FC236}">
                <a16:creationId xmlns:a16="http://schemas.microsoft.com/office/drawing/2014/main" id="{2F08A842-587D-410E-BC48-3C304D19D659}"/>
              </a:ext>
            </a:extLst>
          </p:cNvPr>
          <p:cNvSpPr/>
          <p:nvPr/>
        </p:nvSpPr>
        <p:spPr>
          <a:xfrm>
            <a:off x="6572250" y="1225720"/>
            <a:ext cx="5023410" cy="1246495"/>
          </a:xfrm>
          <a:prstGeom prst="rect">
            <a:avLst/>
          </a:prstGeom>
        </p:spPr>
        <p:txBody>
          <a:bodyPr wrap="square">
            <a:spAutoFit/>
          </a:bodyPr>
          <a:lstStyle/>
          <a:p>
            <a:pPr lvl="0" algn="r" rtl="1">
              <a:lnSpc>
                <a:spcPct val="150000"/>
              </a:lnSpc>
              <a:defRPr/>
            </a:pPr>
            <a:r>
              <a:rPr lang="ar-EG" dirty="0">
                <a:solidFill>
                  <a:srgbClr val="03A5AD"/>
                </a:solidFill>
                <a:latin typeface="SST Arabic Medium" pitchFamily="34" charset="-78"/>
                <a:cs typeface="SST Arabic Medium" pitchFamily="34" charset="-78"/>
              </a:rPr>
              <a:t>5. الخطوط المرجعية</a:t>
            </a:r>
          </a:p>
          <a:p>
            <a:pPr lvl="0" algn="r" rtl="1">
              <a:lnSpc>
                <a:spcPct val="150000"/>
              </a:lnSpc>
              <a:defRPr/>
            </a:pPr>
            <a:r>
              <a:rPr lang="ar-EG" sz="1600" dirty="0">
                <a:solidFill>
                  <a:schemeClr val="bg1">
                    <a:lumMod val="50000"/>
                  </a:schemeClr>
                </a:solidFill>
                <a:latin typeface="SST Arabic Medium" pitchFamily="34" charset="-78"/>
                <a:cs typeface="SST Arabic Medium" pitchFamily="34" charset="-78"/>
              </a:rPr>
              <a:t>الخط المرجعي هو النسخة المعتمدة من منتج أو خطة عمل. تتم مقارنة الأداء الفعلي بالخطوط المرجعية لتحديد التباينات</a:t>
            </a:r>
            <a:endParaRPr kumimoji="0" lang="ar-EG" sz="160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3" name="Rectangle 2">
            <a:extLst>
              <a:ext uri="{FF2B5EF4-FFF2-40B4-BE49-F238E27FC236}">
                <a16:creationId xmlns:a16="http://schemas.microsoft.com/office/drawing/2014/main" id="{81A6FA74-AB70-4A68-B2EE-3D31E0E75F26}"/>
              </a:ext>
            </a:extLst>
          </p:cNvPr>
          <p:cNvSpPr/>
          <p:nvPr/>
        </p:nvSpPr>
        <p:spPr>
          <a:xfrm>
            <a:off x="8791687" y="2875683"/>
            <a:ext cx="2803973" cy="1908215"/>
          </a:xfrm>
          <a:prstGeom prst="rect">
            <a:avLst/>
          </a:prstGeom>
        </p:spPr>
        <p:txBody>
          <a:bodyPr wrap="none">
            <a:spAutoFit/>
          </a:bodyPr>
          <a:lstStyle/>
          <a:p>
            <a:pPr marL="342900" indent="-342900" algn="r" rtl="1">
              <a:lnSpc>
                <a:spcPct val="150000"/>
              </a:lnSpc>
              <a:buClr>
                <a:srgbClr val="02BCB6"/>
              </a:buClr>
              <a:buFont typeface="Arial" panose="020B0604020202020204" pitchFamily="34" charset="0"/>
              <a:buChar char="•"/>
            </a:pPr>
            <a:r>
              <a:rPr lang="ar-DZ" sz="1600" dirty="0">
                <a:solidFill>
                  <a:schemeClr val="bg1">
                    <a:lumMod val="50000"/>
                  </a:schemeClr>
                </a:solidFill>
                <a:latin typeface="SST Arabic Medium" pitchFamily="34" charset="-78"/>
                <a:cs typeface="SST Arabic Medium" pitchFamily="34" charset="-78"/>
              </a:rPr>
              <a:t>الموازنة.</a:t>
            </a:r>
            <a:endParaRPr lang="ar-EG" sz="1600" dirty="0">
              <a:solidFill>
                <a:schemeClr val="bg1">
                  <a:lumMod val="50000"/>
                </a:schemeClr>
              </a:solidFill>
              <a:latin typeface="SST Arabic Medium" pitchFamily="34" charset="-78"/>
              <a:cs typeface="SST Arabic Medium" pitchFamily="34" charset="-78"/>
            </a:endParaRPr>
          </a:p>
          <a:p>
            <a:pPr marL="342900" indent="-342900" algn="r" rtl="1">
              <a:lnSpc>
                <a:spcPct val="150000"/>
              </a:lnSpc>
              <a:buClr>
                <a:srgbClr val="02BCB6"/>
              </a:buClr>
              <a:buFont typeface="Arial" panose="020B0604020202020204" pitchFamily="34" charset="0"/>
              <a:buChar char="•"/>
            </a:pPr>
            <a:r>
              <a:rPr lang="ar-DZ" sz="1600" dirty="0">
                <a:solidFill>
                  <a:schemeClr val="bg1">
                    <a:lumMod val="50000"/>
                  </a:schemeClr>
                </a:solidFill>
                <a:latin typeface="SST Arabic Medium" pitchFamily="34" charset="-78"/>
                <a:cs typeface="SST Arabic Medium" pitchFamily="34" charset="-78"/>
              </a:rPr>
              <a:t>جدول المعالم</a:t>
            </a:r>
            <a:endParaRPr lang="ar-EG" sz="1600" dirty="0">
              <a:solidFill>
                <a:schemeClr val="bg1">
                  <a:lumMod val="50000"/>
                </a:schemeClr>
              </a:solidFill>
              <a:latin typeface="SST Arabic Medium" pitchFamily="34" charset="-78"/>
              <a:cs typeface="SST Arabic Medium" pitchFamily="34" charset="-78"/>
            </a:endParaRPr>
          </a:p>
          <a:p>
            <a:pPr marL="342900" indent="-342900" algn="r" rtl="1">
              <a:lnSpc>
                <a:spcPct val="150000"/>
              </a:lnSpc>
              <a:buClr>
                <a:srgbClr val="02BCB6"/>
              </a:buClr>
              <a:buFont typeface="Arial" panose="020B0604020202020204" pitchFamily="34" charset="0"/>
              <a:buChar char="•"/>
            </a:pPr>
            <a:r>
              <a:rPr lang="ar-DZ" sz="1600" dirty="0">
                <a:solidFill>
                  <a:schemeClr val="bg1">
                    <a:lumMod val="50000"/>
                  </a:schemeClr>
                </a:solidFill>
                <a:latin typeface="SST Arabic Medium" pitchFamily="34" charset="-78"/>
                <a:cs typeface="SST Arabic Medium" pitchFamily="34" charset="-78"/>
              </a:rPr>
              <a:t>الخط المرجعي لقياس الأداء.</a:t>
            </a:r>
            <a:endParaRPr lang="ar-EG" sz="1600" dirty="0">
              <a:solidFill>
                <a:schemeClr val="bg1">
                  <a:lumMod val="50000"/>
                </a:schemeClr>
              </a:solidFill>
              <a:latin typeface="SST Arabic Medium" pitchFamily="34" charset="-78"/>
              <a:cs typeface="SST Arabic Medium" pitchFamily="34" charset="-78"/>
            </a:endParaRPr>
          </a:p>
          <a:p>
            <a:pPr marL="342900" indent="-342900" algn="r" rtl="1">
              <a:lnSpc>
                <a:spcPct val="150000"/>
              </a:lnSpc>
              <a:buClr>
                <a:srgbClr val="02BCB6"/>
              </a:buClr>
              <a:buFont typeface="Arial" panose="020B0604020202020204" pitchFamily="34" charset="0"/>
              <a:buChar char="•"/>
            </a:pPr>
            <a:r>
              <a:rPr lang="ar-DZ" sz="1600" dirty="0">
                <a:solidFill>
                  <a:schemeClr val="bg1">
                    <a:lumMod val="50000"/>
                  </a:schemeClr>
                </a:solidFill>
                <a:latin typeface="SST Arabic Medium" pitchFamily="34" charset="-78"/>
                <a:cs typeface="SST Arabic Medium" pitchFamily="34" charset="-78"/>
              </a:rPr>
              <a:t>الجدول الزمني للمشروع.</a:t>
            </a:r>
            <a:endParaRPr lang="ar-EG" sz="1600" dirty="0">
              <a:solidFill>
                <a:schemeClr val="bg1">
                  <a:lumMod val="50000"/>
                </a:schemeClr>
              </a:solidFill>
              <a:latin typeface="SST Arabic Medium" pitchFamily="34" charset="-78"/>
              <a:cs typeface="SST Arabic Medium" pitchFamily="34" charset="-78"/>
            </a:endParaRPr>
          </a:p>
          <a:p>
            <a:pPr marL="342900" indent="-342900" algn="r" rtl="1">
              <a:lnSpc>
                <a:spcPct val="150000"/>
              </a:lnSpc>
              <a:buClr>
                <a:srgbClr val="02BCB6"/>
              </a:buClr>
              <a:buFont typeface="Arial" panose="020B0604020202020204" pitchFamily="34" charset="0"/>
              <a:buChar char="•"/>
            </a:pPr>
            <a:r>
              <a:rPr lang="ar-DZ" sz="1600" dirty="0">
                <a:solidFill>
                  <a:schemeClr val="bg1">
                    <a:lumMod val="50000"/>
                  </a:schemeClr>
                </a:solidFill>
                <a:latin typeface="SST Arabic Medium" pitchFamily="34" charset="-78"/>
                <a:cs typeface="SST Arabic Medium" pitchFamily="34" charset="-78"/>
              </a:rPr>
              <a:t>الخط المرجعي للنطاق.</a:t>
            </a:r>
            <a:endParaRPr lang="en-US" sz="1600" dirty="0">
              <a:solidFill>
                <a:schemeClr val="bg1">
                  <a:lumMod val="50000"/>
                </a:schemeClr>
              </a:solidFill>
              <a:latin typeface="SST Arabic Medium" pitchFamily="34" charset="-78"/>
              <a:cs typeface="SST Arabic Medium" pitchFamily="34" charset="-78"/>
            </a:endParaRPr>
          </a:p>
        </p:txBody>
      </p:sp>
      <p:sp>
        <p:nvSpPr>
          <p:cNvPr id="8" name="TextBox 7">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النتاجات شائعة الاستخدام</a:t>
            </a:r>
          </a:p>
        </p:txBody>
      </p:sp>
    </p:spTree>
    <p:extLst>
      <p:ext uri="{BB962C8B-B14F-4D97-AF65-F5344CB8AC3E}">
        <p14:creationId xmlns:p14="http://schemas.microsoft.com/office/powerpoint/2010/main" val="17849925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F08A842-587D-410E-BC48-3C304D19D659}"/>
              </a:ext>
            </a:extLst>
          </p:cNvPr>
          <p:cNvSpPr/>
          <p:nvPr/>
        </p:nvSpPr>
        <p:spPr>
          <a:xfrm>
            <a:off x="4603327" y="1387645"/>
            <a:ext cx="6992334" cy="1615827"/>
          </a:xfrm>
          <a:prstGeom prst="rect">
            <a:avLst/>
          </a:prstGeom>
        </p:spPr>
        <p:txBody>
          <a:bodyPr wrap="square">
            <a:spAutoFit/>
          </a:bodyPr>
          <a:lstStyle/>
          <a:p>
            <a:pPr lvl="0" algn="justLow" rtl="1">
              <a:lnSpc>
                <a:spcPct val="150000"/>
              </a:lnSpc>
              <a:defRPr/>
            </a:pPr>
            <a:r>
              <a:rPr lang="ar-EG" dirty="0">
                <a:solidFill>
                  <a:srgbClr val="03A5AD"/>
                </a:solidFill>
                <a:latin typeface="SST Arabic Medium" pitchFamily="34" charset="-78"/>
                <a:cs typeface="SST Arabic Medium" pitchFamily="34" charset="-78"/>
              </a:rPr>
              <a:t>6. البيانات والمعلومات المرئية</a:t>
            </a:r>
          </a:p>
          <a:p>
            <a:pPr lvl="0" algn="justLow" rtl="1">
              <a:lnSpc>
                <a:spcPct val="150000"/>
              </a:lnSpc>
              <a:defRPr/>
            </a:pPr>
            <a:r>
              <a:rPr lang="ar-EG" sz="1600" dirty="0">
                <a:solidFill>
                  <a:schemeClr val="bg1">
                    <a:lumMod val="50000"/>
                  </a:schemeClr>
                </a:solidFill>
                <a:latin typeface="SST Arabic Medium" pitchFamily="34" charset="-78"/>
                <a:cs typeface="SST Arabic Medium" pitchFamily="34" charset="-78"/>
              </a:rPr>
              <a:t>البيانات والمعلومات المرئية هي نتاجات تنظم وتعرض البيانات والمعلومات بشكل مرئي، مثل المخططات والرسوم البيانية والمصفوفات والمخططات البيانية. كما أن مشاهدة البيانات في هذه الصورة يُسهّل استيعابها وتحويلها إلى معلومات</a:t>
            </a:r>
            <a:endParaRPr kumimoji="0" lang="ar-EG" sz="160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6" name="TextBox 5">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النتاجات شائعة الاستخدام</a:t>
            </a:r>
          </a:p>
        </p:txBody>
      </p:sp>
      <p:grpSp>
        <p:nvGrpSpPr>
          <p:cNvPr id="11" name="Group 2"/>
          <p:cNvGrpSpPr/>
          <p:nvPr/>
        </p:nvGrpSpPr>
        <p:grpSpPr>
          <a:xfrm>
            <a:off x="728312" y="3865123"/>
            <a:ext cx="10743416" cy="621677"/>
            <a:chOff x="0" y="0"/>
            <a:chExt cx="4029995" cy="456114"/>
          </a:xfrm>
        </p:grpSpPr>
        <p:sp>
          <p:nvSpPr>
            <p:cNvPr id="52" name="Freeform 3"/>
            <p:cNvSpPr/>
            <p:nvPr/>
          </p:nvSpPr>
          <p:spPr>
            <a:xfrm>
              <a:off x="0" y="0"/>
              <a:ext cx="4029995" cy="456114"/>
            </a:xfrm>
            <a:custGeom>
              <a:avLst/>
              <a:gdLst/>
              <a:ahLst/>
              <a:cxnLst/>
              <a:rect l="l" t="t" r="r" b="b"/>
              <a:pathLst>
                <a:path w="4029995" h="456114">
                  <a:moveTo>
                    <a:pt x="0" y="0"/>
                  </a:moveTo>
                  <a:lnTo>
                    <a:pt x="4029995" y="0"/>
                  </a:lnTo>
                  <a:lnTo>
                    <a:pt x="4029995" y="456114"/>
                  </a:lnTo>
                  <a:lnTo>
                    <a:pt x="0" y="456114"/>
                  </a:lnTo>
                  <a:close/>
                </a:path>
              </a:pathLst>
            </a:custGeom>
            <a:gradFill rotWithShape="1">
              <a:gsLst>
                <a:gs pos="0">
                  <a:srgbClr val="1B3280">
                    <a:alpha val="100000"/>
                  </a:srgbClr>
                </a:gs>
                <a:gs pos="100000">
                  <a:srgbClr val="30C0BB">
                    <a:alpha val="100000"/>
                  </a:srgbClr>
                </a:gs>
              </a:gsLst>
              <a:lin ang="0"/>
            </a:gradFill>
          </p:spPr>
          <p:txBody>
            <a:bodyPr/>
            <a:lstStyle/>
            <a:p>
              <a:endParaRPr lang="en-SA"/>
            </a:p>
          </p:txBody>
        </p:sp>
        <p:sp>
          <p:nvSpPr>
            <p:cNvPr id="53" name="TextBox 4"/>
            <p:cNvSpPr txBox="1"/>
            <p:nvPr/>
          </p:nvSpPr>
          <p:spPr>
            <a:xfrm>
              <a:off x="0" y="-47625"/>
              <a:ext cx="4029995" cy="503739"/>
            </a:xfrm>
            <a:prstGeom prst="rect">
              <a:avLst/>
            </a:prstGeom>
          </p:spPr>
          <p:txBody>
            <a:bodyPr lIns="31953" tIns="31953" rIns="31953" bIns="31953" rtlCol="0" anchor="ctr"/>
            <a:lstStyle/>
            <a:p>
              <a:pPr algn="ctr">
                <a:lnSpc>
                  <a:spcPts val="2382"/>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12" name="Freeform 5"/>
          <p:cNvSpPr/>
          <p:nvPr/>
        </p:nvSpPr>
        <p:spPr>
          <a:xfrm>
            <a:off x="11280986" y="3581150"/>
            <a:ext cx="190713" cy="1222267"/>
          </a:xfrm>
          <a:custGeom>
            <a:avLst/>
            <a:gdLst/>
            <a:ahLst/>
            <a:cxnLst/>
            <a:rect l="l" t="t" r="r" b="b"/>
            <a:pathLst>
              <a:path w="1078577" h="3149129">
                <a:moveTo>
                  <a:pt x="0" y="0"/>
                </a:moveTo>
                <a:lnTo>
                  <a:pt x="1078577" y="0"/>
                </a:lnTo>
                <a:lnTo>
                  <a:pt x="1078577" y="3149129"/>
                </a:lnTo>
                <a:lnTo>
                  <a:pt x="0" y="3149129"/>
                </a:lnTo>
                <a:lnTo>
                  <a:pt x="0" y="0"/>
                </a:lnTo>
                <a:close/>
              </a:path>
            </a:pathLst>
          </a:custGeom>
          <a: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r="-119506"/>
            </a:stretch>
          </a:blipFill>
        </p:spPr>
        <p:txBody>
          <a:bodyPr/>
          <a:lstStyle/>
          <a:p>
            <a:endParaRPr lang="en-SA"/>
          </a:p>
        </p:txBody>
      </p:sp>
      <p:sp>
        <p:nvSpPr>
          <p:cNvPr id="13" name="Freeform 6"/>
          <p:cNvSpPr/>
          <p:nvPr/>
        </p:nvSpPr>
        <p:spPr>
          <a:xfrm flipH="1">
            <a:off x="728311" y="3591408"/>
            <a:ext cx="194840" cy="1222267"/>
          </a:xfrm>
          <a:custGeom>
            <a:avLst/>
            <a:gdLst/>
            <a:ahLst/>
            <a:cxnLst/>
            <a:rect l="l" t="t" r="r" b="b"/>
            <a:pathLst>
              <a:path w="1078577" h="3149129">
                <a:moveTo>
                  <a:pt x="1078577" y="0"/>
                </a:moveTo>
                <a:lnTo>
                  <a:pt x="0" y="0"/>
                </a:lnTo>
                <a:lnTo>
                  <a:pt x="0" y="3149129"/>
                </a:lnTo>
                <a:lnTo>
                  <a:pt x="1078577" y="3149129"/>
                </a:lnTo>
                <a:lnTo>
                  <a:pt x="1078577" y="0"/>
                </a:lnTo>
                <a:close/>
              </a:path>
            </a:pathLst>
          </a:custGeom>
          <a: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r="-114856"/>
            </a:stretch>
          </a:blipFill>
        </p:spPr>
        <p:txBody>
          <a:bodyPr/>
          <a:lstStyle/>
          <a:p>
            <a:endParaRPr lang="en-SA"/>
          </a:p>
        </p:txBody>
      </p:sp>
      <p:grpSp>
        <p:nvGrpSpPr>
          <p:cNvPr id="54" name="Group 53"/>
          <p:cNvGrpSpPr/>
          <p:nvPr/>
        </p:nvGrpSpPr>
        <p:grpSpPr>
          <a:xfrm>
            <a:off x="1335078" y="3728952"/>
            <a:ext cx="9539096" cy="1344875"/>
            <a:chOff x="1554529" y="3728952"/>
            <a:chExt cx="9539096" cy="1344875"/>
          </a:xfrm>
        </p:grpSpPr>
        <p:grpSp>
          <p:nvGrpSpPr>
            <p:cNvPr id="2" name="Group 1"/>
            <p:cNvGrpSpPr/>
            <p:nvPr/>
          </p:nvGrpSpPr>
          <p:grpSpPr>
            <a:xfrm>
              <a:off x="10190720" y="3728952"/>
              <a:ext cx="902905" cy="1344875"/>
              <a:chOff x="10035444" y="3728952"/>
              <a:chExt cx="902905" cy="1344875"/>
            </a:xfrm>
          </p:grpSpPr>
          <p:sp>
            <p:nvSpPr>
              <p:cNvPr id="16" name="Freeform 9"/>
              <p:cNvSpPr/>
              <p:nvPr/>
            </p:nvSpPr>
            <p:spPr>
              <a:xfrm>
                <a:off x="10035444" y="3728952"/>
                <a:ext cx="902905" cy="902905"/>
              </a:xfrm>
              <a:custGeom>
                <a:avLst/>
                <a:gdLst/>
                <a:ahLst/>
                <a:cxnLst/>
                <a:rect l="l" t="t" r="r" b="b"/>
                <a:pathLst>
                  <a:path w="2326304" h="2326304">
                    <a:moveTo>
                      <a:pt x="0" y="0"/>
                    </a:moveTo>
                    <a:lnTo>
                      <a:pt x="2326304" y="0"/>
                    </a:lnTo>
                    <a:lnTo>
                      <a:pt x="2326304" y="2326304"/>
                    </a:lnTo>
                    <a:lnTo>
                      <a:pt x="0" y="232630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SA"/>
              </a:p>
            </p:txBody>
          </p:sp>
          <p:grpSp>
            <p:nvGrpSpPr>
              <p:cNvPr id="18" name="Group 13"/>
              <p:cNvGrpSpPr/>
              <p:nvPr/>
            </p:nvGrpSpPr>
            <p:grpSpPr>
              <a:xfrm>
                <a:off x="10455564" y="5007958"/>
                <a:ext cx="62664" cy="65869"/>
                <a:chOff x="0" y="0"/>
                <a:chExt cx="905402" cy="951703"/>
              </a:xfrm>
            </p:grpSpPr>
            <p:sp>
              <p:nvSpPr>
                <p:cNvPr id="50" name="Freeform 14"/>
                <p:cNvSpPr/>
                <p:nvPr/>
              </p:nvSpPr>
              <p:spPr>
                <a:xfrm>
                  <a:off x="0" y="0"/>
                  <a:ext cx="905402" cy="951703"/>
                </a:xfrm>
                <a:custGeom>
                  <a:avLst/>
                  <a:gdLst/>
                  <a:ahLst/>
                  <a:cxnLst/>
                  <a:rect l="l" t="t" r="r" b="b"/>
                  <a:pathLst>
                    <a:path w="905402" h="951703">
                      <a:moveTo>
                        <a:pt x="452701" y="0"/>
                      </a:moveTo>
                      <a:cubicBezTo>
                        <a:pt x="202681" y="0"/>
                        <a:pt x="0" y="213046"/>
                        <a:pt x="0" y="475852"/>
                      </a:cubicBezTo>
                      <a:cubicBezTo>
                        <a:pt x="0" y="738657"/>
                        <a:pt x="202681" y="951703"/>
                        <a:pt x="452701" y="951703"/>
                      </a:cubicBezTo>
                      <a:cubicBezTo>
                        <a:pt x="702721" y="951703"/>
                        <a:pt x="905402" y="738657"/>
                        <a:pt x="905402" y="475852"/>
                      </a:cubicBezTo>
                      <a:cubicBezTo>
                        <a:pt x="905402" y="213046"/>
                        <a:pt x="702721" y="0"/>
                        <a:pt x="452701" y="0"/>
                      </a:cubicBezTo>
                      <a:close/>
                    </a:path>
                  </a:pathLst>
                </a:custGeom>
                <a:solidFill>
                  <a:srgbClr val="E0D7D1"/>
                </a:solidFill>
                <a:ln cap="sq">
                  <a:noFill/>
                  <a:prstDash val="solid"/>
                  <a:miter/>
                </a:ln>
              </p:spPr>
              <p:txBody>
                <a:bodyPr/>
                <a:lstStyle/>
                <a:p>
                  <a:endParaRPr lang="en-SA"/>
                </a:p>
              </p:txBody>
            </p:sp>
            <p:sp>
              <p:nvSpPr>
                <p:cNvPr id="51" name="TextBox 15"/>
                <p:cNvSpPr txBox="1"/>
                <p:nvPr/>
              </p:nvSpPr>
              <p:spPr>
                <a:xfrm>
                  <a:off x="84881" y="41597"/>
                  <a:ext cx="735639" cy="820884"/>
                </a:xfrm>
                <a:prstGeom prst="rect">
                  <a:avLst/>
                </a:prstGeom>
              </p:spPr>
              <p:txBody>
                <a:bodyPr lIns="31323" tIns="31323" rIns="31323" bIns="31323" rtlCol="0" anchor="ctr"/>
                <a:lstStyle/>
                <a:p>
                  <a:pPr algn="ctr">
                    <a:lnSpc>
                      <a:spcPts val="2382"/>
                    </a:lnSpc>
                    <a:spcBef>
                      <a:spcPct val="0"/>
                    </a:spcBef>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19" name="Group 16"/>
              <p:cNvGrpSpPr/>
              <p:nvPr/>
            </p:nvGrpSpPr>
            <p:grpSpPr>
              <a:xfrm>
                <a:off x="10455564" y="4887382"/>
                <a:ext cx="62664" cy="65869"/>
                <a:chOff x="0" y="0"/>
                <a:chExt cx="905402" cy="951703"/>
              </a:xfrm>
            </p:grpSpPr>
            <p:sp>
              <p:nvSpPr>
                <p:cNvPr id="48" name="Freeform 17"/>
                <p:cNvSpPr/>
                <p:nvPr/>
              </p:nvSpPr>
              <p:spPr>
                <a:xfrm>
                  <a:off x="0" y="0"/>
                  <a:ext cx="905402" cy="951703"/>
                </a:xfrm>
                <a:custGeom>
                  <a:avLst/>
                  <a:gdLst/>
                  <a:ahLst/>
                  <a:cxnLst/>
                  <a:rect l="l" t="t" r="r" b="b"/>
                  <a:pathLst>
                    <a:path w="905402" h="951703">
                      <a:moveTo>
                        <a:pt x="452701" y="0"/>
                      </a:moveTo>
                      <a:cubicBezTo>
                        <a:pt x="202681" y="0"/>
                        <a:pt x="0" y="213046"/>
                        <a:pt x="0" y="475852"/>
                      </a:cubicBezTo>
                      <a:cubicBezTo>
                        <a:pt x="0" y="738657"/>
                        <a:pt x="202681" y="951703"/>
                        <a:pt x="452701" y="951703"/>
                      </a:cubicBezTo>
                      <a:cubicBezTo>
                        <a:pt x="702721" y="951703"/>
                        <a:pt x="905402" y="738657"/>
                        <a:pt x="905402" y="475852"/>
                      </a:cubicBezTo>
                      <a:cubicBezTo>
                        <a:pt x="905402" y="213046"/>
                        <a:pt x="702721" y="0"/>
                        <a:pt x="452701" y="0"/>
                      </a:cubicBezTo>
                      <a:close/>
                    </a:path>
                  </a:pathLst>
                </a:custGeom>
                <a:solidFill>
                  <a:srgbClr val="E0D7D1"/>
                </a:solidFill>
                <a:ln cap="sq">
                  <a:noFill/>
                  <a:prstDash val="solid"/>
                  <a:miter/>
                </a:ln>
              </p:spPr>
              <p:txBody>
                <a:bodyPr/>
                <a:lstStyle/>
                <a:p>
                  <a:endParaRPr lang="en-SA"/>
                </a:p>
              </p:txBody>
            </p:sp>
            <p:sp>
              <p:nvSpPr>
                <p:cNvPr id="49" name="TextBox 18"/>
                <p:cNvSpPr txBox="1"/>
                <p:nvPr/>
              </p:nvSpPr>
              <p:spPr>
                <a:xfrm>
                  <a:off x="84881" y="41597"/>
                  <a:ext cx="735639" cy="820884"/>
                </a:xfrm>
                <a:prstGeom prst="rect">
                  <a:avLst/>
                </a:prstGeom>
              </p:spPr>
              <p:txBody>
                <a:bodyPr lIns="31323" tIns="31323" rIns="31323" bIns="31323" rtlCol="0" anchor="ctr"/>
                <a:lstStyle/>
                <a:p>
                  <a:pPr algn="ctr">
                    <a:lnSpc>
                      <a:spcPts val="2382"/>
                    </a:lnSpc>
                    <a:spcBef>
                      <a:spcPct val="0"/>
                    </a:spcBef>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20" name="Group 19"/>
              <p:cNvGrpSpPr/>
              <p:nvPr/>
            </p:nvGrpSpPr>
            <p:grpSpPr>
              <a:xfrm>
                <a:off x="10421399" y="4676308"/>
                <a:ext cx="130994" cy="127109"/>
                <a:chOff x="0" y="0"/>
                <a:chExt cx="990183" cy="960817"/>
              </a:xfrm>
            </p:grpSpPr>
            <p:sp>
              <p:nvSpPr>
                <p:cNvPr id="46" name="Freeform 20"/>
                <p:cNvSpPr/>
                <p:nvPr/>
              </p:nvSpPr>
              <p:spPr>
                <a:xfrm>
                  <a:off x="0" y="0"/>
                  <a:ext cx="990183" cy="960817"/>
                </a:xfrm>
                <a:custGeom>
                  <a:avLst/>
                  <a:gdLst/>
                  <a:ahLst/>
                  <a:cxnLst/>
                  <a:rect l="l" t="t" r="r" b="b"/>
                  <a:pathLst>
                    <a:path w="990183" h="960817">
                      <a:moveTo>
                        <a:pt x="495091" y="0"/>
                      </a:moveTo>
                      <a:cubicBezTo>
                        <a:pt x="221660" y="0"/>
                        <a:pt x="0" y="215086"/>
                        <a:pt x="0" y="480408"/>
                      </a:cubicBezTo>
                      <a:cubicBezTo>
                        <a:pt x="0" y="745731"/>
                        <a:pt x="221660" y="960817"/>
                        <a:pt x="495091" y="960817"/>
                      </a:cubicBezTo>
                      <a:cubicBezTo>
                        <a:pt x="768523" y="960817"/>
                        <a:pt x="990183" y="745731"/>
                        <a:pt x="990183" y="480408"/>
                      </a:cubicBezTo>
                      <a:cubicBezTo>
                        <a:pt x="990183" y="215086"/>
                        <a:pt x="768523" y="0"/>
                        <a:pt x="495091" y="0"/>
                      </a:cubicBezTo>
                      <a:close/>
                    </a:path>
                  </a:pathLst>
                </a:custGeom>
                <a:solidFill>
                  <a:srgbClr val="000000">
                    <a:alpha val="0"/>
                  </a:srgbClr>
                </a:solidFill>
                <a:ln w="57150" cap="sq">
                  <a:solidFill>
                    <a:srgbClr val="01AFB1"/>
                  </a:solidFill>
                  <a:prstDash val="solid"/>
                  <a:miter/>
                </a:ln>
              </p:spPr>
              <p:txBody>
                <a:bodyPr/>
                <a:lstStyle/>
                <a:p>
                  <a:endParaRPr lang="en-SA"/>
                </a:p>
              </p:txBody>
            </p:sp>
            <p:sp>
              <p:nvSpPr>
                <p:cNvPr id="47" name="TextBox 21"/>
                <p:cNvSpPr txBox="1"/>
                <p:nvPr/>
              </p:nvSpPr>
              <p:spPr>
                <a:xfrm>
                  <a:off x="92830" y="42452"/>
                  <a:ext cx="804524" cy="828289"/>
                </a:xfrm>
                <a:prstGeom prst="rect">
                  <a:avLst/>
                </a:prstGeom>
              </p:spPr>
              <p:txBody>
                <a:bodyPr lIns="31323" tIns="31323" rIns="31323" bIns="31323" rtlCol="0" anchor="ctr"/>
                <a:lstStyle/>
                <a:p>
                  <a:pPr algn="ctr">
                    <a:lnSpc>
                      <a:spcPts val="2382"/>
                    </a:lnSpc>
                  </a:pPr>
                  <a:endParaRPr sz="1200">
                    <a:solidFill>
                      <a:prstClr val="black"/>
                    </a:solidFill>
                    <a:latin typeface="SST Arabic Medium" panose="020B0604030504020204" pitchFamily="34" charset="-78"/>
                    <a:cs typeface="SST Arabic Medium" panose="020B0604030504020204" pitchFamily="34" charset="-78"/>
                  </a:endParaRPr>
                </a:p>
              </p:txBody>
            </p:sp>
          </p:grpSp>
        </p:grpSp>
        <p:grpSp>
          <p:nvGrpSpPr>
            <p:cNvPr id="3" name="Group 2"/>
            <p:cNvGrpSpPr/>
            <p:nvPr/>
          </p:nvGrpSpPr>
          <p:grpSpPr>
            <a:xfrm>
              <a:off x="8956981" y="3728952"/>
              <a:ext cx="902905" cy="1344875"/>
              <a:chOff x="8373178" y="3728952"/>
              <a:chExt cx="902905" cy="1344875"/>
            </a:xfrm>
          </p:grpSpPr>
          <p:sp>
            <p:nvSpPr>
              <p:cNvPr id="15" name="Freeform 8"/>
              <p:cNvSpPr/>
              <p:nvPr/>
            </p:nvSpPr>
            <p:spPr>
              <a:xfrm>
                <a:off x="8373178" y="3728952"/>
                <a:ext cx="902905" cy="902905"/>
              </a:xfrm>
              <a:custGeom>
                <a:avLst/>
                <a:gdLst/>
                <a:ahLst/>
                <a:cxnLst/>
                <a:rect l="l" t="t" r="r" b="b"/>
                <a:pathLst>
                  <a:path w="2326304" h="2326304">
                    <a:moveTo>
                      <a:pt x="0" y="0"/>
                    </a:moveTo>
                    <a:lnTo>
                      <a:pt x="2326303" y="0"/>
                    </a:lnTo>
                    <a:lnTo>
                      <a:pt x="2326303" y="2326304"/>
                    </a:lnTo>
                    <a:lnTo>
                      <a:pt x="0" y="232630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SA"/>
              </a:p>
            </p:txBody>
          </p:sp>
          <p:grpSp>
            <p:nvGrpSpPr>
              <p:cNvPr id="21" name="Group 25"/>
              <p:cNvGrpSpPr/>
              <p:nvPr/>
            </p:nvGrpSpPr>
            <p:grpSpPr>
              <a:xfrm>
                <a:off x="8759479" y="5007958"/>
                <a:ext cx="62664" cy="65869"/>
                <a:chOff x="0" y="0"/>
                <a:chExt cx="905402" cy="951703"/>
              </a:xfrm>
            </p:grpSpPr>
            <p:sp>
              <p:nvSpPr>
                <p:cNvPr id="44" name="Freeform 26"/>
                <p:cNvSpPr/>
                <p:nvPr/>
              </p:nvSpPr>
              <p:spPr>
                <a:xfrm>
                  <a:off x="0" y="0"/>
                  <a:ext cx="905402" cy="951703"/>
                </a:xfrm>
                <a:custGeom>
                  <a:avLst/>
                  <a:gdLst/>
                  <a:ahLst/>
                  <a:cxnLst/>
                  <a:rect l="l" t="t" r="r" b="b"/>
                  <a:pathLst>
                    <a:path w="905402" h="951703">
                      <a:moveTo>
                        <a:pt x="452701" y="0"/>
                      </a:moveTo>
                      <a:cubicBezTo>
                        <a:pt x="202681" y="0"/>
                        <a:pt x="0" y="213046"/>
                        <a:pt x="0" y="475852"/>
                      </a:cubicBezTo>
                      <a:cubicBezTo>
                        <a:pt x="0" y="738657"/>
                        <a:pt x="202681" y="951703"/>
                        <a:pt x="452701" y="951703"/>
                      </a:cubicBezTo>
                      <a:cubicBezTo>
                        <a:pt x="702721" y="951703"/>
                        <a:pt x="905402" y="738657"/>
                        <a:pt x="905402" y="475852"/>
                      </a:cubicBezTo>
                      <a:cubicBezTo>
                        <a:pt x="905402" y="213046"/>
                        <a:pt x="702721" y="0"/>
                        <a:pt x="452701" y="0"/>
                      </a:cubicBezTo>
                      <a:close/>
                    </a:path>
                  </a:pathLst>
                </a:custGeom>
                <a:solidFill>
                  <a:srgbClr val="E0D7D1"/>
                </a:solidFill>
                <a:ln cap="sq">
                  <a:noFill/>
                  <a:prstDash val="solid"/>
                  <a:miter/>
                </a:ln>
              </p:spPr>
              <p:txBody>
                <a:bodyPr/>
                <a:lstStyle/>
                <a:p>
                  <a:endParaRPr lang="en-SA"/>
                </a:p>
              </p:txBody>
            </p:sp>
            <p:sp>
              <p:nvSpPr>
                <p:cNvPr id="45" name="TextBox 27"/>
                <p:cNvSpPr txBox="1"/>
                <p:nvPr/>
              </p:nvSpPr>
              <p:spPr>
                <a:xfrm>
                  <a:off x="84881" y="41597"/>
                  <a:ext cx="735639" cy="820884"/>
                </a:xfrm>
                <a:prstGeom prst="rect">
                  <a:avLst/>
                </a:prstGeom>
              </p:spPr>
              <p:txBody>
                <a:bodyPr lIns="31323" tIns="31323" rIns="31323" bIns="31323" rtlCol="0" anchor="ctr"/>
                <a:lstStyle/>
                <a:p>
                  <a:pPr algn="ctr">
                    <a:lnSpc>
                      <a:spcPts val="2382"/>
                    </a:lnSpc>
                    <a:spcBef>
                      <a:spcPct val="0"/>
                    </a:spcBef>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22" name="Group 21"/>
              <p:cNvGrpSpPr/>
              <p:nvPr/>
            </p:nvGrpSpPr>
            <p:grpSpPr>
              <a:xfrm>
                <a:off x="8759479" y="4887382"/>
                <a:ext cx="62664" cy="65869"/>
                <a:chOff x="0" y="0"/>
                <a:chExt cx="905402" cy="951703"/>
              </a:xfrm>
            </p:grpSpPr>
            <p:sp>
              <p:nvSpPr>
                <p:cNvPr id="42" name="Freeform 29"/>
                <p:cNvSpPr/>
                <p:nvPr/>
              </p:nvSpPr>
              <p:spPr>
                <a:xfrm>
                  <a:off x="0" y="0"/>
                  <a:ext cx="905402" cy="951703"/>
                </a:xfrm>
                <a:custGeom>
                  <a:avLst/>
                  <a:gdLst/>
                  <a:ahLst/>
                  <a:cxnLst/>
                  <a:rect l="l" t="t" r="r" b="b"/>
                  <a:pathLst>
                    <a:path w="905402" h="951703">
                      <a:moveTo>
                        <a:pt x="452701" y="0"/>
                      </a:moveTo>
                      <a:cubicBezTo>
                        <a:pt x="202681" y="0"/>
                        <a:pt x="0" y="213046"/>
                        <a:pt x="0" y="475852"/>
                      </a:cubicBezTo>
                      <a:cubicBezTo>
                        <a:pt x="0" y="738657"/>
                        <a:pt x="202681" y="951703"/>
                        <a:pt x="452701" y="951703"/>
                      </a:cubicBezTo>
                      <a:cubicBezTo>
                        <a:pt x="702721" y="951703"/>
                        <a:pt x="905402" y="738657"/>
                        <a:pt x="905402" y="475852"/>
                      </a:cubicBezTo>
                      <a:cubicBezTo>
                        <a:pt x="905402" y="213046"/>
                        <a:pt x="702721" y="0"/>
                        <a:pt x="452701" y="0"/>
                      </a:cubicBezTo>
                      <a:close/>
                    </a:path>
                  </a:pathLst>
                </a:custGeom>
                <a:solidFill>
                  <a:srgbClr val="E0D7D1"/>
                </a:solidFill>
                <a:ln cap="sq">
                  <a:noFill/>
                  <a:prstDash val="solid"/>
                  <a:miter/>
                </a:ln>
              </p:spPr>
              <p:txBody>
                <a:bodyPr/>
                <a:lstStyle/>
                <a:p>
                  <a:endParaRPr lang="en-SA"/>
                </a:p>
              </p:txBody>
            </p:sp>
            <p:sp>
              <p:nvSpPr>
                <p:cNvPr id="43" name="TextBox 30"/>
                <p:cNvSpPr txBox="1"/>
                <p:nvPr/>
              </p:nvSpPr>
              <p:spPr>
                <a:xfrm>
                  <a:off x="84881" y="41597"/>
                  <a:ext cx="735639" cy="820884"/>
                </a:xfrm>
                <a:prstGeom prst="rect">
                  <a:avLst/>
                </a:prstGeom>
              </p:spPr>
              <p:txBody>
                <a:bodyPr lIns="31323" tIns="31323" rIns="31323" bIns="31323" rtlCol="0" anchor="ctr"/>
                <a:lstStyle/>
                <a:p>
                  <a:pPr algn="ctr">
                    <a:lnSpc>
                      <a:spcPts val="2382"/>
                    </a:lnSpc>
                    <a:spcBef>
                      <a:spcPct val="0"/>
                    </a:spcBef>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23" name="Group 31"/>
              <p:cNvGrpSpPr/>
              <p:nvPr/>
            </p:nvGrpSpPr>
            <p:grpSpPr>
              <a:xfrm>
                <a:off x="8725313" y="4676308"/>
                <a:ext cx="130994" cy="127109"/>
                <a:chOff x="0" y="0"/>
                <a:chExt cx="990183" cy="960817"/>
              </a:xfrm>
            </p:grpSpPr>
            <p:sp>
              <p:nvSpPr>
                <p:cNvPr id="40" name="Freeform 32"/>
                <p:cNvSpPr/>
                <p:nvPr/>
              </p:nvSpPr>
              <p:spPr>
                <a:xfrm>
                  <a:off x="0" y="0"/>
                  <a:ext cx="990183" cy="960817"/>
                </a:xfrm>
                <a:custGeom>
                  <a:avLst/>
                  <a:gdLst/>
                  <a:ahLst/>
                  <a:cxnLst/>
                  <a:rect l="l" t="t" r="r" b="b"/>
                  <a:pathLst>
                    <a:path w="990183" h="960817">
                      <a:moveTo>
                        <a:pt x="495091" y="0"/>
                      </a:moveTo>
                      <a:cubicBezTo>
                        <a:pt x="221660" y="0"/>
                        <a:pt x="0" y="215086"/>
                        <a:pt x="0" y="480408"/>
                      </a:cubicBezTo>
                      <a:cubicBezTo>
                        <a:pt x="0" y="745731"/>
                        <a:pt x="221660" y="960817"/>
                        <a:pt x="495091" y="960817"/>
                      </a:cubicBezTo>
                      <a:cubicBezTo>
                        <a:pt x="768523" y="960817"/>
                        <a:pt x="990183" y="745731"/>
                        <a:pt x="990183" y="480408"/>
                      </a:cubicBezTo>
                      <a:cubicBezTo>
                        <a:pt x="990183" y="215086"/>
                        <a:pt x="768523" y="0"/>
                        <a:pt x="495091" y="0"/>
                      </a:cubicBezTo>
                      <a:close/>
                    </a:path>
                  </a:pathLst>
                </a:custGeom>
                <a:solidFill>
                  <a:srgbClr val="000000">
                    <a:alpha val="0"/>
                  </a:srgbClr>
                </a:solidFill>
                <a:ln w="57150" cap="sq">
                  <a:solidFill>
                    <a:srgbClr val="2884A2"/>
                  </a:solidFill>
                  <a:prstDash val="solid"/>
                  <a:miter/>
                </a:ln>
              </p:spPr>
              <p:txBody>
                <a:bodyPr/>
                <a:lstStyle/>
                <a:p>
                  <a:endParaRPr lang="en-SA"/>
                </a:p>
              </p:txBody>
            </p:sp>
            <p:sp>
              <p:nvSpPr>
                <p:cNvPr id="41" name="TextBox 33"/>
                <p:cNvSpPr txBox="1"/>
                <p:nvPr/>
              </p:nvSpPr>
              <p:spPr>
                <a:xfrm>
                  <a:off x="92830" y="42452"/>
                  <a:ext cx="804524" cy="828289"/>
                </a:xfrm>
                <a:prstGeom prst="rect">
                  <a:avLst/>
                </a:prstGeom>
              </p:spPr>
              <p:txBody>
                <a:bodyPr lIns="31323" tIns="31323" rIns="31323" bIns="31323" rtlCol="0" anchor="ctr"/>
                <a:lstStyle/>
                <a:p>
                  <a:pPr algn="ctr">
                    <a:lnSpc>
                      <a:spcPts val="2382"/>
                    </a:lnSpc>
                  </a:pPr>
                  <a:endParaRPr sz="1200">
                    <a:solidFill>
                      <a:prstClr val="black"/>
                    </a:solidFill>
                    <a:latin typeface="SST Arabic Medium" panose="020B0604030504020204" pitchFamily="34" charset="-78"/>
                    <a:cs typeface="SST Arabic Medium" panose="020B0604030504020204" pitchFamily="34" charset="-78"/>
                  </a:endParaRPr>
                </a:p>
              </p:txBody>
            </p:sp>
          </p:grpSp>
        </p:grpSp>
        <p:grpSp>
          <p:nvGrpSpPr>
            <p:cNvPr id="4" name="Group 3"/>
            <p:cNvGrpSpPr/>
            <p:nvPr/>
          </p:nvGrpSpPr>
          <p:grpSpPr>
            <a:xfrm>
              <a:off x="7723239" y="3763092"/>
              <a:ext cx="902905" cy="1310735"/>
              <a:chOff x="6615762" y="3763092"/>
              <a:chExt cx="902905" cy="1310735"/>
            </a:xfrm>
          </p:grpSpPr>
          <p:sp>
            <p:nvSpPr>
              <p:cNvPr id="14" name="Freeform 7"/>
              <p:cNvSpPr/>
              <p:nvPr/>
            </p:nvSpPr>
            <p:spPr>
              <a:xfrm>
                <a:off x="6615762" y="3763092"/>
                <a:ext cx="902905" cy="902905"/>
              </a:xfrm>
              <a:custGeom>
                <a:avLst/>
                <a:gdLst/>
                <a:ahLst/>
                <a:cxnLst/>
                <a:rect l="l" t="t" r="r" b="b"/>
                <a:pathLst>
                  <a:path w="2326304" h="2326304">
                    <a:moveTo>
                      <a:pt x="0" y="0"/>
                    </a:moveTo>
                    <a:lnTo>
                      <a:pt x="2326304" y="0"/>
                    </a:lnTo>
                    <a:lnTo>
                      <a:pt x="2326304" y="2326304"/>
                    </a:lnTo>
                    <a:lnTo>
                      <a:pt x="0" y="232630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SA"/>
              </a:p>
            </p:txBody>
          </p:sp>
          <p:grpSp>
            <p:nvGrpSpPr>
              <p:cNvPr id="24" name="Group 37"/>
              <p:cNvGrpSpPr/>
              <p:nvPr/>
            </p:nvGrpSpPr>
            <p:grpSpPr>
              <a:xfrm>
                <a:off x="7018617" y="5007958"/>
                <a:ext cx="62664" cy="65869"/>
                <a:chOff x="0" y="0"/>
                <a:chExt cx="905402" cy="951703"/>
              </a:xfrm>
            </p:grpSpPr>
            <p:sp>
              <p:nvSpPr>
                <p:cNvPr id="38" name="Freeform 38"/>
                <p:cNvSpPr/>
                <p:nvPr/>
              </p:nvSpPr>
              <p:spPr>
                <a:xfrm>
                  <a:off x="0" y="0"/>
                  <a:ext cx="905402" cy="951703"/>
                </a:xfrm>
                <a:custGeom>
                  <a:avLst/>
                  <a:gdLst/>
                  <a:ahLst/>
                  <a:cxnLst/>
                  <a:rect l="l" t="t" r="r" b="b"/>
                  <a:pathLst>
                    <a:path w="905402" h="951703">
                      <a:moveTo>
                        <a:pt x="452701" y="0"/>
                      </a:moveTo>
                      <a:cubicBezTo>
                        <a:pt x="202681" y="0"/>
                        <a:pt x="0" y="213046"/>
                        <a:pt x="0" y="475852"/>
                      </a:cubicBezTo>
                      <a:cubicBezTo>
                        <a:pt x="0" y="738657"/>
                        <a:pt x="202681" y="951703"/>
                        <a:pt x="452701" y="951703"/>
                      </a:cubicBezTo>
                      <a:cubicBezTo>
                        <a:pt x="702721" y="951703"/>
                        <a:pt x="905402" y="738657"/>
                        <a:pt x="905402" y="475852"/>
                      </a:cubicBezTo>
                      <a:cubicBezTo>
                        <a:pt x="905402" y="213046"/>
                        <a:pt x="702721" y="0"/>
                        <a:pt x="452701" y="0"/>
                      </a:cubicBezTo>
                      <a:close/>
                    </a:path>
                  </a:pathLst>
                </a:custGeom>
                <a:solidFill>
                  <a:srgbClr val="E0D7D1"/>
                </a:solidFill>
                <a:ln cap="sq">
                  <a:noFill/>
                  <a:prstDash val="solid"/>
                  <a:miter/>
                </a:ln>
              </p:spPr>
              <p:txBody>
                <a:bodyPr/>
                <a:lstStyle/>
                <a:p>
                  <a:endParaRPr lang="en-SA"/>
                </a:p>
              </p:txBody>
            </p:sp>
            <p:sp>
              <p:nvSpPr>
                <p:cNvPr id="39" name="TextBox 39"/>
                <p:cNvSpPr txBox="1"/>
                <p:nvPr/>
              </p:nvSpPr>
              <p:spPr>
                <a:xfrm>
                  <a:off x="84881" y="41597"/>
                  <a:ext cx="735639" cy="820884"/>
                </a:xfrm>
                <a:prstGeom prst="rect">
                  <a:avLst/>
                </a:prstGeom>
              </p:spPr>
              <p:txBody>
                <a:bodyPr lIns="31323" tIns="31323" rIns="31323" bIns="31323" rtlCol="0" anchor="ctr"/>
                <a:lstStyle/>
                <a:p>
                  <a:pPr algn="ctr">
                    <a:lnSpc>
                      <a:spcPts val="2382"/>
                    </a:lnSpc>
                    <a:spcBef>
                      <a:spcPct val="0"/>
                    </a:spcBef>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25" name="Group 40"/>
              <p:cNvGrpSpPr/>
              <p:nvPr/>
            </p:nvGrpSpPr>
            <p:grpSpPr>
              <a:xfrm>
                <a:off x="7018617" y="4887382"/>
                <a:ext cx="62664" cy="65869"/>
                <a:chOff x="0" y="0"/>
                <a:chExt cx="905402" cy="951703"/>
              </a:xfrm>
            </p:grpSpPr>
            <p:sp>
              <p:nvSpPr>
                <p:cNvPr id="36" name="Freeform 41"/>
                <p:cNvSpPr/>
                <p:nvPr/>
              </p:nvSpPr>
              <p:spPr>
                <a:xfrm>
                  <a:off x="0" y="0"/>
                  <a:ext cx="905402" cy="951703"/>
                </a:xfrm>
                <a:custGeom>
                  <a:avLst/>
                  <a:gdLst/>
                  <a:ahLst/>
                  <a:cxnLst/>
                  <a:rect l="l" t="t" r="r" b="b"/>
                  <a:pathLst>
                    <a:path w="905402" h="951703">
                      <a:moveTo>
                        <a:pt x="452701" y="0"/>
                      </a:moveTo>
                      <a:cubicBezTo>
                        <a:pt x="202681" y="0"/>
                        <a:pt x="0" y="213046"/>
                        <a:pt x="0" y="475852"/>
                      </a:cubicBezTo>
                      <a:cubicBezTo>
                        <a:pt x="0" y="738657"/>
                        <a:pt x="202681" y="951703"/>
                        <a:pt x="452701" y="951703"/>
                      </a:cubicBezTo>
                      <a:cubicBezTo>
                        <a:pt x="702721" y="951703"/>
                        <a:pt x="905402" y="738657"/>
                        <a:pt x="905402" y="475852"/>
                      </a:cubicBezTo>
                      <a:cubicBezTo>
                        <a:pt x="905402" y="213046"/>
                        <a:pt x="702721" y="0"/>
                        <a:pt x="452701" y="0"/>
                      </a:cubicBezTo>
                      <a:close/>
                    </a:path>
                  </a:pathLst>
                </a:custGeom>
                <a:solidFill>
                  <a:srgbClr val="E0D7D1"/>
                </a:solidFill>
                <a:ln cap="sq">
                  <a:noFill/>
                  <a:prstDash val="solid"/>
                  <a:miter/>
                </a:ln>
              </p:spPr>
              <p:txBody>
                <a:bodyPr/>
                <a:lstStyle/>
                <a:p>
                  <a:endParaRPr lang="en-SA"/>
                </a:p>
              </p:txBody>
            </p:sp>
            <p:sp>
              <p:nvSpPr>
                <p:cNvPr id="37" name="TextBox 42"/>
                <p:cNvSpPr txBox="1"/>
                <p:nvPr/>
              </p:nvSpPr>
              <p:spPr>
                <a:xfrm>
                  <a:off x="84881" y="41597"/>
                  <a:ext cx="735639" cy="820884"/>
                </a:xfrm>
                <a:prstGeom prst="rect">
                  <a:avLst/>
                </a:prstGeom>
              </p:spPr>
              <p:txBody>
                <a:bodyPr lIns="31323" tIns="31323" rIns="31323" bIns="31323" rtlCol="0" anchor="ctr"/>
                <a:lstStyle/>
                <a:p>
                  <a:pPr algn="ctr">
                    <a:lnSpc>
                      <a:spcPts val="2382"/>
                    </a:lnSpc>
                    <a:spcBef>
                      <a:spcPct val="0"/>
                    </a:spcBef>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26" name="Group 43"/>
              <p:cNvGrpSpPr/>
              <p:nvPr/>
            </p:nvGrpSpPr>
            <p:grpSpPr>
              <a:xfrm>
                <a:off x="6984451" y="4676308"/>
                <a:ext cx="130994" cy="127109"/>
                <a:chOff x="0" y="0"/>
                <a:chExt cx="990183" cy="960817"/>
              </a:xfrm>
            </p:grpSpPr>
            <p:sp>
              <p:nvSpPr>
                <p:cNvPr id="34" name="Freeform 44"/>
                <p:cNvSpPr/>
                <p:nvPr/>
              </p:nvSpPr>
              <p:spPr>
                <a:xfrm>
                  <a:off x="0" y="0"/>
                  <a:ext cx="990183" cy="960817"/>
                </a:xfrm>
                <a:custGeom>
                  <a:avLst/>
                  <a:gdLst/>
                  <a:ahLst/>
                  <a:cxnLst/>
                  <a:rect l="l" t="t" r="r" b="b"/>
                  <a:pathLst>
                    <a:path w="990183" h="960817">
                      <a:moveTo>
                        <a:pt x="495091" y="0"/>
                      </a:moveTo>
                      <a:cubicBezTo>
                        <a:pt x="221660" y="0"/>
                        <a:pt x="0" y="215086"/>
                        <a:pt x="0" y="480408"/>
                      </a:cubicBezTo>
                      <a:cubicBezTo>
                        <a:pt x="0" y="745731"/>
                        <a:pt x="221660" y="960817"/>
                        <a:pt x="495091" y="960817"/>
                      </a:cubicBezTo>
                      <a:cubicBezTo>
                        <a:pt x="768523" y="960817"/>
                        <a:pt x="990183" y="745731"/>
                        <a:pt x="990183" y="480408"/>
                      </a:cubicBezTo>
                      <a:cubicBezTo>
                        <a:pt x="990183" y="215086"/>
                        <a:pt x="768523" y="0"/>
                        <a:pt x="495091" y="0"/>
                      </a:cubicBezTo>
                      <a:close/>
                    </a:path>
                  </a:pathLst>
                </a:custGeom>
                <a:solidFill>
                  <a:srgbClr val="000000">
                    <a:alpha val="0"/>
                  </a:srgbClr>
                </a:solidFill>
                <a:ln w="57150" cap="sq">
                  <a:solidFill>
                    <a:srgbClr val="1B3280"/>
                  </a:solidFill>
                  <a:prstDash val="solid"/>
                  <a:miter/>
                </a:ln>
              </p:spPr>
              <p:txBody>
                <a:bodyPr/>
                <a:lstStyle/>
                <a:p>
                  <a:endParaRPr lang="en-SA"/>
                </a:p>
              </p:txBody>
            </p:sp>
            <p:sp>
              <p:nvSpPr>
                <p:cNvPr id="35" name="TextBox 45"/>
                <p:cNvSpPr txBox="1"/>
                <p:nvPr/>
              </p:nvSpPr>
              <p:spPr>
                <a:xfrm>
                  <a:off x="92830" y="42452"/>
                  <a:ext cx="804524" cy="828289"/>
                </a:xfrm>
                <a:prstGeom prst="rect">
                  <a:avLst/>
                </a:prstGeom>
              </p:spPr>
              <p:txBody>
                <a:bodyPr lIns="31323" tIns="31323" rIns="31323" bIns="31323" rtlCol="0" anchor="ctr"/>
                <a:lstStyle/>
                <a:p>
                  <a:pPr algn="ctr">
                    <a:lnSpc>
                      <a:spcPts val="2382"/>
                    </a:lnSpc>
                  </a:pPr>
                  <a:endParaRPr sz="1200">
                    <a:solidFill>
                      <a:prstClr val="black"/>
                    </a:solidFill>
                    <a:latin typeface="SST Arabic Medium" panose="020B0604030504020204" pitchFamily="34" charset="-78"/>
                    <a:cs typeface="SST Arabic Medium" panose="020B0604030504020204" pitchFamily="34" charset="-78"/>
                  </a:endParaRPr>
                </a:p>
              </p:txBody>
            </p:sp>
          </p:grpSp>
        </p:grpSp>
        <p:grpSp>
          <p:nvGrpSpPr>
            <p:cNvPr id="66" name="Group 65"/>
            <p:cNvGrpSpPr/>
            <p:nvPr/>
          </p:nvGrpSpPr>
          <p:grpSpPr>
            <a:xfrm>
              <a:off x="6489497" y="3760333"/>
              <a:ext cx="902905" cy="1310735"/>
              <a:chOff x="6615762" y="3763092"/>
              <a:chExt cx="902905" cy="1310735"/>
            </a:xfrm>
          </p:grpSpPr>
          <p:sp>
            <p:nvSpPr>
              <p:cNvPr id="67" name="Freeform 7"/>
              <p:cNvSpPr/>
              <p:nvPr/>
            </p:nvSpPr>
            <p:spPr>
              <a:xfrm>
                <a:off x="6615762" y="3763092"/>
                <a:ext cx="902905" cy="902905"/>
              </a:xfrm>
              <a:custGeom>
                <a:avLst/>
                <a:gdLst/>
                <a:ahLst/>
                <a:cxnLst/>
                <a:rect l="l" t="t" r="r" b="b"/>
                <a:pathLst>
                  <a:path w="2326304" h="2326304">
                    <a:moveTo>
                      <a:pt x="0" y="0"/>
                    </a:moveTo>
                    <a:lnTo>
                      <a:pt x="2326304" y="0"/>
                    </a:lnTo>
                    <a:lnTo>
                      <a:pt x="2326304" y="2326304"/>
                    </a:lnTo>
                    <a:lnTo>
                      <a:pt x="0" y="232630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SA"/>
              </a:p>
            </p:txBody>
          </p:sp>
          <p:grpSp>
            <p:nvGrpSpPr>
              <p:cNvPr id="68" name="Group 37"/>
              <p:cNvGrpSpPr/>
              <p:nvPr/>
            </p:nvGrpSpPr>
            <p:grpSpPr>
              <a:xfrm>
                <a:off x="7018617" y="5007958"/>
                <a:ext cx="62664" cy="65869"/>
                <a:chOff x="0" y="0"/>
                <a:chExt cx="905402" cy="951703"/>
              </a:xfrm>
            </p:grpSpPr>
            <p:sp>
              <p:nvSpPr>
                <p:cNvPr id="75" name="Freeform 38"/>
                <p:cNvSpPr/>
                <p:nvPr/>
              </p:nvSpPr>
              <p:spPr>
                <a:xfrm>
                  <a:off x="0" y="0"/>
                  <a:ext cx="905402" cy="951703"/>
                </a:xfrm>
                <a:custGeom>
                  <a:avLst/>
                  <a:gdLst/>
                  <a:ahLst/>
                  <a:cxnLst/>
                  <a:rect l="l" t="t" r="r" b="b"/>
                  <a:pathLst>
                    <a:path w="905402" h="951703">
                      <a:moveTo>
                        <a:pt x="452701" y="0"/>
                      </a:moveTo>
                      <a:cubicBezTo>
                        <a:pt x="202681" y="0"/>
                        <a:pt x="0" y="213046"/>
                        <a:pt x="0" y="475852"/>
                      </a:cubicBezTo>
                      <a:cubicBezTo>
                        <a:pt x="0" y="738657"/>
                        <a:pt x="202681" y="951703"/>
                        <a:pt x="452701" y="951703"/>
                      </a:cubicBezTo>
                      <a:cubicBezTo>
                        <a:pt x="702721" y="951703"/>
                        <a:pt x="905402" y="738657"/>
                        <a:pt x="905402" y="475852"/>
                      </a:cubicBezTo>
                      <a:cubicBezTo>
                        <a:pt x="905402" y="213046"/>
                        <a:pt x="702721" y="0"/>
                        <a:pt x="452701" y="0"/>
                      </a:cubicBezTo>
                      <a:close/>
                    </a:path>
                  </a:pathLst>
                </a:custGeom>
                <a:solidFill>
                  <a:srgbClr val="E0D7D1"/>
                </a:solidFill>
                <a:ln cap="sq">
                  <a:noFill/>
                  <a:prstDash val="solid"/>
                  <a:miter/>
                </a:ln>
              </p:spPr>
              <p:txBody>
                <a:bodyPr/>
                <a:lstStyle/>
                <a:p>
                  <a:endParaRPr lang="en-SA"/>
                </a:p>
              </p:txBody>
            </p:sp>
            <p:sp>
              <p:nvSpPr>
                <p:cNvPr id="76" name="TextBox 39"/>
                <p:cNvSpPr txBox="1"/>
                <p:nvPr/>
              </p:nvSpPr>
              <p:spPr>
                <a:xfrm>
                  <a:off x="84881" y="41597"/>
                  <a:ext cx="735639" cy="820884"/>
                </a:xfrm>
                <a:prstGeom prst="rect">
                  <a:avLst/>
                </a:prstGeom>
              </p:spPr>
              <p:txBody>
                <a:bodyPr lIns="31323" tIns="31323" rIns="31323" bIns="31323" rtlCol="0" anchor="ctr"/>
                <a:lstStyle/>
                <a:p>
                  <a:pPr algn="ctr">
                    <a:lnSpc>
                      <a:spcPts val="2382"/>
                    </a:lnSpc>
                    <a:spcBef>
                      <a:spcPct val="0"/>
                    </a:spcBef>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69" name="Group 40"/>
              <p:cNvGrpSpPr/>
              <p:nvPr/>
            </p:nvGrpSpPr>
            <p:grpSpPr>
              <a:xfrm>
                <a:off x="7018617" y="4887382"/>
                <a:ext cx="62664" cy="65869"/>
                <a:chOff x="0" y="0"/>
                <a:chExt cx="905402" cy="951703"/>
              </a:xfrm>
            </p:grpSpPr>
            <p:sp>
              <p:nvSpPr>
                <p:cNvPr id="73" name="Freeform 41"/>
                <p:cNvSpPr/>
                <p:nvPr/>
              </p:nvSpPr>
              <p:spPr>
                <a:xfrm>
                  <a:off x="0" y="0"/>
                  <a:ext cx="905402" cy="951703"/>
                </a:xfrm>
                <a:custGeom>
                  <a:avLst/>
                  <a:gdLst/>
                  <a:ahLst/>
                  <a:cxnLst/>
                  <a:rect l="l" t="t" r="r" b="b"/>
                  <a:pathLst>
                    <a:path w="905402" h="951703">
                      <a:moveTo>
                        <a:pt x="452701" y="0"/>
                      </a:moveTo>
                      <a:cubicBezTo>
                        <a:pt x="202681" y="0"/>
                        <a:pt x="0" y="213046"/>
                        <a:pt x="0" y="475852"/>
                      </a:cubicBezTo>
                      <a:cubicBezTo>
                        <a:pt x="0" y="738657"/>
                        <a:pt x="202681" y="951703"/>
                        <a:pt x="452701" y="951703"/>
                      </a:cubicBezTo>
                      <a:cubicBezTo>
                        <a:pt x="702721" y="951703"/>
                        <a:pt x="905402" y="738657"/>
                        <a:pt x="905402" y="475852"/>
                      </a:cubicBezTo>
                      <a:cubicBezTo>
                        <a:pt x="905402" y="213046"/>
                        <a:pt x="702721" y="0"/>
                        <a:pt x="452701" y="0"/>
                      </a:cubicBezTo>
                      <a:close/>
                    </a:path>
                  </a:pathLst>
                </a:custGeom>
                <a:solidFill>
                  <a:srgbClr val="E0D7D1"/>
                </a:solidFill>
                <a:ln cap="sq">
                  <a:noFill/>
                  <a:prstDash val="solid"/>
                  <a:miter/>
                </a:ln>
              </p:spPr>
              <p:txBody>
                <a:bodyPr/>
                <a:lstStyle/>
                <a:p>
                  <a:endParaRPr lang="en-SA"/>
                </a:p>
              </p:txBody>
            </p:sp>
            <p:sp>
              <p:nvSpPr>
                <p:cNvPr id="74" name="TextBox 42"/>
                <p:cNvSpPr txBox="1"/>
                <p:nvPr/>
              </p:nvSpPr>
              <p:spPr>
                <a:xfrm>
                  <a:off x="84881" y="41597"/>
                  <a:ext cx="735639" cy="820884"/>
                </a:xfrm>
                <a:prstGeom prst="rect">
                  <a:avLst/>
                </a:prstGeom>
              </p:spPr>
              <p:txBody>
                <a:bodyPr lIns="31323" tIns="31323" rIns="31323" bIns="31323" rtlCol="0" anchor="ctr"/>
                <a:lstStyle/>
                <a:p>
                  <a:pPr algn="ctr">
                    <a:lnSpc>
                      <a:spcPts val="2382"/>
                    </a:lnSpc>
                    <a:spcBef>
                      <a:spcPct val="0"/>
                    </a:spcBef>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70" name="Group 43"/>
              <p:cNvGrpSpPr/>
              <p:nvPr/>
            </p:nvGrpSpPr>
            <p:grpSpPr>
              <a:xfrm>
                <a:off x="6984451" y="4676308"/>
                <a:ext cx="130994" cy="127109"/>
                <a:chOff x="0" y="0"/>
                <a:chExt cx="990183" cy="960817"/>
              </a:xfrm>
            </p:grpSpPr>
            <p:sp>
              <p:nvSpPr>
                <p:cNvPr id="71" name="Freeform 44"/>
                <p:cNvSpPr/>
                <p:nvPr/>
              </p:nvSpPr>
              <p:spPr>
                <a:xfrm>
                  <a:off x="0" y="0"/>
                  <a:ext cx="990183" cy="960817"/>
                </a:xfrm>
                <a:custGeom>
                  <a:avLst/>
                  <a:gdLst/>
                  <a:ahLst/>
                  <a:cxnLst/>
                  <a:rect l="l" t="t" r="r" b="b"/>
                  <a:pathLst>
                    <a:path w="990183" h="960817">
                      <a:moveTo>
                        <a:pt x="495091" y="0"/>
                      </a:moveTo>
                      <a:cubicBezTo>
                        <a:pt x="221660" y="0"/>
                        <a:pt x="0" y="215086"/>
                        <a:pt x="0" y="480408"/>
                      </a:cubicBezTo>
                      <a:cubicBezTo>
                        <a:pt x="0" y="745731"/>
                        <a:pt x="221660" y="960817"/>
                        <a:pt x="495091" y="960817"/>
                      </a:cubicBezTo>
                      <a:cubicBezTo>
                        <a:pt x="768523" y="960817"/>
                        <a:pt x="990183" y="745731"/>
                        <a:pt x="990183" y="480408"/>
                      </a:cubicBezTo>
                      <a:cubicBezTo>
                        <a:pt x="990183" y="215086"/>
                        <a:pt x="768523" y="0"/>
                        <a:pt x="495091" y="0"/>
                      </a:cubicBezTo>
                      <a:close/>
                    </a:path>
                  </a:pathLst>
                </a:custGeom>
                <a:solidFill>
                  <a:srgbClr val="000000">
                    <a:alpha val="0"/>
                  </a:srgbClr>
                </a:solidFill>
                <a:ln w="57150" cap="sq">
                  <a:solidFill>
                    <a:srgbClr val="1B3280"/>
                  </a:solidFill>
                  <a:prstDash val="solid"/>
                  <a:miter/>
                </a:ln>
              </p:spPr>
              <p:txBody>
                <a:bodyPr/>
                <a:lstStyle/>
                <a:p>
                  <a:endParaRPr lang="en-SA"/>
                </a:p>
              </p:txBody>
            </p:sp>
            <p:sp>
              <p:nvSpPr>
                <p:cNvPr id="72" name="TextBox 45"/>
                <p:cNvSpPr txBox="1"/>
                <p:nvPr/>
              </p:nvSpPr>
              <p:spPr>
                <a:xfrm>
                  <a:off x="92830" y="42452"/>
                  <a:ext cx="804524" cy="828289"/>
                </a:xfrm>
                <a:prstGeom prst="rect">
                  <a:avLst/>
                </a:prstGeom>
              </p:spPr>
              <p:txBody>
                <a:bodyPr lIns="31323" tIns="31323" rIns="31323" bIns="31323" rtlCol="0" anchor="ctr"/>
                <a:lstStyle/>
                <a:p>
                  <a:pPr algn="ctr">
                    <a:lnSpc>
                      <a:spcPts val="2382"/>
                    </a:lnSpc>
                  </a:pPr>
                  <a:endParaRPr sz="1200">
                    <a:solidFill>
                      <a:prstClr val="black"/>
                    </a:solidFill>
                    <a:latin typeface="SST Arabic Medium" panose="020B0604030504020204" pitchFamily="34" charset="-78"/>
                    <a:cs typeface="SST Arabic Medium" panose="020B0604030504020204" pitchFamily="34" charset="-78"/>
                  </a:endParaRPr>
                </a:p>
              </p:txBody>
            </p:sp>
          </p:grpSp>
        </p:grpSp>
        <p:grpSp>
          <p:nvGrpSpPr>
            <p:cNvPr id="77" name="Group 76"/>
            <p:cNvGrpSpPr/>
            <p:nvPr/>
          </p:nvGrpSpPr>
          <p:grpSpPr>
            <a:xfrm>
              <a:off x="5255755" y="3757574"/>
              <a:ext cx="902905" cy="1310735"/>
              <a:chOff x="6615762" y="3763092"/>
              <a:chExt cx="902905" cy="1310735"/>
            </a:xfrm>
          </p:grpSpPr>
          <p:sp>
            <p:nvSpPr>
              <p:cNvPr id="78" name="Freeform 7"/>
              <p:cNvSpPr/>
              <p:nvPr/>
            </p:nvSpPr>
            <p:spPr>
              <a:xfrm>
                <a:off x="6615762" y="3763092"/>
                <a:ext cx="902905" cy="902905"/>
              </a:xfrm>
              <a:custGeom>
                <a:avLst/>
                <a:gdLst/>
                <a:ahLst/>
                <a:cxnLst/>
                <a:rect l="l" t="t" r="r" b="b"/>
                <a:pathLst>
                  <a:path w="2326304" h="2326304">
                    <a:moveTo>
                      <a:pt x="0" y="0"/>
                    </a:moveTo>
                    <a:lnTo>
                      <a:pt x="2326304" y="0"/>
                    </a:lnTo>
                    <a:lnTo>
                      <a:pt x="2326304" y="2326304"/>
                    </a:lnTo>
                    <a:lnTo>
                      <a:pt x="0" y="232630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SA"/>
              </a:p>
            </p:txBody>
          </p:sp>
          <p:grpSp>
            <p:nvGrpSpPr>
              <p:cNvPr id="79" name="Group 37"/>
              <p:cNvGrpSpPr/>
              <p:nvPr/>
            </p:nvGrpSpPr>
            <p:grpSpPr>
              <a:xfrm>
                <a:off x="7018617" y="5007958"/>
                <a:ext cx="62664" cy="65869"/>
                <a:chOff x="0" y="0"/>
                <a:chExt cx="905402" cy="951703"/>
              </a:xfrm>
            </p:grpSpPr>
            <p:sp>
              <p:nvSpPr>
                <p:cNvPr id="86" name="Freeform 38"/>
                <p:cNvSpPr/>
                <p:nvPr/>
              </p:nvSpPr>
              <p:spPr>
                <a:xfrm>
                  <a:off x="0" y="0"/>
                  <a:ext cx="905402" cy="951703"/>
                </a:xfrm>
                <a:custGeom>
                  <a:avLst/>
                  <a:gdLst/>
                  <a:ahLst/>
                  <a:cxnLst/>
                  <a:rect l="l" t="t" r="r" b="b"/>
                  <a:pathLst>
                    <a:path w="905402" h="951703">
                      <a:moveTo>
                        <a:pt x="452701" y="0"/>
                      </a:moveTo>
                      <a:cubicBezTo>
                        <a:pt x="202681" y="0"/>
                        <a:pt x="0" y="213046"/>
                        <a:pt x="0" y="475852"/>
                      </a:cubicBezTo>
                      <a:cubicBezTo>
                        <a:pt x="0" y="738657"/>
                        <a:pt x="202681" y="951703"/>
                        <a:pt x="452701" y="951703"/>
                      </a:cubicBezTo>
                      <a:cubicBezTo>
                        <a:pt x="702721" y="951703"/>
                        <a:pt x="905402" y="738657"/>
                        <a:pt x="905402" y="475852"/>
                      </a:cubicBezTo>
                      <a:cubicBezTo>
                        <a:pt x="905402" y="213046"/>
                        <a:pt x="702721" y="0"/>
                        <a:pt x="452701" y="0"/>
                      </a:cubicBezTo>
                      <a:close/>
                    </a:path>
                  </a:pathLst>
                </a:custGeom>
                <a:solidFill>
                  <a:srgbClr val="E0D7D1"/>
                </a:solidFill>
                <a:ln cap="sq">
                  <a:noFill/>
                  <a:prstDash val="solid"/>
                  <a:miter/>
                </a:ln>
              </p:spPr>
              <p:txBody>
                <a:bodyPr/>
                <a:lstStyle/>
                <a:p>
                  <a:endParaRPr lang="en-SA"/>
                </a:p>
              </p:txBody>
            </p:sp>
            <p:sp>
              <p:nvSpPr>
                <p:cNvPr id="87" name="TextBox 39"/>
                <p:cNvSpPr txBox="1"/>
                <p:nvPr/>
              </p:nvSpPr>
              <p:spPr>
                <a:xfrm>
                  <a:off x="84881" y="41597"/>
                  <a:ext cx="735639" cy="820884"/>
                </a:xfrm>
                <a:prstGeom prst="rect">
                  <a:avLst/>
                </a:prstGeom>
              </p:spPr>
              <p:txBody>
                <a:bodyPr lIns="31323" tIns="31323" rIns="31323" bIns="31323" rtlCol="0" anchor="ctr"/>
                <a:lstStyle/>
                <a:p>
                  <a:pPr algn="ctr">
                    <a:lnSpc>
                      <a:spcPts val="2382"/>
                    </a:lnSpc>
                    <a:spcBef>
                      <a:spcPct val="0"/>
                    </a:spcBef>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80" name="Group 40"/>
              <p:cNvGrpSpPr/>
              <p:nvPr/>
            </p:nvGrpSpPr>
            <p:grpSpPr>
              <a:xfrm>
                <a:off x="7018617" y="4887382"/>
                <a:ext cx="62664" cy="65869"/>
                <a:chOff x="0" y="0"/>
                <a:chExt cx="905402" cy="951703"/>
              </a:xfrm>
            </p:grpSpPr>
            <p:sp>
              <p:nvSpPr>
                <p:cNvPr id="84" name="Freeform 41"/>
                <p:cNvSpPr/>
                <p:nvPr/>
              </p:nvSpPr>
              <p:spPr>
                <a:xfrm>
                  <a:off x="0" y="0"/>
                  <a:ext cx="905402" cy="951703"/>
                </a:xfrm>
                <a:custGeom>
                  <a:avLst/>
                  <a:gdLst/>
                  <a:ahLst/>
                  <a:cxnLst/>
                  <a:rect l="l" t="t" r="r" b="b"/>
                  <a:pathLst>
                    <a:path w="905402" h="951703">
                      <a:moveTo>
                        <a:pt x="452701" y="0"/>
                      </a:moveTo>
                      <a:cubicBezTo>
                        <a:pt x="202681" y="0"/>
                        <a:pt x="0" y="213046"/>
                        <a:pt x="0" y="475852"/>
                      </a:cubicBezTo>
                      <a:cubicBezTo>
                        <a:pt x="0" y="738657"/>
                        <a:pt x="202681" y="951703"/>
                        <a:pt x="452701" y="951703"/>
                      </a:cubicBezTo>
                      <a:cubicBezTo>
                        <a:pt x="702721" y="951703"/>
                        <a:pt x="905402" y="738657"/>
                        <a:pt x="905402" y="475852"/>
                      </a:cubicBezTo>
                      <a:cubicBezTo>
                        <a:pt x="905402" y="213046"/>
                        <a:pt x="702721" y="0"/>
                        <a:pt x="452701" y="0"/>
                      </a:cubicBezTo>
                      <a:close/>
                    </a:path>
                  </a:pathLst>
                </a:custGeom>
                <a:solidFill>
                  <a:srgbClr val="E0D7D1"/>
                </a:solidFill>
                <a:ln cap="sq">
                  <a:noFill/>
                  <a:prstDash val="solid"/>
                  <a:miter/>
                </a:ln>
              </p:spPr>
              <p:txBody>
                <a:bodyPr/>
                <a:lstStyle/>
                <a:p>
                  <a:endParaRPr lang="en-SA"/>
                </a:p>
              </p:txBody>
            </p:sp>
            <p:sp>
              <p:nvSpPr>
                <p:cNvPr id="85" name="TextBox 42"/>
                <p:cNvSpPr txBox="1"/>
                <p:nvPr/>
              </p:nvSpPr>
              <p:spPr>
                <a:xfrm>
                  <a:off x="84881" y="41597"/>
                  <a:ext cx="735639" cy="820884"/>
                </a:xfrm>
                <a:prstGeom prst="rect">
                  <a:avLst/>
                </a:prstGeom>
              </p:spPr>
              <p:txBody>
                <a:bodyPr lIns="31323" tIns="31323" rIns="31323" bIns="31323" rtlCol="0" anchor="ctr"/>
                <a:lstStyle/>
                <a:p>
                  <a:pPr algn="ctr">
                    <a:lnSpc>
                      <a:spcPts val="2382"/>
                    </a:lnSpc>
                    <a:spcBef>
                      <a:spcPct val="0"/>
                    </a:spcBef>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81" name="Group 43"/>
              <p:cNvGrpSpPr/>
              <p:nvPr/>
            </p:nvGrpSpPr>
            <p:grpSpPr>
              <a:xfrm>
                <a:off x="6984451" y="4676308"/>
                <a:ext cx="130994" cy="127109"/>
                <a:chOff x="0" y="0"/>
                <a:chExt cx="990183" cy="960817"/>
              </a:xfrm>
            </p:grpSpPr>
            <p:sp>
              <p:nvSpPr>
                <p:cNvPr id="82" name="Freeform 44"/>
                <p:cNvSpPr/>
                <p:nvPr/>
              </p:nvSpPr>
              <p:spPr>
                <a:xfrm>
                  <a:off x="0" y="0"/>
                  <a:ext cx="990183" cy="960817"/>
                </a:xfrm>
                <a:custGeom>
                  <a:avLst/>
                  <a:gdLst/>
                  <a:ahLst/>
                  <a:cxnLst/>
                  <a:rect l="l" t="t" r="r" b="b"/>
                  <a:pathLst>
                    <a:path w="990183" h="960817">
                      <a:moveTo>
                        <a:pt x="495091" y="0"/>
                      </a:moveTo>
                      <a:cubicBezTo>
                        <a:pt x="221660" y="0"/>
                        <a:pt x="0" y="215086"/>
                        <a:pt x="0" y="480408"/>
                      </a:cubicBezTo>
                      <a:cubicBezTo>
                        <a:pt x="0" y="745731"/>
                        <a:pt x="221660" y="960817"/>
                        <a:pt x="495091" y="960817"/>
                      </a:cubicBezTo>
                      <a:cubicBezTo>
                        <a:pt x="768523" y="960817"/>
                        <a:pt x="990183" y="745731"/>
                        <a:pt x="990183" y="480408"/>
                      </a:cubicBezTo>
                      <a:cubicBezTo>
                        <a:pt x="990183" y="215086"/>
                        <a:pt x="768523" y="0"/>
                        <a:pt x="495091" y="0"/>
                      </a:cubicBezTo>
                      <a:close/>
                    </a:path>
                  </a:pathLst>
                </a:custGeom>
                <a:solidFill>
                  <a:srgbClr val="000000">
                    <a:alpha val="0"/>
                  </a:srgbClr>
                </a:solidFill>
                <a:ln w="57150" cap="sq">
                  <a:solidFill>
                    <a:srgbClr val="1B3280"/>
                  </a:solidFill>
                  <a:prstDash val="solid"/>
                  <a:miter/>
                </a:ln>
              </p:spPr>
              <p:txBody>
                <a:bodyPr/>
                <a:lstStyle/>
                <a:p>
                  <a:endParaRPr lang="en-SA"/>
                </a:p>
              </p:txBody>
            </p:sp>
            <p:sp>
              <p:nvSpPr>
                <p:cNvPr id="83" name="TextBox 45"/>
                <p:cNvSpPr txBox="1"/>
                <p:nvPr/>
              </p:nvSpPr>
              <p:spPr>
                <a:xfrm>
                  <a:off x="92830" y="42452"/>
                  <a:ext cx="804524" cy="828289"/>
                </a:xfrm>
                <a:prstGeom prst="rect">
                  <a:avLst/>
                </a:prstGeom>
              </p:spPr>
              <p:txBody>
                <a:bodyPr lIns="31323" tIns="31323" rIns="31323" bIns="31323" rtlCol="0" anchor="ctr"/>
                <a:lstStyle/>
                <a:p>
                  <a:pPr algn="ctr">
                    <a:lnSpc>
                      <a:spcPts val="2382"/>
                    </a:lnSpc>
                  </a:pPr>
                  <a:endParaRPr sz="1200">
                    <a:solidFill>
                      <a:prstClr val="black"/>
                    </a:solidFill>
                    <a:latin typeface="SST Arabic Medium" panose="020B0604030504020204" pitchFamily="34" charset="-78"/>
                    <a:cs typeface="SST Arabic Medium" panose="020B0604030504020204" pitchFamily="34" charset="-78"/>
                  </a:endParaRPr>
                </a:p>
              </p:txBody>
            </p:sp>
          </p:grpSp>
        </p:grpSp>
        <p:grpSp>
          <p:nvGrpSpPr>
            <p:cNvPr id="88" name="Group 87"/>
            <p:cNvGrpSpPr/>
            <p:nvPr/>
          </p:nvGrpSpPr>
          <p:grpSpPr>
            <a:xfrm>
              <a:off x="4022013" y="3754815"/>
              <a:ext cx="902905" cy="1310735"/>
              <a:chOff x="6615762" y="3763092"/>
              <a:chExt cx="902905" cy="1310735"/>
            </a:xfrm>
          </p:grpSpPr>
          <p:sp>
            <p:nvSpPr>
              <p:cNvPr id="89" name="Freeform 7"/>
              <p:cNvSpPr/>
              <p:nvPr/>
            </p:nvSpPr>
            <p:spPr>
              <a:xfrm>
                <a:off x="6615762" y="3763092"/>
                <a:ext cx="902905" cy="902905"/>
              </a:xfrm>
              <a:custGeom>
                <a:avLst/>
                <a:gdLst/>
                <a:ahLst/>
                <a:cxnLst/>
                <a:rect l="l" t="t" r="r" b="b"/>
                <a:pathLst>
                  <a:path w="2326304" h="2326304">
                    <a:moveTo>
                      <a:pt x="0" y="0"/>
                    </a:moveTo>
                    <a:lnTo>
                      <a:pt x="2326304" y="0"/>
                    </a:lnTo>
                    <a:lnTo>
                      <a:pt x="2326304" y="2326304"/>
                    </a:lnTo>
                    <a:lnTo>
                      <a:pt x="0" y="232630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SA"/>
              </a:p>
            </p:txBody>
          </p:sp>
          <p:grpSp>
            <p:nvGrpSpPr>
              <p:cNvPr id="90" name="Group 37"/>
              <p:cNvGrpSpPr/>
              <p:nvPr/>
            </p:nvGrpSpPr>
            <p:grpSpPr>
              <a:xfrm>
                <a:off x="7018617" y="5007958"/>
                <a:ext cx="62664" cy="65869"/>
                <a:chOff x="0" y="0"/>
                <a:chExt cx="905402" cy="951703"/>
              </a:xfrm>
            </p:grpSpPr>
            <p:sp>
              <p:nvSpPr>
                <p:cNvPr id="97" name="Freeform 38"/>
                <p:cNvSpPr/>
                <p:nvPr/>
              </p:nvSpPr>
              <p:spPr>
                <a:xfrm>
                  <a:off x="0" y="0"/>
                  <a:ext cx="905402" cy="951703"/>
                </a:xfrm>
                <a:custGeom>
                  <a:avLst/>
                  <a:gdLst/>
                  <a:ahLst/>
                  <a:cxnLst/>
                  <a:rect l="l" t="t" r="r" b="b"/>
                  <a:pathLst>
                    <a:path w="905402" h="951703">
                      <a:moveTo>
                        <a:pt x="452701" y="0"/>
                      </a:moveTo>
                      <a:cubicBezTo>
                        <a:pt x="202681" y="0"/>
                        <a:pt x="0" y="213046"/>
                        <a:pt x="0" y="475852"/>
                      </a:cubicBezTo>
                      <a:cubicBezTo>
                        <a:pt x="0" y="738657"/>
                        <a:pt x="202681" y="951703"/>
                        <a:pt x="452701" y="951703"/>
                      </a:cubicBezTo>
                      <a:cubicBezTo>
                        <a:pt x="702721" y="951703"/>
                        <a:pt x="905402" y="738657"/>
                        <a:pt x="905402" y="475852"/>
                      </a:cubicBezTo>
                      <a:cubicBezTo>
                        <a:pt x="905402" y="213046"/>
                        <a:pt x="702721" y="0"/>
                        <a:pt x="452701" y="0"/>
                      </a:cubicBezTo>
                      <a:close/>
                    </a:path>
                  </a:pathLst>
                </a:custGeom>
                <a:solidFill>
                  <a:srgbClr val="E0D7D1"/>
                </a:solidFill>
                <a:ln cap="sq">
                  <a:noFill/>
                  <a:prstDash val="solid"/>
                  <a:miter/>
                </a:ln>
              </p:spPr>
              <p:txBody>
                <a:bodyPr/>
                <a:lstStyle/>
                <a:p>
                  <a:endParaRPr lang="en-SA"/>
                </a:p>
              </p:txBody>
            </p:sp>
            <p:sp>
              <p:nvSpPr>
                <p:cNvPr id="98" name="TextBox 39"/>
                <p:cNvSpPr txBox="1"/>
                <p:nvPr/>
              </p:nvSpPr>
              <p:spPr>
                <a:xfrm>
                  <a:off x="84881" y="41597"/>
                  <a:ext cx="735639" cy="820884"/>
                </a:xfrm>
                <a:prstGeom prst="rect">
                  <a:avLst/>
                </a:prstGeom>
              </p:spPr>
              <p:txBody>
                <a:bodyPr lIns="31323" tIns="31323" rIns="31323" bIns="31323" rtlCol="0" anchor="ctr"/>
                <a:lstStyle/>
                <a:p>
                  <a:pPr algn="ctr">
                    <a:lnSpc>
                      <a:spcPts val="2382"/>
                    </a:lnSpc>
                    <a:spcBef>
                      <a:spcPct val="0"/>
                    </a:spcBef>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91" name="Group 40"/>
              <p:cNvGrpSpPr/>
              <p:nvPr/>
            </p:nvGrpSpPr>
            <p:grpSpPr>
              <a:xfrm>
                <a:off x="7018617" y="4887382"/>
                <a:ext cx="62664" cy="65869"/>
                <a:chOff x="0" y="0"/>
                <a:chExt cx="905402" cy="951703"/>
              </a:xfrm>
            </p:grpSpPr>
            <p:sp>
              <p:nvSpPr>
                <p:cNvPr id="95" name="Freeform 41"/>
                <p:cNvSpPr/>
                <p:nvPr/>
              </p:nvSpPr>
              <p:spPr>
                <a:xfrm>
                  <a:off x="0" y="0"/>
                  <a:ext cx="905402" cy="951703"/>
                </a:xfrm>
                <a:custGeom>
                  <a:avLst/>
                  <a:gdLst/>
                  <a:ahLst/>
                  <a:cxnLst/>
                  <a:rect l="l" t="t" r="r" b="b"/>
                  <a:pathLst>
                    <a:path w="905402" h="951703">
                      <a:moveTo>
                        <a:pt x="452701" y="0"/>
                      </a:moveTo>
                      <a:cubicBezTo>
                        <a:pt x="202681" y="0"/>
                        <a:pt x="0" y="213046"/>
                        <a:pt x="0" y="475852"/>
                      </a:cubicBezTo>
                      <a:cubicBezTo>
                        <a:pt x="0" y="738657"/>
                        <a:pt x="202681" y="951703"/>
                        <a:pt x="452701" y="951703"/>
                      </a:cubicBezTo>
                      <a:cubicBezTo>
                        <a:pt x="702721" y="951703"/>
                        <a:pt x="905402" y="738657"/>
                        <a:pt x="905402" y="475852"/>
                      </a:cubicBezTo>
                      <a:cubicBezTo>
                        <a:pt x="905402" y="213046"/>
                        <a:pt x="702721" y="0"/>
                        <a:pt x="452701" y="0"/>
                      </a:cubicBezTo>
                      <a:close/>
                    </a:path>
                  </a:pathLst>
                </a:custGeom>
                <a:solidFill>
                  <a:srgbClr val="E0D7D1"/>
                </a:solidFill>
                <a:ln cap="sq">
                  <a:noFill/>
                  <a:prstDash val="solid"/>
                  <a:miter/>
                </a:ln>
              </p:spPr>
              <p:txBody>
                <a:bodyPr/>
                <a:lstStyle/>
                <a:p>
                  <a:endParaRPr lang="en-SA"/>
                </a:p>
              </p:txBody>
            </p:sp>
            <p:sp>
              <p:nvSpPr>
                <p:cNvPr id="96" name="TextBox 42"/>
                <p:cNvSpPr txBox="1"/>
                <p:nvPr/>
              </p:nvSpPr>
              <p:spPr>
                <a:xfrm>
                  <a:off x="84881" y="41597"/>
                  <a:ext cx="735639" cy="820884"/>
                </a:xfrm>
                <a:prstGeom prst="rect">
                  <a:avLst/>
                </a:prstGeom>
              </p:spPr>
              <p:txBody>
                <a:bodyPr lIns="31323" tIns="31323" rIns="31323" bIns="31323" rtlCol="0" anchor="ctr"/>
                <a:lstStyle/>
                <a:p>
                  <a:pPr algn="ctr">
                    <a:lnSpc>
                      <a:spcPts val="2382"/>
                    </a:lnSpc>
                    <a:spcBef>
                      <a:spcPct val="0"/>
                    </a:spcBef>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92" name="Group 43"/>
              <p:cNvGrpSpPr/>
              <p:nvPr/>
            </p:nvGrpSpPr>
            <p:grpSpPr>
              <a:xfrm>
                <a:off x="6984451" y="4676308"/>
                <a:ext cx="130994" cy="127109"/>
                <a:chOff x="0" y="0"/>
                <a:chExt cx="990183" cy="960817"/>
              </a:xfrm>
            </p:grpSpPr>
            <p:sp>
              <p:nvSpPr>
                <p:cNvPr id="93" name="Freeform 44"/>
                <p:cNvSpPr/>
                <p:nvPr/>
              </p:nvSpPr>
              <p:spPr>
                <a:xfrm>
                  <a:off x="0" y="0"/>
                  <a:ext cx="990183" cy="960817"/>
                </a:xfrm>
                <a:custGeom>
                  <a:avLst/>
                  <a:gdLst/>
                  <a:ahLst/>
                  <a:cxnLst/>
                  <a:rect l="l" t="t" r="r" b="b"/>
                  <a:pathLst>
                    <a:path w="990183" h="960817">
                      <a:moveTo>
                        <a:pt x="495091" y="0"/>
                      </a:moveTo>
                      <a:cubicBezTo>
                        <a:pt x="221660" y="0"/>
                        <a:pt x="0" y="215086"/>
                        <a:pt x="0" y="480408"/>
                      </a:cubicBezTo>
                      <a:cubicBezTo>
                        <a:pt x="0" y="745731"/>
                        <a:pt x="221660" y="960817"/>
                        <a:pt x="495091" y="960817"/>
                      </a:cubicBezTo>
                      <a:cubicBezTo>
                        <a:pt x="768523" y="960817"/>
                        <a:pt x="990183" y="745731"/>
                        <a:pt x="990183" y="480408"/>
                      </a:cubicBezTo>
                      <a:cubicBezTo>
                        <a:pt x="990183" y="215086"/>
                        <a:pt x="768523" y="0"/>
                        <a:pt x="495091" y="0"/>
                      </a:cubicBezTo>
                      <a:close/>
                    </a:path>
                  </a:pathLst>
                </a:custGeom>
                <a:solidFill>
                  <a:srgbClr val="000000">
                    <a:alpha val="0"/>
                  </a:srgbClr>
                </a:solidFill>
                <a:ln w="57150" cap="sq">
                  <a:solidFill>
                    <a:srgbClr val="1B3280"/>
                  </a:solidFill>
                  <a:prstDash val="solid"/>
                  <a:miter/>
                </a:ln>
              </p:spPr>
              <p:txBody>
                <a:bodyPr/>
                <a:lstStyle/>
                <a:p>
                  <a:endParaRPr lang="en-SA"/>
                </a:p>
              </p:txBody>
            </p:sp>
            <p:sp>
              <p:nvSpPr>
                <p:cNvPr id="94" name="TextBox 45"/>
                <p:cNvSpPr txBox="1"/>
                <p:nvPr/>
              </p:nvSpPr>
              <p:spPr>
                <a:xfrm>
                  <a:off x="92830" y="42452"/>
                  <a:ext cx="804524" cy="828289"/>
                </a:xfrm>
                <a:prstGeom prst="rect">
                  <a:avLst/>
                </a:prstGeom>
              </p:spPr>
              <p:txBody>
                <a:bodyPr lIns="31323" tIns="31323" rIns="31323" bIns="31323" rtlCol="0" anchor="ctr"/>
                <a:lstStyle/>
                <a:p>
                  <a:pPr algn="ctr">
                    <a:lnSpc>
                      <a:spcPts val="2382"/>
                    </a:lnSpc>
                  </a:pPr>
                  <a:endParaRPr sz="1200">
                    <a:solidFill>
                      <a:prstClr val="black"/>
                    </a:solidFill>
                    <a:latin typeface="SST Arabic Medium" panose="020B0604030504020204" pitchFamily="34" charset="-78"/>
                    <a:cs typeface="SST Arabic Medium" panose="020B0604030504020204" pitchFamily="34" charset="-78"/>
                  </a:endParaRPr>
                </a:p>
              </p:txBody>
            </p:sp>
          </p:grpSp>
        </p:grpSp>
        <p:grpSp>
          <p:nvGrpSpPr>
            <p:cNvPr id="99" name="Group 98"/>
            <p:cNvGrpSpPr/>
            <p:nvPr/>
          </p:nvGrpSpPr>
          <p:grpSpPr>
            <a:xfrm>
              <a:off x="2788271" y="3752056"/>
              <a:ext cx="902905" cy="1310735"/>
              <a:chOff x="6615762" y="3763092"/>
              <a:chExt cx="902905" cy="1310735"/>
            </a:xfrm>
          </p:grpSpPr>
          <p:sp>
            <p:nvSpPr>
              <p:cNvPr id="100" name="Freeform 7"/>
              <p:cNvSpPr/>
              <p:nvPr/>
            </p:nvSpPr>
            <p:spPr>
              <a:xfrm>
                <a:off x="6615762" y="3763092"/>
                <a:ext cx="902905" cy="902905"/>
              </a:xfrm>
              <a:custGeom>
                <a:avLst/>
                <a:gdLst/>
                <a:ahLst/>
                <a:cxnLst/>
                <a:rect l="l" t="t" r="r" b="b"/>
                <a:pathLst>
                  <a:path w="2326304" h="2326304">
                    <a:moveTo>
                      <a:pt x="0" y="0"/>
                    </a:moveTo>
                    <a:lnTo>
                      <a:pt x="2326304" y="0"/>
                    </a:lnTo>
                    <a:lnTo>
                      <a:pt x="2326304" y="2326304"/>
                    </a:lnTo>
                    <a:lnTo>
                      <a:pt x="0" y="232630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SA"/>
              </a:p>
            </p:txBody>
          </p:sp>
          <p:grpSp>
            <p:nvGrpSpPr>
              <p:cNvPr id="101" name="Group 37"/>
              <p:cNvGrpSpPr/>
              <p:nvPr/>
            </p:nvGrpSpPr>
            <p:grpSpPr>
              <a:xfrm>
                <a:off x="7018617" y="5007958"/>
                <a:ext cx="62664" cy="65869"/>
                <a:chOff x="0" y="0"/>
                <a:chExt cx="905402" cy="951703"/>
              </a:xfrm>
            </p:grpSpPr>
            <p:sp>
              <p:nvSpPr>
                <p:cNvPr id="108" name="Freeform 38"/>
                <p:cNvSpPr/>
                <p:nvPr/>
              </p:nvSpPr>
              <p:spPr>
                <a:xfrm>
                  <a:off x="0" y="0"/>
                  <a:ext cx="905402" cy="951703"/>
                </a:xfrm>
                <a:custGeom>
                  <a:avLst/>
                  <a:gdLst/>
                  <a:ahLst/>
                  <a:cxnLst/>
                  <a:rect l="l" t="t" r="r" b="b"/>
                  <a:pathLst>
                    <a:path w="905402" h="951703">
                      <a:moveTo>
                        <a:pt x="452701" y="0"/>
                      </a:moveTo>
                      <a:cubicBezTo>
                        <a:pt x="202681" y="0"/>
                        <a:pt x="0" y="213046"/>
                        <a:pt x="0" y="475852"/>
                      </a:cubicBezTo>
                      <a:cubicBezTo>
                        <a:pt x="0" y="738657"/>
                        <a:pt x="202681" y="951703"/>
                        <a:pt x="452701" y="951703"/>
                      </a:cubicBezTo>
                      <a:cubicBezTo>
                        <a:pt x="702721" y="951703"/>
                        <a:pt x="905402" y="738657"/>
                        <a:pt x="905402" y="475852"/>
                      </a:cubicBezTo>
                      <a:cubicBezTo>
                        <a:pt x="905402" y="213046"/>
                        <a:pt x="702721" y="0"/>
                        <a:pt x="452701" y="0"/>
                      </a:cubicBezTo>
                      <a:close/>
                    </a:path>
                  </a:pathLst>
                </a:custGeom>
                <a:solidFill>
                  <a:srgbClr val="E0D7D1"/>
                </a:solidFill>
                <a:ln cap="sq">
                  <a:noFill/>
                  <a:prstDash val="solid"/>
                  <a:miter/>
                </a:ln>
              </p:spPr>
              <p:txBody>
                <a:bodyPr/>
                <a:lstStyle/>
                <a:p>
                  <a:endParaRPr lang="en-SA"/>
                </a:p>
              </p:txBody>
            </p:sp>
            <p:sp>
              <p:nvSpPr>
                <p:cNvPr id="109" name="TextBox 39"/>
                <p:cNvSpPr txBox="1"/>
                <p:nvPr/>
              </p:nvSpPr>
              <p:spPr>
                <a:xfrm>
                  <a:off x="84881" y="41597"/>
                  <a:ext cx="735639" cy="820884"/>
                </a:xfrm>
                <a:prstGeom prst="rect">
                  <a:avLst/>
                </a:prstGeom>
              </p:spPr>
              <p:txBody>
                <a:bodyPr lIns="31323" tIns="31323" rIns="31323" bIns="31323" rtlCol="0" anchor="ctr"/>
                <a:lstStyle/>
                <a:p>
                  <a:pPr algn="ctr">
                    <a:lnSpc>
                      <a:spcPts val="2382"/>
                    </a:lnSpc>
                    <a:spcBef>
                      <a:spcPct val="0"/>
                    </a:spcBef>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102" name="Group 40"/>
              <p:cNvGrpSpPr/>
              <p:nvPr/>
            </p:nvGrpSpPr>
            <p:grpSpPr>
              <a:xfrm>
                <a:off x="7018617" y="4887382"/>
                <a:ext cx="62664" cy="65869"/>
                <a:chOff x="0" y="0"/>
                <a:chExt cx="905402" cy="951703"/>
              </a:xfrm>
            </p:grpSpPr>
            <p:sp>
              <p:nvSpPr>
                <p:cNvPr id="106" name="Freeform 41"/>
                <p:cNvSpPr/>
                <p:nvPr/>
              </p:nvSpPr>
              <p:spPr>
                <a:xfrm>
                  <a:off x="0" y="0"/>
                  <a:ext cx="905402" cy="951703"/>
                </a:xfrm>
                <a:custGeom>
                  <a:avLst/>
                  <a:gdLst/>
                  <a:ahLst/>
                  <a:cxnLst/>
                  <a:rect l="l" t="t" r="r" b="b"/>
                  <a:pathLst>
                    <a:path w="905402" h="951703">
                      <a:moveTo>
                        <a:pt x="452701" y="0"/>
                      </a:moveTo>
                      <a:cubicBezTo>
                        <a:pt x="202681" y="0"/>
                        <a:pt x="0" y="213046"/>
                        <a:pt x="0" y="475852"/>
                      </a:cubicBezTo>
                      <a:cubicBezTo>
                        <a:pt x="0" y="738657"/>
                        <a:pt x="202681" y="951703"/>
                        <a:pt x="452701" y="951703"/>
                      </a:cubicBezTo>
                      <a:cubicBezTo>
                        <a:pt x="702721" y="951703"/>
                        <a:pt x="905402" y="738657"/>
                        <a:pt x="905402" y="475852"/>
                      </a:cubicBezTo>
                      <a:cubicBezTo>
                        <a:pt x="905402" y="213046"/>
                        <a:pt x="702721" y="0"/>
                        <a:pt x="452701" y="0"/>
                      </a:cubicBezTo>
                      <a:close/>
                    </a:path>
                  </a:pathLst>
                </a:custGeom>
                <a:solidFill>
                  <a:srgbClr val="E0D7D1"/>
                </a:solidFill>
                <a:ln cap="sq">
                  <a:noFill/>
                  <a:prstDash val="solid"/>
                  <a:miter/>
                </a:ln>
              </p:spPr>
              <p:txBody>
                <a:bodyPr/>
                <a:lstStyle/>
                <a:p>
                  <a:endParaRPr lang="en-SA"/>
                </a:p>
              </p:txBody>
            </p:sp>
            <p:sp>
              <p:nvSpPr>
                <p:cNvPr id="107" name="TextBox 42"/>
                <p:cNvSpPr txBox="1"/>
                <p:nvPr/>
              </p:nvSpPr>
              <p:spPr>
                <a:xfrm>
                  <a:off x="84881" y="41597"/>
                  <a:ext cx="735639" cy="820884"/>
                </a:xfrm>
                <a:prstGeom prst="rect">
                  <a:avLst/>
                </a:prstGeom>
              </p:spPr>
              <p:txBody>
                <a:bodyPr lIns="31323" tIns="31323" rIns="31323" bIns="31323" rtlCol="0" anchor="ctr"/>
                <a:lstStyle/>
                <a:p>
                  <a:pPr algn="ctr">
                    <a:lnSpc>
                      <a:spcPts val="2382"/>
                    </a:lnSpc>
                    <a:spcBef>
                      <a:spcPct val="0"/>
                    </a:spcBef>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103" name="Group 43"/>
              <p:cNvGrpSpPr/>
              <p:nvPr/>
            </p:nvGrpSpPr>
            <p:grpSpPr>
              <a:xfrm>
                <a:off x="6984451" y="4676308"/>
                <a:ext cx="130994" cy="127109"/>
                <a:chOff x="0" y="0"/>
                <a:chExt cx="990183" cy="960817"/>
              </a:xfrm>
            </p:grpSpPr>
            <p:sp>
              <p:nvSpPr>
                <p:cNvPr id="104" name="Freeform 44"/>
                <p:cNvSpPr/>
                <p:nvPr/>
              </p:nvSpPr>
              <p:spPr>
                <a:xfrm>
                  <a:off x="0" y="0"/>
                  <a:ext cx="990183" cy="960817"/>
                </a:xfrm>
                <a:custGeom>
                  <a:avLst/>
                  <a:gdLst/>
                  <a:ahLst/>
                  <a:cxnLst/>
                  <a:rect l="l" t="t" r="r" b="b"/>
                  <a:pathLst>
                    <a:path w="990183" h="960817">
                      <a:moveTo>
                        <a:pt x="495091" y="0"/>
                      </a:moveTo>
                      <a:cubicBezTo>
                        <a:pt x="221660" y="0"/>
                        <a:pt x="0" y="215086"/>
                        <a:pt x="0" y="480408"/>
                      </a:cubicBezTo>
                      <a:cubicBezTo>
                        <a:pt x="0" y="745731"/>
                        <a:pt x="221660" y="960817"/>
                        <a:pt x="495091" y="960817"/>
                      </a:cubicBezTo>
                      <a:cubicBezTo>
                        <a:pt x="768523" y="960817"/>
                        <a:pt x="990183" y="745731"/>
                        <a:pt x="990183" y="480408"/>
                      </a:cubicBezTo>
                      <a:cubicBezTo>
                        <a:pt x="990183" y="215086"/>
                        <a:pt x="768523" y="0"/>
                        <a:pt x="495091" y="0"/>
                      </a:cubicBezTo>
                      <a:close/>
                    </a:path>
                  </a:pathLst>
                </a:custGeom>
                <a:solidFill>
                  <a:srgbClr val="000000">
                    <a:alpha val="0"/>
                  </a:srgbClr>
                </a:solidFill>
                <a:ln w="57150" cap="sq">
                  <a:solidFill>
                    <a:srgbClr val="1B3280"/>
                  </a:solidFill>
                  <a:prstDash val="solid"/>
                  <a:miter/>
                </a:ln>
              </p:spPr>
              <p:txBody>
                <a:bodyPr/>
                <a:lstStyle/>
                <a:p>
                  <a:endParaRPr lang="en-SA"/>
                </a:p>
              </p:txBody>
            </p:sp>
            <p:sp>
              <p:nvSpPr>
                <p:cNvPr id="105" name="TextBox 45"/>
                <p:cNvSpPr txBox="1"/>
                <p:nvPr/>
              </p:nvSpPr>
              <p:spPr>
                <a:xfrm>
                  <a:off x="92830" y="42452"/>
                  <a:ext cx="804524" cy="828289"/>
                </a:xfrm>
                <a:prstGeom prst="rect">
                  <a:avLst/>
                </a:prstGeom>
              </p:spPr>
              <p:txBody>
                <a:bodyPr lIns="31323" tIns="31323" rIns="31323" bIns="31323" rtlCol="0" anchor="ctr"/>
                <a:lstStyle/>
                <a:p>
                  <a:pPr algn="ctr">
                    <a:lnSpc>
                      <a:spcPts val="2382"/>
                    </a:lnSpc>
                  </a:pPr>
                  <a:endParaRPr sz="1200">
                    <a:solidFill>
                      <a:prstClr val="black"/>
                    </a:solidFill>
                    <a:latin typeface="SST Arabic Medium" panose="020B0604030504020204" pitchFamily="34" charset="-78"/>
                    <a:cs typeface="SST Arabic Medium" panose="020B0604030504020204" pitchFamily="34" charset="-78"/>
                  </a:endParaRPr>
                </a:p>
              </p:txBody>
            </p:sp>
          </p:grpSp>
        </p:grpSp>
        <p:grpSp>
          <p:nvGrpSpPr>
            <p:cNvPr id="110" name="Group 109"/>
            <p:cNvGrpSpPr/>
            <p:nvPr/>
          </p:nvGrpSpPr>
          <p:grpSpPr>
            <a:xfrm>
              <a:off x="1554529" y="3749297"/>
              <a:ext cx="902905" cy="1310735"/>
              <a:chOff x="6615762" y="3763092"/>
              <a:chExt cx="902905" cy="1310735"/>
            </a:xfrm>
          </p:grpSpPr>
          <p:sp>
            <p:nvSpPr>
              <p:cNvPr id="111" name="Freeform 7"/>
              <p:cNvSpPr/>
              <p:nvPr/>
            </p:nvSpPr>
            <p:spPr>
              <a:xfrm>
                <a:off x="6615762" y="3763092"/>
                <a:ext cx="902905" cy="902905"/>
              </a:xfrm>
              <a:custGeom>
                <a:avLst/>
                <a:gdLst/>
                <a:ahLst/>
                <a:cxnLst/>
                <a:rect l="l" t="t" r="r" b="b"/>
                <a:pathLst>
                  <a:path w="2326304" h="2326304">
                    <a:moveTo>
                      <a:pt x="0" y="0"/>
                    </a:moveTo>
                    <a:lnTo>
                      <a:pt x="2326304" y="0"/>
                    </a:lnTo>
                    <a:lnTo>
                      <a:pt x="2326304" y="2326304"/>
                    </a:lnTo>
                    <a:lnTo>
                      <a:pt x="0" y="232630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SA"/>
              </a:p>
            </p:txBody>
          </p:sp>
          <p:grpSp>
            <p:nvGrpSpPr>
              <p:cNvPr id="112" name="Group 37"/>
              <p:cNvGrpSpPr/>
              <p:nvPr/>
            </p:nvGrpSpPr>
            <p:grpSpPr>
              <a:xfrm>
                <a:off x="7018617" y="5007958"/>
                <a:ext cx="62664" cy="65869"/>
                <a:chOff x="0" y="0"/>
                <a:chExt cx="905402" cy="951703"/>
              </a:xfrm>
            </p:grpSpPr>
            <p:sp>
              <p:nvSpPr>
                <p:cNvPr id="119" name="Freeform 38"/>
                <p:cNvSpPr/>
                <p:nvPr/>
              </p:nvSpPr>
              <p:spPr>
                <a:xfrm>
                  <a:off x="0" y="0"/>
                  <a:ext cx="905402" cy="951703"/>
                </a:xfrm>
                <a:custGeom>
                  <a:avLst/>
                  <a:gdLst/>
                  <a:ahLst/>
                  <a:cxnLst/>
                  <a:rect l="l" t="t" r="r" b="b"/>
                  <a:pathLst>
                    <a:path w="905402" h="951703">
                      <a:moveTo>
                        <a:pt x="452701" y="0"/>
                      </a:moveTo>
                      <a:cubicBezTo>
                        <a:pt x="202681" y="0"/>
                        <a:pt x="0" y="213046"/>
                        <a:pt x="0" y="475852"/>
                      </a:cubicBezTo>
                      <a:cubicBezTo>
                        <a:pt x="0" y="738657"/>
                        <a:pt x="202681" y="951703"/>
                        <a:pt x="452701" y="951703"/>
                      </a:cubicBezTo>
                      <a:cubicBezTo>
                        <a:pt x="702721" y="951703"/>
                        <a:pt x="905402" y="738657"/>
                        <a:pt x="905402" y="475852"/>
                      </a:cubicBezTo>
                      <a:cubicBezTo>
                        <a:pt x="905402" y="213046"/>
                        <a:pt x="702721" y="0"/>
                        <a:pt x="452701" y="0"/>
                      </a:cubicBezTo>
                      <a:close/>
                    </a:path>
                  </a:pathLst>
                </a:custGeom>
                <a:solidFill>
                  <a:srgbClr val="E0D7D1"/>
                </a:solidFill>
                <a:ln cap="sq">
                  <a:noFill/>
                  <a:prstDash val="solid"/>
                  <a:miter/>
                </a:ln>
              </p:spPr>
              <p:txBody>
                <a:bodyPr/>
                <a:lstStyle/>
                <a:p>
                  <a:endParaRPr lang="en-SA"/>
                </a:p>
              </p:txBody>
            </p:sp>
            <p:sp>
              <p:nvSpPr>
                <p:cNvPr id="120" name="TextBox 39"/>
                <p:cNvSpPr txBox="1"/>
                <p:nvPr/>
              </p:nvSpPr>
              <p:spPr>
                <a:xfrm>
                  <a:off x="84881" y="41597"/>
                  <a:ext cx="735639" cy="820884"/>
                </a:xfrm>
                <a:prstGeom prst="rect">
                  <a:avLst/>
                </a:prstGeom>
              </p:spPr>
              <p:txBody>
                <a:bodyPr lIns="31323" tIns="31323" rIns="31323" bIns="31323" rtlCol="0" anchor="ctr"/>
                <a:lstStyle/>
                <a:p>
                  <a:pPr algn="ctr">
                    <a:lnSpc>
                      <a:spcPts val="2382"/>
                    </a:lnSpc>
                    <a:spcBef>
                      <a:spcPct val="0"/>
                    </a:spcBef>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113" name="Group 40"/>
              <p:cNvGrpSpPr/>
              <p:nvPr/>
            </p:nvGrpSpPr>
            <p:grpSpPr>
              <a:xfrm>
                <a:off x="7018617" y="4887382"/>
                <a:ext cx="62664" cy="65869"/>
                <a:chOff x="0" y="0"/>
                <a:chExt cx="905402" cy="951703"/>
              </a:xfrm>
            </p:grpSpPr>
            <p:sp>
              <p:nvSpPr>
                <p:cNvPr id="117" name="Freeform 41"/>
                <p:cNvSpPr/>
                <p:nvPr/>
              </p:nvSpPr>
              <p:spPr>
                <a:xfrm>
                  <a:off x="0" y="0"/>
                  <a:ext cx="905402" cy="951703"/>
                </a:xfrm>
                <a:custGeom>
                  <a:avLst/>
                  <a:gdLst/>
                  <a:ahLst/>
                  <a:cxnLst/>
                  <a:rect l="l" t="t" r="r" b="b"/>
                  <a:pathLst>
                    <a:path w="905402" h="951703">
                      <a:moveTo>
                        <a:pt x="452701" y="0"/>
                      </a:moveTo>
                      <a:cubicBezTo>
                        <a:pt x="202681" y="0"/>
                        <a:pt x="0" y="213046"/>
                        <a:pt x="0" y="475852"/>
                      </a:cubicBezTo>
                      <a:cubicBezTo>
                        <a:pt x="0" y="738657"/>
                        <a:pt x="202681" y="951703"/>
                        <a:pt x="452701" y="951703"/>
                      </a:cubicBezTo>
                      <a:cubicBezTo>
                        <a:pt x="702721" y="951703"/>
                        <a:pt x="905402" y="738657"/>
                        <a:pt x="905402" y="475852"/>
                      </a:cubicBezTo>
                      <a:cubicBezTo>
                        <a:pt x="905402" y="213046"/>
                        <a:pt x="702721" y="0"/>
                        <a:pt x="452701" y="0"/>
                      </a:cubicBezTo>
                      <a:close/>
                    </a:path>
                  </a:pathLst>
                </a:custGeom>
                <a:solidFill>
                  <a:srgbClr val="E0D7D1"/>
                </a:solidFill>
                <a:ln cap="sq">
                  <a:noFill/>
                  <a:prstDash val="solid"/>
                  <a:miter/>
                </a:ln>
              </p:spPr>
              <p:txBody>
                <a:bodyPr/>
                <a:lstStyle/>
                <a:p>
                  <a:endParaRPr lang="en-SA"/>
                </a:p>
              </p:txBody>
            </p:sp>
            <p:sp>
              <p:nvSpPr>
                <p:cNvPr id="118" name="TextBox 42"/>
                <p:cNvSpPr txBox="1"/>
                <p:nvPr/>
              </p:nvSpPr>
              <p:spPr>
                <a:xfrm>
                  <a:off x="84881" y="41597"/>
                  <a:ext cx="735639" cy="820884"/>
                </a:xfrm>
                <a:prstGeom prst="rect">
                  <a:avLst/>
                </a:prstGeom>
              </p:spPr>
              <p:txBody>
                <a:bodyPr lIns="31323" tIns="31323" rIns="31323" bIns="31323" rtlCol="0" anchor="ctr"/>
                <a:lstStyle/>
                <a:p>
                  <a:pPr algn="ctr">
                    <a:lnSpc>
                      <a:spcPts val="2382"/>
                    </a:lnSpc>
                    <a:spcBef>
                      <a:spcPct val="0"/>
                    </a:spcBef>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114" name="Group 43"/>
              <p:cNvGrpSpPr/>
              <p:nvPr/>
            </p:nvGrpSpPr>
            <p:grpSpPr>
              <a:xfrm>
                <a:off x="6984451" y="4676308"/>
                <a:ext cx="130994" cy="127109"/>
                <a:chOff x="0" y="0"/>
                <a:chExt cx="990183" cy="960817"/>
              </a:xfrm>
            </p:grpSpPr>
            <p:sp>
              <p:nvSpPr>
                <p:cNvPr id="115" name="Freeform 44"/>
                <p:cNvSpPr/>
                <p:nvPr/>
              </p:nvSpPr>
              <p:spPr>
                <a:xfrm>
                  <a:off x="0" y="0"/>
                  <a:ext cx="990183" cy="960817"/>
                </a:xfrm>
                <a:custGeom>
                  <a:avLst/>
                  <a:gdLst/>
                  <a:ahLst/>
                  <a:cxnLst/>
                  <a:rect l="l" t="t" r="r" b="b"/>
                  <a:pathLst>
                    <a:path w="990183" h="960817">
                      <a:moveTo>
                        <a:pt x="495091" y="0"/>
                      </a:moveTo>
                      <a:cubicBezTo>
                        <a:pt x="221660" y="0"/>
                        <a:pt x="0" y="215086"/>
                        <a:pt x="0" y="480408"/>
                      </a:cubicBezTo>
                      <a:cubicBezTo>
                        <a:pt x="0" y="745731"/>
                        <a:pt x="221660" y="960817"/>
                        <a:pt x="495091" y="960817"/>
                      </a:cubicBezTo>
                      <a:cubicBezTo>
                        <a:pt x="768523" y="960817"/>
                        <a:pt x="990183" y="745731"/>
                        <a:pt x="990183" y="480408"/>
                      </a:cubicBezTo>
                      <a:cubicBezTo>
                        <a:pt x="990183" y="215086"/>
                        <a:pt x="768523" y="0"/>
                        <a:pt x="495091" y="0"/>
                      </a:cubicBezTo>
                      <a:close/>
                    </a:path>
                  </a:pathLst>
                </a:custGeom>
                <a:solidFill>
                  <a:srgbClr val="000000">
                    <a:alpha val="0"/>
                  </a:srgbClr>
                </a:solidFill>
                <a:ln w="57150" cap="sq">
                  <a:solidFill>
                    <a:srgbClr val="1B3280"/>
                  </a:solidFill>
                  <a:prstDash val="solid"/>
                  <a:miter/>
                </a:ln>
              </p:spPr>
              <p:txBody>
                <a:bodyPr/>
                <a:lstStyle/>
                <a:p>
                  <a:endParaRPr lang="en-SA"/>
                </a:p>
              </p:txBody>
            </p:sp>
            <p:sp>
              <p:nvSpPr>
                <p:cNvPr id="116" name="TextBox 45"/>
                <p:cNvSpPr txBox="1"/>
                <p:nvPr/>
              </p:nvSpPr>
              <p:spPr>
                <a:xfrm>
                  <a:off x="92830" y="42452"/>
                  <a:ext cx="804524" cy="828289"/>
                </a:xfrm>
                <a:prstGeom prst="rect">
                  <a:avLst/>
                </a:prstGeom>
              </p:spPr>
              <p:txBody>
                <a:bodyPr lIns="31323" tIns="31323" rIns="31323" bIns="31323" rtlCol="0" anchor="ctr"/>
                <a:lstStyle/>
                <a:p>
                  <a:pPr algn="ctr">
                    <a:lnSpc>
                      <a:spcPts val="2382"/>
                    </a:lnSpc>
                  </a:pPr>
                  <a:endParaRPr sz="1200">
                    <a:solidFill>
                      <a:prstClr val="black"/>
                    </a:solidFill>
                    <a:latin typeface="SST Arabic Medium" panose="020B0604030504020204" pitchFamily="34" charset="-78"/>
                    <a:cs typeface="SST Arabic Medium" panose="020B0604030504020204" pitchFamily="34" charset="-78"/>
                  </a:endParaRPr>
                </a:p>
              </p:txBody>
            </p:sp>
          </p:grpSp>
        </p:grpSp>
      </p:grpSp>
      <p:sp>
        <p:nvSpPr>
          <p:cNvPr id="122" name="Rectangle 121">
            <a:extLst>
              <a:ext uri="{FF2B5EF4-FFF2-40B4-BE49-F238E27FC236}">
                <a16:creationId xmlns:a16="http://schemas.microsoft.com/office/drawing/2014/main" id="{2F08A842-587D-410E-BC48-3C304D19D659}"/>
              </a:ext>
            </a:extLst>
          </p:cNvPr>
          <p:cNvSpPr/>
          <p:nvPr/>
        </p:nvSpPr>
        <p:spPr>
          <a:xfrm>
            <a:off x="7289259" y="5168718"/>
            <a:ext cx="1280206" cy="523220"/>
          </a:xfrm>
          <a:prstGeom prst="rect">
            <a:avLst/>
          </a:prstGeom>
        </p:spPr>
        <p:txBody>
          <a:bodyPr wrap="square">
            <a:spAutoFit/>
          </a:bodyPr>
          <a:lstStyle/>
          <a:p>
            <a:pPr lvl="0" algn="ctr" rtl="1">
              <a:defRPr/>
            </a:pPr>
            <a:r>
              <a:rPr lang="ar-EG" sz="1400" dirty="0">
                <a:solidFill>
                  <a:schemeClr val="bg1">
                    <a:lumMod val="50000"/>
                  </a:schemeClr>
                </a:solidFill>
                <a:latin typeface="SST Arabic Medium" pitchFamily="34" charset="-78"/>
                <a:cs typeface="SST Arabic Medium" pitchFamily="34" charset="-78"/>
              </a:rPr>
              <a:t>مخطط السبب والأثر</a:t>
            </a:r>
            <a:endParaRPr kumimoji="0" lang="ar-EG" sz="140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123" name="Rectangle 122">
            <a:extLst>
              <a:ext uri="{FF2B5EF4-FFF2-40B4-BE49-F238E27FC236}">
                <a16:creationId xmlns:a16="http://schemas.microsoft.com/office/drawing/2014/main" id="{2F08A842-587D-410E-BC48-3C304D19D659}"/>
              </a:ext>
            </a:extLst>
          </p:cNvPr>
          <p:cNvSpPr/>
          <p:nvPr/>
        </p:nvSpPr>
        <p:spPr>
          <a:xfrm>
            <a:off x="9779107" y="5168718"/>
            <a:ext cx="1280206" cy="307777"/>
          </a:xfrm>
          <a:prstGeom prst="rect">
            <a:avLst/>
          </a:prstGeom>
        </p:spPr>
        <p:txBody>
          <a:bodyPr wrap="square">
            <a:spAutoFit/>
          </a:bodyPr>
          <a:lstStyle/>
          <a:p>
            <a:pPr lvl="0" algn="ctr" rtl="1">
              <a:defRPr/>
            </a:pPr>
            <a:r>
              <a:rPr lang="ar-EG" sz="1400" dirty="0">
                <a:solidFill>
                  <a:schemeClr val="bg1">
                    <a:lumMod val="50000"/>
                  </a:schemeClr>
                </a:solidFill>
                <a:latin typeface="SST Arabic Medium" pitchFamily="34" charset="-78"/>
                <a:cs typeface="SST Arabic Medium" pitchFamily="34" charset="-78"/>
              </a:rPr>
              <a:t>مخطط التقارب</a:t>
            </a:r>
            <a:endParaRPr kumimoji="0" lang="ar-EG" sz="140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124" name="Rectangle 123">
            <a:extLst>
              <a:ext uri="{FF2B5EF4-FFF2-40B4-BE49-F238E27FC236}">
                <a16:creationId xmlns:a16="http://schemas.microsoft.com/office/drawing/2014/main" id="{2F08A842-587D-410E-BC48-3C304D19D659}"/>
              </a:ext>
            </a:extLst>
          </p:cNvPr>
          <p:cNvSpPr/>
          <p:nvPr/>
        </p:nvSpPr>
        <p:spPr>
          <a:xfrm>
            <a:off x="8518543" y="5168718"/>
            <a:ext cx="1280206" cy="523220"/>
          </a:xfrm>
          <a:prstGeom prst="rect">
            <a:avLst/>
          </a:prstGeom>
        </p:spPr>
        <p:txBody>
          <a:bodyPr wrap="square">
            <a:spAutoFit/>
          </a:bodyPr>
          <a:lstStyle/>
          <a:p>
            <a:pPr lvl="0" algn="ctr" rtl="1">
              <a:defRPr/>
            </a:pPr>
            <a:r>
              <a:rPr lang="ar-EG" sz="1400" dirty="0">
                <a:solidFill>
                  <a:schemeClr val="bg1">
                    <a:lumMod val="50000"/>
                  </a:schemeClr>
                </a:solidFill>
                <a:latin typeface="SST Arabic Medium" pitchFamily="34" charset="-78"/>
                <a:cs typeface="SST Arabic Medium" pitchFamily="34" charset="-78"/>
              </a:rPr>
              <a:t>مخططات المهام المنجزة</a:t>
            </a:r>
            <a:endParaRPr kumimoji="0" lang="ar-EG" sz="140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125" name="Rectangle 124">
            <a:extLst>
              <a:ext uri="{FF2B5EF4-FFF2-40B4-BE49-F238E27FC236}">
                <a16:creationId xmlns:a16="http://schemas.microsoft.com/office/drawing/2014/main" id="{2F08A842-587D-410E-BC48-3C304D19D659}"/>
              </a:ext>
            </a:extLst>
          </p:cNvPr>
          <p:cNvSpPr/>
          <p:nvPr/>
        </p:nvSpPr>
        <p:spPr>
          <a:xfrm>
            <a:off x="4821762" y="5168718"/>
            <a:ext cx="1280206" cy="523220"/>
          </a:xfrm>
          <a:prstGeom prst="rect">
            <a:avLst/>
          </a:prstGeom>
        </p:spPr>
        <p:txBody>
          <a:bodyPr wrap="square">
            <a:spAutoFit/>
          </a:bodyPr>
          <a:lstStyle/>
          <a:p>
            <a:pPr lvl="0" algn="ctr" rtl="1">
              <a:defRPr/>
            </a:pPr>
            <a:r>
              <a:rPr lang="ar-EG" sz="1400" dirty="0">
                <a:solidFill>
                  <a:schemeClr val="bg1">
                    <a:lumMod val="50000"/>
                  </a:schemeClr>
                </a:solidFill>
                <a:latin typeface="SST Arabic Medium" pitchFamily="34" charset="-78"/>
                <a:cs typeface="SST Arabic Medium" pitchFamily="34" charset="-78"/>
              </a:rPr>
              <a:t>مخطط وقت الدورة</a:t>
            </a:r>
            <a:endParaRPr kumimoji="0" lang="ar-EG" sz="140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127" name="Rectangle 126">
            <a:extLst>
              <a:ext uri="{FF2B5EF4-FFF2-40B4-BE49-F238E27FC236}">
                <a16:creationId xmlns:a16="http://schemas.microsoft.com/office/drawing/2014/main" id="{2F08A842-587D-410E-BC48-3C304D19D659}"/>
              </a:ext>
            </a:extLst>
          </p:cNvPr>
          <p:cNvSpPr/>
          <p:nvPr/>
        </p:nvSpPr>
        <p:spPr>
          <a:xfrm>
            <a:off x="6051992" y="5168718"/>
            <a:ext cx="1280206" cy="523220"/>
          </a:xfrm>
          <a:prstGeom prst="rect">
            <a:avLst/>
          </a:prstGeom>
        </p:spPr>
        <p:txBody>
          <a:bodyPr wrap="square">
            <a:spAutoFit/>
          </a:bodyPr>
          <a:lstStyle/>
          <a:p>
            <a:pPr lvl="0" algn="ctr" rtl="1">
              <a:defRPr/>
            </a:pPr>
            <a:r>
              <a:rPr lang="ar-EG" sz="1400" dirty="0">
                <a:solidFill>
                  <a:schemeClr val="bg1">
                    <a:lumMod val="50000"/>
                  </a:schemeClr>
                </a:solidFill>
                <a:latin typeface="SST Arabic Medium" pitchFamily="34" charset="-78"/>
                <a:cs typeface="SST Arabic Medium" pitchFamily="34" charset="-78"/>
              </a:rPr>
              <a:t>مخطط التقق التراكمي</a:t>
            </a:r>
            <a:endParaRPr kumimoji="0" lang="ar-EG" sz="140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128" name="Rectangle 127">
            <a:extLst>
              <a:ext uri="{FF2B5EF4-FFF2-40B4-BE49-F238E27FC236}">
                <a16:creationId xmlns:a16="http://schemas.microsoft.com/office/drawing/2014/main" id="{2F08A842-587D-410E-BC48-3C304D19D659}"/>
              </a:ext>
            </a:extLst>
          </p:cNvPr>
          <p:cNvSpPr/>
          <p:nvPr/>
        </p:nvSpPr>
        <p:spPr>
          <a:xfrm>
            <a:off x="3588019" y="5168718"/>
            <a:ext cx="1280206" cy="523220"/>
          </a:xfrm>
          <a:prstGeom prst="rect">
            <a:avLst/>
          </a:prstGeom>
        </p:spPr>
        <p:txBody>
          <a:bodyPr wrap="square">
            <a:spAutoFit/>
          </a:bodyPr>
          <a:lstStyle/>
          <a:p>
            <a:pPr lvl="0" algn="ctr" rtl="1">
              <a:defRPr/>
            </a:pPr>
            <a:r>
              <a:rPr lang="ar-EG" sz="1400" dirty="0">
                <a:solidFill>
                  <a:schemeClr val="bg1">
                    <a:lumMod val="50000"/>
                  </a:schemeClr>
                </a:solidFill>
                <a:latin typeface="SST Arabic Medium" pitchFamily="34" charset="-78"/>
                <a:cs typeface="SST Arabic Medium" pitchFamily="34" charset="-78"/>
              </a:rPr>
              <a:t>لوحات المعلومات</a:t>
            </a:r>
            <a:endParaRPr kumimoji="0" lang="ar-EG" sz="140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129" name="Rectangle 128">
            <a:extLst>
              <a:ext uri="{FF2B5EF4-FFF2-40B4-BE49-F238E27FC236}">
                <a16:creationId xmlns:a16="http://schemas.microsoft.com/office/drawing/2014/main" id="{2F08A842-587D-410E-BC48-3C304D19D659}"/>
              </a:ext>
            </a:extLst>
          </p:cNvPr>
          <p:cNvSpPr/>
          <p:nvPr/>
        </p:nvSpPr>
        <p:spPr>
          <a:xfrm>
            <a:off x="2354276" y="5168718"/>
            <a:ext cx="1280206" cy="523220"/>
          </a:xfrm>
          <a:prstGeom prst="rect">
            <a:avLst/>
          </a:prstGeom>
        </p:spPr>
        <p:txBody>
          <a:bodyPr wrap="square">
            <a:spAutoFit/>
          </a:bodyPr>
          <a:lstStyle/>
          <a:p>
            <a:pPr lvl="0" algn="ctr" rtl="1">
              <a:defRPr/>
            </a:pPr>
            <a:r>
              <a:rPr lang="ar-EG" sz="1400" dirty="0">
                <a:solidFill>
                  <a:schemeClr val="bg1">
                    <a:lumMod val="50000"/>
                  </a:schemeClr>
                </a:solidFill>
                <a:latin typeface="SST Arabic Medium" pitchFamily="34" charset="-78"/>
                <a:cs typeface="SST Arabic Medium" pitchFamily="34" charset="-78"/>
              </a:rPr>
              <a:t>المخطط الانسيابي</a:t>
            </a:r>
            <a:endParaRPr kumimoji="0" lang="ar-EG" sz="140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130" name="Rectangle 129">
            <a:extLst>
              <a:ext uri="{FF2B5EF4-FFF2-40B4-BE49-F238E27FC236}">
                <a16:creationId xmlns:a16="http://schemas.microsoft.com/office/drawing/2014/main" id="{2F08A842-587D-410E-BC48-3C304D19D659}"/>
              </a:ext>
            </a:extLst>
          </p:cNvPr>
          <p:cNvSpPr/>
          <p:nvPr/>
        </p:nvSpPr>
        <p:spPr>
          <a:xfrm>
            <a:off x="1120533" y="5168718"/>
            <a:ext cx="1280206" cy="307777"/>
          </a:xfrm>
          <a:prstGeom prst="rect">
            <a:avLst/>
          </a:prstGeom>
        </p:spPr>
        <p:txBody>
          <a:bodyPr wrap="square">
            <a:spAutoFit/>
          </a:bodyPr>
          <a:lstStyle/>
          <a:p>
            <a:pPr lvl="0" algn="ctr" rtl="1">
              <a:defRPr/>
            </a:pPr>
            <a:r>
              <a:rPr lang="ar-EG" sz="1400" dirty="0">
                <a:solidFill>
                  <a:schemeClr val="bg1">
                    <a:lumMod val="50000"/>
                  </a:schemeClr>
                </a:solidFill>
                <a:latin typeface="SST Arabic Medium" pitchFamily="34" charset="-78"/>
                <a:cs typeface="SST Arabic Medium" pitchFamily="34" charset="-78"/>
              </a:rPr>
              <a:t>مخطط جانت</a:t>
            </a:r>
            <a:endParaRPr kumimoji="0" lang="ar-EG" sz="140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131" name="Rectangle 130">
            <a:extLst>
              <a:ext uri="{FF2B5EF4-FFF2-40B4-BE49-F238E27FC236}">
                <a16:creationId xmlns:a16="http://schemas.microsoft.com/office/drawing/2014/main" id="{2F08A842-587D-410E-BC48-3C304D19D659}"/>
              </a:ext>
            </a:extLst>
          </p:cNvPr>
          <p:cNvSpPr/>
          <p:nvPr/>
        </p:nvSpPr>
        <p:spPr>
          <a:xfrm>
            <a:off x="10068586" y="3995206"/>
            <a:ext cx="640103" cy="400110"/>
          </a:xfrm>
          <a:prstGeom prst="rect">
            <a:avLst/>
          </a:prstGeom>
        </p:spPr>
        <p:txBody>
          <a:bodyPr wrap="square">
            <a:spAutoFit/>
          </a:bodyPr>
          <a:lstStyle/>
          <a:p>
            <a:pPr lvl="0" algn="ctr" rtl="1">
              <a:defRPr/>
            </a:pPr>
            <a:r>
              <a:rPr lang="ar-EG" sz="2000" dirty="0">
                <a:solidFill>
                  <a:schemeClr val="bg1">
                    <a:lumMod val="50000"/>
                  </a:schemeClr>
                </a:solidFill>
                <a:latin typeface="SST Arabic Medium" pitchFamily="34" charset="-78"/>
                <a:cs typeface="SST Arabic Medium" pitchFamily="34" charset="-78"/>
              </a:rPr>
              <a:t>1</a:t>
            </a:r>
            <a:endParaRPr kumimoji="0" lang="ar-EG" sz="200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132" name="Rectangle 131">
            <a:extLst>
              <a:ext uri="{FF2B5EF4-FFF2-40B4-BE49-F238E27FC236}">
                <a16:creationId xmlns:a16="http://schemas.microsoft.com/office/drawing/2014/main" id="{2F08A842-587D-410E-BC48-3C304D19D659}"/>
              </a:ext>
            </a:extLst>
          </p:cNvPr>
          <p:cNvSpPr/>
          <p:nvPr/>
        </p:nvSpPr>
        <p:spPr>
          <a:xfrm>
            <a:off x="8860304" y="3995206"/>
            <a:ext cx="640103" cy="400110"/>
          </a:xfrm>
          <a:prstGeom prst="rect">
            <a:avLst/>
          </a:prstGeom>
        </p:spPr>
        <p:txBody>
          <a:bodyPr wrap="square">
            <a:spAutoFit/>
          </a:bodyPr>
          <a:lstStyle/>
          <a:p>
            <a:pPr lvl="0" algn="ctr" rtl="1">
              <a:defRPr/>
            </a:pPr>
            <a:r>
              <a:rPr lang="ar-EG" sz="2000" dirty="0">
                <a:solidFill>
                  <a:schemeClr val="bg1">
                    <a:lumMod val="50000"/>
                  </a:schemeClr>
                </a:solidFill>
                <a:latin typeface="SST Arabic Medium" pitchFamily="34" charset="-78"/>
                <a:cs typeface="SST Arabic Medium" pitchFamily="34" charset="-78"/>
              </a:rPr>
              <a:t>2</a:t>
            </a:r>
            <a:endParaRPr kumimoji="0" lang="ar-EG" sz="200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133" name="Rectangle 132">
            <a:extLst>
              <a:ext uri="{FF2B5EF4-FFF2-40B4-BE49-F238E27FC236}">
                <a16:creationId xmlns:a16="http://schemas.microsoft.com/office/drawing/2014/main" id="{2F08A842-587D-410E-BC48-3C304D19D659}"/>
              </a:ext>
            </a:extLst>
          </p:cNvPr>
          <p:cNvSpPr/>
          <p:nvPr/>
        </p:nvSpPr>
        <p:spPr>
          <a:xfrm>
            <a:off x="7600266" y="3995206"/>
            <a:ext cx="640103" cy="400110"/>
          </a:xfrm>
          <a:prstGeom prst="rect">
            <a:avLst/>
          </a:prstGeom>
        </p:spPr>
        <p:txBody>
          <a:bodyPr wrap="square">
            <a:spAutoFit/>
          </a:bodyPr>
          <a:lstStyle/>
          <a:p>
            <a:pPr lvl="0" algn="ctr" rtl="1">
              <a:defRPr/>
            </a:pPr>
            <a:r>
              <a:rPr lang="ar-EG" sz="2000" dirty="0">
                <a:solidFill>
                  <a:schemeClr val="bg1">
                    <a:lumMod val="50000"/>
                  </a:schemeClr>
                </a:solidFill>
                <a:latin typeface="SST Arabic Medium" pitchFamily="34" charset="-78"/>
                <a:cs typeface="SST Arabic Medium" pitchFamily="34" charset="-78"/>
              </a:rPr>
              <a:t>3</a:t>
            </a:r>
            <a:endParaRPr kumimoji="0" lang="ar-EG" sz="200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134" name="Rectangle 133">
            <a:extLst>
              <a:ext uri="{FF2B5EF4-FFF2-40B4-BE49-F238E27FC236}">
                <a16:creationId xmlns:a16="http://schemas.microsoft.com/office/drawing/2014/main" id="{2F08A842-587D-410E-BC48-3C304D19D659}"/>
              </a:ext>
            </a:extLst>
          </p:cNvPr>
          <p:cNvSpPr/>
          <p:nvPr/>
        </p:nvSpPr>
        <p:spPr>
          <a:xfrm>
            <a:off x="6374732" y="3995206"/>
            <a:ext cx="640103" cy="400110"/>
          </a:xfrm>
          <a:prstGeom prst="rect">
            <a:avLst/>
          </a:prstGeom>
        </p:spPr>
        <p:txBody>
          <a:bodyPr wrap="square">
            <a:spAutoFit/>
          </a:bodyPr>
          <a:lstStyle/>
          <a:p>
            <a:pPr lvl="0" algn="ctr" rtl="1">
              <a:defRPr/>
            </a:pPr>
            <a:r>
              <a:rPr lang="ar-EG" sz="2000" dirty="0">
                <a:solidFill>
                  <a:schemeClr val="bg1">
                    <a:lumMod val="50000"/>
                  </a:schemeClr>
                </a:solidFill>
                <a:latin typeface="SST Arabic Medium" pitchFamily="34" charset="-78"/>
                <a:cs typeface="SST Arabic Medium" pitchFamily="34" charset="-78"/>
              </a:rPr>
              <a:t>4</a:t>
            </a:r>
            <a:endParaRPr kumimoji="0" lang="ar-EG" sz="200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135" name="Rectangle 134">
            <a:extLst>
              <a:ext uri="{FF2B5EF4-FFF2-40B4-BE49-F238E27FC236}">
                <a16:creationId xmlns:a16="http://schemas.microsoft.com/office/drawing/2014/main" id="{2F08A842-587D-410E-BC48-3C304D19D659}"/>
              </a:ext>
            </a:extLst>
          </p:cNvPr>
          <p:cNvSpPr/>
          <p:nvPr/>
        </p:nvSpPr>
        <p:spPr>
          <a:xfrm>
            <a:off x="5175076" y="3995206"/>
            <a:ext cx="640103" cy="400110"/>
          </a:xfrm>
          <a:prstGeom prst="rect">
            <a:avLst/>
          </a:prstGeom>
        </p:spPr>
        <p:txBody>
          <a:bodyPr wrap="square">
            <a:spAutoFit/>
          </a:bodyPr>
          <a:lstStyle/>
          <a:p>
            <a:pPr lvl="0" algn="ctr" rtl="1">
              <a:defRPr/>
            </a:pPr>
            <a:r>
              <a:rPr lang="ar-EG" sz="2000" dirty="0">
                <a:solidFill>
                  <a:schemeClr val="bg1">
                    <a:lumMod val="50000"/>
                  </a:schemeClr>
                </a:solidFill>
                <a:latin typeface="SST Arabic Medium" pitchFamily="34" charset="-78"/>
                <a:cs typeface="SST Arabic Medium" pitchFamily="34" charset="-78"/>
              </a:rPr>
              <a:t>5</a:t>
            </a:r>
            <a:endParaRPr kumimoji="0" lang="ar-EG" sz="200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136" name="Rectangle 135">
            <a:extLst>
              <a:ext uri="{FF2B5EF4-FFF2-40B4-BE49-F238E27FC236}">
                <a16:creationId xmlns:a16="http://schemas.microsoft.com/office/drawing/2014/main" id="{2F08A842-587D-410E-BC48-3C304D19D659}"/>
              </a:ext>
            </a:extLst>
          </p:cNvPr>
          <p:cNvSpPr/>
          <p:nvPr/>
        </p:nvSpPr>
        <p:spPr>
          <a:xfrm>
            <a:off x="3932290" y="3995206"/>
            <a:ext cx="640103" cy="400110"/>
          </a:xfrm>
          <a:prstGeom prst="rect">
            <a:avLst/>
          </a:prstGeom>
        </p:spPr>
        <p:txBody>
          <a:bodyPr wrap="square">
            <a:spAutoFit/>
          </a:bodyPr>
          <a:lstStyle/>
          <a:p>
            <a:pPr lvl="0" algn="ctr" rtl="1">
              <a:defRPr/>
            </a:pPr>
            <a:r>
              <a:rPr lang="ar-EG" sz="2000" dirty="0">
                <a:solidFill>
                  <a:schemeClr val="bg1">
                    <a:lumMod val="50000"/>
                  </a:schemeClr>
                </a:solidFill>
                <a:latin typeface="SST Arabic Medium" pitchFamily="34" charset="-78"/>
                <a:cs typeface="SST Arabic Medium" pitchFamily="34" charset="-78"/>
              </a:rPr>
              <a:t>6</a:t>
            </a:r>
            <a:endParaRPr kumimoji="0" lang="ar-EG" sz="200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137" name="Rectangle 136">
            <a:extLst>
              <a:ext uri="{FF2B5EF4-FFF2-40B4-BE49-F238E27FC236}">
                <a16:creationId xmlns:a16="http://schemas.microsoft.com/office/drawing/2014/main" id="{2F08A842-587D-410E-BC48-3C304D19D659}"/>
              </a:ext>
            </a:extLst>
          </p:cNvPr>
          <p:cNvSpPr/>
          <p:nvPr/>
        </p:nvSpPr>
        <p:spPr>
          <a:xfrm>
            <a:off x="2706756" y="3995206"/>
            <a:ext cx="640103" cy="400110"/>
          </a:xfrm>
          <a:prstGeom prst="rect">
            <a:avLst/>
          </a:prstGeom>
        </p:spPr>
        <p:txBody>
          <a:bodyPr wrap="square">
            <a:spAutoFit/>
          </a:bodyPr>
          <a:lstStyle/>
          <a:p>
            <a:pPr lvl="0" algn="ctr" rtl="1">
              <a:defRPr/>
            </a:pPr>
            <a:r>
              <a:rPr lang="ar-EG" sz="2000" dirty="0">
                <a:solidFill>
                  <a:schemeClr val="bg1">
                    <a:lumMod val="50000"/>
                  </a:schemeClr>
                </a:solidFill>
                <a:latin typeface="SST Arabic Medium" pitchFamily="34" charset="-78"/>
                <a:cs typeface="SST Arabic Medium" pitchFamily="34" charset="-78"/>
              </a:rPr>
              <a:t>7</a:t>
            </a:r>
            <a:endParaRPr kumimoji="0" lang="ar-EG" sz="200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138" name="Rectangle 137">
            <a:extLst>
              <a:ext uri="{FF2B5EF4-FFF2-40B4-BE49-F238E27FC236}">
                <a16:creationId xmlns:a16="http://schemas.microsoft.com/office/drawing/2014/main" id="{2F08A842-587D-410E-BC48-3C304D19D659}"/>
              </a:ext>
            </a:extLst>
          </p:cNvPr>
          <p:cNvSpPr/>
          <p:nvPr/>
        </p:nvSpPr>
        <p:spPr>
          <a:xfrm>
            <a:off x="1463970" y="3995206"/>
            <a:ext cx="640103" cy="400110"/>
          </a:xfrm>
          <a:prstGeom prst="rect">
            <a:avLst/>
          </a:prstGeom>
        </p:spPr>
        <p:txBody>
          <a:bodyPr wrap="square">
            <a:spAutoFit/>
          </a:bodyPr>
          <a:lstStyle/>
          <a:p>
            <a:pPr lvl="0" algn="ctr" rtl="1">
              <a:defRPr/>
            </a:pPr>
            <a:r>
              <a:rPr lang="ar-EG" sz="2000" dirty="0">
                <a:solidFill>
                  <a:schemeClr val="bg1">
                    <a:lumMod val="50000"/>
                  </a:schemeClr>
                </a:solidFill>
                <a:latin typeface="SST Arabic Medium" pitchFamily="34" charset="-78"/>
                <a:cs typeface="SST Arabic Medium" pitchFamily="34" charset="-78"/>
              </a:rPr>
              <a:t>8</a:t>
            </a:r>
            <a:endParaRPr kumimoji="0" lang="ar-EG" sz="200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Tree>
    <p:extLst>
      <p:ext uri="{BB962C8B-B14F-4D97-AF65-F5344CB8AC3E}">
        <p14:creationId xmlns:p14="http://schemas.microsoft.com/office/powerpoint/2010/main" val="75210280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F08A842-587D-410E-BC48-3C304D19D659}"/>
              </a:ext>
            </a:extLst>
          </p:cNvPr>
          <p:cNvSpPr/>
          <p:nvPr/>
        </p:nvSpPr>
        <p:spPr>
          <a:xfrm>
            <a:off x="3969573" y="1594429"/>
            <a:ext cx="7626088" cy="2723823"/>
          </a:xfrm>
          <a:prstGeom prst="rect">
            <a:avLst/>
          </a:prstGeom>
        </p:spPr>
        <p:txBody>
          <a:bodyPr wrap="square">
            <a:spAutoFit/>
          </a:bodyPr>
          <a:lstStyle/>
          <a:p>
            <a:pPr lvl="0" algn="justLow" rtl="1">
              <a:lnSpc>
                <a:spcPct val="150000"/>
              </a:lnSpc>
              <a:defRPr/>
            </a:pPr>
            <a:r>
              <a:rPr lang="ar-EG" dirty="0">
                <a:solidFill>
                  <a:srgbClr val="03A5AD"/>
                </a:solidFill>
                <a:latin typeface="SST Arabic Medium" pitchFamily="34" charset="-78"/>
                <a:cs typeface="SST Arabic Medium" pitchFamily="34" charset="-78"/>
              </a:rPr>
              <a:t>7. التقارير</a:t>
            </a:r>
          </a:p>
          <a:p>
            <a:pPr lvl="0" algn="justLow" rtl="1">
              <a:lnSpc>
                <a:spcPct val="150000"/>
              </a:lnSpc>
              <a:defRPr/>
            </a:pPr>
            <a:r>
              <a:rPr lang="ar-EG" sz="1600" dirty="0">
                <a:solidFill>
                  <a:schemeClr val="bg1">
                    <a:lumMod val="50000"/>
                  </a:schemeClr>
                </a:solidFill>
                <a:latin typeface="SST Arabic Medium" pitchFamily="34" charset="-78"/>
                <a:cs typeface="SST Arabic Medium" pitchFamily="34" charset="-78"/>
              </a:rPr>
              <a:t>التقارير هي سجلات أو ملخصات رسمية للمعلومات. تنقل التقارير المعلومات ذات الصلة إلى المعنيين</a:t>
            </a:r>
          </a:p>
          <a:p>
            <a:pPr marL="285750" lvl="0" indent="-285750" algn="justLow" rtl="1">
              <a:lnSpc>
                <a:spcPct val="150000"/>
              </a:lnSpc>
              <a:buClr>
                <a:srgbClr val="02BCB6"/>
              </a:buClr>
              <a:buFont typeface="Arial" panose="020B0604020202020204" pitchFamily="34" charset="0"/>
              <a:buChar char="•"/>
              <a:defRPr/>
            </a:pPr>
            <a:endParaRPr lang="ar-EG" sz="1600" dirty="0">
              <a:solidFill>
                <a:schemeClr val="bg1">
                  <a:lumMod val="50000"/>
                </a:schemeClr>
              </a:solidFill>
              <a:latin typeface="SST Arabic Medium" pitchFamily="34" charset="-78"/>
              <a:cs typeface="SST Arabic Medium" pitchFamily="34" charset="-78"/>
            </a:endParaRPr>
          </a:p>
          <a:p>
            <a:pPr marL="633413" lvl="0" indent="-342900" algn="justLow" rtl="1">
              <a:lnSpc>
                <a:spcPct val="150000"/>
              </a:lnSpc>
              <a:buClr>
                <a:srgbClr val="02BCB6"/>
              </a:buClr>
              <a:buFont typeface="Arial" panose="020B0604020202020204" pitchFamily="34" charset="0"/>
              <a:buChar char="•"/>
              <a:defRPr/>
            </a:pPr>
            <a:r>
              <a:rPr lang="ar-EG" sz="1600" dirty="0">
                <a:solidFill>
                  <a:schemeClr val="bg1">
                    <a:lumMod val="50000"/>
                  </a:schemeClr>
                </a:solidFill>
                <a:latin typeface="SST Arabic Medium" pitchFamily="34" charset="-78"/>
                <a:cs typeface="SST Arabic Medium" pitchFamily="34" charset="-78"/>
              </a:rPr>
              <a:t>تقرير الجودة.</a:t>
            </a:r>
          </a:p>
          <a:p>
            <a:pPr marL="633413" lvl="0" indent="-342900" algn="justLow" rtl="1">
              <a:lnSpc>
                <a:spcPct val="150000"/>
              </a:lnSpc>
              <a:buClr>
                <a:srgbClr val="02BCB6"/>
              </a:buClr>
              <a:buFont typeface="Arial" panose="020B0604020202020204" pitchFamily="34" charset="0"/>
              <a:buChar char="•"/>
              <a:defRPr/>
            </a:pPr>
            <a:r>
              <a:rPr lang="ar-EG" sz="1600" dirty="0">
                <a:solidFill>
                  <a:schemeClr val="bg1">
                    <a:lumMod val="50000"/>
                  </a:schemeClr>
                </a:solidFill>
                <a:latin typeface="SST Arabic Medium" pitchFamily="34" charset="-78"/>
                <a:cs typeface="SST Arabic Medium" pitchFamily="34" charset="-78"/>
              </a:rPr>
              <a:t>تقرير المخاطر.</a:t>
            </a:r>
          </a:p>
          <a:p>
            <a:pPr marL="633413" lvl="0" indent="-342900" algn="justLow" rtl="1">
              <a:lnSpc>
                <a:spcPct val="150000"/>
              </a:lnSpc>
              <a:buClr>
                <a:srgbClr val="02BCB6"/>
              </a:buClr>
              <a:buFont typeface="Arial" panose="020B0604020202020204" pitchFamily="34" charset="0"/>
              <a:buChar char="•"/>
              <a:defRPr/>
            </a:pPr>
            <a:r>
              <a:rPr lang="ar-EG" sz="1600" dirty="0">
                <a:solidFill>
                  <a:schemeClr val="bg1">
                    <a:lumMod val="50000"/>
                  </a:schemeClr>
                </a:solidFill>
                <a:latin typeface="SST Arabic Medium" pitchFamily="34" charset="-78"/>
                <a:cs typeface="SST Arabic Medium" pitchFamily="34" charset="-78"/>
              </a:rPr>
              <a:t>تقرير حالة المشروع.</a:t>
            </a:r>
            <a:endParaRPr kumimoji="0" lang="ar-EG" sz="160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
        <p:nvSpPr>
          <p:cNvPr id="7" name="TextBox 6">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النتاجات شائعة الاستخدام</a:t>
            </a:r>
          </a:p>
        </p:txBody>
      </p:sp>
    </p:spTree>
    <p:extLst>
      <p:ext uri="{BB962C8B-B14F-4D97-AF65-F5344CB8AC3E}">
        <p14:creationId xmlns:p14="http://schemas.microsoft.com/office/powerpoint/2010/main" val="166247720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F08A842-587D-410E-BC48-3C304D19D659}"/>
              </a:ext>
            </a:extLst>
          </p:cNvPr>
          <p:cNvSpPr/>
          <p:nvPr/>
        </p:nvSpPr>
        <p:spPr>
          <a:xfrm>
            <a:off x="3840481" y="1225720"/>
            <a:ext cx="7755180" cy="3093154"/>
          </a:xfrm>
          <a:prstGeom prst="rect">
            <a:avLst/>
          </a:prstGeom>
        </p:spPr>
        <p:txBody>
          <a:bodyPr wrap="square">
            <a:spAutoFit/>
          </a:bodyPr>
          <a:lstStyle/>
          <a:p>
            <a:pPr algn="justLow" rtl="1">
              <a:lnSpc>
                <a:spcPct val="150000"/>
              </a:lnSpc>
              <a:defRPr/>
            </a:pPr>
            <a:r>
              <a:rPr lang="ar-EG" dirty="0">
                <a:solidFill>
                  <a:srgbClr val="03A5AD"/>
                </a:solidFill>
                <a:latin typeface="SST Arabic Medium" pitchFamily="34" charset="-78"/>
                <a:cs typeface="SST Arabic Medium" pitchFamily="34" charset="-78"/>
              </a:rPr>
              <a:t>8. الاتفاقات والعقود</a:t>
            </a:r>
          </a:p>
          <a:p>
            <a:pPr lvl="0" algn="r" rtl="1">
              <a:lnSpc>
                <a:spcPct val="150000"/>
              </a:lnSpc>
              <a:defRPr/>
            </a:pPr>
            <a:r>
              <a:rPr lang="ar-EG" sz="1600" dirty="0">
                <a:solidFill>
                  <a:schemeClr val="bg1">
                    <a:lumMod val="50000"/>
                  </a:schemeClr>
                </a:solidFill>
                <a:latin typeface="SST Arabic Medium" pitchFamily="34" charset="-78"/>
                <a:cs typeface="SST Arabic Medium" pitchFamily="34" charset="-78"/>
              </a:rPr>
              <a:t>الاتفاقية هي أي وثيقة أو تواصل يحدد نوايا الأطراف. في المشاريع، تتخذ الاتفاقات شكل عقود أو تفاهمات أخرى محددة.</a:t>
            </a:r>
          </a:p>
          <a:p>
            <a:pPr lvl="0" algn="r" rtl="1">
              <a:lnSpc>
                <a:spcPct val="150000"/>
              </a:lnSpc>
              <a:defRPr/>
            </a:pPr>
            <a:endParaRPr lang="ar-EG" sz="1600" dirty="0">
              <a:solidFill>
                <a:schemeClr val="bg1">
                  <a:lumMod val="50000"/>
                </a:schemeClr>
              </a:solidFill>
              <a:latin typeface="SST Arabic Medium" pitchFamily="34" charset="-78"/>
              <a:cs typeface="SST Arabic Medium" pitchFamily="34" charset="-78"/>
            </a:endParaRPr>
          </a:p>
          <a:p>
            <a:pPr marL="633413" lvl="0" indent="-342900" algn="r" rtl="1">
              <a:lnSpc>
                <a:spcPct val="150000"/>
              </a:lnSpc>
              <a:buClr>
                <a:srgbClr val="02BCB6"/>
              </a:buClr>
              <a:buFont typeface="Arial" panose="020B0604020202020204" pitchFamily="34" charset="0"/>
              <a:buChar char="•"/>
              <a:defRPr/>
            </a:pPr>
            <a:r>
              <a:rPr lang="ar-EG" sz="1600" dirty="0">
                <a:solidFill>
                  <a:schemeClr val="bg1">
                    <a:lumMod val="50000"/>
                  </a:schemeClr>
                </a:solidFill>
                <a:latin typeface="SST Arabic Medium" pitchFamily="34" charset="-78"/>
                <a:cs typeface="SST Arabic Medium" pitchFamily="34" charset="-78"/>
              </a:rPr>
              <a:t>عقود السعر الثابت.</a:t>
            </a:r>
          </a:p>
          <a:p>
            <a:pPr marL="633413" lvl="0" indent="-342900" algn="r" rtl="1">
              <a:lnSpc>
                <a:spcPct val="150000"/>
              </a:lnSpc>
              <a:buClr>
                <a:srgbClr val="02BCB6"/>
              </a:buClr>
              <a:buFont typeface="Arial" panose="020B0604020202020204" pitchFamily="34" charset="0"/>
              <a:buChar char="•"/>
              <a:defRPr/>
            </a:pPr>
            <a:r>
              <a:rPr lang="ar-EG" sz="1600" dirty="0">
                <a:solidFill>
                  <a:schemeClr val="bg1">
                    <a:lumMod val="50000"/>
                  </a:schemeClr>
                </a:solidFill>
                <a:latin typeface="SST Arabic Medium" pitchFamily="34" charset="-78"/>
                <a:cs typeface="SST Arabic Medium" pitchFamily="34" charset="-78"/>
              </a:rPr>
              <a:t>عقود استرداد التكلفة.</a:t>
            </a:r>
          </a:p>
          <a:p>
            <a:pPr marL="633413" lvl="0" indent="-342900" algn="r" rtl="1">
              <a:lnSpc>
                <a:spcPct val="150000"/>
              </a:lnSpc>
              <a:buClr>
                <a:srgbClr val="02BCB6"/>
              </a:buClr>
              <a:buFont typeface="Arial" panose="020B0604020202020204" pitchFamily="34" charset="0"/>
              <a:buChar char="•"/>
              <a:defRPr/>
            </a:pPr>
            <a:r>
              <a:rPr lang="ar-EG" sz="1600" dirty="0">
                <a:solidFill>
                  <a:schemeClr val="bg1">
                    <a:lumMod val="50000"/>
                  </a:schemeClr>
                </a:solidFill>
                <a:latin typeface="SST Arabic Medium" pitchFamily="34" charset="-78"/>
                <a:cs typeface="SST Arabic Medium" pitchFamily="34" charset="-78"/>
              </a:rPr>
              <a:t>الوقت والمواد</a:t>
            </a:r>
          </a:p>
          <a:p>
            <a:pPr marL="633413" lvl="0" indent="-342900" algn="r" rtl="1">
              <a:lnSpc>
                <a:spcPct val="150000"/>
              </a:lnSpc>
              <a:buClr>
                <a:srgbClr val="02BCB6"/>
              </a:buClr>
              <a:buFont typeface="Arial" panose="020B0604020202020204" pitchFamily="34" charset="0"/>
              <a:buChar char="•"/>
              <a:defRPr/>
            </a:pPr>
            <a:r>
              <a:rPr lang="ar-EG" sz="1600" dirty="0">
                <a:solidFill>
                  <a:schemeClr val="bg1">
                    <a:lumMod val="50000"/>
                  </a:schemeClr>
                </a:solidFill>
                <a:latin typeface="SST Arabic Medium" pitchFamily="34" charset="-78"/>
                <a:cs typeface="SST Arabic Medium" pitchFamily="34" charset="-78"/>
              </a:rPr>
              <a:t>تسليم غير محدد / كمية غير محددة</a:t>
            </a:r>
          </a:p>
        </p:txBody>
      </p:sp>
      <p:sp>
        <p:nvSpPr>
          <p:cNvPr id="6" name="TextBox 5">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النتاجات شائعة الاستخدام</a:t>
            </a:r>
          </a:p>
        </p:txBody>
      </p:sp>
    </p:spTree>
    <p:extLst>
      <p:ext uri="{BB962C8B-B14F-4D97-AF65-F5344CB8AC3E}">
        <p14:creationId xmlns:p14="http://schemas.microsoft.com/office/powerpoint/2010/main" val="102289296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F08A842-587D-410E-BC48-3C304D19D659}"/>
              </a:ext>
            </a:extLst>
          </p:cNvPr>
          <p:cNvSpPr/>
          <p:nvPr/>
        </p:nvSpPr>
        <p:spPr>
          <a:xfrm>
            <a:off x="3926541" y="1444795"/>
            <a:ext cx="7669119" cy="3831818"/>
          </a:xfrm>
          <a:prstGeom prst="rect">
            <a:avLst/>
          </a:prstGeom>
        </p:spPr>
        <p:txBody>
          <a:bodyPr wrap="square">
            <a:spAutoFit/>
          </a:bodyPr>
          <a:lstStyle/>
          <a:p>
            <a:pPr lvl="0" algn="r" rtl="1">
              <a:lnSpc>
                <a:spcPct val="150000"/>
              </a:lnSpc>
              <a:defRPr/>
            </a:pPr>
            <a:r>
              <a:rPr lang="ar-EG" dirty="0">
                <a:solidFill>
                  <a:srgbClr val="03A5AD"/>
                </a:solidFill>
                <a:latin typeface="SST Arabic Medium" pitchFamily="34" charset="-78"/>
                <a:cs typeface="SST Arabic Medium" pitchFamily="34" charset="-78"/>
              </a:rPr>
              <a:t>9. نتاجات أخرى</a:t>
            </a:r>
          </a:p>
          <a:p>
            <a:pPr lvl="0" algn="r" rtl="1">
              <a:lnSpc>
                <a:spcPct val="150000"/>
              </a:lnSpc>
              <a:defRPr/>
            </a:pPr>
            <a:r>
              <a:rPr lang="ar-EG" sz="1600" dirty="0">
                <a:solidFill>
                  <a:schemeClr val="bg1">
                    <a:lumMod val="50000"/>
                  </a:schemeClr>
                </a:solidFill>
                <a:latin typeface="SST Arabic Medium" pitchFamily="34" charset="-78"/>
                <a:cs typeface="SST Arabic Medium" pitchFamily="34" charset="-78"/>
              </a:rPr>
              <a:t>لا تتناسب المستندات والتسليمات الموصوفة هنا مع فئة معينة؛ ومع ذلك، فهي نتاجات مهمة تُستخدم لأغراض متنوعة.</a:t>
            </a:r>
          </a:p>
          <a:p>
            <a:pPr marL="633413" lvl="0" indent="-342900" algn="r" rtl="1">
              <a:lnSpc>
                <a:spcPct val="150000"/>
              </a:lnSpc>
              <a:buFont typeface="Arial" panose="020B0604020202020204" pitchFamily="34" charset="0"/>
              <a:buChar char="•"/>
              <a:defRPr/>
            </a:pPr>
            <a:endParaRPr lang="ar-EG" sz="1600" dirty="0">
              <a:solidFill>
                <a:schemeClr val="bg1">
                  <a:lumMod val="50000"/>
                </a:schemeClr>
              </a:solidFill>
              <a:latin typeface="SST Arabic Medium" pitchFamily="34" charset="-78"/>
              <a:cs typeface="SST Arabic Medium" pitchFamily="34" charset="-78"/>
            </a:endParaRPr>
          </a:p>
          <a:p>
            <a:pPr marL="633413" lvl="0" indent="-342900" algn="r" rtl="1">
              <a:lnSpc>
                <a:spcPct val="150000"/>
              </a:lnSpc>
              <a:buClr>
                <a:srgbClr val="02BCB6"/>
              </a:buClr>
              <a:buFont typeface="Arial" panose="020B0604020202020204" pitchFamily="34" charset="0"/>
              <a:buChar char="•"/>
              <a:defRPr/>
            </a:pPr>
            <a:r>
              <a:rPr lang="ar-EG" sz="1600" dirty="0">
                <a:solidFill>
                  <a:schemeClr val="bg1">
                    <a:lumMod val="50000"/>
                  </a:schemeClr>
                </a:solidFill>
                <a:latin typeface="SST Arabic Medium" pitchFamily="34" charset="-78"/>
                <a:cs typeface="SST Arabic Medium" pitchFamily="34" charset="-78"/>
              </a:rPr>
              <a:t>قائمة الأنشطة.</a:t>
            </a:r>
          </a:p>
          <a:p>
            <a:pPr marL="633413" lvl="0" indent="-342900" algn="r" rtl="1">
              <a:lnSpc>
                <a:spcPct val="150000"/>
              </a:lnSpc>
              <a:buClr>
                <a:srgbClr val="02BCB6"/>
              </a:buClr>
              <a:buFont typeface="Arial" panose="020B0604020202020204" pitchFamily="34" charset="0"/>
              <a:buChar char="•"/>
              <a:defRPr/>
            </a:pPr>
            <a:r>
              <a:rPr lang="ar-EG" sz="1600" dirty="0">
                <a:solidFill>
                  <a:schemeClr val="bg1">
                    <a:lumMod val="50000"/>
                  </a:schemeClr>
                </a:solidFill>
                <a:latin typeface="SST Arabic Medium" pitchFamily="34" charset="-78"/>
                <a:cs typeface="SST Arabic Medium" pitchFamily="34" charset="-78"/>
              </a:rPr>
              <a:t>وثائق العطاء.</a:t>
            </a:r>
          </a:p>
          <a:p>
            <a:pPr marL="633413" indent="-342900" algn="r" rtl="1">
              <a:lnSpc>
                <a:spcPct val="150000"/>
              </a:lnSpc>
              <a:buClr>
                <a:srgbClr val="02BCB6"/>
              </a:buClr>
              <a:buFont typeface="Arial" panose="020B0604020202020204" pitchFamily="34" charset="0"/>
              <a:buChar char="•"/>
              <a:defRPr/>
            </a:pPr>
            <a:r>
              <a:rPr lang="ar-EG" sz="1600" dirty="0">
                <a:solidFill>
                  <a:schemeClr val="bg1">
                    <a:lumMod val="50000"/>
                  </a:schemeClr>
                </a:solidFill>
                <a:latin typeface="SST Arabic Medium" pitchFamily="34" charset="-78"/>
                <a:cs typeface="SST Arabic Medium" pitchFamily="34" charset="-78"/>
              </a:rPr>
              <a:t>المقاييس.</a:t>
            </a:r>
          </a:p>
          <a:p>
            <a:pPr marL="633413" indent="-342900" algn="r" rtl="1">
              <a:lnSpc>
                <a:spcPct val="150000"/>
              </a:lnSpc>
              <a:buClr>
                <a:srgbClr val="02BCB6"/>
              </a:buClr>
              <a:buFont typeface="Arial" panose="020B0604020202020204" pitchFamily="34" charset="0"/>
              <a:buChar char="•"/>
              <a:defRPr/>
            </a:pPr>
            <a:r>
              <a:rPr lang="ar-EG" sz="1600" dirty="0">
                <a:solidFill>
                  <a:schemeClr val="bg1">
                    <a:lumMod val="50000"/>
                  </a:schemeClr>
                </a:solidFill>
                <a:latin typeface="SST Arabic Medium" pitchFamily="34" charset="-78"/>
                <a:cs typeface="SST Arabic Medium" pitchFamily="34" charset="-78"/>
              </a:rPr>
              <a:t>تقويم المشاريع.</a:t>
            </a:r>
          </a:p>
          <a:p>
            <a:pPr marL="633413" indent="-342900" algn="r" rtl="1">
              <a:lnSpc>
                <a:spcPct val="150000"/>
              </a:lnSpc>
              <a:buClr>
                <a:srgbClr val="02BCB6"/>
              </a:buClr>
              <a:buFont typeface="Arial" panose="020B0604020202020204" pitchFamily="34" charset="0"/>
              <a:buChar char="•"/>
              <a:defRPr/>
            </a:pPr>
            <a:r>
              <a:rPr lang="ar-EG" sz="1600" dirty="0">
                <a:solidFill>
                  <a:schemeClr val="bg1">
                    <a:lumMod val="50000"/>
                  </a:schemeClr>
                </a:solidFill>
                <a:latin typeface="SST Arabic Medium" pitchFamily="34" charset="-78"/>
                <a:cs typeface="SST Arabic Medium" pitchFamily="34" charset="-78"/>
              </a:rPr>
              <a:t>ميثاق فريق المشروع.</a:t>
            </a:r>
          </a:p>
          <a:p>
            <a:pPr marL="633413" indent="-342900" algn="r" rtl="1">
              <a:lnSpc>
                <a:spcPct val="150000"/>
              </a:lnSpc>
              <a:buClr>
                <a:srgbClr val="02BCB6"/>
              </a:buClr>
              <a:buFont typeface="Arial" panose="020B0604020202020204" pitchFamily="34" charset="0"/>
              <a:buChar char="•"/>
              <a:defRPr/>
            </a:pPr>
            <a:r>
              <a:rPr lang="en-US" sz="1600" dirty="0">
                <a:solidFill>
                  <a:schemeClr val="bg1">
                    <a:lumMod val="50000"/>
                  </a:schemeClr>
                </a:solidFill>
                <a:latin typeface="SST Arabic Medium" pitchFamily="34" charset="-78"/>
                <a:cs typeface="SST Arabic Medium" pitchFamily="34" charset="-78"/>
              </a:rPr>
              <a:t> User story </a:t>
            </a:r>
            <a:r>
              <a:rPr lang="ar-EG" sz="1600" dirty="0">
                <a:solidFill>
                  <a:schemeClr val="bg1">
                    <a:lumMod val="50000"/>
                  </a:schemeClr>
                </a:solidFill>
                <a:latin typeface="SST Arabic Medium" pitchFamily="34" charset="-78"/>
                <a:cs typeface="SST Arabic Medium" pitchFamily="34" charset="-78"/>
              </a:rPr>
              <a:t>قصة المستخدم</a:t>
            </a:r>
          </a:p>
        </p:txBody>
      </p:sp>
      <p:sp>
        <p:nvSpPr>
          <p:cNvPr id="6" name="TextBox 5">
            <a:extLst>
              <a:ext uri="{FF2B5EF4-FFF2-40B4-BE49-F238E27FC236}">
                <a16:creationId xmlns:a16="http://schemas.microsoft.com/office/drawing/2014/main" id="{D33F2C35-524D-4F78-89AE-560D3857824A}"/>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النتاجات شائعة الاستخدام</a:t>
            </a:r>
          </a:p>
        </p:txBody>
      </p:sp>
    </p:spTree>
    <p:extLst>
      <p:ext uri="{BB962C8B-B14F-4D97-AF65-F5344CB8AC3E}">
        <p14:creationId xmlns:p14="http://schemas.microsoft.com/office/powerpoint/2010/main" val="4251082097"/>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F08A842-587D-410E-BC48-3C304D19D659}"/>
              </a:ext>
            </a:extLst>
          </p:cNvPr>
          <p:cNvSpPr/>
          <p:nvPr/>
        </p:nvSpPr>
        <p:spPr>
          <a:xfrm>
            <a:off x="6270049" y="1978756"/>
            <a:ext cx="5357884" cy="2971070"/>
          </a:xfrm>
          <a:prstGeom prst="rect">
            <a:avLst/>
          </a:prstGeom>
        </p:spPr>
        <p:txBody>
          <a:bodyPr wrap="square">
            <a:spAutoFit/>
          </a:bodyPr>
          <a:lstStyle/>
          <a:p>
            <a:pPr marL="285750" lvl="0" indent="-285750" algn="justLow" rtl="1">
              <a:lnSpc>
                <a:spcPct val="200000"/>
              </a:lnSpc>
              <a:buClr>
                <a:srgbClr val="02BCB6"/>
              </a:buClr>
              <a:buFont typeface="Wingdings" panose="05000000000000000000" pitchFamily="2" charset="2"/>
              <a:buChar char="Ø"/>
              <a:defRPr/>
            </a:pPr>
            <a:r>
              <a:rPr lang="ar-EG" sz="1600" dirty="0">
                <a:solidFill>
                  <a:schemeClr val="bg1">
                    <a:lumMod val="50000"/>
                  </a:schemeClr>
                </a:solidFill>
                <a:latin typeface="SST Arabic Medium" pitchFamily="34" charset="-78"/>
                <a:cs typeface="SST Arabic Medium" pitchFamily="34" charset="-78"/>
              </a:rPr>
              <a:t>لمن المرجح أن تكون النتاجات المختلفة مفيدة في مجالات أداء مختلفة. في حين أن منهج التسليم والمنتج وبيئة المنظمة سوف تحدد النتاجات الأكثر قابلية للتطبيق في مشروع معين،</a:t>
            </a:r>
          </a:p>
          <a:p>
            <a:pPr marL="285750" lvl="0" indent="-285750" algn="justLow" rtl="1">
              <a:lnSpc>
                <a:spcPct val="200000"/>
              </a:lnSpc>
              <a:buClr>
                <a:srgbClr val="02BCB6"/>
              </a:buClr>
              <a:buFont typeface="Wingdings" panose="05000000000000000000" pitchFamily="2" charset="2"/>
              <a:buChar char="Ø"/>
              <a:defRPr/>
            </a:pPr>
            <a:r>
              <a:rPr lang="ar-EG" sz="1600" dirty="0">
                <a:solidFill>
                  <a:schemeClr val="bg1">
                    <a:lumMod val="50000"/>
                  </a:schemeClr>
                </a:solidFill>
                <a:latin typeface="SST Arabic Medium" pitchFamily="34" charset="-78"/>
                <a:cs typeface="SST Arabic Medium" pitchFamily="34" charset="-78"/>
              </a:rPr>
              <a:t>إلا أن هناك بعض مجالات الأداء التي من المرجح أن تستخدم نتاجات محددة</a:t>
            </a:r>
          </a:p>
        </p:txBody>
      </p:sp>
      <p:pic>
        <p:nvPicPr>
          <p:cNvPr id="2" name="Picture 1">
            <a:extLst>
              <a:ext uri="{FF2B5EF4-FFF2-40B4-BE49-F238E27FC236}">
                <a16:creationId xmlns:a16="http://schemas.microsoft.com/office/drawing/2014/main" id="{6ED17347-B8EF-46C0-BC62-EB05EFF22B0C}"/>
              </a:ext>
            </a:extLst>
          </p:cNvPr>
          <p:cNvPicPr>
            <a:picLocks noChangeAspect="1"/>
          </p:cNvPicPr>
          <p:nvPr/>
        </p:nvPicPr>
        <p:blipFill>
          <a:blip r:embed="rId3"/>
          <a:stretch>
            <a:fillRect/>
          </a:stretch>
        </p:blipFill>
        <p:spPr>
          <a:xfrm>
            <a:off x="1258363" y="1225720"/>
            <a:ext cx="5011686" cy="4955645"/>
          </a:xfrm>
          <a:prstGeom prst="rect">
            <a:avLst/>
          </a:prstGeom>
        </p:spPr>
      </p:pic>
      <p:sp>
        <p:nvSpPr>
          <p:cNvPr id="3" name="عنوان 2"/>
          <p:cNvSpPr>
            <a:spLocks noGrp="1"/>
          </p:cNvSpPr>
          <p:nvPr>
            <p:ph type="title"/>
          </p:nvPr>
        </p:nvSpPr>
        <p:spPr/>
        <p:txBody>
          <a:bodyPr>
            <a:normAutofit fontScale="90000"/>
          </a:bodyPr>
          <a:lstStyle/>
          <a:p>
            <a:r>
              <a:rPr lang="ar-SA" dirty="0"/>
              <a:t>النتاجات المطبقة عبر مجالات الأداء</a:t>
            </a:r>
            <a:endParaRPr lang="en-US" dirty="0"/>
          </a:p>
        </p:txBody>
      </p:sp>
    </p:spTree>
    <p:extLst>
      <p:ext uri="{BB962C8B-B14F-4D97-AF65-F5344CB8AC3E}">
        <p14:creationId xmlns:p14="http://schemas.microsoft.com/office/powerpoint/2010/main" val="312251739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F08A842-587D-410E-BC48-3C304D19D659}"/>
              </a:ext>
            </a:extLst>
          </p:cNvPr>
          <p:cNvSpPr/>
          <p:nvPr/>
        </p:nvSpPr>
        <p:spPr>
          <a:xfrm>
            <a:off x="6667164" y="1699056"/>
            <a:ext cx="4842435" cy="2971070"/>
          </a:xfrm>
          <a:prstGeom prst="rect">
            <a:avLst/>
          </a:prstGeom>
        </p:spPr>
        <p:txBody>
          <a:bodyPr wrap="square">
            <a:spAutoFit/>
          </a:bodyPr>
          <a:lstStyle/>
          <a:p>
            <a:pPr marL="285750" indent="-285750" algn="justLow" rtl="1">
              <a:lnSpc>
                <a:spcPct val="200000"/>
              </a:lnSpc>
              <a:buClr>
                <a:srgbClr val="02BCB6"/>
              </a:buClr>
              <a:buFont typeface="Wingdings" panose="05000000000000000000" pitchFamily="2" charset="2"/>
              <a:buChar char="Ø"/>
              <a:defRPr/>
            </a:pPr>
            <a:r>
              <a:rPr lang="ar-EG" sz="1600" dirty="0">
                <a:solidFill>
                  <a:schemeClr val="bg1">
                    <a:lumMod val="50000"/>
                  </a:schemeClr>
                </a:solidFill>
                <a:latin typeface="SST Arabic Medium" pitchFamily="34" charset="-78"/>
                <a:cs typeface="SST Arabic Medium" pitchFamily="34" charset="-78"/>
              </a:rPr>
              <a:t>لمن المرجح أن تكون النتاجات المختلفة مفيدة في مجالات أداء مختلفة. في حين أن منهج التسليم والمنتج وبيئة المنظمة سوف تحدد النتاجات الأكثر قابلية للتطبيق في مشروع معين،</a:t>
            </a:r>
          </a:p>
          <a:p>
            <a:pPr marL="285750" indent="-285750" algn="justLow" rtl="1">
              <a:lnSpc>
                <a:spcPct val="200000"/>
              </a:lnSpc>
              <a:buClr>
                <a:srgbClr val="02BCB6"/>
              </a:buClr>
              <a:buFont typeface="Wingdings" panose="05000000000000000000" pitchFamily="2" charset="2"/>
              <a:buChar char="Ø"/>
              <a:defRPr/>
            </a:pPr>
            <a:r>
              <a:rPr lang="ar-EG" sz="1600" dirty="0">
                <a:solidFill>
                  <a:schemeClr val="bg1">
                    <a:lumMod val="50000"/>
                  </a:schemeClr>
                </a:solidFill>
                <a:latin typeface="SST Arabic Medium" pitchFamily="34" charset="-78"/>
                <a:cs typeface="SST Arabic Medium" pitchFamily="34" charset="-78"/>
              </a:rPr>
              <a:t>إلا أن هناك بعض مجالات الأداء التي من المرجح أن تستخدم نتاجات محددة</a:t>
            </a:r>
          </a:p>
        </p:txBody>
      </p:sp>
      <p:pic>
        <p:nvPicPr>
          <p:cNvPr id="3" name="Picture 2">
            <a:extLst>
              <a:ext uri="{FF2B5EF4-FFF2-40B4-BE49-F238E27FC236}">
                <a16:creationId xmlns:a16="http://schemas.microsoft.com/office/drawing/2014/main" id="{108927D7-7163-42D5-856F-EFA7BBEE298B}"/>
              </a:ext>
            </a:extLst>
          </p:cNvPr>
          <p:cNvPicPr>
            <a:picLocks noChangeAspect="1"/>
          </p:cNvPicPr>
          <p:nvPr/>
        </p:nvPicPr>
        <p:blipFill>
          <a:blip r:embed="rId3"/>
          <a:stretch>
            <a:fillRect/>
          </a:stretch>
        </p:blipFill>
        <p:spPr>
          <a:xfrm>
            <a:off x="1190626" y="1120945"/>
            <a:ext cx="5276850" cy="5183379"/>
          </a:xfrm>
          <a:prstGeom prst="rect">
            <a:avLst/>
          </a:prstGeom>
        </p:spPr>
      </p:pic>
      <p:sp>
        <p:nvSpPr>
          <p:cNvPr id="2" name="عنوان 1"/>
          <p:cNvSpPr>
            <a:spLocks noGrp="1"/>
          </p:cNvSpPr>
          <p:nvPr>
            <p:ph type="title"/>
          </p:nvPr>
        </p:nvSpPr>
        <p:spPr/>
        <p:txBody>
          <a:bodyPr>
            <a:normAutofit fontScale="90000"/>
          </a:bodyPr>
          <a:lstStyle/>
          <a:p>
            <a:r>
              <a:rPr lang="ar-SA" dirty="0"/>
              <a:t>النتاجات المطبقة عبر مجالات الأداء</a:t>
            </a:r>
            <a:endParaRPr lang="en-US" dirty="0"/>
          </a:p>
        </p:txBody>
      </p:sp>
    </p:spTree>
    <p:extLst>
      <p:ext uri="{BB962C8B-B14F-4D97-AF65-F5344CB8AC3E}">
        <p14:creationId xmlns:p14="http://schemas.microsoft.com/office/powerpoint/2010/main" val="338131736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1243981" y="2079938"/>
            <a:ext cx="1036703" cy="1036703"/>
          </a:xfrm>
          <a:prstGeom prst="ellipse">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5754115" y="526472"/>
            <a:ext cx="5934770"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ثانياً: أنظمة الحوكمة المؤسسية</a:t>
            </a:r>
            <a:endParaRPr kumimoji="0" lang="en-US" sz="2500" i="0" u="none" strike="noStrike" kern="1200" cap="none" spc="0" normalizeH="0" baseline="0" noProof="0" dirty="0">
              <a:ln>
                <a:noFill/>
              </a:ln>
              <a:solidFill>
                <a:srgbClr val="112D63"/>
              </a:solidFill>
              <a:effectLst/>
              <a:uLnTx/>
              <a:uFillTx/>
              <a:latin typeface="SST Arabic Medium" pitchFamily="34" charset="-78"/>
              <a:cs typeface="SST Arabic Medium" pitchFamily="34" charset="-78"/>
            </a:endParaRPr>
          </a:p>
        </p:txBody>
      </p:sp>
      <p:sp>
        <p:nvSpPr>
          <p:cNvPr id="2" name="Rectangle 1">
            <a:extLst>
              <a:ext uri="{FF2B5EF4-FFF2-40B4-BE49-F238E27FC236}">
                <a16:creationId xmlns:a16="http://schemas.microsoft.com/office/drawing/2014/main" id="{AC58F896-830A-40C8-A94F-DB1FB58B5E4E}"/>
              </a:ext>
            </a:extLst>
          </p:cNvPr>
          <p:cNvSpPr/>
          <p:nvPr/>
        </p:nvSpPr>
        <p:spPr>
          <a:xfrm>
            <a:off x="4057648" y="1786771"/>
            <a:ext cx="7631238" cy="1668918"/>
          </a:xfrm>
          <a:prstGeom prst="rect">
            <a:avLst/>
          </a:prstGeom>
        </p:spPr>
        <p:txBody>
          <a:bodyPr wrap="square">
            <a:spAutoFit/>
          </a:bodyPr>
          <a:lstStyle/>
          <a:p>
            <a:pPr marL="285750" indent="-285750" algn="r" rtl="1">
              <a:lnSpc>
                <a:spcPct val="200000"/>
              </a:lnSpc>
              <a:buClr>
                <a:srgbClr val="03A5AD"/>
              </a:buClr>
              <a:buFont typeface="Wingdings" panose="05000000000000000000" pitchFamily="2" charset="2"/>
              <a:buChar char="Ø"/>
            </a:pPr>
            <a:r>
              <a:rPr lang="ar-DZ" dirty="0">
                <a:solidFill>
                  <a:schemeClr val="tx1">
                    <a:lumMod val="50000"/>
                    <a:lumOff val="50000"/>
                  </a:schemeClr>
                </a:solidFill>
                <a:latin typeface="SST Arabic Medium" pitchFamily="34" charset="-78"/>
                <a:cs typeface="SST Arabic Medium" pitchFamily="34" charset="-78"/>
              </a:rPr>
              <a:t>يعمل نظام الحوكمة جنبًا إلى جنب مع نظام تسليم القيمة لتمكين تدفق سلس للأعمال، وإدارة الإشكالات، ودعم</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اتخاذ القرار. </a:t>
            </a:r>
            <a:endParaRPr lang="en-US" dirty="0">
              <a:solidFill>
                <a:schemeClr val="tx1">
                  <a:lumMod val="50000"/>
                  <a:lumOff val="50000"/>
                </a:schemeClr>
              </a:solidFill>
              <a:latin typeface="SST Arabic Medium" pitchFamily="34" charset="-78"/>
              <a:cs typeface="SST Arabic Medium" pitchFamily="34" charset="-78"/>
            </a:endParaRPr>
          </a:p>
          <a:p>
            <a:pPr marL="285750" indent="-285750" algn="r" rtl="1">
              <a:lnSpc>
                <a:spcPct val="200000"/>
              </a:lnSpc>
              <a:buClr>
                <a:srgbClr val="03A5AD"/>
              </a:buClr>
              <a:buFont typeface="Wingdings" panose="05000000000000000000" pitchFamily="2" charset="2"/>
              <a:buChar char="Ø"/>
            </a:pPr>
            <a:r>
              <a:rPr lang="ar-DZ" dirty="0">
                <a:solidFill>
                  <a:schemeClr val="tx1">
                    <a:lumMod val="50000"/>
                    <a:lumOff val="50000"/>
                  </a:schemeClr>
                </a:solidFill>
                <a:latin typeface="SST Arabic Medium" pitchFamily="34" charset="-78"/>
                <a:cs typeface="SST Arabic Medium" pitchFamily="34" charset="-78"/>
              </a:rPr>
              <a:t>كما توفر أنظمة الحوكمة إطارًا مع الوظائف والعمليات التي توجه الأنشطة. </a:t>
            </a:r>
            <a:endParaRPr lang="en-US" dirty="0">
              <a:solidFill>
                <a:schemeClr val="tx1">
                  <a:lumMod val="50000"/>
                  <a:lumOff val="50000"/>
                </a:schemeClr>
              </a:solidFill>
              <a:latin typeface="SST Arabic Medium" pitchFamily="34" charset="-78"/>
              <a:cs typeface="SST Arabic Medium" pitchFamily="34" charset="-78"/>
            </a:endParaRPr>
          </a:p>
        </p:txBody>
      </p:sp>
      <p:pic>
        <p:nvPicPr>
          <p:cNvPr id="1026" name="Picture 2" descr="C:\Users\user\Desktop\discussion_249883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81857" y="2407939"/>
            <a:ext cx="2095499" cy="20954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4417518"/>
      </p:ext>
    </p:extLst>
  </p:cSld>
  <p:clrMapOvr>
    <a:masterClrMapping/>
  </p:clrMapOvr>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F08A842-587D-410E-BC48-3C304D19D659}"/>
              </a:ext>
            </a:extLst>
          </p:cNvPr>
          <p:cNvSpPr/>
          <p:nvPr/>
        </p:nvSpPr>
        <p:spPr>
          <a:xfrm>
            <a:off x="6675793" y="1699057"/>
            <a:ext cx="4909110" cy="2971070"/>
          </a:xfrm>
          <a:prstGeom prst="rect">
            <a:avLst/>
          </a:prstGeom>
        </p:spPr>
        <p:txBody>
          <a:bodyPr wrap="square">
            <a:spAutoFit/>
          </a:bodyPr>
          <a:lstStyle/>
          <a:p>
            <a:pPr marL="285750" lvl="0" indent="-285750" algn="justLow" rtl="1">
              <a:lnSpc>
                <a:spcPct val="200000"/>
              </a:lnSpc>
              <a:buClr>
                <a:srgbClr val="02BCB6"/>
              </a:buClr>
              <a:buFont typeface="Wingdings" panose="05000000000000000000" pitchFamily="2" charset="2"/>
              <a:buChar char="Ø"/>
              <a:defRPr/>
            </a:pPr>
            <a:r>
              <a:rPr lang="ar-EG" sz="1600" dirty="0">
                <a:solidFill>
                  <a:schemeClr val="bg1">
                    <a:lumMod val="50000"/>
                  </a:schemeClr>
                </a:solidFill>
                <a:latin typeface="SST Arabic Medium" pitchFamily="34" charset="-78"/>
                <a:cs typeface="SST Arabic Medium" pitchFamily="34" charset="-78"/>
              </a:rPr>
              <a:t>لمن المرجح أن تكون النتاجات المختلفة مفيدة في مجالات أداء مختلفة. في حين أن منهج التسليم والمنتج وبيئة المنظمة سوف تحدد النتاجات الأكثر قابلية للتطبيق في مشروع معين،</a:t>
            </a:r>
          </a:p>
          <a:p>
            <a:pPr marL="285750" lvl="0" indent="-285750" algn="justLow" rtl="1">
              <a:lnSpc>
                <a:spcPct val="200000"/>
              </a:lnSpc>
              <a:buClr>
                <a:srgbClr val="02BCB6"/>
              </a:buClr>
              <a:buFont typeface="Wingdings" panose="05000000000000000000" pitchFamily="2" charset="2"/>
              <a:buChar char="Ø"/>
              <a:defRPr/>
            </a:pPr>
            <a:r>
              <a:rPr lang="ar-EG" sz="1600" dirty="0">
                <a:solidFill>
                  <a:schemeClr val="bg1">
                    <a:lumMod val="50000"/>
                  </a:schemeClr>
                </a:solidFill>
                <a:latin typeface="SST Arabic Medium" pitchFamily="34" charset="-78"/>
                <a:cs typeface="SST Arabic Medium" pitchFamily="34" charset="-78"/>
              </a:rPr>
              <a:t>إلا أن هناك بعض مجالات الأداء التي من المرجح أن تستخدم نتاجات محددة</a:t>
            </a:r>
          </a:p>
        </p:txBody>
      </p:sp>
      <p:pic>
        <p:nvPicPr>
          <p:cNvPr id="2" name="Picture 1">
            <a:extLst>
              <a:ext uri="{FF2B5EF4-FFF2-40B4-BE49-F238E27FC236}">
                <a16:creationId xmlns:a16="http://schemas.microsoft.com/office/drawing/2014/main" id="{98903C0F-3ACB-4D6E-B8A6-962A655B6A9B}"/>
              </a:ext>
            </a:extLst>
          </p:cNvPr>
          <p:cNvPicPr>
            <a:picLocks noChangeAspect="1"/>
          </p:cNvPicPr>
          <p:nvPr/>
        </p:nvPicPr>
        <p:blipFill>
          <a:blip r:embed="rId3"/>
          <a:stretch>
            <a:fillRect/>
          </a:stretch>
        </p:blipFill>
        <p:spPr>
          <a:xfrm>
            <a:off x="1336098" y="1094875"/>
            <a:ext cx="5236152" cy="5219690"/>
          </a:xfrm>
          <a:prstGeom prst="rect">
            <a:avLst/>
          </a:prstGeom>
        </p:spPr>
      </p:pic>
      <p:sp>
        <p:nvSpPr>
          <p:cNvPr id="3" name="عنوان 2"/>
          <p:cNvSpPr>
            <a:spLocks noGrp="1"/>
          </p:cNvSpPr>
          <p:nvPr>
            <p:ph type="title"/>
          </p:nvPr>
        </p:nvSpPr>
        <p:spPr/>
        <p:txBody>
          <a:bodyPr>
            <a:normAutofit fontScale="90000"/>
          </a:bodyPr>
          <a:lstStyle/>
          <a:p>
            <a:r>
              <a:rPr lang="ar-SA" dirty="0"/>
              <a:t>النتاجات المطبقة عبر مجالات الأداء</a:t>
            </a:r>
            <a:endParaRPr lang="en-US" dirty="0"/>
          </a:p>
        </p:txBody>
      </p:sp>
    </p:spTree>
    <p:extLst>
      <p:ext uri="{BB962C8B-B14F-4D97-AF65-F5344CB8AC3E}">
        <p14:creationId xmlns:p14="http://schemas.microsoft.com/office/powerpoint/2010/main" val="3035749897"/>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BF3099-8584-B0D4-EC5F-6021B75F84B9}"/>
            </a:ext>
          </a:extLst>
        </p:cNvPr>
        <p:cNvGrpSpPr/>
        <p:nvPr/>
      </p:nvGrpSpPr>
      <p:grpSpPr>
        <a:xfrm>
          <a:off x="0" y="0"/>
          <a:ext cx="0" cy="0"/>
          <a:chOff x="0" y="0"/>
          <a:chExt cx="0" cy="0"/>
        </a:xfrm>
      </p:grpSpPr>
      <p:grpSp>
        <p:nvGrpSpPr>
          <p:cNvPr id="7" name="Group 3">
            <a:extLst>
              <a:ext uri="{FF2B5EF4-FFF2-40B4-BE49-F238E27FC236}">
                <a16:creationId xmlns:a16="http://schemas.microsoft.com/office/drawing/2014/main" id="{9F8D1CF7-C277-E795-26B3-E973B8E76D65}"/>
              </a:ext>
            </a:extLst>
          </p:cNvPr>
          <p:cNvGrpSpPr/>
          <p:nvPr/>
        </p:nvGrpSpPr>
        <p:grpSpPr>
          <a:xfrm>
            <a:off x="4389120" y="2510409"/>
            <a:ext cx="6836768" cy="1461516"/>
            <a:chOff x="-59571" y="-104775"/>
            <a:chExt cx="2531015" cy="420881"/>
          </a:xfrm>
        </p:grpSpPr>
        <p:sp>
          <p:nvSpPr>
            <p:cNvPr id="8" name="Freeform 4">
              <a:extLst>
                <a:ext uri="{FF2B5EF4-FFF2-40B4-BE49-F238E27FC236}">
                  <a16:creationId xmlns:a16="http://schemas.microsoft.com/office/drawing/2014/main" id="{D8EBBD0D-87FC-BC62-4654-CA59CDF6D27E}"/>
                </a:ext>
              </a:extLst>
            </p:cNvPr>
            <p:cNvSpPr/>
            <p:nvPr/>
          </p:nvSpPr>
          <p:spPr>
            <a:xfrm>
              <a:off x="-59571" y="1317"/>
              <a:ext cx="2531015" cy="314789"/>
            </a:xfrm>
            <a:custGeom>
              <a:avLst/>
              <a:gdLst/>
              <a:ahLst/>
              <a:cxnLst/>
              <a:rect l="l" t="t" r="r" b="b"/>
              <a:pathLst>
                <a:path w="2471444" h="314789">
                  <a:moveTo>
                    <a:pt x="0" y="0"/>
                  </a:moveTo>
                  <a:lnTo>
                    <a:pt x="2471444" y="0"/>
                  </a:lnTo>
                  <a:lnTo>
                    <a:pt x="2471444" y="314789"/>
                  </a:lnTo>
                  <a:lnTo>
                    <a:pt x="0" y="314789"/>
                  </a:lnTo>
                  <a:close/>
                </a:path>
              </a:pathLst>
            </a:custGeom>
            <a:gradFill rotWithShape="1">
              <a:gsLst>
                <a:gs pos="0">
                  <a:srgbClr val="8ED2D1">
                    <a:alpha val="21000"/>
                  </a:srgbClr>
                </a:gs>
                <a:gs pos="100000">
                  <a:srgbClr val="FFFFFF">
                    <a:alpha val="21000"/>
                  </a:srgbClr>
                </a:gs>
              </a:gsLst>
              <a:lin ang="2700000"/>
            </a:gradFill>
          </p:spPr>
          <p:txBody>
            <a:bodyPr/>
            <a:lstStyle/>
            <a:p>
              <a:endParaRPr lang="en-SA">
                <a:latin typeface="Adelle Sans Devanagari" panose="02000503000000020004" pitchFamily="2" charset="-78"/>
                <a:cs typeface="Adelle Sans Devanagari" panose="02000503000000020004" pitchFamily="2" charset="-78"/>
              </a:endParaRPr>
            </a:p>
          </p:txBody>
        </p:sp>
        <p:sp>
          <p:nvSpPr>
            <p:cNvPr id="9" name="TextBox 5">
              <a:extLst>
                <a:ext uri="{FF2B5EF4-FFF2-40B4-BE49-F238E27FC236}">
                  <a16:creationId xmlns:a16="http://schemas.microsoft.com/office/drawing/2014/main" id="{CE596379-BBAA-8B2F-B8F1-0DA66555696D}"/>
                </a:ext>
              </a:extLst>
            </p:cNvPr>
            <p:cNvSpPr txBox="1"/>
            <p:nvPr/>
          </p:nvSpPr>
          <p:spPr>
            <a:xfrm>
              <a:off x="0" y="-104775"/>
              <a:ext cx="2471444" cy="419564"/>
            </a:xfrm>
            <a:prstGeom prst="rect">
              <a:avLst/>
            </a:prstGeom>
          </p:spPr>
          <p:txBody>
            <a:bodyPr lIns="33867" tIns="33867" rIns="33867" bIns="33867" rtlCol="0" anchor="ctr"/>
            <a:lstStyle/>
            <a:p>
              <a:pPr marL="0" marR="0" lvl="0" indent="0" algn="ctr" defTabSz="914400" eaLnBrk="1" fontAlgn="auto" latinLnBrk="0" hangingPunct="1">
                <a:lnSpc>
                  <a:spcPts val="2382"/>
                </a:lnSpc>
                <a:spcBef>
                  <a:spcPts val="0"/>
                </a:spcBef>
                <a:spcAft>
                  <a:spcPts val="0"/>
                </a:spcAft>
                <a:buClrTx/>
                <a:buSzTx/>
                <a:buFontTx/>
                <a:buNone/>
                <a:tabLst/>
                <a:defRPr/>
              </a:pPr>
              <a:endParaRPr kumimoji="0" sz="1400" b="0" i="0" u="none" strike="noStrike" kern="1200" cap="none" spc="0" normalizeH="0" baseline="0" noProof="0" dirty="0">
                <a:ln>
                  <a:noFill/>
                </a:ln>
                <a:effectLst/>
                <a:uLnTx/>
                <a:uFillTx/>
                <a:latin typeface="Adelle Sans Devanagari" panose="02000503000000020004" pitchFamily="2" charset="-78"/>
                <a:cs typeface="Adelle Sans Devanagari" panose="02000503000000020004" pitchFamily="2" charset="-78"/>
              </a:endParaRPr>
            </a:p>
          </p:txBody>
        </p:sp>
      </p:grpSp>
      <p:grpSp>
        <p:nvGrpSpPr>
          <p:cNvPr id="10" name="Group 9">
            <a:extLst>
              <a:ext uri="{FF2B5EF4-FFF2-40B4-BE49-F238E27FC236}">
                <a16:creationId xmlns:a16="http://schemas.microsoft.com/office/drawing/2014/main" id="{BF142715-CBB3-0652-02B9-F7438C68EEE7}"/>
              </a:ext>
            </a:extLst>
          </p:cNvPr>
          <p:cNvGrpSpPr/>
          <p:nvPr/>
        </p:nvGrpSpPr>
        <p:grpSpPr>
          <a:xfrm>
            <a:off x="11225887" y="2881080"/>
            <a:ext cx="123401" cy="1093110"/>
            <a:chOff x="0" y="0"/>
            <a:chExt cx="48751" cy="314789"/>
          </a:xfrm>
        </p:grpSpPr>
        <p:sp>
          <p:nvSpPr>
            <p:cNvPr id="11" name="Freeform 10">
              <a:extLst>
                <a:ext uri="{FF2B5EF4-FFF2-40B4-BE49-F238E27FC236}">
                  <a16:creationId xmlns:a16="http://schemas.microsoft.com/office/drawing/2014/main" id="{A25D6D04-EE60-2AFD-B516-97DA137BDE88}"/>
                </a:ext>
              </a:extLst>
            </p:cNvPr>
            <p:cNvSpPr/>
            <p:nvPr/>
          </p:nvSpPr>
          <p:spPr>
            <a:xfrm>
              <a:off x="0" y="0"/>
              <a:ext cx="48751" cy="314789"/>
            </a:xfrm>
            <a:custGeom>
              <a:avLst/>
              <a:gdLst/>
              <a:ahLst/>
              <a:cxnLst/>
              <a:rect l="l" t="t" r="r" b="b"/>
              <a:pathLst>
                <a:path w="48751" h="314789">
                  <a:moveTo>
                    <a:pt x="0" y="0"/>
                  </a:moveTo>
                  <a:lnTo>
                    <a:pt x="48751" y="0"/>
                  </a:lnTo>
                  <a:lnTo>
                    <a:pt x="48751" y="314789"/>
                  </a:lnTo>
                  <a:lnTo>
                    <a:pt x="0" y="314789"/>
                  </a:lnTo>
                  <a:close/>
                </a:path>
              </a:pathLst>
            </a:custGeom>
            <a:gradFill rotWithShape="1">
              <a:gsLst>
                <a:gs pos="0">
                  <a:srgbClr val="A5DBDB">
                    <a:alpha val="100000"/>
                  </a:srgbClr>
                </a:gs>
                <a:gs pos="100000">
                  <a:srgbClr val="02BBB5">
                    <a:alpha val="100000"/>
                  </a:srgbClr>
                </a:gs>
              </a:gsLst>
              <a:lin ang="5400000"/>
            </a:gradFill>
          </p:spPr>
          <p:txBody>
            <a:bodyPr/>
            <a:lstStyle/>
            <a:p>
              <a:endParaRPr lang="en-SA">
                <a:latin typeface="Adelle Sans Devanagari" panose="02000503000000020004" pitchFamily="2" charset="-78"/>
                <a:cs typeface="Adelle Sans Devanagari" panose="02000503000000020004" pitchFamily="2" charset="-78"/>
              </a:endParaRPr>
            </a:p>
          </p:txBody>
        </p:sp>
        <p:sp>
          <p:nvSpPr>
            <p:cNvPr id="12" name="TextBox 11">
              <a:extLst>
                <a:ext uri="{FF2B5EF4-FFF2-40B4-BE49-F238E27FC236}">
                  <a16:creationId xmlns:a16="http://schemas.microsoft.com/office/drawing/2014/main" id="{BCC74505-DBE9-37BF-5317-8BB529AB332B}"/>
                </a:ext>
              </a:extLst>
            </p:cNvPr>
            <p:cNvSpPr txBox="1"/>
            <p:nvPr/>
          </p:nvSpPr>
          <p:spPr>
            <a:xfrm>
              <a:off x="0" y="-104775"/>
              <a:ext cx="48751" cy="419564"/>
            </a:xfrm>
            <a:prstGeom prst="rect">
              <a:avLst/>
            </a:prstGeom>
          </p:spPr>
          <p:txBody>
            <a:bodyPr lIns="33867" tIns="33867" rIns="33867" bIns="33867" rtlCol="0" anchor="ctr"/>
            <a:lstStyle/>
            <a:p>
              <a:pPr marL="0" marR="0" lvl="0" indent="0" algn="ctr" defTabSz="914400" rtl="1" eaLnBrk="1" fontAlgn="auto" latinLnBrk="0" hangingPunct="1">
                <a:lnSpc>
                  <a:spcPts val="2382"/>
                </a:lnSpc>
                <a:spcBef>
                  <a:spcPts val="0"/>
                </a:spcBef>
                <a:spcAft>
                  <a:spcPts val="0"/>
                </a:spcAft>
                <a:buClrTx/>
                <a:buSzTx/>
                <a:buFontTx/>
                <a:buNone/>
                <a:tabLst/>
                <a:defRPr/>
              </a:pPr>
              <a:endParaRPr kumimoji="0" sz="1400" b="0" i="0" u="none" strike="noStrike" kern="1200" cap="none" spc="0" normalizeH="0" baseline="0" noProof="0" dirty="0">
                <a:ln>
                  <a:noFill/>
                </a:ln>
                <a:effectLst/>
                <a:uLnTx/>
                <a:uFillTx/>
                <a:latin typeface="Adelle Sans Devanagari" panose="02000503000000020004" pitchFamily="2" charset="-78"/>
                <a:cs typeface="Adelle Sans Devanagari" panose="02000503000000020004" pitchFamily="2" charset="-78"/>
              </a:endParaRPr>
            </a:p>
          </p:txBody>
        </p:sp>
      </p:grpSp>
      <p:pic>
        <p:nvPicPr>
          <p:cNvPr id="13" name="Picture 2" descr="ايفوري للتدريب و الاستشارات - Project Management Professional (PMP)">
            <a:extLst>
              <a:ext uri="{FF2B5EF4-FFF2-40B4-BE49-F238E27FC236}">
                <a16:creationId xmlns:a16="http://schemas.microsoft.com/office/drawing/2014/main" id="{E13AB278-833E-CF06-D4ED-D791CDED34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80962" y="2617067"/>
            <a:ext cx="1616604" cy="1616604"/>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16694E13-06F1-F901-574C-F059F919D9ED}"/>
              </a:ext>
            </a:extLst>
          </p:cNvPr>
          <p:cNvSpPr txBox="1"/>
          <p:nvPr/>
        </p:nvSpPr>
        <p:spPr>
          <a:xfrm>
            <a:off x="4143023" y="3245718"/>
            <a:ext cx="6836768" cy="400110"/>
          </a:xfrm>
          <a:prstGeom prst="rect">
            <a:avLst/>
          </a:prstGeom>
          <a:noFill/>
        </p:spPr>
        <p:txBody>
          <a:bodyPr wrap="square">
            <a:spAutoFit/>
          </a:bodyPr>
          <a:lstStyle/>
          <a:p>
            <a:pPr algn="ctr" rtl="1">
              <a:lnSpc>
                <a:spcPct val="100000"/>
              </a:lnSpc>
            </a:pPr>
            <a:r>
              <a:rPr lang="ar-SA" sz="2000" b="1" dirty="0">
                <a:latin typeface="Adelle Sans Devanagari" panose="02000503000000020004" pitchFamily="2" charset="-78"/>
                <a:cs typeface="Adelle Sans Devanagari" panose="02000503000000020004" pitchFamily="2" charset="-78"/>
              </a:rPr>
              <a:t>الموضوع السادس: </a:t>
            </a:r>
            <a:r>
              <a:rPr lang="ar-EG" sz="2000" b="1" dirty="0">
                <a:latin typeface="Adelle Sans Devanagari" panose="02000503000000020004" pitchFamily="2" charset="-78"/>
                <a:cs typeface="Adelle Sans Devanagari" panose="02000503000000020004" pitchFamily="2" charset="-78"/>
              </a:rPr>
              <a:t>استراتيجيات اجتياز اختبار </a:t>
            </a:r>
            <a:r>
              <a:rPr lang="en-US" sz="2000" b="1" dirty="0">
                <a:latin typeface="Adelle Sans Devanagari" panose="02000503000000020004" pitchFamily="2" charset="-78"/>
                <a:cs typeface="Adelle Sans Devanagari" panose="02000503000000020004" pitchFamily="2" charset="-78"/>
              </a:rPr>
              <a:t>PMP</a:t>
            </a:r>
            <a:endParaRPr lang="ar-EG" sz="2000" b="1" dirty="0">
              <a:latin typeface="Adelle Sans Devanagari" panose="02000503000000020004" pitchFamily="2" charset="-78"/>
              <a:cs typeface="Adelle Sans Devanagari" panose="02000503000000020004" pitchFamily="2" charset="-78"/>
            </a:endParaRPr>
          </a:p>
        </p:txBody>
      </p:sp>
    </p:spTree>
    <p:extLst>
      <p:ext uri="{BB962C8B-B14F-4D97-AF65-F5344CB8AC3E}">
        <p14:creationId xmlns:p14="http://schemas.microsoft.com/office/powerpoint/2010/main" val="2357168506"/>
      </p:ext>
    </p:extLst>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105400" y="526472"/>
            <a:ext cx="6652492"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استراتيجيات اجتياز اختبار </a:t>
            </a:r>
            <a:r>
              <a:rPr lang="en-US" sz="2500" dirty="0">
                <a:solidFill>
                  <a:srgbClr val="112D63"/>
                </a:solidFill>
                <a:latin typeface="SST Arabic Medium" pitchFamily="34" charset="-78"/>
                <a:cs typeface="SST Arabic Medium" pitchFamily="34" charset="-78"/>
              </a:rPr>
              <a:t>PMP</a:t>
            </a:r>
          </a:p>
        </p:txBody>
      </p:sp>
      <p:sp>
        <p:nvSpPr>
          <p:cNvPr id="3" name="Rectangle 2"/>
          <p:cNvSpPr/>
          <p:nvPr/>
        </p:nvSpPr>
        <p:spPr>
          <a:xfrm>
            <a:off x="3937299" y="1862956"/>
            <a:ext cx="7422560" cy="2308324"/>
          </a:xfrm>
          <a:prstGeom prst="rect">
            <a:avLst/>
          </a:prstGeom>
        </p:spPr>
        <p:txBody>
          <a:bodyPr wrap="square">
            <a:spAutoFit/>
          </a:bodyPr>
          <a:lstStyle/>
          <a:p>
            <a:pPr marL="285750" lvl="0" indent="-285750" algn="just" rtl="1">
              <a:lnSpc>
                <a:spcPct val="200000"/>
              </a:lnSpc>
              <a:buClr>
                <a:srgbClr val="02BCB6"/>
              </a:buClr>
              <a:buFont typeface="Wingdings" panose="05000000000000000000" pitchFamily="2" charset="2"/>
              <a:buChar char="Ø"/>
            </a:pPr>
            <a:r>
              <a:rPr lang="ar-EG" dirty="0">
                <a:solidFill>
                  <a:schemeClr val="bg1">
                    <a:lumMod val="50000"/>
                  </a:schemeClr>
                </a:solidFill>
                <a:latin typeface="SST Arabic Medium" pitchFamily="34" charset="-78"/>
                <a:cs typeface="SST Arabic Medium" pitchFamily="34" charset="-78"/>
              </a:rPr>
              <a:t>اختبار </a:t>
            </a:r>
            <a:r>
              <a:rPr lang="en-US" dirty="0">
                <a:solidFill>
                  <a:schemeClr val="bg1">
                    <a:lumMod val="50000"/>
                  </a:schemeClr>
                </a:solidFill>
                <a:latin typeface="SST Arabic Medium" pitchFamily="34" charset="-78"/>
                <a:cs typeface="SST Arabic Medium" pitchFamily="34" charset="-78"/>
              </a:rPr>
              <a:t> PMP </a:t>
            </a:r>
            <a:r>
              <a:rPr lang="ar-EG" dirty="0">
                <a:solidFill>
                  <a:schemeClr val="bg1">
                    <a:lumMod val="50000"/>
                  </a:schemeClr>
                </a:solidFill>
                <a:latin typeface="SST Arabic Medium" pitchFamily="34" charset="-78"/>
                <a:cs typeface="SST Arabic Medium" pitchFamily="34" charset="-78"/>
              </a:rPr>
              <a:t>ليس مجرد تقييم للمعرفة، بل هو اختبار تحليلي واستراتيجي يقيس قدرتك على التفكير النقدي واتخاذ القرار الصحيح في سيناريوهات إدارة المشاريع. لذلك، يحتاج المرشح إلى مهارات تحليلية متقدمة، سرعة في الفهم، ودقة في الإجابة.</a:t>
            </a:r>
            <a:endParaRPr kumimoji="0" lang="ar-EG"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Tree>
    <p:extLst>
      <p:ext uri="{BB962C8B-B14F-4D97-AF65-F5344CB8AC3E}">
        <p14:creationId xmlns:p14="http://schemas.microsoft.com/office/powerpoint/2010/main" val="548363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337548" y="496976"/>
            <a:ext cx="4331856"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هيكل اختبار </a:t>
            </a:r>
            <a:r>
              <a:rPr lang="en-US" sz="2500" dirty="0">
                <a:solidFill>
                  <a:srgbClr val="112D63"/>
                </a:solidFill>
                <a:latin typeface="SST Arabic Medium" pitchFamily="34" charset="-78"/>
                <a:cs typeface="SST Arabic Medium" pitchFamily="34" charset="-78"/>
              </a:rPr>
              <a:t>PMP</a:t>
            </a:r>
          </a:p>
        </p:txBody>
      </p:sp>
      <p:sp>
        <p:nvSpPr>
          <p:cNvPr id="3" name="Rectangle 2"/>
          <p:cNvSpPr/>
          <p:nvPr/>
        </p:nvSpPr>
        <p:spPr>
          <a:xfrm>
            <a:off x="2731607" y="1454477"/>
            <a:ext cx="8937797" cy="1986185"/>
          </a:xfrm>
          <a:prstGeom prst="rect">
            <a:avLst/>
          </a:prstGeom>
        </p:spPr>
        <p:txBody>
          <a:bodyPr wrap="square">
            <a:spAutoFit/>
          </a:bodyPr>
          <a:lstStyle/>
          <a:p>
            <a:pPr marL="285750" lvl="0" indent="-285750" algn="r" rtl="1">
              <a:lnSpc>
                <a:spcPct val="200000"/>
              </a:lnSpc>
              <a:buClr>
                <a:srgbClr val="02BCB6"/>
              </a:buClr>
              <a:buFont typeface="Arial" panose="020B0604020202020204" pitchFamily="34" charset="0"/>
              <a:buChar char="•"/>
            </a:pPr>
            <a:r>
              <a:rPr lang="ar-EG" sz="1600" b="1" dirty="0">
                <a:solidFill>
                  <a:schemeClr val="bg1">
                    <a:lumMod val="50000"/>
                  </a:schemeClr>
                </a:solidFill>
                <a:latin typeface="SST Arabic Medium" pitchFamily="34" charset="-78"/>
                <a:cs typeface="SST Arabic Medium" pitchFamily="34" charset="-78"/>
              </a:rPr>
              <a:t>عدد الأسئلة: </a:t>
            </a:r>
            <a:r>
              <a:rPr lang="ar-EG" sz="1600" dirty="0">
                <a:solidFill>
                  <a:schemeClr val="bg1">
                    <a:lumMod val="50000"/>
                  </a:schemeClr>
                </a:solidFill>
                <a:latin typeface="SST Arabic Medium" pitchFamily="34" charset="-78"/>
                <a:cs typeface="SST Arabic Medium" pitchFamily="34" charset="-78"/>
              </a:rPr>
              <a:t>180 سؤالًا بدلاً من 200 في الإصدارات السابقة.</a:t>
            </a:r>
          </a:p>
          <a:p>
            <a:pPr marL="285750" lvl="0" indent="-285750" algn="r" rtl="1">
              <a:lnSpc>
                <a:spcPct val="200000"/>
              </a:lnSpc>
              <a:buClr>
                <a:srgbClr val="02BCB6"/>
              </a:buClr>
              <a:buFont typeface="Arial" panose="020B0604020202020204" pitchFamily="34" charset="0"/>
              <a:buChar char="•"/>
            </a:pPr>
            <a:r>
              <a:rPr lang="ar-EG" sz="1600" b="1" dirty="0">
                <a:solidFill>
                  <a:schemeClr val="bg1">
                    <a:lumMod val="50000"/>
                  </a:schemeClr>
                </a:solidFill>
                <a:latin typeface="SST Arabic Medium" pitchFamily="34" charset="-78"/>
                <a:cs typeface="SST Arabic Medium" pitchFamily="34" charset="-78"/>
              </a:rPr>
              <a:t>المدة الزمنية: </a:t>
            </a:r>
            <a:r>
              <a:rPr lang="ar-EG" sz="1600" dirty="0">
                <a:solidFill>
                  <a:schemeClr val="bg1">
                    <a:lumMod val="50000"/>
                  </a:schemeClr>
                </a:solidFill>
                <a:latin typeface="SST Arabic Medium" pitchFamily="34" charset="-78"/>
                <a:cs typeface="SST Arabic Medium" pitchFamily="34" charset="-78"/>
              </a:rPr>
              <a:t>230 دقيقة (3 ساعات و50 دقيقة).</a:t>
            </a:r>
          </a:p>
          <a:p>
            <a:pPr marL="285750" lvl="0" indent="-285750" algn="r" rtl="1">
              <a:lnSpc>
                <a:spcPct val="200000"/>
              </a:lnSpc>
              <a:buClr>
                <a:srgbClr val="02BCB6"/>
              </a:buClr>
              <a:buFont typeface="Arial" panose="020B0604020202020204" pitchFamily="34" charset="0"/>
              <a:buChar char="•"/>
            </a:pPr>
            <a:r>
              <a:rPr lang="ar-EG" sz="1600" b="1" dirty="0">
                <a:solidFill>
                  <a:schemeClr val="bg1">
                    <a:lumMod val="50000"/>
                  </a:schemeClr>
                </a:solidFill>
                <a:latin typeface="SST Arabic Medium" pitchFamily="34" charset="-78"/>
                <a:cs typeface="SST Arabic Medium" pitchFamily="34" charset="-78"/>
              </a:rPr>
              <a:t>الاستراحات: </a:t>
            </a:r>
            <a:r>
              <a:rPr lang="ar-EG" sz="1600" dirty="0">
                <a:solidFill>
                  <a:schemeClr val="bg1">
                    <a:lumMod val="50000"/>
                  </a:schemeClr>
                </a:solidFill>
                <a:latin typeface="SST Arabic Medium" pitchFamily="34" charset="-78"/>
                <a:cs typeface="SST Arabic Medium" pitchFamily="34" charset="-78"/>
              </a:rPr>
              <a:t>فترتان، كل واحدة 10 دقائق  </a:t>
            </a:r>
          </a:p>
          <a:p>
            <a:pPr marL="285750" lvl="0" indent="-285750" algn="r" rtl="1">
              <a:lnSpc>
                <a:spcPct val="200000"/>
              </a:lnSpc>
              <a:buClr>
                <a:srgbClr val="02BCB6"/>
              </a:buClr>
              <a:buFont typeface="Arial" panose="020B0604020202020204" pitchFamily="34" charset="0"/>
              <a:buChar char="•"/>
            </a:pPr>
            <a:r>
              <a:rPr lang="ar-EG" sz="1600" b="1" dirty="0">
                <a:solidFill>
                  <a:schemeClr val="bg1">
                    <a:lumMod val="50000"/>
                  </a:schemeClr>
                </a:solidFill>
                <a:latin typeface="SST Arabic Medium" pitchFamily="34" charset="-78"/>
                <a:cs typeface="SST Arabic Medium" pitchFamily="34" charset="-78"/>
              </a:rPr>
              <a:t>آلية التقييم:  </a:t>
            </a:r>
            <a:r>
              <a:rPr lang="ar-EG" sz="1600" dirty="0">
                <a:solidFill>
                  <a:schemeClr val="bg1">
                    <a:lumMod val="50000"/>
                  </a:schemeClr>
                </a:solidFill>
                <a:latin typeface="SST Arabic Medium" pitchFamily="34" charset="-78"/>
                <a:cs typeface="SST Arabic Medium" pitchFamily="34" charset="-78"/>
              </a:rPr>
              <a:t>الإجابة الصحيحة تحتسب فقط.</a:t>
            </a:r>
            <a:endParaRPr kumimoji="0" lang="ar-EG" sz="1600" b="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Tree>
    <p:extLst>
      <p:ext uri="{BB962C8B-B14F-4D97-AF65-F5344CB8AC3E}">
        <p14:creationId xmlns:p14="http://schemas.microsoft.com/office/powerpoint/2010/main" val="1312489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337548" y="496976"/>
            <a:ext cx="4331856"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شكل اختبار </a:t>
            </a:r>
            <a:r>
              <a:rPr lang="en-US" sz="2500" dirty="0">
                <a:solidFill>
                  <a:srgbClr val="112D63"/>
                </a:solidFill>
                <a:latin typeface="SST Arabic Medium" pitchFamily="34" charset="-78"/>
                <a:cs typeface="SST Arabic Medium" pitchFamily="34" charset="-78"/>
              </a:rPr>
              <a:t>PMP</a:t>
            </a:r>
          </a:p>
        </p:txBody>
      </p:sp>
      <p:graphicFrame>
        <p:nvGraphicFramePr>
          <p:cNvPr id="8" name="Chart 7">
            <a:extLst>
              <a:ext uri="{FF2B5EF4-FFF2-40B4-BE49-F238E27FC236}">
                <a16:creationId xmlns:a16="http://schemas.microsoft.com/office/drawing/2014/main" id="{758CE4FD-C3AA-4B9F-B50C-E9FF4F487E5B}"/>
              </a:ext>
            </a:extLst>
          </p:cNvPr>
          <p:cNvGraphicFramePr/>
          <p:nvPr/>
        </p:nvGraphicFramePr>
        <p:xfrm>
          <a:off x="-902145" y="1641733"/>
          <a:ext cx="5858388" cy="3421625"/>
        </p:xfrm>
        <a:graphic>
          <a:graphicData uri="http://schemas.openxmlformats.org/drawingml/2006/chart">
            <c:chart xmlns:c="http://schemas.openxmlformats.org/drawingml/2006/chart" xmlns:r="http://schemas.openxmlformats.org/officeDocument/2006/relationships" r:id="rId2"/>
          </a:graphicData>
        </a:graphic>
      </p:graphicFrame>
      <p:sp>
        <p:nvSpPr>
          <p:cNvPr id="9" name="Rectangle 8">
            <a:extLst>
              <a:ext uri="{FF2B5EF4-FFF2-40B4-BE49-F238E27FC236}">
                <a16:creationId xmlns:a16="http://schemas.microsoft.com/office/drawing/2014/main" id="{F4EE0537-3E7D-4B24-A53E-0CAC197E044D}"/>
              </a:ext>
            </a:extLst>
          </p:cNvPr>
          <p:cNvSpPr/>
          <p:nvPr/>
        </p:nvSpPr>
        <p:spPr>
          <a:xfrm>
            <a:off x="3849340" y="1328842"/>
            <a:ext cx="7637184" cy="3877985"/>
          </a:xfrm>
          <a:prstGeom prst="rect">
            <a:avLst/>
          </a:prstGeom>
        </p:spPr>
        <p:txBody>
          <a:bodyPr wrap="square">
            <a:spAutoFit/>
          </a:bodyPr>
          <a:lstStyle/>
          <a:p>
            <a:pPr algn="justLow" rtl="1" fontAlgn="base">
              <a:lnSpc>
                <a:spcPct val="150000"/>
              </a:lnSpc>
            </a:pPr>
            <a:r>
              <a:rPr lang="ar-DZ" dirty="0">
                <a:solidFill>
                  <a:srgbClr val="03A5AD"/>
                </a:solidFill>
                <a:latin typeface="SST Arabic Bold" pitchFamily="34" charset="-78"/>
                <a:cs typeface="SST Arabic Bold" pitchFamily="34" charset="-78"/>
              </a:rPr>
              <a:t>تغطي الأسئلة ال 180 إدارة المشاريع التقليدية والرشيقة عبر ثلاثة مجالات:</a:t>
            </a:r>
            <a:endParaRPr lang="ar-EG" dirty="0">
              <a:solidFill>
                <a:srgbClr val="03A5AD"/>
              </a:solidFill>
              <a:latin typeface="SST Arabic Bold" pitchFamily="34" charset="-78"/>
              <a:cs typeface="SST Arabic Bold" pitchFamily="34" charset="-78"/>
            </a:endParaRPr>
          </a:p>
          <a:p>
            <a:pPr algn="justLow" rtl="1" fontAlgn="base">
              <a:lnSpc>
                <a:spcPct val="150000"/>
              </a:lnSpc>
            </a:pPr>
            <a:endParaRPr lang="en-US" dirty="0">
              <a:solidFill>
                <a:srgbClr val="03A5AD"/>
              </a:solidFill>
              <a:latin typeface="SST Arabic Medium" pitchFamily="34" charset="-78"/>
              <a:cs typeface="SST Arabic Medium" pitchFamily="34" charset="-78"/>
            </a:endParaRPr>
          </a:p>
          <a:p>
            <a:pPr marL="342900" indent="-342900" algn="justLow" rtl="1" fontAlgn="base">
              <a:lnSpc>
                <a:spcPct val="200000"/>
              </a:lnSpc>
              <a:buClr>
                <a:srgbClr val="02BCB6"/>
              </a:buClr>
              <a:buFont typeface="+mj-lt"/>
              <a:buAutoNum type="arabicPeriod"/>
            </a:pPr>
            <a:r>
              <a:rPr lang="ar-DZ" sz="1600" dirty="0">
                <a:solidFill>
                  <a:schemeClr val="bg1">
                    <a:lumMod val="50000"/>
                  </a:schemeClr>
                </a:solidFill>
                <a:latin typeface="SST Arabic Medium" pitchFamily="34" charset="-78"/>
                <a:cs typeface="SST Arabic Medium" pitchFamily="34" charset="-78"/>
              </a:rPr>
              <a:t>لأشخاص (42٪): قيادة وبناء الفرق ، وإدارة النزاعات ، ودعم الفرق الافتراضية ، والتوجيه ، وغيرها من الموضوعات ذات الصلة.</a:t>
            </a:r>
            <a:endParaRPr lang="en-US" sz="1600" dirty="0">
              <a:solidFill>
                <a:schemeClr val="bg1">
                  <a:lumMod val="50000"/>
                </a:schemeClr>
              </a:solidFill>
              <a:latin typeface="SST Arabic Medium" pitchFamily="34" charset="-78"/>
              <a:cs typeface="SST Arabic Medium" pitchFamily="34" charset="-78"/>
            </a:endParaRPr>
          </a:p>
          <a:p>
            <a:pPr marL="342900" indent="-342900" algn="justLow" rtl="1" fontAlgn="base">
              <a:lnSpc>
                <a:spcPct val="200000"/>
              </a:lnSpc>
              <a:buClr>
                <a:srgbClr val="02BCB6"/>
              </a:buClr>
              <a:buFont typeface="+mj-lt"/>
              <a:buAutoNum type="arabicPeriod"/>
            </a:pPr>
            <a:r>
              <a:rPr lang="ar-DZ" sz="1600" dirty="0">
                <a:solidFill>
                  <a:schemeClr val="bg1">
                    <a:lumMod val="50000"/>
                  </a:schemeClr>
                </a:solidFill>
                <a:latin typeface="SST Arabic Medium" pitchFamily="34" charset="-78"/>
                <a:cs typeface="SST Arabic Medium" pitchFamily="34" charset="-78"/>
              </a:rPr>
              <a:t>العملية (50٪): تشمل الموضوعات المحتملة في هذا المجال إدارة الميزانيات والجدولة وإدارة التغيير وتحديد أفضل منهجية للمشروع.</a:t>
            </a:r>
            <a:endParaRPr lang="en-US" sz="1600" dirty="0">
              <a:solidFill>
                <a:schemeClr val="bg1">
                  <a:lumMod val="50000"/>
                </a:schemeClr>
              </a:solidFill>
              <a:latin typeface="SST Arabic Medium" pitchFamily="34" charset="-78"/>
              <a:cs typeface="SST Arabic Medium" pitchFamily="34" charset="-78"/>
            </a:endParaRPr>
          </a:p>
          <a:p>
            <a:pPr marL="342900" indent="-342900" algn="justLow" rtl="1" fontAlgn="base">
              <a:lnSpc>
                <a:spcPct val="200000"/>
              </a:lnSpc>
              <a:buClr>
                <a:srgbClr val="02BCB6"/>
              </a:buClr>
              <a:buFont typeface="+mj-lt"/>
              <a:buAutoNum type="arabicPeriod"/>
            </a:pPr>
            <a:r>
              <a:rPr lang="ar-DZ" sz="1600" dirty="0">
                <a:solidFill>
                  <a:schemeClr val="bg1">
                    <a:lumMod val="50000"/>
                  </a:schemeClr>
                </a:solidFill>
                <a:latin typeface="SST Arabic Medium" pitchFamily="34" charset="-78"/>
                <a:cs typeface="SST Arabic Medium" pitchFamily="34" charset="-78"/>
              </a:rPr>
              <a:t>الأعمال (08٪): فطنة الأعمال العامة ، بما في ذلك ، على سبيل المثال لا الحصر ، الامتثال وتقديم القيمة ودعم التغيير التنظيمي.</a:t>
            </a:r>
            <a:endParaRPr lang="ar-DZ" sz="1600" i="0" dirty="0">
              <a:solidFill>
                <a:schemeClr val="bg1">
                  <a:lumMod val="50000"/>
                </a:schemeClr>
              </a:solidFill>
              <a:effectLst/>
              <a:latin typeface="SST Arabic Medium" pitchFamily="34" charset="-78"/>
              <a:cs typeface="SST Arabic Medium" pitchFamily="34" charset="-78"/>
            </a:endParaRPr>
          </a:p>
        </p:txBody>
      </p:sp>
    </p:spTree>
    <p:extLst>
      <p:ext uri="{BB962C8B-B14F-4D97-AF65-F5344CB8AC3E}">
        <p14:creationId xmlns:p14="http://schemas.microsoft.com/office/powerpoint/2010/main" val="882459525"/>
      </p:ext>
    </p:extLst>
  </p:cSld>
  <p:clrMapOvr>
    <a:masterClrMapping/>
  </p:clrMapOvr>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75DC0D9-2067-444B-8E2E-F13E11B1F5F7}"/>
              </a:ext>
            </a:extLst>
          </p:cNvPr>
          <p:cNvSpPr/>
          <p:nvPr/>
        </p:nvSpPr>
        <p:spPr>
          <a:xfrm>
            <a:off x="3078841" y="1436050"/>
            <a:ext cx="8517413" cy="3877985"/>
          </a:xfrm>
          <a:prstGeom prst="rect">
            <a:avLst/>
          </a:prstGeom>
        </p:spPr>
        <p:txBody>
          <a:bodyPr wrap="square">
            <a:spAutoFit/>
          </a:bodyPr>
          <a:lstStyle/>
          <a:p>
            <a:pPr algn="justLow" rtl="1" fontAlgn="base">
              <a:lnSpc>
                <a:spcPct val="150000"/>
              </a:lnSpc>
            </a:pPr>
            <a:r>
              <a:rPr lang="ar-DZ" dirty="0">
                <a:solidFill>
                  <a:srgbClr val="03A5AD"/>
                </a:solidFill>
                <a:latin typeface="SST Arabic Medium" pitchFamily="34" charset="-78"/>
                <a:cs typeface="SST Arabic Medium" pitchFamily="34" charset="-78"/>
              </a:rPr>
              <a:t>يحتوي الاختبار على ثلاثة أقسام ، يحتوي كل منها على 60 سؤالا لكل قسم. توزيع القسم ، بما في ذلك الفواصل هو:</a:t>
            </a:r>
            <a:endParaRPr lang="en-US" dirty="0">
              <a:solidFill>
                <a:srgbClr val="03A5AD"/>
              </a:solidFill>
              <a:latin typeface="SST Arabic Medium" pitchFamily="34" charset="-78"/>
              <a:cs typeface="SST Arabic Medium" pitchFamily="34" charset="-78"/>
            </a:endParaRPr>
          </a:p>
          <a:p>
            <a:pPr algn="justLow" rtl="1" fontAlgn="base">
              <a:lnSpc>
                <a:spcPct val="150000"/>
              </a:lnSpc>
            </a:pPr>
            <a:endParaRPr lang="ar-DZ" sz="1600" dirty="0">
              <a:solidFill>
                <a:srgbClr val="212529"/>
              </a:solidFill>
              <a:latin typeface="SST Arabic Medium" pitchFamily="34" charset="-78"/>
              <a:cs typeface="SST Arabic Medium" pitchFamily="34" charset="-78"/>
            </a:endParaRPr>
          </a:p>
          <a:p>
            <a:pPr marL="342900" indent="-342900" algn="justLow" rtl="1" fontAlgn="base">
              <a:lnSpc>
                <a:spcPct val="150000"/>
              </a:lnSpc>
              <a:buClr>
                <a:srgbClr val="02BCB6"/>
              </a:buClr>
              <a:buFont typeface="+mj-lt"/>
              <a:buAutoNum type="arabicPeriod"/>
            </a:pPr>
            <a:r>
              <a:rPr lang="ar-DZ" sz="1600" dirty="0">
                <a:solidFill>
                  <a:schemeClr val="tx1">
                    <a:lumMod val="50000"/>
                    <a:lumOff val="50000"/>
                  </a:schemeClr>
                </a:solidFill>
                <a:latin typeface="SST Arabic Medium" pitchFamily="34" charset="-78"/>
                <a:cs typeface="SST Arabic Medium" pitchFamily="34" charset="-78"/>
              </a:rPr>
              <a:t>القسم 1 | الأسئلة # 1 – 60</a:t>
            </a:r>
          </a:p>
          <a:p>
            <a:pPr marL="800100" lvl="1" indent="-342900" algn="justLow" rtl="1" fontAlgn="base">
              <a:lnSpc>
                <a:spcPct val="150000"/>
              </a:lnSpc>
              <a:buClr>
                <a:srgbClr val="02BCB6"/>
              </a:buClr>
              <a:buFont typeface="Arial" panose="020B0604020202020204" pitchFamily="34" charset="0"/>
              <a:buChar char="•"/>
            </a:pPr>
            <a:r>
              <a:rPr lang="ar-DZ" sz="1600" dirty="0">
                <a:solidFill>
                  <a:schemeClr val="tx1">
                    <a:lumMod val="50000"/>
                    <a:lumOff val="50000"/>
                  </a:schemeClr>
                </a:solidFill>
                <a:latin typeface="SST Arabic Medium" pitchFamily="34" charset="-78"/>
                <a:cs typeface="SST Arabic Medium" pitchFamily="34" charset="-78"/>
              </a:rPr>
              <a:t>استراحة 1 | اختياري (بحد أقصى 10 دقائق)</a:t>
            </a:r>
          </a:p>
          <a:p>
            <a:pPr marL="342900" indent="-342900" algn="justLow" rtl="1" fontAlgn="base">
              <a:lnSpc>
                <a:spcPct val="150000"/>
              </a:lnSpc>
              <a:buClr>
                <a:srgbClr val="02BCB6"/>
              </a:buClr>
              <a:buFont typeface="+mj-lt"/>
              <a:buAutoNum type="arabicPeriod"/>
            </a:pPr>
            <a:r>
              <a:rPr lang="ar-DZ" sz="1600" dirty="0">
                <a:solidFill>
                  <a:schemeClr val="tx1">
                    <a:lumMod val="50000"/>
                    <a:lumOff val="50000"/>
                  </a:schemeClr>
                </a:solidFill>
                <a:latin typeface="SST Arabic Medium" pitchFamily="34" charset="-78"/>
                <a:cs typeface="SST Arabic Medium" pitchFamily="34" charset="-78"/>
              </a:rPr>
              <a:t>القسم 2 | الأسئلة # 61 – 120</a:t>
            </a:r>
          </a:p>
          <a:p>
            <a:pPr marL="800100" lvl="1" indent="-342900" algn="justLow" rtl="1" fontAlgn="base">
              <a:lnSpc>
                <a:spcPct val="150000"/>
              </a:lnSpc>
              <a:buClr>
                <a:srgbClr val="02BCB6"/>
              </a:buClr>
              <a:buFont typeface="Arial" panose="020B0604020202020204" pitchFamily="34" charset="0"/>
              <a:buChar char="•"/>
            </a:pPr>
            <a:r>
              <a:rPr lang="ar-DZ" sz="1600" dirty="0">
                <a:solidFill>
                  <a:schemeClr val="tx1">
                    <a:lumMod val="50000"/>
                    <a:lumOff val="50000"/>
                  </a:schemeClr>
                </a:solidFill>
                <a:latin typeface="SST Arabic Medium" pitchFamily="34" charset="-78"/>
                <a:cs typeface="SST Arabic Medium" pitchFamily="34" charset="-78"/>
              </a:rPr>
              <a:t>استراحة 2 | اختياري (بحد أقصى 10 دقائق)</a:t>
            </a:r>
          </a:p>
          <a:p>
            <a:pPr marL="342900" indent="-342900" algn="justLow" rtl="1" fontAlgn="base">
              <a:lnSpc>
                <a:spcPct val="150000"/>
              </a:lnSpc>
              <a:buClr>
                <a:srgbClr val="02BCB6"/>
              </a:buClr>
              <a:buFont typeface="+mj-lt"/>
              <a:buAutoNum type="arabicPeriod"/>
            </a:pPr>
            <a:r>
              <a:rPr lang="ar-DZ" sz="1600" dirty="0">
                <a:solidFill>
                  <a:schemeClr val="tx1">
                    <a:lumMod val="50000"/>
                    <a:lumOff val="50000"/>
                  </a:schemeClr>
                </a:solidFill>
                <a:latin typeface="SST Arabic Medium" pitchFamily="34" charset="-78"/>
                <a:cs typeface="SST Arabic Medium" pitchFamily="34" charset="-78"/>
              </a:rPr>
              <a:t>القسم 3 | الأسئلة # 121 – 180</a:t>
            </a:r>
          </a:p>
          <a:p>
            <a:pPr algn="justLow" rtl="1" fontAlgn="base">
              <a:lnSpc>
                <a:spcPct val="150000"/>
              </a:lnSpc>
            </a:pPr>
            <a:endParaRPr lang="en-US" sz="1600" dirty="0">
              <a:solidFill>
                <a:schemeClr val="tx1">
                  <a:lumMod val="50000"/>
                  <a:lumOff val="50000"/>
                </a:schemeClr>
              </a:solidFill>
              <a:latin typeface="SST Arabic Medium" pitchFamily="34" charset="-78"/>
              <a:cs typeface="SST Arabic Medium" pitchFamily="34" charset="-78"/>
            </a:endParaRPr>
          </a:p>
          <a:p>
            <a:pPr marL="285750" indent="-285750" algn="justLow" rtl="1" fontAlgn="base">
              <a:lnSpc>
                <a:spcPct val="150000"/>
              </a:lnSpc>
              <a:buFont typeface="Wingdings" panose="05000000000000000000" pitchFamily="2" charset="2"/>
              <a:buChar char="Ø"/>
            </a:pPr>
            <a:r>
              <a:rPr lang="ar-DZ" sz="1600" dirty="0">
                <a:solidFill>
                  <a:schemeClr val="tx1">
                    <a:lumMod val="50000"/>
                    <a:lumOff val="50000"/>
                  </a:schemeClr>
                </a:solidFill>
                <a:latin typeface="SST Arabic Medium" pitchFamily="34" charset="-78"/>
                <a:cs typeface="SST Arabic Medium" pitchFamily="34" charset="-78"/>
              </a:rPr>
              <a:t>لديك 250 دقيقة، بما في ذلك استراحتان اختياريتان مدة كل منهما 10 دقائق، لإكمال 180 سؤالا.</a:t>
            </a:r>
          </a:p>
        </p:txBody>
      </p:sp>
      <p:sp>
        <p:nvSpPr>
          <p:cNvPr id="4" name="TextBox 3"/>
          <p:cNvSpPr txBox="1"/>
          <p:nvPr/>
        </p:nvSpPr>
        <p:spPr>
          <a:xfrm>
            <a:off x="7337548" y="496976"/>
            <a:ext cx="4331856"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شكل اختبار </a:t>
            </a:r>
            <a:r>
              <a:rPr lang="en-US" sz="2500" dirty="0">
                <a:solidFill>
                  <a:srgbClr val="112D63"/>
                </a:solidFill>
                <a:latin typeface="SST Arabic Medium" pitchFamily="34" charset="-78"/>
                <a:cs typeface="SST Arabic Medium" pitchFamily="34" charset="-78"/>
              </a:rPr>
              <a:t>PMP</a:t>
            </a:r>
          </a:p>
        </p:txBody>
      </p:sp>
    </p:spTree>
    <p:extLst>
      <p:ext uri="{BB962C8B-B14F-4D97-AF65-F5344CB8AC3E}">
        <p14:creationId xmlns:p14="http://schemas.microsoft.com/office/powerpoint/2010/main" val="2974009768"/>
      </p:ext>
    </p:extLst>
  </p:cSld>
  <p:clrMapOvr>
    <a:masterClrMapping/>
  </p:clrMapOvr>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94690C3-6B17-4AB0-A122-1F3205A5B3F1}"/>
              </a:ext>
            </a:extLst>
          </p:cNvPr>
          <p:cNvSpPr/>
          <p:nvPr/>
        </p:nvSpPr>
        <p:spPr>
          <a:xfrm>
            <a:off x="2752725" y="1298915"/>
            <a:ext cx="8872435" cy="1246495"/>
          </a:xfrm>
          <a:prstGeom prst="rect">
            <a:avLst/>
          </a:prstGeom>
        </p:spPr>
        <p:txBody>
          <a:bodyPr wrap="square">
            <a:spAutoFit/>
          </a:bodyPr>
          <a:lstStyle/>
          <a:p>
            <a:pPr algn="r" rtl="1">
              <a:lnSpc>
                <a:spcPct val="150000"/>
              </a:lnSpc>
            </a:pPr>
            <a:r>
              <a:rPr lang="ar-DZ" dirty="0">
                <a:solidFill>
                  <a:srgbClr val="03A5AD"/>
                </a:solidFill>
                <a:latin typeface="SST Arabic Medium" pitchFamily="34" charset="-78"/>
                <a:cs typeface="SST Arabic Medium" pitchFamily="34" charset="-78"/>
              </a:rPr>
              <a:t>الأسئلة مقسمة إلى:</a:t>
            </a:r>
          </a:p>
          <a:p>
            <a:pPr marL="285750" indent="-285750" algn="r" rtl="1">
              <a:lnSpc>
                <a:spcPct val="150000"/>
              </a:lnSpc>
              <a:buFont typeface="Arial" panose="020B0604020202020204" pitchFamily="34" charset="0"/>
              <a:buChar char="•"/>
            </a:pPr>
            <a:r>
              <a:rPr lang="en-US" sz="1600" dirty="0">
                <a:solidFill>
                  <a:schemeClr val="bg1">
                    <a:lumMod val="50000"/>
                  </a:schemeClr>
                </a:solidFill>
                <a:latin typeface="SST Arabic Medium" pitchFamily="34" charset="-78"/>
                <a:cs typeface="SST Arabic Medium" pitchFamily="34" charset="-78"/>
              </a:rPr>
              <a:t>50</a:t>
            </a:r>
            <a:r>
              <a:rPr lang="ar-DZ" sz="1600" dirty="0">
                <a:solidFill>
                  <a:schemeClr val="bg1">
                    <a:lumMod val="50000"/>
                  </a:schemeClr>
                </a:solidFill>
                <a:latin typeface="SST Arabic Medium" pitchFamily="34" charset="-78"/>
                <a:cs typeface="SST Arabic Medium" pitchFamily="34" charset="-78"/>
              </a:rPr>
              <a:t>% طرق وأساليب التنبؤ التقليدية </a:t>
            </a:r>
            <a:r>
              <a:rPr lang="ar-EG" sz="1600" dirty="0">
                <a:solidFill>
                  <a:schemeClr val="bg1">
                    <a:lumMod val="50000"/>
                  </a:schemeClr>
                </a:solidFill>
                <a:latin typeface="SST Arabic Medium" pitchFamily="34" charset="-78"/>
                <a:cs typeface="SST Arabic Medium" pitchFamily="34" charset="-78"/>
              </a:rPr>
              <a:t> </a:t>
            </a:r>
            <a:r>
              <a:rPr lang="en-US" sz="1600" dirty="0">
                <a:solidFill>
                  <a:schemeClr val="bg1">
                    <a:lumMod val="50000"/>
                  </a:schemeClr>
                </a:solidFill>
                <a:latin typeface="SST Arabic Medium" pitchFamily="34" charset="-78"/>
                <a:cs typeface="SST Arabic Medium" pitchFamily="34" charset="-78"/>
              </a:rPr>
              <a:t>Predictive/Waterfall</a:t>
            </a:r>
            <a:r>
              <a:rPr lang="ar-EG" sz="1600" dirty="0">
                <a:solidFill>
                  <a:schemeClr val="bg1">
                    <a:lumMod val="50000"/>
                  </a:schemeClr>
                </a:solidFill>
                <a:latin typeface="SST Arabic Medium" pitchFamily="34" charset="-78"/>
                <a:cs typeface="SST Arabic Medium" pitchFamily="34" charset="-78"/>
              </a:rPr>
              <a:t> </a:t>
            </a:r>
          </a:p>
          <a:p>
            <a:pPr marL="285750" indent="-285750" algn="r" rtl="1">
              <a:lnSpc>
                <a:spcPct val="150000"/>
              </a:lnSpc>
              <a:buFont typeface="Arial" panose="020B0604020202020204" pitchFamily="34" charset="0"/>
              <a:buChar char="•"/>
            </a:pPr>
            <a:r>
              <a:rPr lang="ar-EG" sz="1600" dirty="0">
                <a:solidFill>
                  <a:schemeClr val="bg1">
                    <a:lumMod val="50000"/>
                  </a:schemeClr>
                </a:solidFill>
                <a:latin typeface="SST Arabic Medium" pitchFamily="34" charset="-78"/>
                <a:cs typeface="SST Arabic Medium" pitchFamily="34" charset="-78"/>
              </a:rPr>
              <a:t>50</a:t>
            </a:r>
            <a:r>
              <a:rPr lang="ar-DZ" sz="1600" dirty="0">
                <a:solidFill>
                  <a:schemeClr val="bg1">
                    <a:lumMod val="50000"/>
                  </a:schemeClr>
                </a:solidFill>
                <a:latin typeface="SST Arabic Medium" pitchFamily="34" charset="-78"/>
                <a:cs typeface="SST Arabic Medium" pitchFamily="34" charset="-78"/>
              </a:rPr>
              <a:t>%</a:t>
            </a:r>
            <a:r>
              <a:rPr lang="ar-EG" sz="1600" dirty="0">
                <a:solidFill>
                  <a:schemeClr val="bg1">
                    <a:lumMod val="50000"/>
                  </a:schemeClr>
                </a:solidFill>
                <a:latin typeface="SST Arabic Medium" pitchFamily="34" charset="-78"/>
                <a:cs typeface="SST Arabic Medium" pitchFamily="34" charset="-78"/>
              </a:rPr>
              <a:t> </a:t>
            </a:r>
            <a:r>
              <a:rPr lang="ar-DZ" sz="1600" dirty="0">
                <a:solidFill>
                  <a:schemeClr val="bg1">
                    <a:lumMod val="50000"/>
                  </a:schemeClr>
                </a:solidFill>
                <a:latin typeface="SST Arabic Medium" pitchFamily="34" charset="-78"/>
                <a:cs typeface="SST Arabic Medium" pitchFamily="34" charset="-78"/>
              </a:rPr>
              <a:t>طرق رشيقة وهجينة </a:t>
            </a:r>
            <a:r>
              <a:rPr lang="ar-EG" sz="1600" dirty="0">
                <a:solidFill>
                  <a:schemeClr val="bg1">
                    <a:lumMod val="50000"/>
                  </a:schemeClr>
                </a:solidFill>
                <a:latin typeface="SST Arabic Medium" pitchFamily="34" charset="-78"/>
                <a:cs typeface="SST Arabic Medium" pitchFamily="34" charset="-78"/>
              </a:rPr>
              <a:t> </a:t>
            </a:r>
            <a:r>
              <a:rPr lang="en-US" sz="1600" dirty="0">
                <a:solidFill>
                  <a:schemeClr val="bg1">
                    <a:lumMod val="50000"/>
                  </a:schemeClr>
                </a:solidFill>
                <a:latin typeface="SST Arabic Medium" pitchFamily="34" charset="-78"/>
                <a:cs typeface="SST Arabic Medium" pitchFamily="34" charset="-78"/>
              </a:rPr>
              <a:t>Agile &amp; Hybrid</a:t>
            </a:r>
            <a:r>
              <a:rPr lang="ar-EG" sz="1600" dirty="0">
                <a:solidFill>
                  <a:schemeClr val="bg1">
                    <a:lumMod val="50000"/>
                  </a:schemeClr>
                </a:solidFill>
                <a:latin typeface="SST Arabic Medium" pitchFamily="34" charset="-78"/>
                <a:cs typeface="SST Arabic Medium" pitchFamily="34" charset="-78"/>
              </a:rPr>
              <a:t> </a:t>
            </a:r>
            <a:endParaRPr lang="en-US" sz="1600" dirty="0">
              <a:solidFill>
                <a:schemeClr val="bg1">
                  <a:lumMod val="50000"/>
                </a:schemeClr>
              </a:solidFill>
              <a:latin typeface="SST Arabic Medium" pitchFamily="34" charset="-78"/>
              <a:cs typeface="SST Arabic Medium" pitchFamily="34" charset="-78"/>
            </a:endParaRPr>
          </a:p>
        </p:txBody>
      </p:sp>
      <p:sp>
        <p:nvSpPr>
          <p:cNvPr id="9" name="Rectangle 8">
            <a:extLst>
              <a:ext uri="{FF2B5EF4-FFF2-40B4-BE49-F238E27FC236}">
                <a16:creationId xmlns:a16="http://schemas.microsoft.com/office/drawing/2014/main" id="{2B2B4933-ADCB-43BF-A4F2-D0446A7E13D0}"/>
              </a:ext>
            </a:extLst>
          </p:cNvPr>
          <p:cNvSpPr/>
          <p:nvPr/>
        </p:nvSpPr>
        <p:spPr>
          <a:xfrm>
            <a:off x="1085851" y="3254725"/>
            <a:ext cx="10499980" cy="1985159"/>
          </a:xfrm>
          <a:prstGeom prst="rect">
            <a:avLst/>
          </a:prstGeom>
        </p:spPr>
        <p:txBody>
          <a:bodyPr wrap="square">
            <a:spAutoFit/>
          </a:bodyPr>
          <a:lstStyle/>
          <a:p>
            <a:pPr algn="r" rtl="1">
              <a:lnSpc>
                <a:spcPct val="150000"/>
              </a:lnSpc>
            </a:pPr>
            <a:r>
              <a:rPr lang="ar-EG" dirty="0">
                <a:solidFill>
                  <a:srgbClr val="03A5AD"/>
                </a:solidFill>
                <a:latin typeface="SST Arabic Medium" pitchFamily="34" charset="-78"/>
                <a:cs typeface="SST Arabic Medium" pitchFamily="34" charset="-78"/>
              </a:rPr>
              <a:t>أنواع الأسئلة</a:t>
            </a:r>
            <a:r>
              <a:rPr lang="ar-DZ" dirty="0">
                <a:solidFill>
                  <a:srgbClr val="03A5AD"/>
                </a:solidFill>
                <a:latin typeface="SST Arabic Medium" pitchFamily="34" charset="-78"/>
                <a:cs typeface="SST Arabic Medium" pitchFamily="34" charset="-78"/>
              </a:rPr>
              <a:t>:</a:t>
            </a:r>
          </a:p>
          <a:p>
            <a:pPr marL="285750" indent="-285750" algn="r" rtl="1">
              <a:lnSpc>
                <a:spcPct val="150000"/>
              </a:lnSpc>
              <a:buFont typeface="Arial" panose="020B0604020202020204" pitchFamily="34" charset="0"/>
              <a:buChar char="•"/>
            </a:pPr>
            <a:r>
              <a:rPr lang="ar-DZ" sz="1600" dirty="0">
                <a:solidFill>
                  <a:schemeClr val="bg1">
                    <a:lumMod val="50000"/>
                  </a:schemeClr>
                </a:solidFill>
                <a:latin typeface="SST Arabic Medium" pitchFamily="34" charset="-78"/>
                <a:cs typeface="SST Arabic Medium" pitchFamily="34" charset="-78"/>
              </a:rPr>
              <a:t>أسئلة سيناريوهات</a:t>
            </a:r>
            <a:r>
              <a:rPr lang="en-US" sz="1600" dirty="0">
                <a:solidFill>
                  <a:schemeClr val="bg1">
                    <a:lumMod val="50000"/>
                  </a:schemeClr>
                </a:solidFill>
                <a:latin typeface="SST Arabic Medium" pitchFamily="34" charset="-78"/>
                <a:cs typeface="SST Arabic Medium" pitchFamily="34" charset="-78"/>
              </a:rPr>
              <a:t> Situation-based questions </a:t>
            </a:r>
            <a:r>
              <a:rPr lang="ar-DZ" sz="1600" dirty="0">
                <a:solidFill>
                  <a:schemeClr val="bg1">
                    <a:lumMod val="50000"/>
                  </a:schemeClr>
                </a:solidFill>
                <a:latin typeface="SST Arabic Medium" pitchFamily="34" charset="-78"/>
                <a:cs typeface="SST Arabic Medium" pitchFamily="34" charset="-78"/>
              </a:rPr>
              <a:t>تتطلب تحليل موقف واختيار القرار الصحيح.</a:t>
            </a:r>
            <a:endParaRPr lang="ar-EG" sz="1600" dirty="0">
              <a:solidFill>
                <a:schemeClr val="bg1">
                  <a:lumMod val="50000"/>
                </a:schemeClr>
              </a:solidFill>
              <a:latin typeface="SST Arabic Medium" pitchFamily="34" charset="-78"/>
              <a:cs typeface="SST Arabic Medium" pitchFamily="34" charset="-78"/>
            </a:endParaRPr>
          </a:p>
          <a:p>
            <a:pPr marL="285750" indent="-285750" algn="r" rtl="1">
              <a:lnSpc>
                <a:spcPct val="150000"/>
              </a:lnSpc>
              <a:buFont typeface="Arial" panose="020B0604020202020204" pitchFamily="34" charset="0"/>
              <a:buChar char="•"/>
            </a:pPr>
            <a:r>
              <a:rPr lang="ar-DZ" sz="1600" dirty="0">
                <a:solidFill>
                  <a:schemeClr val="bg1">
                    <a:lumMod val="50000"/>
                  </a:schemeClr>
                </a:solidFill>
                <a:latin typeface="SST Arabic Medium" pitchFamily="34" charset="-78"/>
                <a:cs typeface="SST Arabic Medium" pitchFamily="34" charset="-78"/>
              </a:rPr>
              <a:t>أسئلة الاختيار المتعدد</a:t>
            </a:r>
            <a:r>
              <a:rPr lang="en-US" sz="1600" dirty="0">
                <a:solidFill>
                  <a:schemeClr val="bg1">
                    <a:lumMod val="50000"/>
                  </a:schemeClr>
                </a:solidFill>
                <a:latin typeface="SST Arabic Medium" pitchFamily="34" charset="-78"/>
                <a:cs typeface="SST Arabic Medium" pitchFamily="34" charset="-78"/>
              </a:rPr>
              <a:t> </a:t>
            </a:r>
            <a:r>
              <a:rPr lang="ar-EG" sz="1600" dirty="0">
                <a:solidFill>
                  <a:schemeClr val="bg1">
                    <a:lumMod val="50000"/>
                  </a:schemeClr>
                </a:solidFill>
                <a:latin typeface="SST Arabic Medium" pitchFamily="34" charset="-78"/>
                <a:cs typeface="SST Arabic Medium" pitchFamily="34" charset="-78"/>
              </a:rPr>
              <a:t> </a:t>
            </a:r>
            <a:r>
              <a:rPr lang="en-US" sz="1600" dirty="0">
                <a:solidFill>
                  <a:schemeClr val="bg1">
                    <a:lumMod val="50000"/>
                  </a:schemeClr>
                </a:solidFill>
                <a:latin typeface="SST Arabic Medium" pitchFamily="34" charset="-78"/>
                <a:cs typeface="SST Arabic Medium" pitchFamily="34" charset="-78"/>
              </a:rPr>
              <a:t>Multiple-choice questions</a:t>
            </a:r>
            <a:r>
              <a:rPr lang="ar-EG" sz="1600" dirty="0">
                <a:solidFill>
                  <a:schemeClr val="bg1">
                    <a:lumMod val="50000"/>
                  </a:schemeClr>
                </a:solidFill>
                <a:latin typeface="SST Arabic Medium" pitchFamily="34" charset="-78"/>
                <a:cs typeface="SST Arabic Medium" pitchFamily="34" charset="-78"/>
              </a:rPr>
              <a:t> </a:t>
            </a:r>
            <a:r>
              <a:rPr lang="ar-DZ" sz="1600" dirty="0">
                <a:solidFill>
                  <a:schemeClr val="bg1">
                    <a:lumMod val="50000"/>
                  </a:schemeClr>
                </a:solidFill>
                <a:latin typeface="SST Arabic Medium" pitchFamily="34" charset="-78"/>
                <a:cs typeface="SST Arabic Medium" pitchFamily="34" charset="-78"/>
              </a:rPr>
              <a:t>تحتوي على إجابات متقاربة.</a:t>
            </a:r>
            <a:endParaRPr lang="ar-EG" sz="1600" dirty="0">
              <a:solidFill>
                <a:schemeClr val="bg1">
                  <a:lumMod val="50000"/>
                </a:schemeClr>
              </a:solidFill>
              <a:latin typeface="SST Arabic Medium" pitchFamily="34" charset="-78"/>
              <a:cs typeface="SST Arabic Medium" pitchFamily="34" charset="-78"/>
            </a:endParaRPr>
          </a:p>
          <a:p>
            <a:pPr marL="285750" indent="-285750" algn="r" rtl="1">
              <a:lnSpc>
                <a:spcPct val="150000"/>
              </a:lnSpc>
              <a:buFont typeface="Arial" panose="020B0604020202020204" pitchFamily="34" charset="0"/>
              <a:buChar char="•"/>
            </a:pPr>
            <a:r>
              <a:rPr lang="ar-DZ" sz="1600" dirty="0">
                <a:solidFill>
                  <a:schemeClr val="bg1">
                    <a:lumMod val="50000"/>
                  </a:schemeClr>
                </a:solidFill>
                <a:latin typeface="SST Arabic Medium" pitchFamily="34" charset="-78"/>
                <a:cs typeface="SST Arabic Medium" pitchFamily="34" charset="-78"/>
              </a:rPr>
              <a:t>أسئلة الترتيب </a:t>
            </a:r>
            <a:r>
              <a:rPr lang="en-US" sz="1600" dirty="0">
                <a:solidFill>
                  <a:schemeClr val="bg1">
                    <a:lumMod val="50000"/>
                  </a:schemeClr>
                </a:solidFill>
                <a:latin typeface="SST Arabic Medium" pitchFamily="34" charset="-78"/>
                <a:cs typeface="SST Arabic Medium" pitchFamily="34" charset="-78"/>
              </a:rPr>
              <a:t> Drag &amp; Drop </a:t>
            </a:r>
            <a:r>
              <a:rPr lang="ar-DZ" sz="1600" dirty="0">
                <a:solidFill>
                  <a:schemeClr val="bg1">
                    <a:lumMod val="50000"/>
                  </a:schemeClr>
                </a:solidFill>
                <a:latin typeface="SST Arabic Medium" pitchFamily="34" charset="-78"/>
                <a:cs typeface="SST Arabic Medium" pitchFamily="34" charset="-78"/>
              </a:rPr>
              <a:t>ترتيب الخطوات الصحيحة في عملية معينة.</a:t>
            </a:r>
            <a:endParaRPr lang="ar-EG" sz="1600" dirty="0">
              <a:solidFill>
                <a:schemeClr val="bg1">
                  <a:lumMod val="50000"/>
                </a:schemeClr>
              </a:solidFill>
              <a:latin typeface="SST Arabic Medium" pitchFamily="34" charset="-78"/>
              <a:cs typeface="SST Arabic Medium" pitchFamily="34" charset="-78"/>
            </a:endParaRPr>
          </a:p>
          <a:p>
            <a:pPr marL="285750" indent="-285750" algn="r" rtl="1">
              <a:lnSpc>
                <a:spcPct val="150000"/>
              </a:lnSpc>
              <a:buFont typeface="Arial" panose="020B0604020202020204" pitchFamily="34" charset="0"/>
              <a:buChar char="•"/>
            </a:pPr>
            <a:r>
              <a:rPr lang="ar-DZ" sz="1600" dirty="0">
                <a:solidFill>
                  <a:schemeClr val="bg1">
                    <a:lumMod val="50000"/>
                  </a:schemeClr>
                </a:solidFill>
                <a:latin typeface="SST Arabic Medium" pitchFamily="34" charset="-78"/>
                <a:cs typeface="SST Arabic Medium" pitchFamily="34" charset="-78"/>
              </a:rPr>
              <a:t>أسئلة الرسم البياني والجداول </a:t>
            </a:r>
            <a:r>
              <a:rPr lang="en-US" sz="1600" dirty="0">
                <a:solidFill>
                  <a:schemeClr val="bg1">
                    <a:lumMod val="50000"/>
                  </a:schemeClr>
                </a:solidFill>
                <a:latin typeface="SST Arabic Medium" pitchFamily="34" charset="-78"/>
                <a:cs typeface="SST Arabic Medium" pitchFamily="34" charset="-78"/>
              </a:rPr>
              <a:t> Graph &amp; Table-based questions </a:t>
            </a:r>
            <a:r>
              <a:rPr lang="ar-DZ" sz="1600" dirty="0">
                <a:solidFill>
                  <a:schemeClr val="bg1">
                    <a:lumMod val="50000"/>
                  </a:schemeClr>
                </a:solidFill>
                <a:latin typeface="SST Arabic Medium" pitchFamily="34" charset="-78"/>
                <a:cs typeface="SST Arabic Medium" pitchFamily="34" charset="-78"/>
              </a:rPr>
              <a:t>تحتاج إلى تحليل بيانات لاتخاذ قرار.</a:t>
            </a:r>
            <a:endParaRPr lang="en-US" sz="1600" dirty="0">
              <a:solidFill>
                <a:schemeClr val="bg1">
                  <a:lumMod val="50000"/>
                </a:schemeClr>
              </a:solidFill>
              <a:latin typeface="SST Arabic Medium" pitchFamily="34" charset="-78"/>
              <a:cs typeface="SST Arabic Medium" pitchFamily="34" charset="-78"/>
            </a:endParaRPr>
          </a:p>
        </p:txBody>
      </p:sp>
      <p:sp>
        <p:nvSpPr>
          <p:cNvPr id="6" name="TextBox 5"/>
          <p:cNvSpPr txBox="1"/>
          <p:nvPr/>
        </p:nvSpPr>
        <p:spPr>
          <a:xfrm>
            <a:off x="7337548" y="496976"/>
            <a:ext cx="4331856"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شكل اختبار </a:t>
            </a:r>
            <a:r>
              <a:rPr lang="en-US" sz="2500" dirty="0">
                <a:solidFill>
                  <a:srgbClr val="112D63"/>
                </a:solidFill>
                <a:latin typeface="SST Arabic Medium" pitchFamily="34" charset="-78"/>
                <a:cs typeface="SST Arabic Medium" pitchFamily="34" charset="-78"/>
              </a:rPr>
              <a:t>PMP</a:t>
            </a:r>
          </a:p>
        </p:txBody>
      </p:sp>
    </p:spTree>
    <p:extLst>
      <p:ext uri="{BB962C8B-B14F-4D97-AF65-F5344CB8AC3E}">
        <p14:creationId xmlns:p14="http://schemas.microsoft.com/office/powerpoint/2010/main" val="3613779148"/>
      </p:ext>
    </p:extLst>
  </p:cSld>
  <p:clrMapOvr>
    <a:masterClrMapping/>
  </p:clrMapOvr>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FCD02D2-91D2-4A08-87B7-C8F1F37999B7}"/>
              </a:ext>
            </a:extLst>
          </p:cNvPr>
          <p:cNvPicPr>
            <a:picLocks noChangeAspect="1"/>
          </p:cNvPicPr>
          <p:nvPr/>
        </p:nvPicPr>
        <p:blipFill>
          <a:blip r:embed="rId2">
            <a:grayscl/>
          </a:blip>
          <a:stretch>
            <a:fillRect/>
          </a:stretch>
        </p:blipFill>
        <p:spPr>
          <a:xfrm>
            <a:off x="1987419" y="1177406"/>
            <a:ext cx="3943350" cy="3122216"/>
          </a:xfrm>
          <a:prstGeom prst="rect">
            <a:avLst/>
          </a:prstGeom>
        </p:spPr>
      </p:pic>
      <p:pic>
        <p:nvPicPr>
          <p:cNvPr id="4" name="Picture 3">
            <a:extLst>
              <a:ext uri="{FF2B5EF4-FFF2-40B4-BE49-F238E27FC236}">
                <a16:creationId xmlns:a16="http://schemas.microsoft.com/office/drawing/2014/main" id="{0999EA3D-D0A7-4864-B1ED-3133EF58227E}"/>
              </a:ext>
            </a:extLst>
          </p:cNvPr>
          <p:cNvPicPr>
            <a:picLocks noChangeAspect="1"/>
          </p:cNvPicPr>
          <p:nvPr/>
        </p:nvPicPr>
        <p:blipFill>
          <a:blip r:embed="rId3"/>
          <a:stretch>
            <a:fillRect/>
          </a:stretch>
        </p:blipFill>
        <p:spPr>
          <a:xfrm>
            <a:off x="6339299" y="1177406"/>
            <a:ext cx="4790624" cy="2789910"/>
          </a:xfrm>
          <a:prstGeom prst="rect">
            <a:avLst/>
          </a:prstGeom>
        </p:spPr>
      </p:pic>
      <p:pic>
        <p:nvPicPr>
          <p:cNvPr id="8" name="Picture 7">
            <a:extLst>
              <a:ext uri="{FF2B5EF4-FFF2-40B4-BE49-F238E27FC236}">
                <a16:creationId xmlns:a16="http://schemas.microsoft.com/office/drawing/2014/main" id="{F52CD0F9-0D7B-43F9-89A9-632B8173C801}"/>
              </a:ext>
            </a:extLst>
          </p:cNvPr>
          <p:cNvPicPr>
            <a:picLocks noChangeAspect="1"/>
          </p:cNvPicPr>
          <p:nvPr/>
        </p:nvPicPr>
        <p:blipFill>
          <a:blip r:embed="rId4">
            <a:biLevel thresh="75000"/>
          </a:blip>
          <a:stretch>
            <a:fillRect/>
          </a:stretch>
        </p:blipFill>
        <p:spPr>
          <a:xfrm>
            <a:off x="2101719" y="4642708"/>
            <a:ext cx="4802096" cy="1612985"/>
          </a:xfrm>
          <a:prstGeom prst="rect">
            <a:avLst/>
          </a:prstGeom>
        </p:spPr>
      </p:pic>
      <p:pic>
        <p:nvPicPr>
          <p:cNvPr id="10" name="Picture 9">
            <a:extLst>
              <a:ext uri="{FF2B5EF4-FFF2-40B4-BE49-F238E27FC236}">
                <a16:creationId xmlns:a16="http://schemas.microsoft.com/office/drawing/2014/main" id="{2F4A3F26-0242-4C36-8B6B-0BFEE4BBC765}"/>
              </a:ext>
            </a:extLst>
          </p:cNvPr>
          <p:cNvPicPr>
            <a:picLocks noChangeAspect="1"/>
          </p:cNvPicPr>
          <p:nvPr/>
        </p:nvPicPr>
        <p:blipFill>
          <a:blip r:embed="rId5">
            <a:biLevel thresh="75000"/>
          </a:blip>
          <a:stretch>
            <a:fillRect/>
          </a:stretch>
        </p:blipFill>
        <p:spPr>
          <a:xfrm>
            <a:off x="7346767" y="4074467"/>
            <a:ext cx="3783156" cy="2181226"/>
          </a:xfrm>
          <a:prstGeom prst="rect">
            <a:avLst/>
          </a:prstGeom>
        </p:spPr>
      </p:pic>
      <p:sp>
        <p:nvSpPr>
          <p:cNvPr id="6" name="TextBox 5"/>
          <p:cNvSpPr txBox="1"/>
          <p:nvPr/>
        </p:nvSpPr>
        <p:spPr>
          <a:xfrm>
            <a:off x="7337548" y="496976"/>
            <a:ext cx="4331856"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شكل اختبار </a:t>
            </a:r>
            <a:r>
              <a:rPr lang="en-US" sz="2500" dirty="0">
                <a:solidFill>
                  <a:srgbClr val="112D63"/>
                </a:solidFill>
                <a:latin typeface="SST Arabic Medium" pitchFamily="34" charset="-78"/>
                <a:cs typeface="SST Arabic Medium" pitchFamily="34" charset="-78"/>
              </a:rPr>
              <a:t>PMP</a:t>
            </a:r>
          </a:p>
        </p:txBody>
      </p:sp>
    </p:spTree>
    <p:extLst>
      <p:ext uri="{BB962C8B-B14F-4D97-AF65-F5344CB8AC3E}">
        <p14:creationId xmlns:p14="http://schemas.microsoft.com/office/powerpoint/2010/main" val="2921314038"/>
      </p:ext>
    </p:extLst>
  </p:cSld>
  <p:clrMapOvr>
    <a:masterClrMapping/>
  </p:clrMapOvr>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4324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1544EDF1-1D0E-4598-BF3E-89244B4D2D9A}"/>
              </a:ext>
            </a:extLst>
          </p:cNvPr>
          <p:cNvPicPr>
            <a:picLocks noChangeAspect="1"/>
          </p:cNvPicPr>
          <p:nvPr/>
        </p:nvPicPr>
        <p:blipFill>
          <a:blip r:embed="rId2"/>
          <a:stretch>
            <a:fillRect/>
          </a:stretch>
        </p:blipFill>
        <p:spPr>
          <a:xfrm>
            <a:off x="2994268" y="764465"/>
            <a:ext cx="6418673" cy="4695648"/>
          </a:xfrm>
          <a:prstGeom prst="rect">
            <a:avLst/>
          </a:prstGeom>
        </p:spPr>
      </p:pic>
      <p:sp>
        <p:nvSpPr>
          <p:cNvPr id="5" name="TextBox 4">
            <a:extLst>
              <a:ext uri="{FF2B5EF4-FFF2-40B4-BE49-F238E27FC236}">
                <a16:creationId xmlns:a16="http://schemas.microsoft.com/office/drawing/2014/main" id="{D60AB865-355C-45CF-BB98-AD22D5859B93}"/>
              </a:ext>
            </a:extLst>
          </p:cNvPr>
          <p:cNvSpPr txBox="1"/>
          <p:nvPr/>
        </p:nvSpPr>
        <p:spPr>
          <a:xfrm>
            <a:off x="5223806" y="2036618"/>
            <a:ext cx="1983235" cy="461665"/>
          </a:xfrm>
          <a:prstGeom prst="rect">
            <a:avLst/>
          </a:prstGeom>
          <a:noFill/>
        </p:spPr>
        <p:txBody>
          <a:bodyPr wrap="none" rtlCol="0">
            <a:spAutoFit/>
          </a:bodyPr>
          <a:lstStyle/>
          <a:p>
            <a:r>
              <a:rPr lang="en-US" sz="2400" dirty="0">
                <a:latin typeface="SST Arabic Medium" pitchFamily="34" charset="-78"/>
              </a:rPr>
              <a:t>Name Name</a:t>
            </a:r>
          </a:p>
        </p:txBody>
      </p:sp>
    </p:spTree>
    <p:extLst>
      <p:ext uri="{BB962C8B-B14F-4D97-AF65-F5344CB8AC3E}">
        <p14:creationId xmlns:p14="http://schemas.microsoft.com/office/powerpoint/2010/main" val="2670687060"/>
      </p:ext>
    </p:extLst>
  </p:cSld>
  <p:clrMapOvr>
    <a:masterClrMapping/>
  </p:clrMapOvr>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552825" y="496976"/>
            <a:ext cx="8116579"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استراتيجيات إدارة الوقت للمساعدة في اجتياز الاختبار</a:t>
            </a:r>
          </a:p>
        </p:txBody>
      </p:sp>
      <p:sp>
        <p:nvSpPr>
          <p:cNvPr id="9" name="Rectangle 8">
            <a:extLst>
              <a:ext uri="{FF2B5EF4-FFF2-40B4-BE49-F238E27FC236}">
                <a16:creationId xmlns:a16="http://schemas.microsoft.com/office/drawing/2014/main" id="{F4EE0537-3E7D-4B24-A53E-0CAC197E044D}"/>
              </a:ext>
            </a:extLst>
          </p:cNvPr>
          <p:cNvSpPr/>
          <p:nvPr/>
        </p:nvSpPr>
        <p:spPr>
          <a:xfrm>
            <a:off x="3905026" y="1732926"/>
            <a:ext cx="7484679" cy="2431435"/>
          </a:xfrm>
          <a:prstGeom prst="rect">
            <a:avLst/>
          </a:prstGeom>
        </p:spPr>
        <p:txBody>
          <a:bodyPr wrap="square">
            <a:spAutoFit/>
          </a:bodyPr>
          <a:lstStyle/>
          <a:p>
            <a:pPr marL="285750" indent="-285750" algn="just" rtl="1" fontAlgn="base">
              <a:lnSpc>
                <a:spcPct val="200000"/>
              </a:lnSpc>
              <a:buClr>
                <a:srgbClr val="02BCB6"/>
              </a:buClr>
              <a:buFont typeface="Wingdings" panose="05000000000000000000" pitchFamily="2" charset="2"/>
              <a:buChar char="Ø"/>
            </a:pPr>
            <a:r>
              <a:rPr lang="ar-DZ" sz="1600" dirty="0">
                <a:solidFill>
                  <a:schemeClr val="bg1">
                    <a:lumMod val="50000"/>
                  </a:schemeClr>
                </a:solidFill>
                <a:latin typeface="SST Arabic Medium" pitchFamily="34" charset="-78"/>
                <a:cs typeface="SST Arabic Medium" pitchFamily="34" charset="-78"/>
              </a:rPr>
              <a:t>استخدم مهاراتك في إدارة المشاريع في إدارة الوقت لمساعدتك في اجتياز اختبار </a:t>
            </a:r>
            <a:r>
              <a:rPr lang="en-US" sz="1600" dirty="0">
                <a:solidFill>
                  <a:schemeClr val="bg1">
                    <a:lumMod val="50000"/>
                  </a:schemeClr>
                </a:solidFill>
                <a:latin typeface="SST Arabic Medium" pitchFamily="34" charset="-78"/>
                <a:cs typeface="SST Arabic Medium" pitchFamily="34" charset="-78"/>
              </a:rPr>
              <a:t>PMP</a:t>
            </a:r>
            <a:r>
              <a:rPr lang="ar-EG" sz="1600" dirty="0">
                <a:solidFill>
                  <a:schemeClr val="bg1">
                    <a:lumMod val="50000"/>
                  </a:schemeClr>
                </a:solidFill>
                <a:latin typeface="SST Arabic Medium" pitchFamily="34" charset="-78"/>
                <a:cs typeface="SST Arabic Medium" pitchFamily="34" charset="-78"/>
              </a:rPr>
              <a:t> </a:t>
            </a:r>
            <a:r>
              <a:rPr lang="ar-DZ" sz="1600" dirty="0">
                <a:solidFill>
                  <a:schemeClr val="bg1">
                    <a:lumMod val="50000"/>
                  </a:schemeClr>
                </a:solidFill>
                <a:latin typeface="SST Arabic Medium" pitchFamily="34" charset="-78"/>
                <a:cs typeface="SST Arabic Medium" pitchFamily="34" charset="-78"/>
              </a:rPr>
              <a:t>في غضون 250 دقيقة ، بما في ذلك استراحة اختيارية لمدة 10 دقائق ، يجب عليك إكمال 180 سؤالا. يمنحك ذلك حوالي 76.6 ثانية لكل سؤال ، ومن هنا تأتي أهمية الدراسة والاستعداد قبل يوم الامتحان.</a:t>
            </a:r>
          </a:p>
          <a:p>
            <a:pPr algn="justLow" rtl="1" fontAlgn="base">
              <a:lnSpc>
                <a:spcPct val="150000"/>
              </a:lnSpc>
            </a:pPr>
            <a:endParaRPr lang="ar-DZ" sz="1600" dirty="0">
              <a:solidFill>
                <a:schemeClr val="bg1">
                  <a:lumMod val="50000"/>
                </a:schemeClr>
              </a:solidFill>
              <a:latin typeface="SST Arabic Medium" pitchFamily="34" charset="-78"/>
              <a:cs typeface="SST Arabic Medium" pitchFamily="34" charset="-78"/>
            </a:endParaRPr>
          </a:p>
        </p:txBody>
      </p:sp>
    </p:spTree>
    <p:extLst>
      <p:ext uri="{BB962C8B-B14F-4D97-AF65-F5344CB8AC3E}">
        <p14:creationId xmlns:p14="http://schemas.microsoft.com/office/powerpoint/2010/main" val="3815671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98B3CA7-8E85-43FF-9FA0-DC366BC5BE05}"/>
              </a:ext>
            </a:extLst>
          </p:cNvPr>
          <p:cNvSpPr/>
          <p:nvPr/>
        </p:nvSpPr>
        <p:spPr>
          <a:xfrm>
            <a:off x="888521" y="2410980"/>
            <a:ext cx="5158889" cy="1569660"/>
          </a:xfrm>
          <a:prstGeom prst="rect">
            <a:avLst/>
          </a:prstGeom>
        </p:spPr>
        <p:txBody>
          <a:bodyPr wrap="square">
            <a:spAutoFit/>
          </a:bodyPr>
          <a:lstStyle/>
          <a:p>
            <a:pPr algn="justLow" rtl="1">
              <a:lnSpc>
                <a:spcPct val="150000"/>
              </a:lnSpc>
            </a:pPr>
            <a:r>
              <a:rPr lang="ar-DZ" sz="1600" dirty="0">
                <a:solidFill>
                  <a:schemeClr val="tx1">
                    <a:lumMod val="50000"/>
                    <a:lumOff val="50000"/>
                  </a:schemeClr>
                </a:solidFill>
                <a:latin typeface="SST Arabic Medium" pitchFamily="34" charset="-78"/>
                <a:cs typeface="SST Arabic Medium" pitchFamily="34" charset="-78"/>
              </a:rPr>
              <a:t>تتضمن حوكمة المشروع تحديد سلطة الموافقة على التغييرات واتخاذ قرارات الأعمال الأخرى المتعلقة بالمشروع. وتتوافق إدارة المشروع مع </a:t>
            </a:r>
            <a:r>
              <a:rPr lang="ar-DZ" sz="1600" dirty="0" err="1">
                <a:solidFill>
                  <a:schemeClr val="tx1">
                    <a:lumMod val="50000"/>
                    <a:lumOff val="50000"/>
                  </a:schemeClr>
                </a:solidFill>
                <a:latin typeface="SST Arabic Medium" pitchFamily="34" charset="-78"/>
                <a:cs typeface="SST Arabic Medium" pitchFamily="34" charset="-78"/>
              </a:rPr>
              <a:t>حوكمة</a:t>
            </a:r>
            <a:r>
              <a:rPr lang="ar-DZ" sz="1600" dirty="0">
                <a:solidFill>
                  <a:schemeClr val="tx1">
                    <a:lumMod val="50000"/>
                    <a:lumOff val="50000"/>
                  </a:schemeClr>
                </a:solidFill>
                <a:latin typeface="SST Arabic Medium" pitchFamily="34" charset="-78"/>
                <a:cs typeface="SST Arabic Medium" pitchFamily="34" charset="-78"/>
              </a:rPr>
              <a:t> البرنامج</a:t>
            </a:r>
            <a:r>
              <a:rPr lang="ar-SA" sz="1600" dirty="0">
                <a:solidFill>
                  <a:schemeClr val="tx1">
                    <a:lumMod val="50000"/>
                    <a:lumOff val="50000"/>
                  </a:schemeClr>
                </a:solidFill>
                <a:latin typeface="SST Arabic Medium" pitchFamily="34" charset="-78"/>
                <a:cs typeface="SST Arabic Medium" pitchFamily="34" charset="-78"/>
              </a:rPr>
              <a:t> </a:t>
            </a:r>
            <a:r>
              <a:rPr lang="ar-DZ" sz="1600" dirty="0">
                <a:solidFill>
                  <a:schemeClr val="tx1">
                    <a:lumMod val="50000"/>
                    <a:lumOff val="50000"/>
                  </a:schemeClr>
                </a:solidFill>
                <a:latin typeface="SST Arabic Medium" pitchFamily="34" charset="-78"/>
                <a:cs typeface="SST Arabic Medium" pitchFamily="34" charset="-78"/>
              </a:rPr>
              <a:t>أو الحوكمة المؤسسية.</a:t>
            </a:r>
          </a:p>
        </p:txBody>
      </p:sp>
      <p:sp>
        <p:nvSpPr>
          <p:cNvPr id="8" name="Rectangle 7">
            <a:extLst>
              <a:ext uri="{FF2B5EF4-FFF2-40B4-BE49-F238E27FC236}">
                <a16:creationId xmlns:a16="http://schemas.microsoft.com/office/drawing/2014/main" id="{20750907-4DE7-4829-B4F5-30B3890FDD0D}"/>
              </a:ext>
            </a:extLst>
          </p:cNvPr>
          <p:cNvSpPr/>
          <p:nvPr/>
        </p:nvSpPr>
        <p:spPr>
          <a:xfrm>
            <a:off x="6368879" y="2303258"/>
            <a:ext cx="45719" cy="1785104"/>
          </a:xfrm>
          <a:prstGeom prst="rect">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ST Arabic Medium" pitchFamily="34" charset="-78"/>
            </a:endParaRPr>
          </a:p>
        </p:txBody>
      </p:sp>
      <p:pic>
        <p:nvPicPr>
          <p:cNvPr id="1026" name="Picture 2" descr="معوقات تطبيق الحوكمة في القطاع العام - موضوع">
            <a:extLst>
              <a:ext uri="{FF2B5EF4-FFF2-40B4-BE49-F238E27FC236}">
                <a16:creationId xmlns:a16="http://schemas.microsoft.com/office/drawing/2014/main" id="{0120280C-7F20-461C-BF90-8E7218CCD0D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56393" y="2303258"/>
            <a:ext cx="4077853" cy="1785104"/>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5754115" y="526472"/>
            <a:ext cx="5934770"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ثانياً: أنظمة الحوكمة المؤسسية</a:t>
            </a:r>
            <a:endParaRPr kumimoji="0" lang="en-US" sz="2500" i="0" u="none" strike="noStrike" kern="1200" cap="none" spc="0" normalizeH="0" baseline="0" noProof="0" dirty="0">
              <a:ln>
                <a:noFill/>
              </a:ln>
              <a:solidFill>
                <a:srgbClr val="112D63"/>
              </a:solidFill>
              <a:effectLst/>
              <a:uLnTx/>
              <a:uFillTx/>
              <a:latin typeface="SST Arabic Medium" pitchFamily="34" charset="-78"/>
              <a:cs typeface="SST Arabic Medium" pitchFamily="34" charset="-78"/>
            </a:endParaRPr>
          </a:p>
        </p:txBody>
      </p:sp>
    </p:spTree>
    <p:extLst>
      <p:ext uri="{BB962C8B-B14F-4D97-AF65-F5344CB8AC3E}">
        <p14:creationId xmlns:p14="http://schemas.microsoft.com/office/powerpoint/2010/main" val="3830907076"/>
      </p:ext>
    </p:extLst>
  </p:cSld>
  <p:clrMapOvr>
    <a:masterClrMapping/>
  </p:clrMapOvr>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AC491D1-C0F5-4A32-ACD5-467B81467404}"/>
              </a:ext>
            </a:extLst>
          </p:cNvPr>
          <p:cNvPicPr>
            <a:picLocks noChangeAspect="1"/>
          </p:cNvPicPr>
          <p:nvPr/>
        </p:nvPicPr>
        <p:blipFill>
          <a:blip r:embed="rId2"/>
          <a:stretch>
            <a:fillRect/>
          </a:stretch>
        </p:blipFill>
        <p:spPr>
          <a:xfrm>
            <a:off x="620816" y="1705220"/>
            <a:ext cx="3293960" cy="3293960"/>
          </a:xfrm>
          <a:prstGeom prst="rect">
            <a:avLst/>
          </a:prstGeom>
        </p:spPr>
      </p:pic>
      <p:sp>
        <p:nvSpPr>
          <p:cNvPr id="5" name="TextBox 4"/>
          <p:cNvSpPr txBox="1"/>
          <p:nvPr/>
        </p:nvSpPr>
        <p:spPr>
          <a:xfrm>
            <a:off x="3781425" y="496976"/>
            <a:ext cx="7887979"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استراتيجيات إدارة الوقت للمساعدة في اجتياز الاختبار</a:t>
            </a:r>
          </a:p>
        </p:txBody>
      </p:sp>
      <p:sp>
        <p:nvSpPr>
          <p:cNvPr id="9" name="Rectangle 8">
            <a:extLst>
              <a:ext uri="{FF2B5EF4-FFF2-40B4-BE49-F238E27FC236}">
                <a16:creationId xmlns:a16="http://schemas.microsoft.com/office/drawing/2014/main" id="{F4EE0537-3E7D-4B24-A53E-0CAC197E044D}"/>
              </a:ext>
            </a:extLst>
          </p:cNvPr>
          <p:cNvSpPr/>
          <p:nvPr/>
        </p:nvSpPr>
        <p:spPr>
          <a:xfrm>
            <a:off x="4023724" y="1560804"/>
            <a:ext cx="7645680" cy="2477601"/>
          </a:xfrm>
          <a:prstGeom prst="rect">
            <a:avLst/>
          </a:prstGeom>
        </p:spPr>
        <p:txBody>
          <a:bodyPr wrap="square">
            <a:spAutoFit/>
          </a:bodyPr>
          <a:lstStyle/>
          <a:p>
            <a:pPr algn="justLow" rtl="1" fontAlgn="base">
              <a:lnSpc>
                <a:spcPct val="150000"/>
              </a:lnSpc>
            </a:pPr>
            <a:r>
              <a:rPr lang="ar-DZ" dirty="0">
                <a:solidFill>
                  <a:srgbClr val="03A5AD"/>
                </a:solidFill>
                <a:latin typeface="SST Arabic Medium" pitchFamily="34" charset="-78"/>
                <a:cs typeface="SST Arabic Medium" pitchFamily="34" charset="-78"/>
              </a:rPr>
              <a:t>نهج لتسريع تقدمك</a:t>
            </a:r>
            <a:r>
              <a:rPr lang="ar-EG" dirty="0">
                <a:solidFill>
                  <a:srgbClr val="03A5AD"/>
                </a:solidFill>
                <a:latin typeface="SST Arabic Medium" pitchFamily="34" charset="-78"/>
                <a:cs typeface="SST Arabic Medium" pitchFamily="34" charset="-78"/>
              </a:rPr>
              <a:t>:</a:t>
            </a:r>
          </a:p>
          <a:p>
            <a:pPr algn="justLow" rtl="1" fontAlgn="base">
              <a:lnSpc>
                <a:spcPct val="200000"/>
              </a:lnSpc>
            </a:pPr>
            <a:r>
              <a:rPr lang="ar-DZ" sz="1600" dirty="0">
                <a:solidFill>
                  <a:schemeClr val="bg1">
                    <a:lumMod val="50000"/>
                  </a:schemeClr>
                </a:solidFill>
                <a:latin typeface="SST Arabic Medium" pitchFamily="34" charset="-78"/>
                <a:cs typeface="SST Arabic Medium" pitchFamily="34" charset="-78"/>
              </a:rPr>
              <a:t> استخدم مؤقت الاختبار لتتبع التقدم والتأكد من أنك تقضي حوالي دقيقة (لا تزيد عن دقيقتين) على الأسئلة في التمرير الأول. </a:t>
            </a:r>
            <a:endParaRPr lang="ar-EG" sz="1600" dirty="0">
              <a:solidFill>
                <a:schemeClr val="bg1">
                  <a:lumMod val="50000"/>
                </a:schemeClr>
              </a:solidFill>
              <a:latin typeface="SST Arabic Medium" pitchFamily="34" charset="-78"/>
              <a:cs typeface="SST Arabic Medium" pitchFamily="34" charset="-78"/>
            </a:endParaRPr>
          </a:p>
          <a:p>
            <a:pPr algn="justLow" rtl="1" fontAlgn="base">
              <a:lnSpc>
                <a:spcPct val="200000"/>
              </a:lnSpc>
            </a:pPr>
            <a:r>
              <a:rPr lang="ar-DZ" sz="1600" dirty="0">
                <a:solidFill>
                  <a:schemeClr val="bg1">
                    <a:lumMod val="50000"/>
                  </a:schemeClr>
                </a:solidFill>
                <a:latin typeface="SST Arabic Medium" pitchFamily="34" charset="-78"/>
                <a:cs typeface="SST Arabic Medium" pitchFamily="34" charset="-78"/>
              </a:rPr>
              <a:t>سيساعدك تتبع تقدمك على تطوير إيقاع يعطي الأولوية للأسئلة التي من المرجح أن تصححها ويوفر الوقت لاستخدامها في الأسئلة التي وجدتها صعبة في البداية.</a:t>
            </a:r>
          </a:p>
        </p:txBody>
      </p:sp>
    </p:spTree>
    <p:extLst>
      <p:ext uri="{BB962C8B-B14F-4D97-AF65-F5344CB8AC3E}">
        <p14:creationId xmlns:p14="http://schemas.microsoft.com/office/powerpoint/2010/main" val="2685570049"/>
      </p:ext>
    </p:extLst>
  </p:cSld>
  <p:clrMapOvr>
    <a:masterClrMapping/>
  </p:clrMapOvr>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D6F2125-ED69-4076-9086-37AA97C29609}"/>
              </a:ext>
            </a:extLst>
          </p:cNvPr>
          <p:cNvSpPr/>
          <p:nvPr/>
        </p:nvSpPr>
        <p:spPr>
          <a:xfrm>
            <a:off x="818151" y="1424729"/>
            <a:ext cx="10851253" cy="3139321"/>
          </a:xfrm>
          <a:prstGeom prst="rect">
            <a:avLst/>
          </a:prstGeom>
        </p:spPr>
        <p:txBody>
          <a:bodyPr wrap="square">
            <a:spAutoFit/>
          </a:bodyPr>
          <a:lstStyle/>
          <a:p>
            <a:pPr algn="r" rtl="1" fontAlgn="base">
              <a:lnSpc>
                <a:spcPct val="150000"/>
              </a:lnSpc>
            </a:pPr>
            <a:r>
              <a:rPr lang="ar-DZ" dirty="0">
                <a:solidFill>
                  <a:srgbClr val="03A5AD"/>
                </a:solidFill>
                <a:latin typeface="SST Arabic Medium" pitchFamily="34" charset="-78"/>
                <a:cs typeface="SST Arabic Medium" pitchFamily="34" charset="-78"/>
              </a:rPr>
              <a:t>نهج الإجابة على الأسئلة للالتزام بالجدول الزمني</a:t>
            </a:r>
            <a:r>
              <a:rPr lang="ar-EG" dirty="0">
                <a:solidFill>
                  <a:srgbClr val="03A5AD"/>
                </a:solidFill>
                <a:latin typeface="SST Arabic Medium" pitchFamily="34" charset="-78"/>
                <a:cs typeface="SST Arabic Medium" pitchFamily="34" charset="-78"/>
              </a:rPr>
              <a:t>:</a:t>
            </a:r>
          </a:p>
          <a:p>
            <a:pPr algn="r" rtl="1" fontAlgn="base">
              <a:lnSpc>
                <a:spcPct val="150000"/>
              </a:lnSpc>
            </a:pPr>
            <a:endParaRPr lang="ar-EG" dirty="0">
              <a:solidFill>
                <a:srgbClr val="03A5AD"/>
              </a:solidFill>
              <a:latin typeface="SST Arabic Medium" pitchFamily="34" charset="-78"/>
              <a:cs typeface="SST Arabic Medium" pitchFamily="34" charset="-78"/>
            </a:endParaRPr>
          </a:p>
          <a:p>
            <a:pPr algn="r" rtl="1" fontAlgn="base">
              <a:lnSpc>
                <a:spcPct val="150000"/>
              </a:lnSpc>
            </a:pPr>
            <a:r>
              <a:rPr lang="ar-DZ" sz="1600" b="1" dirty="0">
                <a:solidFill>
                  <a:srgbClr val="03A5AD"/>
                </a:solidFill>
                <a:latin typeface="SST Arabic Medium" pitchFamily="34" charset="-78"/>
                <a:cs typeface="SST Arabic Medium" pitchFamily="34" charset="-78"/>
              </a:rPr>
              <a:t> </a:t>
            </a:r>
            <a:r>
              <a:rPr lang="ar-DZ" sz="1600" b="1" dirty="0">
                <a:solidFill>
                  <a:schemeClr val="bg1">
                    <a:lumMod val="50000"/>
                  </a:schemeClr>
                </a:solidFill>
                <a:latin typeface="SST Arabic Medium" pitchFamily="34" charset="-78"/>
                <a:cs typeface="SST Arabic Medium" pitchFamily="34" charset="-78"/>
              </a:rPr>
              <a:t>يساعد النهج الاستراتيجي للإجابة على الأسئلة في إدارة الوقت.</a:t>
            </a:r>
          </a:p>
          <a:p>
            <a:pPr marL="742950" lvl="1" indent="-285750" algn="r" rtl="1" fontAlgn="base">
              <a:lnSpc>
                <a:spcPct val="150000"/>
              </a:lnSpc>
              <a:buClr>
                <a:srgbClr val="02BCB6"/>
              </a:buClr>
              <a:buFont typeface="Arial" panose="020B0604020202020204" pitchFamily="34" charset="0"/>
              <a:buChar char="•"/>
            </a:pPr>
            <a:r>
              <a:rPr lang="ar-DZ" sz="1600" dirty="0">
                <a:solidFill>
                  <a:schemeClr val="bg1">
                    <a:lumMod val="50000"/>
                  </a:schemeClr>
                </a:solidFill>
                <a:latin typeface="SST Arabic Medium" pitchFamily="34" charset="-78"/>
                <a:cs typeface="SST Arabic Medium" pitchFamily="34" charset="-78"/>
              </a:rPr>
              <a:t>اقرأ السؤال جيدا</a:t>
            </a:r>
          </a:p>
          <a:p>
            <a:pPr marL="742950" lvl="1" indent="-285750" algn="r" rtl="1" fontAlgn="base">
              <a:lnSpc>
                <a:spcPct val="150000"/>
              </a:lnSpc>
              <a:buClr>
                <a:srgbClr val="02BCB6"/>
              </a:buClr>
              <a:buFont typeface="Arial" panose="020B0604020202020204" pitchFamily="34" charset="0"/>
              <a:buChar char="•"/>
            </a:pPr>
            <a:r>
              <a:rPr lang="ar-DZ" sz="1600" dirty="0">
                <a:solidFill>
                  <a:schemeClr val="bg1">
                    <a:lumMod val="50000"/>
                  </a:schemeClr>
                </a:solidFill>
                <a:latin typeface="SST Arabic Medium" pitchFamily="34" charset="-78"/>
                <a:cs typeface="SST Arabic Medium" pitchFamily="34" charset="-78"/>
              </a:rPr>
              <a:t>تحديد المصطلحات والعبارات الرئيسية</a:t>
            </a:r>
          </a:p>
          <a:p>
            <a:pPr marL="742950" lvl="1" indent="-285750" algn="r" rtl="1" fontAlgn="base">
              <a:lnSpc>
                <a:spcPct val="150000"/>
              </a:lnSpc>
              <a:buClr>
                <a:srgbClr val="02BCB6"/>
              </a:buClr>
              <a:buFont typeface="Arial" panose="020B0604020202020204" pitchFamily="34" charset="0"/>
              <a:buChar char="•"/>
            </a:pPr>
            <a:r>
              <a:rPr lang="ar-DZ" sz="1600" dirty="0">
                <a:solidFill>
                  <a:schemeClr val="bg1">
                    <a:lumMod val="50000"/>
                  </a:schemeClr>
                </a:solidFill>
                <a:latin typeface="SST Arabic Medium" pitchFamily="34" charset="-78"/>
                <a:cs typeface="SST Arabic Medium" pitchFamily="34" charset="-78"/>
              </a:rPr>
              <a:t>القضاء على الإجابات غير الصحيحة</a:t>
            </a:r>
          </a:p>
          <a:p>
            <a:pPr marL="742950" lvl="1" indent="-285750" algn="r" rtl="1" fontAlgn="base">
              <a:lnSpc>
                <a:spcPct val="150000"/>
              </a:lnSpc>
              <a:buClr>
                <a:srgbClr val="02BCB6"/>
              </a:buClr>
              <a:buFont typeface="Arial" panose="020B0604020202020204" pitchFamily="34" charset="0"/>
              <a:buChar char="•"/>
            </a:pPr>
            <a:r>
              <a:rPr lang="ar-DZ" sz="1600" dirty="0">
                <a:solidFill>
                  <a:schemeClr val="bg1">
                    <a:lumMod val="50000"/>
                  </a:schemeClr>
                </a:solidFill>
                <a:latin typeface="SST Arabic Medium" pitchFamily="34" charset="-78"/>
                <a:cs typeface="SST Arabic Medium" pitchFamily="34" charset="-78"/>
              </a:rPr>
              <a:t>حدد أفضل إجابة تعكس أفضل ممارسات وأطر عمل </a:t>
            </a:r>
            <a:r>
              <a:rPr lang="en-US" sz="1600" dirty="0">
                <a:solidFill>
                  <a:schemeClr val="bg1">
                    <a:lumMod val="50000"/>
                  </a:schemeClr>
                </a:solidFill>
                <a:latin typeface="SST Arabic Medium" pitchFamily="34" charset="-78"/>
                <a:cs typeface="SST Arabic Medium" pitchFamily="34" charset="-78"/>
              </a:rPr>
              <a:t>PMI</a:t>
            </a:r>
            <a:endParaRPr lang="ar-DZ" sz="1600" dirty="0">
              <a:solidFill>
                <a:schemeClr val="bg1">
                  <a:lumMod val="50000"/>
                </a:schemeClr>
              </a:solidFill>
              <a:latin typeface="SST Arabic Medium" pitchFamily="34" charset="-78"/>
              <a:cs typeface="SST Arabic Medium" pitchFamily="34" charset="-78"/>
            </a:endParaRPr>
          </a:p>
          <a:p>
            <a:pPr marL="742950" lvl="1" indent="-285750" algn="r" rtl="1" fontAlgn="base">
              <a:lnSpc>
                <a:spcPct val="150000"/>
              </a:lnSpc>
              <a:buClr>
                <a:srgbClr val="02BCB6"/>
              </a:buClr>
              <a:buFont typeface="Arial" panose="020B0604020202020204" pitchFamily="34" charset="0"/>
              <a:buChar char="•"/>
            </a:pPr>
            <a:r>
              <a:rPr lang="ar-DZ" sz="1600" dirty="0">
                <a:solidFill>
                  <a:schemeClr val="bg1">
                    <a:lumMod val="50000"/>
                  </a:schemeClr>
                </a:solidFill>
                <a:latin typeface="SST Arabic Medium" pitchFamily="34" charset="-78"/>
                <a:cs typeface="SST Arabic Medium" pitchFamily="34" charset="-78"/>
              </a:rPr>
              <a:t>خمن ما إذا كنت بحاجة إلى توضيح وقم بتمييزه للمراجعة إذا سمح الوقت بذلك.</a:t>
            </a:r>
            <a:endParaRPr lang="ar-DZ" sz="1600" i="0" dirty="0">
              <a:solidFill>
                <a:schemeClr val="bg1">
                  <a:lumMod val="50000"/>
                </a:schemeClr>
              </a:solidFill>
              <a:effectLst/>
              <a:latin typeface="SST Arabic Medium" pitchFamily="34" charset="-78"/>
              <a:cs typeface="SST Arabic Medium" pitchFamily="34" charset="-78"/>
            </a:endParaRPr>
          </a:p>
        </p:txBody>
      </p:sp>
      <p:sp>
        <p:nvSpPr>
          <p:cNvPr id="4" name="TextBox 3"/>
          <p:cNvSpPr txBox="1"/>
          <p:nvPr/>
        </p:nvSpPr>
        <p:spPr>
          <a:xfrm>
            <a:off x="3781425" y="496976"/>
            <a:ext cx="7887979"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استراتيجيات إدارة الوقت للمساعدة في اجتياز الاختبار</a:t>
            </a:r>
          </a:p>
        </p:txBody>
      </p:sp>
    </p:spTree>
    <p:extLst>
      <p:ext uri="{BB962C8B-B14F-4D97-AF65-F5344CB8AC3E}">
        <p14:creationId xmlns:p14="http://schemas.microsoft.com/office/powerpoint/2010/main" val="2476403491"/>
      </p:ext>
    </p:extLst>
  </p:cSld>
  <p:clrMapOvr>
    <a:masterClrMapping/>
  </p:clrMapOvr>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CD397BF-88E9-4A95-A1A5-8A04C16E2D44}"/>
              </a:ext>
            </a:extLst>
          </p:cNvPr>
          <p:cNvSpPr/>
          <p:nvPr/>
        </p:nvSpPr>
        <p:spPr>
          <a:xfrm>
            <a:off x="4300930" y="1551664"/>
            <a:ext cx="7164079" cy="2477601"/>
          </a:xfrm>
          <a:prstGeom prst="rect">
            <a:avLst/>
          </a:prstGeom>
        </p:spPr>
        <p:txBody>
          <a:bodyPr wrap="square">
            <a:spAutoFit/>
          </a:bodyPr>
          <a:lstStyle/>
          <a:p>
            <a:pPr algn="r" rtl="1" fontAlgn="base">
              <a:lnSpc>
                <a:spcPct val="150000"/>
              </a:lnSpc>
            </a:pPr>
            <a:r>
              <a:rPr lang="ar-DZ" dirty="0">
                <a:solidFill>
                  <a:srgbClr val="03A5AD"/>
                </a:solidFill>
                <a:latin typeface="SST Arabic Medium" pitchFamily="34" charset="-78"/>
                <a:cs typeface="SST Arabic Medium" pitchFamily="34" charset="-78"/>
              </a:rPr>
              <a:t>نهج الإجابة على الأسئلة الصعبة دون التخلف عن الركب</a:t>
            </a:r>
            <a:r>
              <a:rPr lang="ar-EG" dirty="0">
                <a:solidFill>
                  <a:srgbClr val="03A5AD"/>
                </a:solidFill>
                <a:latin typeface="SST Arabic Medium" pitchFamily="34" charset="-78"/>
                <a:cs typeface="SST Arabic Medium" pitchFamily="34" charset="-78"/>
              </a:rPr>
              <a:t>:</a:t>
            </a:r>
          </a:p>
          <a:p>
            <a:pPr algn="just" rtl="1" fontAlgn="base">
              <a:lnSpc>
                <a:spcPct val="200000"/>
              </a:lnSpc>
            </a:pPr>
            <a:r>
              <a:rPr lang="ar-DZ" sz="1600" dirty="0">
                <a:solidFill>
                  <a:schemeClr val="bg1">
                    <a:lumMod val="50000"/>
                  </a:schemeClr>
                </a:solidFill>
                <a:latin typeface="SST Arabic Medium" pitchFamily="34" charset="-78"/>
                <a:cs typeface="SST Arabic Medium" pitchFamily="34" charset="-78"/>
              </a:rPr>
              <a:t> لا تقضي أكثر من دقيقتين في سؤال ، وإلا فسوف تتخلف عن الركب. إذا كنت لا تشعر بالثقة في الإجابة ، فضع علامة عليها للمراجعة والمضي قدما. بهذه الطريقة ، تكمل الأسئلة التي تشعر أنه من المرجح أن تحصل على الإجابة الصحيحة أولا قبل العودة إلى تلك الأسئلة التي لديك شكوك بشأنها.</a:t>
            </a:r>
            <a:endParaRPr lang="ar-DZ" sz="1600" i="0" dirty="0">
              <a:solidFill>
                <a:schemeClr val="bg1">
                  <a:lumMod val="50000"/>
                </a:schemeClr>
              </a:solidFill>
              <a:effectLst/>
              <a:latin typeface="SST Arabic Medium" pitchFamily="34" charset="-78"/>
              <a:cs typeface="SST Arabic Medium" pitchFamily="34" charset="-78"/>
            </a:endParaRPr>
          </a:p>
        </p:txBody>
      </p:sp>
      <p:sp>
        <p:nvSpPr>
          <p:cNvPr id="6" name="TextBox 5"/>
          <p:cNvSpPr txBox="1"/>
          <p:nvPr/>
        </p:nvSpPr>
        <p:spPr>
          <a:xfrm>
            <a:off x="3781425" y="496976"/>
            <a:ext cx="7887979"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استراتيجيات إدارة الوقت للمساعدة في اجتياز الاختبار</a:t>
            </a:r>
          </a:p>
        </p:txBody>
      </p:sp>
    </p:spTree>
    <p:extLst>
      <p:ext uri="{BB962C8B-B14F-4D97-AF65-F5344CB8AC3E}">
        <p14:creationId xmlns:p14="http://schemas.microsoft.com/office/powerpoint/2010/main" val="1908750418"/>
      </p:ext>
    </p:extLst>
  </p:cSld>
  <p:clrMapOvr>
    <a:masterClrMapping/>
  </p:clrMapOvr>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731287" y="430301"/>
            <a:ext cx="6938117" cy="621324"/>
          </a:xfrm>
          <a:prstGeom prst="rect">
            <a:avLst/>
          </a:prstGeom>
          <a:noFill/>
        </p:spPr>
        <p:txBody>
          <a:bodyPr wrap="square" rtlCol="0">
            <a:spAutoFit/>
          </a:bodyPr>
          <a:lstStyle/>
          <a:p>
            <a:pPr lvl="0" algn="r" rtl="1">
              <a:lnSpc>
                <a:spcPct val="150000"/>
              </a:lnSpc>
              <a:defRPr/>
            </a:pPr>
            <a:r>
              <a:rPr lang="ar-EG" sz="2500" dirty="0">
                <a:solidFill>
                  <a:srgbClr val="112D63"/>
                </a:solidFill>
                <a:latin typeface="SST Arabic Medium" pitchFamily="34" charset="-78"/>
                <a:cs typeface="SST Arabic Medium" pitchFamily="34" charset="-78"/>
              </a:rPr>
              <a:t>تطبيق استراتيجيات الإجابة الذكية</a:t>
            </a:r>
          </a:p>
        </p:txBody>
      </p:sp>
      <p:sp>
        <p:nvSpPr>
          <p:cNvPr id="4" name="Rectangle 3">
            <a:extLst>
              <a:ext uri="{FF2B5EF4-FFF2-40B4-BE49-F238E27FC236}">
                <a16:creationId xmlns:a16="http://schemas.microsoft.com/office/drawing/2014/main" id="{FE0B8A2B-8D1B-45A9-84ED-2E676BB581EF}"/>
              </a:ext>
            </a:extLst>
          </p:cNvPr>
          <p:cNvSpPr/>
          <p:nvPr/>
        </p:nvSpPr>
        <p:spPr>
          <a:xfrm>
            <a:off x="1285876" y="1568777"/>
            <a:ext cx="10291042" cy="2769989"/>
          </a:xfrm>
          <a:prstGeom prst="rect">
            <a:avLst/>
          </a:prstGeom>
        </p:spPr>
        <p:txBody>
          <a:bodyPr wrap="square">
            <a:spAutoFit/>
          </a:bodyPr>
          <a:lstStyle/>
          <a:p>
            <a:pPr algn="justLow" rtl="1">
              <a:lnSpc>
                <a:spcPct val="150000"/>
              </a:lnSpc>
            </a:pPr>
            <a:r>
              <a:rPr lang="ar-EG" dirty="0">
                <a:solidFill>
                  <a:srgbClr val="03A5AD"/>
                </a:solidFill>
                <a:latin typeface="SST Arabic Medium" pitchFamily="34" charset="-78"/>
                <a:cs typeface="SST Arabic Medium" pitchFamily="34" charset="-78"/>
              </a:rPr>
              <a:t>تقنيات تحليل الأسئلة: </a:t>
            </a:r>
          </a:p>
          <a:p>
            <a:pPr algn="justLow" rtl="1">
              <a:lnSpc>
                <a:spcPct val="150000"/>
              </a:lnSpc>
            </a:pPr>
            <a:endParaRPr lang="ar-EG" dirty="0">
              <a:solidFill>
                <a:srgbClr val="03A5AD"/>
              </a:solidFill>
              <a:latin typeface="SST Arabic Medium" pitchFamily="34" charset="-78"/>
              <a:cs typeface="SST Arabic Medium" pitchFamily="34" charset="-78"/>
            </a:endParaRPr>
          </a:p>
          <a:p>
            <a:pPr marL="342900" indent="-342900" algn="justLow" rtl="1">
              <a:lnSpc>
                <a:spcPct val="150000"/>
              </a:lnSpc>
              <a:buClr>
                <a:srgbClr val="02BCB6"/>
              </a:buClr>
              <a:buFont typeface="Arial" panose="020B0604020202020204" pitchFamily="34" charset="0"/>
              <a:buChar char="•"/>
            </a:pPr>
            <a:r>
              <a:rPr lang="ar-DZ" sz="1600" dirty="0">
                <a:solidFill>
                  <a:schemeClr val="bg1">
                    <a:lumMod val="50000"/>
                  </a:schemeClr>
                </a:solidFill>
                <a:latin typeface="SST Arabic Medium" pitchFamily="34" charset="-78"/>
                <a:cs typeface="SST Arabic Medium" pitchFamily="34" charset="-78"/>
              </a:rPr>
              <a:t>اقرأ السؤال بالكامل بعناية. أحيانًا تكون الإجابة في تفاصيل السؤال.</a:t>
            </a:r>
            <a:endParaRPr lang="ar-EG" sz="1600" dirty="0">
              <a:solidFill>
                <a:schemeClr val="bg1">
                  <a:lumMod val="50000"/>
                </a:schemeClr>
              </a:solidFill>
              <a:latin typeface="SST Arabic Medium" pitchFamily="34" charset="-78"/>
              <a:cs typeface="SST Arabic Medium" pitchFamily="34" charset="-78"/>
            </a:endParaRPr>
          </a:p>
          <a:p>
            <a:pPr marL="342900" indent="-342900" algn="justLow" rtl="1">
              <a:lnSpc>
                <a:spcPct val="150000"/>
              </a:lnSpc>
              <a:buClr>
                <a:srgbClr val="02BCB6"/>
              </a:buClr>
              <a:buFont typeface="Arial" panose="020B0604020202020204" pitchFamily="34" charset="0"/>
              <a:buChar char="•"/>
            </a:pPr>
            <a:r>
              <a:rPr lang="ar-DZ" sz="1600" dirty="0">
                <a:solidFill>
                  <a:schemeClr val="bg1">
                    <a:lumMod val="50000"/>
                  </a:schemeClr>
                </a:solidFill>
                <a:latin typeface="SST Arabic Medium" pitchFamily="34" charset="-78"/>
                <a:cs typeface="SST Arabic Medium" pitchFamily="34" charset="-78"/>
              </a:rPr>
              <a:t>ابحث عن الكلمات المفتاحية مثل ("الأفضل"، "الأول"، "الأقل خطورة").</a:t>
            </a:r>
            <a:endParaRPr lang="ar-EG" sz="1600" dirty="0">
              <a:solidFill>
                <a:schemeClr val="bg1">
                  <a:lumMod val="50000"/>
                </a:schemeClr>
              </a:solidFill>
              <a:latin typeface="SST Arabic Medium" pitchFamily="34" charset="-78"/>
              <a:cs typeface="SST Arabic Medium" pitchFamily="34" charset="-78"/>
            </a:endParaRPr>
          </a:p>
          <a:p>
            <a:pPr marL="342900" indent="-342900" algn="justLow" rtl="1">
              <a:lnSpc>
                <a:spcPct val="150000"/>
              </a:lnSpc>
              <a:buClr>
                <a:srgbClr val="02BCB6"/>
              </a:buClr>
              <a:buFont typeface="Arial" panose="020B0604020202020204" pitchFamily="34" charset="0"/>
              <a:buChar char="•"/>
            </a:pPr>
            <a:r>
              <a:rPr lang="ar-DZ" sz="1600" dirty="0">
                <a:solidFill>
                  <a:schemeClr val="bg1">
                    <a:lumMod val="50000"/>
                  </a:schemeClr>
                </a:solidFill>
                <a:latin typeface="SST Arabic Medium" pitchFamily="34" charset="-78"/>
                <a:cs typeface="SST Arabic Medium" pitchFamily="34" charset="-78"/>
              </a:rPr>
              <a:t>تجنب الخيارات التي تحتوي على كلمات مثل ("دائمًا"، "أبدًا"، "يجب").</a:t>
            </a:r>
            <a:endParaRPr lang="ar-EG" sz="1600" dirty="0">
              <a:solidFill>
                <a:schemeClr val="bg1">
                  <a:lumMod val="50000"/>
                </a:schemeClr>
              </a:solidFill>
              <a:latin typeface="SST Arabic Medium" pitchFamily="34" charset="-78"/>
              <a:cs typeface="SST Arabic Medium" pitchFamily="34" charset="-78"/>
            </a:endParaRPr>
          </a:p>
          <a:p>
            <a:pPr marL="342900" indent="-342900" algn="justLow" rtl="1">
              <a:lnSpc>
                <a:spcPct val="150000"/>
              </a:lnSpc>
              <a:buClr>
                <a:srgbClr val="02BCB6"/>
              </a:buClr>
              <a:buFont typeface="Arial" panose="020B0604020202020204" pitchFamily="34" charset="0"/>
              <a:buChar char="•"/>
            </a:pPr>
            <a:r>
              <a:rPr lang="ar-DZ" sz="1600" dirty="0">
                <a:solidFill>
                  <a:schemeClr val="bg1">
                    <a:lumMod val="50000"/>
                  </a:schemeClr>
                </a:solidFill>
                <a:latin typeface="SST Arabic Medium" pitchFamily="34" charset="-78"/>
                <a:cs typeface="SST Arabic Medium" pitchFamily="34" charset="-78"/>
              </a:rPr>
              <a:t>إذا كان لديك إجابتان متشابهتان جدًا، فغالبًا واحدة منهما هي الصحيحة.</a:t>
            </a:r>
            <a:endParaRPr lang="ar-EG" sz="1600" dirty="0">
              <a:solidFill>
                <a:schemeClr val="bg1">
                  <a:lumMod val="50000"/>
                </a:schemeClr>
              </a:solidFill>
              <a:latin typeface="SST Arabic Medium" pitchFamily="34" charset="-78"/>
              <a:cs typeface="SST Arabic Medium" pitchFamily="34" charset="-78"/>
            </a:endParaRPr>
          </a:p>
          <a:p>
            <a:pPr marL="342900" indent="-342900" algn="justLow" rtl="1">
              <a:lnSpc>
                <a:spcPct val="150000"/>
              </a:lnSpc>
              <a:buClr>
                <a:srgbClr val="02BCB6"/>
              </a:buClr>
              <a:buFont typeface="Arial" panose="020B0604020202020204" pitchFamily="34" charset="0"/>
              <a:buChar char="•"/>
            </a:pPr>
            <a:r>
              <a:rPr lang="ar-DZ" sz="1600" dirty="0">
                <a:solidFill>
                  <a:schemeClr val="bg1">
                    <a:lumMod val="50000"/>
                  </a:schemeClr>
                </a:solidFill>
                <a:latin typeface="SST Arabic Medium" pitchFamily="34" charset="-78"/>
                <a:cs typeface="SST Arabic Medium" pitchFamily="34" charset="-78"/>
              </a:rPr>
              <a:t>استبعد الإجابات الخاطئة أولًا، ثم اختر من الخيارات المتبقية.</a:t>
            </a:r>
          </a:p>
        </p:txBody>
      </p:sp>
    </p:spTree>
    <p:extLst>
      <p:ext uri="{BB962C8B-B14F-4D97-AF65-F5344CB8AC3E}">
        <p14:creationId xmlns:p14="http://schemas.microsoft.com/office/powerpoint/2010/main" val="1171501080"/>
      </p:ext>
    </p:extLst>
  </p:cSld>
  <p:clrMapOvr>
    <a:masterClrMapping/>
  </p:clrMapOvr>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E0B8A2B-8D1B-45A9-84ED-2E676BB581EF}"/>
              </a:ext>
            </a:extLst>
          </p:cNvPr>
          <p:cNvSpPr/>
          <p:nvPr/>
        </p:nvSpPr>
        <p:spPr>
          <a:xfrm>
            <a:off x="2581836" y="1454477"/>
            <a:ext cx="8774422" cy="3416320"/>
          </a:xfrm>
          <a:prstGeom prst="rect">
            <a:avLst/>
          </a:prstGeom>
        </p:spPr>
        <p:txBody>
          <a:bodyPr wrap="square">
            <a:spAutoFit/>
          </a:bodyPr>
          <a:lstStyle/>
          <a:p>
            <a:pPr algn="r" rtl="1">
              <a:lnSpc>
                <a:spcPct val="150000"/>
              </a:lnSpc>
            </a:pPr>
            <a:r>
              <a:rPr lang="ar-EG" dirty="0">
                <a:solidFill>
                  <a:srgbClr val="03A5AD"/>
                </a:solidFill>
                <a:latin typeface="SST Arabic Medium" pitchFamily="34" charset="-78"/>
                <a:cs typeface="SST Arabic Medium" pitchFamily="34" charset="-78"/>
              </a:rPr>
              <a:t>فهم عقلية </a:t>
            </a:r>
            <a:r>
              <a:rPr lang="en-US" dirty="0">
                <a:solidFill>
                  <a:srgbClr val="03A5AD"/>
                </a:solidFill>
                <a:latin typeface="SST Arabic Medium" pitchFamily="34" charset="-78"/>
                <a:cs typeface="SST Arabic Medium" pitchFamily="34" charset="-78"/>
              </a:rPr>
              <a:t> PMI </a:t>
            </a:r>
            <a:r>
              <a:rPr lang="ar-EG" dirty="0">
                <a:solidFill>
                  <a:srgbClr val="03A5AD"/>
                </a:solidFill>
                <a:latin typeface="SST Arabic Medium" pitchFamily="34" charset="-78"/>
                <a:cs typeface="SST Arabic Medium" pitchFamily="34" charset="-78"/>
              </a:rPr>
              <a:t>في صياغة الأسئلة:</a:t>
            </a:r>
            <a:endParaRPr lang="en-US" dirty="0">
              <a:solidFill>
                <a:srgbClr val="03A5AD"/>
              </a:solidFill>
              <a:latin typeface="SST Arabic Medium" pitchFamily="34" charset="-78"/>
              <a:cs typeface="SST Arabic Medium" pitchFamily="34" charset="-78"/>
            </a:endParaRPr>
          </a:p>
          <a:p>
            <a:pPr marL="285750" indent="-285750" algn="r" rtl="1">
              <a:lnSpc>
                <a:spcPct val="200000"/>
              </a:lnSpc>
              <a:buFont typeface="Arial" panose="020B0604020202020204" pitchFamily="34" charset="0"/>
              <a:buChar char="•"/>
            </a:pPr>
            <a:r>
              <a:rPr lang="en-US" dirty="0">
                <a:solidFill>
                  <a:schemeClr val="tx1">
                    <a:lumMod val="50000"/>
                    <a:lumOff val="50000"/>
                  </a:schemeClr>
                </a:solidFill>
                <a:latin typeface="SST Arabic Medium" pitchFamily="34" charset="-78"/>
                <a:cs typeface="SST Arabic Medium" pitchFamily="34" charset="-78"/>
              </a:rPr>
              <a:t> PMI </a:t>
            </a:r>
            <a:r>
              <a:rPr lang="ar-EG" dirty="0">
                <a:solidFill>
                  <a:schemeClr val="tx1">
                    <a:lumMod val="50000"/>
                    <a:lumOff val="50000"/>
                  </a:schemeClr>
                </a:solidFill>
                <a:latin typeface="SST Arabic Medium" pitchFamily="34" charset="-78"/>
                <a:cs typeface="SST Arabic Medium" pitchFamily="34" charset="-78"/>
              </a:rPr>
              <a:t>تهتم بالسيناريوهات العملية أكثر من النظريات المجردة.</a:t>
            </a:r>
            <a:endParaRPr lang="en-US" dirty="0">
              <a:solidFill>
                <a:schemeClr val="tx1">
                  <a:lumMod val="50000"/>
                  <a:lumOff val="50000"/>
                </a:schemeClr>
              </a:solidFill>
              <a:latin typeface="SST Arabic Medium" pitchFamily="34" charset="-78"/>
              <a:cs typeface="SST Arabic Medium" pitchFamily="34" charset="-78"/>
            </a:endParaRPr>
          </a:p>
          <a:p>
            <a:pPr marL="285750" indent="-285750" algn="r" rtl="1">
              <a:lnSpc>
                <a:spcPct val="200000"/>
              </a:lnSpc>
              <a:buFont typeface="Arial" panose="020B0604020202020204" pitchFamily="34" charset="0"/>
              <a:buChar char="•"/>
            </a:pPr>
            <a:r>
              <a:rPr lang="ar-EG" dirty="0">
                <a:solidFill>
                  <a:schemeClr val="tx1">
                    <a:lumMod val="50000"/>
                    <a:lumOff val="50000"/>
                  </a:schemeClr>
                </a:solidFill>
                <a:latin typeface="SST Arabic Medium" pitchFamily="34" charset="-78"/>
                <a:cs typeface="SST Arabic Medium" pitchFamily="34" charset="-78"/>
              </a:rPr>
              <a:t> الإجابات تعتمد على المبادئ المرنة والممارسات المثلى وليس على تفاصيل منهج معين.</a:t>
            </a:r>
            <a:endParaRPr lang="en-US" dirty="0">
              <a:solidFill>
                <a:schemeClr val="tx1">
                  <a:lumMod val="50000"/>
                  <a:lumOff val="50000"/>
                </a:schemeClr>
              </a:solidFill>
              <a:latin typeface="SST Arabic Medium" pitchFamily="34" charset="-78"/>
              <a:cs typeface="SST Arabic Medium" pitchFamily="34" charset="-78"/>
            </a:endParaRPr>
          </a:p>
          <a:p>
            <a:pPr marL="285750" indent="-285750" algn="r" rtl="1">
              <a:lnSpc>
                <a:spcPct val="200000"/>
              </a:lnSpc>
              <a:buFont typeface="Arial" panose="020B0604020202020204" pitchFamily="34" charset="0"/>
              <a:buChar char="•"/>
            </a:pPr>
            <a:r>
              <a:rPr lang="ar-DZ" dirty="0">
                <a:solidFill>
                  <a:schemeClr val="tx1">
                    <a:lumMod val="50000"/>
                    <a:lumOff val="50000"/>
                  </a:schemeClr>
                </a:solidFill>
                <a:latin typeface="SST Arabic Medium" pitchFamily="34" charset="-78"/>
                <a:cs typeface="SST Arabic Medium" pitchFamily="34" charset="-78"/>
              </a:rPr>
              <a:t> الأسئلة قد تكون مصممة </a:t>
            </a:r>
            <a:r>
              <a:rPr lang="ar-DZ" dirty="0" err="1">
                <a:solidFill>
                  <a:schemeClr val="tx1">
                    <a:lumMod val="50000"/>
                    <a:lumOff val="50000"/>
                  </a:schemeClr>
                </a:solidFill>
                <a:latin typeface="SST Arabic Medium" pitchFamily="34" charset="-78"/>
                <a:cs typeface="SST Arabic Medium" pitchFamily="34" charset="-78"/>
              </a:rPr>
              <a:t>لخداعك</a:t>
            </a:r>
            <a:r>
              <a:rPr lang="ar-DZ" dirty="0">
                <a:solidFill>
                  <a:schemeClr val="tx1">
                    <a:lumMod val="50000"/>
                    <a:lumOff val="50000"/>
                  </a:schemeClr>
                </a:solidFill>
                <a:latin typeface="SST Arabic Medium" pitchFamily="34" charset="-78"/>
                <a:cs typeface="SST Arabic Medium" pitchFamily="34" charset="-78"/>
              </a:rPr>
              <a:t>، لذا لا تتسرع بالإجابة قبل تحليل كل الاختيارات.</a:t>
            </a:r>
          </a:p>
          <a:p>
            <a:pPr algn="r" rtl="1">
              <a:lnSpc>
                <a:spcPct val="150000"/>
              </a:lnSpc>
            </a:pPr>
            <a:endParaRPr lang="ar-EG" dirty="0">
              <a:solidFill>
                <a:schemeClr val="tx1">
                  <a:lumMod val="50000"/>
                  <a:lumOff val="50000"/>
                </a:schemeClr>
              </a:solidFill>
              <a:latin typeface="SST Arabic Medium" pitchFamily="34" charset="-78"/>
              <a:cs typeface="SST Arabic Medium" pitchFamily="34" charset="-78"/>
            </a:endParaRPr>
          </a:p>
          <a:p>
            <a:pPr algn="r" rtl="1">
              <a:lnSpc>
                <a:spcPct val="150000"/>
              </a:lnSpc>
            </a:pPr>
            <a:endParaRPr lang="en-US" dirty="0">
              <a:solidFill>
                <a:srgbClr val="03A5AD"/>
              </a:solidFill>
              <a:latin typeface="SST Arabic Medium" pitchFamily="34" charset="-78"/>
              <a:cs typeface="SST Arabic Medium" pitchFamily="34" charset="-78"/>
            </a:endParaRPr>
          </a:p>
          <a:p>
            <a:pPr algn="r" rtl="1">
              <a:lnSpc>
                <a:spcPct val="150000"/>
              </a:lnSpc>
            </a:pPr>
            <a:endParaRPr lang="ar-EG" dirty="0">
              <a:solidFill>
                <a:srgbClr val="03A5AD"/>
              </a:solidFill>
              <a:latin typeface="SST Arabic Medium" pitchFamily="34" charset="-78"/>
              <a:cs typeface="SST Arabic Medium" pitchFamily="34" charset="-78"/>
            </a:endParaRPr>
          </a:p>
        </p:txBody>
      </p:sp>
      <p:sp>
        <p:nvSpPr>
          <p:cNvPr id="7" name="TextBox 6"/>
          <p:cNvSpPr txBox="1"/>
          <p:nvPr/>
        </p:nvSpPr>
        <p:spPr>
          <a:xfrm>
            <a:off x="4731287" y="430301"/>
            <a:ext cx="6938117" cy="621324"/>
          </a:xfrm>
          <a:prstGeom prst="rect">
            <a:avLst/>
          </a:prstGeom>
          <a:noFill/>
        </p:spPr>
        <p:txBody>
          <a:bodyPr wrap="square" rtlCol="0">
            <a:spAutoFit/>
          </a:bodyPr>
          <a:lstStyle/>
          <a:p>
            <a:pPr lvl="0" algn="r" rtl="1">
              <a:lnSpc>
                <a:spcPct val="150000"/>
              </a:lnSpc>
              <a:defRPr/>
            </a:pPr>
            <a:r>
              <a:rPr lang="ar-EG" sz="2500" dirty="0">
                <a:solidFill>
                  <a:srgbClr val="112D63"/>
                </a:solidFill>
                <a:latin typeface="SST Arabic Medium" pitchFamily="34" charset="-78"/>
                <a:cs typeface="SST Arabic Medium" pitchFamily="34" charset="-78"/>
              </a:rPr>
              <a:t>تطبيق استراتيجيات الإجابة الذكية</a:t>
            </a:r>
          </a:p>
        </p:txBody>
      </p:sp>
    </p:spTree>
    <p:extLst>
      <p:ext uri="{BB962C8B-B14F-4D97-AF65-F5344CB8AC3E}">
        <p14:creationId xmlns:p14="http://schemas.microsoft.com/office/powerpoint/2010/main" val="4268707430"/>
      </p:ext>
    </p:extLst>
  </p:cSld>
  <p:clrMapOvr>
    <a:masterClrMapping/>
  </p:clrMapOvr>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731287" y="496976"/>
            <a:ext cx="6938117"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التدريب على أسئلة محاكاة</a:t>
            </a:r>
          </a:p>
        </p:txBody>
      </p:sp>
      <p:sp>
        <p:nvSpPr>
          <p:cNvPr id="10" name="Rectangle 9">
            <a:extLst>
              <a:ext uri="{FF2B5EF4-FFF2-40B4-BE49-F238E27FC236}">
                <a16:creationId xmlns:a16="http://schemas.microsoft.com/office/drawing/2014/main" id="{BCFBC5F0-47EF-4341-A234-72F8732C7921}"/>
              </a:ext>
            </a:extLst>
          </p:cNvPr>
          <p:cNvSpPr/>
          <p:nvPr/>
        </p:nvSpPr>
        <p:spPr>
          <a:xfrm>
            <a:off x="3171825" y="1621488"/>
            <a:ext cx="8497579" cy="2816156"/>
          </a:xfrm>
          <a:prstGeom prst="rect">
            <a:avLst/>
          </a:prstGeom>
        </p:spPr>
        <p:txBody>
          <a:bodyPr wrap="square">
            <a:spAutoFit/>
          </a:bodyPr>
          <a:lstStyle/>
          <a:p>
            <a:pPr marL="342900" indent="-342900" algn="r" rtl="1">
              <a:lnSpc>
                <a:spcPct val="150000"/>
              </a:lnSpc>
              <a:buFont typeface="+mj-lt"/>
              <a:buAutoNum type="arabicPeriod"/>
            </a:pPr>
            <a:r>
              <a:rPr lang="ar-DZ" dirty="0">
                <a:solidFill>
                  <a:srgbClr val="03A5AD"/>
                </a:solidFill>
                <a:latin typeface="SST Arabic Medium" pitchFamily="34" charset="-78"/>
                <a:cs typeface="SST Arabic Medium" pitchFamily="34" charset="-78"/>
              </a:rPr>
              <a:t>أي من التقنيات التالية يمكنك تطبيقها ، على أي مشروع في أي صناعة ، كطريقة لقياس تقدم المشروع بشكل موضوعي؟</a:t>
            </a:r>
            <a:endParaRPr lang="ar-EG" dirty="0">
              <a:solidFill>
                <a:srgbClr val="03A5AD"/>
              </a:solidFill>
              <a:latin typeface="SST Arabic Medium" pitchFamily="34" charset="-78"/>
              <a:cs typeface="SST Arabic Medium" pitchFamily="34" charset="-78"/>
            </a:endParaRPr>
          </a:p>
          <a:p>
            <a:pPr algn="r" rtl="1">
              <a:lnSpc>
                <a:spcPct val="150000"/>
              </a:lnSpc>
            </a:pPr>
            <a:endParaRPr lang="ar-DZ" dirty="0">
              <a:solidFill>
                <a:schemeClr val="bg1">
                  <a:lumMod val="50000"/>
                </a:schemeClr>
              </a:solidFill>
              <a:latin typeface="SST Arabic Medium" pitchFamily="34" charset="-78"/>
              <a:cs typeface="SST Arabic Medium" pitchFamily="34" charset="-78"/>
            </a:endParaRPr>
          </a:p>
          <a:p>
            <a:pPr lvl="1" algn="r" rtl="1">
              <a:lnSpc>
                <a:spcPct val="150000"/>
              </a:lnSpc>
            </a:pPr>
            <a:r>
              <a:rPr lang="ar-DZ" sz="1600" dirty="0">
                <a:solidFill>
                  <a:schemeClr val="bg1">
                    <a:lumMod val="50000"/>
                  </a:schemeClr>
                </a:solidFill>
                <a:latin typeface="SST Arabic Medium" pitchFamily="34" charset="-78"/>
                <a:cs typeface="SST Arabic Medium" pitchFamily="34" charset="-78"/>
              </a:rPr>
              <a:t> </a:t>
            </a:r>
            <a:r>
              <a:rPr lang="ar-DZ" sz="1600" b="1" dirty="0">
                <a:solidFill>
                  <a:schemeClr val="bg1">
                    <a:lumMod val="50000"/>
                  </a:schemeClr>
                </a:solidFill>
                <a:latin typeface="SST Arabic Medium" pitchFamily="34" charset="-78"/>
                <a:cs typeface="SST Arabic Medium" pitchFamily="34" charset="-78"/>
              </a:rPr>
              <a:t>أ.</a:t>
            </a:r>
            <a:r>
              <a:rPr lang="ar-DZ" sz="1600" dirty="0">
                <a:solidFill>
                  <a:schemeClr val="bg1">
                    <a:lumMod val="50000"/>
                  </a:schemeClr>
                </a:solidFill>
                <a:latin typeface="SST Arabic Medium" pitchFamily="34" charset="-78"/>
                <a:cs typeface="SST Arabic Medium" pitchFamily="34" charset="-78"/>
              </a:rPr>
              <a:t> مايكروسوفت بروجكت</a:t>
            </a:r>
          </a:p>
          <a:p>
            <a:pPr lvl="1" algn="r" rtl="1">
              <a:lnSpc>
                <a:spcPct val="150000"/>
              </a:lnSpc>
            </a:pPr>
            <a:r>
              <a:rPr lang="ar-DZ" sz="1600" dirty="0">
                <a:solidFill>
                  <a:schemeClr val="bg1">
                    <a:lumMod val="50000"/>
                  </a:schemeClr>
                </a:solidFill>
                <a:latin typeface="SST Arabic Medium" pitchFamily="34" charset="-78"/>
                <a:cs typeface="SST Arabic Medium" pitchFamily="34" charset="-78"/>
              </a:rPr>
              <a:t> </a:t>
            </a:r>
            <a:r>
              <a:rPr lang="ar-DZ" sz="1600" b="1" dirty="0">
                <a:solidFill>
                  <a:schemeClr val="bg1">
                    <a:lumMod val="50000"/>
                  </a:schemeClr>
                </a:solidFill>
                <a:latin typeface="SST Arabic Medium" pitchFamily="34" charset="-78"/>
                <a:cs typeface="SST Arabic Medium" pitchFamily="34" charset="-78"/>
              </a:rPr>
              <a:t>ب.</a:t>
            </a:r>
            <a:r>
              <a:rPr lang="ar-DZ" sz="1600" dirty="0">
                <a:solidFill>
                  <a:schemeClr val="bg1">
                    <a:lumMod val="50000"/>
                  </a:schemeClr>
                </a:solidFill>
                <a:latin typeface="SST Arabic Medium" pitchFamily="34" charset="-78"/>
                <a:cs typeface="SST Arabic Medium" pitchFamily="34" charset="-78"/>
              </a:rPr>
              <a:t> تحليل القيمة المكتسبة</a:t>
            </a:r>
          </a:p>
          <a:p>
            <a:pPr lvl="1" algn="r" rtl="1">
              <a:lnSpc>
                <a:spcPct val="150000"/>
              </a:lnSpc>
            </a:pPr>
            <a:r>
              <a:rPr lang="ar-DZ" sz="1600" dirty="0">
                <a:solidFill>
                  <a:schemeClr val="bg1">
                    <a:lumMod val="50000"/>
                  </a:schemeClr>
                </a:solidFill>
                <a:latin typeface="SST Arabic Medium" pitchFamily="34" charset="-78"/>
                <a:cs typeface="SST Arabic Medium" pitchFamily="34" charset="-78"/>
              </a:rPr>
              <a:t> </a:t>
            </a:r>
            <a:r>
              <a:rPr lang="ar-DZ" sz="1600" b="1" dirty="0">
                <a:solidFill>
                  <a:schemeClr val="bg1">
                    <a:lumMod val="50000"/>
                  </a:schemeClr>
                </a:solidFill>
                <a:latin typeface="SST Arabic Medium" pitchFamily="34" charset="-78"/>
                <a:cs typeface="SST Arabic Medium" pitchFamily="34" charset="-78"/>
              </a:rPr>
              <a:t>ج.</a:t>
            </a:r>
            <a:r>
              <a:rPr lang="ar-DZ" sz="1600" dirty="0">
                <a:solidFill>
                  <a:schemeClr val="bg1">
                    <a:lumMod val="50000"/>
                  </a:schemeClr>
                </a:solidFill>
                <a:latin typeface="SST Arabic Medium" pitchFamily="34" charset="-78"/>
                <a:cs typeface="SST Arabic Medium" pitchFamily="34" charset="-78"/>
              </a:rPr>
              <a:t> النسبة المئوية للاكتمال</a:t>
            </a:r>
          </a:p>
          <a:p>
            <a:pPr lvl="1" algn="r" rtl="1">
              <a:lnSpc>
                <a:spcPct val="150000"/>
              </a:lnSpc>
            </a:pPr>
            <a:r>
              <a:rPr lang="ar-DZ" sz="1600" dirty="0">
                <a:solidFill>
                  <a:schemeClr val="bg1">
                    <a:lumMod val="50000"/>
                  </a:schemeClr>
                </a:solidFill>
                <a:latin typeface="SST Arabic Medium" pitchFamily="34" charset="-78"/>
                <a:cs typeface="SST Arabic Medium" pitchFamily="34" charset="-78"/>
              </a:rPr>
              <a:t> </a:t>
            </a:r>
            <a:r>
              <a:rPr lang="ar-DZ" sz="1600" b="1" dirty="0">
                <a:solidFill>
                  <a:schemeClr val="bg1">
                    <a:lumMod val="50000"/>
                  </a:schemeClr>
                </a:solidFill>
                <a:latin typeface="SST Arabic Medium" pitchFamily="34" charset="-78"/>
                <a:cs typeface="SST Arabic Medium" pitchFamily="34" charset="-78"/>
              </a:rPr>
              <a:t>د.</a:t>
            </a:r>
            <a:r>
              <a:rPr lang="ar-DZ" sz="1600" dirty="0">
                <a:solidFill>
                  <a:schemeClr val="bg1">
                    <a:lumMod val="50000"/>
                  </a:schemeClr>
                </a:solidFill>
                <a:latin typeface="SST Arabic Medium" pitchFamily="34" charset="-78"/>
                <a:cs typeface="SST Arabic Medium" pitchFamily="34" charset="-78"/>
              </a:rPr>
              <a:t> التواصل الواضح مع المتطلبات</a:t>
            </a:r>
            <a:endParaRPr lang="ar-DZ" sz="1600" b="0" i="0" dirty="0">
              <a:solidFill>
                <a:schemeClr val="bg1">
                  <a:lumMod val="50000"/>
                </a:schemeClr>
              </a:solidFill>
              <a:effectLst/>
              <a:latin typeface="SST Arabic Medium" pitchFamily="34" charset="-78"/>
              <a:cs typeface="SST Arabic Medium" pitchFamily="34" charset="-78"/>
            </a:endParaRPr>
          </a:p>
        </p:txBody>
      </p:sp>
    </p:spTree>
    <p:extLst>
      <p:ext uri="{BB962C8B-B14F-4D97-AF65-F5344CB8AC3E}">
        <p14:creationId xmlns:p14="http://schemas.microsoft.com/office/powerpoint/2010/main" val="2981991947"/>
      </p:ext>
    </p:extLst>
  </p:cSld>
  <p:clrMapOvr>
    <a:masterClrMapping/>
  </p:clrMapOvr>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2E4F1D7-BBBF-45C8-A84A-3D34B6F07D2D}"/>
              </a:ext>
            </a:extLst>
          </p:cNvPr>
          <p:cNvSpPr/>
          <p:nvPr/>
        </p:nvSpPr>
        <p:spPr>
          <a:xfrm>
            <a:off x="3333750" y="1643464"/>
            <a:ext cx="8329202" cy="2816156"/>
          </a:xfrm>
          <a:prstGeom prst="rect">
            <a:avLst/>
          </a:prstGeom>
        </p:spPr>
        <p:txBody>
          <a:bodyPr wrap="square">
            <a:spAutoFit/>
          </a:bodyPr>
          <a:lstStyle/>
          <a:p>
            <a:pPr marL="342900" indent="-342900" algn="r" rtl="1">
              <a:lnSpc>
                <a:spcPct val="150000"/>
              </a:lnSpc>
              <a:buFont typeface="+mj-lt"/>
              <a:buAutoNum type="arabicPeriod" startAt="2"/>
            </a:pPr>
            <a:r>
              <a:rPr lang="ar-DZ" dirty="0">
                <a:solidFill>
                  <a:srgbClr val="03A5AD"/>
                </a:solidFill>
                <a:latin typeface="SST Arabic Medium" pitchFamily="34" charset="-78"/>
                <a:cs typeface="SST Arabic Medium" pitchFamily="34" charset="-78"/>
              </a:rPr>
              <a:t>يحتوي مشروعك على بائع يخضع لعقد سعر ثابت وقدم البائع مطالبة. أي مما يلي هو الطريقة المفضلة لتسوية هذا النزاع؟</a:t>
            </a:r>
            <a:endParaRPr lang="ar-EG" dirty="0">
              <a:solidFill>
                <a:srgbClr val="03A5AD"/>
              </a:solidFill>
              <a:latin typeface="SST Arabic Medium" pitchFamily="34" charset="-78"/>
              <a:cs typeface="SST Arabic Medium" pitchFamily="34" charset="-78"/>
            </a:endParaRPr>
          </a:p>
          <a:p>
            <a:pPr algn="r" rtl="1">
              <a:lnSpc>
                <a:spcPct val="150000"/>
              </a:lnSpc>
            </a:pPr>
            <a:endParaRPr lang="ar-DZ" dirty="0">
              <a:solidFill>
                <a:srgbClr val="03A5AD"/>
              </a:solidFill>
              <a:latin typeface="SST Arabic Medium" pitchFamily="34" charset="-78"/>
              <a:cs typeface="SST Arabic Medium" pitchFamily="34" charset="-78"/>
            </a:endParaRPr>
          </a:p>
          <a:p>
            <a:pPr lvl="1" algn="r" rtl="1">
              <a:lnSpc>
                <a:spcPct val="150000"/>
              </a:lnSpc>
            </a:pPr>
            <a:r>
              <a:rPr lang="ar-DZ" sz="1200" dirty="0">
                <a:solidFill>
                  <a:schemeClr val="bg1">
                    <a:lumMod val="50000"/>
                  </a:schemeClr>
                </a:solidFill>
                <a:latin typeface="SST Arabic Medium" pitchFamily="34" charset="-78"/>
                <a:cs typeface="SST Arabic Medium" pitchFamily="34" charset="-78"/>
              </a:rPr>
              <a:t> </a:t>
            </a:r>
            <a:r>
              <a:rPr lang="ar-DZ" sz="1600" dirty="0">
                <a:solidFill>
                  <a:schemeClr val="bg1">
                    <a:lumMod val="50000"/>
                  </a:schemeClr>
                </a:solidFill>
                <a:latin typeface="SST Arabic Medium" pitchFamily="34" charset="-78"/>
                <a:cs typeface="SST Arabic Medium" pitchFamily="34" charset="-78"/>
              </a:rPr>
              <a:t>أ. التقاضي</a:t>
            </a:r>
          </a:p>
          <a:p>
            <a:pPr lvl="1" algn="r" rtl="1">
              <a:lnSpc>
                <a:spcPct val="150000"/>
              </a:lnSpc>
            </a:pPr>
            <a:r>
              <a:rPr lang="ar-DZ" sz="1600" dirty="0">
                <a:solidFill>
                  <a:schemeClr val="bg1">
                    <a:lumMod val="50000"/>
                  </a:schemeClr>
                </a:solidFill>
                <a:latin typeface="SST Arabic Medium" pitchFamily="34" charset="-78"/>
                <a:cs typeface="SST Arabic Medium" pitchFamily="34" charset="-78"/>
              </a:rPr>
              <a:t> ب. تفاوض</a:t>
            </a:r>
          </a:p>
          <a:p>
            <a:pPr lvl="1" algn="r" rtl="1">
              <a:lnSpc>
                <a:spcPct val="150000"/>
              </a:lnSpc>
            </a:pPr>
            <a:r>
              <a:rPr lang="ar-DZ" sz="1600" dirty="0">
                <a:solidFill>
                  <a:schemeClr val="bg1">
                    <a:lumMod val="50000"/>
                  </a:schemeClr>
                </a:solidFill>
                <a:latin typeface="SST Arabic Medium" pitchFamily="34" charset="-78"/>
                <a:cs typeface="SST Arabic Medium" pitchFamily="34" charset="-78"/>
              </a:rPr>
              <a:t> ج. توسط</a:t>
            </a:r>
          </a:p>
          <a:p>
            <a:pPr lvl="1" algn="r" rtl="1">
              <a:lnSpc>
                <a:spcPct val="150000"/>
              </a:lnSpc>
            </a:pPr>
            <a:r>
              <a:rPr lang="ar-DZ" sz="1600" dirty="0">
                <a:solidFill>
                  <a:schemeClr val="bg1">
                    <a:lumMod val="50000"/>
                  </a:schemeClr>
                </a:solidFill>
                <a:latin typeface="SST Arabic Medium" pitchFamily="34" charset="-78"/>
                <a:cs typeface="SST Arabic Medium" pitchFamily="34" charset="-78"/>
              </a:rPr>
              <a:t> د. تحكيم</a:t>
            </a:r>
            <a:endParaRPr lang="ar-DZ" sz="1600" i="0" dirty="0">
              <a:solidFill>
                <a:schemeClr val="bg1">
                  <a:lumMod val="50000"/>
                </a:schemeClr>
              </a:solidFill>
              <a:effectLst/>
              <a:latin typeface="SST Arabic Medium" pitchFamily="34" charset="-78"/>
              <a:cs typeface="SST Arabic Medium" pitchFamily="34" charset="-78"/>
            </a:endParaRPr>
          </a:p>
        </p:txBody>
      </p:sp>
      <p:sp>
        <p:nvSpPr>
          <p:cNvPr id="6" name="TextBox 5"/>
          <p:cNvSpPr txBox="1"/>
          <p:nvPr/>
        </p:nvSpPr>
        <p:spPr>
          <a:xfrm>
            <a:off x="4731287" y="496976"/>
            <a:ext cx="6938117"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التدريب على أسئلة محاكاة</a:t>
            </a:r>
          </a:p>
        </p:txBody>
      </p:sp>
    </p:spTree>
    <p:extLst>
      <p:ext uri="{BB962C8B-B14F-4D97-AF65-F5344CB8AC3E}">
        <p14:creationId xmlns:p14="http://schemas.microsoft.com/office/powerpoint/2010/main" val="3531254855"/>
      </p:ext>
    </p:extLst>
  </p:cSld>
  <p:clrMapOvr>
    <a:masterClrMapping/>
  </p:clrMapOvr>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49C5A21-5B1D-4C75-936E-C5D90008320E}"/>
              </a:ext>
            </a:extLst>
          </p:cNvPr>
          <p:cNvSpPr/>
          <p:nvPr/>
        </p:nvSpPr>
        <p:spPr>
          <a:xfrm>
            <a:off x="1271080" y="1239936"/>
            <a:ext cx="10320846" cy="3724096"/>
          </a:xfrm>
          <a:prstGeom prst="rect">
            <a:avLst/>
          </a:prstGeom>
        </p:spPr>
        <p:txBody>
          <a:bodyPr wrap="square">
            <a:spAutoFit/>
          </a:bodyPr>
          <a:lstStyle/>
          <a:p>
            <a:pPr marL="342900" indent="-342900" algn="just" rtl="1">
              <a:lnSpc>
                <a:spcPct val="150000"/>
              </a:lnSpc>
              <a:buFont typeface="+mj-lt"/>
              <a:buAutoNum type="arabicPeriod" startAt="3"/>
            </a:pPr>
            <a:r>
              <a:rPr lang="ar-DZ" dirty="0">
                <a:solidFill>
                  <a:srgbClr val="03A5AD"/>
                </a:solidFill>
                <a:latin typeface="SST Arabic Medium" pitchFamily="34" charset="-78"/>
                <a:cs typeface="SST Arabic Medium" pitchFamily="34" charset="-78"/>
              </a:rPr>
              <a:t>لقد أكملت للتو اجتماع حالة المشروع الأسبوعي. في هذا الاجتماع، تلقيت معلومات من الفريق فيما يتعلق بمستويات المشاركة الفعلية لأصحاب المصلحة. توقف أحد أصحاب المصلحة الرئيسيين عن دعم المشروع ويدعو إلى إنهائه. أي مما يلي هو بيان صحيح حول هذه المعلومات؟</a:t>
            </a:r>
            <a:endParaRPr lang="en-US" dirty="0">
              <a:solidFill>
                <a:srgbClr val="03A5AD"/>
              </a:solidFill>
              <a:latin typeface="SST Arabic Medium" pitchFamily="34" charset="-78"/>
              <a:cs typeface="SST Arabic Medium" pitchFamily="34" charset="-78"/>
            </a:endParaRPr>
          </a:p>
          <a:p>
            <a:pPr marL="342900" indent="-342900" algn="r" rtl="1">
              <a:lnSpc>
                <a:spcPct val="150000"/>
              </a:lnSpc>
              <a:buFont typeface="+mj-lt"/>
              <a:buAutoNum type="arabicPeriod" startAt="3"/>
            </a:pPr>
            <a:endParaRPr lang="ar-DZ" dirty="0">
              <a:solidFill>
                <a:srgbClr val="03A5AD"/>
              </a:solidFill>
              <a:latin typeface="SST Arabic Medium" pitchFamily="34" charset="-78"/>
              <a:cs typeface="SST Arabic Medium" pitchFamily="34" charset="-78"/>
            </a:endParaRPr>
          </a:p>
          <a:p>
            <a:pPr algn="r" rtl="1">
              <a:lnSpc>
                <a:spcPct val="200000"/>
              </a:lnSpc>
            </a:pPr>
            <a:r>
              <a:rPr lang="ar-DZ" sz="1600" dirty="0">
                <a:solidFill>
                  <a:schemeClr val="bg1">
                    <a:lumMod val="50000"/>
                  </a:schemeClr>
                </a:solidFill>
                <a:latin typeface="SST Arabic Medium" pitchFamily="34" charset="-78"/>
                <a:cs typeface="SST Arabic Medium" pitchFamily="34" charset="-78"/>
              </a:rPr>
              <a:t> أ. يجب إعطاء هذه المعلومات مباشرة إلى راعي المشروع حتى يتمكنوا من منع صاحب المصلحة هذا من إنهاء المشروع</a:t>
            </a:r>
          </a:p>
          <a:p>
            <a:pPr algn="r" rtl="1">
              <a:lnSpc>
                <a:spcPct val="200000"/>
              </a:lnSpc>
            </a:pPr>
            <a:r>
              <a:rPr lang="ar-DZ" sz="1600" dirty="0">
                <a:solidFill>
                  <a:schemeClr val="bg1">
                    <a:lumMod val="50000"/>
                  </a:schemeClr>
                </a:solidFill>
                <a:latin typeface="SST Arabic Medium" pitchFamily="34" charset="-78"/>
                <a:cs typeface="SST Arabic Medium" pitchFamily="34" charset="-78"/>
              </a:rPr>
              <a:t> ب. هذه المعلومات ذات قيمة قليلة بالنسبة لراعي المشروع لأنهم كانوا في الاجتماع يجب أن يعرفوا أين يقف المشروع</a:t>
            </a:r>
          </a:p>
          <a:p>
            <a:pPr algn="r" rtl="1">
              <a:lnSpc>
                <a:spcPct val="200000"/>
              </a:lnSpc>
            </a:pPr>
            <a:r>
              <a:rPr lang="ar-DZ" sz="1600" dirty="0">
                <a:solidFill>
                  <a:schemeClr val="bg1">
                    <a:lumMod val="50000"/>
                  </a:schemeClr>
                </a:solidFill>
                <a:latin typeface="SST Arabic Medium" pitchFamily="34" charset="-78"/>
                <a:cs typeface="SST Arabic Medium" pitchFamily="34" charset="-78"/>
              </a:rPr>
              <a:t> ج. يجب تحليل هذه المعلومات ثم وضعها في تقرير لراعي المشروع للحصول على فهم واضح للتأثير</a:t>
            </a:r>
          </a:p>
          <a:p>
            <a:pPr algn="r" rtl="1">
              <a:lnSpc>
                <a:spcPct val="200000"/>
              </a:lnSpc>
            </a:pPr>
            <a:r>
              <a:rPr lang="ar-DZ" sz="1600" dirty="0">
                <a:solidFill>
                  <a:schemeClr val="bg1">
                    <a:lumMod val="50000"/>
                  </a:schemeClr>
                </a:solidFill>
                <a:latin typeface="SST Arabic Medium" pitchFamily="34" charset="-78"/>
                <a:cs typeface="SST Arabic Medium" pitchFamily="34" charset="-78"/>
              </a:rPr>
              <a:t> د. يجب تقديم هذه المعلومات مباشرة إلى فريق المشروع في اجتماع الفريق التالي</a:t>
            </a:r>
            <a:endParaRPr lang="ar-DZ" sz="1600" i="0" dirty="0">
              <a:solidFill>
                <a:schemeClr val="bg1">
                  <a:lumMod val="50000"/>
                </a:schemeClr>
              </a:solidFill>
              <a:effectLst/>
              <a:latin typeface="SST Arabic Medium" pitchFamily="34" charset="-78"/>
              <a:cs typeface="SST Arabic Medium" pitchFamily="34" charset="-78"/>
            </a:endParaRPr>
          </a:p>
        </p:txBody>
      </p:sp>
      <p:sp>
        <p:nvSpPr>
          <p:cNvPr id="6" name="TextBox 5"/>
          <p:cNvSpPr txBox="1"/>
          <p:nvPr/>
        </p:nvSpPr>
        <p:spPr>
          <a:xfrm>
            <a:off x="4731287" y="496976"/>
            <a:ext cx="6938117"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التدريب على أسئلة محاكاة</a:t>
            </a:r>
          </a:p>
        </p:txBody>
      </p:sp>
    </p:spTree>
    <p:extLst>
      <p:ext uri="{BB962C8B-B14F-4D97-AF65-F5344CB8AC3E}">
        <p14:creationId xmlns:p14="http://schemas.microsoft.com/office/powerpoint/2010/main" val="3340172144"/>
      </p:ext>
    </p:extLst>
  </p:cSld>
  <p:clrMapOvr>
    <a:masterClrMapping/>
  </p:clrMapOvr>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B93D070-0FDC-4DA9-A1C1-5980B70BD3BC}"/>
              </a:ext>
            </a:extLst>
          </p:cNvPr>
          <p:cNvSpPr/>
          <p:nvPr/>
        </p:nvSpPr>
        <p:spPr>
          <a:xfrm>
            <a:off x="3840480" y="1628453"/>
            <a:ext cx="7855928" cy="2400657"/>
          </a:xfrm>
          <a:prstGeom prst="rect">
            <a:avLst/>
          </a:prstGeom>
        </p:spPr>
        <p:txBody>
          <a:bodyPr wrap="square">
            <a:spAutoFit/>
          </a:bodyPr>
          <a:lstStyle/>
          <a:p>
            <a:pPr marL="342900" indent="-342900" algn="just" rtl="1">
              <a:lnSpc>
                <a:spcPct val="150000"/>
              </a:lnSpc>
              <a:buFont typeface="+mj-lt"/>
              <a:buAutoNum type="arabicPeriod" startAt="4"/>
            </a:pPr>
            <a:r>
              <a:rPr lang="ar-DZ" dirty="0">
                <a:solidFill>
                  <a:srgbClr val="03A5AD"/>
                </a:solidFill>
                <a:latin typeface="SST Arabic Medium" pitchFamily="34" charset="-78"/>
                <a:cs typeface="SST Arabic Medium" pitchFamily="34" charset="-78"/>
              </a:rPr>
              <a:t>أي مما يلي يصبح ذا أهمية متزايدة عند العمل مع فرق افتراضية؟</a:t>
            </a:r>
            <a:endParaRPr lang="ar-EG" dirty="0">
              <a:solidFill>
                <a:srgbClr val="03A5AD"/>
              </a:solidFill>
              <a:latin typeface="SST Arabic Medium" pitchFamily="34" charset="-78"/>
              <a:cs typeface="SST Arabic Medium" pitchFamily="34" charset="-78"/>
            </a:endParaRPr>
          </a:p>
          <a:p>
            <a:pPr algn="r" rtl="1">
              <a:lnSpc>
                <a:spcPct val="150000"/>
              </a:lnSpc>
            </a:pPr>
            <a:endParaRPr lang="ar-DZ" dirty="0">
              <a:solidFill>
                <a:srgbClr val="03A5AD"/>
              </a:solidFill>
              <a:latin typeface="SST Arabic Medium" pitchFamily="34" charset="-78"/>
              <a:cs typeface="SST Arabic Medium" pitchFamily="34" charset="-78"/>
            </a:endParaRPr>
          </a:p>
          <a:p>
            <a:pPr lvl="1" algn="r" rtl="1">
              <a:lnSpc>
                <a:spcPct val="150000"/>
              </a:lnSpc>
            </a:pPr>
            <a:r>
              <a:rPr lang="ar-DZ" sz="1600" dirty="0">
                <a:solidFill>
                  <a:schemeClr val="bg1">
                    <a:lumMod val="50000"/>
                  </a:schemeClr>
                </a:solidFill>
                <a:latin typeface="SST Arabic Medium" pitchFamily="34" charset="-78"/>
                <a:cs typeface="SST Arabic Medium" pitchFamily="34" charset="-78"/>
              </a:rPr>
              <a:t>أ. </a:t>
            </a:r>
            <a:r>
              <a:rPr lang="ar-EG" sz="1600" dirty="0">
                <a:solidFill>
                  <a:schemeClr val="bg1">
                    <a:lumMod val="50000"/>
                  </a:schemeClr>
                </a:solidFill>
                <a:latin typeface="SST Arabic Medium" pitchFamily="34" charset="-78"/>
                <a:cs typeface="SST Arabic Medium" pitchFamily="34" charset="-78"/>
              </a:rPr>
              <a:t>  </a:t>
            </a:r>
            <a:r>
              <a:rPr lang="ar-DZ" sz="1600" dirty="0">
                <a:solidFill>
                  <a:schemeClr val="bg1">
                    <a:lumMod val="50000"/>
                  </a:schemeClr>
                </a:solidFill>
                <a:latin typeface="SST Arabic Medium" pitchFamily="34" charset="-78"/>
                <a:cs typeface="SST Arabic Medium" pitchFamily="34" charset="-78"/>
              </a:rPr>
              <a:t>مهام العمل</a:t>
            </a:r>
          </a:p>
          <a:p>
            <a:pPr lvl="1" algn="r" rtl="1">
              <a:lnSpc>
                <a:spcPct val="150000"/>
              </a:lnSpc>
            </a:pPr>
            <a:r>
              <a:rPr lang="ar-DZ" sz="1600" dirty="0">
                <a:solidFill>
                  <a:schemeClr val="bg1">
                    <a:lumMod val="50000"/>
                  </a:schemeClr>
                </a:solidFill>
                <a:latin typeface="SST Arabic Medium" pitchFamily="34" charset="-78"/>
                <a:cs typeface="SST Arabic Medium" pitchFamily="34" charset="-78"/>
              </a:rPr>
              <a:t>ب. الاتصالات</a:t>
            </a:r>
          </a:p>
          <a:p>
            <a:pPr lvl="1" algn="r" rtl="1">
              <a:lnSpc>
                <a:spcPct val="150000"/>
              </a:lnSpc>
            </a:pPr>
            <a:r>
              <a:rPr lang="ar-DZ" sz="1600" dirty="0">
                <a:solidFill>
                  <a:schemeClr val="bg1">
                    <a:lumMod val="50000"/>
                  </a:schemeClr>
                </a:solidFill>
                <a:latin typeface="SST Arabic Medium" pitchFamily="34" charset="-78"/>
                <a:cs typeface="SST Arabic Medium" pitchFamily="34" charset="-78"/>
              </a:rPr>
              <a:t>ج. </a:t>
            </a:r>
            <a:r>
              <a:rPr lang="ar-EG" sz="1600" dirty="0">
                <a:solidFill>
                  <a:schemeClr val="bg1">
                    <a:lumMod val="50000"/>
                  </a:schemeClr>
                </a:solidFill>
                <a:latin typeface="SST Arabic Medium" pitchFamily="34" charset="-78"/>
                <a:cs typeface="SST Arabic Medium" pitchFamily="34" charset="-78"/>
              </a:rPr>
              <a:t> </a:t>
            </a:r>
            <a:r>
              <a:rPr lang="ar-DZ" sz="1600" dirty="0">
                <a:solidFill>
                  <a:schemeClr val="bg1">
                    <a:lumMod val="50000"/>
                  </a:schemeClr>
                </a:solidFill>
                <a:latin typeface="SST Arabic Medium" pitchFamily="34" charset="-78"/>
                <a:cs typeface="SST Arabic Medium" pitchFamily="34" charset="-78"/>
              </a:rPr>
              <a:t>ميزانية</a:t>
            </a:r>
          </a:p>
          <a:p>
            <a:pPr lvl="1" algn="r" rtl="1">
              <a:lnSpc>
                <a:spcPct val="150000"/>
              </a:lnSpc>
            </a:pPr>
            <a:r>
              <a:rPr lang="ar-DZ" sz="1600" dirty="0">
                <a:solidFill>
                  <a:schemeClr val="bg1">
                    <a:lumMod val="50000"/>
                  </a:schemeClr>
                </a:solidFill>
                <a:latin typeface="SST Arabic Medium" pitchFamily="34" charset="-78"/>
                <a:cs typeface="SST Arabic Medium" pitchFamily="34" charset="-78"/>
              </a:rPr>
              <a:t>د.</a:t>
            </a:r>
            <a:r>
              <a:rPr lang="ar-EG" sz="1600" dirty="0">
                <a:solidFill>
                  <a:schemeClr val="bg1">
                    <a:lumMod val="50000"/>
                  </a:schemeClr>
                </a:solidFill>
                <a:latin typeface="SST Arabic Medium" pitchFamily="34" charset="-78"/>
                <a:cs typeface="SST Arabic Medium" pitchFamily="34" charset="-78"/>
              </a:rPr>
              <a:t> </a:t>
            </a:r>
            <a:r>
              <a:rPr lang="ar-DZ" sz="1600" dirty="0">
                <a:solidFill>
                  <a:schemeClr val="bg1">
                    <a:lumMod val="50000"/>
                  </a:schemeClr>
                </a:solidFill>
                <a:latin typeface="SST Arabic Medium" pitchFamily="34" charset="-78"/>
                <a:cs typeface="SST Arabic Medium" pitchFamily="34" charset="-78"/>
              </a:rPr>
              <a:t> جدول</a:t>
            </a:r>
            <a:endParaRPr lang="ar-DZ" sz="1600" i="0" dirty="0">
              <a:solidFill>
                <a:schemeClr val="bg1">
                  <a:lumMod val="50000"/>
                </a:schemeClr>
              </a:solidFill>
              <a:effectLst/>
              <a:latin typeface="SST Arabic Medium" pitchFamily="34" charset="-78"/>
              <a:cs typeface="SST Arabic Medium" pitchFamily="34" charset="-78"/>
            </a:endParaRPr>
          </a:p>
        </p:txBody>
      </p:sp>
      <p:sp>
        <p:nvSpPr>
          <p:cNvPr id="6" name="TextBox 5"/>
          <p:cNvSpPr txBox="1"/>
          <p:nvPr/>
        </p:nvSpPr>
        <p:spPr>
          <a:xfrm>
            <a:off x="4731287" y="496976"/>
            <a:ext cx="6938117"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التدريب على أسئلة محاكاة</a:t>
            </a:r>
          </a:p>
        </p:txBody>
      </p:sp>
    </p:spTree>
    <p:extLst>
      <p:ext uri="{BB962C8B-B14F-4D97-AF65-F5344CB8AC3E}">
        <p14:creationId xmlns:p14="http://schemas.microsoft.com/office/powerpoint/2010/main" val="2636664272"/>
      </p:ext>
    </p:extLst>
  </p:cSld>
  <p:clrMapOvr>
    <a:masterClrMapping/>
  </p:clrMapOvr>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A774DC4-413C-4897-BE72-A6AA85397DE0}"/>
              </a:ext>
            </a:extLst>
          </p:cNvPr>
          <p:cNvSpPr/>
          <p:nvPr/>
        </p:nvSpPr>
        <p:spPr>
          <a:xfrm>
            <a:off x="3377383" y="1406983"/>
            <a:ext cx="8292021" cy="3231654"/>
          </a:xfrm>
          <a:prstGeom prst="rect">
            <a:avLst/>
          </a:prstGeom>
        </p:spPr>
        <p:txBody>
          <a:bodyPr wrap="square">
            <a:spAutoFit/>
          </a:bodyPr>
          <a:lstStyle/>
          <a:p>
            <a:pPr marL="342900" indent="-342900" algn="just" rtl="1">
              <a:lnSpc>
                <a:spcPct val="150000"/>
              </a:lnSpc>
              <a:buFont typeface="+mj-lt"/>
              <a:buAutoNum type="arabicPeriod" startAt="5"/>
            </a:pPr>
            <a:r>
              <a:rPr lang="ar-DZ" dirty="0">
                <a:solidFill>
                  <a:srgbClr val="03A5AD"/>
                </a:solidFill>
                <a:latin typeface="SST Arabic Medium" pitchFamily="34" charset="-78"/>
                <a:cs typeface="SST Arabic Medium" pitchFamily="34" charset="-78"/>
              </a:rPr>
              <a:t>طور فريقك استراتيجية لتخصيص 1000 دولار في ميزانية الطوارئ وأسبوع إضافي في الجدول الزمني ، في حالة حدوث خطر معين على المشروع. ما هو أفضل وصف لهذه الإستراتيجية؟</a:t>
            </a:r>
            <a:endParaRPr lang="ar-EG" dirty="0">
              <a:solidFill>
                <a:srgbClr val="03A5AD"/>
              </a:solidFill>
              <a:latin typeface="SST Arabic Medium" pitchFamily="34" charset="-78"/>
              <a:cs typeface="SST Arabic Medium" pitchFamily="34" charset="-78"/>
            </a:endParaRPr>
          </a:p>
          <a:p>
            <a:pPr algn="r" rtl="1">
              <a:lnSpc>
                <a:spcPct val="150000"/>
              </a:lnSpc>
            </a:pPr>
            <a:endParaRPr lang="ar-DZ" dirty="0">
              <a:solidFill>
                <a:srgbClr val="03A5AD"/>
              </a:solidFill>
              <a:latin typeface="SST Arabic Medium" pitchFamily="34" charset="-78"/>
              <a:cs typeface="SST Arabic Medium" pitchFamily="34" charset="-78"/>
            </a:endParaRPr>
          </a:p>
          <a:p>
            <a:pPr lvl="1" algn="r" rtl="1">
              <a:lnSpc>
                <a:spcPct val="150000"/>
              </a:lnSpc>
            </a:pPr>
            <a:r>
              <a:rPr lang="ar-DZ" sz="1600" dirty="0">
                <a:solidFill>
                  <a:schemeClr val="bg1">
                    <a:lumMod val="50000"/>
                  </a:schemeClr>
                </a:solidFill>
                <a:latin typeface="SST Arabic Medium" pitchFamily="34" charset="-78"/>
                <a:cs typeface="SST Arabic Medium" pitchFamily="34" charset="-78"/>
              </a:rPr>
              <a:t>أ. </a:t>
            </a:r>
            <a:r>
              <a:rPr lang="ar-EG" sz="1600" dirty="0">
                <a:solidFill>
                  <a:schemeClr val="bg1">
                    <a:lumMod val="50000"/>
                  </a:schemeClr>
                </a:solidFill>
                <a:latin typeface="SST Arabic Medium" pitchFamily="34" charset="-78"/>
                <a:cs typeface="SST Arabic Medium" pitchFamily="34" charset="-78"/>
              </a:rPr>
              <a:t>  ال</a:t>
            </a:r>
            <a:r>
              <a:rPr lang="ar-DZ" sz="1600" dirty="0">
                <a:solidFill>
                  <a:schemeClr val="bg1">
                    <a:lumMod val="50000"/>
                  </a:schemeClr>
                </a:solidFill>
                <a:latin typeface="SST Arabic Medium" pitchFamily="34" charset="-78"/>
                <a:cs typeface="SST Arabic Medium" pitchFamily="34" charset="-78"/>
              </a:rPr>
              <a:t>قبول</a:t>
            </a:r>
          </a:p>
          <a:p>
            <a:pPr lvl="1" algn="r" rtl="1">
              <a:lnSpc>
                <a:spcPct val="150000"/>
              </a:lnSpc>
            </a:pPr>
            <a:r>
              <a:rPr lang="ar-DZ" sz="1600" dirty="0">
                <a:solidFill>
                  <a:schemeClr val="bg1">
                    <a:lumMod val="50000"/>
                  </a:schemeClr>
                </a:solidFill>
                <a:latin typeface="SST Arabic Medium" pitchFamily="34" charset="-78"/>
                <a:cs typeface="SST Arabic Medium" pitchFamily="34" charset="-78"/>
              </a:rPr>
              <a:t>ب. </a:t>
            </a:r>
            <a:r>
              <a:rPr lang="ar-EG" sz="1600" dirty="0">
                <a:solidFill>
                  <a:schemeClr val="bg1">
                    <a:lumMod val="50000"/>
                  </a:schemeClr>
                </a:solidFill>
                <a:latin typeface="SST Arabic Medium" pitchFamily="34" charset="-78"/>
                <a:cs typeface="SST Arabic Medium" pitchFamily="34" charset="-78"/>
              </a:rPr>
              <a:t>ال</a:t>
            </a:r>
            <a:r>
              <a:rPr lang="ar-DZ" sz="1600" dirty="0">
                <a:solidFill>
                  <a:schemeClr val="bg1">
                    <a:lumMod val="50000"/>
                  </a:schemeClr>
                </a:solidFill>
                <a:latin typeface="SST Arabic Medium" pitchFamily="34" charset="-78"/>
                <a:cs typeface="SST Arabic Medium" pitchFamily="34" charset="-78"/>
              </a:rPr>
              <a:t>تصعيد</a:t>
            </a:r>
          </a:p>
          <a:p>
            <a:pPr lvl="1" algn="r" rtl="1">
              <a:lnSpc>
                <a:spcPct val="150000"/>
              </a:lnSpc>
            </a:pPr>
            <a:r>
              <a:rPr lang="ar-DZ" sz="1600" dirty="0">
                <a:solidFill>
                  <a:schemeClr val="bg1">
                    <a:lumMod val="50000"/>
                  </a:schemeClr>
                </a:solidFill>
                <a:latin typeface="SST Arabic Medium" pitchFamily="34" charset="-78"/>
                <a:cs typeface="SST Arabic Medium" pitchFamily="34" charset="-78"/>
              </a:rPr>
              <a:t>ج. </a:t>
            </a:r>
            <a:r>
              <a:rPr lang="ar-EG" sz="1600" dirty="0">
                <a:solidFill>
                  <a:schemeClr val="bg1">
                    <a:lumMod val="50000"/>
                  </a:schemeClr>
                </a:solidFill>
                <a:latin typeface="SST Arabic Medium" pitchFamily="34" charset="-78"/>
                <a:cs typeface="SST Arabic Medium" pitchFamily="34" charset="-78"/>
              </a:rPr>
              <a:t> </a:t>
            </a:r>
            <a:r>
              <a:rPr lang="ar-DZ" sz="1600" dirty="0">
                <a:solidFill>
                  <a:schemeClr val="bg1">
                    <a:lumMod val="50000"/>
                  </a:schemeClr>
                </a:solidFill>
                <a:latin typeface="SST Arabic Medium" pitchFamily="34" charset="-78"/>
                <a:cs typeface="SST Arabic Medium" pitchFamily="34" charset="-78"/>
              </a:rPr>
              <a:t>التخفيف</a:t>
            </a:r>
          </a:p>
          <a:p>
            <a:pPr lvl="1" algn="r" rtl="1">
              <a:lnSpc>
                <a:spcPct val="150000"/>
              </a:lnSpc>
            </a:pPr>
            <a:r>
              <a:rPr lang="ar-DZ" sz="1600" dirty="0">
                <a:solidFill>
                  <a:schemeClr val="bg1">
                    <a:lumMod val="50000"/>
                  </a:schemeClr>
                </a:solidFill>
                <a:latin typeface="SST Arabic Medium" pitchFamily="34" charset="-78"/>
                <a:cs typeface="SST Arabic Medium" pitchFamily="34" charset="-78"/>
              </a:rPr>
              <a:t>د.</a:t>
            </a:r>
            <a:r>
              <a:rPr lang="ar-EG" sz="1600" dirty="0">
                <a:solidFill>
                  <a:schemeClr val="bg1">
                    <a:lumMod val="50000"/>
                  </a:schemeClr>
                </a:solidFill>
                <a:latin typeface="SST Arabic Medium" pitchFamily="34" charset="-78"/>
                <a:cs typeface="SST Arabic Medium" pitchFamily="34" charset="-78"/>
              </a:rPr>
              <a:t> </a:t>
            </a:r>
            <a:r>
              <a:rPr lang="ar-DZ" sz="1600" dirty="0">
                <a:solidFill>
                  <a:schemeClr val="bg1">
                    <a:lumMod val="50000"/>
                  </a:schemeClr>
                </a:solidFill>
                <a:latin typeface="SST Arabic Medium" pitchFamily="34" charset="-78"/>
                <a:cs typeface="SST Arabic Medium" pitchFamily="34" charset="-78"/>
              </a:rPr>
              <a:t> </a:t>
            </a:r>
            <a:r>
              <a:rPr lang="ar-EG" sz="1600" dirty="0">
                <a:solidFill>
                  <a:schemeClr val="bg1">
                    <a:lumMod val="50000"/>
                  </a:schemeClr>
                </a:solidFill>
                <a:latin typeface="SST Arabic Medium" pitchFamily="34" charset="-78"/>
                <a:cs typeface="SST Arabic Medium" pitchFamily="34" charset="-78"/>
              </a:rPr>
              <a:t>ال</a:t>
            </a:r>
            <a:r>
              <a:rPr lang="ar-DZ" sz="1600" dirty="0">
                <a:solidFill>
                  <a:schemeClr val="bg1">
                    <a:lumMod val="50000"/>
                  </a:schemeClr>
                </a:solidFill>
                <a:latin typeface="SST Arabic Medium" pitchFamily="34" charset="-78"/>
                <a:cs typeface="SST Arabic Medium" pitchFamily="34" charset="-78"/>
              </a:rPr>
              <a:t>تجنب</a:t>
            </a:r>
            <a:endParaRPr lang="ar-DZ" sz="1600" i="0" dirty="0">
              <a:solidFill>
                <a:schemeClr val="bg1">
                  <a:lumMod val="50000"/>
                </a:schemeClr>
              </a:solidFill>
              <a:effectLst/>
              <a:latin typeface="SST Arabic Medium" pitchFamily="34" charset="-78"/>
              <a:cs typeface="SST Arabic Medium" pitchFamily="34" charset="-78"/>
            </a:endParaRPr>
          </a:p>
        </p:txBody>
      </p:sp>
      <p:sp>
        <p:nvSpPr>
          <p:cNvPr id="5" name="عنوان 4"/>
          <p:cNvSpPr>
            <a:spLocks noGrp="1"/>
          </p:cNvSpPr>
          <p:nvPr>
            <p:ph type="title"/>
          </p:nvPr>
        </p:nvSpPr>
        <p:spPr>
          <a:xfrm>
            <a:off x="1053353" y="382012"/>
            <a:ext cx="10515600" cy="646094"/>
          </a:xfrm>
        </p:spPr>
        <p:txBody>
          <a:bodyPr>
            <a:normAutofit/>
          </a:bodyPr>
          <a:lstStyle/>
          <a:p>
            <a:pPr algn="r" rtl="1"/>
            <a:r>
              <a:rPr lang="ar-EG" sz="2500" dirty="0">
                <a:solidFill>
                  <a:srgbClr val="112D63"/>
                </a:solidFill>
                <a:latin typeface="SST Arabic Medium" pitchFamily="34" charset="-78"/>
                <a:cs typeface="SST Arabic Medium" pitchFamily="34" charset="-78"/>
              </a:rPr>
              <a:t>التدريب على أسئلة محاكاة</a:t>
            </a:r>
            <a:endParaRPr lang="en-US" sz="2500" dirty="0">
              <a:solidFill>
                <a:srgbClr val="112D63"/>
              </a:solidFill>
              <a:latin typeface="SST Arabic Medium" pitchFamily="34" charset="-78"/>
              <a:ea typeface="+mn-ea"/>
              <a:cs typeface="SST Arabic Medium" pitchFamily="34" charset="-78"/>
            </a:endParaRPr>
          </a:p>
        </p:txBody>
      </p:sp>
    </p:spTree>
    <p:extLst>
      <p:ext uri="{BB962C8B-B14F-4D97-AF65-F5344CB8AC3E}">
        <p14:creationId xmlns:p14="http://schemas.microsoft.com/office/powerpoint/2010/main" val="19439174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762741" y="526472"/>
            <a:ext cx="5934770"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ثالثاً: الوظائف المرتبطة بالمشاريع</a:t>
            </a:r>
            <a:endParaRPr kumimoji="0" lang="en-US" sz="2500" i="0" u="none" strike="noStrike" kern="1200" cap="none" spc="0" normalizeH="0" baseline="0" noProof="0" dirty="0">
              <a:ln>
                <a:noFill/>
              </a:ln>
              <a:solidFill>
                <a:srgbClr val="112D63"/>
              </a:solidFill>
              <a:effectLst/>
              <a:uLnTx/>
              <a:uFillTx/>
              <a:latin typeface="SST Arabic Medium" pitchFamily="34" charset="-78"/>
              <a:cs typeface="SST Arabic Medium" pitchFamily="34" charset="-78"/>
            </a:endParaRPr>
          </a:p>
        </p:txBody>
      </p:sp>
      <p:sp>
        <p:nvSpPr>
          <p:cNvPr id="2" name="Rectangle 1">
            <a:extLst>
              <a:ext uri="{FF2B5EF4-FFF2-40B4-BE49-F238E27FC236}">
                <a16:creationId xmlns:a16="http://schemas.microsoft.com/office/drawing/2014/main" id="{A2A68D01-9872-4204-92EA-09B12CF4ECB0}"/>
              </a:ext>
            </a:extLst>
          </p:cNvPr>
          <p:cNvSpPr/>
          <p:nvPr/>
        </p:nvSpPr>
        <p:spPr>
          <a:xfrm>
            <a:off x="3903785" y="1870520"/>
            <a:ext cx="7689459" cy="2222916"/>
          </a:xfrm>
          <a:prstGeom prst="rect">
            <a:avLst/>
          </a:prstGeom>
        </p:spPr>
        <p:txBody>
          <a:bodyPr wrap="square">
            <a:spAutoFit/>
          </a:bodyPr>
          <a:lstStyle/>
          <a:p>
            <a:pPr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يقود الأفراد إنجاز المشروع. ويفعلون ذلك من خلال الوفاء بمتطلبات الوظائف اللازمة للمشروع لكي يعمل بفعالية</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وكفاءة. يمكن إنجاز الوظائف المتعلقة بالمشروع بواسطة شخص واحد أو مجموعة من الأشخاص أو دمجها في أدوار محددة.</a:t>
            </a:r>
            <a:endParaRPr lang="en-US" dirty="0">
              <a:solidFill>
                <a:schemeClr val="tx1">
                  <a:lumMod val="50000"/>
                  <a:lumOff val="50000"/>
                </a:schemeClr>
              </a:solidFill>
              <a:latin typeface="SST Arabic Medium" pitchFamily="34" charset="-78"/>
              <a:cs typeface="SST Arabic Medium" pitchFamily="34" charset="-78"/>
            </a:endParaRPr>
          </a:p>
        </p:txBody>
      </p:sp>
    </p:spTree>
    <p:extLst>
      <p:ext uri="{BB962C8B-B14F-4D97-AF65-F5344CB8AC3E}">
        <p14:creationId xmlns:p14="http://schemas.microsoft.com/office/powerpoint/2010/main" val="1286931960"/>
      </p:ext>
    </p:extLst>
  </p:cSld>
  <p:clrMapOvr>
    <a:masterClrMapping/>
  </p:clrMapOvr>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731287" y="496976"/>
            <a:ext cx="6938117"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إرشادات هامة لاجتياز اختبار </a:t>
            </a:r>
            <a:r>
              <a:rPr lang="en-US" sz="2500" dirty="0">
                <a:solidFill>
                  <a:srgbClr val="112D63"/>
                </a:solidFill>
                <a:latin typeface="SST Arabic Medium" pitchFamily="34" charset="-78"/>
                <a:cs typeface="SST Arabic Medium" pitchFamily="34" charset="-78"/>
              </a:rPr>
              <a:t>PMP</a:t>
            </a:r>
          </a:p>
        </p:txBody>
      </p:sp>
      <p:sp>
        <p:nvSpPr>
          <p:cNvPr id="2" name="Rectangle 1">
            <a:extLst>
              <a:ext uri="{FF2B5EF4-FFF2-40B4-BE49-F238E27FC236}">
                <a16:creationId xmlns:a16="http://schemas.microsoft.com/office/drawing/2014/main" id="{1312152E-ADBB-45C5-B205-BF40A023C38B}"/>
              </a:ext>
            </a:extLst>
          </p:cNvPr>
          <p:cNvSpPr/>
          <p:nvPr/>
        </p:nvSpPr>
        <p:spPr>
          <a:xfrm>
            <a:off x="5680364" y="1705766"/>
            <a:ext cx="5368636" cy="1384995"/>
          </a:xfrm>
          <a:prstGeom prst="rect">
            <a:avLst/>
          </a:prstGeom>
        </p:spPr>
        <p:txBody>
          <a:bodyPr wrap="square">
            <a:spAutoFit/>
          </a:bodyPr>
          <a:lstStyle/>
          <a:p>
            <a:pPr algn="just" rtl="1" fontAlgn="base">
              <a:lnSpc>
                <a:spcPct val="150000"/>
              </a:lnSpc>
              <a:buFont typeface="+mj-lt"/>
              <a:buAutoNum type="arabicPeriod"/>
            </a:pPr>
            <a:r>
              <a:rPr lang="ar-DZ" sz="1400" dirty="0">
                <a:solidFill>
                  <a:srgbClr val="02BCB6"/>
                </a:solidFill>
                <a:latin typeface="SST Arabic Medium" pitchFamily="34" charset="-78"/>
                <a:cs typeface="SST Arabic Medium" pitchFamily="34" charset="-78"/>
              </a:rPr>
              <a:t>ركز على جملة السؤال:</a:t>
            </a:r>
            <a:r>
              <a:rPr lang="ar-DZ" sz="1400" dirty="0">
                <a:solidFill>
                  <a:schemeClr val="bg1">
                    <a:lumMod val="50000"/>
                  </a:schemeClr>
                </a:solidFill>
                <a:latin typeface="SST Arabic Medium" pitchFamily="34" charset="-78"/>
                <a:cs typeface="SST Arabic Medium" pitchFamily="34" charset="-78"/>
              </a:rPr>
              <a:t> أجب دائما عن السؤال المحدد الذي يتم طرحه. على الرغم من أن الأمر يبدو بسيطا ، إلا أن التركيز على جملة السؤال الدقيقة يساعد في تصفية المعلومات غير ذات الصلة. اقرأ السؤال بأكمله بعناية وجميع الإجابات للتأكد من فهمك لما يتم طرحه.</a:t>
            </a:r>
            <a:endParaRPr lang="ar-DZ" sz="1400" i="0" dirty="0">
              <a:solidFill>
                <a:schemeClr val="bg1">
                  <a:lumMod val="50000"/>
                </a:schemeClr>
              </a:solidFill>
              <a:effectLst/>
              <a:latin typeface="SST Arabic Medium" pitchFamily="34" charset="-78"/>
              <a:cs typeface="SST Arabic Medium" pitchFamily="34" charset="-78"/>
            </a:endParaRPr>
          </a:p>
        </p:txBody>
      </p:sp>
      <p:sp>
        <p:nvSpPr>
          <p:cNvPr id="33" name="Rounded Rectangle 51">
            <a:extLst>
              <a:ext uri="{FF2B5EF4-FFF2-40B4-BE49-F238E27FC236}">
                <a16:creationId xmlns:a16="http://schemas.microsoft.com/office/drawing/2014/main" id="{43D6EB83-9540-4417-B6E2-6A80C60D9F65}"/>
              </a:ext>
            </a:extLst>
          </p:cNvPr>
          <p:cNvSpPr/>
          <p:nvPr/>
        </p:nvSpPr>
        <p:spPr>
          <a:xfrm rot="16200000" flipH="1">
            <a:off x="11239981" y="1760555"/>
            <a:ext cx="625134" cy="588727"/>
          </a:xfrm>
          <a:custGeom>
            <a:avLst/>
            <a:gdLst/>
            <a:ahLst/>
            <a:cxnLst/>
            <a:rect l="l" t="t" r="r" b="b"/>
            <a:pathLst>
              <a:path w="2928608" h="2758049">
                <a:moveTo>
                  <a:pt x="2797052" y="1199936"/>
                </a:moveTo>
                <a:lnTo>
                  <a:pt x="2797052" y="1541978"/>
                </a:lnTo>
                <a:cubicBezTo>
                  <a:pt x="2797052" y="1578306"/>
                  <a:pt x="2826502" y="1607756"/>
                  <a:pt x="2862830" y="1607756"/>
                </a:cubicBezTo>
                <a:lnTo>
                  <a:pt x="2862830" y="1607755"/>
                </a:lnTo>
                <a:cubicBezTo>
                  <a:pt x="2899158" y="1607755"/>
                  <a:pt x="2928608" y="1578305"/>
                  <a:pt x="2928608" y="1541977"/>
                </a:cubicBezTo>
                <a:lnTo>
                  <a:pt x="2928607" y="1199936"/>
                </a:lnTo>
                <a:cubicBezTo>
                  <a:pt x="2928607" y="1163608"/>
                  <a:pt x="2899158" y="1134159"/>
                  <a:pt x="2862830" y="1134158"/>
                </a:cubicBezTo>
                <a:cubicBezTo>
                  <a:pt x="2826502" y="1134159"/>
                  <a:pt x="2797052" y="1163608"/>
                  <a:pt x="2797052" y="1199936"/>
                </a:cubicBezTo>
                <a:close/>
                <a:moveTo>
                  <a:pt x="2593193" y="1147315"/>
                </a:moveTo>
                <a:lnTo>
                  <a:pt x="2593193" y="1594601"/>
                </a:lnTo>
                <a:cubicBezTo>
                  <a:pt x="2593193" y="1630929"/>
                  <a:pt x="2622643" y="1660379"/>
                  <a:pt x="2658971" y="1660379"/>
                </a:cubicBezTo>
                <a:lnTo>
                  <a:pt x="2658971" y="1660378"/>
                </a:lnTo>
                <a:cubicBezTo>
                  <a:pt x="2695299" y="1660378"/>
                  <a:pt x="2724749" y="1630928"/>
                  <a:pt x="2724749" y="1594600"/>
                </a:cubicBezTo>
                <a:lnTo>
                  <a:pt x="2724748" y="1147315"/>
                </a:lnTo>
                <a:cubicBezTo>
                  <a:pt x="2724748" y="1110987"/>
                  <a:pt x="2695299" y="1081538"/>
                  <a:pt x="2658971" y="1081537"/>
                </a:cubicBezTo>
                <a:cubicBezTo>
                  <a:pt x="2622643" y="1081538"/>
                  <a:pt x="2593193" y="1110987"/>
                  <a:pt x="2593193" y="1147315"/>
                </a:cubicBezTo>
                <a:close/>
                <a:moveTo>
                  <a:pt x="2389334" y="1121004"/>
                </a:moveTo>
                <a:lnTo>
                  <a:pt x="2389334" y="1620912"/>
                </a:lnTo>
                <a:cubicBezTo>
                  <a:pt x="2389334" y="1657240"/>
                  <a:pt x="2418784" y="1686690"/>
                  <a:pt x="2455112" y="1686690"/>
                </a:cubicBezTo>
                <a:lnTo>
                  <a:pt x="2455112" y="1686689"/>
                </a:lnTo>
                <a:cubicBezTo>
                  <a:pt x="2491440" y="1686689"/>
                  <a:pt x="2520890" y="1657239"/>
                  <a:pt x="2520890" y="1620911"/>
                </a:cubicBezTo>
                <a:lnTo>
                  <a:pt x="2520889" y="1121004"/>
                </a:lnTo>
                <a:cubicBezTo>
                  <a:pt x="2520889" y="1084676"/>
                  <a:pt x="2491440" y="1055227"/>
                  <a:pt x="2455112" y="1055226"/>
                </a:cubicBezTo>
                <a:cubicBezTo>
                  <a:pt x="2418784" y="1055227"/>
                  <a:pt x="2389334" y="1084676"/>
                  <a:pt x="2389334" y="1121004"/>
                </a:cubicBezTo>
                <a:close/>
                <a:moveTo>
                  <a:pt x="1314382" y="1247024"/>
                </a:moveTo>
                <a:cubicBezTo>
                  <a:pt x="1314381" y="1225915"/>
                  <a:pt x="1331494" y="1208803"/>
                  <a:pt x="1352603" y="1208803"/>
                </a:cubicBezTo>
                <a:lnTo>
                  <a:pt x="1410313" y="1208803"/>
                </a:lnTo>
                <a:lnTo>
                  <a:pt x="1410313" y="1146778"/>
                </a:lnTo>
                <a:cubicBezTo>
                  <a:pt x="1410313" y="1145599"/>
                  <a:pt x="1410393" y="1144438"/>
                  <a:pt x="1411688" y="1143457"/>
                </a:cubicBezTo>
                <a:lnTo>
                  <a:pt x="1408531" y="1133444"/>
                </a:lnTo>
                <a:cubicBezTo>
                  <a:pt x="1410371" y="1112415"/>
                  <a:pt x="1428909" y="1096860"/>
                  <a:pt x="1449938" y="1098699"/>
                </a:cubicBezTo>
                <a:lnTo>
                  <a:pt x="2236821" y="1167543"/>
                </a:lnTo>
                <a:cubicBezTo>
                  <a:pt x="2257849" y="1169383"/>
                  <a:pt x="2273405" y="1187920"/>
                  <a:pt x="2271565" y="1208950"/>
                </a:cubicBezTo>
                <a:cubicBezTo>
                  <a:pt x="2269725" y="1229978"/>
                  <a:pt x="2251187" y="1245533"/>
                  <a:pt x="2230159" y="1243693"/>
                </a:cubicBezTo>
                <a:cubicBezTo>
                  <a:pt x="1973864" y="1221271"/>
                  <a:pt x="1717570" y="1198849"/>
                  <a:pt x="1461275" y="1176426"/>
                </a:cubicBezTo>
                <a:lnTo>
                  <a:pt x="1461274" y="1208803"/>
                </a:lnTo>
                <a:lnTo>
                  <a:pt x="1518985" y="1208803"/>
                </a:lnTo>
                <a:cubicBezTo>
                  <a:pt x="1540095" y="1208802"/>
                  <a:pt x="1557205" y="1225915"/>
                  <a:pt x="1557206" y="1247025"/>
                </a:cubicBezTo>
                <a:lnTo>
                  <a:pt x="1557207" y="1247023"/>
                </a:lnTo>
                <a:cubicBezTo>
                  <a:pt x="1557207" y="1268132"/>
                  <a:pt x="1540095" y="1285244"/>
                  <a:pt x="1518986" y="1285244"/>
                </a:cubicBezTo>
                <a:cubicBezTo>
                  <a:pt x="1499749" y="1285244"/>
                  <a:pt x="1480511" y="1285243"/>
                  <a:pt x="1461275" y="1285244"/>
                </a:cubicBezTo>
                <a:lnTo>
                  <a:pt x="1461275" y="1337600"/>
                </a:lnTo>
                <a:lnTo>
                  <a:pt x="1518985" y="1337600"/>
                </a:lnTo>
                <a:cubicBezTo>
                  <a:pt x="1540095" y="1337600"/>
                  <a:pt x="1557206" y="1354713"/>
                  <a:pt x="1557206" y="1375821"/>
                </a:cubicBezTo>
                <a:lnTo>
                  <a:pt x="1557207" y="1375820"/>
                </a:lnTo>
                <a:cubicBezTo>
                  <a:pt x="1557206" y="1396928"/>
                  <a:pt x="1540095" y="1414041"/>
                  <a:pt x="1518986" y="1414041"/>
                </a:cubicBezTo>
                <a:cubicBezTo>
                  <a:pt x="1499750" y="1414041"/>
                  <a:pt x="1480511" y="1414041"/>
                  <a:pt x="1461275" y="1414042"/>
                </a:cubicBezTo>
                <a:lnTo>
                  <a:pt x="1461275" y="1466398"/>
                </a:lnTo>
                <a:lnTo>
                  <a:pt x="1518985" y="1466398"/>
                </a:lnTo>
                <a:cubicBezTo>
                  <a:pt x="1540095" y="1466398"/>
                  <a:pt x="1557206" y="1483509"/>
                  <a:pt x="1557206" y="1504618"/>
                </a:cubicBezTo>
                <a:lnTo>
                  <a:pt x="1557207" y="1504619"/>
                </a:lnTo>
                <a:cubicBezTo>
                  <a:pt x="1557207" y="1525727"/>
                  <a:pt x="1540094" y="1542838"/>
                  <a:pt x="1518986" y="1542839"/>
                </a:cubicBezTo>
                <a:cubicBezTo>
                  <a:pt x="1499749" y="1542839"/>
                  <a:pt x="1480511" y="1542838"/>
                  <a:pt x="1461275" y="1542839"/>
                </a:cubicBezTo>
                <a:lnTo>
                  <a:pt x="1461274" y="1575412"/>
                </a:lnTo>
                <a:lnTo>
                  <a:pt x="2226550" y="1494978"/>
                </a:lnTo>
                <a:cubicBezTo>
                  <a:pt x="2247542" y="1492772"/>
                  <a:pt x="2266350" y="1508001"/>
                  <a:pt x="2268556" y="1528995"/>
                </a:cubicBezTo>
                <a:cubicBezTo>
                  <a:pt x="2270763" y="1549988"/>
                  <a:pt x="2255534" y="1568794"/>
                  <a:pt x="2234542" y="1571000"/>
                </a:cubicBezTo>
                <a:cubicBezTo>
                  <a:pt x="1972686" y="1598522"/>
                  <a:pt x="1710833" y="1626046"/>
                  <a:pt x="1448978" y="1653567"/>
                </a:cubicBezTo>
                <a:cubicBezTo>
                  <a:pt x="1427984" y="1655774"/>
                  <a:pt x="1409178" y="1640544"/>
                  <a:pt x="1406971" y="1619551"/>
                </a:cubicBezTo>
                <a:cubicBezTo>
                  <a:pt x="1406474" y="1614827"/>
                  <a:pt x="1406862" y="1610214"/>
                  <a:pt x="1410805" y="1606610"/>
                </a:cubicBezTo>
                <a:lnTo>
                  <a:pt x="1410312" y="1605422"/>
                </a:lnTo>
                <a:lnTo>
                  <a:pt x="1410312" y="1542839"/>
                </a:lnTo>
                <a:lnTo>
                  <a:pt x="1352603" y="1542841"/>
                </a:lnTo>
                <a:cubicBezTo>
                  <a:pt x="1331494" y="1542841"/>
                  <a:pt x="1314382" y="1525729"/>
                  <a:pt x="1314382" y="1504619"/>
                </a:cubicBezTo>
                <a:cubicBezTo>
                  <a:pt x="1314382" y="1483510"/>
                  <a:pt x="1331493" y="1466397"/>
                  <a:pt x="1352603" y="1466398"/>
                </a:cubicBezTo>
                <a:lnTo>
                  <a:pt x="1410312" y="1466398"/>
                </a:lnTo>
                <a:lnTo>
                  <a:pt x="1410313" y="1414042"/>
                </a:lnTo>
                <a:lnTo>
                  <a:pt x="1352603" y="1414042"/>
                </a:lnTo>
                <a:cubicBezTo>
                  <a:pt x="1331494" y="1414041"/>
                  <a:pt x="1314383" y="1396930"/>
                  <a:pt x="1314382" y="1375820"/>
                </a:cubicBezTo>
                <a:cubicBezTo>
                  <a:pt x="1314383" y="1354713"/>
                  <a:pt x="1331494" y="1337600"/>
                  <a:pt x="1352603" y="1337601"/>
                </a:cubicBezTo>
                <a:lnTo>
                  <a:pt x="1410312" y="1337600"/>
                </a:lnTo>
                <a:lnTo>
                  <a:pt x="1410312" y="1285244"/>
                </a:lnTo>
                <a:lnTo>
                  <a:pt x="1352603" y="1285244"/>
                </a:lnTo>
                <a:cubicBezTo>
                  <a:pt x="1331494" y="1285244"/>
                  <a:pt x="1314381" y="1268133"/>
                  <a:pt x="1314382" y="1247024"/>
                </a:cubicBezTo>
                <a:close/>
                <a:moveTo>
                  <a:pt x="1171967" y="72000"/>
                </a:moveTo>
                <a:lnTo>
                  <a:pt x="1171967" y="288000"/>
                </a:lnTo>
                <a:cubicBezTo>
                  <a:pt x="1171967" y="327765"/>
                  <a:pt x="1204202" y="360000"/>
                  <a:pt x="1243967" y="360000"/>
                </a:cubicBezTo>
                <a:cubicBezTo>
                  <a:pt x="1283732" y="360000"/>
                  <a:pt x="1315967" y="327765"/>
                  <a:pt x="1315967" y="288000"/>
                </a:cubicBezTo>
                <a:lnTo>
                  <a:pt x="1315967" y="72000"/>
                </a:lnTo>
                <a:cubicBezTo>
                  <a:pt x="1315967" y="32235"/>
                  <a:pt x="1283732" y="0"/>
                  <a:pt x="1243967" y="0"/>
                </a:cubicBezTo>
                <a:cubicBezTo>
                  <a:pt x="1204202" y="0"/>
                  <a:pt x="1171967" y="32235"/>
                  <a:pt x="1171967" y="72000"/>
                </a:cubicBezTo>
                <a:close/>
                <a:moveTo>
                  <a:pt x="1171966" y="2470049"/>
                </a:moveTo>
                <a:lnTo>
                  <a:pt x="1171966" y="2686049"/>
                </a:lnTo>
                <a:cubicBezTo>
                  <a:pt x="1171966" y="2725814"/>
                  <a:pt x="1204201" y="2758049"/>
                  <a:pt x="1243966" y="2758049"/>
                </a:cubicBezTo>
                <a:cubicBezTo>
                  <a:pt x="1283731" y="2758049"/>
                  <a:pt x="1315966" y="2725814"/>
                  <a:pt x="1315966" y="2686049"/>
                </a:cubicBezTo>
                <a:lnTo>
                  <a:pt x="1315966" y="2470049"/>
                </a:lnTo>
                <a:cubicBezTo>
                  <a:pt x="1315966" y="2430284"/>
                  <a:pt x="1283731" y="2398049"/>
                  <a:pt x="1243966" y="2398049"/>
                </a:cubicBezTo>
                <a:cubicBezTo>
                  <a:pt x="1204201" y="2398049"/>
                  <a:pt x="1171966" y="2430284"/>
                  <a:pt x="1171966" y="2470049"/>
                </a:cubicBezTo>
                <a:close/>
                <a:moveTo>
                  <a:pt x="515345" y="1370958"/>
                </a:moveTo>
                <a:cubicBezTo>
                  <a:pt x="515344" y="1558300"/>
                  <a:pt x="586814" y="1745642"/>
                  <a:pt x="729750" y="1888579"/>
                </a:cubicBezTo>
                <a:cubicBezTo>
                  <a:pt x="1015625" y="2174454"/>
                  <a:pt x="1479119" y="2174454"/>
                  <a:pt x="1764994" y="1888580"/>
                </a:cubicBezTo>
                <a:lnTo>
                  <a:pt x="1940572" y="1713001"/>
                </a:lnTo>
                <a:lnTo>
                  <a:pt x="2136413" y="1713002"/>
                </a:lnTo>
                <a:cubicBezTo>
                  <a:pt x="2215124" y="1713001"/>
                  <a:pt x="2278929" y="1649195"/>
                  <a:pt x="2278929" y="1570486"/>
                </a:cubicBezTo>
                <a:lnTo>
                  <a:pt x="2278929" y="1374645"/>
                </a:lnTo>
                <a:lnTo>
                  <a:pt x="2282614" y="1370959"/>
                </a:lnTo>
                <a:lnTo>
                  <a:pt x="2278929" y="1367272"/>
                </a:lnTo>
                <a:lnTo>
                  <a:pt x="2278929" y="1171432"/>
                </a:lnTo>
                <a:cubicBezTo>
                  <a:pt x="2278929" y="1092722"/>
                  <a:pt x="2215123" y="1028916"/>
                  <a:pt x="2136413" y="1028916"/>
                </a:cubicBezTo>
                <a:lnTo>
                  <a:pt x="1940571" y="1028916"/>
                </a:lnTo>
                <a:cubicBezTo>
                  <a:pt x="1882045" y="970390"/>
                  <a:pt x="1823519" y="911862"/>
                  <a:pt x="1764993" y="853336"/>
                </a:cubicBezTo>
                <a:cubicBezTo>
                  <a:pt x="1479118" y="567461"/>
                  <a:pt x="1015625" y="567462"/>
                  <a:pt x="729750" y="853336"/>
                </a:cubicBezTo>
                <a:cubicBezTo>
                  <a:pt x="586813" y="996273"/>
                  <a:pt x="515344" y="1183616"/>
                  <a:pt x="515345" y="1370958"/>
                </a:cubicBezTo>
                <a:close/>
                <a:moveTo>
                  <a:pt x="388776" y="2386770"/>
                </a:moveTo>
                <a:cubicBezTo>
                  <a:pt x="388776" y="2405196"/>
                  <a:pt x="395805" y="2423622"/>
                  <a:pt x="409865" y="2437681"/>
                </a:cubicBezTo>
                <a:cubicBezTo>
                  <a:pt x="437983" y="2465800"/>
                  <a:pt x="483570" y="2465800"/>
                  <a:pt x="511688" y="2437681"/>
                </a:cubicBezTo>
                <a:lnTo>
                  <a:pt x="664423" y="2284946"/>
                </a:lnTo>
                <a:cubicBezTo>
                  <a:pt x="692541" y="2256828"/>
                  <a:pt x="692541" y="2211241"/>
                  <a:pt x="664423" y="2183123"/>
                </a:cubicBezTo>
                <a:cubicBezTo>
                  <a:pt x="636305" y="2155005"/>
                  <a:pt x="590718" y="2155005"/>
                  <a:pt x="562599" y="2183123"/>
                </a:cubicBezTo>
                <a:lnTo>
                  <a:pt x="409865" y="2335858"/>
                </a:lnTo>
                <a:cubicBezTo>
                  <a:pt x="395805" y="2349917"/>
                  <a:pt x="388776" y="2368343"/>
                  <a:pt x="388776" y="2386770"/>
                </a:cubicBezTo>
                <a:close/>
                <a:moveTo>
                  <a:pt x="388776" y="365689"/>
                </a:moveTo>
                <a:cubicBezTo>
                  <a:pt x="388776" y="384115"/>
                  <a:pt x="395805" y="402541"/>
                  <a:pt x="409865" y="416600"/>
                </a:cubicBezTo>
                <a:lnTo>
                  <a:pt x="562599" y="569335"/>
                </a:lnTo>
                <a:cubicBezTo>
                  <a:pt x="590718" y="597454"/>
                  <a:pt x="636305" y="597454"/>
                  <a:pt x="664423" y="569335"/>
                </a:cubicBezTo>
                <a:cubicBezTo>
                  <a:pt x="692541" y="541217"/>
                  <a:pt x="692541" y="495630"/>
                  <a:pt x="664423" y="467512"/>
                </a:cubicBezTo>
                <a:lnTo>
                  <a:pt x="511688" y="314777"/>
                </a:lnTo>
                <a:cubicBezTo>
                  <a:pt x="483570" y="286659"/>
                  <a:pt x="437983" y="286659"/>
                  <a:pt x="409865" y="314777"/>
                </a:cubicBezTo>
                <a:cubicBezTo>
                  <a:pt x="395805" y="328836"/>
                  <a:pt x="388776" y="347262"/>
                  <a:pt x="388776" y="365689"/>
                </a:cubicBezTo>
                <a:close/>
                <a:moveTo>
                  <a:pt x="0" y="1379024"/>
                </a:moveTo>
                <a:cubicBezTo>
                  <a:pt x="0" y="1418789"/>
                  <a:pt x="32235" y="1451024"/>
                  <a:pt x="72000" y="1451024"/>
                </a:cubicBezTo>
                <a:lnTo>
                  <a:pt x="288000" y="1451024"/>
                </a:lnTo>
                <a:cubicBezTo>
                  <a:pt x="327765" y="1451024"/>
                  <a:pt x="360000" y="1418789"/>
                  <a:pt x="360000" y="1379024"/>
                </a:cubicBezTo>
                <a:cubicBezTo>
                  <a:pt x="360000" y="1339259"/>
                  <a:pt x="327765" y="1307024"/>
                  <a:pt x="288000" y="1307024"/>
                </a:cubicBezTo>
                <a:lnTo>
                  <a:pt x="72000" y="1307024"/>
                </a:lnTo>
                <a:cubicBezTo>
                  <a:pt x="32235" y="1307024"/>
                  <a:pt x="0" y="1339259"/>
                  <a:pt x="0" y="1379024"/>
                </a:cubicBezTo>
                <a:close/>
              </a:path>
            </a:pathLst>
          </a:cu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prstClr val="black"/>
              </a:solidFill>
              <a:effectLst/>
              <a:uLnTx/>
              <a:uFillTx/>
              <a:latin typeface="SST Arabic Medium" pitchFamily="34" charset="-78"/>
              <a:ea typeface="맑은 고딕" panose="020B0503020000020004" pitchFamily="34" charset="-127"/>
              <a:cs typeface="+mn-cs"/>
            </a:endParaRPr>
          </a:p>
        </p:txBody>
      </p:sp>
      <p:sp>
        <p:nvSpPr>
          <p:cNvPr id="4" name="Rectangle 3">
            <a:extLst>
              <a:ext uri="{FF2B5EF4-FFF2-40B4-BE49-F238E27FC236}">
                <a16:creationId xmlns:a16="http://schemas.microsoft.com/office/drawing/2014/main" id="{0D63DEFD-D56F-4A17-886B-8E02E9CABACC}"/>
              </a:ext>
            </a:extLst>
          </p:cNvPr>
          <p:cNvSpPr/>
          <p:nvPr/>
        </p:nvSpPr>
        <p:spPr>
          <a:xfrm>
            <a:off x="5680364" y="3413926"/>
            <a:ext cx="5368636" cy="1061829"/>
          </a:xfrm>
          <a:prstGeom prst="rect">
            <a:avLst/>
          </a:prstGeom>
        </p:spPr>
        <p:txBody>
          <a:bodyPr wrap="square">
            <a:spAutoFit/>
          </a:bodyPr>
          <a:lstStyle/>
          <a:p>
            <a:pPr algn="just" rtl="1" fontAlgn="base">
              <a:lnSpc>
                <a:spcPct val="150000"/>
              </a:lnSpc>
            </a:pPr>
            <a:r>
              <a:rPr lang="en-US" sz="1400" dirty="0">
                <a:solidFill>
                  <a:srgbClr val="02BCB6"/>
                </a:solidFill>
                <a:latin typeface="SST Arabic Medium" pitchFamily="34" charset="-78"/>
                <a:cs typeface="SST Arabic Medium" pitchFamily="34" charset="-78"/>
              </a:rPr>
              <a:t>.2</a:t>
            </a:r>
            <a:r>
              <a:rPr lang="ar-DZ" sz="1400" dirty="0">
                <a:solidFill>
                  <a:srgbClr val="02BCB6"/>
                </a:solidFill>
                <a:latin typeface="SST Arabic Medium" pitchFamily="34" charset="-78"/>
                <a:cs typeface="SST Arabic Medium" pitchFamily="34" charset="-78"/>
              </a:rPr>
              <a:t>اقرأ بعناية:</a:t>
            </a:r>
            <a:r>
              <a:rPr lang="ar-DZ" sz="1400" dirty="0">
                <a:solidFill>
                  <a:schemeClr val="bg1">
                    <a:lumMod val="50000"/>
                  </a:schemeClr>
                </a:solidFill>
                <a:latin typeface="SST Arabic Medium" pitchFamily="34" charset="-78"/>
                <a:cs typeface="SST Arabic Medium" pitchFamily="34" charset="-78"/>
              </a:rPr>
              <a:t> أثناء الامتحانات التدريبية ، قد تفوتك الأسئلة حتى عندما تعرف الإجابة الصحيحة. يحدث هذا غالبا بسبب عدم القراءة بعناية. اجعل من المعتاد قراءة كل كلمة في السؤال وجميع خيارات الإجابة.</a:t>
            </a:r>
          </a:p>
        </p:txBody>
      </p:sp>
      <p:sp>
        <p:nvSpPr>
          <p:cNvPr id="34" name="Rectangle 33">
            <a:extLst>
              <a:ext uri="{FF2B5EF4-FFF2-40B4-BE49-F238E27FC236}">
                <a16:creationId xmlns:a16="http://schemas.microsoft.com/office/drawing/2014/main" id="{E5B44649-52C5-4837-A39A-2EB4A183F13A}"/>
              </a:ext>
            </a:extLst>
          </p:cNvPr>
          <p:cNvSpPr/>
          <p:nvPr/>
        </p:nvSpPr>
        <p:spPr>
          <a:xfrm>
            <a:off x="5673396" y="4693922"/>
            <a:ext cx="5368636" cy="1384995"/>
          </a:xfrm>
          <a:prstGeom prst="rect">
            <a:avLst/>
          </a:prstGeom>
        </p:spPr>
        <p:txBody>
          <a:bodyPr wrap="square">
            <a:spAutoFit/>
          </a:bodyPr>
          <a:lstStyle/>
          <a:p>
            <a:pPr algn="just" rtl="1" fontAlgn="base">
              <a:lnSpc>
                <a:spcPct val="150000"/>
              </a:lnSpc>
            </a:pPr>
            <a:r>
              <a:rPr lang="en-US" sz="1400" dirty="0">
                <a:solidFill>
                  <a:srgbClr val="02BCB6"/>
                </a:solidFill>
                <a:latin typeface="SST Arabic Medium" pitchFamily="34" charset="-78"/>
                <a:cs typeface="SST Arabic Medium" pitchFamily="34" charset="-78"/>
              </a:rPr>
              <a:t>.3</a:t>
            </a:r>
            <a:r>
              <a:rPr lang="ar-DZ" sz="1400" dirty="0">
                <a:solidFill>
                  <a:srgbClr val="02BCB6"/>
                </a:solidFill>
                <a:latin typeface="SST Arabic Medium" pitchFamily="34" charset="-78"/>
                <a:cs typeface="SST Arabic Medium" pitchFamily="34" charset="-78"/>
              </a:rPr>
              <a:t>تسريع نفسك:</a:t>
            </a:r>
            <a:r>
              <a:rPr lang="ar-DZ" sz="1400" dirty="0">
                <a:solidFill>
                  <a:schemeClr val="bg1">
                    <a:lumMod val="50000"/>
                  </a:schemeClr>
                </a:solidFill>
                <a:latin typeface="SST Arabic Medium" pitchFamily="34" charset="-78"/>
                <a:cs typeface="SST Arabic Medium" pitchFamily="34" charset="-78"/>
              </a:rPr>
              <a:t> كن على دراية بعدد الأسئلة وإجمالي الوقت المتاح. استخدم الساعة على شاشة الاختبار لمراقبة تقدمك. تأكد من أنك على الطريق الصحيح لتجنب التسرع في الأسئلة في النهاية ، مما قد يؤدي إلى حدوث أخطاء.</a:t>
            </a:r>
            <a:endParaRPr lang="ar-DZ" sz="1400" i="0" dirty="0">
              <a:solidFill>
                <a:schemeClr val="bg1">
                  <a:lumMod val="50000"/>
                </a:schemeClr>
              </a:solidFill>
              <a:effectLst/>
              <a:latin typeface="SST Arabic Medium" pitchFamily="34" charset="-78"/>
              <a:cs typeface="SST Arabic Medium" pitchFamily="34" charset="-78"/>
            </a:endParaRPr>
          </a:p>
        </p:txBody>
      </p:sp>
      <p:sp>
        <p:nvSpPr>
          <p:cNvPr id="36" name="Rectangle 35">
            <a:extLst>
              <a:ext uri="{FF2B5EF4-FFF2-40B4-BE49-F238E27FC236}">
                <a16:creationId xmlns:a16="http://schemas.microsoft.com/office/drawing/2014/main" id="{6B692B62-40F7-4B99-9A0F-5F6683BB24D1}"/>
              </a:ext>
            </a:extLst>
          </p:cNvPr>
          <p:cNvSpPr/>
          <p:nvPr/>
        </p:nvSpPr>
        <p:spPr>
          <a:xfrm>
            <a:off x="565460" y="1705766"/>
            <a:ext cx="4897083" cy="1384995"/>
          </a:xfrm>
          <a:prstGeom prst="rect">
            <a:avLst/>
          </a:prstGeom>
        </p:spPr>
        <p:txBody>
          <a:bodyPr wrap="square">
            <a:spAutoFit/>
          </a:bodyPr>
          <a:lstStyle/>
          <a:p>
            <a:pPr algn="just" rtl="1" fontAlgn="base">
              <a:lnSpc>
                <a:spcPct val="150000"/>
              </a:lnSpc>
            </a:pPr>
            <a:r>
              <a:rPr lang="ar-EG" sz="1400" dirty="0">
                <a:solidFill>
                  <a:srgbClr val="02BCB6"/>
                </a:solidFill>
                <a:latin typeface="SST Arabic Medium" pitchFamily="34" charset="-78"/>
                <a:cs typeface="SST Arabic Medium" pitchFamily="34" charset="-78"/>
              </a:rPr>
              <a:t>4. ممارسة</a:t>
            </a:r>
            <a:r>
              <a:rPr lang="ar-DZ" sz="1400" dirty="0">
                <a:solidFill>
                  <a:srgbClr val="02BCB6"/>
                </a:solidFill>
                <a:latin typeface="SST Arabic Medium" pitchFamily="34" charset="-78"/>
                <a:cs typeface="SST Arabic Medium" pitchFamily="34" charset="-78"/>
              </a:rPr>
              <a:t> الدراسة المتباعدة: </a:t>
            </a:r>
            <a:r>
              <a:rPr lang="ar-DZ" sz="1400" dirty="0">
                <a:solidFill>
                  <a:schemeClr val="bg1">
                    <a:lumMod val="50000"/>
                  </a:schemeClr>
                </a:solidFill>
                <a:latin typeface="SST Arabic Medium" pitchFamily="34" charset="-78"/>
                <a:cs typeface="SST Arabic Medium" pitchFamily="34" charset="-78"/>
              </a:rPr>
              <a:t>تجنب </a:t>
            </a:r>
            <a:r>
              <a:rPr lang="ar-EG" sz="1400" dirty="0">
                <a:solidFill>
                  <a:schemeClr val="bg1">
                    <a:lumMod val="50000"/>
                  </a:schemeClr>
                </a:solidFill>
                <a:latin typeface="SST Arabic Medium" pitchFamily="34" charset="-78"/>
                <a:cs typeface="SST Arabic Medium" pitchFamily="34" charset="-78"/>
              </a:rPr>
              <a:t>تراكم المعلومات</a:t>
            </a:r>
            <a:r>
              <a:rPr lang="ar-DZ" sz="1400" dirty="0">
                <a:solidFill>
                  <a:schemeClr val="bg1">
                    <a:lumMod val="50000"/>
                  </a:schemeClr>
                </a:solidFill>
                <a:latin typeface="SST Arabic Medium" pitchFamily="34" charset="-78"/>
                <a:cs typeface="SST Arabic Medium" pitchFamily="34" charset="-78"/>
              </a:rPr>
              <a:t>. قسم جلسات الدراسة الخاصة بك إلى أجزاء يمكن التحكم فيها. معظم الناس لديهم 2-3 ساعات جيدة من الفهم يوميا ، لذا خذ فترات راحة منتظمة للحفاظ على التركيز والاحتفاظ</a:t>
            </a:r>
            <a:r>
              <a:rPr lang="ar-EG" sz="1400" dirty="0">
                <a:solidFill>
                  <a:schemeClr val="bg1">
                    <a:lumMod val="50000"/>
                  </a:schemeClr>
                </a:solidFill>
                <a:latin typeface="SST Arabic Medium" pitchFamily="34" charset="-78"/>
                <a:cs typeface="SST Arabic Medium" pitchFamily="34" charset="-78"/>
              </a:rPr>
              <a:t> بالمعلومة بسلاسة</a:t>
            </a:r>
            <a:r>
              <a:rPr lang="ar-DZ" sz="1400" dirty="0">
                <a:solidFill>
                  <a:schemeClr val="bg1">
                    <a:lumMod val="50000"/>
                  </a:schemeClr>
                </a:solidFill>
                <a:latin typeface="SST Arabic Medium" pitchFamily="34" charset="-78"/>
                <a:cs typeface="SST Arabic Medium" pitchFamily="34" charset="-78"/>
              </a:rPr>
              <a:t>.</a:t>
            </a:r>
            <a:endParaRPr lang="en-US" sz="1400" dirty="0">
              <a:solidFill>
                <a:schemeClr val="bg1">
                  <a:lumMod val="50000"/>
                </a:schemeClr>
              </a:solidFill>
              <a:latin typeface="SST Arabic Medium" pitchFamily="34" charset="-78"/>
              <a:cs typeface="SST Arabic Medium" pitchFamily="34" charset="-78"/>
            </a:endParaRPr>
          </a:p>
        </p:txBody>
      </p:sp>
      <p:sp>
        <p:nvSpPr>
          <p:cNvPr id="37" name="Rectangle 36">
            <a:extLst>
              <a:ext uri="{FF2B5EF4-FFF2-40B4-BE49-F238E27FC236}">
                <a16:creationId xmlns:a16="http://schemas.microsoft.com/office/drawing/2014/main" id="{57BC90BC-53E2-4B1E-99A9-A575381810A6}"/>
              </a:ext>
            </a:extLst>
          </p:cNvPr>
          <p:cNvSpPr/>
          <p:nvPr/>
        </p:nvSpPr>
        <p:spPr>
          <a:xfrm>
            <a:off x="438149" y="3413926"/>
            <a:ext cx="5023129" cy="1061829"/>
          </a:xfrm>
          <a:prstGeom prst="rect">
            <a:avLst/>
          </a:prstGeom>
        </p:spPr>
        <p:txBody>
          <a:bodyPr wrap="square">
            <a:spAutoFit/>
          </a:bodyPr>
          <a:lstStyle/>
          <a:p>
            <a:pPr algn="just" rtl="1" fontAlgn="base">
              <a:lnSpc>
                <a:spcPct val="150000"/>
              </a:lnSpc>
            </a:pPr>
            <a:r>
              <a:rPr lang="ar-EG" sz="1400" dirty="0">
                <a:solidFill>
                  <a:srgbClr val="02BCB6"/>
                </a:solidFill>
                <a:latin typeface="SST Arabic Medium" pitchFamily="34" charset="-78"/>
                <a:cs typeface="SST Arabic Medium" pitchFamily="34" charset="-78"/>
              </a:rPr>
              <a:t>5. </a:t>
            </a:r>
            <a:r>
              <a:rPr lang="ar-DZ" sz="1400" dirty="0">
                <a:solidFill>
                  <a:srgbClr val="02BCB6"/>
                </a:solidFill>
                <a:latin typeface="SST Arabic Medium" pitchFamily="34" charset="-78"/>
                <a:cs typeface="SST Arabic Medium" pitchFamily="34" charset="-78"/>
              </a:rPr>
              <a:t>تجنب الإفراط في التفكير:</a:t>
            </a:r>
            <a:r>
              <a:rPr lang="ar-DZ" sz="1400" dirty="0">
                <a:solidFill>
                  <a:schemeClr val="bg1">
                    <a:lumMod val="50000"/>
                  </a:schemeClr>
                </a:solidFill>
                <a:latin typeface="SST Arabic Medium" pitchFamily="34" charset="-78"/>
                <a:cs typeface="SST Arabic Medium" pitchFamily="34" charset="-78"/>
              </a:rPr>
              <a:t> إذا كنت تعتقد أن السؤال خدعة ، فقد تكون مفرطا في التحليل. معظم الأسئلة الخادعة واضحة ومباشرة ولكن يساء فهمها. التزم بالحقائق المعروضة وتجنب الافتراضات.</a:t>
            </a:r>
            <a:endParaRPr lang="en-US" sz="1400" dirty="0">
              <a:solidFill>
                <a:schemeClr val="bg1">
                  <a:lumMod val="50000"/>
                </a:schemeClr>
              </a:solidFill>
              <a:latin typeface="SST Arabic Medium" pitchFamily="34" charset="-78"/>
              <a:cs typeface="SST Arabic Medium" pitchFamily="34" charset="-78"/>
            </a:endParaRPr>
          </a:p>
        </p:txBody>
      </p:sp>
      <p:sp>
        <p:nvSpPr>
          <p:cNvPr id="38" name="Rectangle 37">
            <a:extLst>
              <a:ext uri="{FF2B5EF4-FFF2-40B4-BE49-F238E27FC236}">
                <a16:creationId xmlns:a16="http://schemas.microsoft.com/office/drawing/2014/main" id="{ABE26891-6B77-4531-854D-3EFD4013E4F9}"/>
              </a:ext>
            </a:extLst>
          </p:cNvPr>
          <p:cNvSpPr/>
          <p:nvPr/>
        </p:nvSpPr>
        <p:spPr>
          <a:xfrm>
            <a:off x="436884" y="4693922"/>
            <a:ext cx="5024394" cy="1022331"/>
          </a:xfrm>
          <a:prstGeom prst="rect">
            <a:avLst/>
          </a:prstGeom>
        </p:spPr>
        <p:txBody>
          <a:bodyPr wrap="square">
            <a:spAutoFit/>
          </a:bodyPr>
          <a:lstStyle/>
          <a:p>
            <a:pPr algn="just" rtl="1" fontAlgn="base">
              <a:lnSpc>
                <a:spcPct val="150000"/>
              </a:lnSpc>
            </a:pPr>
            <a:r>
              <a:rPr lang="ar-EG" sz="1400" dirty="0">
                <a:solidFill>
                  <a:srgbClr val="02BCB6"/>
                </a:solidFill>
                <a:latin typeface="SST Arabic Medium" pitchFamily="34" charset="-78"/>
                <a:cs typeface="SST Arabic Medium" pitchFamily="34" charset="-78"/>
              </a:rPr>
              <a:t>6. </a:t>
            </a:r>
            <a:r>
              <a:rPr lang="ar-DZ" sz="1400" dirty="0">
                <a:solidFill>
                  <a:srgbClr val="02BCB6"/>
                </a:solidFill>
                <a:latin typeface="SST Arabic Medium" pitchFamily="34" charset="-78"/>
                <a:cs typeface="SST Arabic Medium" pitchFamily="34" charset="-78"/>
              </a:rPr>
              <a:t>استخدم تقنية الصواب أو الخطأ:</a:t>
            </a:r>
            <a:r>
              <a:rPr lang="ar-DZ" sz="1400" dirty="0">
                <a:solidFill>
                  <a:schemeClr val="bg1">
                    <a:lumMod val="50000"/>
                  </a:schemeClr>
                </a:solidFill>
                <a:latin typeface="SST Arabic Medium" pitchFamily="34" charset="-78"/>
                <a:cs typeface="SST Arabic Medium" pitchFamily="34" charset="-78"/>
              </a:rPr>
              <a:t> إذا كنت تواجه صعوبة ، فأعد صياغة كل خيار كسؤال صواب أو خطأ. تخلص من الخيارات غير الصحيحة بوضوح.</a:t>
            </a:r>
          </a:p>
        </p:txBody>
      </p:sp>
    </p:spTree>
    <p:extLst>
      <p:ext uri="{BB962C8B-B14F-4D97-AF65-F5344CB8AC3E}">
        <p14:creationId xmlns:p14="http://schemas.microsoft.com/office/powerpoint/2010/main" val="1842480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1000"/>
                                        <p:tgtEl>
                                          <p:spTgt spid="34"/>
                                        </p:tgtEl>
                                      </p:cBhvr>
                                    </p:animEffect>
                                    <p:anim calcmode="lin" valueType="num">
                                      <p:cBhvr>
                                        <p:cTn id="22" dur="1000" fill="hold"/>
                                        <p:tgtEl>
                                          <p:spTgt spid="34"/>
                                        </p:tgtEl>
                                        <p:attrNameLst>
                                          <p:attrName>ppt_x</p:attrName>
                                        </p:attrNameLst>
                                      </p:cBhvr>
                                      <p:tavLst>
                                        <p:tav tm="0">
                                          <p:val>
                                            <p:strVal val="#ppt_x"/>
                                          </p:val>
                                        </p:tav>
                                        <p:tav tm="100000">
                                          <p:val>
                                            <p:strVal val="#ppt_x"/>
                                          </p:val>
                                        </p:tav>
                                      </p:tavLst>
                                    </p:anim>
                                    <p:anim calcmode="lin" valueType="num">
                                      <p:cBhvr>
                                        <p:cTn id="23"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1000"/>
                                        <p:tgtEl>
                                          <p:spTgt spid="36"/>
                                        </p:tgtEl>
                                      </p:cBhvr>
                                    </p:animEffect>
                                    <p:anim calcmode="lin" valueType="num">
                                      <p:cBhvr>
                                        <p:cTn id="29" dur="1000" fill="hold"/>
                                        <p:tgtEl>
                                          <p:spTgt spid="36"/>
                                        </p:tgtEl>
                                        <p:attrNameLst>
                                          <p:attrName>ppt_x</p:attrName>
                                        </p:attrNameLst>
                                      </p:cBhvr>
                                      <p:tavLst>
                                        <p:tav tm="0">
                                          <p:val>
                                            <p:strVal val="#ppt_x"/>
                                          </p:val>
                                        </p:tav>
                                        <p:tav tm="100000">
                                          <p:val>
                                            <p:strVal val="#ppt_x"/>
                                          </p:val>
                                        </p:tav>
                                      </p:tavLst>
                                    </p:anim>
                                    <p:anim calcmode="lin" valueType="num">
                                      <p:cBhvr>
                                        <p:cTn id="30"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1000"/>
                                        <p:tgtEl>
                                          <p:spTgt spid="37"/>
                                        </p:tgtEl>
                                      </p:cBhvr>
                                    </p:animEffect>
                                    <p:anim calcmode="lin" valueType="num">
                                      <p:cBhvr>
                                        <p:cTn id="36" dur="1000" fill="hold"/>
                                        <p:tgtEl>
                                          <p:spTgt spid="37"/>
                                        </p:tgtEl>
                                        <p:attrNameLst>
                                          <p:attrName>ppt_x</p:attrName>
                                        </p:attrNameLst>
                                      </p:cBhvr>
                                      <p:tavLst>
                                        <p:tav tm="0">
                                          <p:val>
                                            <p:strVal val="#ppt_x"/>
                                          </p:val>
                                        </p:tav>
                                        <p:tav tm="100000">
                                          <p:val>
                                            <p:strVal val="#ppt_x"/>
                                          </p:val>
                                        </p:tav>
                                      </p:tavLst>
                                    </p:anim>
                                    <p:anim calcmode="lin" valueType="num">
                                      <p:cBhvr>
                                        <p:cTn id="37"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8"/>
                                        </p:tgtEl>
                                        <p:attrNameLst>
                                          <p:attrName>style.visibility</p:attrName>
                                        </p:attrNameLst>
                                      </p:cBhvr>
                                      <p:to>
                                        <p:strVal val="visible"/>
                                      </p:to>
                                    </p:set>
                                    <p:animEffect transition="in" filter="fade">
                                      <p:cBhvr>
                                        <p:cTn id="42" dur="1000"/>
                                        <p:tgtEl>
                                          <p:spTgt spid="38"/>
                                        </p:tgtEl>
                                      </p:cBhvr>
                                    </p:animEffect>
                                    <p:anim calcmode="lin" valueType="num">
                                      <p:cBhvr>
                                        <p:cTn id="43" dur="1000" fill="hold"/>
                                        <p:tgtEl>
                                          <p:spTgt spid="38"/>
                                        </p:tgtEl>
                                        <p:attrNameLst>
                                          <p:attrName>ppt_x</p:attrName>
                                        </p:attrNameLst>
                                      </p:cBhvr>
                                      <p:tavLst>
                                        <p:tav tm="0">
                                          <p:val>
                                            <p:strVal val="#ppt_x"/>
                                          </p:val>
                                        </p:tav>
                                        <p:tav tm="100000">
                                          <p:val>
                                            <p:strVal val="#ppt_x"/>
                                          </p:val>
                                        </p:tav>
                                      </p:tavLst>
                                    </p:anim>
                                    <p:anim calcmode="lin" valueType="num">
                                      <p:cBhvr>
                                        <p:cTn id="44"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34" grpId="0"/>
      <p:bldP spid="36" grpId="0"/>
      <p:bldP spid="37" grpId="0"/>
      <p:bldP spid="38" grpId="0"/>
    </p:bldLst>
  </p:timing>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3125618-AF89-4AFC-9770-1F050BA12192}"/>
              </a:ext>
            </a:extLst>
          </p:cNvPr>
          <p:cNvSpPr/>
          <p:nvPr/>
        </p:nvSpPr>
        <p:spPr>
          <a:xfrm>
            <a:off x="6163602" y="1608414"/>
            <a:ext cx="4838699" cy="1061829"/>
          </a:xfrm>
          <a:prstGeom prst="rect">
            <a:avLst/>
          </a:prstGeom>
        </p:spPr>
        <p:txBody>
          <a:bodyPr wrap="square">
            <a:spAutoFit/>
          </a:bodyPr>
          <a:lstStyle/>
          <a:p>
            <a:pPr algn="just" rtl="1" fontAlgn="base">
              <a:lnSpc>
                <a:spcPct val="150000"/>
              </a:lnSpc>
            </a:pPr>
            <a:r>
              <a:rPr lang="ar-EG" sz="1400" dirty="0">
                <a:solidFill>
                  <a:srgbClr val="02BCB6"/>
                </a:solidFill>
                <a:latin typeface="SST Arabic Medium" pitchFamily="34" charset="-78"/>
                <a:cs typeface="SST Arabic Medium" pitchFamily="34" charset="-78"/>
              </a:rPr>
              <a:t>7. </a:t>
            </a:r>
            <a:r>
              <a:rPr lang="ar-DZ" sz="1400" dirty="0">
                <a:solidFill>
                  <a:srgbClr val="02BCB6"/>
                </a:solidFill>
                <a:latin typeface="SST Arabic Medium" pitchFamily="34" charset="-78"/>
                <a:cs typeface="SST Arabic Medium" pitchFamily="34" charset="-78"/>
              </a:rPr>
              <a:t>توقع قبل الاختيار:</a:t>
            </a:r>
            <a:r>
              <a:rPr lang="ar-DZ" sz="1400" dirty="0">
                <a:solidFill>
                  <a:schemeClr val="bg1">
                    <a:lumMod val="50000"/>
                  </a:schemeClr>
                </a:solidFill>
                <a:latin typeface="SST Arabic Medium" pitchFamily="34" charset="-78"/>
                <a:cs typeface="SST Arabic Medium" pitchFamily="34" charset="-78"/>
              </a:rPr>
              <a:t> حاول الإجابة على السؤال الذي يدور في رأسك قبل النظر إلى الخيارات. إذا تطابق أحدها مع إجابتك ، فمن المحتمل أن يكون صحيحا.</a:t>
            </a:r>
            <a:endParaRPr lang="ar-DZ" sz="1400" i="0" dirty="0">
              <a:solidFill>
                <a:schemeClr val="bg1">
                  <a:lumMod val="50000"/>
                </a:schemeClr>
              </a:solidFill>
              <a:effectLst/>
              <a:latin typeface="SST Arabic Medium" pitchFamily="34" charset="-78"/>
              <a:cs typeface="SST Arabic Medium" pitchFamily="34" charset="-78"/>
            </a:endParaRPr>
          </a:p>
        </p:txBody>
      </p:sp>
      <p:sp>
        <p:nvSpPr>
          <p:cNvPr id="8" name="Rectangle 7">
            <a:extLst>
              <a:ext uri="{FF2B5EF4-FFF2-40B4-BE49-F238E27FC236}">
                <a16:creationId xmlns:a16="http://schemas.microsoft.com/office/drawing/2014/main" id="{E5BDEA37-0ABF-4ECE-96F2-21AE5C2E5E80}"/>
              </a:ext>
            </a:extLst>
          </p:cNvPr>
          <p:cNvSpPr/>
          <p:nvPr/>
        </p:nvSpPr>
        <p:spPr>
          <a:xfrm>
            <a:off x="6155090" y="2824101"/>
            <a:ext cx="4838699" cy="699166"/>
          </a:xfrm>
          <a:prstGeom prst="rect">
            <a:avLst/>
          </a:prstGeom>
        </p:spPr>
        <p:txBody>
          <a:bodyPr wrap="square">
            <a:spAutoFit/>
          </a:bodyPr>
          <a:lstStyle/>
          <a:p>
            <a:pPr algn="r" rtl="1" fontAlgn="base">
              <a:lnSpc>
                <a:spcPct val="150000"/>
              </a:lnSpc>
            </a:pPr>
            <a:r>
              <a:rPr lang="ar-EG" sz="1400" dirty="0">
                <a:solidFill>
                  <a:srgbClr val="02BCB6"/>
                </a:solidFill>
                <a:latin typeface="SST Arabic Medium" pitchFamily="34" charset="-78"/>
                <a:cs typeface="SST Arabic Medium" pitchFamily="34" charset="-78"/>
              </a:rPr>
              <a:t>8. </a:t>
            </a:r>
            <a:r>
              <a:rPr lang="ar-DZ" sz="1400" dirty="0">
                <a:solidFill>
                  <a:srgbClr val="02BCB6"/>
                </a:solidFill>
                <a:latin typeface="SST Arabic Medium" pitchFamily="34" charset="-78"/>
                <a:cs typeface="SST Arabic Medium" pitchFamily="34" charset="-78"/>
              </a:rPr>
              <a:t>تخلص من الخيارات الأقل ارتباطا:</a:t>
            </a:r>
            <a:r>
              <a:rPr lang="ar-DZ" sz="1400" dirty="0">
                <a:solidFill>
                  <a:schemeClr val="bg1">
                    <a:lumMod val="50000"/>
                  </a:schemeClr>
                </a:solidFill>
                <a:latin typeface="SST Arabic Medium" pitchFamily="34" charset="-78"/>
                <a:cs typeface="SST Arabic Medium" pitchFamily="34" charset="-78"/>
              </a:rPr>
              <a:t> عندما تبدو إجابتان صحيحتين ، اختر الإجابة الأكثر ارتباطا مباشرا بالسؤال.</a:t>
            </a:r>
          </a:p>
        </p:txBody>
      </p:sp>
      <p:sp>
        <p:nvSpPr>
          <p:cNvPr id="9" name="Rectangle 8">
            <a:extLst>
              <a:ext uri="{FF2B5EF4-FFF2-40B4-BE49-F238E27FC236}">
                <a16:creationId xmlns:a16="http://schemas.microsoft.com/office/drawing/2014/main" id="{276F489E-FE47-4BA9-BA4E-2E2BB3617060}"/>
              </a:ext>
            </a:extLst>
          </p:cNvPr>
          <p:cNvSpPr/>
          <p:nvPr/>
        </p:nvSpPr>
        <p:spPr>
          <a:xfrm>
            <a:off x="6163602" y="3716624"/>
            <a:ext cx="4838700" cy="1061829"/>
          </a:xfrm>
          <a:prstGeom prst="rect">
            <a:avLst/>
          </a:prstGeom>
        </p:spPr>
        <p:txBody>
          <a:bodyPr wrap="square">
            <a:spAutoFit/>
          </a:bodyPr>
          <a:lstStyle/>
          <a:p>
            <a:pPr algn="r" rtl="1" fontAlgn="base">
              <a:lnSpc>
                <a:spcPct val="150000"/>
              </a:lnSpc>
            </a:pPr>
            <a:r>
              <a:rPr lang="ar-EG" sz="1400" dirty="0">
                <a:solidFill>
                  <a:srgbClr val="02BCB6"/>
                </a:solidFill>
                <a:latin typeface="SST Arabic Medium" pitchFamily="34" charset="-78"/>
                <a:cs typeface="SST Arabic Medium" pitchFamily="34" charset="-78"/>
              </a:rPr>
              <a:t>9.</a:t>
            </a:r>
            <a:r>
              <a:rPr lang="ar-DZ" sz="1400" dirty="0">
                <a:solidFill>
                  <a:srgbClr val="02BCB6"/>
                </a:solidFill>
                <a:latin typeface="SST Arabic Medium" pitchFamily="34" charset="-78"/>
                <a:cs typeface="SST Arabic Medium" pitchFamily="34" charset="-78"/>
              </a:rPr>
              <a:t>احترس من مشتتات:</a:t>
            </a:r>
            <a:r>
              <a:rPr lang="ar-DZ" sz="1400" dirty="0">
                <a:solidFill>
                  <a:schemeClr val="bg1">
                    <a:lumMod val="50000"/>
                  </a:schemeClr>
                </a:solidFill>
                <a:latin typeface="SST Arabic Medium" pitchFamily="34" charset="-78"/>
                <a:cs typeface="SST Arabic Medium" pitchFamily="34" charset="-78"/>
              </a:rPr>
              <a:t> هذه خيارات مضللة مصممة للتخلص منك. إذا كان المصطلح في الإجابة يبدو غير مألوف ، فمن المحتمل أن يكون مشتتا للانتباه.</a:t>
            </a:r>
            <a:endParaRPr lang="en-US" sz="1400" dirty="0">
              <a:solidFill>
                <a:schemeClr val="bg1">
                  <a:lumMod val="50000"/>
                </a:schemeClr>
              </a:solidFill>
              <a:latin typeface="SST Arabic Medium" pitchFamily="34" charset="-78"/>
              <a:cs typeface="SST Arabic Medium" pitchFamily="34" charset="-78"/>
            </a:endParaRPr>
          </a:p>
        </p:txBody>
      </p:sp>
      <p:sp>
        <p:nvSpPr>
          <p:cNvPr id="10" name="Rectangle 9">
            <a:extLst>
              <a:ext uri="{FF2B5EF4-FFF2-40B4-BE49-F238E27FC236}">
                <a16:creationId xmlns:a16="http://schemas.microsoft.com/office/drawing/2014/main" id="{64A1964D-F247-4692-9912-8F4E271BD80D}"/>
              </a:ext>
            </a:extLst>
          </p:cNvPr>
          <p:cNvSpPr/>
          <p:nvPr/>
        </p:nvSpPr>
        <p:spPr>
          <a:xfrm>
            <a:off x="6163602" y="4932312"/>
            <a:ext cx="4855721" cy="699166"/>
          </a:xfrm>
          <a:prstGeom prst="rect">
            <a:avLst/>
          </a:prstGeom>
        </p:spPr>
        <p:txBody>
          <a:bodyPr wrap="square">
            <a:spAutoFit/>
          </a:bodyPr>
          <a:lstStyle/>
          <a:p>
            <a:pPr algn="r" rtl="1" fontAlgn="base">
              <a:lnSpc>
                <a:spcPct val="150000"/>
              </a:lnSpc>
            </a:pPr>
            <a:r>
              <a:rPr lang="ar-EG" sz="1400" dirty="0">
                <a:solidFill>
                  <a:srgbClr val="02BCB6"/>
                </a:solidFill>
                <a:latin typeface="SST Arabic Medium" pitchFamily="34" charset="-78"/>
                <a:cs typeface="SST Arabic Medium" pitchFamily="34" charset="-78"/>
              </a:rPr>
              <a:t>10. </a:t>
            </a:r>
            <a:r>
              <a:rPr lang="ar-DZ" sz="1400" dirty="0">
                <a:solidFill>
                  <a:srgbClr val="02BCB6"/>
                </a:solidFill>
                <a:latin typeface="SST Arabic Medium" pitchFamily="34" charset="-78"/>
                <a:cs typeface="SST Arabic Medium" pitchFamily="34" charset="-78"/>
              </a:rPr>
              <a:t>تجاهل الأنماط:</a:t>
            </a:r>
            <a:r>
              <a:rPr lang="ar-DZ" sz="1400" dirty="0">
                <a:solidFill>
                  <a:schemeClr val="bg1">
                    <a:lumMod val="50000"/>
                  </a:schemeClr>
                </a:solidFill>
                <a:latin typeface="SST Arabic Medium" pitchFamily="34" charset="-78"/>
                <a:cs typeface="SST Arabic Medium" pitchFamily="34" charset="-78"/>
              </a:rPr>
              <a:t> لا تقلق إذا اخترت نفس خيار الإجابة عدة مرات متتالية. الأنماط مصادفة.</a:t>
            </a:r>
          </a:p>
        </p:txBody>
      </p:sp>
      <p:sp>
        <p:nvSpPr>
          <p:cNvPr id="11" name="Rectangle 10">
            <a:extLst>
              <a:ext uri="{FF2B5EF4-FFF2-40B4-BE49-F238E27FC236}">
                <a16:creationId xmlns:a16="http://schemas.microsoft.com/office/drawing/2014/main" id="{E61CBC8D-5819-4345-B9C7-64979F34CCD8}"/>
              </a:ext>
            </a:extLst>
          </p:cNvPr>
          <p:cNvSpPr/>
          <p:nvPr/>
        </p:nvSpPr>
        <p:spPr>
          <a:xfrm>
            <a:off x="795336" y="1400596"/>
            <a:ext cx="4965853" cy="1061829"/>
          </a:xfrm>
          <a:prstGeom prst="rect">
            <a:avLst/>
          </a:prstGeom>
        </p:spPr>
        <p:txBody>
          <a:bodyPr wrap="square">
            <a:spAutoFit/>
          </a:bodyPr>
          <a:lstStyle/>
          <a:p>
            <a:pPr algn="r" rtl="1">
              <a:lnSpc>
                <a:spcPct val="150000"/>
              </a:lnSpc>
            </a:pPr>
            <a:r>
              <a:rPr lang="ar-EG" sz="1400" dirty="0">
                <a:solidFill>
                  <a:srgbClr val="02BCB6"/>
                </a:solidFill>
                <a:latin typeface="SST Arabic Medium" pitchFamily="34" charset="-78"/>
                <a:cs typeface="SST Arabic Medium" pitchFamily="34" charset="-78"/>
              </a:rPr>
              <a:t>11. </a:t>
            </a:r>
            <a:r>
              <a:rPr lang="ar-DZ" sz="1400" dirty="0">
                <a:solidFill>
                  <a:srgbClr val="02BCB6"/>
                </a:solidFill>
                <a:latin typeface="SST Arabic Medium" pitchFamily="34" charset="-78"/>
                <a:cs typeface="SST Arabic Medium" pitchFamily="34" charset="-78"/>
              </a:rPr>
              <a:t>استخدم اختبارات محاكية كاملة </a:t>
            </a:r>
            <a:r>
              <a:rPr lang="ar-DZ" sz="1400" dirty="0">
                <a:solidFill>
                  <a:schemeClr val="bg1">
                    <a:lumMod val="50000"/>
                  </a:schemeClr>
                </a:solidFill>
                <a:latin typeface="SST Arabic Medium" pitchFamily="34" charset="-78"/>
                <a:cs typeface="SST Arabic Medium" pitchFamily="34" charset="-78"/>
              </a:rPr>
              <a:t>(180 سؤالًا في 230 دقيقة)</a:t>
            </a:r>
            <a:endParaRPr lang="ar-EG" sz="1400" dirty="0">
              <a:solidFill>
                <a:schemeClr val="bg1">
                  <a:lumMod val="50000"/>
                </a:schemeClr>
              </a:solidFill>
              <a:latin typeface="SST Arabic Medium" pitchFamily="34" charset="-78"/>
              <a:cs typeface="SST Arabic Medium" pitchFamily="34" charset="-78"/>
            </a:endParaRPr>
          </a:p>
          <a:p>
            <a:pPr algn="r" rtl="1">
              <a:lnSpc>
                <a:spcPct val="150000"/>
              </a:lnSpc>
            </a:pPr>
            <a:r>
              <a:rPr lang="ar-EG" sz="1400" dirty="0">
                <a:solidFill>
                  <a:schemeClr val="bg1">
                    <a:lumMod val="50000"/>
                  </a:schemeClr>
                </a:solidFill>
                <a:latin typeface="SST Arabic Medium" pitchFamily="34" charset="-78"/>
                <a:cs typeface="SST Arabic Medium" pitchFamily="34" charset="-78"/>
              </a:rPr>
              <a:t>و </a:t>
            </a:r>
            <a:r>
              <a:rPr lang="ar-DZ" sz="1400" dirty="0">
                <a:solidFill>
                  <a:schemeClr val="bg1">
                    <a:lumMod val="50000"/>
                  </a:schemeClr>
                </a:solidFill>
                <a:latin typeface="SST Arabic Medium" pitchFamily="34" charset="-78"/>
                <a:cs typeface="SST Arabic Medium" pitchFamily="34" charset="-78"/>
              </a:rPr>
              <a:t>إذا حصلت على أقل من 75% في المحاكي، راجع نقاط ضعفك قبل دخول الامتحان الفعلي..</a:t>
            </a:r>
          </a:p>
        </p:txBody>
      </p:sp>
      <p:sp>
        <p:nvSpPr>
          <p:cNvPr id="12" name="Rectangle 11">
            <a:extLst>
              <a:ext uri="{FF2B5EF4-FFF2-40B4-BE49-F238E27FC236}">
                <a16:creationId xmlns:a16="http://schemas.microsoft.com/office/drawing/2014/main" id="{597277AB-C7F0-4922-87FC-EE864334DFBE}"/>
              </a:ext>
            </a:extLst>
          </p:cNvPr>
          <p:cNvSpPr/>
          <p:nvPr/>
        </p:nvSpPr>
        <p:spPr>
          <a:xfrm>
            <a:off x="795336" y="2654795"/>
            <a:ext cx="4980137" cy="1061829"/>
          </a:xfrm>
          <a:prstGeom prst="rect">
            <a:avLst/>
          </a:prstGeom>
        </p:spPr>
        <p:txBody>
          <a:bodyPr wrap="square">
            <a:spAutoFit/>
          </a:bodyPr>
          <a:lstStyle/>
          <a:p>
            <a:pPr algn="r" rtl="1">
              <a:lnSpc>
                <a:spcPct val="150000"/>
              </a:lnSpc>
            </a:pPr>
            <a:r>
              <a:rPr lang="ar-EG" sz="1400" dirty="0">
                <a:solidFill>
                  <a:srgbClr val="02BCB6"/>
                </a:solidFill>
                <a:latin typeface="SST Arabic Medium" pitchFamily="34" charset="-78"/>
                <a:cs typeface="SST Arabic Medium" pitchFamily="34" charset="-78"/>
              </a:rPr>
              <a:t>12. </a:t>
            </a:r>
            <a:r>
              <a:rPr lang="ar-DZ" sz="1400" dirty="0">
                <a:solidFill>
                  <a:srgbClr val="02BCB6"/>
                </a:solidFill>
                <a:latin typeface="SST Arabic Medium" pitchFamily="34" charset="-78"/>
                <a:cs typeface="SST Arabic Medium" pitchFamily="34" charset="-78"/>
              </a:rPr>
              <a:t>لا تجيب من واقع خبرتك العملية</a:t>
            </a:r>
            <a:r>
              <a:rPr lang="ar-EG" sz="1400" dirty="0">
                <a:solidFill>
                  <a:srgbClr val="02BCB6"/>
                </a:solidFill>
                <a:latin typeface="SST Arabic Medium" pitchFamily="34" charset="-78"/>
                <a:cs typeface="SST Arabic Medium" pitchFamily="34" charset="-78"/>
              </a:rPr>
              <a:t>: </a:t>
            </a:r>
            <a:r>
              <a:rPr lang="ar-DZ" sz="1400" dirty="0">
                <a:solidFill>
                  <a:schemeClr val="bg1">
                    <a:lumMod val="50000"/>
                  </a:schemeClr>
                </a:solidFill>
                <a:latin typeface="SST Arabic Medium" pitchFamily="34" charset="-78"/>
                <a:cs typeface="SST Arabic Medium" pitchFamily="34" charset="-78"/>
              </a:rPr>
              <a:t>اختبار </a:t>
            </a:r>
            <a:r>
              <a:rPr lang="en-US" sz="1400" dirty="0">
                <a:solidFill>
                  <a:schemeClr val="bg1">
                    <a:lumMod val="50000"/>
                  </a:schemeClr>
                </a:solidFill>
                <a:latin typeface="SST Arabic Medium" pitchFamily="34" charset="-78"/>
                <a:cs typeface="SST Arabic Medium" pitchFamily="34" charset="-78"/>
              </a:rPr>
              <a:t> PMP </a:t>
            </a:r>
            <a:r>
              <a:rPr lang="ar-DZ" sz="1400" dirty="0">
                <a:solidFill>
                  <a:schemeClr val="bg1">
                    <a:lumMod val="50000"/>
                  </a:schemeClr>
                </a:solidFill>
                <a:latin typeface="SST Arabic Medium" pitchFamily="34" charset="-78"/>
                <a:cs typeface="SST Arabic Medium" pitchFamily="34" charset="-78"/>
              </a:rPr>
              <a:t>يقيس أفضل الممارسات العالمية وفق </a:t>
            </a:r>
            <a:r>
              <a:rPr lang="en-US" sz="1400" dirty="0">
                <a:solidFill>
                  <a:schemeClr val="bg1">
                    <a:lumMod val="50000"/>
                  </a:schemeClr>
                </a:solidFill>
                <a:latin typeface="SST Arabic Medium" pitchFamily="34" charset="-78"/>
                <a:cs typeface="SST Arabic Medium" pitchFamily="34" charset="-78"/>
              </a:rPr>
              <a:t>PMI، </a:t>
            </a:r>
            <a:r>
              <a:rPr lang="ar-DZ" sz="1400" dirty="0">
                <a:solidFill>
                  <a:schemeClr val="bg1">
                    <a:lumMod val="50000"/>
                  </a:schemeClr>
                </a:solidFill>
                <a:latin typeface="SST Arabic Medium" pitchFamily="34" charset="-78"/>
                <a:cs typeface="SST Arabic Medium" pitchFamily="34" charset="-78"/>
              </a:rPr>
              <a:t>وليس تجربتك الشخصية في شركتك.</a:t>
            </a:r>
          </a:p>
        </p:txBody>
      </p:sp>
      <p:sp>
        <p:nvSpPr>
          <p:cNvPr id="13" name="Rectangle 12">
            <a:extLst>
              <a:ext uri="{FF2B5EF4-FFF2-40B4-BE49-F238E27FC236}">
                <a16:creationId xmlns:a16="http://schemas.microsoft.com/office/drawing/2014/main" id="{C3FE84D2-6A40-41B9-9531-A1A08F5940C1}"/>
              </a:ext>
            </a:extLst>
          </p:cNvPr>
          <p:cNvSpPr/>
          <p:nvPr/>
        </p:nvSpPr>
        <p:spPr>
          <a:xfrm>
            <a:off x="795336" y="3876239"/>
            <a:ext cx="5002513" cy="1708160"/>
          </a:xfrm>
          <a:prstGeom prst="rect">
            <a:avLst/>
          </a:prstGeom>
        </p:spPr>
        <p:txBody>
          <a:bodyPr wrap="square">
            <a:spAutoFit/>
          </a:bodyPr>
          <a:lstStyle/>
          <a:p>
            <a:pPr algn="r" rtl="1">
              <a:lnSpc>
                <a:spcPct val="150000"/>
              </a:lnSpc>
            </a:pPr>
            <a:r>
              <a:rPr lang="ar-EG" sz="1400" dirty="0">
                <a:solidFill>
                  <a:srgbClr val="02BCB6"/>
                </a:solidFill>
                <a:latin typeface="SST Arabic Medium" pitchFamily="34" charset="-78"/>
                <a:cs typeface="SST Arabic Medium" pitchFamily="34" charset="-78"/>
              </a:rPr>
              <a:t>13. يو</a:t>
            </a:r>
            <a:r>
              <a:rPr lang="ar-DZ" sz="1400" dirty="0">
                <a:solidFill>
                  <a:srgbClr val="02BCB6"/>
                </a:solidFill>
                <a:latin typeface="SST Arabic Medium" pitchFamily="34" charset="-78"/>
                <a:cs typeface="SST Arabic Medium" pitchFamily="34" charset="-78"/>
              </a:rPr>
              <a:t>م الامتحان: </a:t>
            </a:r>
            <a:r>
              <a:rPr lang="ar-DZ" sz="1400" dirty="0">
                <a:solidFill>
                  <a:schemeClr val="bg1">
                    <a:lumMod val="50000"/>
                  </a:schemeClr>
                </a:solidFill>
                <a:latin typeface="SST Arabic Medium" pitchFamily="34" charset="-78"/>
                <a:cs typeface="SST Arabic Medium" pitchFamily="34" charset="-78"/>
              </a:rPr>
              <a:t>كيف تتصرف؟</a:t>
            </a:r>
          </a:p>
          <a:p>
            <a:pPr algn="r" rtl="1">
              <a:lnSpc>
                <a:spcPct val="150000"/>
              </a:lnSpc>
            </a:pPr>
            <a:r>
              <a:rPr lang="en-US" sz="1400" dirty="0">
                <a:solidFill>
                  <a:schemeClr val="bg1">
                    <a:lumMod val="50000"/>
                  </a:schemeClr>
                </a:solidFill>
                <a:latin typeface="SST Arabic Medium" pitchFamily="34" charset="-78"/>
                <a:cs typeface="SST Arabic Medium" pitchFamily="34" charset="-78"/>
              </a:rPr>
              <a:t> </a:t>
            </a:r>
            <a:r>
              <a:rPr lang="ar-DZ" sz="1400" dirty="0">
                <a:solidFill>
                  <a:schemeClr val="bg1">
                    <a:lumMod val="50000"/>
                  </a:schemeClr>
                </a:solidFill>
                <a:latin typeface="SST Arabic Medium" pitchFamily="34" charset="-78"/>
                <a:cs typeface="SST Arabic Medium" pitchFamily="34" charset="-78"/>
              </a:rPr>
              <a:t>نم جيدًا قبل الامتحان، ولا تذاكر في آخر ليلة!</a:t>
            </a:r>
            <a:br>
              <a:rPr lang="ar-DZ" sz="1400" dirty="0">
                <a:solidFill>
                  <a:schemeClr val="bg1">
                    <a:lumMod val="50000"/>
                  </a:schemeClr>
                </a:solidFill>
                <a:latin typeface="SST Arabic Medium" pitchFamily="34" charset="-78"/>
                <a:cs typeface="SST Arabic Medium" pitchFamily="34" charset="-78"/>
              </a:rPr>
            </a:br>
            <a:r>
              <a:rPr lang="en-US" sz="1400" dirty="0">
                <a:solidFill>
                  <a:schemeClr val="bg1">
                    <a:lumMod val="50000"/>
                  </a:schemeClr>
                </a:solidFill>
                <a:latin typeface="SST Arabic Medium" pitchFamily="34" charset="-78"/>
                <a:cs typeface="SST Arabic Medium" pitchFamily="34" charset="-78"/>
              </a:rPr>
              <a:t> </a:t>
            </a:r>
            <a:r>
              <a:rPr lang="ar-DZ" sz="1400" dirty="0">
                <a:solidFill>
                  <a:schemeClr val="bg1">
                    <a:lumMod val="50000"/>
                  </a:schemeClr>
                </a:solidFill>
                <a:latin typeface="SST Arabic Medium" pitchFamily="34" charset="-78"/>
                <a:cs typeface="SST Arabic Medium" pitchFamily="34" charset="-78"/>
              </a:rPr>
              <a:t>تأكد من أن الكمبيوتر يعمل جيدًا </a:t>
            </a:r>
            <a:r>
              <a:rPr lang="ar-EG" sz="1400" dirty="0">
                <a:solidFill>
                  <a:schemeClr val="bg1">
                    <a:lumMod val="50000"/>
                  </a:schemeClr>
                </a:solidFill>
                <a:latin typeface="SST Arabic Medium" pitchFamily="34" charset="-78"/>
                <a:cs typeface="SST Arabic Medium" pitchFamily="34" charset="-78"/>
              </a:rPr>
              <a:t> </a:t>
            </a:r>
            <a:r>
              <a:rPr lang="ar-DZ" sz="1400" dirty="0">
                <a:solidFill>
                  <a:schemeClr val="bg1">
                    <a:lumMod val="50000"/>
                  </a:schemeClr>
                </a:solidFill>
                <a:latin typeface="SST Arabic Medium" pitchFamily="34" charset="-78"/>
                <a:cs typeface="SST Arabic Medium" pitchFamily="34" charset="-78"/>
              </a:rPr>
              <a:t>إذا كان الاختبار عبر </a:t>
            </a:r>
            <a:r>
              <a:rPr lang="en-US" sz="1400" dirty="0">
                <a:solidFill>
                  <a:schemeClr val="bg1">
                    <a:lumMod val="50000"/>
                  </a:schemeClr>
                </a:solidFill>
                <a:latin typeface="SST Arabic Medium" pitchFamily="34" charset="-78"/>
                <a:cs typeface="SST Arabic Medium" pitchFamily="34" charset="-78"/>
              </a:rPr>
              <a:t>Pearson Vue</a:t>
            </a:r>
            <a:r>
              <a:rPr lang="ar-EG" sz="1400" dirty="0">
                <a:solidFill>
                  <a:schemeClr val="bg1">
                    <a:lumMod val="50000"/>
                  </a:schemeClr>
                </a:solidFill>
                <a:latin typeface="SST Arabic Medium" pitchFamily="34" charset="-78"/>
                <a:cs typeface="SST Arabic Medium" pitchFamily="34" charset="-78"/>
              </a:rPr>
              <a:t> </a:t>
            </a:r>
            <a:br>
              <a:rPr lang="en-US" sz="1400" dirty="0">
                <a:solidFill>
                  <a:schemeClr val="bg1">
                    <a:lumMod val="50000"/>
                  </a:schemeClr>
                </a:solidFill>
                <a:latin typeface="SST Arabic Medium" pitchFamily="34" charset="-78"/>
                <a:cs typeface="SST Arabic Medium" pitchFamily="34" charset="-78"/>
              </a:rPr>
            </a:br>
            <a:r>
              <a:rPr lang="en-US" sz="1400" dirty="0">
                <a:solidFill>
                  <a:schemeClr val="bg1">
                    <a:lumMod val="50000"/>
                  </a:schemeClr>
                </a:solidFill>
                <a:latin typeface="SST Arabic Medium" pitchFamily="34" charset="-78"/>
                <a:cs typeface="SST Arabic Medium" pitchFamily="34" charset="-78"/>
              </a:rPr>
              <a:t> </a:t>
            </a:r>
            <a:r>
              <a:rPr lang="ar-DZ" sz="1400" dirty="0">
                <a:solidFill>
                  <a:schemeClr val="bg1">
                    <a:lumMod val="50000"/>
                  </a:schemeClr>
                </a:solidFill>
                <a:latin typeface="SST Arabic Medium" pitchFamily="34" charset="-78"/>
                <a:cs typeface="SST Arabic Medium" pitchFamily="34" charset="-78"/>
              </a:rPr>
              <a:t>لا تتوتر، خذ نفسًا عميقًا وابدأ بتركيز.</a:t>
            </a:r>
            <a:br>
              <a:rPr lang="ar-DZ" sz="1400" dirty="0">
                <a:solidFill>
                  <a:schemeClr val="bg1">
                    <a:lumMod val="50000"/>
                  </a:schemeClr>
                </a:solidFill>
                <a:latin typeface="SST Arabic Medium" pitchFamily="34" charset="-78"/>
                <a:cs typeface="SST Arabic Medium" pitchFamily="34" charset="-78"/>
              </a:rPr>
            </a:br>
            <a:r>
              <a:rPr lang="en-US" sz="1400" dirty="0">
                <a:solidFill>
                  <a:schemeClr val="bg1">
                    <a:lumMod val="50000"/>
                  </a:schemeClr>
                </a:solidFill>
                <a:latin typeface="SST Arabic Medium" pitchFamily="34" charset="-78"/>
                <a:cs typeface="SST Arabic Medium" pitchFamily="34" charset="-78"/>
              </a:rPr>
              <a:t> </a:t>
            </a:r>
            <a:r>
              <a:rPr lang="ar-DZ" sz="1400" dirty="0">
                <a:solidFill>
                  <a:schemeClr val="bg1">
                    <a:lumMod val="50000"/>
                  </a:schemeClr>
                </a:solidFill>
                <a:latin typeface="SST Arabic Medium" pitchFamily="34" charset="-78"/>
                <a:cs typeface="SST Arabic Medium" pitchFamily="34" charset="-78"/>
              </a:rPr>
              <a:t>لا تترك أي سؤال فارغًا، اختر أفضل إجابة متاحة لديك.</a:t>
            </a:r>
          </a:p>
        </p:txBody>
      </p:sp>
      <p:sp>
        <p:nvSpPr>
          <p:cNvPr id="14" name="Rounded Rectangle 51">
            <a:extLst>
              <a:ext uri="{FF2B5EF4-FFF2-40B4-BE49-F238E27FC236}">
                <a16:creationId xmlns:a16="http://schemas.microsoft.com/office/drawing/2014/main" id="{43D6EB83-9540-4417-B6E2-6A80C60D9F65}"/>
              </a:ext>
            </a:extLst>
          </p:cNvPr>
          <p:cNvSpPr/>
          <p:nvPr/>
        </p:nvSpPr>
        <p:spPr>
          <a:xfrm rot="16200000" flipH="1">
            <a:off x="11239983" y="1504258"/>
            <a:ext cx="625134" cy="588727"/>
          </a:xfrm>
          <a:custGeom>
            <a:avLst/>
            <a:gdLst/>
            <a:ahLst/>
            <a:cxnLst/>
            <a:rect l="l" t="t" r="r" b="b"/>
            <a:pathLst>
              <a:path w="2928608" h="2758049">
                <a:moveTo>
                  <a:pt x="2797052" y="1199936"/>
                </a:moveTo>
                <a:lnTo>
                  <a:pt x="2797052" y="1541978"/>
                </a:lnTo>
                <a:cubicBezTo>
                  <a:pt x="2797052" y="1578306"/>
                  <a:pt x="2826502" y="1607756"/>
                  <a:pt x="2862830" y="1607756"/>
                </a:cubicBezTo>
                <a:lnTo>
                  <a:pt x="2862830" y="1607755"/>
                </a:lnTo>
                <a:cubicBezTo>
                  <a:pt x="2899158" y="1607755"/>
                  <a:pt x="2928608" y="1578305"/>
                  <a:pt x="2928608" y="1541977"/>
                </a:cubicBezTo>
                <a:lnTo>
                  <a:pt x="2928607" y="1199936"/>
                </a:lnTo>
                <a:cubicBezTo>
                  <a:pt x="2928607" y="1163608"/>
                  <a:pt x="2899158" y="1134159"/>
                  <a:pt x="2862830" y="1134158"/>
                </a:cubicBezTo>
                <a:cubicBezTo>
                  <a:pt x="2826502" y="1134159"/>
                  <a:pt x="2797052" y="1163608"/>
                  <a:pt x="2797052" y="1199936"/>
                </a:cubicBezTo>
                <a:close/>
                <a:moveTo>
                  <a:pt x="2593193" y="1147315"/>
                </a:moveTo>
                <a:lnTo>
                  <a:pt x="2593193" y="1594601"/>
                </a:lnTo>
                <a:cubicBezTo>
                  <a:pt x="2593193" y="1630929"/>
                  <a:pt x="2622643" y="1660379"/>
                  <a:pt x="2658971" y="1660379"/>
                </a:cubicBezTo>
                <a:lnTo>
                  <a:pt x="2658971" y="1660378"/>
                </a:lnTo>
                <a:cubicBezTo>
                  <a:pt x="2695299" y="1660378"/>
                  <a:pt x="2724749" y="1630928"/>
                  <a:pt x="2724749" y="1594600"/>
                </a:cubicBezTo>
                <a:lnTo>
                  <a:pt x="2724748" y="1147315"/>
                </a:lnTo>
                <a:cubicBezTo>
                  <a:pt x="2724748" y="1110987"/>
                  <a:pt x="2695299" y="1081538"/>
                  <a:pt x="2658971" y="1081537"/>
                </a:cubicBezTo>
                <a:cubicBezTo>
                  <a:pt x="2622643" y="1081538"/>
                  <a:pt x="2593193" y="1110987"/>
                  <a:pt x="2593193" y="1147315"/>
                </a:cubicBezTo>
                <a:close/>
                <a:moveTo>
                  <a:pt x="2389334" y="1121004"/>
                </a:moveTo>
                <a:lnTo>
                  <a:pt x="2389334" y="1620912"/>
                </a:lnTo>
                <a:cubicBezTo>
                  <a:pt x="2389334" y="1657240"/>
                  <a:pt x="2418784" y="1686690"/>
                  <a:pt x="2455112" y="1686690"/>
                </a:cubicBezTo>
                <a:lnTo>
                  <a:pt x="2455112" y="1686689"/>
                </a:lnTo>
                <a:cubicBezTo>
                  <a:pt x="2491440" y="1686689"/>
                  <a:pt x="2520890" y="1657239"/>
                  <a:pt x="2520890" y="1620911"/>
                </a:cubicBezTo>
                <a:lnTo>
                  <a:pt x="2520889" y="1121004"/>
                </a:lnTo>
                <a:cubicBezTo>
                  <a:pt x="2520889" y="1084676"/>
                  <a:pt x="2491440" y="1055227"/>
                  <a:pt x="2455112" y="1055226"/>
                </a:cubicBezTo>
                <a:cubicBezTo>
                  <a:pt x="2418784" y="1055227"/>
                  <a:pt x="2389334" y="1084676"/>
                  <a:pt x="2389334" y="1121004"/>
                </a:cubicBezTo>
                <a:close/>
                <a:moveTo>
                  <a:pt x="1314382" y="1247024"/>
                </a:moveTo>
                <a:cubicBezTo>
                  <a:pt x="1314381" y="1225915"/>
                  <a:pt x="1331494" y="1208803"/>
                  <a:pt x="1352603" y="1208803"/>
                </a:cubicBezTo>
                <a:lnTo>
                  <a:pt x="1410313" y="1208803"/>
                </a:lnTo>
                <a:lnTo>
                  <a:pt x="1410313" y="1146778"/>
                </a:lnTo>
                <a:cubicBezTo>
                  <a:pt x="1410313" y="1145599"/>
                  <a:pt x="1410393" y="1144438"/>
                  <a:pt x="1411688" y="1143457"/>
                </a:cubicBezTo>
                <a:lnTo>
                  <a:pt x="1408531" y="1133444"/>
                </a:lnTo>
                <a:cubicBezTo>
                  <a:pt x="1410371" y="1112415"/>
                  <a:pt x="1428909" y="1096860"/>
                  <a:pt x="1449938" y="1098699"/>
                </a:cubicBezTo>
                <a:lnTo>
                  <a:pt x="2236821" y="1167543"/>
                </a:lnTo>
                <a:cubicBezTo>
                  <a:pt x="2257849" y="1169383"/>
                  <a:pt x="2273405" y="1187920"/>
                  <a:pt x="2271565" y="1208950"/>
                </a:cubicBezTo>
                <a:cubicBezTo>
                  <a:pt x="2269725" y="1229978"/>
                  <a:pt x="2251187" y="1245533"/>
                  <a:pt x="2230159" y="1243693"/>
                </a:cubicBezTo>
                <a:cubicBezTo>
                  <a:pt x="1973864" y="1221271"/>
                  <a:pt x="1717570" y="1198849"/>
                  <a:pt x="1461275" y="1176426"/>
                </a:cubicBezTo>
                <a:lnTo>
                  <a:pt x="1461274" y="1208803"/>
                </a:lnTo>
                <a:lnTo>
                  <a:pt x="1518985" y="1208803"/>
                </a:lnTo>
                <a:cubicBezTo>
                  <a:pt x="1540095" y="1208802"/>
                  <a:pt x="1557205" y="1225915"/>
                  <a:pt x="1557206" y="1247025"/>
                </a:cubicBezTo>
                <a:lnTo>
                  <a:pt x="1557207" y="1247023"/>
                </a:lnTo>
                <a:cubicBezTo>
                  <a:pt x="1557207" y="1268132"/>
                  <a:pt x="1540095" y="1285244"/>
                  <a:pt x="1518986" y="1285244"/>
                </a:cubicBezTo>
                <a:cubicBezTo>
                  <a:pt x="1499749" y="1285244"/>
                  <a:pt x="1480511" y="1285243"/>
                  <a:pt x="1461275" y="1285244"/>
                </a:cubicBezTo>
                <a:lnTo>
                  <a:pt x="1461275" y="1337600"/>
                </a:lnTo>
                <a:lnTo>
                  <a:pt x="1518985" y="1337600"/>
                </a:lnTo>
                <a:cubicBezTo>
                  <a:pt x="1540095" y="1337600"/>
                  <a:pt x="1557206" y="1354713"/>
                  <a:pt x="1557206" y="1375821"/>
                </a:cubicBezTo>
                <a:lnTo>
                  <a:pt x="1557207" y="1375820"/>
                </a:lnTo>
                <a:cubicBezTo>
                  <a:pt x="1557206" y="1396928"/>
                  <a:pt x="1540095" y="1414041"/>
                  <a:pt x="1518986" y="1414041"/>
                </a:cubicBezTo>
                <a:cubicBezTo>
                  <a:pt x="1499750" y="1414041"/>
                  <a:pt x="1480511" y="1414041"/>
                  <a:pt x="1461275" y="1414042"/>
                </a:cubicBezTo>
                <a:lnTo>
                  <a:pt x="1461275" y="1466398"/>
                </a:lnTo>
                <a:lnTo>
                  <a:pt x="1518985" y="1466398"/>
                </a:lnTo>
                <a:cubicBezTo>
                  <a:pt x="1540095" y="1466398"/>
                  <a:pt x="1557206" y="1483509"/>
                  <a:pt x="1557206" y="1504618"/>
                </a:cubicBezTo>
                <a:lnTo>
                  <a:pt x="1557207" y="1504619"/>
                </a:lnTo>
                <a:cubicBezTo>
                  <a:pt x="1557207" y="1525727"/>
                  <a:pt x="1540094" y="1542838"/>
                  <a:pt x="1518986" y="1542839"/>
                </a:cubicBezTo>
                <a:cubicBezTo>
                  <a:pt x="1499749" y="1542839"/>
                  <a:pt x="1480511" y="1542838"/>
                  <a:pt x="1461275" y="1542839"/>
                </a:cubicBezTo>
                <a:lnTo>
                  <a:pt x="1461274" y="1575412"/>
                </a:lnTo>
                <a:lnTo>
                  <a:pt x="2226550" y="1494978"/>
                </a:lnTo>
                <a:cubicBezTo>
                  <a:pt x="2247542" y="1492772"/>
                  <a:pt x="2266350" y="1508001"/>
                  <a:pt x="2268556" y="1528995"/>
                </a:cubicBezTo>
                <a:cubicBezTo>
                  <a:pt x="2270763" y="1549988"/>
                  <a:pt x="2255534" y="1568794"/>
                  <a:pt x="2234542" y="1571000"/>
                </a:cubicBezTo>
                <a:cubicBezTo>
                  <a:pt x="1972686" y="1598522"/>
                  <a:pt x="1710833" y="1626046"/>
                  <a:pt x="1448978" y="1653567"/>
                </a:cubicBezTo>
                <a:cubicBezTo>
                  <a:pt x="1427984" y="1655774"/>
                  <a:pt x="1409178" y="1640544"/>
                  <a:pt x="1406971" y="1619551"/>
                </a:cubicBezTo>
                <a:cubicBezTo>
                  <a:pt x="1406474" y="1614827"/>
                  <a:pt x="1406862" y="1610214"/>
                  <a:pt x="1410805" y="1606610"/>
                </a:cubicBezTo>
                <a:lnTo>
                  <a:pt x="1410312" y="1605422"/>
                </a:lnTo>
                <a:lnTo>
                  <a:pt x="1410312" y="1542839"/>
                </a:lnTo>
                <a:lnTo>
                  <a:pt x="1352603" y="1542841"/>
                </a:lnTo>
                <a:cubicBezTo>
                  <a:pt x="1331494" y="1542841"/>
                  <a:pt x="1314382" y="1525729"/>
                  <a:pt x="1314382" y="1504619"/>
                </a:cubicBezTo>
                <a:cubicBezTo>
                  <a:pt x="1314382" y="1483510"/>
                  <a:pt x="1331493" y="1466397"/>
                  <a:pt x="1352603" y="1466398"/>
                </a:cubicBezTo>
                <a:lnTo>
                  <a:pt x="1410312" y="1466398"/>
                </a:lnTo>
                <a:lnTo>
                  <a:pt x="1410313" y="1414042"/>
                </a:lnTo>
                <a:lnTo>
                  <a:pt x="1352603" y="1414042"/>
                </a:lnTo>
                <a:cubicBezTo>
                  <a:pt x="1331494" y="1414041"/>
                  <a:pt x="1314383" y="1396930"/>
                  <a:pt x="1314382" y="1375820"/>
                </a:cubicBezTo>
                <a:cubicBezTo>
                  <a:pt x="1314383" y="1354713"/>
                  <a:pt x="1331494" y="1337600"/>
                  <a:pt x="1352603" y="1337601"/>
                </a:cubicBezTo>
                <a:lnTo>
                  <a:pt x="1410312" y="1337600"/>
                </a:lnTo>
                <a:lnTo>
                  <a:pt x="1410312" y="1285244"/>
                </a:lnTo>
                <a:lnTo>
                  <a:pt x="1352603" y="1285244"/>
                </a:lnTo>
                <a:cubicBezTo>
                  <a:pt x="1331494" y="1285244"/>
                  <a:pt x="1314381" y="1268133"/>
                  <a:pt x="1314382" y="1247024"/>
                </a:cubicBezTo>
                <a:close/>
                <a:moveTo>
                  <a:pt x="1171967" y="72000"/>
                </a:moveTo>
                <a:lnTo>
                  <a:pt x="1171967" y="288000"/>
                </a:lnTo>
                <a:cubicBezTo>
                  <a:pt x="1171967" y="327765"/>
                  <a:pt x="1204202" y="360000"/>
                  <a:pt x="1243967" y="360000"/>
                </a:cubicBezTo>
                <a:cubicBezTo>
                  <a:pt x="1283732" y="360000"/>
                  <a:pt x="1315967" y="327765"/>
                  <a:pt x="1315967" y="288000"/>
                </a:cubicBezTo>
                <a:lnTo>
                  <a:pt x="1315967" y="72000"/>
                </a:lnTo>
                <a:cubicBezTo>
                  <a:pt x="1315967" y="32235"/>
                  <a:pt x="1283732" y="0"/>
                  <a:pt x="1243967" y="0"/>
                </a:cubicBezTo>
                <a:cubicBezTo>
                  <a:pt x="1204202" y="0"/>
                  <a:pt x="1171967" y="32235"/>
                  <a:pt x="1171967" y="72000"/>
                </a:cubicBezTo>
                <a:close/>
                <a:moveTo>
                  <a:pt x="1171966" y="2470049"/>
                </a:moveTo>
                <a:lnTo>
                  <a:pt x="1171966" y="2686049"/>
                </a:lnTo>
                <a:cubicBezTo>
                  <a:pt x="1171966" y="2725814"/>
                  <a:pt x="1204201" y="2758049"/>
                  <a:pt x="1243966" y="2758049"/>
                </a:cubicBezTo>
                <a:cubicBezTo>
                  <a:pt x="1283731" y="2758049"/>
                  <a:pt x="1315966" y="2725814"/>
                  <a:pt x="1315966" y="2686049"/>
                </a:cubicBezTo>
                <a:lnTo>
                  <a:pt x="1315966" y="2470049"/>
                </a:lnTo>
                <a:cubicBezTo>
                  <a:pt x="1315966" y="2430284"/>
                  <a:pt x="1283731" y="2398049"/>
                  <a:pt x="1243966" y="2398049"/>
                </a:cubicBezTo>
                <a:cubicBezTo>
                  <a:pt x="1204201" y="2398049"/>
                  <a:pt x="1171966" y="2430284"/>
                  <a:pt x="1171966" y="2470049"/>
                </a:cubicBezTo>
                <a:close/>
                <a:moveTo>
                  <a:pt x="515345" y="1370958"/>
                </a:moveTo>
                <a:cubicBezTo>
                  <a:pt x="515344" y="1558300"/>
                  <a:pt x="586814" y="1745642"/>
                  <a:pt x="729750" y="1888579"/>
                </a:cubicBezTo>
                <a:cubicBezTo>
                  <a:pt x="1015625" y="2174454"/>
                  <a:pt x="1479119" y="2174454"/>
                  <a:pt x="1764994" y="1888580"/>
                </a:cubicBezTo>
                <a:lnTo>
                  <a:pt x="1940572" y="1713001"/>
                </a:lnTo>
                <a:lnTo>
                  <a:pt x="2136413" y="1713002"/>
                </a:lnTo>
                <a:cubicBezTo>
                  <a:pt x="2215124" y="1713001"/>
                  <a:pt x="2278929" y="1649195"/>
                  <a:pt x="2278929" y="1570486"/>
                </a:cubicBezTo>
                <a:lnTo>
                  <a:pt x="2278929" y="1374645"/>
                </a:lnTo>
                <a:lnTo>
                  <a:pt x="2282614" y="1370959"/>
                </a:lnTo>
                <a:lnTo>
                  <a:pt x="2278929" y="1367272"/>
                </a:lnTo>
                <a:lnTo>
                  <a:pt x="2278929" y="1171432"/>
                </a:lnTo>
                <a:cubicBezTo>
                  <a:pt x="2278929" y="1092722"/>
                  <a:pt x="2215123" y="1028916"/>
                  <a:pt x="2136413" y="1028916"/>
                </a:cubicBezTo>
                <a:lnTo>
                  <a:pt x="1940571" y="1028916"/>
                </a:lnTo>
                <a:cubicBezTo>
                  <a:pt x="1882045" y="970390"/>
                  <a:pt x="1823519" y="911862"/>
                  <a:pt x="1764993" y="853336"/>
                </a:cubicBezTo>
                <a:cubicBezTo>
                  <a:pt x="1479118" y="567461"/>
                  <a:pt x="1015625" y="567462"/>
                  <a:pt x="729750" y="853336"/>
                </a:cubicBezTo>
                <a:cubicBezTo>
                  <a:pt x="586813" y="996273"/>
                  <a:pt x="515344" y="1183616"/>
                  <a:pt x="515345" y="1370958"/>
                </a:cubicBezTo>
                <a:close/>
                <a:moveTo>
                  <a:pt x="388776" y="2386770"/>
                </a:moveTo>
                <a:cubicBezTo>
                  <a:pt x="388776" y="2405196"/>
                  <a:pt x="395805" y="2423622"/>
                  <a:pt x="409865" y="2437681"/>
                </a:cubicBezTo>
                <a:cubicBezTo>
                  <a:pt x="437983" y="2465800"/>
                  <a:pt x="483570" y="2465800"/>
                  <a:pt x="511688" y="2437681"/>
                </a:cubicBezTo>
                <a:lnTo>
                  <a:pt x="664423" y="2284946"/>
                </a:lnTo>
                <a:cubicBezTo>
                  <a:pt x="692541" y="2256828"/>
                  <a:pt x="692541" y="2211241"/>
                  <a:pt x="664423" y="2183123"/>
                </a:cubicBezTo>
                <a:cubicBezTo>
                  <a:pt x="636305" y="2155005"/>
                  <a:pt x="590718" y="2155005"/>
                  <a:pt x="562599" y="2183123"/>
                </a:cubicBezTo>
                <a:lnTo>
                  <a:pt x="409865" y="2335858"/>
                </a:lnTo>
                <a:cubicBezTo>
                  <a:pt x="395805" y="2349917"/>
                  <a:pt x="388776" y="2368343"/>
                  <a:pt x="388776" y="2386770"/>
                </a:cubicBezTo>
                <a:close/>
                <a:moveTo>
                  <a:pt x="388776" y="365689"/>
                </a:moveTo>
                <a:cubicBezTo>
                  <a:pt x="388776" y="384115"/>
                  <a:pt x="395805" y="402541"/>
                  <a:pt x="409865" y="416600"/>
                </a:cubicBezTo>
                <a:lnTo>
                  <a:pt x="562599" y="569335"/>
                </a:lnTo>
                <a:cubicBezTo>
                  <a:pt x="590718" y="597454"/>
                  <a:pt x="636305" y="597454"/>
                  <a:pt x="664423" y="569335"/>
                </a:cubicBezTo>
                <a:cubicBezTo>
                  <a:pt x="692541" y="541217"/>
                  <a:pt x="692541" y="495630"/>
                  <a:pt x="664423" y="467512"/>
                </a:cubicBezTo>
                <a:lnTo>
                  <a:pt x="511688" y="314777"/>
                </a:lnTo>
                <a:cubicBezTo>
                  <a:pt x="483570" y="286659"/>
                  <a:pt x="437983" y="286659"/>
                  <a:pt x="409865" y="314777"/>
                </a:cubicBezTo>
                <a:cubicBezTo>
                  <a:pt x="395805" y="328836"/>
                  <a:pt x="388776" y="347262"/>
                  <a:pt x="388776" y="365689"/>
                </a:cubicBezTo>
                <a:close/>
                <a:moveTo>
                  <a:pt x="0" y="1379024"/>
                </a:moveTo>
                <a:cubicBezTo>
                  <a:pt x="0" y="1418789"/>
                  <a:pt x="32235" y="1451024"/>
                  <a:pt x="72000" y="1451024"/>
                </a:cubicBezTo>
                <a:lnTo>
                  <a:pt x="288000" y="1451024"/>
                </a:lnTo>
                <a:cubicBezTo>
                  <a:pt x="327765" y="1451024"/>
                  <a:pt x="360000" y="1418789"/>
                  <a:pt x="360000" y="1379024"/>
                </a:cubicBezTo>
                <a:cubicBezTo>
                  <a:pt x="360000" y="1339259"/>
                  <a:pt x="327765" y="1307024"/>
                  <a:pt x="288000" y="1307024"/>
                </a:cubicBezTo>
                <a:lnTo>
                  <a:pt x="72000" y="1307024"/>
                </a:lnTo>
                <a:cubicBezTo>
                  <a:pt x="32235" y="1307024"/>
                  <a:pt x="0" y="1339259"/>
                  <a:pt x="0" y="1379024"/>
                </a:cubicBezTo>
                <a:close/>
              </a:path>
            </a:pathLst>
          </a:cu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prstClr val="black"/>
              </a:solidFill>
              <a:effectLst/>
              <a:uLnTx/>
              <a:uFillTx/>
              <a:latin typeface="SST Arabic Medium" pitchFamily="34" charset="-78"/>
              <a:ea typeface="맑은 고딕" panose="020B0503020000020004" pitchFamily="34" charset="-127"/>
              <a:cs typeface="+mn-cs"/>
            </a:endParaRPr>
          </a:p>
        </p:txBody>
      </p:sp>
      <p:sp>
        <p:nvSpPr>
          <p:cNvPr id="15" name="TextBox 14"/>
          <p:cNvSpPr txBox="1"/>
          <p:nvPr/>
        </p:nvSpPr>
        <p:spPr>
          <a:xfrm>
            <a:off x="4731287" y="496976"/>
            <a:ext cx="6938117"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إرشادات هامة لاجتياز اختبار </a:t>
            </a:r>
            <a:r>
              <a:rPr lang="en-US" sz="2500" dirty="0">
                <a:solidFill>
                  <a:srgbClr val="112D63"/>
                </a:solidFill>
                <a:latin typeface="SST Arabic Medium" pitchFamily="34" charset="-78"/>
                <a:cs typeface="SST Arabic Medium" pitchFamily="34" charset="-78"/>
              </a:rPr>
              <a:t>PMP</a:t>
            </a:r>
          </a:p>
        </p:txBody>
      </p:sp>
    </p:spTree>
    <p:extLst>
      <p:ext uri="{BB962C8B-B14F-4D97-AF65-F5344CB8AC3E}">
        <p14:creationId xmlns:p14="http://schemas.microsoft.com/office/powerpoint/2010/main" val="2139825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1000"/>
                                        <p:tgtEl>
                                          <p:spTgt spid="13"/>
                                        </p:tgtEl>
                                      </p:cBhvr>
                                    </p:animEffect>
                                    <p:anim calcmode="lin" valueType="num">
                                      <p:cBhvr>
                                        <p:cTn id="50" dur="1000" fill="hold"/>
                                        <p:tgtEl>
                                          <p:spTgt spid="13"/>
                                        </p:tgtEl>
                                        <p:attrNameLst>
                                          <p:attrName>ppt_x</p:attrName>
                                        </p:attrNameLst>
                                      </p:cBhvr>
                                      <p:tavLst>
                                        <p:tav tm="0">
                                          <p:val>
                                            <p:strVal val="#ppt_x"/>
                                          </p:val>
                                        </p:tav>
                                        <p:tav tm="100000">
                                          <p:val>
                                            <p:strVal val="#ppt_x"/>
                                          </p:val>
                                        </p:tav>
                                      </p:tavLst>
                                    </p:anim>
                                    <p:anim calcmode="lin" valueType="num">
                                      <p:cBhvr>
                                        <p:cTn id="5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9" grpId="0"/>
      <p:bldP spid="10" grpId="0"/>
      <p:bldP spid="11" grpId="0"/>
      <p:bldP spid="12" grpId="0"/>
      <p:bldP spid="13" grpId="0"/>
    </p:bldLst>
  </p:timing>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220691" y="526472"/>
            <a:ext cx="5537201" cy="477054"/>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المصطلحات والمفاهيم الأساسية</a:t>
            </a:r>
            <a:endParaRPr kumimoji="0" lang="en-US"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endParaRPr>
          </a:p>
        </p:txBody>
      </p:sp>
      <p:graphicFrame>
        <p:nvGraphicFramePr>
          <p:cNvPr id="4" name="Table 3">
            <a:extLst>
              <a:ext uri="{FF2B5EF4-FFF2-40B4-BE49-F238E27FC236}">
                <a16:creationId xmlns:a16="http://schemas.microsoft.com/office/drawing/2014/main" id="{8A9BB4A0-A525-48E3-B2B2-63513AEA3A2E}"/>
              </a:ext>
            </a:extLst>
          </p:cNvPr>
          <p:cNvGraphicFramePr>
            <a:graphicFrameLocks noGrp="1"/>
          </p:cNvGraphicFramePr>
          <p:nvPr/>
        </p:nvGraphicFramePr>
        <p:xfrm>
          <a:off x="1247775" y="1463040"/>
          <a:ext cx="10325100" cy="4040850"/>
        </p:xfrm>
        <a:graphic>
          <a:graphicData uri="http://schemas.openxmlformats.org/drawingml/2006/table">
            <a:tbl>
              <a:tblPr firstRow="1" bandRow="1">
                <a:tableStyleId>{F5AB1C69-6EDB-4FF4-983F-18BD219EF322}</a:tableStyleId>
              </a:tblPr>
              <a:tblGrid>
                <a:gridCol w="8729315">
                  <a:extLst>
                    <a:ext uri="{9D8B030D-6E8A-4147-A177-3AD203B41FA5}">
                      <a16:colId xmlns:a16="http://schemas.microsoft.com/office/drawing/2014/main" val="3598926401"/>
                    </a:ext>
                  </a:extLst>
                </a:gridCol>
                <a:gridCol w="1595785">
                  <a:extLst>
                    <a:ext uri="{9D8B030D-6E8A-4147-A177-3AD203B41FA5}">
                      <a16:colId xmlns:a16="http://schemas.microsoft.com/office/drawing/2014/main" val="113519709"/>
                    </a:ext>
                  </a:extLst>
                </a:gridCol>
              </a:tblGrid>
              <a:tr h="413385">
                <a:tc>
                  <a:txBody>
                    <a:bodyPr/>
                    <a:lstStyle/>
                    <a:p>
                      <a:pPr algn="ctr" rtl="1"/>
                      <a:r>
                        <a:rPr lang="ar-EG" sz="1400" b="0" dirty="0">
                          <a:latin typeface="SST Arabic Medium" pitchFamily="34" charset="-78"/>
                          <a:cs typeface="SST Arabic Medium" pitchFamily="34" charset="-78"/>
                        </a:rPr>
                        <a:t>المفهوم</a:t>
                      </a:r>
                      <a:endParaRPr lang="en-US" sz="1400" b="0" dirty="0">
                        <a:latin typeface="SST Arabic Medium" pitchFamily="34" charset="-78"/>
                        <a:cs typeface="SST Arabic Medium" pitchFamily="34" charset="-78"/>
                      </a:endParaRPr>
                    </a:p>
                  </a:txBody>
                  <a:tcPr anchor="ctr">
                    <a:solidFill>
                      <a:srgbClr val="03A5AD"/>
                    </a:solidFill>
                  </a:tcPr>
                </a:tc>
                <a:tc>
                  <a:txBody>
                    <a:bodyPr/>
                    <a:lstStyle/>
                    <a:p>
                      <a:pPr algn="ctr" rtl="1"/>
                      <a:r>
                        <a:rPr lang="ar-EG" sz="1400" b="0" dirty="0">
                          <a:latin typeface="SST Arabic Medium" pitchFamily="34" charset="-78"/>
                          <a:cs typeface="SST Arabic Medium" pitchFamily="34" charset="-78"/>
                        </a:rPr>
                        <a:t>المصطلح</a:t>
                      </a:r>
                      <a:endParaRPr lang="en-US" sz="1400" b="0" dirty="0">
                        <a:latin typeface="SST Arabic Medium" pitchFamily="34" charset="-78"/>
                        <a:cs typeface="SST Arabic Medium" pitchFamily="34" charset="-78"/>
                      </a:endParaRPr>
                    </a:p>
                  </a:txBody>
                  <a:tcPr anchor="ctr">
                    <a:solidFill>
                      <a:srgbClr val="03A5AD"/>
                    </a:solidFill>
                  </a:tcPr>
                </a:tc>
                <a:extLst>
                  <a:ext uri="{0D108BD9-81ED-4DB2-BD59-A6C34878D82A}">
                    <a16:rowId xmlns:a16="http://schemas.microsoft.com/office/drawing/2014/main" val="60339118"/>
                  </a:ext>
                </a:extLst>
              </a:tr>
              <a:tr h="896718">
                <a:tc>
                  <a:txBody>
                    <a:bodyPr/>
                    <a:lstStyle/>
                    <a:p>
                      <a:pPr algn="r" rtl="1">
                        <a:lnSpc>
                          <a:spcPct val="150000"/>
                        </a:lnSpc>
                      </a:pPr>
                      <a:r>
                        <a:rPr lang="ar-DZ" sz="1200" b="0" dirty="0">
                          <a:solidFill>
                            <a:schemeClr val="bg1">
                              <a:lumMod val="50000"/>
                            </a:schemeClr>
                          </a:solidFill>
                          <a:latin typeface="SST Arabic Medium" pitchFamily="34" charset="-78"/>
                          <a:cs typeface="SST Arabic Medium" pitchFamily="34" charset="-78"/>
                        </a:rPr>
                        <a:t>نتيجة نهائية أو حصيلة عملية أو مشروع. ويمكن أن تشمل النتائج المخرجات والنتاجات، ولكن لها غاية أوسع من خلال التركيز على المنافع والقيمة التي تم تنفيذ المشروع لكي يقوم بتسليمها.</a:t>
                      </a:r>
                      <a:endParaRPr lang="en-US" sz="1200" b="0" dirty="0">
                        <a:solidFill>
                          <a:schemeClr val="bg1">
                            <a:lumMod val="50000"/>
                          </a:schemeClr>
                        </a:solidFill>
                        <a:latin typeface="SST Arabic Medium" pitchFamily="34" charset="-78"/>
                        <a:cs typeface="SST Arabic Medium" pitchFamily="34" charset="-78"/>
                      </a:endParaRPr>
                    </a:p>
                  </a:txBody>
                  <a:tcPr anchor="ctr">
                    <a:solidFill>
                      <a:schemeClr val="bg1">
                        <a:lumMod val="95000"/>
                      </a:schemeClr>
                    </a:solidFill>
                  </a:tcPr>
                </a:tc>
                <a:tc>
                  <a:txBody>
                    <a:bodyPr/>
                    <a:lstStyle/>
                    <a:p>
                      <a:pPr algn="r" rtl="1">
                        <a:lnSpc>
                          <a:spcPct val="150000"/>
                        </a:lnSpc>
                      </a:pPr>
                      <a:r>
                        <a:rPr lang="ar-DZ" sz="1200" b="0" dirty="0">
                          <a:solidFill>
                            <a:schemeClr val="bg1">
                              <a:lumMod val="50000"/>
                            </a:schemeClr>
                          </a:solidFill>
                          <a:latin typeface="SST Arabic Medium" pitchFamily="34" charset="-78"/>
                          <a:cs typeface="SST Arabic Medium" pitchFamily="34" charset="-78"/>
                        </a:rPr>
                        <a:t>النتيجة</a:t>
                      </a:r>
                      <a:endParaRPr lang="en-US" sz="1200" b="0" dirty="0">
                        <a:solidFill>
                          <a:schemeClr val="bg1">
                            <a:lumMod val="50000"/>
                          </a:schemeClr>
                        </a:solidFill>
                        <a:latin typeface="SST Arabic Medium" pitchFamily="34" charset="-78"/>
                        <a:cs typeface="SST Arabic Medium" pitchFamily="34" charset="-78"/>
                      </a:endParaRPr>
                    </a:p>
                  </a:txBody>
                  <a:tcPr anchor="ctr">
                    <a:solidFill>
                      <a:schemeClr val="bg1">
                        <a:lumMod val="95000"/>
                      </a:schemeClr>
                    </a:solidFill>
                  </a:tcPr>
                </a:tc>
                <a:extLst>
                  <a:ext uri="{0D108BD9-81ED-4DB2-BD59-A6C34878D82A}">
                    <a16:rowId xmlns:a16="http://schemas.microsoft.com/office/drawing/2014/main" val="682230393"/>
                  </a:ext>
                </a:extLst>
              </a:tr>
              <a:tr h="538769">
                <a:tc>
                  <a:txBody>
                    <a:bodyPr/>
                    <a:lstStyle/>
                    <a:p>
                      <a:pPr algn="r" rtl="1">
                        <a:lnSpc>
                          <a:spcPct val="150000"/>
                        </a:lnSpc>
                      </a:pPr>
                      <a:r>
                        <a:rPr lang="ar-DZ" sz="1200" b="0" dirty="0">
                          <a:solidFill>
                            <a:schemeClr val="bg1">
                              <a:lumMod val="50000"/>
                            </a:schemeClr>
                          </a:solidFill>
                          <a:latin typeface="SST Arabic Medium" pitchFamily="34" charset="-78"/>
                          <a:cs typeface="SST Arabic Medium" pitchFamily="34" charset="-78"/>
                        </a:rPr>
                        <a:t>هو نتاج</a:t>
                      </a:r>
                      <a:r>
                        <a:rPr lang="ar-EG" sz="1200" b="0" dirty="0">
                          <a:solidFill>
                            <a:schemeClr val="bg1">
                              <a:lumMod val="50000"/>
                            </a:schemeClr>
                          </a:solidFill>
                          <a:latin typeface="SST Arabic Medium" pitchFamily="34" charset="-78"/>
                          <a:cs typeface="SST Arabic Medium" pitchFamily="34" charset="-78"/>
                        </a:rPr>
                        <a:t>  </a:t>
                      </a:r>
                      <a:r>
                        <a:rPr lang="en-US" sz="1200" b="0" dirty="0">
                          <a:solidFill>
                            <a:schemeClr val="bg1">
                              <a:lumMod val="50000"/>
                            </a:schemeClr>
                          </a:solidFill>
                          <a:latin typeface="SST Arabic Medium" pitchFamily="34" charset="-78"/>
                          <a:cs typeface="SST Arabic Medium" pitchFamily="34" charset="-78"/>
                        </a:rPr>
                        <a:t>artifact</a:t>
                      </a:r>
                      <a:r>
                        <a:rPr lang="ar-EG" sz="1200" b="0" dirty="0">
                          <a:solidFill>
                            <a:schemeClr val="bg1">
                              <a:lumMod val="50000"/>
                            </a:schemeClr>
                          </a:solidFill>
                          <a:latin typeface="SST Arabic Medium" pitchFamily="34" charset="-78"/>
                          <a:cs typeface="SST Arabic Medium" pitchFamily="34" charset="-78"/>
                        </a:rPr>
                        <a:t> </a:t>
                      </a:r>
                      <a:r>
                        <a:rPr lang="ar-DZ" sz="1200" b="0" dirty="0">
                          <a:solidFill>
                            <a:schemeClr val="bg1">
                              <a:lumMod val="50000"/>
                            </a:schemeClr>
                          </a:solidFill>
                          <a:latin typeface="SST Arabic Medium" pitchFamily="34" charset="-78"/>
                          <a:cs typeface="SST Arabic Medium" pitchFamily="34" charset="-78"/>
                        </a:rPr>
                        <a:t>يتم إنتاجه، وهو قابل للقياس، وقد يكون منتجًا نهائيًا في حد ذاته أو أحد مكونات المنتج</a:t>
                      </a:r>
                      <a:r>
                        <a:rPr lang="ar-EG" sz="1200" b="0" dirty="0">
                          <a:solidFill>
                            <a:schemeClr val="bg1">
                              <a:lumMod val="50000"/>
                            </a:schemeClr>
                          </a:solidFill>
                          <a:latin typeface="SST Arabic Medium" pitchFamily="34" charset="-78"/>
                          <a:cs typeface="SST Arabic Medium" pitchFamily="34" charset="-78"/>
                        </a:rPr>
                        <a:t> النهائي</a:t>
                      </a:r>
                      <a:endParaRPr lang="en-US" sz="1200" b="0" dirty="0">
                        <a:solidFill>
                          <a:schemeClr val="bg1">
                            <a:lumMod val="50000"/>
                          </a:schemeClr>
                        </a:solidFill>
                        <a:latin typeface="SST Arabic Medium" pitchFamily="34" charset="-78"/>
                        <a:cs typeface="SST Arabic Medium" pitchFamily="34" charset="-78"/>
                      </a:endParaRPr>
                    </a:p>
                  </a:txBody>
                  <a:tcPr anchor="ctr">
                    <a:solidFill>
                      <a:schemeClr val="bg1">
                        <a:lumMod val="95000"/>
                      </a:schemeClr>
                    </a:solidFill>
                  </a:tcPr>
                </a:tc>
                <a:tc>
                  <a:txBody>
                    <a:bodyPr/>
                    <a:lstStyle/>
                    <a:p>
                      <a:pPr algn="r" rtl="1">
                        <a:lnSpc>
                          <a:spcPct val="150000"/>
                        </a:lnSpc>
                      </a:pPr>
                      <a:r>
                        <a:rPr lang="ar-EG" sz="1200" b="0" dirty="0">
                          <a:solidFill>
                            <a:schemeClr val="bg1">
                              <a:lumMod val="50000"/>
                            </a:schemeClr>
                          </a:solidFill>
                          <a:latin typeface="SST Arabic Medium" pitchFamily="34" charset="-78"/>
                          <a:cs typeface="SST Arabic Medium" pitchFamily="34" charset="-78"/>
                        </a:rPr>
                        <a:t>المنتج</a:t>
                      </a:r>
                      <a:endParaRPr lang="en-US" sz="1200" b="0" dirty="0">
                        <a:solidFill>
                          <a:schemeClr val="bg1">
                            <a:lumMod val="50000"/>
                          </a:schemeClr>
                        </a:solidFill>
                        <a:latin typeface="SST Arabic Medium" pitchFamily="34" charset="-78"/>
                        <a:cs typeface="SST Arabic Medium" pitchFamily="34" charset="-78"/>
                      </a:endParaRPr>
                    </a:p>
                  </a:txBody>
                  <a:tcPr anchor="ctr">
                    <a:solidFill>
                      <a:schemeClr val="bg1">
                        <a:lumMod val="95000"/>
                      </a:schemeClr>
                    </a:solidFill>
                  </a:tcPr>
                </a:tc>
                <a:extLst>
                  <a:ext uri="{0D108BD9-81ED-4DB2-BD59-A6C34878D82A}">
                    <a16:rowId xmlns:a16="http://schemas.microsoft.com/office/drawing/2014/main" val="3552128456"/>
                  </a:ext>
                </a:extLst>
              </a:tr>
              <a:tr h="1295260">
                <a:tc>
                  <a:txBody>
                    <a:bodyPr/>
                    <a:lstStyle/>
                    <a:p>
                      <a:pPr algn="r" rtl="1">
                        <a:lnSpc>
                          <a:spcPct val="150000"/>
                        </a:lnSpc>
                      </a:pPr>
                      <a:r>
                        <a:rPr lang="ar-DZ" sz="1200" b="0" dirty="0">
                          <a:solidFill>
                            <a:schemeClr val="bg1">
                              <a:lumMod val="50000"/>
                            </a:schemeClr>
                          </a:solidFill>
                          <a:latin typeface="SST Arabic Medium" pitchFamily="34" charset="-78"/>
                          <a:cs typeface="SST Arabic Medium" pitchFamily="34" charset="-78"/>
                        </a:rPr>
                        <a:t>تطبيق المعرفة والمهارات والأدوات والتقنيات على أنشطة المشروع لتحقيق متطلباته. تشير إدارة المشروع إلى توجيه عمل المشروع لتحقيق النتائج المرغوبة. يمكن أن تحقق فرق المشروع النتائج باستخدام مجموعة</a:t>
                      </a:r>
                    </a:p>
                    <a:p>
                      <a:pPr algn="r" rtl="1">
                        <a:lnSpc>
                          <a:spcPct val="150000"/>
                        </a:lnSpc>
                      </a:pPr>
                      <a:r>
                        <a:rPr lang="ar-DZ" sz="1200" b="0" dirty="0">
                          <a:solidFill>
                            <a:schemeClr val="bg1">
                              <a:lumMod val="50000"/>
                            </a:schemeClr>
                          </a:solidFill>
                          <a:latin typeface="SST Arabic Medium" pitchFamily="34" charset="-78"/>
                          <a:cs typeface="SST Arabic Medium" pitchFamily="34" charset="-78"/>
                        </a:rPr>
                        <a:t>واسعة من المناهج )على سبيل المثال، التنبؤية، الهجينة، والمتكيفة.</a:t>
                      </a:r>
                      <a:endParaRPr lang="en-US" sz="1200" b="0" dirty="0">
                        <a:solidFill>
                          <a:schemeClr val="bg1">
                            <a:lumMod val="50000"/>
                          </a:schemeClr>
                        </a:solidFill>
                        <a:latin typeface="SST Arabic Medium" pitchFamily="34" charset="-78"/>
                        <a:cs typeface="SST Arabic Medium" pitchFamily="34" charset="-78"/>
                      </a:endParaRPr>
                    </a:p>
                  </a:txBody>
                  <a:tcPr anchor="ctr">
                    <a:solidFill>
                      <a:schemeClr val="bg1">
                        <a:lumMod val="95000"/>
                      </a:schemeClr>
                    </a:solidFill>
                  </a:tcPr>
                </a:tc>
                <a:tc>
                  <a:txBody>
                    <a:bodyPr/>
                    <a:lstStyle/>
                    <a:p>
                      <a:pPr algn="r" rtl="1">
                        <a:lnSpc>
                          <a:spcPct val="150000"/>
                        </a:lnSpc>
                      </a:pPr>
                      <a:r>
                        <a:rPr lang="ar-DZ" sz="1200" b="0" dirty="0">
                          <a:solidFill>
                            <a:schemeClr val="bg1">
                              <a:lumMod val="50000"/>
                            </a:schemeClr>
                          </a:solidFill>
                          <a:latin typeface="SST Arabic Medium" pitchFamily="34" charset="-78"/>
                          <a:cs typeface="SST Arabic Medium" pitchFamily="34" charset="-78"/>
                        </a:rPr>
                        <a:t>إدارة المشاريع</a:t>
                      </a:r>
                      <a:endParaRPr lang="en-US" sz="1200" b="0" dirty="0">
                        <a:solidFill>
                          <a:schemeClr val="bg1">
                            <a:lumMod val="50000"/>
                          </a:schemeClr>
                        </a:solidFill>
                        <a:latin typeface="SST Arabic Medium" pitchFamily="34" charset="-78"/>
                        <a:cs typeface="SST Arabic Medium" pitchFamily="34" charset="-78"/>
                      </a:endParaRPr>
                    </a:p>
                  </a:txBody>
                  <a:tcPr anchor="ctr">
                    <a:solidFill>
                      <a:schemeClr val="bg1">
                        <a:lumMod val="95000"/>
                      </a:schemeClr>
                    </a:solidFill>
                  </a:tcPr>
                </a:tc>
                <a:extLst>
                  <a:ext uri="{0D108BD9-81ED-4DB2-BD59-A6C34878D82A}">
                    <a16:rowId xmlns:a16="http://schemas.microsoft.com/office/drawing/2014/main" val="2719889734"/>
                  </a:ext>
                </a:extLst>
              </a:tr>
              <a:tr h="896718">
                <a:tc>
                  <a:txBody>
                    <a:bodyPr/>
                    <a:lstStyle/>
                    <a:p>
                      <a:pPr algn="r" rtl="1">
                        <a:lnSpc>
                          <a:spcPct val="150000"/>
                        </a:lnSpc>
                      </a:pPr>
                      <a:r>
                        <a:rPr lang="ar-DZ" sz="1200" b="0" dirty="0">
                          <a:solidFill>
                            <a:schemeClr val="bg1">
                              <a:lumMod val="50000"/>
                            </a:schemeClr>
                          </a:solidFill>
                          <a:latin typeface="SST Arabic Medium" pitchFamily="34" charset="-78"/>
                          <a:cs typeface="SST Arabic Medium" pitchFamily="34" charset="-78"/>
                        </a:rPr>
                        <a:t>الشخص الذي تعينه المنظمة المنفذة من أجل قيادة فريق المشروع المسؤول عن تحقيق أهداف المشروع. يؤدي مديرو المشاريع مجموعة متنوعة من الوظائف، مثل تسهيل عمل فريق المشروع لتحقيق النتائج</a:t>
                      </a:r>
                      <a:r>
                        <a:rPr lang="ar-EG" sz="1200" b="0" dirty="0">
                          <a:solidFill>
                            <a:schemeClr val="bg1">
                              <a:lumMod val="50000"/>
                            </a:schemeClr>
                          </a:solidFill>
                          <a:latin typeface="SST Arabic Medium" pitchFamily="34" charset="-78"/>
                          <a:cs typeface="SST Arabic Medium" pitchFamily="34" charset="-78"/>
                        </a:rPr>
                        <a:t> </a:t>
                      </a:r>
                      <a:r>
                        <a:rPr lang="ar-DZ" sz="1200" b="0" dirty="0">
                          <a:solidFill>
                            <a:schemeClr val="bg1">
                              <a:lumMod val="50000"/>
                            </a:schemeClr>
                          </a:solidFill>
                          <a:latin typeface="SST Arabic Medium" pitchFamily="34" charset="-78"/>
                          <a:cs typeface="SST Arabic Medium" pitchFamily="34" charset="-78"/>
                        </a:rPr>
                        <a:t>وإدارة العمليات لتحقيق النتائج المرغوبة.</a:t>
                      </a:r>
                      <a:endParaRPr lang="en-US" sz="1200" b="0" dirty="0">
                        <a:solidFill>
                          <a:schemeClr val="bg1">
                            <a:lumMod val="50000"/>
                          </a:schemeClr>
                        </a:solidFill>
                        <a:latin typeface="SST Arabic Medium" pitchFamily="34" charset="-78"/>
                        <a:cs typeface="SST Arabic Medium" pitchFamily="34" charset="-78"/>
                      </a:endParaRPr>
                    </a:p>
                  </a:txBody>
                  <a:tcPr anchor="ctr">
                    <a:solidFill>
                      <a:schemeClr val="bg1">
                        <a:lumMod val="95000"/>
                      </a:schemeClr>
                    </a:solidFill>
                  </a:tcPr>
                </a:tc>
                <a:tc>
                  <a:txBody>
                    <a:bodyPr/>
                    <a:lstStyle/>
                    <a:p>
                      <a:pPr algn="r" rtl="1">
                        <a:lnSpc>
                          <a:spcPct val="150000"/>
                        </a:lnSpc>
                      </a:pPr>
                      <a:r>
                        <a:rPr lang="ar-DZ" sz="1200" b="0" dirty="0">
                          <a:solidFill>
                            <a:schemeClr val="bg1">
                              <a:lumMod val="50000"/>
                            </a:schemeClr>
                          </a:solidFill>
                          <a:latin typeface="SST Arabic Medium" pitchFamily="34" charset="-78"/>
                          <a:cs typeface="SST Arabic Medium" pitchFamily="34" charset="-78"/>
                        </a:rPr>
                        <a:t>مدير المشروع </a:t>
                      </a:r>
                      <a:endParaRPr lang="en-US" sz="1200" b="0" dirty="0">
                        <a:solidFill>
                          <a:schemeClr val="bg1">
                            <a:lumMod val="50000"/>
                          </a:schemeClr>
                        </a:solidFill>
                        <a:latin typeface="SST Arabic Medium" pitchFamily="34" charset="-78"/>
                        <a:cs typeface="SST Arabic Medium" pitchFamily="34" charset="-78"/>
                      </a:endParaRPr>
                    </a:p>
                  </a:txBody>
                  <a:tcPr anchor="ctr">
                    <a:solidFill>
                      <a:schemeClr val="bg1">
                        <a:lumMod val="95000"/>
                      </a:schemeClr>
                    </a:solidFill>
                  </a:tcPr>
                </a:tc>
                <a:extLst>
                  <a:ext uri="{0D108BD9-81ED-4DB2-BD59-A6C34878D82A}">
                    <a16:rowId xmlns:a16="http://schemas.microsoft.com/office/drawing/2014/main" val="575091117"/>
                  </a:ext>
                </a:extLst>
              </a:tr>
            </a:tbl>
          </a:graphicData>
        </a:graphic>
      </p:graphicFrame>
    </p:spTree>
    <p:extLst>
      <p:ext uri="{BB962C8B-B14F-4D97-AF65-F5344CB8AC3E}">
        <p14:creationId xmlns:p14="http://schemas.microsoft.com/office/powerpoint/2010/main" val="1239856403"/>
      </p:ext>
    </p:extLst>
  </p:cSld>
  <p:clrMapOvr>
    <a:masterClrMapping/>
  </p:clrMapOvr>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8A9BB4A0-A525-48E3-B2B2-63513AEA3A2E}"/>
              </a:ext>
            </a:extLst>
          </p:cNvPr>
          <p:cNvGraphicFramePr>
            <a:graphicFrameLocks noGrp="1"/>
          </p:cNvGraphicFramePr>
          <p:nvPr/>
        </p:nvGraphicFramePr>
        <p:xfrm>
          <a:off x="1233054" y="1464945"/>
          <a:ext cx="10311246" cy="3940829"/>
        </p:xfrm>
        <a:graphic>
          <a:graphicData uri="http://schemas.openxmlformats.org/drawingml/2006/table">
            <a:tbl>
              <a:tblPr firstRow="1" bandRow="1">
                <a:tableStyleId>{F5AB1C69-6EDB-4FF4-983F-18BD219EF322}</a:tableStyleId>
              </a:tblPr>
              <a:tblGrid>
                <a:gridCol w="8720571">
                  <a:extLst>
                    <a:ext uri="{9D8B030D-6E8A-4147-A177-3AD203B41FA5}">
                      <a16:colId xmlns:a16="http://schemas.microsoft.com/office/drawing/2014/main" val="3598926401"/>
                    </a:ext>
                  </a:extLst>
                </a:gridCol>
                <a:gridCol w="1590675">
                  <a:extLst>
                    <a:ext uri="{9D8B030D-6E8A-4147-A177-3AD203B41FA5}">
                      <a16:colId xmlns:a16="http://schemas.microsoft.com/office/drawing/2014/main" val="113519709"/>
                    </a:ext>
                  </a:extLst>
                </a:gridCol>
              </a:tblGrid>
              <a:tr h="401955">
                <a:tc>
                  <a:txBody>
                    <a:bodyPr/>
                    <a:lstStyle/>
                    <a:p>
                      <a:pPr algn="ctr" rtl="1"/>
                      <a:r>
                        <a:rPr lang="ar-EG" sz="1400" b="0" dirty="0">
                          <a:latin typeface="SST Arabic Medium" pitchFamily="34" charset="-78"/>
                          <a:cs typeface="SST Arabic Medium" pitchFamily="34" charset="-78"/>
                        </a:rPr>
                        <a:t>المفهوم</a:t>
                      </a:r>
                      <a:endParaRPr lang="en-US" sz="1400" b="0" dirty="0">
                        <a:latin typeface="SST Arabic Medium" pitchFamily="34" charset="-78"/>
                        <a:cs typeface="SST Arabic Medium" pitchFamily="34" charset="-78"/>
                      </a:endParaRPr>
                    </a:p>
                  </a:txBody>
                  <a:tcPr>
                    <a:solidFill>
                      <a:srgbClr val="03A5AD"/>
                    </a:solidFill>
                  </a:tcPr>
                </a:tc>
                <a:tc>
                  <a:txBody>
                    <a:bodyPr/>
                    <a:lstStyle/>
                    <a:p>
                      <a:pPr algn="ctr" rtl="1"/>
                      <a:r>
                        <a:rPr lang="ar-EG" sz="1400" b="0" dirty="0">
                          <a:latin typeface="SST Arabic Medium" pitchFamily="34" charset="-78"/>
                          <a:cs typeface="SST Arabic Medium" pitchFamily="34" charset="-78"/>
                        </a:rPr>
                        <a:t>المصطلح</a:t>
                      </a:r>
                      <a:endParaRPr lang="en-US" sz="1400" b="0" dirty="0">
                        <a:latin typeface="SST Arabic Medium" pitchFamily="34" charset="-78"/>
                        <a:cs typeface="SST Arabic Medium" pitchFamily="34" charset="-78"/>
                      </a:endParaRPr>
                    </a:p>
                  </a:txBody>
                  <a:tcPr>
                    <a:solidFill>
                      <a:srgbClr val="03A5AD"/>
                    </a:solidFill>
                  </a:tcPr>
                </a:tc>
                <a:extLst>
                  <a:ext uri="{0D108BD9-81ED-4DB2-BD59-A6C34878D82A}">
                    <a16:rowId xmlns:a16="http://schemas.microsoft.com/office/drawing/2014/main" val="60339118"/>
                  </a:ext>
                </a:extLst>
              </a:tr>
              <a:tr h="582052">
                <a:tc>
                  <a:txBody>
                    <a:bodyPr/>
                    <a:lstStyle/>
                    <a:p>
                      <a:pPr algn="r" rtl="1">
                        <a:lnSpc>
                          <a:spcPct val="150000"/>
                        </a:lnSpc>
                      </a:pPr>
                      <a:r>
                        <a:rPr lang="ar-DZ" sz="1200" b="0" dirty="0">
                          <a:solidFill>
                            <a:schemeClr val="bg1">
                              <a:lumMod val="50000"/>
                            </a:schemeClr>
                          </a:solidFill>
                          <a:latin typeface="SST Arabic Medium" pitchFamily="34" charset="-78"/>
                          <a:cs typeface="SST Arabic Medium" pitchFamily="34" charset="-78"/>
                        </a:rPr>
                        <a:t>مجموعة من الأفراد القائمين بأعمال المشروع من أجل تحقيق أهدافه. </a:t>
                      </a:r>
                      <a:r>
                        <a:rPr lang="ar-EG" sz="1200" b="0" dirty="0">
                          <a:solidFill>
                            <a:schemeClr val="bg1">
                              <a:lumMod val="50000"/>
                            </a:schemeClr>
                          </a:solidFill>
                          <a:latin typeface="SST Arabic Medium" pitchFamily="34" charset="-78"/>
                          <a:cs typeface="SST Arabic Medium" pitchFamily="34" charset="-78"/>
                        </a:rPr>
                        <a:t> </a:t>
                      </a:r>
                      <a:endParaRPr lang="en-US" sz="1200" b="0" dirty="0">
                        <a:solidFill>
                          <a:schemeClr val="bg1">
                            <a:lumMod val="50000"/>
                          </a:schemeClr>
                        </a:solidFill>
                        <a:latin typeface="SST Arabic Medium" pitchFamily="34" charset="-78"/>
                        <a:cs typeface="SST Arabic Medium" pitchFamily="34" charset="-78"/>
                      </a:endParaRPr>
                    </a:p>
                  </a:txBody>
                  <a:tcPr anchor="ctr">
                    <a:solidFill>
                      <a:schemeClr val="bg1">
                        <a:lumMod val="95000"/>
                      </a:schemeClr>
                    </a:solidFill>
                  </a:tcPr>
                </a:tc>
                <a:tc>
                  <a:txBody>
                    <a:bodyPr/>
                    <a:lstStyle/>
                    <a:p>
                      <a:pPr algn="r" rtl="1">
                        <a:lnSpc>
                          <a:spcPct val="150000"/>
                        </a:lnSpc>
                      </a:pPr>
                      <a:r>
                        <a:rPr lang="ar-DZ" sz="1200" b="0" dirty="0">
                          <a:solidFill>
                            <a:schemeClr val="bg1">
                              <a:lumMod val="50000"/>
                            </a:schemeClr>
                          </a:solidFill>
                          <a:latin typeface="SST Arabic Medium" pitchFamily="34" charset="-78"/>
                          <a:cs typeface="SST Arabic Medium" pitchFamily="34" charset="-78"/>
                        </a:rPr>
                        <a:t>فريق المشروع</a:t>
                      </a:r>
                      <a:endParaRPr lang="en-US" sz="1200" b="0" dirty="0">
                        <a:solidFill>
                          <a:schemeClr val="bg1">
                            <a:lumMod val="50000"/>
                          </a:schemeClr>
                        </a:solidFill>
                        <a:latin typeface="SST Arabic Medium" pitchFamily="34" charset="-78"/>
                        <a:cs typeface="SST Arabic Medium" pitchFamily="34" charset="-78"/>
                      </a:endParaRPr>
                    </a:p>
                  </a:txBody>
                  <a:tcPr anchor="ctr">
                    <a:solidFill>
                      <a:schemeClr val="bg1">
                        <a:lumMod val="95000"/>
                      </a:schemeClr>
                    </a:solidFill>
                  </a:tcPr>
                </a:tc>
                <a:extLst>
                  <a:ext uri="{0D108BD9-81ED-4DB2-BD59-A6C34878D82A}">
                    <a16:rowId xmlns:a16="http://schemas.microsoft.com/office/drawing/2014/main" val="682230393"/>
                  </a:ext>
                </a:extLst>
              </a:tr>
              <a:tr h="1094257">
                <a:tc>
                  <a:txBody>
                    <a:bodyPr/>
                    <a:lstStyle/>
                    <a:p>
                      <a:pPr algn="r" rtl="1">
                        <a:lnSpc>
                          <a:spcPct val="150000"/>
                        </a:lnSpc>
                      </a:pPr>
                      <a:r>
                        <a:rPr lang="ar-DZ" sz="1200" b="0" dirty="0">
                          <a:solidFill>
                            <a:schemeClr val="bg1">
                              <a:lumMod val="50000"/>
                            </a:schemeClr>
                          </a:solidFill>
                          <a:latin typeface="SST Arabic Medium" pitchFamily="34" charset="-78"/>
                          <a:cs typeface="SST Arabic Medium" pitchFamily="34" charset="-78"/>
                        </a:rPr>
                        <a:t>مجموعة من أنشطة الأعمال الاستراتيجية التي تستهدف بناء منظمة و/أو إدامتها</a:t>
                      </a:r>
                      <a:r>
                        <a:rPr lang="ar-EG" sz="1200" b="0" dirty="0">
                          <a:solidFill>
                            <a:schemeClr val="bg1">
                              <a:lumMod val="50000"/>
                            </a:schemeClr>
                          </a:solidFill>
                          <a:latin typeface="SST Arabic Medium" pitchFamily="34" charset="-78"/>
                          <a:cs typeface="SST Arabic Medium" pitchFamily="34" charset="-78"/>
                        </a:rPr>
                        <a:t> </a:t>
                      </a:r>
                      <a:r>
                        <a:rPr lang="ar-DZ" sz="1200" b="0" dirty="0">
                          <a:solidFill>
                            <a:schemeClr val="bg1">
                              <a:lumMod val="50000"/>
                            </a:schemeClr>
                          </a:solidFill>
                          <a:latin typeface="SST Arabic Medium" pitchFamily="34" charset="-78"/>
                          <a:cs typeface="SST Arabic Medium" pitchFamily="34" charset="-78"/>
                        </a:rPr>
                        <a:t>و/أو تطويرها. يمكن أن تكون محافظ المشاريع والبرامج والمشاريع والمنتجات والعمليات التشغيلية جزءًا من نظام</a:t>
                      </a:r>
                      <a:r>
                        <a:rPr lang="ar-EG" sz="1200" b="0" dirty="0">
                          <a:solidFill>
                            <a:schemeClr val="bg1">
                              <a:lumMod val="50000"/>
                            </a:schemeClr>
                          </a:solidFill>
                          <a:latin typeface="SST Arabic Medium" pitchFamily="34" charset="-78"/>
                          <a:cs typeface="SST Arabic Medium" pitchFamily="34" charset="-78"/>
                        </a:rPr>
                        <a:t> </a:t>
                      </a:r>
                      <a:r>
                        <a:rPr lang="ar-DZ" sz="1200" b="0" dirty="0">
                          <a:solidFill>
                            <a:schemeClr val="bg1">
                              <a:lumMod val="50000"/>
                            </a:schemeClr>
                          </a:solidFill>
                          <a:latin typeface="SST Arabic Medium" pitchFamily="34" charset="-78"/>
                          <a:cs typeface="SST Arabic Medium" pitchFamily="34" charset="-78"/>
                        </a:rPr>
                        <a:t>المؤسسة لتسليم القيمة.</a:t>
                      </a:r>
                      <a:endParaRPr lang="en-US" sz="1200" b="0" dirty="0">
                        <a:solidFill>
                          <a:schemeClr val="bg1">
                            <a:lumMod val="50000"/>
                          </a:schemeClr>
                        </a:solidFill>
                        <a:latin typeface="SST Arabic Medium" pitchFamily="34" charset="-78"/>
                        <a:cs typeface="SST Arabic Medium" pitchFamily="34" charset="-78"/>
                      </a:endParaRPr>
                    </a:p>
                  </a:txBody>
                  <a:tcPr anchor="ctr">
                    <a:solidFill>
                      <a:schemeClr val="bg1">
                        <a:lumMod val="95000"/>
                      </a:schemeClr>
                    </a:solidFill>
                  </a:tcPr>
                </a:tc>
                <a:tc>
                  <a:txBody>
                    <a:bodyPr/>
                    <a:lstStyle/>
                    <a:p>
                      <a:pPr algn="r" rtl="1">
                        <a:lnSpc>
                          <a:spcPct val="150000"/>
                        </a:lnSpc>
                      </a:pPr>
                      <a:r>
                        <a:rPr lang="ar-EG" sz="1200" b="0" dirty="0">
                          <a:solidFill>
                            <a:schemeClr val="bg1">
                              <a:lumMod val="50000"/>
                            </a:schemeClr>
                          </a:solidFill>
                          <a:latin typeface="SST Arabic Medium" pitchFamily="34" charset="-78"/>
                          <a:cs typeface="SST Arabic Medium" pitchFamily="34" charset="-78"/>
                        </a:rPr>
                        <a:t>نظام تسليم القيمة</a:t>
                      </a:r>
                      <a:endParaRPr lang="en-US" sz="1200" b="0" dirty="0">
                        <a:solidFill>
                          <a:schemeClr val="bg1">
                            <a:lumMod val="50000"/>
                          </a:schemeClr>
                        </a:solidFill>
                        <a:latin typeface="SST Arabic Medium" pitchFamily="34" charset="-78"/>
                        <a:cs typeface="SST Arabic Medium" pitchFamily="34" charset="-78"/>
                      </a:endParaRPr>
                    </a:p>
                  </a:txBody>
                  <a:tcPr anchor="ctr">
                    <a:solidFill>
                      <a:schemeClr val="bg1">
                        <a:lumMod val="95000"/>
                      </a:schemeClr>
                    </a:solidFill>
                  </a:tcPr>
                </a:tc>
                <a:extLst>
                  <a:ext uri="{0D108BD9-81ED-4DB2-BD59-A6C34878D82A}">
                    <a16:rowId xmlns:a16="http://schemas.microsoft.com/office/drawing/2014/main" val="3552128456"/>
                  </a:ext>
                </a:extLst>
              </a:tr>
              <a:tr h="1862565">
                <a:tc>
                  <a:txBody>
                    <a:bodyPr/>
                    <a:lstStyle/>
                    <a:p>
                      <a:pPr algn="r" rtl="1">
                        <a:lnSpc>
                          <a:spcPct val="150000"/>
                        </a:lnSpc>
                      </a:pPr>
                      <a:r>
                        <a:rPr lang="ar-DZ" sz="1200" b="0" dirty="0">
                          <a:solidFill>
                            <a:schemeClr val="bg1">
                              <a:lumMod val="50000"/>
                            </a:schemeClr>
                          </a:solidFill>
                          <a:latin typeface="SST Arabic Medium" pitchFamily="34" charset="-78"/>
                          <a:cs typeface="SST Arabic Medium" pitchFamily="34" charset="-78"/>
                        </a:rPr>
                        <a:t>قَدْر شيئ ما أو أهميته أو فائدته. يرى مختلف المعنيين القيمة بأساليب مختلفة. ويمكن للعملاء تعريف </a:t>
                      </a:r>
                    </a:p>
                    <a:p>
                      <a:pPr algn="r" rtl="1">
                        <a:lnSpc>
                          <a:spcPct val="150000"/>
                        </a:lnSpc>
                      </a:pPr>
                      <a:r>
                        <a:rPr lang="ar-DZ" sz="1200" b="0" dirty="0">
                          <a:solidFill>
                            <a:schemeClr val="bg1">
                              <a:lumMod val="50000"/>
                            </a:schemeClr>
                          </a:solidFill>
                          <a:latin typeface="SST Arabic Medium" pitchFamily="34" charset="-78"/>
                          <a:cs typeface="SST Arabic Medium" pitchFamily="34" charset="-78"/>
                        </a:rPr>
                        <a:t>القيمة على أنها القدرة على استخدام ميزات أو وظائف محددة للمنتج. ويمكن للمنظمات أن تركز على قيم</a:t>
                      </a:r>
                      <a:r>
                        <a:rPr lang="ar-EG" sz="1200" b="0" dirty="0">
                          <a:solidFill>
                            <a:schemeClr val="bg1">
                              <a:lumMod val="50000"/>
                            </a:schemeClr>
                          </a:solidFill>
                          <a:latin typeface="SST Arabic Medium" pitchFamily="34" charset="-78"/>
                          <a:cs typeface="SST Arabic Medium" pitchFamily="34" charset="-78"/>
                        </a:rPr>
                        <a:t>ة ال</a:t>
                      </a:r>
                      <a:r>
                        <a:rPr lang="ar-DZ" sz="1200" b="0" dirty="0">
                          <a:solidFill>
                            <a:schemeClr val="bg1">
                              <a:lumMod val="50000"/>
                            </a:schemeClr>
                          </a:solidFill>
                          <a:latin typeface="SST Arabic Medium" pitchFamily="34" charset="-78"/>
                          <a:cs typeface="SST Arabic Medium" pitchFamily="34" charset="-78"/>
                        </a:rPr>
                        <a:t>أعمال كما هو محدد بالمقاييس المالية، مثل المنافع أقل من تكلفة تحقيق تلك المنافع. يمكن أن تشمل القيمة</a:t>
                      </a:r>
                      <a:r>
                        <a:rPr lang="ar-EG" sz="1200" b="0" dirty="0">
                          <a:solidFill>
                            <a:schemeClr val="bg1">
                              <a:lumMod val="50000"/>
                            </a:schemeClr>
                          </a:solidFill>
                          <a:latin typeface="SST Arabic Medium" pitchFamily="34" charset="-78"/>
                          <a:cs typeface="SST Arabic Medium" pitchFamily="34" charset="-78"/>
                        </a:rPr>
                        <a:t> </a:t>
                      </a:r>
                      <a:r>
                        <a:rPr lang="ar-DZ" sz="1200" b="0" dirty="0">
                          <a:solidFill>
                            <a:schemeClr val="bg1">
                              <a:lumMod val="50000"/>
                            </a:schemeClr>
                          </a:solidFill>
                          <a:latin typeface="SST Arabic Medium" pitchFamily="34" charset="-78"/>
                          <a:cs typeface="SST Arabic Medium" pitchFamily="34" charset="-78"/>
                        </a:rPr>
                        <a:t>المجتمعية المساهمة في دعم مجموعات من الناس، أو المجتمعات، أو البيئة.</a:t>
                      </a:r>
                    </a:p>
                  </a:txBody>
                  <a:tcPr anchor="ctr">
                    <a:solidFill>
                      <a:schemeClr val="bg1">
                        <a:lumMod val="95000"/>
                      </a:schemeClr>
                    </a:solidFill>
                  </a:tcPr>
                </a:tc>
                <a:tc>
                  <a:txBody>
                    <a:bodyPr/>
                    <a:lstStyle/>
                    <a:p>
                      <a:pPr algn="r" rtl="1">
                        <a:lnSpc>
                          <a:spcPct val="150000"/>
                        </a:lnSpc>
                      </a:pPr>
                      <a:r>
                        <a:rPr lang="ar-DZ" sz="1200" b="0" dirty="0">
                          <a:solidFill>
                            <a:schemeClr val="bg1">
                              <a:lumMod val="50000"/>
                            </a:schemeClr>
                          </a:solidFill>
                          <a:latin typeface="SST Arabic Medium" pitchFamily="34" charset="-78"/>
                          <a:cs typeface="SST Arabic Medium" pitchFamily="34" charset="-78"/>
                        </a:rPr>
                        <a:t>القيمة</a:t>
                      </a:r>
                      <a:endParaRPr lang="en-US" sz="1200" b="0" dirty="0">
                        <a:solidFill>
                          <a:schemeClr val="bg1">
                            <a:lumMod val="50000"/>
                          </a:schemeClr>
                        </a:solidFill>
                        <a:latin typeface="SST Arabic Medium" pitchFamily="34" charset="-78"/>
                        <a:cs typeface="SST Arabic Medium" pitchFamily="34" charset="-78"/>
                      </a:endParaRPr>
                    </a:p>
                  </a:txBody>
                  <a:tcPr anchor="ctr">
                    <a:solidFill>
                      <a:schemeClr val="bg1">
                        <a:lumMod val="95000"/>
                      </a:schemeClr>
                    </a:solidFill>
                  </a:tcPr>
                </a:tc>
                <a:extLst>
                  <a:ext uri="{0D108BD9-81ED-4DB2-BD59-A6C34878D82A}">
                    <a16:rowId xmlns:a16="http://schemas.microsoft.com/office/drawing/2014/main" val="2719889734"/>
                  </a:ext>
                </a:extLst>
              </a:tr>
            </a:tbl>
          </a:graphicData>
        </a:graphic>
      </p:graphicFrame>
      <p:sp>
        <p:nvSpPr>
          <p:cNvPr id="4" name="TextBox 3"/>
          <p:cNvSpPr txBox="1"/>
          <p:nvPr/>
        </p:nvSpPr>
        <p:spPr>
          <a:xfrm>
            <a:off x="6220691" y="526472"/>
            <a:ext cx="5537201" cy="477054"/>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المصطلحات والمفاهيم الأساسية</a:t>
            </a:r>
            <a:endParaRPr kumimoji="0" lang="en-US"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endParaRPr>
          </a:p>
        </p:txBody>
      </p:sp>
    </p:spTree>
    <p:extLst>
      <p:ext uri="{BB962C8B-B14F-4D97-AF65-F5344CB8AC3E}">
        <p14:creationId xmlns:p14="http://schemas.microsoft.com/office/powerpoint/2010/main" val="264232574"/>
      </p:ext>
    </p:extLst>
  </p:cSld>
  <p:clrMapOvr>
    <a:masterClrMapping/>
  </p:clrMapOvr>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مجموعة 2"/>
          <p:cNvGrpSpPr/>
          <p:nvPr/>
        </p:nvGrpSpPr>
        <p:grpSpPr>
          <a:xfrm>
            <a:off x="2105426" y="1584262"/>
            <a:ext cx="7864417" cy="4292592"/>
            <a:chOff x="2163792" y="1282704"/>
            <a:chExt cx="7864417" cy="4292592"/>
          </a:xfrm>
        </p:grpSpPr>
        <p:sp>
          <p:nvSpPr>
            <p:cNvPr id="4" name="Freeform 2"/>
            <p:cNvSpPr/>
            <p:nvPr/>
          </p:nvSpPr>
          <p:spPr>
            <a:xfrm>
              <a:off x="2163792" y="1282704"/>
              <a:ext cx="7746641" cy="3919207"/>
            </a:xfrm>
            <a:custGeom>
              <a:avLst/>
              <a:gdLst/>
              <a:ahLst/>
              <a:cxnLst/>
              <a:rect l="l" t="t" r="r" b="b"/>
              <a:pathLst>
                <a:path w="11619962" h="5878810">
                  <a:moveTo>
                    <a:pt x="0" y="0"/>
                  </a:moveTo>
                  <a:lnTo>
                    <a:pt x="11619962" y="0"/>
                  </a:lnTo>
                  <a:lnTo>
                    <a:pt x="11619962" y="5878810"/>
                  </a:lnTo>
                  <a:lnTo>
                    <a:pt x="0" y="5878810"/>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p>
              <a:endParaRPr lang="en-SA"/>
            </a:p>
          </p:txBody>
        </p:sp>
        <p:sp>
          <p:nvSpPr>
            <p:cNvPr id="5" name="Freeform 3"/>
            <p:cNvSpPr/>
            <p:nvPr/>
          </p:nvSpPr>
          <p:spPr>
            <a:xfrm>
              <a:off x="6389679" y="1497297"/>
              <a:ext cx="3638530" cy="3793931"/>
            </a:xfrm>
            <a:custGeom>
              <a:avLst/>
              <a:gdLst/>
              <a:ahLst/>
              <a:cxnLst/>
              <a:rect l="l" t="t" r="r" b="b"/>
              <a:pathLst>
                <a:path w="5457795" h="5690897">
                  <a:moveTo>
                    <a:pt x="0" y="0"/>
                  </a:moveTo>
                  <a:lnTo>
                    <a:pt x="5457795" y="0"/>
                  </a:lnTo>
                  <a:lnTo>
                    <a:pt x="5457795" y="5690897"/>
                  </a:lnTo>
                  <a:lnTo>
                    <a:pt x="0" y="5690897"/>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txBody>
            <a:bodyPr/>
            <a:lstStyle/>
            <a:p>
              <a:endParaRPr lang="en-SA"/>
            </a:p>
          </p:txBody>
        </p:sp>
        <p:sp>
          <p:nvSpPr>
            <p:cNvPr id="6" name="Freeform 4"/>
            <p:cNvSpPr/>
            <p:nvPr/>
          </p:nvSpPr>
          <p:spPr>
            <a:xfrm>
              <a:off x="2675884" y="4544123"/>
              <a:ext cx="3361229" cy="1031173"/>
            </a:xfrm>
            <a:custGeom>
              <a:avLst/>
              <a:gdLst/>
              <a:ahLst/>
              <a:cxnLst/>
              <a:rect l="l" t="t" r="r" b="b"/>
              <a:pathLst>
                <a:path w="5041844" h="1546760">
                  <a:moveTo>
                    <a:pt x="0" y="0"/>
                  </a:moveTo>
                  <a:lnTo>
                    <a:pt x="5041843" y="0"/>
                  </a:lnTo>
                  <a:lnTo>
                    <a:pt x="5041843" y="1546760"/>
                  </a:lnTo>
                  <a:lnTo>
                    <a:pt x="0" y="154676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SA"/>
            </a:p>
          </p:txBody>
        </p:sp>
        <p:sp>
          <p:nvSpPr>
            <p:cNvPr id="7" name="Freeform 5"/>
            <p:cNvSpPr/>
            <p:nvPr/>
          </p:nvSpPr>
          <p:spPr>
            <a:xfrm>
              <a:off x="6982652" y="1297847"/>
              <a:ext cx="2545889" cy="4131259"/>
            </a:xfrm>
            <a:custGeom>
              <a:avLst/>
              <a:gdLst/>
              <a:ahLst/>
              <a:cxnLst/>
              <a:rect l="l" t="t" r="r" b="b"/>
              <a:pathLst>
                <a:path w="3818833" h="6196889">
                  <a:moveTo>
                    <a:pt x="0" y="0"/>
                  </a:moveTo>
                  <a:lnTo>
                    <a:pt x="3818833" y="0"/>
                  </a:lnTo>
                  <a:lnTo>
                    <a:pt x="3818833" y="6196889"/>
                  </a:lnTo>
                  <a:lnTo>
                    <a:pt x="0" y="6196889"/>
                  </a:lnTo>
                  <a:lnTo>
                    <a:pt x="0" y="0"/>
                  </a:lnTo>
                  <a:close/>
                </a:path>
              </a:pathLst>
            </a:custGeom>
            <a:blipFill>
              <a:blip r:embed="rId8" cstate="email">
                <a:extLst>
                  <a:ext uri="{28A0092B-C50C-407E-A947-70E740481C1C}">
                    <a14:useLocalDpi xmlns:a14="http://schemas.microsoft.com/office/drawing/2010/main"/>
                  </a:ext>
                </a:extLst>
              </a:blip>
              <a:stretch>
                <a:fillRect/>
              </a:stretch>
            </a:blipFill>
          </p:spPr>
          <p:txBody>
            <a:bodyPr/>
            <a:lstStyle/>
            <a:p>
              <a:endParaRPr lang="en-SA"/>
            </a:p>
          </p:txBody>
        </p:sp>
        <p:sp>
          <p:nvSpPr>
            <p:cNvPr id="8" name="TextBox 6"/>
            <p:cNvSpPr txBox="1"/>
            <p:nvPr/>
          </p:nvSpPr>
          <p:spPr>
            <a:xfrm>
              <a:off x="2940102" y="4858926"/>
              <a:ext cx="2832791" cy="467307"/>
            </a:xfrm>
            <a:prstGeom prst="rect">
              <a:avLst/>
            </a:prstGeom>
          </p:spPr>
          <p:txBody>
            <a:bodyPr lIns="0" tIns="0" rIns="0" bIns="0" rtlCol="0" anchor="t">
              <a:spAutoFit/>
            </a:bodyPr>
            <a:lstStyle/>
            <a:p>
              <a:pPr marL="0" marR="0" lvl="0" indent="0" algn="ctr" defTabSz="914400" rtl="1" eaLnBrk="1" fontAlgn="auto" latinLnBrk="0" hangingPunct="1">
                <a:lnSpc>
                  <a:spcPts val="3976"/>
                </a:lnSpc>
                <a:spcBef>
                  <a:spcPct val="0"/>
                </a:spcBef>
                <a:spcAft>
                  <a:spcPts val="0"/>
                </a:spcAft>
                <a:buClrTx/>
                <a:buSzTx/>
                <a:buFontTx/>
                <a:buNone/>
                <a:tabLst/>
                <a:defRPr/>
              </a:pPr>
              <a:r>
                <a:rPr kumimoji="0" lang="ar-EG" sz="2500" b="0" i="0" u="none" strike="noStrike" kern="1200" cap="none" spc="0" normalizeH="0" baseline="0" noProof="0" dirty="0">
                  <a:ln>
                    <a:noFill/>
                  </a:ln>
                  <a:solidFill>
                    <a:srgbClr val="1B3280"/>
                  </a:solidFill>
                  <a:effectLst/>
                  <a:uLnTx/>
                  <a:uFillTx/>
                  <a:latin typeface="SST Arabic"/>
                  <a:ea typeface="SST Arabic"/>
                  <a:cs typeface="SST Arabic"/>
                  <a:sym typeface="SST Arabic"/>
                  <a:rtl/>
                </a:rPr>
                <a:t> أسئلة واستفسارات</a:t>
              </a:r>
            </a:p>
          </p:txBody>
        </p:sp>
        <p:sp>
          <p:nvSpPr>
            <p:cNvPr id="9" name="TextBox 7"/>
            <p:cNvSpPr txBox="1"/>
            <p:nvPr/>
          </p:nvSpPr>
          <p:spPr>
            <a:xfrm rot="697219">
              <a:off x="3019706" y="2207371"/>
              <a:ext cx="3107033" cy="1919180"/>
            </a:xfrm>
            <a:prstGeom prst="rect">
              <a:avLst/>
            </a:prstGeom>
          </p:spPr>
          <p:txBody>
            <a:bodyPr lIns="0" tIns="0" rIns="0" bIns="0" rtlCol="0" anchor="t">
              <a:spAutoFit/>
            </a:bodyPr>
            <a:lstStyle/>
            <a:p>
              <a:pPr marL="0" marR="0" lvl="0" indent="0" algn="justLow" defTabSz="914400" rtl="1" eaLnBrk="1" fontAlgn="auto" latinLnBrk="0" hangingPunct="1">
                <a:lnSpc>
                  <a:spcPts val="4870"/>
                </a:lnSpc>
                <a:spcBef>
                  <a:spcPts val="0"/>
                </a:spcBef>
                <a:spcAft>
                  <a:spcPts val="0"/>
                </a:spcAft>
                <a:buClrTx/>
                <a:buSzTx/>
                <a:buFontTx/>
                <a:buNone/>
                <a:tabLst/>
                <a:defRPr/>
              </a:pPr>
              <a:r>
                <a:rPr kumimoji="0" lang="ar-EG" sz="4969" b="0" i="0" u="none" strike="noStrike" kern="1200" cap="none" spc="0" normalizeH="0" baseline="0" noProof="0" dirty="0">
                  <a:ln>
                    <a:noFill/>
                  </a:ln>
                  <a:solidFill>
                    <a:srgbClr val="FFFFFF"/>
                  </a:solidFill>
                  <a:effectLst/>
                  <a:uLnTx/>
                  <a:uFillTx/>
                  <a:latin typeface="SST Arabic Medium" panose="020B0604030504020204" pitchFamily="34" charset="-78"/>
                  <a:ea typeface="SST Arabic Bold"/>
                  <a:cs typeface="SST Arabic Medium" panose="020B0604030504020204" pitchFamily="34" charset="-78"/>
                  <a:sym typeface="SST Arabic Bold"/>
                  <a:rtl/>
                </a:rPr>
                <a:t>مساحة لأسئلة ال</a:t>
              </a:r>
              <a:r>
                <a:rPr kumimoji="0" lang="ar-SA" sz="4969" b="0" i="0" u="none" strike="noStrike" kern="1200" cap="none" spc="0" normalizeH="0" baseline="0" noProof="0" dirty="0">
                  <a:ln>
                    <a:noFill/>
                  </a:ln>
                  <a:solidFill>
                    <a:srgbClr val="FFFFFF"/>
                  </a:solidFill>
                  <a:effectLst/>
                  <a:uLnTx/>
                  <a:uFillTx/>
                  <a:latin typeface="SST Arabic Medium" panose="020B0604030504020204" pitchFamily="34" charset="-78"/>
                  <a:ea typeface="SST Arabic Bold"/>
                  <a:cs typeface="SST Arabic Medium" panose="020B0604030504020204" pitchFamily="34" charset="-78"/>
                  <a:sym typeface="SST Arabic Bold"/>
                  <a:rtl/>
                </a:rPr>
                <a:t>ـ</a:t>
              </a:r>
              <a:r>
                <a:rPr kumimoji="0" lang="ar-EG" sz="4969" b="0" i="0" u="none" strike="noStrike" kern="1200" cap="none" spc="0" normalizeH="0" baseline="0" noProof="0" dirty="0">
                  <a:ln>
                    <a:noFill/>
                  </a:ln>
                  <a:solidFill>
                    <a:srgbClr val="FFFFFF"/>
                  </a:solidFill>
                  <a:effectLst/>
                  <a:uLnTx/>
                  <a:uFillTx/>
                  <a:latin typeface="SST Arabic Medium" panose="020B0604030504020204" pitchFamily="34" charset="-78"/>
                  <a:ea typeface="SST Arabic Bold"/>
                  <a:cs typeface="SST Arabic Medium" panose="020B0604030504020204" pitchFamily="34" charset="-78"/>
                  <a:sym typeface="SST Arabic Bold"/>
                  <a:rtl/>
                </a:rPr>
                <a:t>م</a:t>
              </a:r>
              <a:r>
                <a:rPr kumimoji="0" lang="ar-SA" sz="4969" b="0" i="0" u="none" strike="noStrike" kern="1200" cap="none" spc="0" normalizeH="0" baseline="0" noProof="0" dirty="0">
                  <a:ln>
                    <a:noFill/>
                  </a:ln>
                  <a:solidFill>
                    <a:srgbClr val="FFFFFF"/>
                  </a:solidFill>
                  <a:effectLst/>
                  <a:uLnTx/>
                  <a:uFillTx/>
                  <a:latin typeface="SST Arabic Medium" panose="020B0604030504020204" pitchFamily="34" charset="-78"/>
                  <a:ea typeface="SST Arabic Bold"/>
                  <a:cs typeface="SST Arabic Medium" panose="020B0604030504020204" pitchFamily="34" charset="-78"/>
                  <a:sym typeface="SST Arabic Bold"/>
                  <a:rtl/>
                </a:rPr>
                <a:t>ـ</a:t>
              </a:r>
              <a:r>
                <a:rPr kumimoji="0" lang="ar-EG" sz="4969" b="0" i="0" u="none" strike="noStrike" kern="1200" cap="none" spc="0" normalizeH="0" baseline="0" noProof="0" dirty="0">
                  <a:ln>
                    <a:noFill/>
                  </a:ln>
                  <a:solidFill>
                    <a:srgbClr val="FFFFFF"/>
                  </a:solidFill>
                  <a:effectLst/>
                  <a:uLnTx/>
                  <a:uFillTx/>
                  <a:latin typeface="SST Arabic Medium" panose="020B0604030504020204" pitchFamily="34" charset="-78"/>
                  <a:ea typeface="SST Arabic Bold"/>
                  <a:cs typeface="SST Arabic Medium" panose="020B0604030504020204" pitchFamily="34" charset="-78"/>
                  <a:sym typeface="SST Arabic Bold"/>
                  <a:rtl/>
                </a:rPr>
                <a:t>ت</a:t>
              </a:r>
              <a:r>
                <a:rPr kumimoji="0" lang="ar-SA" sz="4969" b="0" i="0" u="none" strike="noStrike" kern="1200" cap="none" spc="0" normalizeH="0" baseline="0" noProof="0" dirty="0">
                  <a:ln>
                    <a:noFill/>
                  </a:ln>
                  <a:solidFill>
                    <a:srgbClr val="FFFFFF"/>
                  </a:solidFill>
                  <a:effectLst/>
                  <a:uLnTx/>
                  <a:uFillTx/>
                  <a:latin typeface="SST Arabic Medium" panose="020B0604030504020204" pitchFamily="34" charset="-78"/>
                  <a:ea typeface="SST Arabic Bold"/>
                  <a:cs typeface="SST Arabic Medium" panose="020B0604030504020204" pitchFamily="34" charset="-78"/>
                  <a:sym typeface="SST Arabic Bold"/>
                  <a:rtl/>
                </a:rPr>
                <a:t>ــ</a:t>
              </a:r>
              <a:r>
                <a:rPr kumimoji="0" lang="ar-EG" sz="4969" b="0" i="0" u="none" strike="noStrike" kern="1200" cap="none" spc="0" normalizeH="0" baseline="0" noProof="0" dirty="0">
                  <a:ln>
                    <a:noFill/>
                  </a:ln>
                  <a:solidFill>
                    <a:srgbClr val="FFFFFF"/>
                  </a:solidFill>
                  <a:effectLst/>
                  <a:uLnTx/>
                  <a:uFillTx/>
                  <a:latin typeface="SST Arabic Medium" panose="020B0604030504020204" pitchFamily="34" charset="-78"/>
                  <a:ea typeface="SST Arabic Bold"/>
                  <a:cs typeface="SST Arabic Medium" panose="020B0604030504020204" pitchFamily="34" charset="-78"/>
                  <a:sym typeface="SST Arabic Bold"/>
                  <a:rtl/>
                </a:rPr>
                <a:t>درب</a:t>
              </a:r>
              <a:r>
                <a:rPr kumimoji="0" lang="ar-SA" sz="4969" b="0" i="0" u="none" strike="noStrike" kern="1200" cap="none" spc="0" normalizeH="0" baseline="0" noProof="0" dirty="0">
                  <a:ln>
                    <a:noFill/>
                  </a:ln>
                  <a:solidFill>
                    <a:srgbClr val="FFFFFF"/>
                  </a:solidFill>
                  <a:effectLst/>
                  <a:uLnTx/>
                  <a:uFillTx/>
                  <a:latin typeface="SST Arabic Medium" panose="020B0604030504020204" pitchFamily="34" charset="-78"/>
                  <a:ea typeface="SST Arabic Bold"/>
                  <a:cs typeface="SST Arabic Medium" panose="020B0604030504020204" pitchFamily="34" charset="-78"/>
                  <a:sym typeface="SST Arabic Bold"/>
                  <a:rtl/>
                </a:rPr>
                <a:t>ــ</a:t>
              </a:r>
              <a:r>
                <a:rPr kumimoji="0" lang="ar-EG" sz="4969" b="0" i="0" u="none" strike="noStrike" kern="1200" cap="none" spc="0" normalizeH="0" baseline="0" noProof="0" dirty="0">
                  <a:ln>
                    <a:noFill/>
                  </a:ln>
                  <a:solidFill>
                    <a:srgbClr val="FFFFFF"/>
                  </a:solidFill>
                  <a:effectLst/>
                  <a:uLnTx/>
                  <a:uFillTx/>
                  <a:latin typeface="SST Arabic Medium" panose="020B0604030504020204" pitchFamily="34" charset="-78"/>
                  <a:ea typeface="SST Arabic Bold"/>
                  <a:cs typeface="SST Arabic Medium" panose="020B0604030504020204" pitchFamily="34" charset="-78"/>
                  <a:sym typeface="SST Arabic Bold"/>
                  <a:rtl/>
                </a:rPr>
                <a:t>ي</a:t>
              </a:r>
              <a:r>
                <a:rPr kumimoji="0" lang="ar-SA" sz="4969" b="0" i="0" u="none" strike="noStrike" kern="1200" cap="none" spc="0" normalizeH="0" baseline="0" noProof="0" dirty="0">
                  <a:ln>
                    <a:noFill/>
                  </a:ln>
                  <a:solidFill>
                    <a:srgbClr val="FFFFFF"/>
                  </a:solidFill>
                  <a:effectLst/>
                  <a:uLnTx/>
                  <a:uFillTx/>
                  <a:latin typeface="SST Arabic Medium" panose="020B0604030504020204" pitchFamily="34" charset="-78"/>
                  <a:ea typeface="SST Arabic Bold"/>
                  <a:cs typeface="SST Arabic Medium" panose="020B0604030504020204" pitchFamily="34" charset="-78"/>
                  <a:sym typeface="SST Arabic Bold"/>
                  <a:rtl/>
                </a:rPr>
                <a:t>ـ</a:t>
              </a:r>
              <a:r>
                <a:rPr kumimoji="0" lang="ar-EG" sz="4969" b="0" i="0" u="none" strike="noStrike" kern="1200" cap="none" spc="0" normalizeH="0" baseline="0" noProof="0" dirty="0">
                  <a:ln>
                    <a:noFill/>
                  </a:ln>
                  <a:solidFill>
                    <a:srgbClr val="FFFFFF"/>
                  </a:solidFill>
                  <a:effectLst/>
                  <a:uLnTx/>
                  <a:uFillTx/>
                  <a:latin typeface="SST Arabic Medium" panose="020B0604030504020204" pitchFamily="34" charset="-78"/>
                  <a:ea typeface="SST Arabic Bold"/>
                  <a:cs typeface="SST Arabic Medium" panose="020B0604030504020204" pitchFamily="34" charset="-78"/>
                  <a:sym typeface="SST Arabic Bold"/>
                  <a:rtl/>
                </a:rPr>
                <a:t>ن</a:t>
              </a:r>
            </a:p>
          </p:txBody>
        </p:sp>
      </p:grpSp>
    </p:spTree>
    <p:extLst>
      <p:ext uri="{BB962C8B-B14F-4D97-AF65-F5344CB8AC3E}">
        <p14:creationId xmlns:p14="http://schemas.microsoft.com/office/powerpoint/2010/main" val="93407283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601855" y="474141"/>
            <a:ext cx="5934770" cy="477054"/>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المراجع</a:t>
            </a:r>
            <a:endParaRPr kumimoji="0" lang="en-US"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endParaRPr>
          </a:p>
        </p:txBody>
      </p:sp>
      <p:sp>
        <p:nvSpPr>
          <p:cNvPr id="4" name="Rectangle 3">
            <a:extLst>
              <a:ext uri="{FF2B5EF4-FFF2-40B4-BE49-F238E27FC236}">
                <a16:creationId xmlns:a16="http://schemas.microsoft.com/office/drawing/2014/main" id="{DE733652-4630-439D-B42A-F3B91217E1F5}"/>
              </a:ext>
            </a:extLst>
          </p:cNvPr>
          <p:cNvSpPr/>
          <p:nvPr/>
        </p:nvSpPr>
        <p:spPr>
          <a:xfrm>
            <a:off x="817417" y="2000532"/>
            <a:ext cx="10631633" cy="1681229"/>
          </a:xfrm>
          <a:prstGeom prst="rect">
            <a:avLst/>
          </a:prstGeom>
        </p:spPr>
        <p:txBody>
          <a:bodyPr wrap="square">
            <a:spAutoFit/>
          </a:bodyPr>
          <a:lstStyle/>
          <a:p>
            <a:pPr lvl="0">
              <a:lnSpc>
                <a:spcPct val="150000"/>
              </a:lnSpc>
            </a:pPr>
            <a:r>
              <a:rPr lang="ar-EG" sz="1400" dirty="0">
                <a:solidFill>
                  <a:schemeClr val="bg1">
                    <a:lumMod val="50000"/>
                  </a:schemeClr>
                </a:solidFill>
                <a:latin typeface="SST Arabic Medium" pitchFamily="34" charset="-78"/>
                <a:cs typeface="SST Arabic Medium" pitchFamily="34" charset="-78"/>
              </a:rPr>
              <a:t>.1</a:t>
            </a:r>
            <a:r>
              <a:rPr lang="en-US" sz="1400" dirty="0">
                <a:solidFill>
                  <a:schemeClr val="bg1">
                    <a:lumMod val="50000"/>
                  </a:schemeClr>
                </a:solidFill>
                <a:latin typeface="SST Arabic Medium" pitchFamily="34" charset="-78"/>
                <a:cs typeface="SST Arabic Medium" pitchFamily="34" charset="-78"/>
              </a:rPr>
              <a:t>PMBOK 7th Edition </a:t>
            </a:r>
          </a:p>
          <a:p>
            <a:pPr lvl="0">
              <a:lnSpc>
                <a:spcPct val="150000"/>
              </a:lnSpc>
            </a:pPr>
            <a:r>
              <a:rPr lang="en-US" sz="1400" dirty="0">
                <a:solidFill>
                  <a:schemeClr val="bg1">
                    <a:lumMod val="50000"/>
                  </a:schemeClr>
                </a:solidFill>
                <a:latin typeface="SST Arabic Medium" pitchFamily="34" charset="-78"/>
                <a:cs typeface="SST Arabic Medium" pitchFamily="34" charset="-78"/>
              </a:rPr>
              <a:t>2.PMI Lexicon of Project Management Terms .2016 . </a:t>
            </a:r>
          </a:p>
          <a:p>
            <a:pPr lvl="0">
              <a:lnSpc>
                <a:spcPct val="150000"/>
              </a:lnSpc>
            </a:pPr>
            <a:r>
              <a:rPr lang="en-US" sz="1400" dirty="0">
                <a:solidFill>
                  <a:schemeClr val="bg1">
                    <a:lumMod val="50000"/>
                  </a:schemeClr>
                </a:solidFill>
                <a:latin typeface="SST Arabic Medium" pitchFamily="34" charset="-78"/>
                <a:cs typeface="SST Arabic Medium" pitchFamily="34" charset="-78"/>
              </a:rPr>
              <a:t>3.PMI Code of Ethics and Professional Conduct .2006 . </a:t>
            </a:r>
          </a:p>
          <a:p>
            <a:pPr lvl="0">
              <a:lnSpc>
                <a:spcPct val="150000"/>
              </a:lnSpc>
            </a:pPr>
            <a:r>
              <a:rPr lang="en-US" sz="1400" dirty="0">
                <a:solidFill>
                  <a:schemeClr val="bg1">
                    <a:lumMod val="50000"/>
                  </a:schemeClr>
                </a:solidFill>
                <a:latin typeface="SST Arabic Medium" pitchFamily="34" charset="-78"/>
                <a:cs typeface="SST Arabic Medium" pitchFamily="34" charset="-78"/>
              </a:rPr>
              <a:t>4.The Standard for Risk Management in Portfolios, Programs, and Projects. Newtown Square، PA</a:t>
            </a:r>
          </a:p>
          <a:p>
            <a:pPr lvl="0">
              <a:lnSpc>
                <a:spcPct val="150000"/>
              </a:lnSpc>
            </a:pPr>
            <a:r>
              <a:rPr lang="ar-DZ" sz="1400" dirty="0">
                <a:solidFill>
                  <a:schemeClr val="bg1">
                    <a:lumMod val="50000"/>
                  </a:schemeClr>
                </a:solidFill>
                <a:latin typeface="SST Arabic Medium" pitchFamily="34" charset="-78"/>
                <a:cs typeface="SST Arabic Medium" pitchFamily="34" charset="-78"/>
              </a:rPr>
              <a:t>الدليل العملي لإدارة التغيير في المنظمات </a:t>
            </a:r>
            <a:r>
              <a:rPr lang="ar-EG" sz="1400" dirty="0">
                <a:solidFill>
                  <a:schemeClr val="bg1">
                    <a:lumMod val="50000"/>
                  </a:schemeClr>
                </a:solidFill>
                <a:latin typeface="SST Arabic Medium" pitchFamily="34" charset="-78"/>
                <a:cs typeface="SST Arabic Medium" pitchFamily="34" charset="-78"/>
              </a:rPr>
              <a:t>.5</a:t>
            </a:r>
            <a:r>
              <a:rPr lang="en-US" sz="1400" dirty="0">
                <a:solidFill>
                  <a:schemeClr val="bg1">
                    <a:lumMod val="50000"/>
                  </a:schemeClr>
                </a:solidFill>
                <a:latin typeface="SST Arabic Medium" pitchFamily="34" charset="-78"/>
                <a:cs typeface="SST Arabic Medium" pitchFamily="34" charset="-78"/>
              </a:rPr>
              <a:t> . </a:t>
            </a:r>
            <a:r>
              <a:rPr lang="ar-EG" sz="1400" dirty="0">
                <a:solidFill>
                  <a:schemeClr val="bg1">
                    <a:lumMod val="50000"/>
                  </a:schemeClr>
                </a:solidFill>
                <a:latin typeface="SST Arabic Medium" pitchFamily="34" charset="-78"/>
                <a:cs typeface="SST Arabic Medium" pitchFamily="34" charset="-78"/>
              </a:rPr>
              <a:t>201</a:t>
            </a:r>
            <a:r>
              <a:rPr lang="en-US" sz="1400" dirty="0">
                <a:solidFill>
                  <a:schemeClr val="bg1">
                    <a:lumMod val="50000"/>
                  </a:schemeClr>
                </a:solidFill>
                <a:latin typeface="SST Arabic Medium" pitchFamily="34" charset="-78"/>
                <a:cs typeface="SST Arabic Medium" pitchFamily="34" charset="-78"/>
              </a:rPr>
              <a:t>3, PA ،Newtown Square (Managing Change in Organizations: A Practice Guide)</a:t>
            </a:r>
            <a:endParaRPr kumimoji="0" lang="en-US" sz="1400" b="0" i="0" u="none" strike="noStrike" kern="1200" cap="none" spc="0" normalizeH="0" baseline="0" noProof="0" dirty="0">
              <a:ln>
                <a:noFill/>
              </a:ln>
              <a:solidFill>
                <a:schemeClr val="bg1">
                  <a:lumMod val="50000"/>
                </a:schemeClr>
              </a:solidFill>
              <a:effectLst/>
              <a:uLnTx/>
              <a:uFillTx/>
              <a:latin typeface="SST Arabic Medium" pitchFamily="34" charset="-78"/>
              <a:cs typeface="SST Arabic Medium" pitchFamily="34" charset="-78"/>
            </a:endParaRPr>
          </a:p>
        </p:txBody>
      </p:sp>
    </p:spTree>
    <p:extLst>
      <p:ext uri="{BB962C8B-B14F-4D97-AF65-F5344CB8AC3E}">
        <p14:creationId xmlns:p14="http://schemas.microsoft.com/office/powerpoint/2010/main" val="1331006003"/>
      </p:ext>
    </p:extLst>
  </p:cSld>
  <p:clrMapOvr>
    <a:masterClrMapping/>
  </p:clrMapOvr>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58E112-D3E5-3533-D5E8-D6A65A5011A2}"/>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36640F01-B431-A3F8-19A1-189599A8726C}"/>
              </a:ext>
            </a:extLst>
          </p:cNvPr>
          <p:cNvSpPr/>
          <p:nvPr/>
        </p:nvSpPr>
        <p:spPr>
          <a:xfrm>
            <a:off x="0" y="0"/>
            <a:ext cx="12192000"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726FA15F-65CF-EF2D-45EE-916FD4A6E02D}"/>
              </a:ext>
            </a:extLst>
          </p:cNvPr>
          <p:cNvSpPr/>
          <p:nvPr/>
        </p:nvSpPr>
        <p:spPr>
          <a:xfrm>
            <a:off x="4354418" y="1115291"/>
            <a:ext cx="3953164" cy="3777673"/>
          </a:xfrm>
          <a:prstGeom prst="ellipse">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ar-EG" sz="1600" b="1">
                <a:ln w="22225">
                  <a:solidFill>
                    <a:schemeClr val="accent2"/>
                  </a:solidFill>
                  <a:prstDash val="solid"/>
                </a:ln>
                <a:solidFill>
                  <a:schemeClr val="accent2">
                    <a:lumMod val="40000"/>
                    <a:lumOff val="60000"/>
                  </a:schemeClr>
                </a:solidFill>
              </a:rPr>
              <a:t>      </a:t>
            </a:r>
            <a:endParaRPr lang="en-US" sz="1600" b="1" dirty="0">
              <a:ln w="22225">
                <a:solidFill>
                  <a:schemeClr val="accent2"/>
                </a:solidFill>
                <a:prstDash val="solid"/>
              </a:ln>
              <a:solidFill>
                <a:schemeClr val="accent2">
                  <a:lumMod val="40000"/>
                  <a:lumOff val="60000"/>
                </a:schemeClr>
              </a:solidFill>
            </a:endParaRPr>
          </a:p>
        </p:txBody>
      </p:sp>
      <p:pic>
        <p:nvPicPr>
          <p:cNvPr id="13" name="Picture 12">
            <a:extLst>
              <a:ext uri="{FF2B5EF4-FFF2-40B4-BE49-F238E27FC236}">
                <a16:creationId xmlns:a16="http://schemas.microsoft.com/office/drawing/2014/main" id="{DABC13C2-9573-D522-2CBC-0BD8C3B137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364" y="-1288468"/>
            <a:ext cx="12238363" cy="8146468"/>
          </a:xfrm>
          <a:prstGeom prst="rect">
            <a:avLst/>
          </a:prstGeom>
        </p:spPr>
      </p:pic>
      <p:sp>
        <p:nvSpPr>
          <p:cNvPr id="10" name="Title 1">
            <a:extLst>
              <a:ext uri="{FF2B5EF4-FFF2-40B4-BE49-F238E27FC236}">
                <a16:creationId xmlns:a16="http://schemas.microsoft.com/office/drawing/2014/main" id="{D4786B71-CF82-5DD4-6614-618DF77343B6}"/>
              </a:ext>
            </a:extLst>
          </p:cNvPr>
          <p:cNvSpPr txBox="1">
            <a:spLocks/>
          </p:cNvSpPr>
          <p:nvPr/>
        </p:nvSpPr>
        <p:spPr>
          <a:xfrm>
            <a:off x="1748479" y="3850503"/>
            <a:ext cx="8541326" cy="1215984"/>
          </a:xfrm>
          <a:prstGeom prst="rect">
            <a:avLst/>
          </a:prstGeom>
        </p:spPr>
        <p:txBody>
          <a:bodyPr/>
          <a:lstStyle>
            <a:lvl1pPr algn="ctr" defTabSz="914400" rtl="0" eaLnBrk="1" latinLnBrk="0" hangingPunct="1">
              <a:lnSpc>
                <a:spcPct val="90000"/>
              </a:lnSpc>
              <a:spcBef>
                <a:spcPct val="0"/>
              </a:spcBef>
              <a:buNone/>
              <a:defRPr sz="4000" kern="1200" baseline="0">
                <a:solidFill>
                  <a:srgbClr val="F56F0B"/>
                </a:solidFill>
                <a:latin typeface="SST Arabic Medium" panose="020B0604030504020204" pitchFamily="34" charset="-78"/>
                <a:ea typeface="+mj-ea"/>
                <a:cs typeface="SST Arabic Medium" panose="020B0604030504020204" pitchFamily="34" charset="-78"/>
              </a:defRPr>
            </a:lvl1pPr>
          </a:lstStyle>
          <a:p>
            <a:pPr>
              <a:lnSpc>
                <a:spcPct val="150000"/>
              </a:lnSpc>
            </a:pPr>
            <a:endParaRPr lang="ar-SA" sz="3200" dirty="0">
              <a:solidFill>
                <a:schemeClr val="accent2"/>
              </a:solidFill>
              <a:latin typeface="TS Safaa Medium" panose="00000600000000000000" pitchFamily="50" charset="-78"/>
              <a:cs typeface="TS Safaa Medium" panose="00000600000000000000" pitchFamily="50" charset="-78"/>
            </a:endParaRPr>
          </a:p>
        </p:txBody>
      </p:sp>
      <p:pic>
        <p:nvPicPr>
          <p:cNvPr id="3" name="Picture 2" descr="A black and orange logo&#10;&#10;AI-generated content may be incorrect.">
            <a:extLst>
              <a:ext uri="{FF2B5EF4-FFF2-40B4-BE49-F238E27FC236}">
                <a16:creationId xmlns:a16="http://schemas.microsoft.com/office/drawing/2014/main" id="{834C2374-0B69-E0C1-EA71-33F36881F1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4271" y="375191"/>
            <a:ext cx="5029742" cy="2186844"/>
          </a:xfrm>
          <a:prstGeom prst="rect">
            <a:avLst/>
          </a:prstGeom>
        </p:spPr>
      </p:pic>
    </p:spTree>
    <p:extLst>
      <p:ext uri="{BB962C8B-B14F-4D97-AF65-F5344CB8AC3E}">
        <p14:creationId xmlns:p14="http://schemas.microsoft.com/office/powerpoint/2010/main" val="11876925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8" name="Group 4097"/>
          <p:cNvGrpSpPr/>
          <p:nvPr/>
        </p:nvGrpSpPr>
        <p:grpSpPr>
          <a:xfrm>
            <a:off x="6138048" y="2382772"/>
            <a:ext cx="1322002" cy="1842185"/>
            <a:chOff x="5498810" y="1836185"/>
            <a:chExt cx="1322002" cy="1842185"/>
          </a:xfrm>
        </p:grpSpPr>
        <p:grpSp>
          <p:nvGrpSpPr>
            <p:cNvPr id="25" name="Group 39"/>
            <p:cNvGrpSpPr/>
            <p:nvPr/>
          </p:nvGrpSpPr>
          <p:grpSpPr>
            <a:xfrm rot="10800000">
              <a:off x="5585935" y="1903977"/>
              <a:ext cx="1213251" cy="1213251"/>
              <a:chOff x="0" y="0"/>
              <a:chExt cx="812800" cy="812800"/>
            </a:xfrm>
          </p:grpSpPr>
          <p:sp>
            <p:nvSpPr>
              <p:cNvPr id="99" name="Freeform 4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28575" cap="sq">
                <a:solidFill>
                  <a:srgbClr val="ADBCBD"/>
                </a:solidFill>
                <a:prstDash val="sysDot"/>
                <a:miter/>
              </a:ln>
            </p:spPr>
            <p:txBody>
              <a:bodyPr/>
              <a:lstStyle/>
              <a:p>
                <a:endParaRPr lang="en-SA"/>
              </a:p>
            </p:txBody>
          </p:sp>
          <p:sp>
            <p:nvSpPr>
              <p:cNvPr id="100" name="TextBox 41"/>
              <p:cNvSpPr txBox="1"/>
              <p:nvPr/>
            </p:nvSpPr>
            <p:spPr>
              <a:xfrm>
                <a:off x="76200" y="28575"/>
                <a:ext cx="660400" cy="708025"/>
              </a:xfrm>
              <a:prstGeom prst="rect">
                <a:avLst/>
              </a:prstGeom>
            </p:spPr>
            <p:txBody>
              <a:bodyPr lIns="33687" tIns="33687" rIns="33687" bIns="33687" rtlCol="0" anchor="ctr"/>
              <a:lstStyle/>
              <a:p>
                <a:pPr algn="ctr">
                  <a:lnSpc>
                    <a:spcPts val="1773"/>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26" name="Group 42"/>
            <p:cNvGrpSpPr/>
            <p:nvPr/>
          </p:nvGrpSpPr>
          <p:grpSpPr>
            <a:xfrm rot="10800000">
              <a:off x="5717943" y="2058733"/>
              <a:ext cx="920032" cy="920032"/>
              <a:chOff x="0" y="0"/>
              <a:chExt cx="812800" cy="812800"/>
            </a:xfrm>
          </p:grpSpPr>
          <p:sp>
            <p:nvSpPr>
              <p:cNvPr id="97" name="Freeform 4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A1A7"/>
              </a:solidFill>
            </p:spPr>
            <p:txBody>
              <a:bodyPr/>
              <a:lstStyle/>
              <a:p>
                <a:endParaRPr lang="en-SA"/>
              </a:p>
            </p:txBody>
          </p:sp>
          <p:sp>
            <p:nvSpPr>
              <p:cNvPr id="98" name="TextBox 44"/>
              <p:cNvSpPr txBox="1"/>
              <p:nvPr/>
            </p:nvSpPr>
            <p:spPr>
              <a:xfrm>
                <a:off x="76200" y="28575"/>
                <a:ext cx="660400" cy="708025"/>
              </a:xfrm>
              <a:prstGeom prst="rect">
                <a:avLst/>
              </a:prstGeom>
            </p:spPr>
            <p:txBody>
              <a:bodyPr lIns="33687" tIns="33687" rIns="33687" bIns="33687" rtlCol="0" anchor="ctr"/>
              <a:lstStyle/>
              <a:p>
                <a:pPr algn="ctr">
                  <a:lnSpc>
                    <a:spcPts val="1773"/>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27" name="Group 45"/>
            <p:cNvGrpSpPr/>
            <p:nvPr/>
          </p:nvGrpSpPr>
          <p:grpSpPr>
            <a:xfrm rot="10800000">
              <a:off x="6171925" y="3035856"/>
              <a:ext cx="117132" cy="121674"/>
              <a:chOff x="0" y="0"/>
              <a:chExt cx="164961" cy="171359"/>
            </a:xfrm>
          </p:grpSpPr>
          <p:sp>
            <p:nvSpPr>
              <p:cNvPr id="95" name="Freeform 46"/>
              <p:cNvSpPr/>
              <p:nvPr/>
            </p:nvSpPr>
            <p:spPr>
              <a:xfrm>
                <a:off x="0" y="0"/>
                <a:ext cx="164961" cy="171359"/>
              </a:xfrm>
              <a:custGeom>
                <a:avLst/>
                <a:gdLst/>
                <a:ahLst/>
                <a:cxnLst/>
                <a:rect l="l" t="t" r="r" b="b"/>
                <a:pathLst>
                  <a:path w="164961" h="171359">
                    <a:moveTo>
                      <a:pt x="0" y="0"/>
                    </a:moveTo>
                    <a:lnTo>
                      <a:pt x="164961" y="0"/>
                    </a:lnTo>
                    <a:lnTo>
                      <a:pt x="164961" y="171359"/>
                    </a:lnTo>
                    <a:lnTo>
                      <a:pt x="0" y="171359"/>
                    </a:lnTo>
                    <a:close/>
                  </a:path>
                </a:pathLst>
              </a:custGeom>
              <a:solidFill>
                <a:srgbClr val="ECF4F7"/>
              </a:solidFill>
            </p:spPr>
            <p:txBody>
              <a:bodyPr/>
              <a:lstStyle/>
              <a:p>
                <a:endParaRPr lang="en-SA"/>
              </a:p>
            </p:txBody>
          </p:sp>
          <p:sp>
            <p:nvSpPr>
              <p:cNvPr id="96" name="TextBox 47"/>
              <p:cNvSpPr txBox="1"/>
              <p:nvPr/>
            </p:nvSpPr>
            <p:spPr>
              <a:xfrm>
                <a:off x="0" y="-47625"/>
                <a:ext cx="164961" cy="218984"/>
              </a:xfrm>
              <a:prstGeom prst="rect">
                <a:avLst/>
              </a:prstGeom>
            </p:spPr>
            <p:txBody>
              <a:bodyPr lIns="33687" tIns="33687" rIns="33687" bIns="33687" rtlCol="0" anchor="ctr"/>
              <a:lstStyle/>
              <a:p>
                <a:pPr algn="ctr">
                  <a:lnSpc>
                    <a:spcPts val="1773"/>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28" name="Freeform 48"/>
            <p:cNvSpPr/>
            <p:nvPr/>
          </p:nvSpPr>
          <p:spPr>
            <a:xfrm rot="10800000">
              <a:off x="5498810" y="1836185"/>
              <a:ext cx="1125887" cy="1124479"/>
            </a:xfrm>
            <a:custGeom>
              <a:avLst/>
              <a:gdLst/>
              <a:ahLst/>
              <a:cxnLst/>
              <a:rect l="l" t="t" r="r" b="b"/>
              <a:pathLst>
                <a:path w="2251773" h="2248958">
                  <a:moveTo>
                    <a:pt x="0" y="0"/>
                  </a:moveTo>
                  <a:lnTo>
                    <a:pt x="2251773" y="0"/>
                  </a:lnTo>
                  <a:lnTo>
                    <a:pt x="2251773" y="2248958"/>
                  </a:lnTo>
                  <a:lnTo>
                    <a:pt x="0" y="2248958"/>
                  </a:lnTo>
                  <a:lnTo>
                    <a:pt x="0" y="0"/>
                  </a:lnTo>
                  <a:close/>
                </a:path>
              </a:pathLst>
            </a:custGeom>
            <a:blipFill>
              <a:blip r:embed="rId2" cstate="email">
                <a:alphaModFix amt="35000"/>
                <a:extLst>
                  <a:ext uri="{28A0092B-C50C-407E-A947-70E740481C1C}">
                    <a14:useLocalDpi xmlns:a14="http://schemas.microsoft.com/office/drawing/2010/main"/>
                  </a:ext>
                </a:extLst>
              </a:blip>
              <a:stretch>
                <a:fillRect/>
              </a:stretch>
            </a:blipFill>
          </p:spPr>
          <p:txBody>
            <a:bodyPr/>
            <a:lstStyle/>
            <a:p>
              <a:endParaRPr lang="en-SA"/>
            </a:p>
          </p:txBody>
        </p:sp>
        <p:sp>
          <p:nvSpPr>
            <p:cNvPr id="29" name="Freeform 49"/>
            <p:cNvSpPr/>
            <p:nvPr/>
          </p:nvSpPr>
          <p:spPr>
            <a:xfrm rot="5423999">
              <a:off x="5876900" y="2195739"/>
              <a:ext cx="1255411" cy="632413"/>
            </a:xfrm>
            <a:custGeom>
              <a:avLst/>
              <a:gdLst/>
              <a:ahLst/>
              <a:cxnLst/>
              <a:rect l="l" t="t" r="r" b="b"/>
              <a:pathLst>
                <a:path w="2510821" h="1264826">
                  <a:moveTo>
                    <a:pt x="0" y="0"/>
                  </a:moveTo>
                  <a:lnTo>
                    <a:pt x="2510821" y="0"/>
                  </a:lnTo>
                  <a:lnTo>
                    <a:pt x="2510821" y="1264827"/>
                  </a:lnTo>
                  <a:lnTo>
                    <a:pt x="0" y="1264827"/>
                  </a:lnTo>
                  <a:lnTo>
                    <a:pt x="0" y="0"/>
                  </a:lnTo>
                  <a:close/>
                </a:path>
              </a:pathLst>
            </a:custGeom>
            <a: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p:spPr>
          <p:txBody>
            <a:bodyPr/>
            <a:lstStyle/>
            <a:p>
              <a:endParaRPr lang="en-SA"/>
            </a:p>
          </p:txBody>
        </p:sp>
        <p:sp>
          <p:nvSpPr>
            <p:cNvPr id="30" name="AutoShape 50"/>
            <p:cNvSpPr/>
            <p:nvPr/>
          </p:nvSpPr>
          <p:spPr>
            <a:xfrm rot="10800000" flipV="1">
              <a:off x="6195318" y="3104616"/>
              <a:ext cx="0" cy="573754"/>
            </a:xfrm>
            <a:prstGeom prst="line">
              <a:avLst/>
            </a:prstGeom>
            <a:ln w="28575" cap="flat">
              <a:solidFill>
                <a:srgbClr val="ADBCBD"/>
              </a:solidFill>
              <a:prstDash val="sysDot"/>
              <a:headEnd type="none" w="sm" len="sm"/>
              <a:tailEnd type="oval" w="lg" len="lg"/>
            </a:ln>
          </p:spPr>
          <p:txBody>
            <a:bodyPr/>
            <a:lstStyle/>
            <a:p>
              <a:endParaRPr lang="en-SA"/>
            </a:p>
          </p:txBody>
        </p:sp>
      </p:grpSp>
      <p:grpSp>
        <p:nvGrpSpPr>
          <p:cNvPr id="4096" name="Group 4095"/>
          <p:cNvGrpSpPr/>
          <p:nvPr/>
        </p:nvGrpSpPr>
        <p:grpSpPr>
          <a:xfrm>
            <a:off x="8896744" y="2382772"/>
            <a:ext cx="1321401" cy="1842185"/>
            <a:chOff x="8639716" y="1836185"/>
            <a:chExt cx="1321401" cy="1842185"/>
          </a:xfrm>
        </p:grpSpPr>
        <p:grpSp>
          <p:nvGrpSpPr>
            <p:cNvPr id="37" name="Group 63"/>
            <p:cNvGrpSpPr/>
            <p:nvPr/>
          </p:nvGrpSpPr>
          <p:grpSpPr>
            <a:xfrm rot="10800000">
              <a:off x="8726240" y="1903977"/>
              <a:ext cx="1213251" cy="1213251"/>
              <a:chOff x="0" y="0"/>
              <a:chExt cx="812800" cy="812800"/>
            </a:xfrm>
          </p:grpSpPr>
          <p:sp>
            <p:nvSpPr>
              <p:cNvPr id="87" name="Freeform 6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28575" cap="sq">
                <a:solidFill>
                  <a:srgbClr val="ADBCBD"/>
                </a:solidFill>
                <a:prstDash val="sysDot"/>
                <a:miter/>
              </a:ln>
            </p:spPr>
            <p:txBody>
              <a:bodyPr/>
              <a:lstStyle/>
              <a:p>
                <a:endParaRPr lang="en-SA"/>
              </a:p>
            </p:txBody>
          </p:sp>
          <p:sp>
            <p:nvSpPr>
              <p:cNvPr id="88" name="TextBox 65"/>
              <p:cNvSpPr txBox="1"/>
              <p:nvPr/>
            </p:nvSpPr>
            <p:spPr>
              <a:xfrm>
                <a:off x="76200" y="28575"/>
                <a:ext cx="660400" cy="708025"/>
              </a:xfrm>
              <a:prstGeom prst="rect">
                <a:avLst/>
              </a:prstGeom>
            </p:spPr>
            <p:txBody>
              <a:bodyPr lIns="33687" tIns="33687" rIns="33687" bIns="33687" rtlCol="0" anchor="ctr"/>
              <a:lstStyle/>
              <a:p>
                <a:pPr algn="ctr">
                  <a:lnSpc>
                    <a:spcPts val="1773"/>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38" name="Group 66"/>
            <p:cNvGrpSpPr/>
            <p:nvPr/>
          </p:nvGrpSpPr>
          <p:grpSpPr>
            <a:xfrm rot="10800000">
              <a:off x="8858248" y="2058733"/>
              <a:ext cx="920032" cy="920032"/>
              <a:chOff x="0" y="0"/>
              <a:chExt cx="812800" cy="812800"/>
            </a:xfrm>
          </p:grpSpPr>
          <p:sp>
            <p:nvSpPr>
              <p:cNvPr id="85" name="Freeform 6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576975"/>
              </a:solidFill>
            </p:spPr>
            <p:txBody>
              <a:bodyPr/>
              <a:lstStyle/>
              <a:p>
                <a:endParaRPr lang="en-SA"/>
              </a:p>
            </p:txBody>
          </p:sp>
          <p:sp>
            <p:nvSpPr>
              <p:cNvPr id="86" name="TextBox 68"/>
              <p:cNvSpPr txBox="1"/>
              <p:nvPr/>
            </p:nvSpPr>
            <p:spPr>
              <a:xfrm>
                <a:off x="76200" y="28575"/>
                <a:ext cx="660400" cy="708025"/>
              </a:xfrm>
              <a:prstGeom prst="rect">
                <a:avLst/>
              </a:prstGeom>
            </p:spPr>
            <p:txBody>
              <a:bodyPr lIns="33687" tIns="33687" rIns="33687" bIns="33687" rtlCol="0" anchor="ctr"/>
              <a:lstStyle/>
              <a:p>
                <a:pPr algn="ctr">
                  <a:lnSpc>
                    <a:spcPts val="1773"/>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39" name="Group 69"/>
            <p:cNvGrpSpPr/>
            <p:nvPr/>
          </p:nvGrpSpPr>
          <p:grpSpPr>
            <a:xfrm rot="10800000">
              <a:off x="9312230" y="3035856"/>
              <a:ext cx="117132" cy="121674"/>
              <a:chOff x="0" y="0"/>
              <a:chExt cx="164961" cy="171359"/>
            </a:xfrm>
          </p:grpSpPr>
          <p:sp>
            <p:nvSpPr>
              <p:cNvPr id="83" name="Freeform 70"/>
              <p:cNvSpPr/>
              <p:nvPr/>
            </p:nvSpPr>
            <p:spPr>
              <a:xfrm>
                <a:off x="0" y="0"/>
                <a:ext cx="164961" cy="171359"/>
              </a:xfrm>
              <a:custGeom>
                <a:avLst/>
                <a:gdLst/>
                <a:ahLst/>
                <a:cxnLst/>
                <a:rect l="l" t="t" r="r" b="b"/>
                <a:pathLst>
                  <a:path w="164961" h="171359">
                    <a:moveTo>
                      <a:pt x="0" y="0"/>
                    </a:moveTo>
                    <a:lnTo>
                      <a:pt x="164961" y="0"/>
                    </a:lnTo>
                    <a:lnTo>
                      <a:pt x="164961" y="171359"/>
                    </a:lnTo>
                    <a:lnTo>
                      <a:pt x="0" y="171359"/>
                    </a:lnTo>
                    <a:close/>
                  </a:path>
                </a:pathLst>
              </a:custGeom>
              <a:solidFill>
                <a:srgbClr val="F6F9FB"/>
              </a:solidFill>
            </p:spPr>
            <p:txBody>
              <a:bodyPr/>
              <a:lstStyle/>
              <a:p>
                <a:endParaRPr lang="en-SA"/>
              </a:p>
            </p:txBody>
          </p:sp>
          <p:sp>
            <p:nvSpPr>
              <p:cNvPr id="84" name="TextBox 71"/>
              <p:cNvSpPr txBox="1"/>
              <p:nvPr/>
            </p:nvSpPr>
            <p:spPr>
              <a:xfrm>
                <a:off x="0" y="-47625"/>
                <a:ext cx="164961" cy="218984"/>
              </a:xfrm>
              <a:prstGeom prst="rect">
                <a:avLst/>
              </a:prstGeom>
            </p:spPr>
            <p:txBody>
              <a:bodyPr lIns="33687" tIns="33687" rIns="33687" bIns="33687" rtlCol="0" anchor="ctr"/>
              <a:lstStyle/>
              <a:p>
                <a:pPr algn="ctr">
                  <a:lnSpc>
                    <a:spcPts val="1773"/>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40" name="Freeform 72"/>
            <p:cNvSpPr/>
            <p:nvPr/>
          </p:nvSpPr>
          <p:spPr>
            <a:xfrm rot="10800000">
              <a:off x="8639716" y="1836185"/>
              <a:ext cx="1125887" cy="1124479"/>
            </a:xfrm>
            <a:custGeom>
              <a:avLst/>
              <a:gdLst/>
              <a:ahLst/>
              <a:cxnLst/>
              <a:rect l="l" t="t" r="r" b="b"/>
              <a:pathLst>
                <a:path w="2251773" h="2248958">
                  <a:moveTo>
                    <a:pt x="0" y="0"/>
                  </a:moveTo>
                  <a:lnTo>
                    <a:pt x="2251773" y="0"/>
                  </a:lnTo>
                  <a:lnTo>
                    <a:pt x="2251773" y="2248958"/>
                  </a:lnTo>
                  <a:lnTo>
                    <a:pt x="0" y="2248958"/>
                  </a:lnTo>
                  <a:lnTo>
                    <a:pt x="0" y="0"/>
                  </a:lnTo>
                  <a:close/>
                </a:path>
              </a:pathLst>
            </a:custGeom>
            <a:blipFill>
              <a:blip r:embed="rId2" cstate="email">
                <a:alphaModFix amt="35000"/>
                <a:extLst>
                  <a:ext uri="{28A0092B-C50C-407E-A947-70E740481C1C}">
                    <a14:useLocalDpi xmlns:a14="http://schemas.microsoft.com/office/drawing/2010/main"/>
                  </a:ext>
                </a:extLst>
              </a:blip>
              <a:stretch>
                <a:fillRect/>
              </a:stretch>
            </a:blipFill>
          </p:spPr>
          <p:txBody>
            <a:bodyPr/>
            <a:lstStyle/>
            <a:p>
              <a:endParaRPr lang="en-SA"/>
            </a:p>
          </p:txBody>
        </p:sp>
        <p:sp>
          <p:nvSpPr>
            <p:cNvPr id="41" name="Freeform 73"/>
            <p:cNvSpPr/>
            <p:nvPr/>
          </p:nvSpPr>
          <p:spPr>
            <a:xfrm rot="5423999">
              <a:off x="9017205" y="2195739"/>
              <a:ext cx="1255411" cy="632413"/>
            </a:xfrm>
            <a:custGeom>
              <a:avLst/>
              <a:gdLst/>
              <a:ahLst/>
              <a:cxnLst/>
              <a:rect l="l" t="t" r="r" b="b"/>
              <a:pathLst>
                <a:path w="2510821" h="1264826">
                  <a:moveTo>
                    <a:pt x="0" y="0"/>
                  </a:moveTo>
                  <a:lnTo>
                    <a:pt x="2510821" y="0"/>
                  </a:lnTo>
                  <a:lnTo>
                    <a:pt x="2510821" y="1264827"/>
                  </a:lnTo>
                  <a:lnTo>
                    <a:pt x="0" y="1264827"/>
                  </a:lnTo>
                  <a:lnTo>
                    <a:pt x="0" y="0"/>
                  </a:lnTo>
                  <a:close/>
                </a:path>
              </a:pathLst>
            </a:custGeom>
            <a: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p:spPr>
          <p:txBody>
            <a:bodyPr/>
            <a:lstStyle/>
            <a:p>
              <a:endParaRPr lang="en-SA"/>
            </a:p>
          </p:txBody>
        </p:sp>
        <p:sp>
          <p:nvSpPr>
            <p:cNvPr id="42" name="AutoShape 74"/>
            <p:cNvSpPr/>
            <p:nvPr/>
          </p:nvSpPr>
          <p:spPr>
            <a:xfrm rot="10800000" flipV="1">
              <a:off x="9318264" y="3104616"/>
              <a:ext cx="0" cy="573754"/>
            </a:xfrm>
            <a:prstGeom prst="line">
              <a:avLst/>
            </a:prstGeom>
            <a:ln w="28575" cap="flat">
              <a:solidFill>
                <a:srgbClr val="ADBCBD"/>
              </a:solidFill>
              <a:prstDash val="sysDot"/>
              <a:headEnd type="none" w="sm" len="sm"/>
              <a:tailEnd type="oval" w="lg" len="lg"/>
            </a:ln>
          </p:spPr>
          <p:txBody>
            <a:bodyPr/>
            <a:lstStyle/>
            <a:p>
              <a:endParaRPr lang="en-SA"/>
            </a:p>
          </p:txBody>
        </p:sp>
      </p:grpSp>
      <p:grpSp>
        <p:nvGrpSpPr>
          <p:cNvPr id="4101" name="Group 4100"/>
          <p:cNvGrpSpPr/>
          <p:nvPr/>
        </p:nvGrpSpPr>
        <p:grpSpPr>
          <a:xfrm>
            <a:off x="3369574" y="2382772"/>
            <a:ext cx="1319712" cy="1834262"/>
            <a:chOff x="2357903" y="1836185"/>
            <a:chExt cx="1319712" cy="1834262"/>
          </a:xfrm>
        </p:grpSpPr>
        <p:grpSp>
          <p:nvGrpSpPr>
            <p:cNvPr id="14" name="Group 15"/>
            <p:cNvGrpSpPr/>
            <p:nvPr/>
          </p:nvGrpSpPr>
          <p:grpSpPr>
            <a:xfrm rot="10800000">
              <a:off x="3028728" y="3035856"/>
              <a:ext cx="117132" cy="121674"/>
              <a:chOff x="0" y="0"/>
              <a:chExt cx="164961" cy="171359"/>
            </a:xfrm>
          </p:grpSpPr>
          <p:sp>
            <p:nvSpPr>
              <p:cNvPr id="111" name="Freeform 16"/>
              <p:cNvSpPr/>
              <p:nvPr/>
            </p:nvSpPr>
            <p:spPr>
              <a:xfrm>
                <a:off x="0" y="0"/>
                <a:ext cx="164961" cy="171359"/>
              </a:xfrm>
              <a:custGeom>
                <a:avLst/>
                <a:gdLst/>
                <a:ahLst/>
                <a:cxnLst/>
                <a:rect l="l" t="t" r="r" b="b"/>
                <a:pathLst>
                  <a:path w="164961" h="171359">
                    <a:moveTo>
                      <a:pt x="0" y="0"/>
                    </a:moveTo>
                    <a:lnTo>
                      <a:pt x="164961" y="0"/>
                    </a:lnTo>
                    <a:lnTo>
                      <a:pt x="164961" y="171359"/>
                    </a:lnTo>
                    <a:lnTo>
                      <a:pt x="0" y="171359"/>
                    </a:lnTo>
                    <a:close/>
                  </a:path>
                </a:pathLst>
              </a:custGeom>
              <a:solidFill>
                <a:srgbClr val="E6F0F4"/>
              </a:solidFill>
            </p:spPr>
            <p:txBody>
              <a:bodyPr/>
              <a:lstStyle/>
              <a:p>
                <a:endParaRPr lang="en-SA"/>
              </a:p>
            </p:txBody>
          </p:sp>
          <p:sp>
            <p:nvSpPr>
              <p:cNvPr id="112" name="TextBox 17"/>
              <p:cNvSpPr txBox="1"/>
              <p:nvPr/>
            </p:nvSpPr>
            <p:spPr>
              <a:xfrm>
                <a:off x="0" y="-47625"/>
                <a:ext cx="164961" cy="218984"/>
              </a:xfrm>
              <a:prstGeom prst="rect">
                <a:avLst/>
              </a:prstGeom>
            </p:spPr>
            <p:txBody>
              <a:bodyPr lIns="33687" tIns="33687" rIns="33687" bIns="33687" rtlCol="0" anchor="ctr"/>
              <a:lstStyle/>
              <a:p>
                <a:pPr algn="ctr">
                  <a:lnSpc>
                    <a:spcPts val="1773"/>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15" name="Group 18"/>
            <p:cNvGrpSpPr/>
            <p:nvPr/>
          </p:nvGrpSpPr>
          <p:grpSpPr>
            <a:xfrm rot="10800000">
              <a:off x="2442739" y="1903977"/>
              <a:ext cx="1213251" cy="1213251"/>
              <a:chOff x="0" y="0"/>
              <a:chExt cx="812800" cy="812800"/>
            </a:xfrm>
          </p:grpSpPr>
          <p:sp>
            <p:nvSpPr>
              <p:cNvPr id="109" name="Freeform 1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28575" cap="sq">
                <a:solidFill>
                  <a:srgbClr val="ADBCBD"/>
                </a:solidFill>
                <a:prstDash val="sysDot"/>
                <a:miter/>
              </a:ln>
            </p:spPr>
            <p:txBody>
              <a:bodyPr/>
              <a:lstStyle/>
              <a:p>
                <a:endParaRPr lang="en-SA"/>
              </a:p>
            </p:txBody>
          </p:sp>
          <p:sp>
            <p:nvSpPr>
              <p:cNvPr id="110" name="TextBox 20"/>
              <p:cNvSpPr txBox="1"/>
              <p:nvPr/>
            </p:nvSpPr>
            <p:spPr>
              <a:xfrm>
                <a:off x="76200" y="28575"/>
                <a:ext cx="660400" cy="708025"/>
              </a:xfrm>
              <a:prstGeom prst="rect">
                <a:avLst/>
              </a:prstGeom>
            </p:spPr>
            <p:txBody>
              <a:bodyPr lIns="33687" tIns="33687" rIns="33687" bIns="33687" rtlCol="0" anchor="ctr"/>
              <a:lstStyle/>
              <a:p>
                <a:pPr algn="ctr">
                  <a:lnSpc>
                    <a:spcPts val="1773"/>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16" name="Freeform 21"/>
            <p:cNvSpPr/>
            <p:nvPr/>
          </p:nvSpPr>
          <p:spPr>
            <a:xfrm rot="5423999">
              <a:off x="2733703" y="2195739"/>
              <a:ext cx="1255411" cy="632413"/>
            </a:xfrm>
            <a:custGeom>
              <a:avLst/>
              <a:gdLst/>
              <a:ahLst/>
              <a:cxnLst/>
              <a:rect l="l" t="t" r="r" b="b"/>
              <a:pathLst>
                <a:path w="2510821" h="1264826">
                  <a:moveTo>
                    <a:pt x="0" y="0"/>
                  </a:moveTo>
                  <a:lnTo>
                    <a:pt x="2510821" y="0"/>
                  </a:lnTo>
                  <a:lnTo>
                    <a:pt x="2510821" y="1264827"/>
                  </a:lnTo>
                  <a:lnTo>
                    <a:pt x="0" y="1264827"/>
                  </a:lnTo>
                  <a:lnTo>
                    <a:pt x="0" y="0"/>
                  </a:lnTo>
                  <a:close/>
                </a:path>
              </a:pathLst>
            </a:custGeom>
            <a: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a:blipFill>
          </p:spPr>
          <p:txBody>
            <a:bodyPr/>
            <a:lstStyle/>
            <a:p>
              <a:endParaRPr lang="en-SA"/>
            </a:p>
          </p:txBody>
        </p:sp>
        <p:grpSp>
          <p:nvGrpSpPr>
            <p:cNvPr id="17" name="Group 22"/>
            <p:cNvGrpSpPr/>
            <p:nvPr/>
          </p:nvGrpSpPr>
          <p:grpSpPr>
            <a:xfrm rot="10800000">
              <a:off x="2574746" y="2058733"/>
              <a:ext cx="920032" cy="920032"/>
              <a:chOff x="0" y="0"/>
              <a:chExt cx="812800" cy="812800"/>
            </a:xfrm>
          </p:grpSpPr>
          <p:sp>
            <p:nvSpPr>
              <p:cNvPr id="107" name="Freeform 2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101C43"/>
              </a:solidFill>
            </p:spPr>
            <p:txBody>
              <a:bodyPr/>
              <a:lstStyle/>
              <a:p>
                <a:endParaRPr lang="en-SA"/>
              </a:p>
            </p:txBody>
          </p:sp>
          <p:sp>
            <p:nvSpPr>
              <p:cNvPr id="108" name="TextBox 24"/>
              <p:cNvSpPr txBox="1"/>
              <p:nvPr/>
            </p:nvSpPr>
            <p:spPr>
              <a:xfrm>
                <a:off x="76200" y="28575"/>
                <a:ext cx="660400" cy="708025"/>
              </a:xfrm>
              <a:prstGeom prst="rect">
                <a:avLst/>
              </a:prstGeom>
            </p:spPr>
            <p:txBody>
              <a:bodyPr lIns="33687" tIns="33687" rIns="33687" bIns="33687" rtlCol="0" anchor="ctr"/>
              <a:lstStyle/>
              <a:p>
                <a:pPr algn="ctr">
                  <a:lnSpc>
                    <a:spcPts val="1773"/>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18" name="Freeform 25"/>
            <p:cNvSpPr/>
            <p:nvPr/>
          </p:nvSpPr>
          <p:spPr>
            <a:xfrm rot="10800000">
              <a:off x="2357903" y="1836185"/>
              <a:ext cx="1125887" cy="1124479"/>
            </a:xfrm>
            <a:custGeom>
              <a:avLst/>
              <a:gdLst/>
              <a:ahLst/>
              <a:cxnLst/>
              <a:rect l="l" t="t" r="r" b="b"/>
              <a:pathLst>
                <a:path w="2251773" h="2248958">
                  <a:moveTo>
                    <a:pt x="0" y="0"/>
                  </a:moveTo>
                  <a:lnTo>
                    <a:pt x="2251773" y="0"/>
                  </a:lnTo>
                  <a:lnTo>
                    <a:pt x="2251773" y="2248958"/>
                  </a:lnTo>
                  <a:lnTo>
                    <a:pt x="0" y="2248958"/>
                  </a:lnTo>
                  <a:lnTo>
                    <a:pt x="0" y="0"/>
                  </a:lnTo>
                  <a:close/>
                </a:path>
              </a:pathLst>
            </a:custGeom>
            <a:blipFill>
              <a:blip r:embed="rId2" cstate="email">
                <a:alphaModFix amt="35000"/>
                <a:extLst>
                  <a:ext uri="{28A0092B-C50C-407E-A947-70E740481C1C}">
                    <a14:useLocalDpi xmlns:a14="http://schemas.microsoft.com/office/drawing/2010/main"/>
                  </a:ext>
                </a:extLst>
              </a:blip>
              <a:stretch>
                <a:fillRect/>
              </a:stretch>
            </a:blipFill>
          </p:spPr>
          <p:txBody>
            <a:bodyPr/>
            <a:lstStyle/>
            <a:p>
              <a:endParaRPr lang="en-SA"/>
            </a:p>
          </p:txBody>
        </p:sp>
        <p:sp>
          <p:nvSpPr>
            <p:cNvPr id="7" name="AutoShape 14"/>
            <p:cNvSpPr/>
            <p:nvPr/>
          </p:nvSpPr>
          <p:spPr>
            <a:xfrm rot="10800000" flipV="1">
              <a:off x="3054432" y="3096693"/>
              <a:ext cx="0" cy="573754"/>
            </a:xfrm>
            <a:prstGeom prst="line">
              <a:avLst/>
            </a:prstGeom>
            <a:ln w="28575" cap="flat">
              <a:solidFill>
                <a:srgbClr val="ADBCBD"/>
              </a:solidFill>
              <a:prstDash val="sysDot"/>
              <a:headEnd type="none" w="sm" len="sm"/>
              <a:tailEnd type="oval" w="lg" len="lg"/>
            </a:ln>
          </p:spPr>
          <p:txBody>
            <a:bodyPr/>
            <a:lstStyle/>
            <a:p>
              <a:endParaRPr lang="en-SA"/>
            </a:p>
          </p:txBody>
        </p:sp>
      </p:grpSp>
      <p:grpSp>
        <p:nvGrpSpPr>
          <p:cNvPr id="3" name="Group 2"/>
          <p:cNvGrpSpPr/>
          <p:nvPr/>
        </p:nvGrpSpPr>
        <p:grpSpPr>
          <a:xfrm>
            <a:off x="10282132" y="2910160"/>
            <a:ext cx="1311066" cy="1831870"/>
            <a:chOff x="10236281" y="2363573"/>
            <a:chExt cx="1311066" cy="1831870"/>
          </a:xfrm>
        </p:grpSpPr>
        <p:grpSp>
          <p:nvGrpSpPr>
            <p:cNvPr id="8" name="Group 3"/>
            <p:cNvGrpSpPr/>
            <p:nvPr/>
          </p:nvGrpSpPr>
          <p:grpSpPr>
            <a:xfrm>
              <a:off x="10257907" y="2932501"/>
              <a:ext cx="1213251" cy="1213251"/>
              <a:chOff x="0" y="0"/>
              <a:chExt cx="812800" cy="812800"/>
            </a:xfrm>
          </p:grpSpPr>
          <p:sp>
            <p:nvSpPr>
              <p:cNvPr id="117" name="Freeform 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28575" cap="sq">
                <a:solidFill>
                  <a:srgbClr val="ADBCBD"/>
                </a:solidFill>
                <a:prstDash val="sysDot"/>
                <a:miter/>
              </a:ln>
            </p:spPr>
            <p:txBody>
              <a:bodyPr/>
              <a:lstStyle/>
              <a:p>
                <a:endParaRPr lang="en-SA"/>
              </a:p>
            </p:txBody>
          </p:sp>
          <p:sp>
            <p:nvSpPr>
              <p:cNvPr id="118" name="TextBox 5"/>
              <p:cNvSpPr txBox="1"/>
              <p:nvPr/>
            </p:nvSpPr>
            <p:spPr>
              <a:xfrm>
                <a:off x="76200" y="28575"/>
                <a:ext cx="660400" cy="708025"/>
              </a:xfrm>
              <a:prstGeom prst="rect">
                <a:avLst/>
              </a:prstGeom>
            </p:spPr>
            <p:txBody>
              <a:bodyPr lIns="33687" tIns="33687" rIns="33687" bIns="33687" rtlCol="0" anchor="ctr"/>
              <a:lstStyle/>
              <a:p>
                <a:pPr algn="ctr">
                  <a:lnSpc>
                    <a:spcPts val="1773"/>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9" name="Group 6"/>
            <p:cNvGrpSpPr/>
            <p:nvPr/>
          </p:nvGrpSpPr>
          <p:grpSpPr>
            <a:xfrm>
              <a:off x="10419119" y="3070964"/>
              <a:ext cx="920032" cy="920032"/>
              <a:chOff x="0" y="0"/>
              <a:chExt cx="812800" cy="812800"/>
            </a:xfrm>
          </p:grpSpPr>
          <p:sp>
            <p:nvSpPr>
              <p:cNvPr id="115" name="Freeform 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5B5A7B"/>
              </a:solidFill>
            </p:spPr>
            <p:txBody>
              <a:bodyPr/>
              <a:lstStyle/>
              <a:p>
                <a:endParaRPr lang="en-SA"/>
              </a:p>
            </p:txBody>
          </p:sp>
          <p:sp>
            <p:nvSpPr>
              <p:cNvPr id="116" name="TextBox 8"/>
              <p:cNvSpPr txBox="1"/>
              <p:nvPr/>
            </p:nvSpPr>
            <p:spPr>
              <a:xfrm>
                <a:off x="76200" y="28575"/>
                <a:ext cx="660400" cy="708025"/>
              </a:xfrm>
              <a:prstGeom prst="rect">
                <a:avLst/>
              </a:prstGeom>
            </p:spPr>
            <p:txBody>
              <a:bodyPr lIns="33687" tIns="33687" rIns="33687" bIns="33687" rtlCol="0" anchor="ctr"/>
              <a:lstStyle/>
              <a:p>
                <a:pPr algn="ctr">
                  <a:lnSpc>
                    <a:spcPts val="1773"/>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10" name="Group 9"/>
            <p:cNvGrpSpPr/>
            <p:nvPr/>
          </p:nvGrpSpPr>
          <p:grpSpPr>
            <a:xfrm>
              <a:off x="10768037" y="2892200"/>
              <a:ext cx="117132" cy="121674"/>
              <a:chOff x="0" y="0"/>
              <a:chExt cx="164961" cy="171359"/>
            </a:xfrm>
          </p:grpSpPr>
          <p:sp>
            <p:nvSpPr>
              <p:cNvPr id="113" name="Freeform 10"/>
              <p:cNvSpPr/>
              <p:nvPr/>
            </p:nvSpPr>
            <p:spPr>
              <a:xfrm>
                <a:off x="0" y="0"/>
                <a:ext cx="164961" cy="171359"/>
              </a:xfrm>
              <a:custGeom>
                <a:avLst/>
                <a:gdLst/>
                <a:ahLst/>
                <a:cxnLst/>
                <a:rect l="l" t="t" r="r" b="b"/>
                <a:pathLst>
                  <a:path w="164961" h="171359">
                    <a:moveTo>
                      <a:pt x="0" y="0"/>
                    </a:moveTo>
                    <a:lnTo>
                      <a:pt x="164961" y="0"/>
                    </a:lnTo>
                    <a:lnTo>
                      <a:pt x="164961" y="171359"/>
                    </a:lnTo>
                    <a:lnTo>
                      <a:pt x="0" y="171359"/>
                    </a:lnTo>
                    <a:close/>
                  </a:path>
                </a:pathLst>
              </a:custGeom>
              <a:solidFill>
                <a:srgbClr val="E6F0F4"/>
              </a:solidFill>
            </p:spPr>
            <p:txBody>
              <a:bodyPr/>
              <a:lstStyle/>
              <a:p>
                <a:endParaRPr lang="en-SA"/>
              </a:p>
            </p:txBody>
          </p:sp>
          <p:sp>
            <p:nvSpPr>
              <p:cNvPr id="114" name="TextBox 11"/>
              <p:cNvSpPr txBox="1"/>
              <p:nvPr/>
            </p:nvSpPr>
            <p:spPr>
              <a:xfrm>
                <a:off x="0" y="-47625"/>
                <a:ext cx="164961" cy="218984"/>
              </a:xfrm>
              <a:prstGeom prst="rect">
                <a:avLst/>
              </a:prstGeom>
            </p:spPr>
            <p:txBody>
              <a:bodyPr lIns="33687" tIns="33687" rIns="33687" bIns="33687" rtlCol="0" anchor="ctr"/>
              <a:lstStyle/>
              <a:p>
                <a:pPr algn="ctr">
                  <a:lnSpc>
                    <a:spcPts val="1773"/>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11" name="Freeform 12"/>
            <p:cNvSpPr/>
            <p:nvPr/>
          </p:nvSpPr>
          <p:spPr>
            <a:xfrm>
              <a:off x="10421460" y="3070964"/>
              <a:ext cx="1125887" cy="1124479"/>
            </a:xfrm>
            <a:custGeom>
              <a:avLst/>
              <a:gdLst/>
              <a:ahLst/>
              <a:cxnLst/>
              <a:rect l="l" t="t" r="r" b="b"/>
              <a:pathLst>
                <a:path w="2251773" h="2248958">
                  <a:moveTo>
                    <a:pt x="0" y="0"/>
                  </a:moveTo>
                  <a:lnTo>
                    <a:pt x="2251773" y="0"/>
                  </a:lnTo>
                  <a:lnTo>
                    <a:pt x="2251773" y="2248958"/>
                  </a:lnTo>
                  <a:lnTo>
                    <a:pt x="0" y="2248958"/>
                  </a:lnTo>
                  <a:lnTo>
                    <a:pt x="0" y="0"/>
                  </a:lnTo>
                  <a:close/>
                </a:path>
              </a:pathLst>
            </a:custGeom>
            <a:blipFill>
              <a:blip r:embed="rId2" cstate="email">
                <a:alphaModFix amt="35000"/>
                <a:extLst>
                  <a:ext uri="{28A0092B-C50C-407E-A947-70E740481C1C}">
                    <a14:useLocalDpi xmlns:a14="http://schemas.microsoft.com/office/drawing/2010/main"/>
                  </a:ext>
                </a:extLst>
              </a:blip>
              <a:stretch>
                <a:fillRect/>
              </a:stretch>
            </a:blipFill>
          </p:spPr>
          <p:txBody>
            <a:bodyPr/>
            <a:lstStyle/>
            <a:p>
              <a:endParaRPr lang="en-SA"/>
            </a:p>
          </p:txBody>
        </p:sp>
        <p:sp>
          <p:nvSpPr>
            <p:cNvPr id="12" name="Freeform 13"/>
            <p:cNvSpPr/>
            <p:nvPr/>
          </p:nvSpPr>
          <p:spPr>
            <a:xfrm rot="16223999">
              <a:off x="9924782" y="3221578"/>
              <a:ext cx="1255411" cy="632413"/>
            </a:xfrm>
            <a:custGeom>
              <a:avLst/>
              <a:gdLst/>
              <a:ahLst/>
              <a:cxnLst/>
              <a:rect l="l" t="t" r="r" b="b"/>
              <a:pathLst>
                <a:path w="2510821" h="1264826">
                  <a:moveTo>
                    <a:pt x="0" y="0"/>
                  </a:moveTo>
                  <a:lnTo>
                    <a:pt x="2510822" y="0"/>
                  </a:lnTo>
                  <a:lnTo>
                    <a:pt x="2510822" y="1264827"/>
                  </a:lnTo>
                  <a:lnTo>
                    <a:pt x="0" y="1264827"/>
                  </a:lnTo>
                  <a:lnTo>
                    <a:pt x="0" y="0"/>
                  </a:lnTo>
                  <a:close/>
                </a:path>
              </a:pathLst>
            </a:custGeom>
            <a: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a:blipFill>
          </p:spPr>
          <p:txBody>
            <a:bodyPr/>
            <a:lstStyle/>
            <a:p>
              <a:endParaRPr lang="en-SA"/>
            </a:p>
          </p:txBody>
        </p:sp>
        <p:sp>
          <p:nvSpPr>
            <p:cNvPr id="13" name="AutoShape 14"/>
            <p:cNvSpPr/>
            <p:nvPr/>
          </p:nvSpPr>
          <p:spPr>
            <a:xfrm flipV="1">
              <a:off x="10873876" y="2363573"/>
              <a:ext cx="0" cy="573754"/>
            </a:xfrm>
            <a:prstGeom prst="line">
              <a:avLst/>
            </a:prstGeom>
            <a:ln w="28575" cap="flat">
              <a:solidFill>
                <a:srgbClr val="ADBCBD"/>
              </a:solidFill>
              <a:prstDash val="sysDot"/>
              <a:headEnd type="none" w="sm" len="sm"/>
              <a:tailEnd type="oval" w="lg" len="lg"/>
            </a:ln>
          </p:spPr>
          <p:txBody>
            <a:bodyPr/>
            <a:lstStyle/>
            <a:p>
              <a:endParaRPr lang="en-SA"/>
            </a:p>
          </p:txBody>
        </p:sp>
      </p:grpSp>
      <p:grpSp>
        <p:nvGrpSpPr>
          <p:cNvPr id="4097" name="Group 4096"/>
          <p:cNvGrpSpPr/>
          <p:nvPr/>
        </p:nvGrpSpPr>
        <p:grpSpPr>
          <a:xfrm>
            <a:off x="7519333" y="2902237"/>
            <a:ext cx="1308724" cy="1824084"/>
            <a:chOff x="7069453" y="2355650"/>
            <a:chExt cx="1308724" cy="1824084"/>
          </a:xfrm>
        </p:grpSpPr>
        <p:grpSp>
          <p:nvGrpSpPr>
            <p:cNvPr id="19" name="Group 27"/>
            <p:cNvGrpSpPr/>
            <p:nvPr/>
          </p:nvGrpSpPr>
          <p:grpSpPr>
            <a:xfrm>
              <a:off x="7091079" y="2916792"/>
              <a:ext cx="1213251" cy="1213251"/>
              <a:chOff x="0" y="0"/>
              <a:chExt cx="812800" cy="812800"/>
            </a:xfrm>
          </p:grpSpPr>
          <p:sp>
            <p:nvSpPr>
              <p:cNvPr id="105" name="Freeform 2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28575" cap="sq">
                <a:solidFill>
                  <a:srgbClr val="ADBCBD"/>
                </a:solidFill>
                <a:prstDash val="sysDot"/>
                <a:miter/>
              </a:ln>
            </p:spPr>
            <p:txBody>
              <a:bodyPr/>
              <a:lstStyle/>
              <a:p>
                <a:endParaRPr lang="en-SA"/>
              </a:p>
            </p:txBody>
          </p:sp>
          <p:sp>
            <p:nvSpPr>
              <p:cNvPr id="106" name="TextBox 29"/>
              <p:cNvSpPr txBox="1"/>
              <p:nvPr/>
            </p:nvSpPr>
            <p:spPr>
              <a:xfrm>
                <a:off x="76200" y="28575"/>
                <a:ext cx="660400" cy="708025"/>
              </a:xfrm>
              <a:prstGeom prst="rect">
                <a:avLst/>
              </a:prstGeom>
            </p:spPr>
            <p:txBody>
              <a:bodyPr lIns="34405" tIns="34405" rIns="34405" bIns="34405" rtlCol="0" anchor="ctr"/>
              <a:lstStyle/>
              <a:p>
                <a:pPr algn="ctr">
                  <a:lnSpc>
                    <a:spcPts val="1773"/>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20" name="Group 30"/>
            <p:cNvGrpSpPr/>
            <p:nvPr/>
          </p:nvGrpSpPr>
          <p:grpSpPr>
            <a:xfrm>
              <a:off x="7252290" y="3055255"/>
              <a:ext cx="920032" cy="920032"/>
              <a:chOff x="0" y="0"/>
              <a:chExt cx="812800" cy="812800"/>
            </a:xfrm>
          </p:grpSpPr>
          <p:sp>
            <p:nvSpPr>
              <p:cNvPr id="103" name="Freeform 3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84186"/>
              </a:solidFill>
            </p:spPr>
            <p:txBody>
              <a:bodyPr/>
              <a:lstStyle/>
              <a:p>
                <a:endParaRPr lang="en-SA"/>
              </a:p>
            </p:txBody>
          </p:sp>
          <p:sp>
            <p:nvSpPr>
              <p:cNvPr id="104" name="TextBox 32"/>
              <p:cNvSpPr txBox="1"/>
              <p:nvPr/>
            </p:nvSpPr>
            <p:spPr>
              <a:xfrm>
                <a:off x="76200" y="28575"/>
                <a:ext cx="660400" cy="708025"/>
              </a:xfrm>
              <a:prstGeom prst="rect">
                <a:avLst/>
              </a:prstGeom>
            </p:spPr>
            <p:txBody>
              <a:bodyPr lIns="34405" tIns="34405" rIns="34405" bIns="34405" rtlCol="0" anchor="ctr"/>
              <a:lstStyle/>
              <a:p>
                <a:pPr algn="ctr">
                  <a:lnSpc>
                    <a:spcPts val="1773"/>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21" name="Group 33"/>
            <p:cNvGrpSpPr/>
            <p:nvPr/>
          </p:nvGrpSpPr>
          <p:grpSpPr>
            <a:xfrm>
              <a:off x="7601209" y="2876490"/>
              <a:ext cx="117132" cy="121674"/>
              <a:chOff x="0" y="0"/>
              <a:chExt cx="164961" cy="171359"/>
            </a:xfrm>
          </p:grpSpPr>
          <p:sp>
            <p:nvSpPr>
              <p:cNvPr id="101" name="Freeform 34"/>
              <p:cNvSpPr/>
              <p:nvPr/>
            </p:nvSpPr>
            <p:spPr>
              <a:xfrm>
                <a:off x="0" y="0"/>
                <a:ext cx="164961" cy="171359"/>
              </a:xfrm>
              <a:custGeom>
                <a:avLst/>
                <a:gdLst/>
                <a:ahLst/>
                <a:cxnLst/>
                <a:rect l="l" t="t" r="r" b="b"/>
                <a:pathLst>
                  <a:path w="164961" h="171359">
                    <a:moveTo>
                      <a:pt x="0" y="0"/>
                    </a:moveTo>
                    <a:lnTo>
                      <a:pt x="164961" y="0"/>
                    </a:lnTo>
                    <a:lnTo>
                      <a:pt x="164961" y="171359"/>
                    </a:lnTo>
                    <a:lnTo>
                      <a:pt x="0" y="171359"/>
                    </a:lnTo>
                    <a:close/>
                  </a:path>
                </a:pathLst>
              </a:custGeom>
              <a:solidFill>
                <a:srgbClr val="E9F2F6"/>
              </a:solidFill>
            </p:spPr>
            <p:txBody>
              <a:bodyPr/>
              <a:lstStyle/>
              <a:p>
                <a:endParaRPr lang="en-SA"/>
              </a:p>
            </p:txBody>
          </p:sp>
          <p:sp>
            <p:nvSpPr>
              <p:cNvPr id="102" name="TextBox 35"/>
              <p:cNvSpPr txBox="1"/>
              <p:nvPr/>
            </p:nvSpPr>
            <p:spPr>
              <a:xfrm>
                <a:off x="0" y="-47625"/>
                <a:ext cx="164961" cy="218984"/>
              </a:xfrm>
              <a:prstGeom prst="rect">
                <a:avLst/>
              </a:prstGeom>
            </p:spPr>
            <p:txBody>
              <a:bodyPr lIns="34405" tIns="34405" rIns="34405" bIns="34405" rtlCol="0" anchor="ctr"/>
              <a:lstStyle/>
              <a:p>
                <a:pPr algn="ctr">
                  <a:lnSpc>
                    <a:spcPts val="1773"/>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22" name="Freeform 36"/>
            <p:cNvSpPr/>
            <p:nvPr/>
          </p:nvSpPr>
          <p:spPr>
            <a:xfrm>
              <a:off x="7252290" y="3055255"/>
              <a:ext cx="1125887" cy="1124479"/>
            </a:xfrm>
            <a:custGeom>
              <a:avLst/>
              <a:gdLst/>
              <a:ahLst/>
              <a:cxnLst/>
              <a:rect l="l" t="t" r="r" b="b"/>
              <a:pathLst>
                <a:path w="2251773" h="2248958">
                  <a:moveTo>
                    <a:pt x="0" y="0"/>
                  </a:moveTo>
                  <a:lnTo>
                    <a:pt x="2251773" y="0"/>
                  </a:lnTo>
                  <a:lnTo>
                    <a:pt x="2251773" y="2248958"/>
                  </a:lnTo>
                  <a:lnTo>
                    <a:pt x="0" y="2248958"/>
                  </a:lnTo>
                  <a:lnTo>
                    <a:pt x="0" y="0"/>
                  </a:lnTo>
                  <a:close/>
                </a:path>
              </a:pathLst>
            </a:custGeom>
            <a:blipFill>
              <a:blip r:embed="rId2" cstate="email">
                <a:alphaModFix amt="35000"/>
                <a:extLst>
                  <a:ext uri="{28A0092B-C50C-407E-A947-70E740481C1C}">
                    <a14:useLocalDpi xmlns:a14="http://schemas.microsoft.com/office/drawing/2010/main"/>
                  </a:ext>
                </a:extLst>
              </a:blip>
              <a:stretch>
                <a:fillRect/>
              </a:stretch>
            </a:blipFill>
          </p:spPr>
          <p:txBody>
            <a:bodyPr/>
            <a:lstStyle/>
            <a:p>
              <a:endParaRPr lang="en-SA"/>
            </a:p>
          </p:txBody>
        </p:sp>
        <p:sp>
          <p:nvSpPr>
            <p:cNvPr id="23" name="Freeform 37"/>
            <p:cNvSpPr/>
            <p:nvPr/>
          </p:nvSpPr>
          <p:spPr>
            <a:xfrm rot="16223999">
              <a:off x="6757954" y="3205868"/>
              <a:ext cx="1255411" cy="632413"/>
            </a:xfrm>
            <a:custGeom>
              <a:avLst/>
              <a:gdLst/>
              <a:ahLst/>
              <a:cxnLst/>
              <a:rect l="l" t="t" r="r" b="b"/>
              <a:pathLst>
                <a:path w="2510821" h="1264826">
                  <a:moveTo>
                    <a:pt x="0" y="0"/>
                  </a:moveTo>
                  <a:lnTo>
                    <a:pt x="2510821" y="0"/>
                  </a:lnTo>
                  <a:lnTo>
                    <a:pt x="2510821" y="1264827"/>
                  </a:lnTo>
                  <a:lnTo>
                    <a:pt x="0" y="1264827"/>
                  </a:lnTo>
                  <a:lnTo>
                    <a:pt x="0" y="0"/>
                  </a:lnTo>
                  <a:close/>
                </a:path>
              </a:pathLst>
            </a:custGeom>
            <a: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a:blipFill>
          </p:spPr>
          <p:txBody>
            <a:bodyPr/>
            <a:lstStyle/>
            <a:p>
              <a:endParaRPr lang="en-SA"/>
            </a:p>
          </p:txBody>
        </p:sp>
        <p:sp>
          <p:nvSpPr>
            <p:cNvPr id="24" name="AutoShape 38"/>
            <p:cNvSpPr/>
            <p:nvPr/>
          </p:nvSpPr>
          <p:spPr>
            <a:xfrm flipV="1">
              <a:off x="7692058" y="2355650"/>
              <a:ext cx="0" cy="573754"/>
            </a:xfrm>
            <a:prstGeom prst="line">
              <a:avLst/>
            </a:prstGeom>
            <a:ln w="28575" cap="flat">
              <a:solidFill>
                <a:srgbClr val="ADBCBD"/>
              </a:solidFill>
              <a:prstDash val="sysDot"/>
              <a:headEnd type="none" w="sm" len="sm"/>
              <a:tailEnd type="oval" w="lg" len="lg"/>
            </a:ln>
          </p:spPr>
          <p:txBody>
            <a:bodyPr/>
            <a:lstStyle/>
            <a:p>
              <a:endParaRPr lang="en-SA"/>
            </a:p>
          </p:txBody>
        </p:sp>
      </p:grpSp>
      <p:grpSp>
        <p:nvGrpSpPr>
          <p:cNvPr id="4100" name="Group 4099"/>
          <p:cNvGrpSpPr/>
          <p:nvPr/>
        </p:nvGrpSpPr>
        <p:grpSpPr>
          <a:xfrm>
            <a:off x="4753271" y="2902237"/>
            <a:ext cx="1320792" cy="1842185"/>
            <a:chOff x="3928965" y="2355650"/>
            <a:chExt cx="1320792" cy="1842185"/>
          </a:xfrm>
        </p:grpSpPr>
        <p:grpSp>
          <p:nvGrpSpPr>
            <p:cNvPr id="31" name="Group 51"/>
            <p:cNvGrpSpPr/>
            <p:nvPr/>
          </p:nvGrpSpPr>
          <p:grpSpPr>
            <a:xfrm>
              <a:off x="3950590" y="2916792"/>
              <a:ext cx="1213251" cy="1213251"/>
              <a:chOff x="0" y="0"/>
              <a:chExt cx="812800" cy="812800"/>
            </a:xfrm>
          </p:grpSpPr>
          <p:sp>
            <p:nvSpPr>
              <p:cNvPr id="93" name="Freeform 5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28575" cap="sq">
                <a:solidFill>
                  <a:srgbClr val="ADBCBD"/>
                </a:solidFill>
                <a:prstDash val="sysDot"/>
                <a:miter/>
              </a:ln>
            </p:spPr>
            <p:txBody>
              <a:bodyPr/>
              <a:lstStyle/>
              <a:p>
                <a:endParaRPr lang="en-SA"/>
              </a:p>
            </p:txBody>
          </p:sp>
          <p:sp>
            <p:nvSpPr>
              <p:cNvPr id="94" name="TextBox 53"/>
              <p:cNvSpPr txBox="1"/>
              <p:nvPr/>
            </p:nvSpPr>
            <p:spPr>
              <a:xfrm>
                <a:off x="76200" y="28575"/>
                <a:ext cx="660400" cy="708025"/>
              </a:xfrm>
              <a:prstGeom prst="rect">
                <a:avLst/>
              </a:prstGeom>
            </p:spPr>
            <p:txBody>
              <a:bodyPr lIns="33687" tIns="33687" rIns="33687" bIns="33687" rtlCol="0" anchor="ctr"/>
              <a:lstStyle/>
              <a:p>
                <a:pPr algn="ctr">
                  <a:lnSpc>
                    <a:spcPts val="1773"/>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32" name="Freeform 54"/>
            <p:cNvSpPr/>
            <p:nvPr/>
          </p:nvSpPr>
          <p:spPr>
            <a:xfrm>
              <a:off x="4123870" y="3073356"/>
              <a:ext cx="1125887" cy="1124479"/>
            </a:xfrm>
            <a:custGeom>
              <a:avLst/>
              <a:gdLst/>
              <a:ahLst/>
              <a:cxnLst/>
              <a:rect l="l" t="t" r="r" b="b"/>
              <a:pathLst>
                <a:path w="2251773" h="2248958">
                  <a:moveTo>
                    <a:pt x="0" y="0"/>
                  </a:moveTo>
                  <a:lnTo>
                    <a:pt x="2251773" y="0"/>
                  </a:lnTo>
                  <a:lnTo>
                    <a:pt x="2251773" y="2248958"/>
                  </a:lnTo>
                  <a:lnTo>
                    <a:pt x="0" y="2248958"/>
                  </a:lnTo>
                  <a:lnTo>
                    <a:pt x="0" y="0"/>
                  </a:lnTo>
                  <a:close/>
                </a:path>
              </a:pathLst>
            </a:custGeom>
            <a:blipFill>
              <a:blip r:embed="rId2" cstate="email">
                <a:alphaModFix amt="35000"/>
                <a:extLst>
                  <a:ext uri="{28A0092B-C50C-407E-A947-70E740481C1C}">
                    <a14:useLocalDpi xmlns:a14="http://schemas.microsoft.com/office/drawing/2010/main"/>
                  </a:ext>
                </a:extLst>
              </a:blip>
              <a:stretch>
                <a:fillRect/>
              </a:stretch>
            </a:blipFill>
          </p:spPr>
          <p:txBody>
            <a:bodyPr/>
            <a:lstStyle/>
            <a:p>
              <a:endParaRPr lang="en-SA"/>
            </a:p>
          </p:txBody>
        </p:sp>
        <p:grpSp>
          <p:nvGrpSpPr>
            <p:cNvPr id="33" name="Group 55"/>
            <p:cNvGrpSpPr/>
            <p:nvPr/>
          </p:nvGrpSpPr>
          <p:grpSpPr>
            <a:xfrm>
              <a:off x="4111802" y="3055255"/>
              <a:ext cx="920032" cy="920032"/>
              <a:chOff x="0" y="0"/>
              <a:chExt cx="812800" cy="812800"/>
            </a:xfrm>
          </p:grpSpPr>
          <p:sp>
            <p:nvSpPr>
              <p:cNvPr id="91" name="Freeform 5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878AA0"/>
              </a:solidFill>
            </p:spPr>
            <p:txBody>
              <a:bodyPr/>
              <a:lstStyle/>
              <a:p>
                <a:endParaRPr lang="en-SA"/>
              </a:p>
            </p:txBody>
          </p:sp>
          <p:sp>
            <p:nvSpPr>
              <p:cNvPr id="92" name="TextBox 57"/>
              <p:cNvSpPr txBox="1"/>
              <p:nvPr/>
            </p:nvSpPr>
            <p:spPr>
              <a:xfrm>
                <a:off x="76200" y="28575"/>
                <a:ext cx="660400" cy="708025"/>
              </a:xfrm>
              <a:prstGeom prst="rect">
                <a:avLst/>
              </a:prstGeom>
            </p:spPr>
            <p:txBody>
              <a:bodyPr lIns="33687" tIns="33687" rIns="33687" bIns="33687" rtlCol="0" anchor="ctr"/>
              <a:lstStyle/>
              <a:p>
                <a:pPr algn="ctr">
                  <a:lnSpc>
                    <a:spcPts val="1773"/>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34" name="Group 58"/>
            <p:cNvGrpSpPr/>
            <p:nvPr/>
          </p:nvGrpSpPr>
          <p:grpSpPr>
            <a:xfrm>
              <a:off x="4460720" y="2876490"/>
              <a:ext cx="117132" cy="121674"/>
              <a:chOff x="0" y="0"/>
              <a:chExt cx="164961" cy="171359"/>
            </a:xfrm>
          </p:grpSpPr>
          <p:sp>
            <p:nvSpPr>
              <p:cNvPr id="89" name="Freeform 59"/>
              <p:cNvSpPr/>
              <p:nvPr/>
            </p:nvSpPr>
            <p:spPr>
              <a:xfrm>
                <a:off x="0" y="0"/>
                <a:ext cx="164961" cy="171359"/>
              </a:xfrm>
              <a:custGeom>
                <a:avLst/>
                <a:gdLst/>
                <a:ahLst/>
                <a:cxnLst/>
                <a:rect l="l" t="t" r="r" b="b"/>
                <a:pathLst>
                  <a:path w="164961" h="171359">
                    <a:moveTo>
                      <a:pt x="0" y="0"/>
                    </a:moveTo>
                    <a:lnTo>
                      <a:pt x="164961" y="0"/>
                    </a:lnTo>
                    <a:lnTo>
                      <a:pt x="164961" y="171359"/>
                    </a:lnTo>
                    <a:lnTo>
                      <a:pt x="0" y="171359"/>
                    </a:lnTo>
                    <a:close/>
                  </a:path>
                </a:pathLst>
              </a:custGeom>
              <a:solidFill>
                <a:srgbClr val="F1F7F9"/>
              </a:solidFill>
            </p:spPr>
            <p:txBody>
              <a:bodyPr/>
              <a:lstStyle/>
              <a:p>
                <a:endParaRPr lang="en-SA"/>
              </a:p>
            </p:txBody>
          </p:sp>
          <p:sp>
            <p:nvSpPr>
              <p:cNvPr id="90" name="TextBox 60"/>
              <p:cNvSpPr txBox="1"/>
              <p:nvPr/>
            </p:nvSpPr>
            <p:spPr>
              <a:xfrm>
                <a:off x="0" y="-47625"/>
                <a:ext cx="164961" cy="218984"/>
              </a:xfrm>
              <a:prstGeom prst="rect">
                <a:avLst/>
              </a:prstGeom>
            </p:spPr>
            <p:txBody>
              <a:bodyPr lIns="33687" tIns="33687" rIns="33687" bIns="33687" rtlCol="0" anchor="ctr"/>
              <a:lstStyle/>
              <a:p>
                <a:pPr algn="ctr">
                  <a:lnSpc>
                    <a:spcPts val="1773"/>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35" name="Freeform 61"/>
            <p:cNvSpPr/>
            <p:nvPr/>
          </p:nvSpPr>
          <p:spPr>
            <a:xfrm rot="16223999">
              <a:off x="3617466" y="3205868"/>
              <a:ext cx="1255411" cy="632413"/>
            </a:xfrm>
            <a:custGeom>
              <a:avLst/>
              <a:gdLst/>
              <a:ahLst/>
              <a:cxnLst/>
              <a:rect l="l" t="t" r="r" b="b"/>
              <a:pathLst>
                <a:path w="2510821" h="1264826">
                  <a:moveTo>
                    <a:pt x="0" y="0"/>
                  </a:moveTo>
                  <a:lnTo>
                    <a:pt x="2510821" y="0"/>
                  </a:lnTo>
                  <a:lnTo>
                    <a:pt x="2510821" y="1264827"/>
                  </a:lnTo>
                  <a:lnTo>
                    <a:pt x="0" y="1264827"/>
                  </a:lnTo>
                  <a:lnTo>
                    <a:pt x="0" y="0"/>
                  </a:lnTo>
                  <a:close/>
                </a:path>
              </a:pathLst>
            </a:custGeom>
            <a:blipFill>
              <a:blip r:embed="rId13" cstate="email">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a:blipFill>
          </p:spPr>
          <p:txBody>
            <a:bodyPr/>
            <a:lstStyle/>
            <a:p>
              <a:endParaRPr lang="en-SA"/>
            </a:p>
          </p:txBody>
        </p:sp>
        <p:sp>
          <p:nvSpPr>
            <p:cNvPr id="36" name="AutoShape 62"/>
            <p:cNvSpPr/>
            <p:nvPr/>
          </p:nvSpPr>
          <p:spPr>
            <a:xfrm flipV="1">
              <a:off x="4554459" y="2355650"/>
              <a:ext cx="0" cy="573754"/>
            </a:xfrm>
            <a:prstGeom prst="line">
              <a:avLst/>
            </a:prstGeom>
            <a:ln w="28575" cap="flat">
              <a:solidFill>
                <a:srgbClr val="ADBCBD"/>
              </a:solidFill>
              <a:prstDash val="sysDot"/>
              <a:headEnd type="none" w="sm" len="sm"/>
              <a:tailEnd type="oval" w="lg" len="lg"/>
            </a:ln>
          </p:spPr>
          <p:txBody>
            <a:bodyPr/>
            <a:lstStyle/>
            <a:p>
              <a:endParaRPr lang="en-SA"/>
            </a:p>
          </p:txBody>
        </p:sp>
      </p:grpSp>
      <p:grpSp>
        <p:nvGrpSpPr>
          <p:cNvPr id="4102" name="Group 4101"/>
          <p:cNvGrpSpPr/>
          <p:nvPr/>
        </p:nvGrpSpPr>
        <p:grpSpPr>
          <a:xfrm>
            <a:off x="1984188" y="2882419"/>
            <a:ext cx="1321401" cy="1842185"/>
            <a:chOff x="708779" y="2335832"/>
            <a:chExt cx="1321401" cy="1842185"/>
          </a:xfrm>
        </p:grpSpPr>
        <p:grpSp>
          <p:nvGrpSpPr>
            <p:cNvPr id="43" name="Group 75"/>
            <p:cNvGrpSpPr/>
            <p:nvPr/>
          </p:nvGrpSpPr>
          <p:grpSpPr>
            <a:xfrm>
              <a:off x="730405" y="2896974"/>
              <a:ext cx="1213251" cy="1213251"/>
              <a:chOff x="0" y="0"/>
              <a:chExt cx="812800" cy="812800"/>
            </a:xfrm>
          </p:grpSpPr>
          <p:sp>
            <p:nvSpPr>
              <p:cNvPr id="81" name="Freeform 7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28575" cap="sq">
                <a:solidFill>
                  <a:srgbClr val="ADBCBD"/>
                </a:solidFill>
                <a:prstDash val="sysDot"/>
                <a:miter/>
              </a:ln>
            </p:spPr>
            <p:txBody>
              <a:bodyPr/>
              <a:lstStyle/>
              <a:p>
                <a:endParaRPr lang="en-SA"/>
              </a:p>
            </p:txBody>
          </p:sp>
          <p:sp>
            <p:nvSpPr>
              <p:cNvPr id="82" name="TextBox 77"/>
              <p:cNvSpPr txBox="1"/>
              <p:nvPr/>
            </p:nvSpPr>
            <p:spPr>
              <a:xfrm>
                <a:off x="76200" y="28575"/>
                <a:ext cx="660400" cy="708025"/>
              </a:xfrm>
              <a:prstGeom prst="rect">
                <a:avLst/>
              </a:prstGeom>
            </p:spPr>
            <p:txBody>
              <a:bodyPr lIns="33687" tIns="33687" rIns="33687" bIns="33687" rtlCol="0" anchor="ctr"/>
              <a:lstStyle/>
              <a:p>
                <a:pPr algn="ctr">
                  <a:lnSpc>
                    <a:spcPts val="1773"/>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44" name="Group 78"/>
            <p:cNvGrpSpPr/>
            <p:nvPr/>
          </p:nvGrpSpPr>
          <p:grpSpPr>
            <a:xfrm>
              <a:off x="891616" y="3035437"/>
              <a:ext cx="920032" cy="920032"/>
              <a:chOff x="0" y="0"/>
              <a:chExt cx="812800" cy="812800"/>
            </a:xfrm>
          </p:grpSpPr>
          <p:sp>
            <p:nvSpPr>
              <p:cNvPr id="79" name="Freeform 7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8D96A3"/>
              </a:solidFill>
            </p:spPr>
            <p:txBody>
              <a:bodyPr/>
              <a:lstStyle/>
              <a:p>
                <a:endParaRPr lang="en-SA"/>
              </a:p>
            </p:txBody>
          </p:sp>
          <p:sp>
            <p:nvSpPr>
              <p:cNvPr id="80" name="TextBox 80"/>
              <p:cNvSpPr txBox="1"/>
              <p:nvPr/>
            </p:nvSpPr>
            <p:spPr>
              <a:xfrm>
                <a:off x="76200" y="28575"/>
                <a:ext cx="660400" cy="708025"/>
              </a:xfrm>
              <a:prstGeom prst="rect">
                <a:avLst/>
              </a:prstGeom>
            </p:spPr>
            <p:txBody>
              <a:bodyPr lIns="33687" tIns="33687" rIns="33687" bIns="33687" rtlCol="0" anchor="ctr"/>
              <a:lstStyle/>
              <a:p>
                <a:pPr algn="ctr">
                  <a:lnSpc>
                    <a:spcPts val="1773"/>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45" name="Group 81"/>
            <p:cNvGrpSpPr/>
            <p:nvPr/>
          </p:nvGrpSpPr>
          <p:grpSpPr>
            <a:xfrm>
              <a:off x="1240535" y="2856672"/>
              <a:ext cx="117132" cy="121674"/>
              <a:chOff x="0" y="0"/>
              <a:chExt cx="164961" cy="171359"/>
            </a:xfrm>
          </p:grpSpPr>
          <p:sp>
            <p:nvSpPr>
              <p:cNvPr id="77" name="Freeform 82"/>
              <p:cNvSpPr/>
              <p:nvPr/>
            </p:nvSpPr>
            <p:spPr>
              <a:xfrm>
                <a:off x="0" y="0"/>
                <a:ext cx="164961" cy="171359"/>
              </a:xfrm>
              <a:custGeom>
                <a:avLst/>
                <a:gdLst/>
                <a:ahLst/>
                <a:cxnLst/>
                <a:rect l="l" t="t" r="r" b="b"/>
                <a:pathLst>
                  <a:path w="164961" h="171359">
                    <a:moveTo>
                      <a:pt x="0" y="0"/>
                    </a:moveTo>
                    <a:lnTo>
                      <a:pt x="164961" y="0"/>
                    </a:lnTo>
                    <a:lnTo>
                      <a:pt x="164961" y="171359"/>
                    </a:lnTo>
                    <a:lnTo>
                      <a:pt x="0" y="171359"/>
                    </a:lnTo>
                    <a:close/>
                  </a:path>
                </a:pathLst>
              </a:custGeom>
              <a:solidFill>
                <a:srgbClr val="F6F9FB"/>
              </a:solidFill>
            </p:spPr>
            <p:txBody>
              <a:bodyPr/>
              <a:lstStyle/>
              <a:p>
                <a:endParaRPr lang="en-SA"/>
              </a:p>
            </p:txBody>
          </p:sp>
          <p:sp>
            <p:nvSpPr>
              <p:cNvPr id="78" name="TextBox 83"/>
              <p:cNvSpPr txBox="1"/>
              <p:nvPr/>
            </p:nvSpPr>
            <p:spPr>
              <a:xfrm>
                <a:off x="0" y="-47625"/>
                <a:ext cx="164961" cy="218984"/>
              </a:xfrm>
              <a:prstGeom prst="rect">
                <a:avLst/>
              </a:prstGeom>
            </p:spPr>
            <p:txBody>
              <a:bodyPr lIns="33687" tIns="33687" rIns="33687" bIns="33687" rtlCol="0" anchor="ctr"/>
              <a:lstStyle/>
              <a:p>
                <a:pPr algn="ctr">
                  <a:lnSpc>
                    <a:spcPts val="1773"/>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46" name="Freeform 84"/>
            <p:cNvSpPr/>
            <p:nvPr/>
          </p:nvSpPr>
          <p:spPr>
            <a:xfrm>
              <a:off x="904293" y="3053538"/>
              <a:ext cx="1125887" cy="1124479"/>
            </a:xfrm>
            <a:custGeom>
              <a:avLst/>
              <a:gdLst/>
              <a:ahLst/>
              <a:cxnLst/>
              <a:rect l="l" t="t" r="r" b="b"/>
              <a:pathLst>
                <a:path w="2251773" h="2248958">
                  <a:moveTo>
                    <a:pt x="0" y="0"/>
                  </a:moveTo>
                  <a:lnTo>
                    <a:pt x="2251773" y="0"/>
                  </a:lnTo>
                  <a:lnTo>
                    <a:pt x="2251773" y="2248958"/>
                  </a:lnTo>
                  <a:lnTo>
                    <a:pt x="0" y="2248958"/>
                  </a:lnTo>
                  <a:lnTo>
                    <a:pt x="0" y="0"/>
                  </a:lnTo>
                  <a:close/>
                </a:path>
              </a:pathLst>
            </a:custGeom>
            <a:blipFill>
              <a:blip r:embed="rId2" cstate="email">
                <a:alphaModFix amt="35000"/>
                <a:extLst>
                  <a:ext uri="{28A0092B-C50C-407E-A947-70E740481C1C}">
                    <a14:useLocalDpi xmlns:a14="http://schemas.microsoft.com/office/drawing/2010/main"/>
                  </a:ext>
                </a:extLst>
              </a:blip>
              <a:stretch>
                <a:fillRect/>
              </a:stretch>
            </a:blipFill>
          </p:spPr>
          <p:txBody>
            <a:bodyPr/>
            <a:lstStyle/>
            <a:p>
              <a:endParaRPr lang="en-SA"/>
            </a:p>
          </p:txBody>
        </p:sp>
        <p:sp>
          <p:nvSpPr>
            <p:cNvPr id="47" name="Freeform 85"/>
            <p:cNvSpPr/>
            <p:nvPr/>
          </p:nvSpPr>
          <p:spPr>
            <a:xfrm rot="16223999">
              <a:off x="397280" y="3186050"/>
              <a:ext cx="1255411" cy="632413"/>
            </a:xfrm>
            <a:custGeom>
              <a:avLst/>
              <a:gdLst/>
              <a:ahLst/>
              <a:cxnLst/>
              <a:rect l="l" t="t" r="r" b="b"/>
              <a:pathLst>
                <a:path w="2510821" h="1264826">
                  <a:moveTo>
                    <a:pt x="0" y="0"/>
                  </a:moveTo>
                  <a:lnTo>
                    <a:pt x="2510821" y="0"/>
                  </a:lnTo>
                  <a:lnTo>
                    <a:pt x="2510821" y="1264826"/>
                  </a:lnTo>
                  <a:lnTo>
                    <a:pt x="0" y="1264826"/>
                  </a:lnTo>
                  <a:lnTo>
                    <a:pt x="0" y="0"/>
                  </a:lnTo>
                  <a:close/>
                </a:path>
              </a:pathLst>
            </a:custGeom>
            <a:blipFill>
              <a:blip r:embed="rId15" cstate="email">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a:blipFill>
          </p:spPr>
          <p:txBody>
            <a:bodyPr/>
            <a:lstStyle/>
            <a:p>
              <a:endParaRPr lang="en-SA"/>
            </a:p>
          </p:txBody>
        </p:sp>
        <p:sp>
          <p:nvSpPr>
            <p:cNvPr id="48" name="AutoShape 86"/>
            <p:cNvSpPr/>
            <p:nvPr/>
          </p:nvSpPr>
          <p:spPr>
            <a:xfrm flipV="1">
              <a:off x="1351632" y="2335832"/>
              <a:ext cx="0" cy="573754"/>
            </a:xfrm>
            <a:prstGeom prst="line">
              <a:avLst/>
            </a:prstGeom>
            <a:ln w="28575" cap="flat">
              <a:solidFill>
                <a:srgbClr val="ADBCBD"/>
              </a:solidFill>
              <a:prstDash val="sysDot"/>
              <a:headEnd type="none" w="sm" len="sm"/>
              <a:tailEnd type="oval" w="lg" len="lg"/>
            </a:ln>
          </p:spPr>
          <p:txBody>
            <a:bodyPr/>
            <a:lstStyle/>
            <a:p>
              <a:endParaRPr lang="en-SA"/>
            </a:p>
          </p:txBody>
        </p:sp>
      </p:grpSp>
      <p:sp>
        <p:nvSpPr>
          <p:cNvPr id="4" name="TextBox 3"/>
          <p:cNvSpPr txBox="1"/>
          <p:nvPr/>
        </p:nvSpPr>
        <p:spPr>
          <a:xfrm>
            <a:off x="7091079" y="526472"/>
            <a:ext cx="4606432"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ثالثاً: الوظائف المرتبطة بالمشاريع</a:t>
            </a:r>
            <a:endParaRPr kumimoji="0" lang="en-US" sz="2500" i="0" u="none" strike="noStrike" kern="1200" cap="none" spc="0" normalizeH="0" baseline="0" noProof="0" dirty="0">
              <a:ln>
                <a:noFill/>
              </a:ln>
              <a:solidFill>
                <a:srgbClr val="112D63"/>
              </a:solidFill>
              <a:effectLst/>
              <a:uLnTx/>
              <a:uFillTx/>
              <a:latin typeface="SST Arabic Medium" pitchFamily="34" charset="-78"/>
              <a:cs typeface="SST Arabic Medium" pitchFamily="34" charset="-78"/>
            </a:endParaRPr>
          </a:p>
        </p:txBody>
      </p:sp>
      <p:sp>
        <p:nvSpPr>
          <p:cNvPr id="56" name="TextBox 94"/>
          <p:cNvSpPr txBox="1"/>
          <p:nvPr/>
        </p:nvSpPr>
        <p:spPr>
          <a:xfrm>
            <a:off x="10778024" y="3888469"/>
            <a:ext cx="275860" cy="320601"/>
          </a:xfrm>
          <a:prstGeom prst="rect">
            <a:avLst/>
          </a:prstGeom>
        </p:spPr>
        <p:txBody>
          <a:bodyPr lIns="0" tIns="0" rIns="0" bIns="0" rtlCol="0" anchor="t">
            <a:spAutoFit/>
          </a:bodyPr>
          <a:lstStyle/>
          <a:p>
            <a:pPr algn="ctr">
              <a:lnSpc>
                <a:spcPts val="2483"/>
              </a:lnSpc>
            </a:pPr>
            <a:r>
              <a:rPr lang="ar-SA" sz="1773" b="1" dirty="0">
                <a:solidFill>
                  <a:schemeClr val="bg1"/>
                </a:solidFill>
                <a:latin typeface="SST Arabic Medium" panose="020B0604030504020204" pitchFamily="34" charset="-78"/>
                <a:ea typeface="Canva Sans Bold"/>
                <a:cs typeface="SST Arabic Medium" panose="020B0604030504020204" pitchFamily="34" charset="-78"/>
                <a:sym typeface="Canva Sans Bold"/>
              </a:rPr>
              <a:t>01</a:t>
            </a:r>
            <a:endParaRPr lang="en-US" sz="1773" b="1" dirty="0">
              <a:solidFill>
                <a:schemeClr val="bg1"/>
              </a:solidFill>
              <a:latin typeface="SST Arabic Medium" panose="020B0604030504020204" pitchFamily="34" charset="-78"/>
              <a:ea typeface="Canva Sans Bold"/>
              <a:cs typeface="SST Arabic Medium" panose="020B0604030504020204" pitchFamily="34" charset="-78"/>
              <a:sym typeface="Canva Sans Bold"/>
            </a:endParaRPr>
          </a:p>
        </p:txBody>
      </p:sp>
      <p:sp>
        <p:nvSpPr>
          <p:cNvPr id="57" name="TextBox 95"/>
          <p:cNvSpPr txBox="1"/>
          <p:nvPr/>
        </p:nvSpPr>
        <p:spPr>
          <a:xfrm>
            <a:off x="10138047" y="4854510"/>
            <a:ext cx="1555814" cy="487313"/>
          </a:xfrm>
          <a:prstGeom prst="rect">
            <a:avLst/>
          </a:prstGeom>
        </p:spPr>
        <p:txBody>
          <a:bodyPr lIns="0" tIns="0" rIns="0" bIns="0" rtlCol="0" anchor="t">
            <a:spAutoFit/>
          </a:bodyPr>
          <a:lstStyle/>
          <a:p>
            <a:pPr algn="ctr">
              <a:lnSpc>
                <a:spcPts val="1855"/>
              </a:lnSpc>
            </a:pPr>
            <a:r>
              <a:rPr lang="ar-EG" sz="1733" dirty="0">
                <a:solidFill>
                  <a:srgbClr val="5B5A7B"/>
                </a:solidFill>
                <a:latin typeface="SST Arabic Medium" panose="020B0604030504020204" pitchFamily="34" charset="-78"/>
                <a:ea typeface="SST Arabic"/>
                <a:cs typeface="SST Arabic Medium" panose="020B0604030504020204" pitchFamily="34" charset="-78"/>
                <a:sym typeface="SST Arabic"/>
                <a:rtl/>
              </a:rPr>
              <a:t>الإشراف والتنسيق</a:t>
            </a:r>
          </a:p>
        </p:txBody>
      </p:sp>
      <p:sp>
        <p:nvSpPr>
          <p:cNvPr id="58" name="TextBox 96"/>
          <p:cNvSpPr txBox="1"/>
          <p:nvPr/>
        </p:nvSpPr>
        <p:spPr>
          <a:xfrm>
            <a:off x="9447583" y="2910160"/>
            <a:ext cx="282743" cy="320601"/>
          </a:xfrm>
          <a:prstGeom prst="rect">
            <a:avLst/>
          </a:prstGeom>
        </p:spPr>
        <p:txBody>
          <a:bodyPr lIns="0" tIns="0" rIns="0" bIns="0" rtlCol="0" anchor="t">
            <a:spAutoFit/>
          </a:bodyPr>
          <a:lstStyle/>
          <a:p>
            <a:pPr algn="ctr">
              <a:lnSpc>
                <a:spcPts val="2483"/>
              </a:lnSpc>
            </a:pPr>
            <a:r>
              <a:rPr lang="ar-SA" sz="1773" b="1" dirty="0">
                <a:solidFill>
                  <a:schemeClr val="bg1"/>
                </a:solidFill>
                <a:latin typeface="SST Arabic Medium" panose="020B0604030504020204" pitchFamily="34" charset="-78"/>
                <a:ea typeface="Canva Sans Bold"/>
                <a:cs typeface="SST Arabic Medium" panose="020B0604030504020204" pitchFamily="34" charset="-78"/>
                <a:sym typeface="Canva Sans Bold"/>
              </a:rPr>
              <a:t>02</a:t>
            </a:r>
            <a:endParaRPr lang="en-US" sz="1773" b="1" dirty="0">
              <a:solidFill>
                <a:schemeClr val="bg1"/>
              </a:solidFill>
              <a:latin typeface="SST Arabic Medium" panose="020B0604030504020204" pitchFamily="34" charset="-78"/>
              <a:ea typeface="Canva Sans Bold"/>
              <a:cs typeface="SST Arabic Medium" panose="020B0604030504020204" pitchFamily="34" charset="-78"/>
              <a:sym typeface="Canva Sans Bold"/>
            </a:endParaRPr>
          </a:p>
        </p:txBody>
      </p:sp>
      <p:sp>
        <p:nvSpPr>
          <p:cNvPr id="59" name="TextBox 97"/>
          <p:cNvSpPr txBox="1"/>
          <p:nvPr/>
        </p:nvSpPr>
        <p:spPr>
          <a:xfrm>
            <a:off x="7457808" y="4854510"/>
            <a:ext cx="1377125" cy="487313"/>
          </a:xfrm>
          <a:prstGeom prst="rect">
            <a:avLst/>
          </a:prstGeom>
        </p:spPr>
        <p:txBody>
          <a:bodyPr wrap="square" lIns="0" tIns="0" rIns="0" bIns="0" rtlCol="0" anchor="t">
            <a:spAutoFit/>
          </a:bodyPr>
          <a:lstStyle/>
          <a:p>
            <a:pPr algn="ctr">
              <a:lnSpc>
                <a:spcPts val="1941"/>
              </a:lnSpc>
            </a:pPr>
            <a:r>
              <a:rPr lang="ar-EG" sz="1815" dirty="0">
                <a:solidFill>
                  <a:srgbClr val="101C43"/>
                </a:solidFill>
                <a:latin typeface="SST Arabic Medium" panose="020B0604030504020204" pitchFamily="34" charset="-78"/>
                <a:ea typeface="SST Arabic"/>
                <a:cs typeface="SST Arabic Medium" panose="020B0604030504020204" pitchFamily="34" charset="-78"/>
                <a:sym typeface="SST Arabic"/>
                <a:rtl/>
              </a:rPr>
              <a:t>التسهيل والدعم</a:t>
            </a:r>
          </a:p>
        </p:txBody>
      </p:sp>
      <p:sp>
        <p:nvSpPr>
          <p:cNvPr id="60" name="TextBox 98"/>
          <p:cNvSpPr txBox="1"/>
          <p:nvPr/>
        </p:nvSpPr>
        <p:spPr>
          <a:xfrm>
            <a:off x="8001227" y="3888469"/>
            <a:ext cx="290286" cy="320601"/>
          </a:xfrm>
          <a:prstGeom prst="rect">
            <a:avLst/>
          </a:prstGeom>
        </p:spPr>
        <p:txBody>
          <a:bodyPr lIns="0" tIns="0" rIns="0" bIns="0" rtlCol="0" anchor="t">
            <a:spAutoFit/>
          </a:bodyPr>
          <a:lstStyle/>
          <a:p>
            <a:pPr algn="ctr">
              <a:lnSpc>
                <a:spcPts val="2483"/>
              </a:lnSpc>
            </a:pPr>
            <a:r>
              <a:rPr lang="ar-SA" sz="1773" b="1" dirty="0">
                <a:solidFill>
                  <a:schemeClr val="bg1"/>
                </a:solidFill>
                <a:latin typeface="SST Arabic Medium" panose="020B0604030504020204" pitchFamily="34" charset="-78"/>
                <a:ea typeface="Canva Sans Bold"/>
                <a:cs typeface="SST Arabic Medium" panose="020B0604030504020204" pitchFamily="34" charset="-78"/>
                <a:sym typeface="Canva Sans Bold"/>
              </a:rPr>
              <a:t>03</a:t>
            </a:r>
            <a:endParaRPr lang="en-US" sz="1773" b="1" dirty="0">
              <a:solidFill>
                <a:schemeClr val="bg1"/>
              </a:solidFill>
              <a:latin typeface="SST Arabic Medium" panose="020B0604030504020204" pitchFamily="34" charset="-78"/>
              <a:ea typeface="Canva Sans Bold"/>
              <a:cs typeface="SST Arabic Medium" panose="020B0604030504020204" pitchFamily="34" charset="-78"/>
              <a:sym typeface="Canva Sans Bold"/>
            </a:endParaRPr>
          </a:p>
        </p:txBody>
      </p:sp>
      <p:sp>
        <p:nvSpPr>
          <p:cNvPr id="61" name="TextBox 99"/>
          <p:cNvSpPr txBox="1"/>
          <p:nvPr/>
        </p:nvSpPr>
        <p:spPr>
          <a:xfrm>
            <a:off x="4660330" y="4854510"/>
            <a:ext cx="1452274" cy="252570"/>
          </a:xfrm>
          <a:prstGeom prst="rect">
            <a:avLst/>
          </a:prstGeom>
        </p:spPr>
        <p:txBody>
          <a:bodyPr lIns="0" tIns="0" rIns="0" bIns="0" rtlCol="0" anchor="t">
            <a:spAutoFit/>
          </a:bodyPr>
          <a:lstStyle/>
          <a:p>
            <a:pPr algn="ctr">
              <a:lnSpc>
                <a:spcPts val="1941"/>
              </a:lnSpc>
            </a:pPr>
            <a:r>
              <a:rPr lang="ar-EG" sz="1815" dirty="0">
                <a:solidFill>
                  <a:srgbClr val="084186"/>
                </a:solidFill>
                <a:latin typeface="SST Arabic Medium" panose="020B0604030504020204" pitchFamily="34" charset="-78"/>
                <a:ea typeface="SST Arabic"/>
                <a:cs typeface="SST Arabic Medium" panose="020B0604030504020204" pitchFamily="34" charset="-78"/>
                <a:sym typeface="SST Arabic"/>
                <a:rtl/>
              </a:rPr>
              <a:t>تطبيق الخبرة</a:t>
            </a:r>
          </a:p>
        </p:txBody>
      </p:sp>
      <p:sp>
        <p:nvSpPr>
          <p:cNvPr id="62" name="TextBox 100"/>
          <p:cNvSpPr txBox="1"/>
          <p:nvPr/>
        </p:nvSpPr>
        <p:spPr>
          <a:xfrm>
            <a:off x="6697963" y="2910160"/>
            <a:ext cx="297356" cy="320601"/>
          </a:xfrm>
          <a:prstGeom prst="rect">
            <a:avLst/>
          </a:prstGeom>
        </p:spPr>
        <p:txBody>
          <a:bodyPr lIns="0" tIns="0" rIns="0" bIns="0" rtlCol="0" anchor="t">
            <a:spAutoFit/>
          </a:bodyPr>
          <a:lstStyle/>
          <a:p>
            <a:pPr algn="ctr">
              <a:lnSpc>
                <a:spcPts val="2483"/>
              </a:lnSpc>
            </a:pPr>
            <a:r>
              <a:rPr lang="ar-SA" sz="1773" b="1" dirty="0">
                <a:solidFill>
                  <a:schemeClr val="bg1"/>
                </a:solidFill>
                <a:latin typeface="SST Arabic Medium" panose="020B0604030504020204" pitchFamily="34" charset="-78"/>
                <a:ea typeface="Canva Sans Bold"/>
                <a:cs typeface="SST Arabic Medium" panose="020B0604030504020204" pitchFamily="34" charset="-78"/>
                <a:sym typeface="Canva Sans Bold"/>
              </a:rPr>
              <a:t>04</a:t>
            </a:r>
            <a:endParaRPr lang="en-US" sz="1773" b="1" dirty="0">
              <a:solidFill>
                <a:schemeClr val="bg1"/>
              </a:solidFill>
              <a:latin typeface="SST Arabic Medium" panose="020B0604030504020204" pitchFamily="34" charset="-78"/>
              <a:ea typeface="Canva Sans Bold"/>
              <a:cs typeface="SST Arabic Medium" panose="020B0604030504020204" pitchFamily="34" charset="-78"/>
              <a:sym typeface="Canva Sans Bold"/>
            </a:endParaRPr>
          </a:p>
        </p:txBody>
      </p:sp>
      <p:sp>
        <p:nvSpPr>
          <p:cNvPr id="63" name="TextBox 101"/>
          <p:cNvSpPr txBox="1"/>
          <p:nvPr/>
        </p:nvSpPr>
        <p:spPr>
          <a:xfrm>
            <a:off x="8862817" y="1666052"/>
            <a:ext cx="1452274" cy="496226"/>
          </a:xfrm>
          <a:prstGeom prst="rect">
            <a:avLst/>
          </a:prstGeom>
        </p:spPr>
        <p:txBody>
          <a:bodyPr lIns="0" tIns="0" rIns="0" bIns="0" rtlCol="0" anchor="t">
            <a:spAutoFit/>
          </a:bodyPr>
          <a:lstStyle/>
          <a:p>
            <a:pPr algn="ctr">
              <a:lnSpc>
                <a:spcPts val="1941"/>
              </a:lnSpc>
            </a:pPr>
            <a:r>
              <a:rPr lang="ar-EG" sz="1815" dirty="0">
                <a:solidFill>
                  <a:srgbClr val="00A1A7"/>
                </a:solidFill>
                <a:latin typeface="SST Arabic Medium" panose="020B0604030504020204" pitchFamily="34" charset="-78"/>
                <a:ea typeface="SST Arabic"/>
                <a:cs typeface="SST Arabic Medium" panose="020B0604030504020204" pitchFamily="34" charset="-78"/>
                <a:sym typeface="SST Arabic"/>
                <a:rtl/>
              </a:rPr>
              <a:t>عرض الأهداف والملاحظات</a:t>
            </a:r>
          </a:p>
        </p:txBody>
      </p:sp>
      <p:sp>
        <p:nvSpPr>
          <p:cNvPr id="64" name="TextBox 102"/>
          <p:cNvSpPr txBox="1"/>
          <p:nvPr/>
        </p:nvSpPr>
        <p:spPr>
          <a:xfrm>
            <a:off x="5240099" y="3888469"/>
            <a:ext cx="292736" cy="320601"/>
          </a:xfrm>
          <a:prstGeom prst="rect">
            <a:avLst/>
          </a:prstGeom>
        </p:spPr>
        <p:txBody>
          <a:bodyPr lIns="0" tIns="0" rIns="0" bIns="0" rtlCol="0" anchor="t">
            <a:spAutoFit/>
          </a:bodyPr>
          <a:lstStyle/>
          <a:p>
            <a:pPr algn="ctr">
              <a:lnSpc>
                <a:spcPts val="2483"/>
              </a:lnSpc>
            </a:pPr>
            <a:r>
              <a:rPr lang="ar-SA" sz="1773" b="1" dirty="0">
                <a:solidFill>
                  <a:schemeClr val="bg1"/>
                </a:solidFill>
                <a:latin typeface="SST Arabic Medium" panose="020B0604030504020204" pitchFamily="34" charset="-78"/>
                <a:ea typeface="Canva Sans Bold"/>
                <a:cs typeface="SST Arabic Medium" panose="020B0604030504020204" pitchFamily="34" charset="-78"/>
                <a:sym typeface="Canva Sans Bold"/>
              </a:rPr>
              <a:t>05</a:t>
            </a:r>
            <a:endParaRPr lang="en-US" sz="1773" b="1" dirty="0">
              <a:solidFill>
                <a:schemeClr val="bg1"/>
              </a:solidFill>
              <a:latin typeface="SST Arabic Medium" panose="020B0604030504020204" pitchFamily="34" charset="-78"/>
              <a:ea typeface="Canva Sans Bold"/>
              <a:cs typeface="SST Arabic Medium" panose="020B0604030504020204" pitchFamily="34" charset="-78"/>
              <a:sym typeface="Canva Sans Bold"/>
            </a:endParaRPr>
          </a:p>
        </p:txBody>
      </p:sp>
      <p:sp>
        <p:nvSpPr>
          <p:cNvPr id="65" name="TextBox 103"/>
          <p:cNvSpPr txBox="1"/>
          <p:nvPr/>
        </p:nvSpPr>
        <p:spPr>
          <a:xfrm>
            <a:off x="6019532" y="1666052"/>
            <a:ext cx="1654219" cy="496226"/>
          </a:xfrm>
          <a:prstGeom prst="rect">
            <a:avLst/>
          </a:prstGeom>
        </p:spPr>
        <p:txBody>
          <a:bodyPr lIns="0" tIns="0" rIns="0" bIns="0" rtlCol="0" anchor="t">
            <a:spAutoFit/>
          </a:bodyPr>
          <a:lstStyle/>
          <a:p>
            <a:pPr algn="ctr">
              <a:lnSpc>
                <a:spcPts val="1941"/>
              </a:lnSpc>
            </a:pPr>
            <a:r>
              <a:rPr lang="ar-EG" sz="1815" dirty="0">
                <a:solidFill>
                  <a:srgbClr val="636889"/>
                </a:solidFill>
                <a:latin typeface="SST Arabic Medium" panose="020B0604030504020204" pitchFamily="34" charset="-78"/>
                <a:ea typeface="SST Arabic"/>
                <a:cs typeface="SST Arabic Medium" panose="020B0604030504020204" pitchFamily="34" charset="-78"/>
                <a:sym typeface="SST Arabic"/>
                <a:rtl/>
              </a:rPr>
              <a:t>أداء العمل والمساهمة</a:t>
            </a:r>
          </a:p>
        </p:txBody>
      </p:sp>
      <p:sp>
        <p:nvSpPr>
          <p:cNvPr id="66" name="TextBox 104"/>
          <p:cNvSpPr txBox="1"/>
          <p:nvPr/>
        </p:nvSpPr>
        <p:spPr>
          <a:xfrm>
            <a:off x="3912083" y="2910160"/>
            <a:ext cx="303296" cy="320601"/>
          </a:xfrm>
          <a:prstGeom prst="rect">
            <a:avLst/>
          </a:prstGeom>
        </p:spPr>
        <p:txBody>
          <a:bodyPr lIns="0" tIns="0" rIns="0" bIns="0" rtlCol="0" anchor="t">
            <a:spAutoFit/>
          </a:bodyPr>
          <a:lstStyle/>
          <a:p>
            <a:pPr algn="ctr">
              <a:lnSpc>
                <a:spcPts val="2483"/>
              </a:lnSpc>
            </a:pPr>
            <a:r>
              <a:rPr lang="ar-SA" sz="1773" b="1" dirty="0">
                <a:solidFill>
                  <a:schemeClr val="bg1"/>
                </a:solidFill>
                <a:latin typeface="SST Arabic Medium" panose="020B0604030504020204" pitchFamily="34" charset="-78"/>
                <a:ea typeface="Canva Sans Bold"/>
                <a:cs typeface="SST Arabic Medium" panose="020B0604030504020204" pitchFamily="34" charset="-78"/>
                <a:sym typeface="Canva Sans Bold"/>
              </a:rPr>
              <a:t>06</a:t>
            </a:r>
            <a:endParaRPr lang="en-US" sz="1773" b="1" dirty="0">
              <a:solidFill>
                <a:schemeClr val="bg1"/>
              </a:solidFill>
              <a:latin typeface="SST Arabic Medium" panose="020B0604030504020204" pitchFamily="34" charset="-78"/>
              <a:ea typeface="Canva Sans Bold"/>
              <a:cs typeface="SST Arabic Medium" panose="020B0604030504020204" pitchFamily="34" charset="-78"/>
              <a:sym typeface="Canva Sans Bold"/>
            </a:endParaRPr>
          </a:p>
        </p:txBody>
      </p:sp>
      <p:sp>
        <p:nvSpPr>
          <p:cNvPr id="67" name="TextBox 105"/>
          <p:cNvSpPr txBox="1"/>
          <p:nvPr/>
        </p:nvSpPr>
        <p:spPr>
          <a:xfrm>
            <a:off x="3337594" y="1666052"/>
            <a:ext cx="1452274" cy="496226"/>
          </a:xfrm>
          <a:prstGeom prst="rect">
            <a:avLst/>
          </a:prstGeom>
        </p:spPr>
        <p:txBody>
          <a:bodyPr lIns="0" tIns="0" rIns="0" bIns="0" rtlCol="0" anchor="t">
            <a:spAutoFit/>
          </a:bodyPr>
          <a:lstStyle/>
          <a:p>
            <a:pPr algn="ctr">
              <a:lnSpc>
                <a:spcPts val="1941"/>
              </a:lnSpc>
              <a:spcBef>
                <a:spcPct val="0"/>
              </a:spcBef>
            </a:pPr>
            <a:r>
              <a:rPr lang="ar-EG" sz="1815" dirty="0">
                <a:solidFill>
                  <a:srgbClr val="576975"/>
                </a:solidFill>
                <a:latin typeface="SST Arabic Medium" panose="020B0604030504020204" pitchFamily="34" charset="-78"/>
                <a:ea typeface="SST Arabic"/>
                <a:cs typeface="SST Arabic Medium" panose="020B0604030504020204" pitchFamily="34" charset="-78"/>
                <a:sym typeface="SST Arabic"/>
                <a:rtl/>
              </a:rPr>
              <a:t>تقديم التوجيهات</a:t>
            </a:r>
          </a:p>
        </p:txBody>
      </p:sp>
      <p:sp>
        <p:nvSpPr>
          <p:cNvPr id="68" name="TextBox 106"/>
          <p:cNvSpPr txBox="1"/>
          <p:nvPr/>
        </p:nvSpPr>
        <p:spPr>
          <a:xfrm>
            <a:off x="2480012" y="3888469"/>
            <a:ext cx="303296" cy="249940"/>
          </a:xfrm>
          <a:prstGeom prst="rect">
            <a:avLst/>
          </a:prstGeom>
        </p:spPr>
        <p:txBody>
          <a:bodyPr lIns="0" tIns="0" rIns="0" bIns="0" rtlCol="0" anchor="t">
            <a:spAutoFit/>
          </a:bodyPr>
          <a:lstStyle/>
          <a:p>
            <a:pPr algn="ctr">
              <a:lnSpc>
                <a:spcPts val="1870"/>
              </a:lnSpc>
              <a:spcBef>
                <a:spcPct val="0"/>
              </a:spcBef>
            </a:pPr>
            <a:r>
              <a:rPr lang="ar-SA" sz="1748" b="1" dirty="0">
                <a:solidFill>
                  <a:schemeClr val="bg1"/>
                </a:solidFill>
                <a:latin typeface="SST Arabic Medium" panose="020B0604030504020204" pitchFamily="34" charset="-78"/>
                <a:ea typeface="SST Arabic Bold"/>
                <a:cs typeface="SST Arabic Medium" panose="020B0604030504020204" pitchFamily="34" charset="-78"/>
                <a:sym typeface="SST Arabic Bold"/>
              </a:rPr>
              <a:t>07</a:t>
            </a:r>
            <a:endParaRPr lang="en-US" sz="1748" b="1" dirty="0">
              <a:solidFill>
                <a:schemeClr val="bg1"/>
              </a:solidFill>
              <a:latin typeface="SST Arabic Medium" panose="020B0604030504020204" pitchFamily="34" charset="-78"/>
              <a:ea typeface="SST Arabic Bold"/>
              <a:cs typeface="SST Arabic Medium" panose="020B0604030504020204" pitchFamily="34" charset="-78"/>
              <a:sym typeface="SST Arabic Bold"/>
            </a:endParaRPr>
          </a:p>
        </p:txBody>
      </p:sp>
      <p:sp>
        <p:nvSpPr>
          <p:cNvPr id="69" name="TextBox 107"/>
          <p:cNvSpPr txBox="1"/>
          <p:nvPr/>
        </p:nvSpPr>
        <p:spPr>
          <a:xfrm>
            <a:off x="546589" y="1666052"/>
            <a:ext cx="1452274" cy="496226"/>
          </a:xfrm>
          <a:prstGeom prst="rect">
            <a:avLst/>
          </a:prstGeom>
        </p:spPr>
        <p:txBody>
          <a:bodyPr lIns="0" tIns="0" rIns="0" bIns="0" rtlCol="0" anchor="t">
            <a:spAutoFit/>
          </a:bodyPr>
          <a:lstStyle/>
          <a:p>
            <a:pPr algn="ctr">
              <a:lnSpc>
                <a:spcPts val="1941"/>
              </a:lnSpc>
              <a:spcBef>
                <a:spcPct val="0"/>
              </a:spcBef>
            </a:pPr>
            <a:r>
              <a:rPr lang="ar-EG" sz="1815" dirty="0">
                <a:solidFill>
                  <a:srgbClr val="73808E"/>
                </a:solidFill>
                <a:latin typeface="SST Arabic Medium" panose="020B0604030504020204" pitchFamily="34" charset="-78"/>
                <a:ea typeface="SST Arabic"/>
                <a:cs typeface="SST Arabic Medium" panose="020B0604030504020204" pitchFamily="34" charset="-78"/>
                <a:sym typeface="SST Arabic"/>
                <a:rtl/>
              </a:rPr>
              <a:t>الحفاظ على الحوكمة</a:t>
            </a:r>
          </a:p>
        </p:txBody>
      </p:sp>
      <p:grpSp>
        <p:nvGrpSpPr>
          <p:cNvPr id="126" name="Group 125"/>
          <p:cNvGrpSpPr/>
          <p:nvPr/>
        </p:nvGrpSpPr>
        <p:grpSpPr>
          <a:xfrm>
            <a:off x="598802" y="2374850"/>
            <a:ext cx="1321401" cy="1842185"/>
            <a:chOff x="8639716" y="1836185"/>
            <a:chExt cx="1321401" cy="1842185"/>
          </a:xfrm>
        </p:grpSpPr>
        <p:grpSp>
          <p:nvGrpSpPr>
            <p:cNvPr id="127" name="Group 63"/>
            <p:cNvGrpSpPr/>
            <p:nvPr/>
          </p:nvGrpSpPr>
          <p:grpSpPr>
            <a:xfrm rot="10800000">
              <a:off x="8726240" y="1903977"/>
              <a:ext cx="1213251" cy="1213251"/>
              <a:chOff x="0" y="0"/>
              <a:chExt cx="812800" cy="812800"/>
            </a:xfrm>
          </p:grpSpPr>
          <p:sp>
            <p:nvSpPr>
              <p:cNvPr id="137" name="Freeform 6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28575" cap="sq">
                <a:solidFill>
                  <a:srgbClr val="ADBCBD"/>
                </a:solidFill>
                <a:prstDash val="sysDot"/>
                <a:miter/>
              </a:ln>
            </p:spPr>
            <p:txBody>
              <a:bodyPr/>
              <a:lstStyle/>
              <a:p>
                <a:endParaRPr lang="en-SA"/>
              </a:p>
            </p:txBody>
          </p:sp>
          <p:sp>
            <p:nvSpPr>
              <p:cNvPr id="138" name="TextBox 65"/>
              <p:cNvSpPr txBox="1"/>
              <p:nvPr/>
            </p:nvSpPr>
            <p:spPr>
              <a:xfrm>
                <a:off x="76200" y="28575"/>
                <a:ext cx="660400" cy="708025"/>
              </a:xfrm>
              <a:prstGeom prst="rect">
                <a:avLst/>
              </a:prstGeom>
            </p:spPr>
            <p:txBody>
              <a:bodyPr lIns="33687" tIns="33687" rIns="33687" bIns="33687" rtlCol="0" anchor="ctr"/>
              <a:lstStyle/>
              <a:p>
                <a:pPr algn="ctr">
                  <a:lnSpc>
                    <a:spcPts val="1773"/>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128" name="Group 66"/>
            <p:cNvGrpSpPr/>
            <p:nvPr/>
          </p:nvGrpSpPr>
          <p:grpSpPr>
            <a:xfrm rot="10800000">
              <a:off x="8858248" y="2058733"/>
              <a:ext cx="920032" cy="920032"/>
              <a:chOff x="0" y="0"/>
              <a:chExt cx="812800" cy="812800"/>
            </a:xfrm>
          </p:grpSpPr>
          <p:sp>
            <p:nvSpPr>
              <p:cNvPr id="135" name="Freeform 6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576975"/>
              </a:solidFill>
            </p:spPr>
            <p:txBody>
              <a:bodyPr/>
              <a:lstStyle/>
              <a:p>
                <a:endParaRPr lang="en-SA"/>
              </a:p>
            </p:txBody>
          </p:sp>
          <p:sp>
            <p:nvSpPr>
              <p:cNvPr id="136" name="TextBox 68"/>
              <p:cNvSpPr txBox="1"/>
              <p:nvPr/>
            </p:nvSpPr>
            <p:spPr>
              <a:xfrm>
                <a:off x="76200" y="28575"/>
                <a:ext cx="660400" cy="708025"/>
              </a:xfrm>
              <a:prstGeom prst="rect">
                <a:avLst/>
              </a:prstGeom>
            </p:spPr>
            <p:txBody>
              <a:bodyPr lIns="33687" tIns="33687" rIns="33687" bIns="33687" rtlCol="0" anchor="ctr"/>
              <a:lstStyle/>
              <a:p>
                <a:pPr algn="ctr">
                  <a:lnSpc>
                    <a:spcPts val="1773"/>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129" name="Group 69"/>
            <p:cNvGrpSpPr/>
            <p:nvPr/>
          </p:nvGrpSpPr>
          <p:grpSpPr>
            <a:xfrm rot="10800000">
              <a:off x="9312230" y="3035856"/>
              <a:ext cx="117132" cy="121674"/>
              <a:chOff x="0" y="0"/>
              <a:chExt cx="164961" cy="171359"/>
            </a:xfrm>
          </p:grpSpPr>
          <p:sp>
            <p:nvSpPr>
              <p:cNvPr id="133" name="Freeform 70"/>
              <p:cNvSpPr/>
              <p:nvPr/>
            </p:nvSpPr>
            <p:spPr>
              <a:xfrm>
                <a:off x="0" y="0"/>
                <a:ext cx="164961" cy="171359"/>
              </a:xfrm>
              <a:custGeom>
                <a:avLst/>
                <a:gdLst/>
                <a:ahLst/>
                <a:cxnLst/>
                <a:rect l="l" t="t" r="r" b="b"/>
                <a:pathLst>
                  <a:path w="164961" h="171359">
                    <a:moveTo>
                      <a:pt x="0" y="0"/>
                    </a:moveTo>
                    <a:lnTo>
                      <a:pt x="164961" y="0"/>
                    </a:lnTo>
                    <a:lnTo>
                      <a:pt x="164961" y="171359"/>
                    </a:lnTo>
                    <a:lnTo>
                      <a:pt x="0" y="171359"/>
                    </a:lnTo>
                    <a:close/>
                  </a:path>
                </a:pathLst>
              </a:custGeom>
              <a:solidFill>
                <a:srgbClr val="F6F9FB"/>
              </a:solidFill>
            </p:spPr>
            <p:txBody>
              <a:bodyPr/>
              <a:lstStyle/>
              <a:p>
                <a:endParaRPr lang="en-SA"/>
              </a:p>
            </p:txBody>
          </p:sp>
          <p:sp>
            <p:nvSpPr>
              <p:cNvPr id="134" name="TextBox 71"/>
              <p:cNvSpPr txBox="1"/>
              <p:nvPr/>
            </p:nvSpPr>
            <p:spPr>
              <a:xfrm>
                <a:off x="0" y="-47625"/>
                <a:ext cx="164961" cy="218984"/>
              </a:xfrm>
              <a:prstGeom prst="rect">
                <a:avLst/>
              </a:prstGeom>
            </p:spPr>
            <p:txBody>
              <a:bodyPr lIns="33687" tIns="33687" rIns="33687" bIns="33687" rtlCol="0" anchor="ctr"/>
              <a:lstStyle/>
              <a:p>
                <a:pPr algn="ctr">
                  <a:lnSpc>
                    <a:spcPts val="1773"/>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130" name="Freeform 72"/>
            <p:cNvSpPr/>
            <p:nvPr/>
          </p:nvSpPr>
          <p:spPr>
            <a:xfrm rot="10800000">
              <a:off x="8639716" y="1836185"/>
              <a:ext cx="1125887" cy="1124479"/>
            </a:xfrm>
            <a:custGeom>
              <a:avLst/>
              <a:gdLst/>
              <a:ahLst/>
              <a:cxnLst/>
              <a:rect l="l" t="t" r="r" b="b"/>
              <a:pathLst>
                <a:path w="2251773" h="2248958">
                  <a:moveTo>
                    <a:pt x="0" y="0"/>
                  </a:moveTo>
                  <a:lnTo>
                    <a:pt x="2251773" y="0"/>
                  </a:lnTo>
                  <a:lnTo>
                    <a:pt x="2251773" y="2248958"/>
                  </a:lnTo>
                  <a:lnTo>
                    <a:pt x="0" y="2248958"/>
                  </a:lnTo>
                  <a:lnTo>
                    <a:pt x="0" y="0"/>
                  </a:lnTo>
                  <a:close/>
                </a:path>
              </a:pathLst>
            </a:custGeom>
            <a:blipFill>
              <a:blip r:embed="rId2" cstate="email">
                <a:alphaModFix amt="35000"/>
                <a:extLst>
                  <a:ext uri="{28A0092B-C50C-407E-A947-70E740481C1C}">
                    <a14:useLocalDpi xmlns:a14="http://schemas.microsoft.com/office/drawing/2010/main"/>
                  </a:ext>
                </a:extLst>
              </a:blip>
              <a:stretch>
                <a:fillRect/>
              </a:stretch>
            </a:blipFill>
          </p:spPr>
          <p:txBody>
            <a:bodyPr/>
            <a:lstStyle/>
            <a:p>
              <a:endParaRPr lang="en-SA"/>
            </a:p>
          </p:txBody>
        </p:sp>
        <p:sp>
          <p:nvSpPr>
            <p:cNvPr id="131" name="Freeform 73"/>
            <p:cNvSpPr/>
            <p:nvPr/>
          </p:nvSpPr>
          <p:spPr>
            <a:xfrm rot="5423999">
              <a:off x="9017205" y="2195739"/>
              <a:ext cx="1255411" cy="632413"/>
            </a:xfrm>
            <a:custGeom>
              <a:avLst/>
              <a:gdLst/>
              <a:ahLst/>
              <a:cxnLst/>
              <a:rect l="l" t="t" r="r" b="b"/>
              <a:pathLst>
                <a:path w="2510821" h="1264826">
                  <a:moveTo>
                    <a:pt x="0" y="0"/>
                  </a:moveTo>
                  <a:lnTo>
                    <a:pt x="2510821" y="0"/>
                  </a:lnTo>
                  <a:lnTo>
                    <a:pt x="2510821" y="1264827"/>
                  </a:lnTo>
                  <a:lnTo>
                    <a:pt x="0" y="1264827"/>
                  </a:lnTo>
                  <a:lnTo>
                    <a:pt x="0" y="0"/>
                  </a:lnTo>
                  <a:close/>
                </a:path>
              </a:pathLst>
            </a:custGeom>
            <a: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p:spPr>
          <p:txBody>
            <a:bodyPr/>
            <a:lstStyle/>
            <a:p>
              <a:endParaRPr lang="en-SA"/>
            </a:p>
          </p:txBody>
        </p:sp>
        <p:sp>
          <p:nvSpPr>
            <p:cNvPr id="132" name="AutoShape 74"/>
            <p:cNvSpPr/>
            <p:nvPr/>
          </p:nvSpPr>
          <p:spPr>
            <a:xfrm rot="10800000" flipV="1">
              <a:off x="9318264" y="3104616"/>
              <a:ext cx="0" cy="573754"/>
            </a:xfrm>
            <a:prstGeom prst="line">
              <a:avLst/>
            </a:prstGeom>
            <a:ln w="28575" cap="flat">
              <a:solidFill>
                <a:srgbClr val="ADBCBD"/>
              </a:solidFill>
              <a:prstDash val="sysDot"/>
              <a:headEnd type="none" w="sm" len="sm"/>
              <a:tailEnd type="oval" w="lg" len="lg"/>
            </a:ln>
          </p:spPr>
          <p:txBody>
            <a:bodyPr/>
            <a:lstStyle/>
            <a:p>
              <a:endParaRPr lang="en-SA"/>
            </a:p>
          </p:txBody>
        </p:sp>
      </p:grpSp>
      <p:sp>
        <p:nvSpPr>
          <p:cNvPr id="140" name="TextBox 106"/>
          <p:cNvSpPr txBox="1"/>
          <p:nvPr/>
        </p:nvSpPr>
        <p:spPr>
          <a:xfrm>
            <a:off x="1121078" y="2910160"/>
            <a:ext cx="303296" cy="249940"/>
          </a:xfrm>
          <a:prstGeom prst="rect">
            <a:avLst/>
          </a:prstGeom>
        </p:spPr>
        <p:txBody>
          <a:bodyPr lIns="0" tIns="0" rIns="0" bIns="0" rtlCol="0" anchor="t">
            <a:spAutoFit/>
          </a:bodyPr>
          <a:lstStyle/>
          <a:p>
            <a:pPr algn="ctr">
              <a:lnSpc>
                <a:spcPts val="1870"/>
              </a:lnSpc>
              <a:spcBef>
                <a:spcPct val="0"/>
              </a:spcBef>
            </a:pPr>
            <a:r>
              <a:rPr lang="en-US" sz="1748" b="1" dirty="0">
                <a:solidFill>
                  <a:schemeClr val="bg1"/>
                </a:solidFill>
                <a:latin typeface="SST Arabic Medium" panose="020B0604030504020204" pitchFamily="34" charset="-78"/>
                <a:ea typeface="SST Arabic Bold"/>
                <a:cs typeface="SST Arabic Medium" panose="020B0604030504020204" pitchFamily="34" charset="-78"/>
                <a:sym typeface="SST Arabic Bold"/>
              </a:rPr>
              <a:t>08</a:t>
            </a:r>
          </a:p>
        </p:txBody>
      </p:sp>
      <p:sp>
        <p:nvSpPr>
          <p:cNvPr id="141" name="TextBox 99"/>
          <p:cNvSpPr txBox="1"/>
          <p:nvPr/>
        </p:nvSpPr>
        <p:spPr>
          <a:xfrm>
            <a:off x="1905523" y="4854510"/>
            <a:ext cx="1452274" cy="252570"/>
          </a:xfrm>
          <a:prstGeom prst="rect">
            <a:avLst/>
          </a:prstGeom>
        </p:spPr>
        <p:txBody>
          <a:bodyPr lIns="0" tIns="0" rIns="0" bIns="0" rtlCol="0" anchor="t">
            <a:spAutoFit/>
          </a:bodyPr>
          <a:lstStyle/>
          <a:p>
            <a:pPr algn="ctr">
              <a:lnSpc>
                <a:spcPts val="1941"/>
              </a:lnSpc>
            </a:pPr>
            <a:r>
              <a:rPr lang="ar-EG" sz="1815" dirty="0">
                <a:solidFill>
                  <a:srgbClr val="084186"/>
                </a:solidFill>
                <a:latin typeface="SST Arabic Medium" panose="020B0604030504020204" pitchFamily="34" charset="-78"/>
                <a:ea typeface="SST Arabic"/>
                <a:cs typeface="SST Arabic Medium" panose="020B0604030504020204" pitchFamily="34" charset="-78"/>
                <a:sym typeface="SST Arabic"/>
                <a:rtl/>
              </a:rPr>
              <a:t>توفير الموارد</a:t>
            </a:r>
          </a:p>
        </p:txBody>
      </p:sp>
    </p:spTree>
    <p:extLst>
      <p:ext uri="{BB962C8B-B14F-4D97-AF65-F5344CB8AC3E}">
        <p14:creationId xmlns:p14="http://schemas.microsoft.com/office/powerpoint/2010/main" val="189207334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1235188" y="2053249"/>
            <a:ext cx="1036703" cy="1036703"/>
          </a:xfrm>
          <a:prstGeom prst="ellipse">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5762741" y="526472"/>
            <a:ext cx="5934770"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رابعاً: بيئة المشروع</a:t>
            </a:r>
            <a:endParaRPr kumimoji="0" lang="en-US" sz="2500" i="0" u="none" strike="noStrike" kern="1200" cap="none" spc="0" normalizeH="0" baseline="0" noProof="0" dirty="0">
              <a:ln>
                <a:noFill/>
              </a:ln>
              <a:solidFill>
                <a:srgbClr val="112D63"/>
              </a:solidFill>
              <a:effectLst/>
              <a:uLnTx/>
              <a:uFillTx/>
              <a:latin typeface="SST Arabic Medium" pitchFamily="34" charset="-78"/>
              <a:cs typeface="SST Arabic Medium" pitchFamily="34" charset="-78"/>
            </a:endParaRPr>
          </a:p>
        </p:txBody>
      </p:sp>
      <p:sp>
        <p:nvSpPr>
          <p:cNvPr id="2" name="Rectangle 1">
            <a:extLst>
              <a:ext uri="{FF2B5EF4-FFF2-40B4-BE49-F238E27FC236}">
                <a16:creationId xmlns:a16="http://schemas.microsoft.com/office/drawing/2014/main" id="{6C0FE74A-7718-499B-8DC2-72F3AB76FCD5}"/>
              </a:ext>
            </a:extLst>
          </p:cNvPr>
          <p:cNvSpPr/>
          <p:nvPr/>
        </p:nvSpPr>
        <p:spPr>
          <a:xfrm>
            <a:off x="4386029" y="1902214"/>
            <a:ext cx="7215323" cy="2862322"/>
          </a:xfrm>
          <a:prstGeom prst="rect">
            <a:avLst/>
          </a:prstGeom>
        </p:spPr>
        <p:txBody>
          <a:bodyPr wrap="square">
            <a:spAutoFit/>
          </a:bodyPr>
          <a:lstStyle/>
          <a:p>
            <a:pPr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توجد المشاريع وتعمل ضمن بيئات داخلية وخارجية لها درجات متفاوتة من التأثير على تسليم القيمة. ويمكن أن تؤثر</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البيئات الداخلية والخارجية على التخطيط وأنشطة المشروع الأخرى. ويمكن أن تسفر هذه التأثيرات عن تأثير مفضل أو غير</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مفضل أو محايد على خصائص المشروع، أو المعنيين، أو فرق المشروع.</a:t>
            </a:r>
            <a:endParaRPr lang="en-US" dirty="0">
              <a:solidFill>
                <a:schemeClr val="tx1">
                  <a:lumMod val="50000"/>
                  <a:lumOff val="50000"/>
                </a:schemeClr>
              </a:solidFill>
              <a:latin typeface="SST Arabic Medium" pitchFamily="34" charset="-78"/>
              <a:cs typeface="SST Arabic Medium" pitchFamily="34" charset="-78"/>
            </a:endParaRPr>
          </a:p>
        </p:txBody>
      </p:sp>
      <p:pic>
        <p:nvPicPr>
          <p:cNvPr id="4" name="Picture 2" descr="C:\Users\user\Desktop\gears_813409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9266" y="2527851"/>
            <a:ext cx="2133600" cy="2133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47308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C0FE74A-7718-499B-8DC2-72F3AB76FCD5}"/>
              </a:ext>
            </a:extLst>
          </p:cNvPr>
          <p:cNvSpPr/>
          <p:nvPr/>
        </p:nvSpPr>
        <p:spPr>
          <a:xfrm>
            <a:off x="5592885" y="1295396"/>
            <a:ext cx="6096000" cy="369332"/>
          </a:xfrm>
          <a:prstGeom prst="rect">
            <a:avLst/>
          </a:prstGeom>
        </p:spPr>
        <p:txBody>
          <a:bodyPr>
            <a:spAutoFit/>
          </a:bodyPr>
          <a:lstStyle/>
          <a:p>
            <a:pPr algn="r" rtl="1"/>
            <a:r>
              <a:rPr lang="ar-EG" dirty="0">
                <a:solidFill>
                  <a:srgbClr val="03A5AD"/>
                </a:solidFill>
                <a:latin typeface="SST Arabic Medium" pitchFamily="34" charset="-78"/>
                <a:cs typeface="SST Arabic Medium" pitchFamily="34" charset="-78"/>
              </a:rPr>
              <a:t>من أمثلة البيئة الداخلية على سبيل المثال لا الحصر:</a:t>
            </a:r>
            <a:endParaRPr lang="en-US" dirty="0">
              <a:solidFill>
                <a:srgbClr val="03A5AD"/>
              </a:solidFill>
              <a:latin typeface="SST Arabic Medium" pitchFamily="34" charset="-78"/>
              <a:cs typeface="SST Arabic Medium" pitchFamily="34" charset="-78"/>
            </a:endParaRPr>
          </a:p>
        </p:txBody>
      </p:sp>
      <p:sp>
        <p:nvSpPr>
          <p:cNvPr id="6" name="TextBox 5"/>
          <p:cNvSpPr txBox="1"/>
          <p:nvPr/>
        </p:nvSpPr>
        <p:spPr>
          <a:xfrm>
            <a:off x="5762741" y="526472"/>
            <a:ext cx="5934770"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رابعاً: بيئة المشروع</a:t>
            </a:r>
            <a:endParaRPr kumimoji="0" lang="en-US" sz="2500" i="0" u="none" strike="noStrike" kern="1200" cap="none" spc="0" normalizeH="0" baseline="0" noProof="0" dirty="0">
              <a:ln>
                <a:noFill/>
              </a:ln>
              <a:solidFill>
                <a:srgbClr val="112D63"/>
              </a:solidFill>
              <a:effectLst/>
              <a:uLnTx/>
              <a:uFillTx/>
              <a:latin typeface="SST Arabic Medium" pitchFamily="34" charset="-78"/>
              <a:cs typeface="SST Arabic Medium" pitchFamily="34" charset="-78"/>
            </a:endParaRPr>
          </a:p>
        </p:txBody>
      </p:sp>
      <p:grpSp>
        <p:nvGrpSpPr>
          <p:cNvPr id="5" name="Group 2"/>
          <p:cNvGrpSpPr/>
          <p:nvPr/>
        </p:nvGrpSpPr>
        <p:grpSpPr>
          <a:xfrm>
            <a:off x="1758936" y="2006589"/>
            <a:ext cx="8674129" cy="3922165"/>
            <a:chOff x="0" y="0"/>
            <a:chExt cx="17348257" cy="7844331"/>
          </a:xfrm>
        </p:grpSpPr>
        <p:grpSp>
          <p:nvGrpSpPr>
            <p:cNvPr id="7" name="Group 3"/>
            <p:cNvGrpSpPr/>
            <p:nvPr/>
          </p:nvGrpSpPr>
          <p:grpSpPr>
            <a:xfrm>
              <a:off x="13389237" y="1297543"/>
              <a:ext cx="3959020" cy="2749161"/>
              <a:chOff x="0" y="0"/>
              <a:chExt cx="1243664" cy="863606"/>
            </a:xfrm>
          </p:grpSpPr>
          <p:sp>
            <p:nvSpPr>
              <p:cNvPr id="53" name="Freeform 4"/>
              <p:cNvSpPr/>
              <p:nvPr/>
            </p:nvSpPr>
            <p:spPr>
              <a:xfrm>
                <a:off x="0" y="0"/>
                <a:ext cx="1243664" cy="863606"/>
              </a:xfrm>
              <a:custGeom>
                <a:avLst/>
                <a:gdLst/>
                <a:ahLst/>
                <a:cxnLst/>
                <a:rect l="l" t="t" r="r" b="b"/>
                <a:pathLst>
                  <a:path w="1243664" h="863606">
                    <a:moveTo>
                      <a:pt x="62576" y="0"/>
                    </a:moveTo>
                    <a:lnTo>
                      <a:pt x="1181088" y="0"/>
                    </a:lnTo>
                    <a:cubicBezTo>
                      <a:pt x="1197684" y="0"/>
                      <a:pt x="1213601" y="6593"/>
                      <a:pt x="1225336" y="18328"/>
                    </a:cubicBezTo>
                    <a:cubicBezTo>
                      <a:pt x="1237071" y="30064"/>
                      <a:pt x="1243664" y="45980"/>
                      <a:pt x="1243664" y="62576"/>
                    </a:cubicBezTo>
                    <a:lnTo>
                      <a:pt x="1243664" y="801030"/>
                    </a:lnTo>
                    <a:cubicBezTo>
                      <a:pt x="1243664" y="835590"/>
                      <a:pt x="1215648" y="863606"/>
                      <a:pt x="1181088" y="863606"/>
                    </a:cubicBezTo>
                    <a:lnTo>
                      <a:pt x="62576" y="863606"/>
                    </a:lnTo>
                    <a:cubicBezTo>
                      <a:pt x="28016" y="863606"/>
                      <a:pt x="0" y="835590"/>
                      <a:pt x="0" y="801030"/>
                    </a:cubicBezTo>
                    <a:lnTo>
                      <a:pt x="0" y="62576"/>
                    </a:lnTo>
                    <a:cubicBezTo>
                      <a:pt x="0" y="28016"/>
                      <a:pt x="28016" y="0"/>
                      <a:pt x="62576" y="0"/>
                    </a:cubicBezTo>
                    <a:close/>
                  </a:path>
                </a:pathLst>
              </a:custGeom>
              <a:solidFill>
                <a:srgbClr val="DDF1F0"/>
              </a:solidFill>
            </p:spPr>
            <p:txBody>
              <a:bodyPr/>
              <a:lstStyle/>
              <a:p>
                <a:endParaRPr lang="en-SA"/>
              </a:p>
            </p:txBody>
          </p:sp>
          <p:sp>
            <p:nvSpPr>
              <p:cNvPr id="54" name="TextBox 5"/>
              <p:cNvSpPr txBox="1"/>
              <p:nvPr/>
            </p:nvSpPr>
            <p:spPr>
              <a:xfrm>
                <a:off x="0" y="19050"/>
                <a:ext cx="1243664" cy="844556"/>
              </a:xfrm>
              <a:prstGeom prst="rect">
                <a:avLst/>
              </a:prstGeom>
            </p:spPr>
            <p:txBody>
              <a:bodyPr lIns="24384" tIns="24384" rIns="24384" bIns="24384" rtlCol="0" anchor="ctr"/>
              <a:lstStyle/>
              <a:p>
                <a:pPr algn="ctr">
                  <a:lnSpc>
                    <a:spcPts val="1100"/>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8" name="Freeform 6"/>
            <p:cNvSpPr/>
            <p:nvPr/>
          </p:nvSpPr>
          <p:spPr>
            <a:xfrm>
              <a:off x="14481280" y="60862"/>
              <a:ext cx="2060762" cy="1810346"/>
            </a:xfrm>
            <a:custGeom>
              <a:avLst/>
              <a:gdLst/>
              <a:ahLst/>
              <a:cxnLst/>
              <a:rect l="l" t="t" r="r" b="b"/>
              <a:pathLst>
                <a:path w="2060762" h="1810346">
                  <a:moveTo>
                    <a:pt x="0" y="0"/>
                  </a:moveTo>
                  <a:lnTo>
                    <a:pt x="2060762" y="0"/>
                  </a:lnTo>
                  <a:lnTo>
                    <a:pt x="2060762" y="1810345"/>
                  </a:lnTo>
                  <a:lnTo>
                    <a:pt x="0" y="1810345"/>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p>
              <a:endParaRPr lang="en-SA"/>
            </a:p>
          </p:txBody>
        </p:sp>
        <p:grpSp>
          <p:nvGrpSpPr>
            <p:cNvPr id="9" name="Group 7"/>
            <p:cNvGrpSpPr/>
            <p:nvPr/>
          </p:nvGrpSpPr>
          <p:grpSpPr>
            <a:xfrm>
              <a:off x="8927243" y="1297543"/>
              <a:ext cx="3959020" cy="2749161"/>
              <a:chOff x="0" y="0"/>
              <a:chExt cx="1243664" cy="863606"/>
            </a:xfrm>
          </p:grpSpPr>
          <p:sp>
            <p:nvSpPr>
              <p:cNvPr id="51" name="Freeform 8"/>
              <p:cNvSpPr/>
              <p:nvPr/>
            </p:nvSpPr>
            <p:spPr>
              <a:xfrm>
                <a:off x="0" y="0"/>
                <a:ext cx="1243664" cy="863606"/>
              </a:xfrm>
              <a:custGeom>
                <a:avLst/>
                <a:gdLst/>
                <a:ahLst/>
                <a:cxnLst/>
                <a:rect l="l" t="t" r="r" b="b"/>
                <a:pathLst>
                  <a:path w="1243664" h="863606">
                    <a:moveTo>
                      <a:pt x="62576" y="0"/>
                    </a:moveTo>
                    <a:lnTo>
                      <a:pt x="1181088" y="0"/>
                    </a:lnTo>
                    <a:cubicBezTo>
                      <a:pt x="1197684" y="0"/>
                      <a:pt x="1213601" y="6593"/>
                      <a:pt x="1225336" y="18328"/>
                    </a:cubicBezTo>
                    <a:cubicBezTo>
                      <a:pt x="1237071" y="30064"/>
                      <a:pt x="1243664" y="45980"/>
                      <a:pt x="1243664" y="62576"/>
                    </a:cubicBezTo>
                    <a:lnTo>
                      <a:pt x="1243664" y="801030"/>
                    </a:lnTo>
                    <a:cubicBezTo>
                      <a:pt x="1243664" y="835590"/>
                      <a:pt x="1215648" y="863606"/>
                      <a:pt x="1181088" y="863606"/>
                    </a:cubicBezTo>
                    <a:lnTo>
                      <a:pt x="62576" y="863606"/>
                    </a:lnTo>
                    <a:cubicBezTo>
                      <a:pt x="28016" y="863606"/>
                      <a:pt x="0" y="835590"/>
                      <a:pt x="0" y="801030"/>
                    </a:cubicBezTo>
                    <a:lnTo>
                      <a:pt x="0" y="62576"/>
                    </a:lnTo>
                    <a:cubicBezTo>
                      <a:pt x="0" y="28016"/>
                      <a:pt x="28016" y="0"/>
                      <a:pt x="62576" y="0"/>
                    </a:cubicBezTo>
                    <a:close/>
                  </a:path>
                </a:pathLst>
              </a:custGeom>
              <a:solidFill>
                <a:srgbClr val="DDF1F0"/>
              </a:solidFill>
            </p:spPr>
            <p:txBody>
              <a:bodyPr/>
              <a:lstStyle/>
              <a:p>
                <a:endParaRPr lang="en-SA"/>
              </a:p>
            </p:txBody>
          </p:sp>
          <p:sp>
            <p:nvSpPr>
              <p:cNvPr id="52" name="TextBox 9"/>
              <p:cNvSpPr txBox="1"/>
              <p:nvPr/>
            </p:nvSpPr>
            <p:spPr>
              <a:xfrm>
                <a:off x="0" y="19050"/>
                <a:ext cx="1243664" cy="844556"/>
              </a:xfrm>
              <a:prstGeom prst="rect">
                <a:avLst/>
              </a:prstGeom>
            </p:spPr>
            <p:txBody>
              <a:bodyPr lIns="24384" tIns="24384" rIns="24384" bIns="24384" rtlCol="0" anchor="ctr"/>
              <a:lstStyle/>
              <a:p>
                <a:pPr algn="ctr">
                  <a:lnSpc>
                    <a:spcPts val="1100"/>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10" name="Freeform 10"/>
            <p:cNvSpPr/>
            <p:nvPr/>
          </p:nvSpPr>
          <p:spPr>
            <a:xfrm>
              <a:off x="9876372" y="60862"/>
              <a:ext cx="2060762" cy="1810346"/>
            </a:xfrm>
            <a:custGeom>
              <a:avLst/>
              <a:gdLst/>
              <a:ahLst/>
              <a:cxnLst/>
              <a:rect l="l" t="t" r="r" b="b"/>
              <a:pathLst>
                <a:path w="2060762" h="1810346">
                  <a:moveTo>
                    <a:pt x="0" y="0"/>
                  </a:moveTo>
                  <a:lnTo>
                    <a:pt x="2060762" y="0"/>
                  </a:lnTo>
                  <a:lnTo>
                    <a:pt x="2060762" y="1810345"/>
                  </a:lnTo>
                  <a:lnTo>
                    <a:pt x="0" y="1810345"/>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txBody>
            <a:bodyPr/>
            <a:lstStyle/>
            <a:p>
              <a:endParaRPr lang="en-SA"/>
            </a:p>
          </p:txBody>
        </p:sp>
        <p:grpSp>
          <p:nvGrpSpPr>
            <p:cNvPr id="11" name="Group 11"/>
            <p:cNvGrpSpPr/>
            <p:nvPr/>
          </p:nvGrpSpPr>
          <p:grpSpPr>
            <a:xfrm>
              <a:off x="4461994" y="1297543"/>
              <a:ext cx="3959020" cy="2749161"/>
              <a:chOff x="0" y="0"/>
              <a:chExt cx="1243664" cy="863606"/>
            </a:xfrm>
          </p:grpSpPr>
          <p:sp>
            <p:nvSpPr>
              <p:cNvPr id="49" name="Freeform 12"/>
              <p:cNvSpPr/>
              <p:nvPr/>
            </p:nvSpPr>
            <p:spPr>
              <a:xfrm>
                <a:off x="0" y="0"/>
                <a:ext cx="1243664" cy="863606"/>
              </a:xfrm>
              <a:custGeom>
                <a:avLst/>
                <a:gdLst/>
                <a:ahLst/>
                <a:cxnLst/>
                <a:rect l="l" t="t" r="r" b="b"/>
                <a:pathLst>
                  <a:path w="1243664" h="863606">
                    <a:moveTo>
                      <a:pt x="62576" y="0"/>
                    </a:moveTo>
                    <a:lnTo>
                      <a:pt x="1181088" y="0"/>
                    </a:lnTo>
                    <a:cubicBezTo>
                      <a:pt x="1197684" y="0"/>
                      <a:pt x="1213601" y="6593"/>
                      <a:pt x="1225336" y="18328"/>
                    </a:cubicBezTo>
                    <a:cubicBezTo>
                      <a:pt x="1237071" y="30064"/>
                      <a:pt x="1243664" y="45980"/>
                      <a:pt x="1243664" y="62576"/>
                    </a:cubicBezTo>
                    <a:lnTo>
                      <a:pt x="1243664" y="801030"/>
                    </a:lnTo>
                    <a:cubicBezTo>
                      <a:pt x="1243664" y="835590"/>
                      <a:pt x="1215648" y="863606"/>
                      <a:pt x="1181088" y="863606"/>
                    </a:cubicBezTo>
                    <a:lnTo>
                      <a:pt x="62576" y="863606"/>
                    </a:lnTo>
                    <a:cubicBezTo>
                      <a:pt x="28016" y="863606"/>
                      <a:pt x="0" y="835590"/>
                      <a:pt x="0" y="801030"/>
                    </a:cubicBezTo>
                    <a:lnTo>
                      <a:pt x="0" y="62576"/>
                    </a:lnTo>
                    <a:cubicBezTo>
                      <a:pt x="0" y="28016"/>
                      <a:pt x="28016" y="0"/>
                      <a:pt x="62576" y="0"/>
                    </a:cubicBezTo>
                    <a:close/>
                  </a:path>
                </a:pathLst>
              </a:custGeom>
              <a:solidFill>
                <a:srgbClr val="DDF1F0"/>
              </a:solidFill>
            </p:spPr>
            <p:txBody>
              <a:bodyPr/>
              <a:lstStyle/>
              <a:p>
                <a:endParaRPr lang="en-SA"/>
              </a:p>
            </p:txBody>
          </p:sp>
          <p:sp>
            <p:nvSpPr>
              <p:cNvPr id="50" name="TextBox 13"/>
              <p:cNvSpPr txBox="1"/>
              <p:nvPr/>
            </p:nvSpPr>
            <p:spPr>
              <a:xfrm>
                <a:off x="0" y="19050"/>
                <a:ext cx="1243664" cy="844556"/>
              </a:xfrm>
              <a:prstGeom prst="rect">
                <a:avLst/>
              </a:prstGeom>
            </p:spPr>
            <p:txBody>
              <a:bodyPr lIns="24384" tIns="24384" rIns="24384" bIns="24384" rtlCol="0" anchor="ctr"/>
              <a:lstStyle/>
              <a:p>
                <a:pPr algn="ctr">
                  <a:lnSpc>
                    <a:spcPts val="1100"/>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12" name="Freeform 14"/>
            <p:cNvSpPr/>
            <p:nvPr/>
          </p:nvSpPr>
          <p:spPr>
            <a:xfrm>
              <a:off x="5418681" y="60862"/>
              <a:ext cx="2060762" cy="1810346"/>
            </a:xfrm>
            <a:custGeom>
              <a:avLst/>
              <a:gdLst/>
              <a:ahLst/>
              <a:cxnLst/>
              <a:rect l="l" t="t" r="r" b="b"/>
              <a:pathLst>
                <a:path w="2060762" h="1810346">
                  <a:moveTo>
                    <a:pt x="0" y="0"/>
                  </a:moveTo>
                  <a:lnTo>
                    <a:pt x="2060762" y="0"/>
                  </a:lnTo>
                  <a:lnTo>
                    <a:pt x="2060762" y="1810345"/>
                  </a:lnTo>
                  <a:lnTo>
                    <a:pt x="0" y="1810345"/>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txBody>
            <a:bodyPr/>
            <a:lstStyle/>
            <a:p>
              <a:endParaRPr lang="en-SA"/>
            </a:p>
          </p:txBody>
        </p:sp>
        <p:grpSp>
          <p:nvGrpSpPr>
            <p:cNvPr id="13" name="Group 15"/>
            <p:cNvGrpSpPr/>
            <p:nvPr/>
          </p:nvGrpSpPr>
          <p:grpSpPr>
            <a:xfrm>
              <a:off x="0" y="1297543"/>
              <a:ext cx="3959020" cy="2749161"/>
              <a:chOff x="0" y="0"/>
              <a:chExt cx="1243664" cy="863606"/>
            </a:xfrm>
          </p:grpSpPr>
          <p:sp>
            <p:nvSpPr>
              <p:cNvPr id="47" name="Freeform 16"/>
              <p:cNvSpPr/>
              <p:nvPr/>
            </p:nvSpPr>
            <p:spPr>
              <a:xfrm>
                <a:off x="0" y="0"/>
                <a:ext cx="1243664" cy="863606"/>
              </a:xfrm>
              <a:custGeom>
                <a:avLst/>
                <a:gdLst/>
                <a:ahLst/>
                <a:cxnLst/>
                <a:rect l="l" t="t" r="r" b="b"/>
                <a:pathLst>
                  <a:path w="1243664" h="863606">
                    <a:moveTo>
                      <a:pt x="62576" y="0"/>
                    </a:moveTo>
                    <a:lnTo>
                      <a:pt x="1181088" y="0"/>
                    </a:lnTo>
                    <a:cubicBezTo>
                      <a:pt x="1197684" y="0"/>
                      <a:pt x="1213601" y="6593"/>
                      <a:pt x="1225336" y="18328"/>
                    </a:cubicBezTo>
                    <a:cubicBezTo>
                      <a:pt x="1237071" y="30064"/>
                      <a:pt x="1243664" y="45980"/>
                      <a:pt x="1243664" y="62576"/>
                    </a:cubicBezTo>
                    <a:lnTo>
                      <a:pt x="1243664" y="801030"/>
                    </a:lnTo>
                    <a:cubicBezTo>
                      <a:pt x="1243664" y="835590"/>
                      <a:pt x="1215648" y="863606"/>
                      <a:pt x="1181088" y="863606"/>
                    </a:cubicBezTo>
                    <a:lnTo>
                      <a:pt x="62576" y="863606"/>
                    </a:lnTo>
                    <a:cubicBezTo>
                      <a:pt x="28016" y="863606"/>
                      <a:pt x="0" y="835590"/>
                      <a:pt x="0" y="801030"/>
                    </a:cubicBezTo>
                    <a:lnTo>
                      <a:pt x="0" y="62576"/>
                    </a:lnTo>
                    <a:cubicBezTo>
                      <a:pt x="0" y="28016"/>
                      <a:pt x="28016" y="0"/>
                      <a:pt x="62576" y="0"/>
                    </a:cubicBezTo>
                    <a:close/>
                  </a:path>
                </a:pathLst>
              </a:custGeom>
              <a:solidFill>
                <a:srgbClr val="DDF1F0"/>
              </a:solidFill>
            </p:spPr>
            <p:txBody>
              <a:bodyPr/>
              <a:lstStyle/>
              <a:p>
                <a:endParaRPr lang="en-SA"/>
              </a:p>
            </p:txBody>
          </p:sp>
          <p:sp>
            <p:nvSpPr>
              <p:cNvPr id="48" name="TextBox 17"/>
              <p:cNvSpPr txBox="1"/>
              <p:nvPr/>
            </p:nvSpPr>
            <p:spPr>
              <a:xfrm>
                <a:off x="0" y="19050"/>
                <a:ext cx="1243664" cy="844556"/>
              </a:xfrm>
              <a:prstGeom prst="rect">
                <a:avLst/>
              </a:prstGeom>
            </p:spPr>
            <p:txBody>
              <a:bodyPr lIns="24384" tIns="24384" rIns="24384" bIns="24384" rtlCol="0" anchor="ctr"/>
              <a:lstStyle/>
              <a:p>
                <a:pPr algn="ctr">
                  <a:lnSpc>
                    <a:spcPts val="1100"/>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14" name="Freeform 18"/>
            <p:cNvSpPr/>
            <p:nvPr/>
          </p:nvSpPr>
          <p:spPr>
            <a:xfrm>
              <a:off x="947283" y="0"/>
              <a:ext cx="2060762" cy="1810346"/>
            </a:xfrm>
            <a:custGeom>
              <a:avLst/>
              <a:gdLst/>
              <a:ahLst/>
              <a:cxnLst/>
              <a:rect l="l" t="t" r="r" b="b"/>
              <a:pathLst>
                <a:path w="2060762" h="1810346">
                  <a:moveTo>
                    <a:pt x="0" y="0"/>
                  </a:moveTo>
                  <a:lnTo>
                    <a:pt x="2060762" y="0"/>
                  </a:lnTo>
                  <a:lnTo>
                    <a:pt x="2060762" y="1810346"/>
                  </a:lnTo>
                  <a:lnTo>
                    <a:pt x="0" y="1810346"/>
                  </a:lnTo>
                  <a:lnTo>
                    <a:pt x="0" y="0"/>
                  </a:lnTo>
                  <a:close/>
                </a:path>
              </a:pathLst>
            </a:custGeom>
            <a: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a:blipFill>
          </p:spPr>
          <p:txBody>
            <a:bodyPr/>
            <a:lstStyle/>
            <a:p>
              <a:endParaRPr lang="en-SA"/>
            </a:p>
          </p:txBody>
        </p:sp>
        <p:grpSp>
          <p:nvGrpSpPr>
            <p:cNvPr id="15" name="Group 19"/>
            <p:cNvGrpSpPr/>
            <p:nvPr/>
          </p:nvGrpSpPr>
          <p:grpSpPr>
            <a:xfrm>
              <a:off x="13389237" y="5095170"/>
              <a:ext cx="3959020" cy="2749161"/>
              <a:chOff x="0" y="0"/>
              <a:chExt cx="1243664" cy="863606"/>
            </a:xfrm>
          </p:grpSpPr>
          <p:sp>
            <p:nvSpPr>
              <p:cNvPr id="45" name="Freeform 20"/>
              <p:cNvSpPr/>
              <p:nvPr/>
            </p:nvSpPr>
            <p:spPr>
              <a:xfrm>
                <a:off x="0" y="0"/>
                <a:ext cx="1243664" cy="863606"/>
              </a:xfrm>
              <a:custGeom>
                <a:avLst/>
                <a:gdLst/>
                <a:ahLst/>
                <a:cxnLst/>
                <a:rect l="l" t="t" r="r" b="b"/>
                <a:pathLst>
                  <a:path w="1243664" h="863606">
                    <a:moveTo>
                      <a:pt x="62576" y="0"/>
                    </a:moveTo>
                    <a:lnTo>
                      <a:pt x="1181088" y="0"/>
                    </a:lnTo>
                    <a:cubicBezTo>
                      <a:pt x="1197684" y="0"/>
                      <a:pt x="1213601" y="6593"/>
                      <a:pt x="1225336" y="18328"/>
                    </a:cubicBezTo>
                    <a:cubicBezTo>
                      <a:pt x="1237071" y="30064"/>
                      <a:pt x="1243664" y="45980"/>
                      <a:pt x="1243664" y="62576"/>
                    </a:cubicBezTo>
                    <a:lnTo>
                      <a:pt x="1243664" y="801030"/>
                    </a:lnTo>
                    <a:cubicBezTo>
                      <a:pt x="1243664" y="835590"/>
                      <a:pt x="1215648" y="863606"/>
                      <a:pt x="1181088" y="863606"/>
                    </a:cubicBezTo>
                    <a:lnTo>
                      <a:pt x="62576" y="863606"/>
                    </a:lnTo>
                    <a:cubicBezTo>
                      <a:pt x="28016" y="863606"/>
                      <a:pt x="0" y="835590"/>
                      <a:pt x="0" y="801030"/>
                    </a:cubicBezTo>
                    <a:lnTo>
                      <a:pt x="0" y="62576"/>
                    </a:lnTo>
                    <a:cubicBezTo>
                      <a:pt x="0" y="28016"/>
                      <a:pt x="28016" y="0"/>
                      <a:pt x="62576" y="0"/>
                    </a:cubicBezTo>
                    <a:close/>
                  </a:path>
                </a:pathLst>
              </a:custGeom>
              <a:solidFill>
                <a:srgbClr val="DDF1F0"/>
              </a:solidFill>
            </p:spPr>
            <p:txBody>
              <a:bodyPr/>
              <a:lstStyle/>
              <a:p>
                <a:endParaRPr lang="en-SA"/>
              </a:p>
            </p:txBody>
          </p:sp>
          <p:sp>
            <p:nvSpPr>
              <p:cNvPr id="46" name="TextBox 21"/>
              <p:cNvSpPr txBox="1"/>
              <p:nvPr/>
            </p:nvSpPr>
            <p:spPr>
              <a:xfrm>
                <a:off x="0" y="19050"/>
                <a:ext cx="1243664" cy="844556"/>
              </a:xfrm>
              <a:prstGeom prst="rect">
                <a:avLst/>
              </a:prstGeom>
            </p:spPr>
            <p:txBody>
              <a:bodyPr lIns="24384" tIns="24384" rIns="24384" bIns="24384" rtlCol="0" anchor="ctr"/>
              <a:lstStyle/>
              <a:p>
                <a:pPr algn="ctr">
                  <a:lnSpc>
                    <a:spcPts val="1100"/>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16" name="Group 22"/>
            <p:cNvGrpSpPr/>
            <p:nvPr/>
          </p:nvGrpSpPr>
          <p:grpSpPr>
            <a:xfrm>
              <a:off x="8927243" y="5095170"/>
              <a:ext cx="3959020" cy="2749161"/>
              <a:chOff x="0" y="0"/>
              <a:chExt cx="1243664" cy="863606"/>
            </a:xfrm>
          </p:grpSpPr>
          <p:sp>
            <p:nvSpPr>
              <p:cNvPr id="43" name="Freeform 23"/>
              <p:cNvSpPr/>
              <p:nvPr/>
            </p:nvSpPr>
            <p:spPr>
              <a:xfrm>
                <a:off x="0" y="0"/>
                <a:ext cx="1243664" cy="863606"/>
              </a:xfrm>
              <a:custGeom>
                <a:avLst/>
                <a:gdLst/>
                <a:ahLst/>
                <a:cxnLst/>
                <a:rect l="l" t="t" r="r" b="b"/>
                <a:pathLst>
                  <a:path w="1243664" h="863606">
                    <a:moveTo>
                      <a:pt x="62576" y="0"/>
                    </a:moveTo>
                    <a:lnTo>
                      <a:pt x="1181088" y="0"/>
                    </a:lnTo>
                    <a:cubicBezTo>
                      <a:pt x="1197684" y="0"/>
                      <a:pt x="1213601" y="6593"/>
                      <a:pt x="1225336" y="18328"/>
                    </a:cubicBezTo>
                    <a:cubicBezTo>
                      <a:pt x="1237071" y="30064"/>
                      <a:pt x="1243664" y="45980"/>
                      <a:pt x="1243664" y="62576"/>
                    </a:cubicBezTo>
                    <a:lnTo>
                      <a:pt x="1243664" y="801030"/>
                    </a:lnTo>
                    <a:cubicBezTo>
                      <a:pt x="1243664" y="835590"/>
                      <a:pt x="1215648" y="863606"/>
                      <a:pt x="1181088" y="863606"/>
                    </a:cubicBezTo>
                    <a:lnTo>
                      <a:pt x="62576" y="863606"/>
                    </a:lnTo>
                    <a:cubicBezTo>
                      <a:pt x="28016" y="863606"/>
                      <a:pt x="0" y="835590"/>
                      <a:pt x="0" y="801030"/>
                    </a:cubicBezTo>
                    <a:lnTo>
                      <a:pt x="0" y="62576"/>
                    </a:lnTo>
                    <a:cubicBezTo>
                      <a:pt x="0" y="28016"/>
                      <a:pt x="28016" y="0"/>
                      <a:pt x="62576" y="0"/>
                    </a:cubicBezTo>
                    <a:close/>
                  </a:path>
                </a:pathLst>
              </a:custGeom>
              <a:solidFill>
                <a:srgbClr val="DDF1F0"/>
              </a:solidFill>
            </p:spPr>
            <p:txBody>
              <a:bodyPr/>
              <a:lstStyle/>
              <a:p>
                <a:endParaRPr lang="en-SA"/>
              </a:p>
            </p:txBody>
          </p:sp>
          <p:sp>
            <p:nvSpPr>
              <p:cNvPr id="44" name="TextBox 24"/>
              <p:cNvSpPr txBox="1"/>
              <p:nvPr/>
            </p:nvSpPr>
            <p:spPr>
              <a:xfrm>
                <a:off x="0" y="19050"/>
                <a:ext cx="1243664" cy="844556"/>
              </a:xfrm>
              <a:prstGeom prst="rect">
                <a:avLst/>
              </a:prstGeom>
            </p:spPr>
            <p:txBody>
              <a:bodyPr lIns="24384" tIns="24384" rIns="24384" bIns="24384" rtlCol="0" anchor="ctr"/>
              <a:lstStyle/>
              <a:p>
                <a:pPr algn="ctr">
                  <a:lnSpc>
                    <a:spcPts val="1100"/>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17" name="Group 25"/>
            <p:cNvGrpSpPr/>
            <p:nvPr/>
          </p:nvGrpSpPr>
          <p:grpSpPr>
            <a:xfrm>
              <a:off x="4405094" y="5095170"/>
              <a:ext cx="3959020" cy="2749161"/>
              <a:chOff x="0" y="0"/>
              <a:chExt cx="1243664" cy="863606"/>
            </a:xfrm>
          </p:grpSpPr>
          <p:sp>
            <p:nvSpPr>
              <p:cNvPr id="41" name="Freeform 26"/>
              <p:cNvSpPr/>
              <p:nvPr/>
            </p:nvSpPr>
            <p:spPr>
              <a:xfrm>
                <a:off x="0" y="0"/>
                <a:ext cx="1243664" cy="863606"/>
              </a:xfrm>
              <a:custGeom>
                <a:avLst/>
                <a:gdLst/>
                <a:ahLst/>
                <a:cxnLst/>
                <a:rect l="l" t="t" r="r" b="b"/>
                <a:pathLst>
                  <a:path w="1243664" h="863606">
                    <a:moveTo>
                      <a:pt x="62576" y="0"/>
                    </a:moveTo>
                    <a:lnTo>
                      <a:pt x="1181088" y="0"/>
                    </a:lnTo>
                    <a:cubicBezTo>
                      <a:pt x="1197684" y="0"/>
                      <a:pt x="1213601" y="6593"/>
                      <a:pt x="1225336" y="18328"/>
                    </a:cubicBezTo>
                    <a:cubicBezTo>
                      <a:pt x="1237071" y="30064"/>
                      <a:pt x="1243664" y="45980"/>
                      <a:pt x="1243664" y="62576"/>
                    </a:cubicBezTo>
                    <a:lnTo>
                      <a:pt x="1243664" y="801030"/>
                    </a:lnTo>
                    <a:cubicBezTo>
                      <a:pt x="1243664" y="835590"/>
                      <a:pt x="1215648" y="863606"/>
                      <a:pt x="1181088" y="863606"/>
                    </a:cubicBezTo>
                    <a:lnTo>
                      <a:pt x="62576" y="863606"/>
                    </a:lnTo>
                    <a:cubicBezTo>
                      <a:pt x="28016" y="863606"/>
                      <a:pt x="0" y="835590"/>
                      <a:pt x="0" y="801030"/>
                    </a:cubicBezTo>
                    <a:lnTo>
                      <a:pt x="0" y="62576"/>
                    </a:lnTo>
                    <a:cubicBezTo>
                      <a:pt x="0" y="28016"/>
                      <a:pt x="28016" y="0"/>
                      <a:pt x="62576" y="0"/>
                    </a:cubicBezTo>
                    <a:close/>
                  </a:path>
                </a:pathLst>
              </a:custGeom>
              <a:solidFill>
                <a:srgbClr val="DDF1F0"/>
              </a:solidFill>
            </p:spPr>
            <p:txBody>
              <a:bodyPr/>
              <a:lstStyle/>
              <a:p>
                <a:endParaRPr lang="en-SA"/>
              </a:p>
            </p:txBody>
          </p:sp>
          <p:sp>
            <p:nvSpPr>
              <p:cNvPr id="42" name="TextBox 27"/>
              <p:cNvSpPr txBox="1"/>
              <p:nvPr/>
            </p:nvSpPr>
            <p:spPr>
              <a:xfrm>
                <a:off x="0" y="19050"/>
                <a:ext cx="1243664" cy="844556"/>
              </a:xfrm>
              <a:prstGeom prst="rect">
                <a:avLst/>
              </a:prstGeom>
            </p:spPr>
            <p:txBody>
              <a:bodyPr lIns="24384" tIns="24384" rIns="24384" bIns="24384" rtlCol="0" anchor="ctr"/>
              <a:lstStyle/>
              <a:p>
                <a:pPr algn="ctr">
                  <a:lnSpc>
                    <a:spcPts val="1100"/>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18" name="Group 28"/>
            <p:cNvGrpSpPr/>
            <p:nvPr/>
          </p:nvGrpSpPr>
          <p:grpSpPr>
            <a:xfrm>
              <a:off x="0" y="4946279"/>
              <a:ext cx="3959020" cy="2749161"/>
              <a:chOff x="0" y="0"/>
              <a:chExt cx="1243664" cy="863606"/>
            </a:xfrm>
          </p:grpSpPr>
          <p:sp>
            <p:nvSpPr>
              <p:cNvPr id="39" name="Freeform 29"/>
              <p:cNvSpPr/>
              <p:nvPr/>
            </p:nvSpPr>
            <p:spPr>
              <a:xfrm>
                <a:off x="0" y="0"/>
                <a:ext cx="1243664" cy="863606"/>
              </a:xfrm>
              <a:custGeom>
                <a:avLst/>
                <a:gdLst/>
                <a:ahLst/>
                <a:cxnLst/>
                <a:rect l="l" t="t" r="r" b="b"/>
                <a:pathLst>
                  <a:path w="1243664" h="863606">
                    <a:moveTo>
                      <a:pt x="62576" y="0"/>
                    </a:moveTo>
                    <a:lnTo>
                      <a:pt x="1181088" y="0"/>
                    </a:lnTo>
                    <a:cubicBezTo>
                      <a:pt x="1197684" y="0"/>
                      <a:pt x="1213601" y="6593"/>
                      <a:pt x="1225336" y="18328"/>
                    </a:cubicBezTo>
                    <a:cubicBezTo>
                      <a:pt x="1237071" y="30064"/>
                      <a:pt x="1243664" y="45980"/>
                      <a:pt x="1243664" y="62576"/>
                    </a:cubicBezTo>
                    <a:lnTo>
                      <a:pt x="1243664" y="801030"/>
                    </a:lnTo>
                    <a:cubicBezTo>
                      <a:pt x="1243664" y="835590"/>
                      <a:pt x="1215648" y="863606"/>
                      <a:pt x="1181088" y="863606"/>
                    </a:cubicBezTo>
                    <a:lnTo>
                      <a:pt x="62576" y="863606"/>
                    </a:lnTo>
                    <a:cubicBezTo>
                      <a:pt x="28016" y="863606"/>
                      <a:pt x="0" y="835590"/>
                      <a:pt x="0" y="801030"/>
                    </a:cubicBezTo>
                    <a:lnTo>
                      <a:pt x="0" y="62576"/>
                    </a:lnTo>
                    <a:cubicBezTo>
                      <a:pt x="0" y="28016"/>
                      <a:pt x="28016" y="0"/>
                      <a:pt x="62576" y="0"/>
                    </a:cubicBezTo>
                    <a:close/>
                  </a:path>
                </a:pathLst>
              </a:custGeom>
              <a:solidFill>
                <a:srgbClr val="DDF1F0"/>
              </a:solidFill>
            </p:spPr>
            <p:txBody>
              <a:bodyPr/>
              <a:lstStyle/>
              <a:p>
                <a:endParaRPr lang="en-SA"/>
              </a:p>
            </p:txBody>
          </p:sp>
          <p:sp>
            <p:nvSpPr>
              <p:cNvPr id="40" name="TextBox 30"/>
              <p:cNvSpPr txBox="1"/>
              <p:nvPr/>
            </p:nvSpPr>
            <p:spPr>
              <a:xfrm>
                <a:off x="0" y="19050"/>
                <a:ext cx="1243664" cy="844556"/>
              </a:xfrm>
              <a:prstGeom prst="rect">
                <a:avLst/>
              </a:prstGeom>
            </p:spPr>
            <p:txBody>
              <a:bodyPr lIns="24384" tIns="24384" rIns="24384" bIns="24384" rtlCol="0" anchor="ctr"/>
              <a:lstStyle/>
              <a:p>
                <a:pPr algn="ctr">
                  <a:lnSpc>
                    <a:spcPts val="1100"/>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19" name="Freeform 31"/>
            <p:cNvSpPr/>
            <p:nvPr/>
          </p:nvSpPr>
          <p:spPr>
            <a:xfrm>
              <a:off x="14410746" y="3845519"/>
              <a:ext cx="2060762" cy="1810346"/>
            </a:xfrm>
            <a:custGeom>
              <a:avLst/>
              <a:gdLst/>
              <a:ahLst/>
              <a:cxnLst/>
              <a:rect l="l" t="t" r="r" b="b"/>
              <a:pathLst>
                <a:path w="2060762" h="1810346">
                  <a:moveTo>
                    <a:pt x="0" y="0"/>
                  </a:moveTo>
                  <a:lnTo>
                    <a:pt x="2060762" y="0"/>
                  </a:lnTo>
                  <a:lnTo>
                    <a:pt x="2060762" y="1810346"/>
                  </a:lnTo>
                  <a:lnTo>
                    <a:pt x="0" y="1810346"/>
                  </a:lnTo>
                  <a:lnTo>
                    <a:pt x="0" y="0"/>
                  </a:lnTo>
                  <a:close/>
                </a:path>
              </a:pathLst>
            </a:custGeom>
            <a: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a:blipFill>
            <a:ln cap="sq">
              <a:noFill/>
              <a:prstDash val="solid"/>
              <a:miter/>
            </a:ln>
          </p:spPr>
          <p:txBody>
            <a:bodyPr/>
            <a:lstStyle/>
            <a:p>
              <a:endParaRPr lang="en-SA"/>
            </a:p>
          </p:txBody>
        </p:sp>
        <p:sp>
          <p:nvSpPr>
            <p:cNvPr id="20" name="Freeform 32"/>
            <p:cNvSpPr/>
            <p:nvPr/>
          </p:nvSpPr>
          <p:spPr>
            <a:xfrm>
              <a:off x="9805838" y="3845519"/>
              <a:ext cx="2060762" cy="1810346"/>
            </a:xfrm>
            <a:custGeom>
              <a:avLst/>
              <a:gdLst/>
              <a:ahLst/>
              <a:cxnLst/>
              <a:rect l="l" t="t" r="r" b="b"/>
              <a:pathLst>
                <a:path w="2060762" h="1810346">
                  <a:moveTo>
                    <a:pt x="0" y="0"/>
                  </a:moveTo>
                  <a:lnTo>
                    <a:pt x="2060762" y="0"/>
                  </a:lnTo>
                  <a:lnTo>
                    <a:pt x="2060762" y="1810346"/>
                  </a:lnTo>
                  <a:lnTo>
                    <a:pt x="0" y="1810346"/>
                  </a:lnTo>
                  <a:lnTo>
                    <a:pt x="0" y="0"/>
                  </a:lnTo>
                  <a:close/>
                </a:path>
              </a:pathLst>
            </a:custGeom>
            <a: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a:blipFill>
            <a:ln cap="sq">
              <a:noFill/>
              <a:prstDash val="solid"/>
              <a:miter/>
            </a:ln>
          </p:spPr>
          <p:txBody>
            <a:bodyPr/>
            <a:lstStyle/>
            <a:p>
              <a:endParaRPr lang="en-SA"/>
            </a:p>
          </p:txBody>
        </p:sp>
        <p:sp>
          <p:nvSpPr>
            <p:cNvPr id="21" name="Freeform 33"/>
            <p:cNvSpPr/>
            <p:nvPr/>
          </p:nvSpPr>
          <p:spPr>
            <a:xfrm>
              <a:off x="5348147" y="3845519"/>
              <a:ext cx="2060762" cy="1810346"/>
            </a:xfrm>
            <a:custGeom>
              <a:avLst/>
              <a:gdLst/>
              <a:ahLst/>
              <a:cxnLst/>
              <a:rect l="l" t="t" r="r" b="b"/>
              <a:pathLst>
                <a:path w="2060762" h="1810346">
                  <a:moveTo>
                    <a:pt x="0" y="0"/>
                  </a:moveTo>
                  <a:lnTo>
                    <a:pt x="2060762" y="0"/>
                  </a:lnTo>
                  <a:lnTo>
                    <a:pt x="2060762" y="1810346"/>
                  </a:lnTo>
                  <a:lnTo>
                    <a:pt x="0" y="1810346"/>
                  </a:lnTo>
                  <a:lnTo>
                    <a:pt x="0" y="0"/>
                  </a:lnTo>
                  <a:close/>
                </a:path>
              </a:pathLst>
            </a:custGeom>
            <a:blipFill>
              <a:blip r:embed="rId14" cstate="email">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a:blipFill>
            <a:ln cap="sq">
              <a:noFill/>
              <a:prstDash val="solid"/>
              <a:miter/>
            </a:ln>
          </p:spPr>
          <p:txBody>
            <a:bodyPr/>
            <a:lstStyle/>
            <a:p>
              <a:endParaRPr lang="en-SA"/>
            </a:p>
          </p:txBody>
        </p:sp>
        <p:sp>
          <p:nvSpPr>
            <p:cNvPr id="22" name="Freeform 34"/>
            <p:cNvSpPr/>
            <p:nvPr/>
          </p:nvSpPr>
          <p:spPr>
            <a:xfrm>
              <a:off x="876749" y="3784658"/>
              <a:ext cx="2060762" cy="1810346"/>
            </a:xfrm>
            <a:custGeom>
              <a:avLst/>
              <a:gdLst/>
              <a:ahLst/>
              <a:cxnLst/>
              <a:rect l="l" t="t" r="r" b="b"/>
              <a:pathLst>
                <a:path w="2060762" h="1810346">
                  <a:moveTo>
                    <a:pt x="0" y="0"/>
                  </a:moveTo>
                  <a:lnTo>
                    <a:pt x="2060762" y="0"/>
                  </a:lnTo>
                  <a:lnTo>
                    <a:pt x="2060762" y="1810345"/>
                  </a:lnTo>
                  <a:lnTo>
                    <a:pt x="0" y="1810345"/>
                  </a:lnTo>
                  <a:lnTo>
                    <a:pt x="0" y="0"/>
                  </a:lnTo>
                  <a:close/>
                </a:path>
              </a:pathLst>
            </a:custGeom>
            <a:blipFill>
              <a:blip r:embed="rId16" cstate="email">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a:blipFill>
            <a:ln cap="sq">
              <a:noFill/>
              <a:prstDash val="solid"/>
              <a:miter/>
            </a:ln>
          </p:spPr>
          <p:txBody>
            <a:bodyPr/>
            <a:lstStyle/>
            <a:p>
              <a:endParaRPr lang="en-SA"/>
            </a:p>
          </p:txBody>
        </p:sp>
        <p:sp>
          <p:nvSpPr>
            <p:cNvPr id="23" name="Freeform 35"/>
            <p:cNvSpPr/>
            <p:nvPr/>
          </p:nvSpPr>
          <p:spPr>
            <a:xfrm>
              <a:off x="15025346" y="407085"/>
              <a:ext cx="972630" cy="996176"/>
            </a:xfrm>
            <a:custGeom>
              <a:avLst/>
              <a:gdLst/>
              <a:ahLst/>
              <a:cxnLst/>
              <a:rect l="l" t="t" r="r" b="b"/>
              <a:pathLst>
                <a:path w="972630" h="996176">
                  <a:moveTo>
                    <a:pt x="0" y="0"/>
                  </a:moveTo>
                  <a:lnTo>
                    <a:pt x="972630" y="0"/>
                  </a:lnTo>
                  <a:lnTo>
                    <a:pt x="972630" y="996176"/>
                  </a:lnTo>
                  <a:lnTo>
                    <a:pt x="0" y="996176"/>
                  </a:lnTo>
                  <a:lnTo>
                    <a:pt x="0" y="0"/>
                  </a:lnTo>
                  <a:close/>
                </a:path>
              </a:pathLst>
            </a:custGeom>
            <a:blipFill>
              <a:blip r:embed="rId18" cstate="email">
                <a:extLst>
                  <a:ext uri="{28A0092B-C50C-407E-A947-70E740481C1C}">
                    <a14:useLocalDpi xmlns:a14="http://schemas.microsoft.com/office/drawing/2010/main"/>
                  </a:ext>
                  <a:ext uri="{96DAC541-7B7A-43D3-8B79-37D633B846F1}">
                    <asvg:svgBlip xmlns:asvg="http://schemas.microsoft.com/office/drawing/2016/SVG/main" r:embed="rId19"/>
                  </a:ext>
                </a:extLst>
              </a:blip>
              <a:stretch>
                <a:fillRect/>
              </a:stretch>
            </a:blipFill>
            <a:ln cap="sq">
              <a:noFill/>
              <a:prstDash val="solid"/>
              <a:miter/>
            </a:ln>
          </p:spPr>
          <p:txBody>
            <a:bodyPr/>
            <a:lstStyle/>
            <a:p>
              <a:endParaRPr lang="en-SA"/>
            </a:p>
          </p:txBody>
        </p:sp>
        <p:sp>
          <p:nvSpPr>
            <p:cNvPr id="24" name="Freeform 36"/>
            <p:cNvSpPr/>
            <p:nvPr/>
          </p:nvSpPr>
          <p:spPr>
            <a:xfrm>
              <a:off x="10370367" y="359091"/>
              <a:ext cx="1072772" cy="1213886"/>
            </a:xfrm>
            <a:custGeom>
              <a:avLst/>
              <a:gdLst/>
              <a:ahLst/>
              <a:cxnLst/>
              <a:rect l="l" t="t" r="r" b="b"/>
              <a:pathLst>
                <a:path w="1072772" h="1213886">
                  <a:moveTo>
                    <a:pt x="0" y="0"/>
                  </a:moveTo>
                  <a:lnTo>
                    <a:pt x="1072772" y="0"/>
                  </a:lnTo>
                  <a:lnTo>
                    <a:pt x="1072772" y="1213886"/>
                  </a:lnTo>
                  <a:lnTo>
                    <a:pt x="0" y="1213886"/>
                  </a:lnTo>
                  <a:lnTo>
                    <a:pt x="0" y="0"/>
                  </a:lnTo>
                  <a:close/>
                </a:path>
              </a:pathLst>
            </a:custGeom>
            <a:blipFill>
              <a:blip r:embed="rId20" cstate="email">
                <a:extLst>
                  <a:ext uri="{28A0092B-C50C-407E-A947-70E740481C1C}">
                    <a14:useLocalDpi xmlns:a14="http://schemas.microsoft.com/office/drawing/2010/main"/>
                  </a:ext>
                  <a:ext uri="{96DAC541-7B7A-43D3-8B79-37D633B846F1}">
                    <asvg:svgBlip xmlns:asvg="http://schemas.microsoft.com/office/drawing/2016/SVG/main" r:embed="rId21"/>
                  </a:ext>
                </a:extLst>
              </a:blip>
              <a:stretch>
                <a:fillRect/>
              </a:stretch>
            </a:blipFill>
            <a:ln cap="sq">
              <a:noFill/>
              <a:prstDash val="solid"/>
              <a:miter/>
            </a:ln>
          </p:spPr>
          <p:txBody>
            <a:bodyPr/>
            <a:lstStyle/>
            <a:p>
              <a:endParaRPr lang="en-SA"/>
            </a:p>
          </p:txBody>
        </p:sp>
        <p:sp>
          <p:nvSpPr>
            <p:cNvPr id="25" name="Freeform 37"/>
            <p:cNvSpPr/>
            <p:nvPr/>
          </p:nvSpPr>
          <p:spPr>
            <a:xfrm>
              <a:off x="5830744" y="298230"/>
              <a:ext cx="1221520" cy="1213886"/>
            </a:xfrm>
            <a:custGeom>
              <a:avLst/>
              <a:gdLst/>
              <a:ahLst/>
              <a:cxnLst/>
              <a:rect l="l" t="t" r="r" b="b"/>
              <a:pathLst>
                <a:path w="1221520" h="1213886">
                  <a:moveTo>
                    <a:pt x="0" y="0"/>
                  </a:moveTo>
                  <a:lnTo>
                    <a:pt x="1221520" y="0"/>
                  </a:lnTo>
                  <a:lnTo>
                    <a:pt x="1221520" y="1213886"/>
                  </a:lnTo>
                  <a:lnTo>
                    <a:pt x="0" y="1213886"/>
                  </a:lnTo>
                  <a:lnTo>
                    <a:pt x="0" y="0"/>
                  </a:lnTo>
                  <a:close/>
                </a:path>
              </a:pathLst>
            </a:custGeom>
            <a:blipFill>
              <a:blip r:embed="rId22" cstate="email">
                <a:extLst>
                  <a:ext uri="{28A0092B-C50C-407E-A947-70E740481C1C}">
                    <a14:useLocalDpi xmlns:a14="http://schemas.microsoft.com/office/drawing/2010/main"/>
                  </a:ext>
                  <a:ext uri="{96DAC541-7B7A-43D3-8B79-37D633B846F1}">
                    <asvg:svgBlip xmlns:asvg="http://schemas.microsoft.com/office/drawing/2016/SVG/main" r:embed="rId23"/>
                  </a:ext>
                </a:extLst>
              </a:blip>
              <a:stretch>
                <a:fillRect/>
              </a:stretch>
            </a:blipFill>
            <a:ln cap="sq">
              <a:noFill/>
              <a:prstDash val="solid"/>
              <a:miter/>
            </a:ln>
          </p:spPr>
          <p:txBody>
            <a:bodyPr/>
            <a:lstStyle/>
            <a:p>
              <a:endParaRPr lang="en-SA"/>
            </a:p>
          </p:txBody>
        </p:sp>
        <p:sp>
          <p:nvSpPr>
            <p:cNvPr id="26" name="Freeform 38"/>
            <p:cNvSpPr/>
            <p:nvPr/>
          </p:nvSpPr>
          <p:spPr>
            <a:xfrm>
              <a:off x="1420893" y="359091"/>
              <a:ext cx="1098002" cy="1078787"/>
            </a:xfrm>
            <a:custGeom>
              <a:avLst/>
              <a:gdLst/>
              <a:ahLst/>
              <a:cxnLst/>
              <a:rect l="l" t="t" r="r" b="b"/>
              <a:pathLst>
                <a:path w="1098002" h="1078787">
                  <a:moveTo>
                    <a:pt x="0" y="0"/>
                  </a:moveTo>
                  <a:lnTo>
                    <a:pt x="1098001" y="0"/>
                  </a:lnTo>
                  <a:lnTo>
                    <a:pt x="1098001" y="1078787"/>
                  </a:lnTo>
                  <a:lnTo>
                    <a:pt x="0" y="1078787"/>
                  </a:lnTo>
                  <a:lnTo>
                    <a:pt x="0" y="0"/>
                  </a:lnTo>
                  <a:close/>
                </a:path>
              </a:pathLst>
            </a:custGeom>
            <a:blipFill>
              <a:blip r:embed="rId24" cstate="email">
                <a:extLst>
                  <a:ext uri="{28A0092B-C50C-407E-A947-70E740481C1C}">
                    <a14:useLocalDpi xmlns:a14="http://schemas.microsoft.com/office/drawing/2010/main"/>
                  </a:ext>
                  <a:ext uri="{96DAC541-7B7A-43D3-8B79-37D633B846F1}">
                    <asvg:svgBlip xmlns:asvg="http://schemas.microsoft.com/office/drawing/2016/SVG/main" r:embed="rId25"/>
                  </a:ext>
                </a:extLst>
              </a:blip>
              <a:stretch>
                <a:fillRect/>
              </a:stretch>
            </a:blipFill>
            <a:ln cap="sq">
              <a:noFill/>
              <a:prstDash val="solid"/>
              <a:miter/>
            </a:ln>
          </p:spPr>
          <p:txBody>
            <a:bodyPr/>
            <a:lstStyle/>
            <a:p>
              <a:endParaRPr lang="en-SA"/>
            </a:p>
          </p:txBody>
        </p:sp>
        <p:sp>
          <p:nvSpPr>
            <p:cNvPr id="27" name="Freeform 39"/>
            <p:cNvSpPr/>
            <p:nvPr/>
          </p:nvSpPr>
          <p:spPr>
            <a:xfrm>
              <a:off x="14922093" y="4046705"/>
              <a:ext cx="1038069" cy="1226669"/>
            </a:xfrm>
            <a:custGeom>
              <a:avLst/>
              <a:gdLst/>
              <a:ahLst/>
              <a:cxnLst/>
              <a:rect l="l" t="t" r="r" b="b"/>
              <a:pathLst>
                <a:path w="1038069" h="1226669">
                  <a:moveTo>
                    <a:pt x="0" y="0"/>
                  </a:moveTo>
                  <a:lnTo>
                    <a:pt x="1038069" y="0"/>
                  </a:lnTo>
                  <a:lnTo>
                    <a:pt x="1038069" y="1226669"/>
                  </a:lnTo>
                  <a:lnTo>
                    <a:pt x="0" y="1226669"/>
                  </a:lnTo>
                  <a:lnTo>
                    <a:pt x="0" y="0"/>
                  </a:lnTo>
                  <a:close/>
                </a:path>
              </a:pathLst>
            </a:custGeom>
            <a:blipFill>
              <a:blip r:embed="rId26" cstate="email">
                <a:extLst>
                  <a:ext uri="{28A0092B-C50C-407E-A947-70E740481C1C}">
                    <a14:useLocalDpi xmlns:a14="http://schemas.microsoft.com/office/drawing/2010/main"/>
                  </a:ext>
                  <a:ext uri="{96DAC541-7B7A-43D3-8B79-37D633B846F1}">
                    <asvg:svgBlip xmlns:asvg="http://schemas.microsoft.com/office/drawing/2016/SVG/main" r:embed="rId27"/>
                  </a:ext>
                </a:extLst>
              </a:blip>
              <a:stretch>
                <a:fillRect/>
              </a:stretch>
            </a:blipFill>
            <a:ln cap="sq">
              <a:noFill/>
              <a:prstDash val="solid"/>
              <a:miter/>
            </a:ln>
          </p:spPr>
          <p:txBody>
            <a:bodyPr/>
            <a:lstStyle/>
            <a:p>
              <a:endParaRPr lang="en-SA"/>
            </a:p>
          </p:txBody>
        </p:sp>
        <p:sp>
          <p:nvSpPr>
            <p:cNvPr id="28" name="Freeform 40"/>
            <p:cNvSpPr/>
            <p:nvPr/>
          </p:nvSpPr>
          <p:spPr>
            <a:xfrm>
              <a:off x="10281625" y="4152982"/>
              <a:ext cx="1109188" cy="1120392"/>
            </a:xfrm>
            <a:custGeom>
              <a:avLst/>
              <a:gdLst/>
              <a:ahLst/>
              <a:cxnLst/>
              <a:rect l="l" t="t" r="r" b="b"/>
              <a:pathLst>
                <a:path w="1109188" h="1120392">
                  <a:moveTo>
                    <a:pt x="0" y="0"/>
                  </a:moveTo>
                  <a:lnTo>
                    <a:pt x="1109188" y="0"/>
                  </a:lnTo>
                  <a:lnTo>
                    <a:pt x="1109188" y="1120392"/>
                  </a:lnTo>
                  <a:lnTo>
                    <a:pt x="0" y="1120392"/>
                  </a:lnTo>
                  <a:lnTo>
                    <a:pt x="0" y="0"/>
                  </a:lnTo>
                  <a:close/>
                </a:path>
              </a:pathLst>
            </a:custGeom>
            <a:blipFill>
              <a:blip r:embed="rId28" cstate="email">
                <a:extLst>
                  <a:ext uri="{28A0092B-C50C-407E-A947-70E740481C1C}">
                    <a14:useLocalDpi xmlns:a14="http://schemas.microsoft.com/office/drawing/2010/main"/>
                  </a:ext>
                  <a:ext uri="{96DAC541-7B7A-43D3-8B79-37D633B846F1}">
                    <asvg:svgBlip xmlns:asvg="http://schemas.microsoft.com/office/drawing/2016/SVG/main" r:embed="rId29"/>
                  </a:ext>
                </a:extLst>
              </a:blip>
              <a:stretch>
                <a:fillRect/>
              </a:stretch>
            </a:blipFill>
            <a:ln cap="sq">
              <a:noFill/>
              <a:prstDash val="solid"/>
              <a:miter/>
            </a:ln>
          </p:spPr>
          <p:txBody>
            <a:bodyPr/>
            <a:lstStyle/>
            <a:p>
              <a:endParaRPr lang="en-SA"/>
            </a:p>
          </p:txBody>
        </p:sp>
        <p:sp>
          <p:nvSpPr>
            <p:cNvPr id="29" name="Freeform 41"/>
            <p:cNvSpPr/>
            <p:nvPr/>
          </p:nvSpPr>
          <p:spPr>
            <a:xfrm>
              <a:off x="5695674" y="4116016"/>
              <a:ext cx="1377859" cy="1269353"/>
            </a:xfrm>
            <a:custGeom>
              <a:avLst/>
              <a:gdLst/>
              <a:ahLst/>
              <a:cxnLst/>
              <a:rect l="l" t="t" r="r" b="b"/>
              <a:pathLst>
                <a:path w="1377859" h="1269353">
                  <a:moveTo>
                    <a:pt x="0" y="0"/>
                  </a:moveTo>
                  <a:lnTo>
                    <a:pt x="1377859" y="0"/>
                  </a:lnTo>
                  <a:lnTo>
                    <a:pt x="1377859" y="1269352"/>
                  </a:lnTo>
                  <a:lnTo>
                    <a:pt x="0" y="1269352"/>
                  </a:lnTo>
                  <a:lnTo>
                    <a:pt x="0" y="0"/>
                  </a:lnTo>
                  <a:close/>
                </a:path>
              </a:pathLst>
            </a:custGeom>
            <a:blipFill>
              <a:blip r:embed="rId30" cstate="email">
                <a:extLst>
                  <a:ext uri="{28A0092B-C50C-407E-A947-70E740481C1C}">
                    <a14:useLocalDpi xmlns:a14="http://schemas.microsoft.com/office/drawing/2010/main"/>
                  </a:ext>
                  <a:ext uri="{96DAC541-7B7A-43D3-8B79-37D633B846F1}">
                    <asvg:svgBlip xmlns:asvg="http://schemas.microsoft.com/office/drawing/2016/SVG/main" r:embed="rId31"/>
                  </a:ext>
                </a:extLst>
              </a:blip>
              <a:stretch>
                <a:fillRect/>
              </a:stretch>
            </a:blipFill>
            <a:ln cap="sq">
              <a:noFill/>
              <a:prstDash val="solid"/>
              <a:miter/>
            </a:ln>
          </p:spPr>
          <p:txBody>
            <a:bodyPr/>
            <a:lstStyle/>
            <a:p>
              <a:endParaRPr lang="en-SA"/>
            </a:p>
          </p:txBody>
        </p:sp>
        <p:sp>
          <p:nvSpPr>
            <p:cNvPr id="30" name="Freeform 42"/>
            <p:cNvSpPr/>
            <p:nvPr/>
          </p:nvSpPr>
          <p:spPr>
            <a:xfrm>
              <a:off x="1276566" y="4228487"/>
              <a:ext cx="1261128" cy="717792"/>
            </a:xfrm>
            <a:custGeom>
              <a:avLst/>
              <a:gdLst/>
              <a:ahLst/>
              <a:cxnLst/>
              <a:rect l="l" t="t" r="r" b="b"/>
              <a:pathLst>
                <a:path w="1261128" h="717792">
                  <a:moveTo>
                    <a:pt x="0" y="0"/>
                  </a:moveTo>
                  <a:lnTo>
                    <a:pt x="1261128" y="0"/>
                  </a:lnTo>
                  <a:lnTo>
                    <a:pt x="1261128" y="717792"/>
                  </a:lnTo>
                  <a:lnTo>
                    <a:pt x="0" y="717792"/>
                  </a:lnTo>
                  <a:lnTo>
                    <a:pt x="0" y="0"/>
                  </a:lnTo>
                  <a:close/>
                </a:path>
              </a:pathLst>
            </a:custGeom>
            <a:blipFill>
              <a:blip r:embed="rId32" cstate="email">
                <a:extLst>
                  <a:ext uri="{28A0092B-C50C-407E-A947-70E740481C1C}">
                    <a14:useLocalDpi xmlns:a14="http://schemas.microsoft.com/office/drawing/2010/main"/>
                  </a:ext>
                  <a:ext uri="{96DAC541-7B7A-43D3-8B79-37D633B846F1}">
                    <asvg:svgBlip xmlns:asvg="http://schemas.microsoft.com/office/drawing/2016/SVG/main" r:embed="rId33"/>
                  </a:ext>
                </a:extLst>
              </a:blip>
              <a:stretch>
                <a:fillRect/>
              </a:stretch>
            </a:blipFill>
            <a:ln cap="sq">
              <a:noFill/>
              <a:prstDash val="solid"/>
              <a:miter/>
            </a:ln>
          </p:spPr>
          <p:txBody>
            <a:bodyPr/>
            <a:lstStyle/>
            <a:p>
              <a:endParaRPr lang="en-SA"/>
            </a:p>
          </p:txBody>
        </p:sp>
        <p:sp>
          <p:nvSpPr>
            <p:cNvPr id="31" name="TextBox 43"/>
            <p:cNvSpPr txBox="1"/>
            <p:nvPr/>
          </p:nvSpPr>
          <p:spPr>
            <a:xfrm>
              <a:off x="13974449" y="2177354"/>
              <a:ext cx="2788594" cy="1333698"/>
            </a:xfrm>
            <a:prstGeom prst="rect">
              <a:avLst/>
            </a:prstGeom>
          </p:spPr>
          <p:txBody>
            <a:bodyPr wrap="square" lIns="0" tIns="0" rIns="0" bIns="0" rtlCol="0" anchor="t">
              <a:spAutoFit/>
            </a:bodyPr>
            <a:lstStyle/>
            <a:p>
              <a:pPr algn="ctr">
                <a:lnSpc>
                  <a:spcPts val="2626"/>
                </a:lnSpc>
                <a:spcBef>
                  <a:spcPct val="0"/>
                </a:spcBef>
              </a:pPr>
              <a:r>
                <a:rPr lang="ar-EG" sz="1875" dirty="0">
                  <a:solidFill>
                    <a:srgbClr val="1B3481"/>
                  </a:solidFill>
                  <a:latin typeface="SST Arabic Medium" panose="020B0604030504020204" pitchFamily="34" charset="-78"/>
                  <a:ea typeface="SST Arabic"/>
                  <a:cs typeface="SST Arabic Medium" panose="020B0604030504020204" pitchFamily="34" charset="-78"/>
                  <a:sym typeface="SST Arabic"/>
                  <a:rtl/>
                </a:rPr>
                <a:t>وثائق الحوكمة</a:t>
              </a:r>
            </a:p>
          </p:txBody>
        </p:sp>
        <p:sp>
          <p:nvSpPr>
            <p:cNvPr id="32" name="TextBox 44"/>
            <p:cNvSpPr txBox="1"/>
            <p:nvPr/>
          </p:nvSpPr>
          <p:spPr>
            <a:xfrm>
              <a:off x="9406449" y="2096766"/>
              <a:ext cx="3000604" cy="1311258"/>
            </a:xfrm>
            <a:prstGeom prst="rect">
              <a:avLst/>
            </a:prstGeom>
          </p:spPr>
          <p:txBody>
            <a:bodyPr lIns="0" tIns="0" rIns="0" bIns="0" rtlCol="0" anchor="t">
              <a:spAutoFit/>
            </a:bodyPr>
            <a:lstStyle/>
            <a:p>
              <a:pPr algn="ctr">
                <a:lnSpc>
                  <a:spcPts val="2626"/>
                </a:lnSpc>
                <a:spcBef>
                  <a:spcPct val="0"/>
                </a:spcBef>
              </a:pPr>
              <a:r>
                <a:rPr lang="ar-EG" sz="1875" dirty="0">
                  <a:solidFill>
                    <a:srgbClr val="1B3481"/>
                  </a:solidFill>
                  <a:latin typeface="SST Arabic Medium" panose="020B0604030504020204" pitchFamily="34" charset="-78"/>
                  <a:ea typeface="SST Arabic"/>
                  <a:cs typeface="SST Arabic Medium" panose="020B0604030504020204" pitchFamily="34" charset="-78"/>
                  <a:sym typeface="SST Arabic"/>
                  <a:rtl/>
                </a:rPr>
                <a:t>أصول</a:t>
              </a:r>
            </a:p>
            <a:p>
              <a:pPr algn="ctr">
                <a:lnSpc>
                  <a:spcPts val="2626"/>
                </a:lnSpc>
                <a:spcBef>
                  <a:spcPct val="0"/>
                </a:spcBef>
              </a:pPr>
              <a:r>
                <a:rPr lang="ar-EG" sz="1875" dirty="0">
                  <a:solidFill>
                    <a:srgbClr val="1B3481"/>
                  </a:solidFill>
                  <a:latin typeface="SST Arabic Medium" panose="020B0604030504020204" pitchFamily="34" charset="-78"/>
                  <a:ea typeface="SST Arabic"/>
                  <a:cs typeface="SST Arabic Medium" panose="020B0604030504020204" pitchFamily="34" charset="-78"/>
                  <a:sym typeface="SST Arabic"/>
                  <a:rtl/>
                </a:rPr>
                <a:t> العمليات</a:t>
              </a:r>
            </a:p>
          </p:txBody>
        </p:sp>
        <p:sp>
          <p:nvSpPr>
            <p:cNvPr id="33" name="TextBox 45"/>
            <p:cNvSpPr txBox="1"/>
            <p:nvPr/>
          </p:nvSpPr>
          <p:spPr>
            <a:xfrm>
              <a:off x="4653284" y="2070696"/>
              <a:ext cx="3576438" cy="1311258"/>
            </a:xfrm>
            <a:prstGeom prst="rect">
              <a:avLst/>
            </a:prstGeom>
          </p:spPr>
          <p:txBody>
            <a:bodyPr wrap="square" lIns="0" tIns="0" rIns="0" bIns="0" rtlCol="0" anchor="t">
              <a:spAutoFit/>
            </a:bodyPr>
            <a:lstStyle/>
            <a:p>
              <a:pPr algn="ctr">
                <a:lnSpc>
                  <a:spcPts val="2626"/>
                </a:lnSpc>
                <a:spcBef>
                  <a:spcPct val="0"/>
                </a:spcBef>
              </a:pPr>
              <a:r>
                <a:rPr lang="ar-EG" sz="1875" dirty="0">
                  <a:solidFill>
                    <a:srgbClr val="1B3481"/>
                  </a:solidFill>
                  <a:latin typeface="SST Arabic Medium" panose="020B0604030504020204" pitchFamily="34" charset="-78"/>
                  <a:ea typeface="SST Arabic"/>
                  <a:cs typeface="SST Arabic Medium" panose="020B0604030504020204" pitchFamily="34" charset="-78"/>
                  <a:sym typeface="SST Arabic"/>
                  <a:rtl/>
                </a:rPr>
                <a:t>أصول</a:t>
              </a:r>
            </a:p>
            <a:p>
              <a:pPr algn="ctr">
                <a:lnSpc>
                  <a:spcPts val="2626"/>
                </a:lnSpc>
                <a:spcBef>
                  <a:spcPct val="0"/>
                </a:spcBef>
              </a:pPr>
              <a:r>
                <a:rPr lang="ar-EG" sz="1875" dirty="0">
                  <a:solidFill>
                    <a:srgbClr val="1B3481"/>
                  </a:solidFill>
                  <a:latin typeface="SST Arabic Medium" panose="020B0604030504020204" pitchFamily="34" charset="-78"/>
                  <a:ea typeface="SST Arabic"/>
                  <a:cs typeface="SST Arabic Medium" panose="020B0604030504020204" pitchFamily="34" charset="-78"/>
                  <a:sym typeface="SST Arabic"/>
                  <a:rtl/>
                </a:rPr>
                <a:t> المعرفة </a:t>
              </a:r>
            </a:p>
          </p:txBody>
        </p:sp>
        <p:sp>
          <p:nvSpPr>
            <p:cNvPr id="34" name="TextBox 46"/>
            <p:cNvSpPr txBox="1"/>
            <p:nvPr/>
          </p:nvSpPr>
          <p:spPr>
            <a:xfrm>
              <a:off x="422410" y="2070696"/>
              <a:ext cx="3114204" cy="1311258"/>
            </a:xfrm>
            <a:prstGeom prst="rect">
              <a:avLst/>
            </a:prstGeom>
          </p:spPr>
          <p:txBody>
            <a:bodyPr lIns="0" tIns="0" rIns="0" bIns="0" rtlCol="0" anchor="t">
              <a:spAutoFit/>
            </a:bodyPr>
            <a:lstStyle/>
            <a:p>
              <a:pPr algn="ctr">
                <a:lnSpc>
                  <a:spcPts val="2626"/>
                </a:lnSpc>
                <a:spcBef>
                  <a:spcPct val="0"/>
                </a:spcBef>
              </a:pPr>
              <a:r>
                <a:rPr lang="ar-EG" sz="1875" dirty="0">
                  <a:solidFill>
                    <a:srgbClr val="1B3481"/>
                  </a:solidFill>
                  <a:latin typeface="SST Arabic Medium" panose="020B0604030504020204" pitchFamily="34" charset="-78"/>
                  <a:ea typeface="SST Arabic"/>
                  <a:cs typeface="SST Arabic Medium" panose="020B0604030504020204" pitchFamily="34" charset="-78"/>
                  <a:sym typeface="SST Arabic"/>
                  <a:rtl/>
                </a:rPr>
                <a:t>أصول</a:t>
              </a:r>
            </a:p>
            <a:p>
              <a:pPr algn="ctr">
                <a:lnSpc>
                  <a:spcPts val="2626"/>
                </a:lnSpc>
                <a:spcBef>
                  <a:spcPct val="0"/>
                </a:spcBef>
              </a:pPr>
              <a:r>
                <a:rPr lang="ar-EG" sz="1875" dirty="0">
                  <a:solidFill>
                    <a:srgbClr val="1B3481"/>
                  </a:solidFill>
                  <a:latin typeface="SST Arabic Medium" panose="020B0604030504020204" pitchFamily="34" charset="-78"/>
                  <a:ea typeface="SST Arabic"/>
                  <a:cs typeface="SST Arabic Medium" panose="020B0604030504020204" pitchFamily="34" charset="-78"/>
                  <a:sym typeface="SST Arabic"/>
                  <a:rtl/>
                </a:rPr>
                <a:t> البيانات</a:t>
              </a:r>
            </a:p>
          </p:txBody>
        </p:sp>
        <p:sp>
          <p:nvSpPr>
            <p:cNvPr id="35" name="TextBox 47"/>
            <p:cNvSpPr txBox="1"/>
            <p:nvPr/>
          </p:nvSpPr>
          <p:spPr>
            <a:xfrm>
              <a:off x="13753449" y="5974981"/>
              <a:ext cx="3230596" cy="1311258"/>
            </a:xfrm>
            <a:prstGeom prst="rect">
              <a:avLst/>
            </a:prstGeom>
          </p:spPr>
          <p:txBody>
            <a:bodyPr lIns="0" tIns="0" rIns="0" bIns="0" rtlCol="0" anchor="t">
              <a:spAutoFit/>
            </a:bodyPr>
            <a:lstStyle/>
            <a:p>
              <a:pPr algn="ctr">
                <a:lnSpc>
                  <a:spcPts val="2626"/>
                </a:lnSpc>
                <a:spcBef>
                  <a:spcPct val="0"/>
                </a:spcBef>
              </a:pPr>
              <a:r>
                <a:rPr lang="ar-EG" sz="1875" dirty="0">
                  <a:solidFill>
                    <a:srgbClr val="1B3481"/>
                  </a:solidFill>
                  <a:latin typeface="SST Arabic Medium" panose="020B0604030504020204" pitchFamily="34" charset="-78"/>
                  <a:ea typeface="SST Arabic"/>
                  <a:cs typeface="SST Arabic Medium" panose="020B0604030504020204" pitchFamily="34" charset="-78"/>
                  <a:sym typeface="SST Arabic"/>
                  <a:rtl/>
                </a:rPr>
                <a:t>الثقافة المؤسسية </a:t>
              </a:r>
            </a:p>
          </p:txBody>
        </p:sp>
        <p:sp>
          <p:nvSpPr>
            <p:cNvPr id="36" name="TextBox 48"/>
            <p:cNvSpPr txBox="1"/>
            <p:nvPr/>
          </p:nvSpPr>
          <p:spPr>
            <a:xfrm>
              <a:off x="9237269" y="5828549"/>
              <a:ext cx="3338962" cy="1260474"/>
            </a:xfrm>
            <a:prstGeom prst="rect">
              <a:avLst/>
            </a:prstGeom>
          </p:spPr>
          <p:txBody>
            <a:bodyPr wrap="square" lIns="0" tIns="0" rIns="0" bIns="0" rtlCol="0" anchor="t">
              <a:spAutoFit/>
            </a:bodyPr>
            <a:lstStyle/>
            <a:p>
              <a:pPr algn="ctr">
                <a:lnSpc>
                  <a:spcPts val="2517"/>
                </a:lnSpc>
                <a:spcBef>
                  <a:spcPct val="0"/>
                </a:spcBef>
              </a:pPr>
              <a:r>
                <a:rPr lang="ar-EG" sz="1797" dirty="0">
                  <a:solidFill>
                    <a:srgbClr val="1B3481"/>
                  </a:solidFill>
                  <a:latin typeface="SST Arabic Medium" panose="020B0604030504020204" pitchFamily="34" charset="-78"/>
                  <a:ea typeface="SST Arabic"/>
                  <a:cs typeface="SST Arabic Medium" panose="020B0604030504020204" pitchFamily="34" charset="-78"/>
                  <a:sym typeface="SST Arabic"/>
                  <a:rtl/>
                </a:rPr>
                <a:t>الأمن</a:t>
              </a:r>
            </a:p>
            <a:p>
              <a:pPr algn="ctr">
                <a:lnSpc>
                  <a:spcPts val="2517"/>
                </a:lnSpc>
                <a:spcBef>
                  <a:spcPct val="0"/>
                </a:spcBef>
              </a:pPr>
              <a:r>
                <a:rPr lang="ar-EG" sz="1797" dirty="0">
                  <a:solidFill>
                    <a:srgbClr val="1B3481"/>
                  </a:solidFill>
                  <a:latin typeface="SST Arabic Medium" panose="020B0604030504020204" pitchFamily="34" charset="-78"/>
                  <a:ea typeface="SST Arabic"/>
                  <a:cs typeface="SST Arabic Medium" panose="020B0604030504020204" pitchFamily="34" charset="-78"/>
                  <a:sym typeface="SST Arabic"/>
                  <a:rtl/>
                </a:rPr>
                <a:t> والسلامة</a:t>
              </a:r>
            </a:p>
          </p:txBody>
        </p:sp>
        <p:sp>
          <p:nvSpPr>
            <p:cNvPr id="37" name="TextBox 49"/>
            <p:cNvSpPr txBox="1"/>
            <p:nvPr/>
          </p:nvSpPr>
          <p:spPr>
            <a:xfrm>
              <a:off x="4952360" y="5879349"/>
              <a:ext cx="2787670" cy="1260474"/>
            </a:xfrm>
            <a:prstGeom prst="rect">
              <a:avLst/>
            </a:prstGeom>
          </p:spPr>
          <p:txBody>
            <a:bodyPr wrap="square" lIns="0" tIns="0" rIns="0" bIns="0" rtlCol="0" anchor="t">
              <a:spAutoFit/>
            </a:bodyPr>
            <a:lstStyle/>
            <a:p>
              <a:pPr algn="ctr">
                <a:lnSpc>
                  <a:spcPts val="2517"/>
                </a:lnSpc>
                <a:spcBef>
                  <a:spcPct val="0"/>
                </a:spcBef>
              </a:pPr>
              <a:r>
                <a:rPr lang="ar-EG" sz="1797" dirty="0">
                  <a:solidFill>
                    <a:srgbClr val="1B3481"/>
                  </a:solidFill>
                  <a:latin typeface="SST Arabic Medium" panose="020B0604030504020204" pitchFamily="34" charset="-78"/>
                  <a:ea typeface="SST Arabic"/>
                  <a:cs typeface="SST Arabic Medium" panose="020B0604030504020204" pitchFamily="34" charset="-78"/>
                  <a:sym typeface="SST Arabic"/>
                  <a:rtl/>
                </a:rPr>
                <a:t>البنية</a:t>
              </a:r>
            </a:p>
            <a:p>
              <a:pPr algn="ctr">
                <a:lnSpc>
                  <a:spcPts val="2517"/>
                </a:lnSpc>
                <a:spcBef>
                  <a:spcPct val="0"/>
                </a:spcBef>
              </a:pPr>
              <a:r>
                <a:rPr lang="ar-EG" sz="1797" dirty="0">
                  <a:solidFill>
                    <a:srgbClr val="1B3481"/>
                  </a:solidFill>
                  <a:latin typeface="SST Arabic Medium" panose="020B0604030504020204" pitchFamily="34" charset="-78"/>
                  <a:ea typeface="SST Arabic"/>
                  <a:cs typeface="SST Arabic Medium" panose="020B0604030504020204" pitchFamily="34" charset="-78"/>
                  <a:sym typeface="SST Arabic"/>
                  <a:rtl/>
                </a:rPr>
                <a:t> التحتية</a:t>
              </a:r>
            </a:p>
          </p:txBody>
        </p:sp>
        <p:sp>
          <p:nvSpPr>
            <p:cNvPr id="38" name="TextBox 50"/>
            <p:cNvSpPr txBox="1"/>
            <p:nvPr/>
          </p:nvSpPr>
          <p:spPr>
            <a:xfrm>
              <a:off x="161084" y="6031309"/>
              <a:ext cx="3617618" cy="1311258"/>
            </a:xfrm>
            <a:prstGeom prst="rect">
              <a:avLst/>
            </a:prstGeom>
          </p:spPr>
          <p:txBody>
            <a:bodyPr lIns="0" tIns="0" rIns="0" bIns="0" rtlCol="0" anchor="t">
              <a:spAutoFit/>
            </a:bodyPr>
            <a:lstStyle/>
            <a:p>
              <a:pPr algn="ctr">
                <a:lnSpc>
                  <a:spcPts val="2626"/>
                </a:lnSpc>
                <a:spcBef>
                  <a:spcPct val="0"/>
                </a:spcBef>
              </a:pPr>
              <a:r>
                <a:rPr lang="ar-EG" sz="1875" dirty="0">
                  <a:solidFill>
                    <a:srgbClr val="1B3481"/>
                  </a:solidFill>
                  <a:latin typeface="SST Arabic Medium" panose="020B0604030504020204" pitchFamily="34" charset="-78"/>
                  <a:ea typeface="SST Arabic"/>
                  <a:cs typeface="SST Arabic Medium" panose="020B0604030504020204" pitchFamily="34" charset="-78"/>
                  <a:sym typeface="SST Arabic"/>
                  <a:rtl/>
                </a:rPr>
                <a:t>التوزيع</a:t>
              </a:r>
            </a:p>
            <a:p>
              <a:pPr algn="ctr">
                <a:lnSpc>
                  <a:spcPts val="2626"/>
                </a:lnSpc>
                <a:spcBef>
                  <a:spcPct val="0"/>
                </a:spcBef>
              </a:pPr>
              <a:r>
                <a:rPr lang="ar-EG" sz="1875" dirty="0">
                  <a:solidFill>
                    <a:srgbClr val="1B3481"/>
                  </a:solidFill>
                  <a:latin typeface="SST Arabic Medium" panose="020B0604030504020204" pitchFamily="34" charset="-78"/>
                  <a:ea typeface="SST Arabic"/>
                  <a:cs typeface="SST Arabic Medium" panose="020B0604030504020204" pitchFamily="34" charset="-78"/>
                  <a:sym typeface="SST Arabic"/>
                  <a:rtl/>
                </a:rPr>
                <a:t> الجغرافي</a:t>
              </a:r>
            </a:p>
          </p:txBody>
        </p:sp>
      </p:grpSp>
    </p:spTree>
    <p:extLst>
      <p:ext uri="{BB962C8B-B14F-4D97-AF65-F5344CB8AC3E}">
        <p14:creationId xmlns:p14="http://schemas.microsoft.com/office/powerpoint/2010/main" val="53852052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C0FE74A-7718-499B-8DC2-72F3AB76FCD5}"/>
              </a:ext>
            </a:extLst>
          </p:cNvPr>
          <p:cNvSpPr/>
          <p:nvPr/>
        </p:nvSpPr>
        <p:spPr>
          <a:xfrm>
            <a:off x="5601511" y="1278386"/>
            <a:ext cx="6096000" cy="369332"/>
          </a:xfrm>
          <a:prstGeom prst="rect">
            <a:avLst/>
          </a:prstGeom>
        </p:spPr>
        <p:txBody>
          <a:bodyPr>
            <a:spAutoFit/>
          </a:bodyPr>
          <a:lstStyle/>
          <a:p>
            <a:pPr algn="r" rtl="1"/>
            <a:r>
              <a:rPr lang="ar-EG" dirty="0">
                <a:solidFill>
                  <a:srgbClr val="03A5AD"/>
                </a:solidFill>
                <a:latin typeface="SST Arabic Medium" pitchFamily="34" charset="-78"/>
                <a:cs typeface="SST Arabic Medium" pitchFamily="34" charset="-78"/>
              </a:rPr>
              <a:t>من أمثلة البيئة الخارجية على سبيل المثال لا الحصر:</a:t>
            </a:r>
            <a:endParaRPr lang="en-US" dirty="0">
              <a:solidFill>
                <a:srgbClr val="03A5AD"/>
              </a:solidFill>
              <a:latin typeface="SST Arabic Medium" pitchFamily="34" charset="-78"/>
              <a:cs typeface="SST Arabic Medium" pitchFamily="34" charset="-78"/>
            </a:endParaRPr>
          </a:p>
        </p:txBody>
      </p:sp>
      <p:sp>
        <p:nvSpPr>
          <p:cNvPr id="6" name="TextBox 5"/>
          <p:cNvSpPr txBox="1"/>
          <p:nvPr/>
        </p:nvSpPr>
        <p:spPr>
          <a:xfrm>
            <a:off x="5762741" y="526472"/>
            <a:ext cx="5934770"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رابعاً: بيئة المشروع</a:t>
            </a:r>
            <a:endParaRPr kumimoji="0" lang="en-US" sz="2500" i="0" u="none" strike="noStrike" kern="1200" cap="none" spc="0" normalizeH="0" baseline="0" noProof="0" dirty="0">
              <a:ln>
                <a:noFill/>
              </a:ln>
              <a:solidFill>
                <a:srgbClr val="112D63"/>
              </a:solidFill>
              <a:effectLst/>
              <a:uLnTx/>
              <a:uFillTx/>
              <a:latin typeface="SST Arabic Medium" pitchFamily="34" charset="-78"/>
              <a:cs typeface="SST Arabic Medium" pitchFamily="34" charset="-78"/>
            </a:endParaRPr>
          </a:p>
        </p:txBody>
      </p:sp>
      <p:grpSp>
        <p:nvGrpSpPr>
          <p:cNvPr id="55" name="Group 2"/>
          <p:cNvGrpSpPr/>
          <p:nvPr/>
        </p:nvGrpSpPr>
        <p:grpSpPr>
          <a:xfrm>
            <a:off x="1758936" y="2006589"/>
            <a:ext cx="8674129" cy="3922165"/>
            <a:chOff x="0" y="0"/>
            <a:chExt cx="17348257" cy="7844331"/>
          </a:xfrm>
        </p:grpSpPr>
        <p:grpSp>
          <p:nvGrpSpPr>
            <p:cNvPr id="56" name="Group 3"/>
            <p:cNvGrpSpPr/>
            <p:nvPr/>
          </p:nvGrpSpPr>
          <p:grpSpPr>
            <a:xfrm>
              <a:off x="13389237" y="1297543"/>
              <a:ext cx="3959020" cy="2749161"/>
              <a:chOff x="0" y="0"/>
              <a:chExt cx="1243664" cy="863606"/>
            </a:xfrm>
          </p:grpSpPr>
          <p:sp>
            <p:nvSpPr>
              <p:cNvPr id="102" name="Freeform 4"/>
              <p:cNvSpPr/>
              <p:nvPr/>
            </p:nvSpPr>
            <p:spPr>
              <a:xfrm>
                <a:off x="0" y="0"/>
                <a:ext cx="1243664" cy="863606"/>
              </a:xfrm>
              <a:custGeom>
                <a:avLst/>
                <a:gdLst/>
                <a:ahLst/>
                <a:cxnLst/>
                <a:rect l="l" t="t" r="r" b="b"/>
                <a:pathLst>
                  <a:path w="1243664" h="863606">
                    <a:moveTo>
                      <a:pt x="62576" y="0"/>
                    </a:moveTo>
                    <a:lnTo>
                      <a:pt x="1181088" y="0"/>
                    </a:lnTo>
                    <a:cubicBezTo>
                      <a:pt x="1197684" y="0"/>
                      <a:pt x="1213601" y="6593"/>
                      <a:pt x="1225336" y="18328"/>
                    </a:cubicBezTo>
                    <a:cubicBezTo>
                      <a:pt x="1237071" y="30064"/>
                      <a:pt x="1243664" y="45980"/>
                      <a:pt x="1243664" y="62576"/>
                    </a:cubicBezTo>
                    <a:lnTo>
                      <a:pt x="1243664" y="801030"/>
                    </a:lnTo>
                    <a:cubicBezTo>
                      <a:pt x="1243664" y="835590"/>
                      <a:pt x="1215648" y="863606"/>
                      <a:pt x="1181088" y="863606"/>
                    </a:cubicBezTo>
                    <a:lnTo>
                      <a:pt x="62576" y="863606"/>
                    </a:lnTo>
                    <a:cubicBezTo>
                      <a:pt x="28016" y="863606"/>
                      <a:pt x="0" y="835590"/>
                      <a:pt x="0" y="801030"/>
                    </a:cubicBezTo>
                    <a:lnTo>
                      <a:pt x="0" y="62576"/>
                    </a:lnTo>
                    <a:cubicBezTo>
                      <a:pt x="0" y="28016"/>
                      <a:pt x="28016" y="0"/>
                      <a:pt x="62576" y="0"/>
                    </a:cubicBezTo>
                    <a:close/>
                  </a:path>
                </a:pathLst>
              </a:custGeom>
              <a:solidFill>
                <a:srgbClr val="DDF1F0"/>
              </a:solidFill>
            </p:spPr>
            <p:txBody>
              <a:bodyPr/>
              <a:lstStyle/>
              <a:p>
                <a:endParaRPr lang="en-SA"/>
              </a:p>
            </p:txBody>
          </p:sp>
          <p:sp>
            <p:nvSpPr>
              <p:cNvPr id="103" name="TextBox 5"/>
              <p:cNvSpPr txBox="1"/>
              <p:nvPr/>
            </p:nvSpPr>
            <p:spPr>
              <a:xfrm>
                <a:off x="0" y="19050"/>
                <a:ext cx="1243664" cy="844556"/>
              </a:xfrm>
              <a:prstGeom prst="rect">
                <a:avLst/>
              </a:prstGeom>
            </p:spPr>
            <p:txBody>
              <a:bodyPr lIns="24384" tIns="24384" rIns="24384" bIns="24384" rtlCol="0" anchor="ctr"/>
              <a:lstStyle/>
              <a:p>
                <a:pPr algn="ctr">
                  <a:lnSpc>
                    <a:spcPts val="1100"/>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57" name="Freeform 6"/>
            <p:cNvSpPr/>
            <p:nvPr/>
          </p:nvSpPr>
          <p:spPr>
            <a:xfrm>
              <a:off x="14481280" y="60862"/>
              <a:ext cx="2060762" cy="1810346"/>
            </a:xfrm>
            <a:custGeom>
              <a:avLst/>
              <a:gdLst/>
              <a:ahLst/>
              <a:cxnLst/>
              <a:rect l="l" t="t" r="r" b="b"/>
              <a:pathLst>
                <a:path w="2060762" h="1810346">
                  <a:moveTo>
                    <a:pt x="0" y="0"/>
                  </a:moveTo>
                  <a:lnTo>
                    <a:pt x="2060762" y="0"/>
                  </a:lnTo>
                  <a:lnTo>
                    <a:pt x="2060762" y="1810345"/>
                  </a:lnTo>
                  <a:lnTo>
                    <a:pt x="0" y="1810345"/>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p>
              <a:endParaRPr lang="en-SA"/>
            </a:p>
          </p:txBody>
        </p:sp>
        <p:grpSp>
          <p:nvGrpSpPr>
            <p:cNvPr id="58" name="Group 7"/>
            <p:cNvGrpSpPr/>
            <p:nvPr/>
          </p:nvGrpSpPr>
          <p:grpSpPr>
            <a:xfrm>
              <a:off x="8927243" y="1297543"/>
              <a:ext cx="3959020" cy="2749161"/>
              <a:chOff x="0" y="0"/>
              <a:chExt cx="1243664" cy="863606"/>
            </a:xfrm>
          </p:grpSpPr>
          <p:sp>
            <p:nvSpPr>
              <p:cNvPr id="100" name="Freeform 8"/>
              <p:cNvSpPr/>
              <p:nvPr/>
            </p:nvSpPr>
            <p:spPr>
              <a:xfrm>
                <a:off x="0" y="0"/>
                <a:ext cx="1243664" cy="863606"/>
              </a:xfrm>
              <a:custGeom>
                <a:avLst/>
                <a:gdLst/>
                <a:ahLst/>
                <a:cxnLst/>
                <a:rect l="l" t="t" r="r" b="b"/>
                <a:pathLst>
                  <a:path w="1243664" h="863606">
                    <a:moveTo>
                      <a:pt x="62576" y="0"/>
                    </a:moveTo>
                    <a:lnTo>
                      <a:pt x="1181088" y="0"/>
                    </a:lnTo>
                    <a:cubicBezTo>
                      <a:pt x="1197684" y="0"/>
                      <a:pt x="1213601" y="6593"/>
                      <a:pt x="1225336" y="18328"/>
                    </a:cubicBezTo>
                    <a:cubicBezTo>
                      <a:pt x="1237071" y="30064"/>
                      <a:pt x="1243664" y="45980"/>
                      <a:pt x="1243664" y="62576"/>
                    </a:cubicBezTo>
                    <a:lnTo>
                      <a:pt x="1243664" y="801030"/>
                    </a:lnTo>
                    <a:cubicBezTo>
                      <a:pt x="1243664" y="835590"/>
                      <a:pt x="1215648" y="863606"/>
                      <a:pt x="1181088" y="863606"/>
                    </a:cubicBezTo>
                    <a:lnTo>
                      <a:pt x="62576" y="863606"/>
                    </a:lnTo>
                    <a:cubicBezTo>
                      <a:pt x="28016" y="863606"/>
                      <a:pt x="0" y="835590"/>
                      <a:pt x="0" y="801030"/>
                    </a:cubicBezTo>
                    <a:lnTo>
                      <a:pt x="0" y="62576"/>
                    </a:lnTo>
                    <a:cubicBezTo>
                      <a:pt x="0" y="28016"/>
                      <a:pt x="28016" y="0"/>
                      <a:pt x="62576" y="0"/>
                    </a:cubicBezTo>
                    <a:close/>
                  </a:path>
                </a:pathLst>
              </a:custGeom>
              <a:solidFill>
                <a:srgbClr val="DDF1F0"/>
              </a:solidFill>
            </p:spPr>
            <p:txBody>
              <a:bodyPr/>
              <a:lstStyle/>
              <a:p>
                <a:endParaRPr lang="en-SA"/>
              </a:p>
            </p:txBody>
          </p:sp>
          <p:sp>
            <p:nvSpPr>
              <p:cNvPr id="101" name="TextBox 9"/>
              <p:cNvSpPr txBox="1"/>
              <p:nvPr/>
            </p:nvSpPr>
            <p:spPr>
              <a:xfrm>
                <a:off x="0" y="19050"/>
                <a:ext cx="1243664" cy="844556"/>
              </a:xfrm>
              <a:prstGeom prst="rect">
                <a:avLst/>
              </a:prstGeom>
            </p:spPr>
            <p:txBody>
              <a:bodyPr lIns="24384" tIns="24384" rIns="24384" bIns="24384" rtlCol="0" anchor="ctr"/>
              <a:lstStyle/>
              <a:p>
                <a:pPr algn="ctr">
                  <a:lnSpc>
                    <a:spcPts val="1100"/>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59" name="Freeform 10"/>
            <p:cNvSpPr/>
            <p:nvPr/>
          </p:nvSpPr>
          <p:spPr>
            <a:xfrm>
              <a:off x="9876372" y="60862"/>
              <a:ext cx="2060762" cy="1810346"/>
            </a:xfrm>
            <a:custGeom>
              <a:avLst/>
              <a:gdLst/>
              <a:ahLst/>
              <a:cxnLst/>
              <a:rect l="l" t="t" r="r" b="b"/>
              <a:pathLst>
                <a:path w="2060762" h="1810346">
                  <a:moveTo>
                    <a:pt x="0" y="0"/>
                  </a:moveTo>
                  <a:lnTo>
                    <a:pt x="2060762" y="0"/>
                  </a:lnTo>
                  <a:lnTo>
                    <a:pt x="2060762" y="1810345"/>
                  </a:lnTo>
                  <a:lnTo>
                    <a:pt x="0" y="1810345"/>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txBody>
            <a:bodyPr/>
            <a:lstStyle/>
            <a:p>
              <a:endParaRPr lang="en-SA"/>
            </a:p>
          </p:txBody>
        </p:sp>
        <p:grpSp>
          <p:nvGrpSpPr>
            <p:cNvPr id="60" name="Group 11"/>
            <p:cNvGrpSpPr/>
            <p:nvPr/>
          </p:nvGrpSpPr>
          <p:grpSpPr>
            <a:xfrm>
              <a:off x="4461994" y="1297543"/>
              <a:ext cx="3959020" cy="2749161"/>
              <a:chOff x="0" y="0"/>
              <a:chExt cx="1243664" cy="863606"/>
            </a:xfrm>
          </p:grpSpPr>
          <p:sp>
            <p:nvSpPr>
              <p:cNvPr id="98" name="Freeform 12"/>
              <p:cNvSpPr/>
              <p:nvPr/>
            </p:nvSpPr>
            <p:spPr>
              <a:xfrm>
                <a:off x="0" y="0"/>
                <a:ext cx="1243664" cy="863606"/>
              </a:xfrm>
              <a:custGeom>
                <a:avLst/>
                <a:gdLst/>
                <a:ahLst/>
                <a:cxnLst/>
                <a:rect l="l" t="t" r="r" b="b"/>
                <a:pathLst>
                  <a:path w="1243664" h="863606">
                    <a:moveTo>
                      <a:pt x="62576" y="0"/>
                    </a:moveTo>
                    <a:lnTo>
                      <a:pt x="1181088" y="0"/>
                    </a:lnTo>
                    <a:cubicBezTo>
                      <a:pt x="1197684" y="0"/>
                      <a:pt x="1213601" y="6593"/>
                      <a:pt x="1225336" y="18328"/>
                    </a:cubicBezTo>
                    <a:cubicBezTo>
                      <a:pt x="1237071" y="30064"/>
                      <a:pt x="1243664" y="45980"/>
                      <a:pt x="1243664" y="62576"/>
                    </a:cubicBezTo>
                    <a:lnTo>
                      <a:pt x="1243664" y="801030"/>
                    </a:lnTo>
                    <a:cubicBezTo>
                      <a:pt x="1243664" y="835590"/>
                      <a:pt x="1215648" y="863606"/>
                      <a:pt x="1181088" y="863606"/>
                    </a:cubicBezTo>
                    <a:lnTo>
                      <a:pt x="62576" y="863606"/>
                    </a:lnTo>
                    <a:cubicBezTo>
                      <a:pt x="28016" y="863606"/>
                      <a:pt x="0" y="835590"/>
                      <a:pt x="0" y="801030"/>
                    </a:cubicBezTo>
                    <a:lnTo>
                      <a:pt x="0" y="62576"/>
                    </a:lnTo>
                    <a:cubicBezTo>
                      <a:pt x="0" y="28016"/>
                      <a:pt x="28016" y="0"/>
                      <a:pt x="62576" y="0"/>
                    </a:cubicBezTo>
                    <a:close/>
                  </a:path>
                </a:pathLst>
              </a:custGeom>
              <a:solidFill>
                <a:srgbClr val="DDF1F0"/>
              </a:solidFill>
            </p:spPr>
            <p:txBody>
              <a:bodyPr/>
              <a:lstStyle/>
              <a:p>
                <a:endParaRPr lang="en-SA"/>
              </a:p>
            </p:txBody>
          </p:sp>
          <p:sp>
            <p:nvSpPr>
              <p:cNvPr id="99" name="TextBox 13"/>
              <p:cNvSpPr txBox="1"/>
              <p:nvPr/>
            </p:nvSpPr>
            <p:spPr>
              <a:xfrm>
                <a:off x="0" y="19050"/>
                <a:ext cx="1243664" cy="844556"/>
              </a:xfrm>
              <a:prstGeom prst="rect">
                <a:avLst/>
              </a:prstGeom>
            </p:spPr>
            <p:txBody>
              <a:bodyPr lIns="24384" tIns="24384" rIns="24384" bIns="24384" rtlCol="0" anchor="ctr"/>
              <a:lstStyle/>
              <a:p>
                <a:pPr algn="ctr">
                  <a:lnSpc>
                    <a:spcPts val="1100"/>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61" name="Freeform 14"/>
            <p:cNvSpPr/>
            <p:nvPr/>
          </p:nvSpPr>
          <p:spPr>
            <a:xfrm>
              <a:off x="5418681" y="60862"/>
              <a:ext cx="2060762" cy="1810346"/>
            </a:xfrm>
            <a:custGeom>
              <a:avLst/>
              <a:gdLst/>
              <a:ahLst/>
              <a:cxnLst/>
              <a:rect l="l" t="t" r="r" b="b"/>
              <a:pathLst>
                <a:path w="2060762" h="1810346">
                  <a:moveTo>
                    <a:pt x="0" y="0"/>
                  </a:moveTo>
                  <a:lnTo>
                    <a:pt x="2060762" y="0"/>
                  </a:lnTo>
                  <a:lnTo>
                    <a:pt x="2060762" y="1810345"/>
                  </a:lnTo>
                  <a:lnTo>
                    <a:pt x="0" y="1810345"/>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txBody>
            <a:bodyPr/>
            <a:lstStyle/>
            <a:p>
              <a:endParaRPr lang="en-SA"/>
            </a:p>
          </p:txBody>
        </p:sp>
        <p:grpSp>
          <p:nvGrpSpPr>
            <p:cNvPr id="62" name="Group 15"/>
            <p:cNvGrpSpPr/>
            <p:nvPr/>
          </p:nvGrpSpPr>
          <p:grpSpPr>
            <a:xfrm>
              <a:off x="0" y="1297543"/>
              <a:ext cx="3959020" cy="2749161"/>
              <a:chOff x="0" y="0"/>
              <a:chExt cx="1243664" cy="863606"/>
            </a:xfrm>
          </p:grpSpPr>
          <p:sp>
            <p:nvSpPr>
              <p:cNvPr id="96" name="Freeform 16"/>
              <p:cNvSpPr/>
              <p:nvPr/>
            </p:nvSpPr>
            <p:spPr>
              <a:xfrm>
                <a:off x="0" y="0"/>
                <a:ext cx="1243664" cy="863606"/>
              </a:xfrm>
              <a:custGeom>
                <a:avLst/>
                <a:gdLst/>
                <a:ahLst/>
                <a:cxnLst/>
                <a:rect l="l" t="t" r="r" b="b"/>
                <a:pathLst>
                  <a:path w="1243664" h="863606">
                    <a:moveTo>
                      <a:pt x="62576" y="0"/>
                    </a:moveTo>
                    <a:lnTo>
                      <a:pt x="1181088" y="0"/>
                    </a:lnTo>
                    <a:cubicBezTo>
                      <a:pt x="1197684" y="0"/>
                      <a:pt x="1213601" y="6593"/>
                      <a:pt x="1225336" y="18328"/>
                    </a:cubicBezTo>
                    <a:cubicBezTo>
                      <a:pt x="1237071" y="30064"/>
                      <a:pt x="1243664" y="45980"/>
                      <a:pt x="1243664" y="62576"/>
                    </a:cubicBezTo>
                    <a:lnTo>
                      <a:pt x="1243664" y="801030"/>
                    </a:lnTo>
                    <a:cubicBezTo>
                      <a:pt x="1243664" y="835590"/>
                      <a:pt x="1215648" y="863606"/>
                      <a:pt x="1181088" y="863606"/>
                    </a:cubicBezTo>
                    <a:lnTo>
                      <a:pt x="62576" y="863606"/>
                    </a:lnTo>
                    <a:cubicBezTo>
                      <a:pt x="28016" y="863606"/>
                      <a:pt x="0" y="835590"/>
                      <a:pt x="0" y="801030"/>
                    </a:cubicBezTo>
                    <a:lnTo>
                      <a:pt x="0" y="62576"/>
                    </a:lnTo>
                    <a:cubicBezTo>
                      <a:pt x="0" y="28016"/>
                      <a:pt x="28016" y="0"/>
                      <a:pt x="62576" y="0"/>
                    </a:cubicBezTo>
                    <a:close/>
                  </a:path>
                </a:pathLst>
              </a:custGeom>
              <a:solidFill>
                <a:srgbClr val="DDF1F0"/>
              </a:solidFill>
            </p:spPr>
            <p:txBody>
              <a:bodyPr/>
              <a:lstStyle/>
              <a:p>
                <a:endParaRPr lang="en-SA"/>
              </a:p>
            </p:txBody>
          </p:sp>
          <p:sp>
            <p:nvSpPr>
              <p:cNvPr id="97" name="TextBox 17"/>
              <p:cNvSpPr txBox="1"/>
              <p:nvPr/>
            </p:nvSpPr>
            <p:spPr>
              <a:xfrm>
                <a:off x="0" y="19050"/>
                <a:ext cx="1243664" cy="844556"/>
              </a:xfrm>
              <a:prstGeom prst="rect">
                <a:avLst/>
              </a:prstGeom>
            </p:spPr>
            <p:txBody>
              <a:bodyPr lIns="24384" tIns="24384" rIns="24384" bIns="24384" rtlCol="0" anchor="ctr"/>
              <a:lstStyle/>
              <a:p>
                <a:pPr algn="ctr">
                  <a:lnSpc>
                    <a:spcPts val="1100"/>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63" name="Freeform 18"/>
            <p:cNvSpPr/>
            <p:nvPr/>
          </p:nvSpPr>
          <p:spPr>
            <a:xfrm>
              <a:off x="947283" y="0"/>
              <a:ext cx="2060762" cy="1810346"/>
            </a:xfrm>
            <a:custGeom>
              <a:avLst/>
              <a:gdLst/>
              <a:ahLst/>
              <a:cxnLst/>
              <a:rect l="l" t="t" r="r" b="b"/>
              <a:pathLst>
                <a:path w="2060762" h="1810346">
                  <a:moveTo>
                    <a:pt x="0" y="0"/>
                  </a:moveTo>
                  <a:lnTo>
                    <a:pt x="2060762" y="0"/>
                  </a:lnTo>
                  <a:lnTo>
                    <a:pt x="2060762" y="1810346"/>
                  </a:lnTo>
                  <a:lnTo>
                    <a:pt x="0" y="1810346"/>
                  </a:lnTo>
                  <a:lnTo>
                    <a:pt x="0" y="0"/>
                  </a:lnTo>
                  <a:close/>
                </a:path>
              </a:pathLst>
            </a:custGeom>
            <a: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a:blipFill>
          </p:spPr>
          <p:txBody>
            <a:bodyPr/>
            <a:lstStyle/>
            <a:p>
              <a:endParaRPr lang="en-SA"/>
            </a:p>
          </p:txBody>
        </p:sp>
        <p:grpSp>
          <p:nvGrpSpPr>
            <p:cNvPr id="64" name="Group 19"/>
            <p:cNvGrpSpPr/>
            <p:nvPr/>
          </p:nvGrpSpPr>
          <p:grpSpPr>
            <a:xfrm>
              <a:off x="13389237" y="5095170"/>
              <a:ext cx="3959020" cy="2749161"/>
              <a:chOff x="0" y="0"/>
              <a:chExt cx="1243664" cy="863606"/>
            </a:xfrm>
          </p:grpSpPr>
          <p:sp>
            <p:nvSpPr>
              <p:cNvPr id="94" name="Freeform 20"/>
              <p:cNvSpPr/>
              <p:nvPr/>
            </p:nvSpPr>
            <p:spPr>
              <a:xfrm>
                <a:off x="0" y="0"/>
                <a:ext cx="1243664" cy="863606"/>
              </a:xfrm>
              <a:custGeom>
                <a:avLst/>
                <a:gdLst/>
                <a:ahLst/>
                <a:cxnLst/>
                <a:rect l="l" t="t" r="r" b="b"/>
                <a:pathLst>
                  <a:path w="1243664" h="863606">
                    <a:moveTo>
                      <a:pt x="62576" y="0"/>
                    </a:moveTo>
                    <a:lnTo>
                      <a:pt x="1181088" y="0"/>
                    </a:lnTo>
                    <a:cubicBezTo>
                      <a:pt x="1197684" y="0"/>
                      <a:pt x="1213601" y="6593"/>
                      <a:pt x="1225336" y="18328"/>
                    </a:cubicBezTo>
                    <a:cubicBezTo>
                      <a:pt x="1237071" y="30064"/>
                      <a:pt x="1243664" y="45980"/>
                      <a:pt x="1243664" y="62576"/>
                    </a:cubicBezTo>
                    <a:lnTo>
                      <a:pt x="1243664" y="801030"/>
                    </a:lnTo>
                    <a:cubicBezTo>
                      <a:pt x="1243664" y="835590"/>
                      <a:pt x="1215648" y="863606"/>
                      <a:pt x="1181088" y="863606"/>
                    </a:cubicBezTo>
                    <a:lnTo>
                      <a:pt x="62576" y="863606"/>
                    </a:lnTo>
                    <a:cubicBezTo>
                      <a:pt x="28016" y="863606"/>
                      <a:pt x="0" y="835590"/>
                      <a:pt x="0" y="801030"/>
                    </a:cubicBezTo>
                    <a:lnTo>
                      <a:pt x="0" y="62576"/>
                    </a:lnTo>
                    <a:cubicBezTo>
                      <a:pt x="0" y="28016"/>
                      <a:pt x="28016" y="0"/>
                      <a:pt x="62576" y="0"/>
                    </a:cubicBezTo>
                    <a:close/>
                  </a:path>
                </a:pathLst>
              </a:custGeom>
              <a:solidFill>
                <a:srgbClr val="DDF1F0"/>
              </a:solidFill>
            </p:spPr>
            <p:txBody>
              <a:bodyPr/>
              <a:lstStyle/>
              <a:p>
                <a:endParaRPr lang="en-SA"/>
              </a:p>
            </p:txBody>
          </p:sp>
          <p:sp>
            <p:nvSpPr>
              <p:cNvPr id="95" name="TextBox 21"/>
              <p:cNvSpPr txBox="1"/>
              <p:nvPr/>
            </p:nvSpPr>
            <p:spPr>
              <a:xfrm>
                <a:off x="0" y="19050"/>
                <a:ext cx="1243664" cy="844556"/>
              </a:xfrm>
              <a:prstGeom prst="rect">
                <a:avLst/>
              </a:prstGeom>
            </p:spPr>
            <p:txBody>
              <a:bodyPr lIns="24384" tIns="24384" rIns="24384" bIns="24384" rtlCol="0" anchor="ctr"/>
              <a:lstStyle/>
              <a:p>
                <a:pPr algn="ctr">
                  <a:lnSpc>
                    <a:spcPts val="1100"/>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65" name="Group 22"/>
            <p:cNvGrpSpPr/>
            <p:nvPr/>
          </p:nvGrpSpPr>
          <p:grpSpPr>
            <a:xfrm>
              <a:off x="8927243" y="5095170"/>
              <a:ext cx="3959020" cy="2749161"/>
              <a:chOff x="0" y="0"/>
              <a:chExt cx="1243664" cy="863606"/>
            </a:xfrm>
          </p:grpSpPr>
          <p:sp>
            <p:nvSpPr>
              <p:cNvPr id="92" name="Freeform 23"/>
              <p:cNvSpPr/>
              <p:nvPr/>
            </p:nvSpPr>
            <p:spPr>
              <a:xfrm>
                <a:off x="0" y="0"/>
                <a:ext cx="1243664" cy="863606"/>
              </a:xfrm>
              <a:custGeom>
                <a:avLst/>
                <a:gdLst/>
                <a:ahLst/>
                <a:cxnLst/>
                <a:rect l="l" t="t" r="r" b="b"/>
                <a:pathLst>
                  <a:path w="1243664" h="863606">
                    <a:moveTo>
                      <a:pt x="62576" y="0"/>
                    </a:moveTo>
                    <a:lnTo>
                      <a:pt x="1181088" y="0"/>
                    </a:lnTo>
                    <a:cubicBezTo>
                      <a:pt x="1197684" y="0"/>
                      <a:pt x="1213601" y="6593"/>
                      <a:pt x="1225336" y="18328"/>
                    </a:cubicBezTo>
                    <a:cubicBezTo>
                      <a:pt x="1237071" y="30064"/>
                      <a:pt x="1243664" y="45980"/>
                      <a:pt x="1243664" y="62576"/>
                    </a:cubicBezTo>
                    <a:lnTo>
                      <a:pt x="1243664" y="801030"/>
                    </a:lnTo>
                    <a:cubicBezTo>
                      <a:pt x="1243664" y="835590"/>
                      <a:pt x="1215648" y="863606"/>
                      <a:pt x="1181088" y="863606"/>
                    </a:cubicBezTo>
                    <a:lnTo>
                      <a:pt x="62576" y="863606"/>
                    </a:lnTo>
                    <a:cubicBezTo>
                      <a:pt x="28016" y="863606"/>
                      <a:pt x="0" y="835590"/>
                      <a:pt x="0" y="801030"/>
                    </a:cubicBezTo>
                    <a:lnTo>
                      <a:pt x="0" y="62576"/>
                    </a:lnTo>
                    <a:cubicBezTo>
                      <a:pt x="0" y="28016"/>
                      <a:pt x="28016" y="0"/>
                      <a:pt x="62576" y="0"/>
                    </a:cubicBezTo>
                    <a:close/>
                  </a:path>
                </a:pathLst>
              </a:custGeom>
              <a:solidFill>
                <a:srgbClr val="DDF1F0"/>
              </a:solidFill>
            </p:spPr>
            <p:txBody>
              <a:bodyPr/>
              <a:lstStyle/>
              <a:p>
                <a:endParaRPr lang="en-SA"/>
              </a:p>
            </p:txBody>
          </p:sp>
          <p:sp>
            <p:nvSpPr>
              <p:cNvPr id="93" name="TextBox 24"/>
              <p:cNvSpPr txBox="1"/>
              <p:nvPr/>
            </p:nvSpPr>
            <p:spPr>
              <a:xfrm>
                <a:off x="0" y="19050"/>
                <a:ext cx="1243664" cy="844556"/>
              </a:xfrm>
              <a:prstGeom prst="rect">
                <a:avLst/>
              </a:prstGeom>
            </p:spPr>
            <p:txBody>
              <a:bodyPr lIns="24384" tIns="24384" rIns="24384" bIns="24384" rtlCol="0" anchor="ctr"/>
              <a:lstStyle/>
              <a:p>
                <a:pPr algn="ctr">
                  <a:lnSpc>
                    <a:spcPts val="1100"/>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66" name="Group 25"/>
            <p:cNvGrpSpPr/>
            <p:nvPr/>
          </p:nvGrpSpPr>
          <p:grpSpPr>
            <a:xfrm>
              <a:off x="4405094" y="5095170"/>
              <a:ext cx="3959020" cy="2749161"/>
              <a:chOff x="0" y="0"/>
              <a:chExt cx="1243664" cy="863606"/>
            </a:xfrm>
          </p:grpSpPr>
          <p:sp>
            <p:nvSpPr>
              <p:cNvPr id="90" name="Freeform 26"/>
              <p:cNvSpPr/>
              <p:nvPr/>
            </p:nvSpPr>
            <p:spPr>
              <a:xfrm>
                <a:off x="0" y="0"/>
                <a:ext cx="1243664" cy="863606"/>
              </a:xfrm>
              <a:custGeom>
                <a:avLst/>
                <a:gdLst/>
                <a:ahLst/>
                <a:cxnLst/>
                <a:rect l="l" t="t" r="r" b="b"/>
                <a:pathLst>
                  <a:path w="1243664" h="863606">
                    <a:moveTo>
                      <a:pt x="62576" y="0"/>
                    </a:moveTo>
                    <a:lnTo>
                      <a:pt x="1181088" y="0"/>
                    </a:lnTo>
                    <a:cubicBezTo>
                      <a:pt x="1197684" y="0"/>
                      <a:pt x="1213601" y="6593"/>
                      <a:pt x="1225336" y="18328"/>
                    </a:cubicBezTo>
                    <a:cubicBezTo>
                      <a:pt x="1237071" y="30064"/>
                      <a:pt x="1243664" y="45980"/>
                      <a:pt x="1243664" y="62576"/>
                    </a:cubicBezTo>
                    <a:lnTo>
                      <a:pt x="1243664" y="801030"/>
                    </a:lnTo>
                    <a:cubicBezTo>
                      <a:pt x="1243664" y="835590"/>
                      <a:pt x="1215648" y="863606"/>
                      <a:pt x="1181088" y="863606"/>
                    </a:cubicBezTo>
                    <a:lnTo>
                      <a:pt x="62576" y="863606"/>
                    </a:lnTo>
                    <a:cubicBezTo>
                      <a:pt x="28016" y="863606"/>
                      <a:pt x="0" y="835590"/>
                      <a:pt x="0" y="801030"/>
                    </a:cubicBezTo>
                    <a:lnTo>
                      <a:pt x="0" y="62576"/>
                    </a:lnTo>
                    <a:cubicBezTo>
                      <a:pt x="0" y="28016"/>
                      <a:pt x="28016" y="0"/>
                      <a:pt x="62576" y="0"/>
                    </a:cubicBezTo>
                    <a:close/>
                  </a:path>
                </a:pathLst>
              </a:custGeom>
              <a:solidFill>
                <a:srgbClr val="DDF1F0"/>
              </a:solidFill>
            </p:spPr>
            <p:txBody>
              <a:bodyPr/>
              <a:lstStyle/>
              <a:p>
                <a:endParaRPr lang="en-SA"/>
              </a:p>
            </p:txBody>
          </p:sp>
          <p:sp>
            <p:nvSpPr>
              <p:cNvPr id="91" name="TextBox 27"/>
              <p:cNvSpPr txBox="1"/>
              <p:nvPr/>
            </p:nvSpPr>
            <p:spPr>
              <a:xfrm>
                <a:off x="0" y="19050"/>
                <a:ext cx="1243664" cy="844556"/>
              </a:xfrm>
              <a:prstGeom prst="rect">
                <a:avLst/>
              </a:prstGeom>
            </p:spPr>
            <p:txBody>
              <a:bodyPr lIns="24384" tIns="24384" rIns="24384" bIns="24384" rtlCol="0" anchor="ctr"/>
              <a:lstStyle/>
              <a:p>
                <a:pPr algn="ctr">
                  <a:lnSpc>
                    <a:spcPts val="1100"/>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67" name="Group 28"/>
            <p:cNvGrpSpPr/>
            <p:nvPr/>
          </p:nvGrpSpPr>
          <p:grpSpPr>
            <a:xfrm>
              <a:off x="0" y="4946279"/>
              <a:ext cx="3959020" cy="2749161"/>
              <a:chOff x="0" y="0"/>
              <a:chExt cx="1243664" cy="863606"/>
            </a:xfrm>
          </p:grpSpPr>
          <p:sp>
            <p:nvSpPr>
              <p:cNvPr id="88" name="Freeform 29"/>
              <p:cNvSpPr/>
              <p:nvPr/>
            </p:nvSpPr>
            <p:spPr>
              <a:xfrm>
                <a:off x="0" y="0"/>
                <a:ext cx="1243664" cy="863606"/>
              </a:xfrm>
              <a:custGeom>
                <a:avLst/>
                <a:gdLst/>
                <a:ahLst/>
                <a:cxnLst/>
                <a:rect l="l" t="t" r="r" b="b"/>
                <a:pathLst>
                  <a:path w="1243664" h="863606">
                    <a:moveTo>
                      <a:pt x="62576" y="0"/>
                    </a:moveTo>
                    <a:lnTo>
                      <a:pt x="1181088" y="0"/>
                    </a:lnTo>
                    <a:cubicBezTo>
                      <a:pt x="1197684" y="0"/>
                      <a:pt x="1213601" y="6593"/>
                      <a:pt x="1225336" y="18328"/>
                    </a:cubicBezTo>
                    <a:cubicBezTo>
                      <a:pt x="1237071" y="30064"/>
                      <a:pt x="1243664" y="45980"/>
                      <a:pt x="1243664" y="62576"/>
                    </a:cubicBezTo>
                    <a:lnTo>
                      <a:pt x="1243664" y="801030"/>
                    </a:lnTo>
                    <a:cubicBezTo>
                      <a:pt x="1243664" y="835590"/>
                      <a:pt x="1215648" y="863606"/>
                      <a:pt x="1181088" y="863606"/>
                    </a:cubicBezTo>
                    <a:lnTo>
                      <a:pt x="62576" y="863606"/>
                    </a:lnTo>
                    <a:cubicBezTo>
                      <a:pt x="28016" y="863606"/>
                      <a:pt x="0" y="835590"/>
                      <a:pt x="0" y="801030"/>
                    </a:cubicBezTo>
                    <a:lnTo>
                      <a:pt x="0" y="62576"/>
                    </a:lnTo>
                    <a:cubicBezTo>
                      <a:pt x="0" y="28016"/>
                      <a:pt x="28016" y="0"/>
                      <a:pt x="62576" y="0"/>
                    </a:cubicBezTo>
                    <a:close/>
                  </a:path>
                </a:pathLst>
              </a:custGeom>
              <a:solidFill>
                <a:srgbClr val="DDF1F0"/>
              </a:solidFill>
            </p:spPr>
            <p:txBody>
              <a:bodyPr/>
              <a:lstStyle/>
              <a:p>
                <a:endParaRPr lang="en-SA"/>
              </a:p>
            </p:txBody>
          </p:sp>
          <p:sp>
            <p:nvSpPr>
              <p:cNvPr id="89" name="TextBox 30"/>
              <p:cNvSpPr txBox="1"/>
              <p:nvPr/>
            </p:nvSpPr>
            <p:spPr>
              <a:xfrm>
                <a:off x="0" y="19050"/>
                <a:ext cx="1243664" cy="844556"/>
              </a:xfrm>
              <a:prstGeom prst="rect">
                <a:avLst/>
              </a:prstGeom>
            </p:spPr>
            <p:txBody>
              <a:bodyPr lIns="24384" tIns="24384" rIns="24384" bIns="24384" rtlCol="0" anchor="ctr"/>
              <a:lstStyle/>
              <a:p>
                <a:pPr algn="ctr">
                  <a:lnSpc>
                    <a:spcPts val="1100"/>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68" name="Freeform 31"/>
            <p:cNvSpPr/>
            <p:nvPr/>
          </p:nvSpPr>
          <p:spPr>
            <a:xfrm>
              <a:off x="14410746" y="3845519"/>
              <a:ext cx="2060762" cy="1810346"/>
            </a:xfrm>
            <a:custGeom>
              <a:avLst/>
              <a:gdLst/>
              <a:ahLst/>
              <a:cxnLst/>
              <a:rect l="l" t="t" r="r" b="b"/>
              <a:pathLst>
                <a:path w="2060762" h="1810346">
                  <a:moveTo>
                    <a:pt x="0" y="0"/>
                  </a:moveTo>
                  <a:lnTo>
                    <a:pt x="2060762" y="0"/>
                  </a:lnTo>
                  <a:lnTo>
                    <a:pt x="2060762" y="1810346"/>
                  </a:lnTo>
                  <a:lnTo>
                    <a:pt x="0" y="1810346"/>
                  </a:lnTo>
                  <a:lnTo>
                    <a:pt x="0" y="0"/>
                  </a:lnTo>
                  <a:close/>
                </a:path>
              </a:pathLst>
            </a:custGeom>
            <a: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a:blipFill>
            <a:ln cap="sq">
              <a:noFill/>
              <a:prstDash val="solid"/>
              <a:miter/>
            </a:ln>
          </p:spPr>
          <p:txBody>
            <a:bodyPr/>
            <a:lstStyle/>
            <a:p>
              <a:endParaRPr lang="en-SA"/>
            </a:p>
          </p:txBody>
        </p:sp>
        <p:sp>
          <p:nvSpPr>
            <p:cNvPr id="69" name="Freeform 32"/>
            <p:cNvSpPr/>
            <p:nvPr/>
          </p:nvSpPr>
          <p:spPr>
            <a:xfrm>
              <a:off x="9805838" y="3845519"/>
              <a:ext cx="2060762" cy="1810346"/>
            </a:xfrm>
            <a:custGeom>
              <a:avLst/>
              <a:gdLst/>
              <a:ahLst/>
              <a:cxnLst/>
              <a:rect l="l" t="t" r="r" b="b"/>
              <a:pathLst>
                <a:path w="2060762" h="1810346">
                  <a:moveTo>
                    <a:pt x="0" y="0"/>
                  </a:moveTo>
                  <a:lnTo>
                    <a:pt x="2060762" y="0"/>
                  </a:lnTo>
                  <a:lnTo>
                    <a:pt x="2060762" y="1810346"/>
                  </a:lnTo>
                  <a:lnTo>
                    <a:pt x="0" y="1810346"/>
                  </a:lnTo>
                  <a:lnTo>
                    <a:pt x="0" y="0"/>
                  </a:lnTo>
                  <a:close/>
                </a:path>
              </a:pathLst>
            </a:custGeom>
            <a: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a:blipFill>
            <a:ln cap="sq">
              <a:noFill/>
              <a:prstDash val="solid"/>
              <a:miter/>
            </a:ln>
          </p:spPr>
          <p:txBody>
            <a:bodyPr/>
            <a:lstStyle/>
            <a:p>
              <a:endParaRPr lang="en-SA"/>
            </a:p>
          </p:txBody>
        </p:sp>
        <p:sp>
          <p:nvSpPr>
            <p:cNvPr id="70" name="Freeform 33"/>
            <p:cNvSpPr/>
            <p:nvPr/>
          </p:nvSpPr>
          <p:spPr>
            <a:xfrm>
              <a:off x="5348147" y="3845519"/>
              <a:ext cx="2060762" cy="1810346"/>
            </a:xfrm>
            <a:custGeom>
              <a:avLst/>
              <a:gdLst/>
              <a:ahLst/>
              <a:cxnLst/>
              <a:rect l="l" t="t" r="r" b="b"/>
              <a:pathLst>
                <a:path w="2060762" h="1810346">
                  <a:moveTo>
                    <a:pt x="0" y="0"/>
                  </a:moveTo>
                  <a:lnTo>
                    <a:pt x="2060762" y="0"/>
                  </a:lnTo>
                  <a:lnTo>
                    <a:pt x="2060762" y="1810346"/>
                  </a:lnTo>
                  <a:lnTo>
                    <a:pt x="0" y="1810346"/>
                  </a:lnTo>
                  <a:lnTo>
                    <a:pt x="0" y="0"/>
                  </a:lnTo>
                  <a:close/>
                </a:path>
              </a:pathLst>
            </a:custGeom>
            <a:blipFill>
              <a:blip r:embed="rId14" cstate="email">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a:blipFill>
            <a:ln cap="sq">
              <a:noFill/>
              <a:prstDash val="solid"/>
              <a:miter/>
            </a:ln>
          </p:spPr>
          <p:txBody>
            <a:bodyPr/>
            <a:lstStyle/>
            <a:p>
              <a:endParaRPr lang="en-SA"/>
            </a:p>
          </p:txBody>
        </p:sp>
        <p:sp>
          <p:nvSpPr>
            <p:cNvPr id="71" name="Freeform 34"/>
            <p:cNvSpPr/>
            <p:nvPr/>
          </p:nvSpPr>
          <p:spPr>
            <a:xfrm>
              <a:off x="876749" y="3784658"/>
              <a:ext cx="2060762" cy="1810346"/>
            </a:xfrm>
            <a:custGeom>
              <a:avLst/>
              <a:gdLst/>
              <a:ahLst/>
              <a:cxnLst/>
              <a:rect l="l" t="t" r="r" b="b"/>
              <a:pathLst>
                <a:path w="2060762" h="1810346">
                  <a:moveTo>
                    <a:pt x="0" y="0"/>
                  </a:moveTo>
                  <a:lnTo>
                    <a:pt x="2060762" y="0"/>
                  </a:lnTo>
                  <a:lnTo>
                    <a:pt x="2060762" y="1810345"/>
                  </a:lnTo>
                  <a:lnTo>
                    <a:pt x="0" y="1810345"/>
                  </a:lnTo>
                  <a:lnTo>
                    <a:pt x="0" y="0"/>
                  </a:lnTo>
                  <a:close/>
                </a:path>
              </a:pathLst>
            </a:custGeom>
            <a:blipFill>
              <a:blip r:embed="rId16" cstate="email">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a:blipFill>
            <a:ln cap="sq">
              <a:noFill/>
              <a:prstDash val="solid"/>
              <a:miter/>
            </a:ln>
          </p:spPr>
          <p:txBody>
            <a:bodyPr/>
            <a:lstStyle/>
            <a:p>
              <a:endParaRPr lang="en-SA"/>
            </a:p>
          </p:txBody>
        </p:sp>
        <p:sp>
          <p:nvSpPr>
            <p:cNvPr id="72" name="Freeform 35"/>
            <p:cNvSpPr/>
            <p:nvPr/>
          </p:nvSpPr>
          <p:spPr>
            <a:xfrm>
              <a:off x="15025346" y="407085"/>
              <a:ext cx="972630" cy="996176"/>
            </a:xfrm>
            <a:custGeom>
              <a:avLst/>
              <a:gdLst/>
              <a:ahLst/>
              <a:cxnLst/>
              <a:rect l="l" t="t" r="r" b="b"/>
              <a:pathLst>
                <a:path w="972630" h="996176">
                  <a:moveTo>
                    <a:pt x="0" y="0"/>
                  </a:moveTo>
                  <a:lnTo>
                    <a:pt x="972630" y="0"/>
                  </a:lnTo>
                  <a:lnTo>
                    <a:pt x="972630" y="996176"/>
                  </a:lnTo>
                  <a:lnTo>
                    <a:pt x="0" y="996176"/>
                  </a:lnTo>
                  <a:lnTo>
                    <a:pt x="0" y="0"/>
                  </a:lnTo>
                  <a:close/>
                </a:path>
              </a:pathLst>
            </a:custGeom>
            <a:blipFill>
              <a:blip r:embed="rId18" cstate="email">
                <a:extLst>
                  <a:ext uri="{28A0092B-C50C-407E-A947-70E740481C1C}">
                    <a14:useLocalDpi xmlns:a14="http://schemas.microsoft.com/office/drawing/2010/main"/>
                  </a:ext>
                  <a:ext uri="{96DAC541-7B7A-43D3-8B79-37D633B846F1}">
                    <asvg:svgBlip xmlns:asvg="http://schemas.microsoft.com/office/drawing/2016/SVG/main" r:embed="rId19"/>
                  </a:ext>
                </a:extLst>
              </a:blip>
              <a:stretch>
                <a:fillRect/>
              </a:stretch>
            </a:blipFill>
            <a:ln cap="sq">
              <a:noFill/>
              <a:prstDash val="solid"/>
              <a:miter/>
            </a:ln>
          </p:spPr>
          <p:txBody>
            <a:bodyPr/>
            <a:lstStyle/>
            <a:p>
              <a:endParaRPr lang="en-SA"/>
            </a:p>
          </p:txBody>
        </p:sp>
        <p:sp>
          <p:nvSpPr>
            <p:cNvPr id="73" name="Freeform 36"/>
            <p:cNvSpPr/>
            <p:nvPr/>
          </p:nvSpPr>
          <p:spPr>
            <a:xfrm>
              <a:off x="10370367" y="359091"/>
              <a:ext cx="1072772" cy="1213886"/>
            </a:xfrm>
            <a:custGeom>
              <a:avLst/>
              <a:gdLst/>
              <a:ahLst/>
              <a:cxnLst/>
              <a:rect l="l" t="t" r="r" b="b"/>
              <a:pathLst>
                <a:path w="1072772" h="1213886">
                  <a:moveTo>
                    <a:pt x="0" y="0"/>
                  </a:moveTo>
                  <a:lnTo>
                    <a:pt x="1072772" y="0"/>
                  </a:lnTo>
                  <a:lnTo>
                    <a:pt x="1072772" y="1213886"/>
                  </a:lnTo>
                  <a:lnTo>
                    <a:pt x="0" y="1213886"/>
                  </a:lnTo>
                  <a:lnTo>
                    <a:pt x="0" y="0"/>
                  </a:lnTo>
                  <a:close/>
                </a:path>
              </a:pathLst>
            </a:custGeom>
            <a:blipFill>
              <a:blip r:embed="rId20" cstate="email">
                <a:extLst>
                  <a:ext uri="{28A0092B-C50C-407E-A947-70E740481C1C}">
                    <a14:useLocalDpi xmlns:a14="http://schemas.microsoft.com/office/drawing/2010/main"/>
                  </a:ext>
                  <a:ext uri="{96DAC541-7B7A-43D3-8B79-37D633B846F1}">
                    <asvg:svgBlip xmlns:asvg="http://schemas.microsoft.com/office/drawing/2016/SVG/main" r:embed="rId21"/>
                  </a:ext>
                </a:extLst>
              </a:blip>
              <a:stretch>
                <a:fillRect/>
              </a:stretch>
            </a:blipFill>
            <a:ln cap="sq">
              <a:noFill/>
              <a:prstDash val="solid"/>
              <a:miter/>
            </a:ln>
          </p:spPr>
          <p:txBody>
            <a:bodyPr/>
            <a:lstStyle/>
            <a:p>
              <a:endParaRPr lang="en-SA"/>
            </a:p>
          </p:txBody>
        </p:sp>
        <p:sp>
          <p:nvSpPr>
            <p:cNvPr id="74" name="Freeform 37"/>
            <p:cNvSpPr/>
            <p:nvPr/>
          </p:nvSpPr>
          <p:spPr>
            <a:xfrm>
              <a:off x="5830744" y="298230"/>
              <a:ext cx="1221520" cy="1213886"/>
            </a:xfrm>
            <a:custGeom>
              <a:avLst/>
              <a:gdLst/>
              <a:ahLst/>
              <a:cxnLst/>
              <a:rect l="l" t="t" r="r" b="b"/>
              <a:pathLst>
                <a:path w="1221520" h="1213886">
                  <a:moveTo>
                    <a:pt x="0" y="0"/>
                  </a:moveTo>
                  <a:lnTo>
                    <a:pt x="1221520" y="0"/>
                  </a:lnTo>
                  <a:lnTo>
                    <a:pt x="1221520" y="1213886"/>
                  </a:lnTo>
                  <a:lnTo>
                    <a:pt x="0" y="1213886"/>
                  </a:lnTo>
                  <a:lnTo>
                    <a:pt x="0" y="0"/>
                  </a:lnTo>
                  <a:close/>
                </a:path>
              </a:pathLst>
            </a:custGeom>
            <a:blipFill>
              <a:blip r:embed="rId22" cstate="email">
                <a:extLst>
                  <a:ext uri="{28A0092B-C50C-407E-A947-70E740481C1C}">
                    <a14:useLocalDpi xmlns:a14="http://schemas.microsoft.com/office/drawing/2010/main"/>
                  </a:ext>
                  <a:ext uri="{96DAC541-7B7A-43D3-8B79-37D633B846F1}">
                    <asvg:svgBlip xmlns:asvg="http://schemas.microsoft.com/office/drawing/2016/SVG/main" r:embed="rId23"/>
                  </a:ext>
                </a:extLst>
              </a:blip>
              <a:stretch>
                <a:fillRect/>
              </a:stretch>
            </a:blipFill>
            <a:ln cap="sq">
              <a:noFill/>
              <a:prstDash val="solid"/>
              <a:miter/>
            </a:ln>
          </p:spPr>
          <p:txBody>
            <a:bodyPr/>
            <a:lstStyle/>
            <a:p>
              <a:endParaRPr lang="en-SA"/>
            </a:p>
          </p:txBody>
        </p:sp>
        <p:sp>
          <p:nvSpPr>
            <p:cNvPr id="75" name="Freeform 38"/>
            <p:cNvSpPr/>
            <p:nvPr/>
          </p:nvSpPr>
          <p:spPr>
            <a:xfrm>
              <a:off x="1420893" y="359091"/>
              <a:ext cx="1098002" cy="1078787"/>
            </a:xfrm>
            <a:custGeom>
              <a:avLst/>
              <a:gdLst/>
              <a:ahLst/>
              <a:cxnLst/>
              <a:rect l="l" t="t" r="r" b="b"/>
              <a:pathLst>
                <a:path w="1098002" h="1078787">
                  <a:moveTo>
                    <a:pt x="0" y="0"/>
                  </a:moveTo>
                  <a:lnTo>
                    <a:pt x="1098001" y="0"/>
                  </a:lnTo>
                  <a:lnTo>
                    <a:pt x="1098001" y="1078787"/>
                  </a:lnTo>
                  <a:lnTo>
                    <a:pt x="0" y="1078787"/>
                  </a:lnTo>
                  <a:lnTo>
                    <a:pt x="0" y="0"/>
                  </a:lnTo>
                  <a:close/>
                </a:path>
              </a:pathLst>
            </a:custGeom>
            <a:blipFill>
              <a:blip r:embed="rId24" cstate="email">
                <a:extLst>
                  <a:ext uri="{28A0092B-C50C-407E-A947-70E740481C1C}">
                    <a14:useLocalDpi xmlns:a14="http://schemas.microsoft.com/office/drawing/2010/main"/>
                  </a:ext>
                  <a:ext uri="{96DAC541-7B7A-43D3-8B79-37D633B846F1}">
                    <asvg:svgBlip xmlns:asvg="http://schemas.microsoft.com/office/drawing/2016/SVG/main" r:embed="rId25"/>
                  </a:ext>
                </a:extLst>
              </a:blip>
              <a:stretch>
                <a:fillRect/>
              </a:stretch>
            </a:blipFill>
            <a:ln cap="sq">
              <a:noFill/>
              <a:prstDash val="solid"/>
              <a:miter/>
            </a:ln>
          </p:spPr>
          <p:txBody>
            <a:bodyPr/>
            <a:lstStyle/>
            <a:p>
              <a:endParaRPr lang="en-SA"/>
            </a:p>
          </p:txBody>
        </p:sp>
        <p:sp>
          <p:nvSpPr>
            <p:cNvPr id="76" name="Freeform 39"/>
            <p:cNvSpPr/>
            <p:nvPr/>
          </p:nvSpPr>
          <p:spPr>
            <a:xfrm>
              <a:off x="14922093" y="4046705"/>
              <a:ext cx="1038069" cy="1226669"/>
            </a:xfrm>
            <a:custGeom>
              <a:avLst/>
              <a:gdLst/>
              <a:ahLst/>
              <a:cxnLst/>
              <a:rect l="l" t="t" r="r" b="b"/>
              <a:pathLst>
                <a:path w="1038069" h="1226669">
                  <a:moveTo>
                    <a:pt x="0" y="0"/>
                  </a:moveTo>
                  <a:lnTo>
                    <a:pt x="1038069" y="0"/>
                  </a:lnTo>
                  <a:lnTo>
                    <a:pt x="1038069" y="1226669"/>
                  </a:lnTo>
                  <a:lnTo>
                    <a:pt x="0" y="1226669"/>
                  </a:lnTo>
                  <a:lnTo>
                    <a:pt x="0" y="0"/>
                  </a:lnTo>
                  <a:close/>
                </a:path>
              </a:pathLst>
            </a:custGeom>
            <a:blipFill>
              <a:blip r:embed="rId26" cstate="email">
                <a:extLst>
                  <a:ext uri="{28A0092B-C50C-407E-A947-70E740481C1C}">
                    <a14:useLocalDpi xmlns:a14="http://schemas.microsoft.com/office/drawing/2010/main"/>
                  </a:ext>
                  <a:ext uri="{96DAC541-7B7A-43D3-8B79-37D633B846F1}">
                    <asvg:svgBlip xmlns:asvg="http://schemas.microsoft.com/office/drawing/2016/SVG/main" r:embed="rId27"/>
                  </a:ext>
                </a:extLst>
              </a:blip>
              <a:stretch>
                <a:fillRect/>
              </a:stretch>
            </a:blipFill>
            <a:ln cap="sq">
              <a:noFill/>
              <a:prstDash val="solid"/>
              <a:miter/>
            </a:ln>
          </p:spPr>
          <p:txBody>
            <a:bodyPr/>
            <a:lstStyle/>
            <a:p>
              <a:endParaRPr lang="en-SA"/>
            </a:p>
          </p:txBody>
        </p:sp>
        <p:sp>
          <p:nvSpPr>
            <p:cNvPr id="77" name="Freeform 40"/>
            <p:cNvSpPr/>
            <p:nvPr/>
          </p:nvSpPr>
          <p:spPr>
            <a:xfrm>
              <a:off x="10281625" y="4152982"/>
              <a:ext cx="1109188" cy="1120392"/>
            </a:xfrm>
            <a:custGeom>
              <a:avLst/>
              <a:gdLst/>
              <a:ahLst/>
              <a:cxnLst/>
              <a:rect l="l" t="t" r="r" b="b"/>
              <a:pathLst>
                <a:path w="1109188" h="1120392">
                  <a:moveTo>
                    <a:pt x="0" y="0"/>
                  </a:moveTo>
                  <a:lnTo>
                    <a:pt x="1109188" y="0"/>
                  </a:lnTo>
                  <a:lnTo>
                    <a:pt x="1109188" y="1120392"/>
                  </a:lnTo>
                  <a:lnTo>
                    <a:pt x="0" y="1120392"/>
                  </a:lnTo>
                  <a:lnTo>
                    <a:pt x="0" y="0"/>
                  </a:lnTo>
                  <a:close/>
                </a:path>
              </a:pathLst>
            </a:custGeom>
            <a:blipFill>
              <a:blip r:embed="rId28" cstate="email">
                <a:extLst>
                  <a:ext uri="{28A0092B-C50C-407E-A947-70E740481C1C}">
                    <a14:useLocalDpi xmlns:a14="http://schemas.microsoft.com/office/drawing/2010/main"/>
                  </a:ext>
                  <a:ext uri="{96DAC541-7B7A-43D3-8B79-37D633B846F1}">
                    <asvg:svgBlip xmlns:asvg="http://schemas.microsoft.com/office/drawing/2016/SVG/main" r:embed="rId29"/>
                  </a:ext>
                </a:extLst>
              </a:blip>
              <a:stretch>
                <a:fillRect/>
              </a:stretch>
            </a:blipFill>
            <a:ln cap="sq">
              <a:noFill/>
              <a:prstDash val="solid"/>
              <a:miter/>
            </a:ln>
          </p:spPr>
          <p:txBody>
            <a:bodyPr/>
            <a:lstStyle/>
            <a:p>
              <a:endParaRPr lang="en-SA"/>
            </a:p>
          </p:txBody>
        </p:sp>
        <p:sp>
          <p:nvSpPr>
            <p:cNvPr id="78" name="Freeform 41"/>
            <p:cNvSpPr/>
            <p:nvPr/>
          </p:nvSpPr>
          <p:spPr>
            <a:xfrm>
              <a:off x="5695674" y="4116016"/>
              <a:ext cx="1377859" cy="1269353"/>
            </a:xfrm>
            <a:custGeom>
              <a:avLst/>
              <a:gdLst/>
              <a:ahLst/>
              <a:cxnLst/>
              <a:rect l="l" t="t" r="r" b="b"/>
              <a:pathLst>
                <a:path w="1377859" h="1269353">
                  <a:moveTo>
                    <a:pt x="0" y="0"/>
                  </a:moveTo>
                  <a:lnTo>
                    <a:pt x="1377859" y="0"/>
                  </a:lnTo>
                  <a:lnTo>
                    <a:pt x="1377859" y="1269352"/>
                  </a:lnTo>
                  <a:lnTo>
                    <a:pt x="0" y="1269352"/>
                  </a:lnTo>
                  <a:lnTo>
                    <a:pt x="0" y="0"/>
                  </a:lnTo>
                  <a:close/>
                </a:path>
              </a:pathLst>
            </a:custGeom>
            <a:blipFill>
              <a:blip r:embed="rId30" cstate="email">
                <a:extLst>
                  <a:ext uri="{28A0092B-C50C-407E-A947-70E740481C1C}">
                    <a14:useLocalDpi xmlns:a14="http://schemas.microsoft.com/office/drawing/2010/main"/>
                  </a:ext>
                  <a:ext uri="{96DAC541-7B7A-43D3-8B79-37D633B846F1}">
                    <asvg:svgBlip xmlns:asvg="http://schemas.microsoft.com/office/drawing/2016/SVG/main" r:embed="rId31"/>
                  </a:ext>
                </a:extLst>
              </a:blip>
              <a:stretch>
                <a:fillRect/>
              </a:stretch>
            </a:blipFill>
            <a:ln cap="sq">
              <a:noFill/>
              <a:prstDash val="solid"/>
              <a:miter/>
            </a:ln>
          </p:spPr>
          <p:txBody>
            <a:bodyPr/>
            <a:lstStyle/>
            <a:p>
              <a:endParaRPr lang="en-SA"/>
            </a:p>
          </p:txBody>
        </p:sp>
        <p:sp>
          <p:nvSpPr>
            <p:cNvPr id="79" name="Freeform 42"/>
            <p:cNvSpPr/>
            <p:nvPr/>
          </p:nvSpPr>
          <p:spPr>
            <a:xfrm>
              <a:off x="1276566" y="4228487"/>
              <a:ext cx="1261128" cy="717792"/>
            </a:xfrm>
            <a:custGeom>
              <a:avLst/>
              <a:gdLst/>
              <a:ahLst/>
              <a:cxnLst/>
              <a:rect l="l" t="t" r="r" b="b"/>
              <a:pathLst>
                <a:path w="1261128" h="717792">
                  <a:moveTo>
                    <a:pt x="0" y="0"/>
                  </a:moveTo>
                  <a:lnTo>
                    <a:pt x="1261128" y="0"/>
                  </a:lnTo>
                  <a:lnTo>
                    <a:pt x="1261128" y="717792"/>
                  </a:lnTo>
                  <a:lnTo>
                    <a:pt x="0" y="717792"/>
                  </a:lnTo>
                  <a:lnTo>
                    <a:pt x="0" y="0"/>
                  </a:lnTo>
                  <a:close/>
                </a:path>
              </a:pathLst>
            </a:custGeom>
            <a:blipFill>
              <a:blip r:embed="rId32" cstate="email">
                <a:extLst>
                  <a:ext uri="{28A0092B-C50C-407E-A947-70E740481C1C}">
                    <a14:useLocalDpi xmlns:a14="http://schemas.microsoft.com/office/drawing/2010/main"/>
                  </a:ext>
                  <a:ext uri="{96DAC541-7B7A-43D3-8B79-37D633B846F1}">
                    <asvg:svgBlip xmlns:asvg="http://schemas.microsoft.com/office/drawing/2016/SVG/main" r:embed="rId33"/>
                  </a:ext>
                </a:extLst>
              </a:blip>
              <a:stretch>
                <a:fillRect/>
              </a:stretch>
            </a:blipFill>
            <a:ln cap="sq">
              <a:noFill/>
              <a:prstDash val="solid"/>
              <a:miter/>
            </a:ln>
          </p:spPr>
          <p:txBody>
            <a:bodyPr/>
            <a:lstStyle/>
            <a:p>
              <a:endParaRPr lang="en-SA"/>
            </a:p>
          </p:txBody>
        </p:sp>
        <p:sp>
          <p:nvSpPr>
            <p:cNvPr id="80" name="TextBox 43"/>
            <p:cNvSpPr txBox="1"/>
            <p:nvPr/>
          </p:nvSpPr>
          <p:spPr>
            <a:xfrm>
              <a:off x="13974449" y="2177354"/>
              <a:ext cx="2788594" cy="1311258"/>
            </a:xfrm>
            <a:prstGeom prst="rect">
              <a:avLst/>
            </a:prstGeom>
          </p:spPr>
          <p:txBody>
            <a:bodyPr wrap="square" lIns="0" tIns="0" rIns="0" bIns="0" rtlCol="0" anchor="t">
              <a:spAutoFit/>
            </a:bodyPr>
            <a:lstStyle/>
            <a:p>
              <a:pPr algn="ctr">
                <a:lnSpc>
                  <a:spcPts val="2626"/>
                </a:lnSpc>
                <a:spcBef>
                  <a:spcPct val="0"/>
                </a:spcBef>
              </a:pPr>
              <a:r>
                <a:rPr lang="ar-EG" sz="1875" dirty="0">
                  <a:solidFill>
                    <a:srgbClr val="1B3481"/>
                  </a:solidFill>
                  <a:latin typeface="SST Arabic Medium" panose="020B0604030504020204" pitchFamily="34" charset="-78"/>
                  <a:ea typeface="SST Arabic"/>
                  <a:cs typeface="SST Arabic Medium" panose="020B0604030504020204" pitchFamily="34" charset="-78"/>
                  <a:sym typeface="SST Arabic"/>
                  <a:rtl/>
                </a:rPr>
                <a:t>ظروف </a:t>
              </a:r>
            </a:p>
            <a:p>
              <a:pPr algn="ctr">
                <a:lnSpc>
                  <a:spcPts val="2626"/>
                </a:lnSpc>
                <a:spcBef>
                  <a:spcPct val="0"/>
                </a:spcBef>
              </a:pPr>
              <a:r>
                <a:rPr lang="ar-EG" sz="1875" dirty="0">
                  <a:solidFill>
                    <a:srgbClr val="1B3481"/>
                  </a:solidFill>
                  <a:latin typeface="SST Arabic Medium" panose="020B0604030504020204" pitchFamily="34" charset="-78"/>
                  <a:ea typeface="SST Arabic"/>
                  <a:cs typeface="SST Arabic Medium" panose="020B0604030504020204" pitchFamily="34" charset="-78"/>
                  <a:sym typeface="SST Arabic"/>
                  <a:rtl/>
                </a:rPr>
                <a:t>السوق</a:t>
              </a:r>
            </a:p>
          </p:txBody>
        </p:sp>
        <p:sp>
          <p:nvSpPr>
            <p:cNvPr id="81" name="TextBox 44"/>
            <p:cNvSpPr txBox="1"/>
            <p:nvPr/>
          </p:nvSpPr>
          <p:spPr>
            <a:xfrm>
              <a:off x="8927243" y="2096766"/>
              <a:ext cx="3959018" cy="1333698"/>
            </a:xfrm>
            <a:prstGeom prst="rect">
              <a:avLst/>
            </a:prstGeom>
          </p:spPr>
          <p:txBody>
            <a:bodyPr wrap="square" lIns="0" tIns="0" rIns="0" bIns="0" rtlCol="0" anchor="t">
              <a:spAutoFit/>
            </a:bodyPr>
            <a:lstStyle/>
            <a:p>
              <a:pPr algn="ctr">
                <a:lnSpc>
                  <a:spcPts val="2626"/>
                </a:lnSpc>
                <a:spcBef>
                  <a:spcPct val="0"/>
                </a:spcBef>
              </a:pPr>
              <a:r>
                <a:rPr lang="ar-EG" sz="1875" dirty="0">
                  <a:solidFill>
                    <a:srgbClr val="1B3481"/>
                  </a:solidFill>
                  <a:latin typeface="SST Arabic Medium" panose="020B0604030504020204" pitchFamily="34" charset="-78"/>
                  <a:ea typeface="SST Arabic"/>
                  <a:cs typeface="SST Arabic Medium" panose="020B0604030504020204" pitchFamily="34" charset="-78"/>
                  <a:sym typeface="SST Arabic"/>
                  <a:rtl/>
                </a:rPr>
                <a:t>التأثيرات الاجتماعية والثقافية</a:t>
              </a:r>
            </a:p>
          </p:txBody>
        </p:sp>
        <p:sp>
          <p:nvSpPr>
            <p:cNvPr id="82" name="TextBox 45"/>
            <p:cNvSpPr txBox="1"/>
            <p:nvPr/>
          </p:nvSpPr>
          <p:spPr>
            <a:xfrm>
              <a:off x="4653284" y="2070696"/>
              <a:ext cx="3576438" cy="1311258"/>
            </a:xfrm>
            <a:prstGeom prst="rect">
              <a:avLst/>
            </a:prstGeom>
          </p:spPr>
          <p:txBody>
            <a:bodyPr wrap="square" lIns="0" tIns="0" rIns="0" bIns="0" rtlCol="0" anchor="t">
              <a:spAutoFit/>
            </a:bodyPr>
            <a:lstStyle/>
            <a:p>
              <a:pPr algn="ctr">
                <a:lnSpc>
                  <a:spcPts val="2626"/>
                </a:lnSpc>
                <a:spcBef>
                  <a:spcPct val="0"/>
                </a:spcBef>
              </a:pPr>
              <a:r>
                <a:rPr lang="ar-EG" sz="1875" dirty="0">
                  <a:solidFill>
                    <a:srgbClr val="1B3481"/>
                  </a:solidFill>
                  <a:latin typeface="SST Arabic Medium" panose="020B0604030504020204" pitchFamily="34" charset="-78"/>
                  <a:ea typeface="SST Arabic"/>
                  <a:cs typeface="SST Arabic Medium" panose="020B0604030504020204" pitchFamily="34" charset="-78"/>
                  <a:sym typeface="SST Arabic"/>
                  <a:rtl/>
                </a:rPr>
                <a:t>البيئة</a:t>
              </a:r>
            </a:p>
            <a:p>
              <a:pPr algn="ctr">
                <a:lnSpc>
                  <a:spcPts val="2626"/>
                </a:lnSpc>
                <a:spcBef>
                  <a:spcPct val="0"/>
                </a:spcBef>
              </a:pPr>
              <a:r>
                <a:rPr lang="ar-EG" sz="1875" dirty="0">
                  <a:solidFill>
                    <a:srgbClr val="1B3481"/>
                  </a:solidFill>
                  <a:latin typeface="SST Arabic Medium" panose="020B0604030504020204" pitchFamily="34" charset="-78"/>
                  <a:ea typeface="SST Arabic"/>
                  <a:cs typeface="SST Arabic Medium" panose="020B0604030504020204" pitchFamily="34" charset="-78"/>
                  <a:sym typeface="SST Arabic"/>
                  <a:rtl/>
                </a:rPr>
                <a:t> التنظيمية</a:t>
              </a:r>
            </a:p>
          </p:txBody>
        </p:sp>
        <p:sp>
          <p:nvSpPr>
            <p:cNvPr id="83" name="TextBox 46"/>
            <p:cNvSpPr txBox="1"/>
            <p:nvPr/>
          </p:nvSpPr>
          <p:spPr>
            <a:xfrm>
              <a:off x="422410" y="2070696"/>
              <a:ext cx="3114204" cy="1311258"/>
            </a:xfrm>
            <a:prstGeom prst="rect">
              <a:avLst/>
            </a:prstGeom>
          </p:spPr>
          <p:txBody>
            <a:bodyPr lIns="0" tIns="0" rIns="0" bIns="0" rtlCol="0" anchor="t">
              <a:spAutoFit/>
            </a:bodyPr>
            <a:lstStyle/>
            <a:p>
              <a:pPr algn="ctr">
                <a:lnSpc>
                  <a:spcPts val="2626"/>
                </a:lnSpc>
                <a:spcBef>
                  <a:spcPct val="0"/>
                </a:spcBef>
              </a:pPr>
              <a:r>
                <a:rPr lang="ar-EG" sz="1875" dirty="0">
                  <a:solidFill>
                    <a:srgbClr val="1B3481"/>
                  </a:solidFill>
                  <a:latin typeface="SST Arabic Medium" panose="020B0604030504020204" pitchFamily="34" charset="-78"/>
                  <a:ea typeface="SST Arabic"/>
                  <a:cs typeface="SST Arabic Medium" panose="020B0604030504020204" pitchFamily="34" charset="-78"/>
                  <a:sym typeface="SST Arabic"/>
                  <a:rtl/>
                </a:rPr>
                <a:t>قواعد البيانات التجارية</a:t>
              </a:r>
            </a:p>
          </p:txBody>
        </p:sp>
        <p:sp>
          <p:nvSpPr>
            <p:cNvPr id="84" name="TextBox 47"/>
            <p:cNvSpPr txBox="1"/>
            <p:nvPr/>
          </p:nvSpPr>
          <p:spPr>
            <a:xfrm>
              <a:off x="13753449" y="5974981"/>
              <a:ext cx="3230596" cy="1311258"/>
            </a:xfrm>
            <a:prstGeom prst="rect">
              <a:avLst/>
            </a:prstGeom>
          </p:spPr>
          <p:txBody>
            <a:bodyPr lIns="0" tIns="0" rIns="0" bIns="0" rtlCol="0" anchor="t">
              <a:spAutoFit/>
            </a:bodyPr>
            <a:lstStyle/>
            <a:p>
              <a:pPr algn="ctr">
                <a:lnSpc>
                  <a:spcPts val="2626"/>
                </a:lnSpc>
                <a:spcBef>
                  <a:spcPct val="0"/>
                </a:spcBef>
              </a:pPr>
              <a:r>
                <a:rPr lang="ar-EG" sz="1875" dirty="0">
                  <a:solidFill>
                    <a:srgbClr val="1B3481"/>
                  </a:solidFill>
                  <a:latin typeface="SST Arabic Medium" panose="020B0604030504020204" pitchFamily="34" charset="-78"/>
                  <a:ea typeface="SST Arabic"/>
                  <a:cs typeface="SST Arabic Medium" panose="020B0604030504020204" pitchFamily="34" charset="-78"/>
                  <a:sym typeface="SST Arabic"/>
                  <a:rtl/>
                </a:rPr>
                <a:t>البحوث الأكاديمية</a:t>
              </a:r>
            </a:p>
          </p:txBody>
        </p:sp>
        <p:sp>
          <p:nvSpPr>
            <p:cNvPr id="85" name="TextBox 48"/>
            <p:cNvSpPr txBox="1"/>
            <p:nvPr/>
          </p:nvSpPr>
          <p:spPr>
            <a:xfrm>
              <a:off x="9237269" y="5828549"/>
              <a:ext cx="3338962" cy="1260474"/>
            </a:xfrm>
            <a:prstGeom prst="rect">
              <a:avLst/>
            </a:prstGeom>
          </p:spPr>
          <p:txBody>
            <a:bodyPr wrap="square" lIns="0" tIns="0" rIns="0" bIns="0" rtlCol="0" anchor="t">
              <a:spAutoFit/>
            </a:bodyPr>
            <a:lstStyle/>
            <a:p>
              <a:pPr algn="ctr">
                <a:lnSpc>
                  <a:spcPts val="2517"/>
                </a:lnSpc>
                <a:spcBef>
                  <a:spcPct val="0"/>
                </a:spcBef>
              </a:pPr>
              <a:r>
                <a:rPr lang="ar-EG" sz="1797" dirty="0">
                  <a:solidFill>
                    <a:srgbClr val="1B3481"/>
                  </a:solidFill>
                  <a:latin typeface="SST Arabic Medium" panose="020B0604030504020204" pitchFamily="34" charset="-78"/>
                  <a:ea typeface="SST Arabic"/>
                  <a:cs typeface="SST Arabic Medium" panose="020B0604030504020204" pitchFamily="34" charset="-78"/>
                  <a:sym typeface="SST Arabic"/>
                  <a:rtl/>
                </a:rPr>
                <a:t>معايير </a:t>
              </a:r>
            </a:p>
            <a:p>
              <a:pPr algn="ctr">
                <a:lnSpc>
                  <a:spcPts val="2517"/>
                </a:lnSpc>
                <a:spcBef>
                  <a:spcPct val="0"/>
                </a:spcBef>
              </a:pPr>
              <a:r>
                <a:rPr lang="ar-EG" sz="1797" dirty="0">
                  <a:solidFill>
                    <a:srgbClr val="1B3481"/>
                  </a:solidFill>
                  <a:latin typeface="SST Arabic Medium" panose="020B0604030504020204" pitchFamily="34" charset="-78"/>
                  <a:ea typeface="SST Arabic"/>
                  <a:cs typeface="SST Arabic Medium" panose="020B0604030504020204" pitchFamily="34" charset="-78"/>
                  <a:sym typeface="SST Arabic"/>
                  <a:rtl/>
                </a:rPr>
                <a:t>الصناعة</a:t>
              </a:r>
            </a:p>
          </p:txBody>
        </p:sp>
        <p:sp>
          <p:nvSpPr>
            <p:cNvPr id="86" name="TextBox 49"/>
            <p:cNvSpPr txBox="1"/>
            <p:nvPr/>
          </p:nvSpPr>
          <p:spPr>
            <a:xfrm>
              <a:off x="4952360" y="5879349"/>
              <a:ext cx="2787670" cy="1260474"/>
            </a:xfrm>
            <a:prstGeom prst="rect">
              <a:avLst/>
            </a:prstGeom>
          </p:spPr>
          <p:txBody>
            <a:bodyPr wrap="square" lIns="0" tIns="0" rIns="0" bIns="0" rtlCol="0" anchor="t">
              <a:spAutoFit/>
            </a:bodyPr>
            <a:lstStyle/>
            <a:p>
              <a:pPr algn="ctr">
                <a:lnSpc>
                  <a:spcPts val="2517"/>
                </a:lnSpc>
                <a:spcBef>
                  <a:spcPct val="0"/>
                </a:spcBef>
              </a:pPr>
              <a:r>
                <a:rPr lang="ar-EG" sz="1797" dirty="0">
                  <a:solidFill>
                    <a:srgbClr val="1B3481"/>
                  </a:solidFill>
                  <a:latin typeface="SST Arabic Medium" panose="020B0604030504020204" pitchFamily="34" charset="-78"/>
                  <a:ea typeface="SST Arabic"/>
                  <a:cs typeface="SST Arabic Medium" panose="020B0604030504020204" pitchFamily="34" charset="-78"/>
                  <a:sym typeface="SST Arabic"/>
                  <a:rtl/>
                </a:rPr>
                <a:t>الاعتبارات المالية</a:t>
              </a:r>
            </a:p>
          </p:txBody>
        </p:sp>
        <p:sp>
          <p:nvSpPr>
            <p:cNvPr id="87" name="TextBox 50"/>
            <p:cNvSpPr txBox="1"/>
            <p:nvPr/>
          </p:nvSpPr>
          <p:spPr>
            <a:xfrm>
              <a:off x="161084" y="6031309"/>
              <a:ext cx="3617618" cy="1311258"/>
            </a:xfrm>
            <a:prstGeom prst="rect">
              <a:avLst/>
            </a:prstGeom>
          </p:spPr>
          <p:txBody>
            <a:bodyPr lIns="0" tIns="0" rIns="0" bIns="0" rtlCol="0" anchor="t">
              <a:spAutoFit/>
            </a:bodyPr>
            <a:lstStyle/>
            <a:p>
              <a:pPr algn="ctr">
                <a:lnSpc>
                  <a:spcPts val="2626"/>
                </a:lnSpc>
                <a:spcBef>
                  <a:spcPct val="0"/>
                </a:spcBef>
              </a:pPr>
              <a:r>
                <a:rPr lang="ar-EG" sz="1875" dirty="0">
                  <a:solidFill>
                    <a:srgbClr val="1B3481"/>
                  </a:solidFill>
                  <a:latin typeface="SST Arabic Medium" panose="020B0604030504020204" pitchFamily="34" charset="-78"/>
                  <a:ea typeface="SST Arabic"/>
                  <a:cs typeface="SST Arabic Medium" panose="020B0604030504020204" pitchFamily="34" charset="-78"/>
                  <a:sym typeface="SST Arabic"/>
                  <a:rtl/>
                </a:rPr>
                <a:t>البيئة </a:t>
              </a:r>
            </a:p>
            <a:p>
              <a:pPr algn="ctr">
                <a:lnSpc>
                  <a:spcPts val="2626"/>
                </a:lnSpc>
                <a:spcBef>
                  <a:spcPct val="0"/>
                </a:spcBef>
              </a:pPr>
              <a:r>
                <a:rPr lang="ar-EG" sz="1875" dirty="0">
                  <a:solidFill>
                    <a:srgbClr val="1B3481"/>
                  </a:solidFill>
                  <a:latin typeface="SST Arabic Medium" panose="020B0604030504020204" pitchFamily="34" charset="-78"/>
                  <a:ea typeface="SST Arabic"/>
                  <a:cs typeface="SST Arabic Medium" panose="020B0604030504020204" pitchFamily="34" charset="-78"/>
                  <a:sym typeface="SST Arabic"/>
                  <a:rtl/>
                </a:rPr>
                <a:t>المادية</a:t>
              </a:r>
            </a:p>
          </p:txBody>
        </p:sp>
      </p:grpSp>
    </p:spTree>
    <p:extLst>
      <p:ext uri="{BB962C8B-B14F-4D97-AF65-F5344CB8AC3E}">
        <p14:creationId xmlns:p14="http://schemas.microsoft.com/office/powerpoint/2010/main" val="129084385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823123" y="526472"/>
            <a:ext cx="5934770"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خامساً: اعتبارات إدارة المنتج</a:t>
            </a:r>
            <a:endParaRPr kumimoji="0" lang="en-US" sz="2500" i="0" u="none" strike="noStrike" kern="1200" cap="none" spc="0" normalizeH="0" baseline="0" noProof="0" dirty="0">
              <a:ln>
                <a:noFill/>
              </a:ln>
              <a:solidFill>
                <a:srgbClr val="112D63"/>
              </a:solidFill>
              <a:effectLst/>
              <a:uLnTx/>
              <a:uFillTx/>
              <a:latin typeface="SST Arabic Medium" pitchFamily="34" charset="-78"/>
              <a:cs typeface="SST Arabic Medium" pitchFamily="34" charset="-78"/>
            </a:endParaRPr>
          </a:p>
        </p:txBody>
      </p:sp>
      <p:sp>
        <p:nvSpPr>
          <p:cNvPr id="2" name="Rectangle 1">
            <a:extLst>
              <a:ext uri="{FF2B5EF4-FFF2-40B4-BE49-F238E27FC236}">
                <a16:creationId xmlns:a16="http://schemas.microsoft.com/office/drawing/2014/main" id="{D374ED10-D3FA-453D-880B-3D121FBB20EE}"/>
              </a:ext>
            </a:extLst>
          </p:cNvPr>
          <p:cNvSpPr/>
          <p:nvPr/>
        </p:nvSpPr>
        <p:spPr>
          <a:xfrm>
            <a:off x="6347058" y="1803413"/>
            <a:ext cx="5262201" cy="2776914"/>
          </a:xfrm>
          <a:prstGeom prst="rect">
            <a:avLst/>
          </a:prstGeom>
        </p:spPr>
        <p:txBody>
          <a:bodyPr wrap="square">
            <a:spAutoFit/>
          </a:bodyPr>
          <a:lstStyle/>
          <a:p>
            <a:pPr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أصبحت تخصصات إدارة محفظة المشاريع والبرنامج والمشروع والمنتج أكثر ارتباطًا. وفي حين أن إدارة المحفظة والبرنامج</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والمنتج خارج نطاق هذا المعيار، فإن فهم كل تخصص والعلاقات بينها يوفر سياقًا مفيدًا للمشاريع التي تكون تسليماتها عبارة</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عن منتجات.</a:t>
            </a:r>
            <a:endParaRPr lang="en-US" dirty="0">
              <a:solidFill>
                <a:schemeClr val="tx1">
                  <a:lumMod val="50000"/>
                  <a:lumOff val="50000"/>
                </a:schemeClr>
              </a:solidFill>
              <a:latin typeface="SST Arabic Medium" pitchFamily="34" charset="-78"/>
              <a:cs typeface="SST Arabic Medium" pitchFamily="34" charset="-78"/>
            </a:endParaRPr>
          </a:p>
        </p:txBody>
      </p:sp>
      <p:sp>
        <p:nvSpPr>
          <p:cNvPr id="6" name="TextBox 5"/>
          <p:cNvSpPr txBox="1"/>
          <p:nvPr/>
        </p:nvSpPr>
        <p:spPr>
          <a:xfrm>
            <a:off x="1301102" y="5389451"/>
            <a:ext cx="3772714" cy="338554"/>
          </a:xfrm>
          <a:prstGeom prst="rect">
            <a:avLst/>
          </a:prstGeom>
          <a:noFill/>
        </p:spPr>
        <p:txBody>
          <a:bodyPr wrap="square" rtlCol="0">
            <a:spAutoFit/>
          </a:bodyPr>
          <a:lstStyle/>
          <a:p>
            <a:pPr lvl="0" algn="ctr" rtl="1">
              <a:defRPr/>
            </a:pPr>
            <a:r>
              <a:rPr lang="ar-EG" sz="1600" dirty="0">
                <a:solidFill>
                  <a:schemeClr val="tx1">
                    <a:lumMod val="50000"/>
                    <a:lumOff val="50000"/>
                  </a:schemeClr>
                </a:solidFill>
                <a:latin typeface="SST Arabic Medium" pitchFamily="34" charset="-78"/>
                <a:cs typeface="SST Arabic Medium" pitchFamily="34" charset="-78"/>
              </a:rPr>
              <a:t>الشكل 2-4 مثال لدورة حياة المنتج</a:t>
            </a:r>
          </a:p>
        </p:txBody>
      </p:sp>
      <p:sp>
        <p:nvSpPr>
          <p:cNvPr id="4" name="Rectangle 3"/>
          <p:cNvSpPr/>
          <p:nvPr/>
        </p:nvSpPr>
        <p:spPr>
          <a:xfrm>
            <a:off x="810883" y="2027208"/>
            <a:ext cx="4753153" cy="241539"/>
          </a:xfrm>
          <a:prstGeom prst="rect">
            <a:avLst/>
          </a:prstGeom>
          <a:solidFill>
            <a:srgbClr val="0999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3209025" y="2326253"/>
            <a:ext cx="2355011" cy="241539"/>
          </a:xfrm>
          <a:prstGeom prst="rect">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10883" y="2326253"/>
            <a:ext cx="2355011" cy="241539"/>
          </a:xfrm>
          <a:prstGeom prst="rect">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810883" y="4701396"/>
            <a:ext cx="4753153" cy="241539"/>
          </a:xfrm>
          <a:prstGeom prst="rect">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p:cNvCxnSpPr/>
          <p:nvPr/>
        </p:nvCxnSpPr>
        <p:spPr>
          <a:xfrm flipH="1">
            <a:off x="810883" y="4546121"/>
            <a:ext cx="4753153" cy="0"/>
          </a:xfrm>
          <a:prstGeom prst="straightConnector1">
            <a:avLst/>
          </a:prstGeom>
          <a:ln w="28575">
            <a:solidFill>
              <a:srgbClr val="03A5AD"/>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flipV="1">
            <a:off x="5564035" y="2709870"/>
            <a:ext cx="1" cy="1833376"/>
          </a:xfrm>
          <a:prstGeom prst="straightConnector1">
            <a:avLst/>
          </a:prstGeom>
          <a:ln w="28575">
            <a:solidFill>
              <a:srgbClr val="03A5AD"/>
            </a:solidFill>
            <a:tailEnd type="arrow"/>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rot="5400000">
            <a:off x="4912095" y="3494286"/>
            <a:ext cx="1793115" cy="241539"/>
          </a:xfrm>
          <a:prstGeom prst="rect">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832449" y="3953770"/>
            <a:ext cx="780692" cy="324932"/>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1988388" y="3663978"/>
            <a:ext cx="599537" cy="324932"/>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2224547" y="3301626"/>
            <a:ext cx="599537" cy="324932"/>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2460706" y="2932133"/>
            <a:ext cx="599537" cy="324932"/>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3302000" y="2932133"/>
            <a:ext cx="599537" cy="324932"/>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3530380" y="3501512"/>
            <a:ext cx="800624" cy="324932"/>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4559384" y="3858178"/>
            <a:ext cx="800624" cy="324932"/>
          </a:xfrm>
          <a:prstGeom prst="rect">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D374ED10-D3FA-453D-880B-3D121FBB20EE}"/>
              </a:ext>
            </a:extLst>
          </p:cNvPr>
          <p:cNvSpPr/>
          <p:nvPr/>
        </p:nvSpPr>
        <p:spPr>
          <a:xfrm>
            <a:off x="1769344" y="1937745"/>
            <a:ext cx="2840805" cy="346249"/>
          </a:xfrm>
          <a:prstGeom prst="rect">
            <a:avLst/>
          </a:prstGeom>
        </p:spPr>
        <p:txBody>
          <a:bodyPr wrap="square">
            <a:spAutoFit/>
          </a:bodyPr>
          <a:lstStyle/>
          <a:p>
            <a:pPr algn="ctr" rtl="1">
              <a:lnSpc>
                <a:spcPct val="150000"/>
              </a:lnSpc>
            </a:pPr>
            <a:r>
              <a:rPr lang="ar-EG" sz="1200" dirty="0">
                <a:solidFill>
                  <a:schemeClr val="bg1"/>
                </a:solidFill>
                <a:latin typeface="SST Arabic Medium" pitchFamily="34" charset="-78"/>
                <a:cs typeface="SST Arabic Medium" pitchFamily="34" charset="-78"/>
              </a:rPr>
              <a:t>حكمة محفظة المشاريع</a:t>
            </a:r>
            <a:endParaRPr lang="en-US" sz="1200" dirty="0">
              <a:solidFill>
                <a:schemeClr val="bg1"/>
              </a:solidFill>
              <a:latin typeface="SST Arabic Medium" pitchFamily="34" charset="-78"/>
              <a:cs typeface="SST Arabic Medium" pitchFamily="34" charset="-78"/>
            </a:endParaRPr>
          </a:p>
        </p:txBody>
      </p:sp>
      <p:sp>
        <p:nvSpPr>
          <p:cNvPr id="23" name="Rectangle 22">
            <a:extLst>
              <a:ext uri="{FF2B5EF4-FFF2-40B4-BE49-F238E27FC236}">
                <a16:creationId xmlns:a16="http://schemas.microsoft.com/office/drawing/2014/main" id="{D374ED10-D3FA-453D-880B-3D121FBB20EE}"/>
              </a:ext>
            </a:extLst>
          </p:cNvPr>
          <p:cNvSpPr/>
          <p:nvPr/>
        </p:nvSpPr>
        <p:spPr>
          <a:xfrm>
            <a:off x="3643137" y="2250044"/>
            <a:ext cx="1475929" cy="369332"/>
          </a:xfrm>
          <a:prstGeom prst="rect">
            <a:avLst/>
          </a:prstGeom>
        </p:spPr>
        <p:txBody>
          <a:bodyPr wrap="square">
            <a:spAutoFit/>
          </a:bodyPr>
          <a:lstStyle/>
          <a:p>
            <a:pPr algn="ctr" rtl="1">
              <a:lnSpc>
                <a:spcPct val="150000"/>
              </a:lnSpc>
            </a:pPr>
            <a:r>
              <a:rPr lang="ar-EG" sz="1200" dirty="0">
                <a:solidFill>
                  <a:schemeClr val="bg1"/>
                </a:solidFill>
                <a:latin typeface="SST Arabic Medium" pitchFamily="34" charset="-78"/>
                <a:cs typeface="SST Arabic Medium" pitchFamily="34" charset="-78"/>
              </a:rPr>
              <a:t>البرنامج أ</a:t>
            </a:r>
            <a:endParaRPr lang="en-US" sz="1200" dirty="0">
              <a:solidFill>
                <a:schemeClr val="bg1"/>
              </a:solidFill>
              <a:latin typeface="SST Arabic Medium" pitchFamily="34" charset="-78"/>
              <a:cs typeface="SST Arabic Medium" pitchFamily="34" charset="-78"/>
            </a:endParaRPr>
          </a:p>
        </p:txBody>
      </p:sp>
      <p:sp>
        <p:nvSpPr>
          <p:cNvPr id="24" name="Rectangle 23">
            <a:extLst>
              <a:ext uri="{FF2B5EF4-FFF2-40B4-BE49-F238E27FC236}">
                <a16:creationId xmlns:a16="http://schemas.microsoft.com/office/drawing/2014/main" id="{D374ED10-D3FA-453D-880B-3D121FBB20EE}"/>
              </a:ext>
            </a:extLst>
          </p:cNvPr>
          <p:cNvSpPr/>
          <p:nvPr/>
        </p:nvSpPr>
        <p:spPr>
          <a:xfrm>
            <a:off x="1326158" y="2254213"/>
            <a:ext cx="1475929" cy="346249"/>
          </a:xfrm>
          <a:prstGeom prst="rect">
            <a:avLst/>
          </a:prstGeom>
        </p:spPr>
        <p:txBody>
          <a:bodyPr wrap="square">
            <a:spAutoFit/>
          </a:bodyPr>
          <a:lstStyle/>
          <a:p>
            <a:pPr algn="ctr" rtl="1">
              <a:lnSpc>
                <a:spcPct val="150000"/>
              </a:lnSpc>
            </a:pPr>
            <a:r>
              <a:rPr lang="ar-EG" sz="1200" dirty="0">
                <a:solidFill>
                  <a:schemeClr val="bg1"/>
                </a:solidFill>
                <a:latin typeface="SST Arabic Medium" pitchFamily="34" charset="-78"/>
                <a:cs typeface="SST Arabic Medium" pitchFamily="34" charset="-78"/>
              </a:rPr>
              <a:t>البرنامج ب</a:t>
            </a:r>
            <a:endParaRPr lang="en-US" sz="1200" dirty="0">
              <a:solidFill>
                <a:schemeClr val="bg1"/>
              </a:solidFill>
              <a:latin typeface="SST Arabic Medium" pitchFamily="34" charset="-78"/>
              <a:cs typeface="SST Arabic Medium" pitchFamily="34" charset="-78"/>
            </a:endParaRPr>
          </a:p>
        </p:txBody>
      </p:sp>
      <p:cxnSp>
        <p:nvCxnSpPr>
          <p:cNvPr id="26" name="Straight Connector 25"/>
          <p:cNvCxnSpPr/>
          <p:nvPr/>
        </p:nvCxnSpPr>
        <p:spPr>
          <a:xfrm>
            <a:off x="4476584" y="2718498"/>
            <a:ext cx="0" cy="2410093"/>
          </a:xfrm>
          <a:prstGeom prst="line">
            <a:avLst/>
          </a:prstGeom>
          <a:ln w="952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3190779" y="2326253"/>
            <a:ext cx="0" cy="2802338"/>
          </a:xfrm>
          <a:prstGeom prst="line">
            <a:avLst/>
          </a:prstGeom>
          <a:ln w="952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1904974" y="2718498"/>
            <a:ext cx="0" cy="2410093"/>
          </a:xfrm>
          <a:prstGeom prst="line">
            <a:avLst/>
          </a:prstGeom>
          <a:ln w="952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D374ED10-D3FA-453D-880B-3D121FBB20EE}"/>
              </a:ext>
            </a:extLst>
          </p:cNvPr>
          <p:cNvSpPr/>
          <p:nvPr/>
        </p:nvSpPr>
        <p:spPr>
          <a:xfrm>
            <a:off x="4331004" y="4637499"/>
            <a:ext cx="1475929" cy="323165"/>
          </a:xfrm>
          <a:prstGeom prst="rect">
            <a:avLst/>
          </a:prstGeom>
        </p:spPr>
        <p:txBody>
          <a:bodyPr wrap="square">
            <a:spAutoFit/>
          </a:bodyPr>
          <a:lstStyle/>
          <a:p>
            <a:pPr algn="ctr" rtl="1">
              <a:lnSpc>
                <a:spcPct val="150000"/>
              </a:lnSpc>
            </a:pPr>
            <a:r>
              <a:rPr lang="ar-EG" sz="1000" dirty="0">
                <a:solidFill>
                  <a:schemeClr val="bg1"/>
                </a:solidFill>
                <a:latin typeface="SST Arabic Medium" pitchFamily="34" charset="-78"/>
                <a:cs typeface="SST Arabic Medium" pitchFamily="34" charset="-78"/>
              </a:rPr>
              <a:t>الاستهلال</a:t>
            </a:r>
            <a:endParaRPr lang="en-US" sz="1000" dirty="0">
              <a:solidFill>
                <a:schemeClr val="bg1"/>
              </a:solidFill>
              <a:latin typeface="SST Arabic Medium" pitchFamily="34" charset="-78"/>
              <a:cs typeface="SST Arabic Medium" pitchFamily="34" charset="-78"/>
            </a:endParaRPr>
          </a:p>
        </p:txBody>
      </p:sp>
      <p:sp>
        <p:nvSpPr>
          <p:cNvPr id="31" name="Rectangle 30">
            <a:extLst>
              <a:ext uri="{FF2B5EF4-FFF2-40B4-BE49-F238E27FC236}">
                <a16:creationId xmlns:a16="http://schemas.microsoft.com/office/drawing/2014/main" id="{D374ED10-D3FA-453D-880B-3D121FBB20EE}"/>
              </a:ext>
            </a:extLst>
          </p:cNvPr>
          <p:cNvSpPr/>
          <p:nvPr/>
        </p:nvSpPr>
        <p:spPr>
          <a:xfrm>
            <a:off x="3115259" y="4649040"/>
            <a:ext cx="1475929" cy="323165"/>
          </a:xfrm>
          <a:prstGeom prst="rect">
            <a:avLst/>
          </a:prstGeom>
        </p:spPr>
        <p:txBody>
          <a:bodyPr wrap="square">
            <a:spAutoFit/>
          </a:bodyPr>
          <a:lstStyle/>
          <a:p>
            <a:pPr algn="ctr" rtl="1">
              <a:lnSpc>
                <a:spcPct val="150000"/>
              </a:lnSpc>
            </a:pPr>
            <a:r>
              <a:rPr lang="ar-EG" sz="1000" dirty="0">
                <a:solidFill>
                  <a:schemeClr val="bg1"/>
                </a:solidFill>
                <a:latin typeface="SST Arabic Medium" pitchFamily="34" charset="-78"/>
                <a:cs typeface="SST Arabic Medium" pitchFamily="34" charset="-78"/>
              </a:rPr>
              <a:t>النمو</a:t>
            </a:r>
            <a:endParaRPr lang="en-US" sz="1000" dirty="0">
              <a:solidFill>
                <a:schemeClr val="bg1"/>
              </a:solidFill>
              <a:latin typeface="SST Arabic Medium" pitchFamily="34" charset="-78"/>
              <a:cs typeface="SST Arabic Medium" pitchFamily="34" charset="-78"/>
            </a:endParaRPr>
          </a:p>
        </p:txBody>
      </p:sp>
      <p:sp>
        <p:nvSpPr>
          <p:cNvPr id="32" name="Rectangle 31">
            <a:extLst>
              <a:ext uri="{FF2B5EF4-FFF2-40B4-BE49-F238E27FC236}">
                <a16:creationId xmlns:a16="http://schemas.microsoft.com/office/drawing/2014/main" id="{D374ED10-D3FA-453D-880B-3D121FBB20EE}"/>
              </a:ext>
            </a:extLst>
          </p:cNvPr>
          <p:cNvSpPr/>
          <p:nvPr/>
        </p:nvSpPr>
        <p:spPr>
          <a:xfrm>
            <a:off x="1833415" y="4641089"/>
            <a:ext cx="1475929" cy="323165"/>
          </a:xfrm>
          <a:prstGeom prst="rect">
            <a:avLst/>
          </a:prstGeom>
        </p:spPr>
        <p:txBody>
          <a:bodyPr wrap="square">
            <a:spAutoFit/>
          </a:bodyPr>
          <a:lstStyle/>
          <a:p>
            <a:pPr algn="ctr" rtl="1">
              <a:lnSpc>
                <a:spcPct val="150000"/>
              </a:lnSpc>
            </a:pPr>
            <a:r>
              <a:rPr lang="ar-EG" sz="1000" dirty="0">
                <a:solidFill>
                  <a:schemeClr val="bg1"/>
                </a:solidFill>
                <a:latin typeface="SST Arabic Medium" pitchFamily="34" charset="-78"/>
                <a:cs typeface="SST Arabic Medium" pitchFamily="34" charset="-78"/>
              </a:rPr>
              <a:t>النضج</a:t>
            </a:r>
            <a:endParaRPr lang="en-US" sz="1000" dirty="0">
              <a:solidFill>
                <a:schemeClr val="bg1"/>
              </a:solidFill>
              <a:latin typeface="SST Arabic Medium" pitchFamily="34" charset="-78"/>
              <a:cs typeface="SST Arabic Medium" pitchFamily="34" charset="-78"/>
            </a:endParaRPr>
          </a:p>
        </p:txBody>
      </p:sp>
      <p:sp>
        <p:nvSpPr>
          <p:cNvPr id="33" name="Rectangle 32">
            <a:extLst>
              <a:ext uri="{FF2B5EF4-FFF2-40B4-BE49-F238E27FC236}">
                <a16:creationId xmlns:a16="http://schemas.microsoft.com/office/drawing/2014/main" id="{D374ED10-D3FA-453D-880B-3D121FBB20EE}"/>
              </a:ext>
            </a:extLst>
          </p:cNvPr>
          <p:cNvSpPr/>
          <p:nvPr/>
        </p:nvSpPr>
        <p:spPr>
          <a:xfrm>
            <a:off x="645221" y="4641089"/>
            <a:ext cx="1475929" cy="323165"/>
          </a:xfrm>
          <a:prstGeom prst="rect">
            <a:avLst/>
          </a:prstGeom>
        </p:spPr>
        <p:txBody>
          <a:bodyPr wrap="square">
            <a:spAutoFit/>
          </a:bodyPr>
          <a:lstStyle/>
          <a:p>
            <a:pPr algn="ctr" rtl="1">
              <a:lnSpc>
                <a:spcPct val="150000"/>
              </a:lnSpc>
            </a:pPr>
            <a:r>
              <a:rPr lang="ar-EG" sz="1000" dirty="0">
                <a:solidFill>
                  <a:schemeClr val="bg1"/>
                </a:solidFill>
                <a:latin typeface="SST Arabic Medium" pitchFamily="34" charset="-78"/>
                <a:cs typeface="SST Arabic Medium" pitchFamily="34" charset="-78"/>
              </a:rPr>
              <a:t>الرفض / الانحسار</a:t>
            </a:r>
            <a:endParaRPr lang="en-US" sz="1000" dirty="0">
              <a:solidFill>
                <a:schemeClr val="bg1"/>
              </a:solidFill>
              <a:latin typeface="SST Arabic Medium" pitchFamily="34" charset="-78"/>
              <a:cs typeface="SST Arabic Medium" pitchFamily="34" charset="-78"/>
            </a:endParaRPr>
          </a:p>
        </p:txBody>
      </p:sp>
      <p:sp>
        <p:nvSpPr>
          <p:cNvPr id="34" name="Rectangle 33">
            <a:extLst>
              <a:ext uri="{FF2B5EF4-FFF2-40B4-BE49-F238E27FC236}">
                <a16:creationId xmlns:a16="http://schemas.microsoft.com/office/drawing/2014/main" id="{D374ED10-D3FA-453D-880B-3D121FBB20EE}"/>
              </a:ext>
            </a:extLst>
          </p:cNvPr>
          <p:cNvSpPr/>
          <p:nvPr/>
        </p:nvSpPr>
        <p:spPr>
          <a:xfrm>
            <a:off x="134788" y="4361455"/>
            <a:ext cx="835272" cy="369332"/>
          </a:xfrm>
          <a:prstGeom prst="rect">
            <a:avLst/>
          </a:prstGeom>
        </p:spPr>
        <p:txBody>
          <a:bodyPr wrap="square">
            <a:spAutoFit/>
          </a:bodyPr>
          <a:lstStyle/>
          <a:p>
            <a:pPr algn="ctr" rtl="1">
              <a:lnSpc>
                <a:spcPct val="150000"/>
              </a:lnSpc>
            </a:pPr>
            <a:r>
              <a:rPr lang="ar-EG" sz="1200" dirty="0">
                <a:solidFill>
                  <a:schemeClr val="tx1">
                    <a:lumMod val="50000"/>
                    <a:lumOff val="50000"/>
                  </a:schemeClr>
                </a:solidFill>
                <a:latin typeface="SST Arabic Medium" pitchFamily="34" charset="-78"/>
                <a:cs typeface="SST Arabic Medium" pitchFamily="34" charset="-78"/>
              </a:rPr>
              <a:t>الوقت</a:t>
            </a:r>
            <a:endParaRPr lang="en-US" sz="1200" dirty="0">
              <a:solidFill>
                <a:schemeClr val="tx1">
                  <a:lumMod val="50000"/>
                  <a:lumOff val="50000"/>
                </a:schemeClr>
              </a:solidFill>
              <a:latin typeface="SST Arabic Medium" pitchFamily="34" charset="-78"/>
              <a:cs typeface="SST Arabic Medium" pitchFamily="34" charset="-78"/>
            </a:endParaRPr>
          </a:p>
        </p:txBody>
      </p:sp>
      <p:sp>
        <p:nvSpPr>
          <p:cNvPr id="35" name="Rectangle 34">
            <a:extLst>
              <a:ext uri="{FF2B5EF4-FFF2-40B4-BE49-F238E27FC236}">
                <a16:creationId xmlns:a16="http://schemas.microsoft.com/office/drawing/2014/main" id="{D374ED10-D3FA-453D-880B-3D121FBB20EE}"/>
              </a:ext>
            </a:extLst>
          </p:cNvPr>
          <p:cNvSpPr/>
          <p:nvPr/>
        </p:nvSpPr>
        <p:spPr>
          <a:xfrm rot="16200000">
            <a:off x="4669305" y="3461319"/>
            <a:ext cx="2260871" cy="282770"/>
          </a:xfrm>
          <a:prstGeom prst="rect">
            <a:avLst/>
          </a:prstGeom>
        </p:spPr>
        <p:txBody>
          <a:bodyPr wrap="square">
            <a:spAutoFit/>
          </a:bodyPr>
          <a:lstStyle/>
          <a:p>
            <a:pPr algn="ctr" rtl="1">
              <a:lnSpc>
                <a:spcPct val="150000"/>
              </a:lnSpc>
            </a:pPr>
            <a:r>
              <a:rPr lang="ar-EG" sz="900" dirty="0">
                <a:solidFill>
                  <a:schemeClr val="bg1"/>
                </a:solidFill>
                <a:latin typeface="SST Arabic Medium" pitchFamily="34" charset="-78"/>
                <a:cs typeface="SST Arabic Medium" pitchFamily="34" charset="-78"/>
              </a:rPr>
              <a:t>استخدام المشروع والنبيعات والتأثير</a:t>
            </a:r>
            <a:endParaRPr lang="en-US" sz="900" dirty="0">
              <a:solidFill>
                <a:schemeClr val="bg1"/>
              </a:solidFill>
              <a:latin typeface="SST Arabic Medium" pitchFamily="34" charset="-78"/>
              <a:cs typeface="SST Arabic Medium" pitchFamily="34" charset="-78"/>
            </a:endParaRPr>
          </a:p>
        </p:txBody>
      </p:sp>
      <p:sp>
        <p:nvSpPr>
          <p:cNvPr id="38" name="Rectangle 37">
            <a:extLst>
              <a:ext uri="{FF2B5EF4-FFF2-40B4-BE49-F238E27FC236}">
                <a16:creationId xmlns:a16="http://schemas.microsoft.com/office/drawing/2014/main" id="{D374ED10-D3FA-453D-880B-3D121FBB20EE}"/>
              </a:ext>
            </a:extLst>
          </p:cNvPr>
          <p:cNvSpPr/>
          <p:nvPr/>
        </p:nvSpPr>
        <p:spPr>
          <a:xfrm>
            <a:off x="4213780" y="3826374"/>
            <a:ext cx="1475929" cy="369332"/>
          </a:xfrm>
          <a:prstGeom prst="rect">
            <a:avLst/>
          </a:prstGeom>
        </p:spPr>
        <p:txBody>
          <a:bodyPr wrap="square">
            <a:spAutoFit/>
          </a:bodyPr>
          <a:lstStyle/>
          <a:p>
            <a:pPr algn="ctr" rtl="1"/>
            <a:r>
              <a:rPr lang="ar-EG" sz="900" dirty="0">
                <a:solidFill>
                  <a:schemeClr val="tx1">
                    <a:lumMod val="50000"/>
                    <a:lumOff val="50000"/>
                  </a:schemeClr>
                </a:solidFill>
                <a:latin typeface="SST Arabic Medium" pitchFamily="34" charset="-78"/>
                <a:cs typeface="SST Arabic Medium" pitchFamily="34" charset="-78"/>
              </a:rPr>
              <a:t>المشروع 1</a:t>
            </a:r>
          </a:p>
          <a:p>
            <a:pPr algn="ctr" rtl="1"/>
            <a:r>
              <a:rPr lang="ar-EG" sz="900" dirty="0">
                <a:solidFill>
                  <a:schemeClr val="tx1">
                    <a:lumMod val="50000"/>
                    <a:lumOff val="50000"/>
                  </a:schemeClr>
                </a:solidFill>
                <a:latin typeface="SST Arabic Medium" pitchFamily="34" charset="-78"/>
                <a:cs typeface="SST Arabic Medium" pitchFamily="34" charset="-78"/>
              </a:rPr>
              <a:t>الانشاء الاولي</a:t>
            </a:r>
            <a:endParaRPr lang="en-US" sz="900" dirty="0">
              <a:solidFill>
                <a:schemeClr val="tx1">
                  <a:lumMod val="50000"/>
                  <a:lumOff val="50000"/>
                </a:schemeClr>
              </a:solidFill>
              <a:latin typeface="SST Arabic Medium" pitchFamily="34" charset="-78"/>
              <a:cs typeface="SST Arabic Medium" pitchFamily="34" charset="-78"/>
            </a:endParaRPr>
          </a:p>
        </p:txBody>
      </p:sp>
      <p:sp>
        <p:nvSpPr>
          <p:cNvPr id="39" name="Rectangle 38">
            <a:extLst>
              <a:ext uri="{FF2B5EF4-FFF2-40B4-BE49-F238E27FC236}">
                <a16:creationId xmlns:a16="http://schemas.microsoft.com/office/drawing/2014/main" id="{D374ED10-D3FA-453D-880B-3D121FBB20EE}"/>
              </a:ext>
            </a:extLst>
          </p:cNvPr>
          <p:cNvSpPr/>
          <p:nvPr/>
        </p:nvSpPr>
        <p:spPr>
          <a:xfrm>
            <a:off x="3190686" y="3475674"/>
            <a:ext cx="1475929" cy="369332"/>
          </a:xfrm>
          <a:prstGeom prst="rect">
            <a:avLst/>
          </a:prstGeom>
        </p:spPr>
        <p:txBody>
          <a:bodyPr wrap="square">
            <a:spAutoFit/>
          </a:bodyPr>
          <a:lstStyle/>
          <a:p>
            <a:pPr algn="ctr" rtl="1"/>
            <a:r>
              <a:rPr lang="ar-EG" sz="900" dirty="0">
                <a:solidFill>
                  <a:schemeClr val="tx1">
                    <a:lumMod val="50000"/>
                    <a:lumOff val="50000"/>
                  </a:schemeClr>
                </a:solidFill>
                <a:latin typeface="SST Arabic Medium" pitchFamily="34" charset="-78"/>
                <a:cs typeface="SST Arabic Medium" pitchFamily="34" charset="-78"/>
              </a:rPr>
              <a:t>المشروع  2</a:t>
            </a:r>
          </a:p>
          <a:p>
            <a:pPr algn="ctr" rtl="1"/>
            <a:r>
              <a:rPr lang="ar-EG" sz="900" dirty="0">
                <a:solidFill>
                  <a:schemeClr val="tx1">
                    <a:lumMod val="50000"/>
                    <a:lumOff val="50000"/>
                  </a:schemeClr>
                </a:solidFill>
                <a:latin typeface="SST Arabic Medium" pitchFamily="34" charset="-78"/>
                <a:cs typeface="SST Arabic Medium" pitchFamily="34" charset="-78"/>
              </a:rPr>
              <a:t>المزيد من المزايا</a:t>
            </a:r>
            <a:endParaRPr lang="en-US" sz="900" dirty="0">
              <a:solidFill>
                <a:schemeClr val="tx1">
                  <a:lumMod val="50000"/>
                  <a:lumOff val="50000"/>
                </a:schemeClr>
              </a:solidFill>
              <a:latin typeface="SST Arabic Medium" pitchFamily="34" charset="-78"/>
              <a:cs typeface="SST Arabic Medium" pitchFamily="34" charset="-78"/>
            </a:endParaRPr>
          </a:p>
        </p:txBody>
      </p:sp>
      <p:sp>
        <p:nvSpPr>
          <p:cNvPr id="40" name="Rectangle 39">
            <a:extLst>
              <a:ext uri="{FF2B5EF4-FFF2-40B4-BE49-F238E27FC236}">
                <a16:creationId xmlns:a16="http://schemas.microsoft.com/office/drawing/2014/main" id="{D374ED10-D3FA-453D-880B-3D121FBB20EE}"/>
              </a:ext>
            </a:extLst>
          </p:cNvPr>
          <p:cNvSpPr/>
          <p:nvPr/>
        </p:nvSpPr>
        <p:spPr>
          <a:xfrm>
            <a:off x="3148728" y="2932294"/>
            <a:ext cx="880009" cy="369332"/>
          </a:xfrm>
          <a:prstGeom prst="rect">
            <a:avLst/>
          </a:prstGeom>
        </p:spPr>
        <p:txBody>
          <a:bodyPr wrap="square">
            <a:spAutoFit/>
          </a:bodyPr>
          <a:lstStyle/>
          <a:p>
            <a:pPr algn="ctr" rtl="1"/>
            <a:r>
              <a:rPr lang="ar-EG" sz="900" dirty="0">
                <a:solidFill>
                  <a:schemeClr val="tx1">
                    <a:lumMod val="50000"/>
                    <a:lumOff val="50000"/>
                  </a:schemeClr>
                </a:solidFill>
                <a:latin typeface="SST Arabic Medium" pitchFamily="34" charset="-78"/>
                <a:cs typeface="SST Arabic Medium" pitchFamily="34" charset="-78"/>
              </a:rPr>
              <a:t>المشروع  3</a:t>
            </a:r>
          </a:p>
          <a:p>
            <a:pPr algn="ctr" rtl="1"/>
            <a:r>
              <a:rPr lang="ar-EG" sz="900" dirty="0">
                <a:solidFill>
                  <a:schemeClr val="tx1">
                    <a:lumMod val="50000"/>
                    <a:lumOff val="50000"/>
                  </a:schemeClr>
                </a:solidFill>
                <a:latin typeface="SST Arabic Medium" pitchFamily="34" charset="-78"/>
                <a:cs typeface="SST Arabic Medium" pitchFamily="34" charset="-78"/>
              </a:rPr>
              <a:t>الاضافات</a:t>
            </a:r>
            <a:endParaRPr lang="en-US" sz="900" dirty="0">
              <a:solidFill>
                <a:schemeClr val="tx1">
                  <a:lumMod val="50000"/>
                  <a:lumOff val="50000"/>
                </a:schemeClr>
              </a:solidFill>
              <a:latin typeface="SST Arabic Medium" pitchFamily="34" charset="-78"/>
              <a:cs typeface="SST Arabic Medium" pitchFamily="34" charset="-78"/>
            </a:endParaRPr>
          </a:p>
        </p:txBody>
      </p:sp>
      <p:sp>
        <p:nvSpPr>
          <p:cNvPr id="41" name="Rectangle 40">
            <a:extLst>
              <a:ext uri="{FF2B5EF4-FFF2-40B4-BE49-F238E27FC236}">
                <a16:creationId xmlns:a16="http://schemas.microsoft.com/office/drawing/2014/main" id="{D374ED10-D3FA-453D-880B-3D121FBB20EE}"/>
              </a:ext>
            </a:extLst>
          </p:cNvPr>
          <p:cNvSpPr/>
          <p:nvPr/>
        </p:nvSpPr>
        <p:spPr>
          <a:xfrm>
            <a:off x="2326463" y="2917884"/>
            <a:ext cx="880009" cy="369332"/>
          </a:xfrm>
          <a:prstGeom prst="rect">
            <a:avLst/>
          </a:prstGeom>
        </p:spPr>
        <p:txBody>
          <a:bodyPr wrap="square">
            <a:spAutoFit/>
          </a:bodyPr>
          <a:lstStyle/>
          <a:p>
            <a:pPr algn="ctr" rtl="1"/>
            <a:r>
              <a:rPr lang="ar-EG" sz="900" dirty="0">
                <a:solidFill>
                  <a:schemeClr val="tx1">
                    <a:lumMod val="50000"/>
                    <a:lumOff val="50000"/>
                  </a:schemeClr>
                </a:solidFill>
                <a:latin typeface="SST Arabic Medium" pitchFamily="34" charset="-78"/>
                <a:cs typeface="SST Arabic Medium" pitchFamily="34" charset="-78"/>
              </a:rPr>
              <a:t>المشروع  4</a:t>
            </a:r>
          </a:p>
          <a:p>
            <a:pPr algn="ctr" rtl="1"/>
            <a:r>
              <a:rPr lang="ar-EG" sz="900" dirty="0">
                <a:solidFill>
                  <a:schemeClr val="tx1">
                    <a:lumMod val="50000"/>
                    <a:lumOff val="50000"/>
                  </a:schemeClr>
                </a:solidFill>
                <a:latin typeface="SST Arabic Medium" pitchFamily="34" charset="-78"/>
                <a:cs typeface="SST Arabic Medium" pitchFamily="34" charset="-78"/>
              </a:rPr>
              <a:t>المراجعات</a:t>
            </a:r>
            <a:endParaRPr lang="en-US" sz="900" dirty="0">
              <a:solidFill>
                <a:schemeClr val="tx1">
                  <a:lumMod val="50000"/>
                  <a:lumOff val="50000"/>
                </a:schemeClr>
              </a:solidFill>
              <a:latin typeface="SST Arabic Medium" pitchFamily="34" charset="-78"/>
              <a:cs typeface="SST Arabic Medium" pitchFamily="34" charset="-78"/>
            </a:endParaRPr>
          </a:p>
        </p:txBody>
      </p:sp>
      <p:sp>
        <p:nvSpPr>
          <p:cNvPr id="42" name="Rectangle 41">
            <a:extLst>
              <a:ext uri="{FF2B5EF4-FFF2-40B4-BE49-F238E27FC236}">
                <a16:creationId xmlns:a16="http://schemas.microsoft.com/office/drawing/2014/main" id="{D374ED10-D3FA-453D-880B-3D121FBB20EE}"/>
              </a:ext>
            </a:extLst>
          </p:cNvPr>
          <p:cNvSpPr/>
          <p:nvPr/>
        </p:nvSpPr>
        <p:spPr>
          <a:xfrm>
            <a:off x="2097297" y="3278776"/>
            <a:ext cx="880009" cy="369332"/>
          </a:xfrm>
          <a:prstGeom prst="rect">
            <a:avLst/>
          </a:prstGeom>
        </p:spPr>
        <p:txBody>
          <a:bodyPr wrap="square">
            <a:spAutoFit/>
          </a:bodyPr>
          <a:lstStyle/>
          <a:p>
            <a:pPr algn="ctr" rtl="1"/>
            <a:r>
              <a:rPr lang="ar-EG" sz="900" dirty="0">
                <a:solidFill>
                  <a:schemeClr val="tx1">
                    <a:lumMod val="50000"/>
                    <a:lumOff val="50000"/>
                  </a:schemeClr>
                </a:solidFill>
                <a:latin typeface="SST Arabic Medium" pitchFamily="34" charset="-78"/>
                <a:cs typeface="SST Arabic Medium" pitchFamily="34" charset="-78"/>
              </a:rPr>
              <a:t>المشروع  5</a:t>
            </a:r>
          </a:p>
          <a:p>
            <a:pPr algn="ctr" rtl="1"/>
            <a:r>
              <a:rPr lang="ar-EG" sz="900" dirty="0">
                <a:solidFill>
                  <a:schemeClr val="tx1">
                    <a:lumMod val="50000"/>
                    <a:lumOff val="50000"/>
                  </a:schemeClr>
                </a:solidFill>
                <a:latin typeface="SST Arabic Medium" pitchFamily="34" charset="-78"/>
                <a:cs typeface="SST Arabic Medium" pitchFamily="34" charset="-78"/>
              </a:rPr>
              <a:t>المراجعات</a:t>
            </a:r>
            <a:endParaRPr lang="en-US" sz="900" dirty="0">
              <a:solidFill>
                <a:schemeClr val="tx1">
                  <a:lumMod val="50000"/>
                  <a:lumOff val="50000"/>
                </a:schemeClr>
              </a:solidFill>
              <a:latin typeface="SST Arabic Medium" pitchFamily="34" charset="-78"/>
              <a:cs typeface="SST Arabic Medium" pitchFamily="34" charset="-78"/>
            </a:endParaRPr>
          </a:p>
        </p:txBody>
      </p:sp>
      <p:sp>
        <p:nvSpPr>
          <p:cNvPr id="43" name="Rectangle 42">
            <a:extLst>
              <a:ext uri="{FF2B5EF4-FFF2-40B4-BE49-F238E27FC236}">
                <a16:creationId xmlns:a16="http://schemas.microsoft.com/office/drawing/2014/main" id="{D374ED10-D3FA-453D-880B-3D121FBB20EE}"/>
              </a:ext>
            </a:extLst>
          </p:cNvPr>
          <p:cNvSpPr/>
          <p:nvPr/>
        </p:nvSpPr>
        <p:spPr>
          <a:xfrm>
            <a:off x="1852229" y="3639668"/>
            <a:ext cx="880009" cy="369332"/>
          </a:xfrm>
          <a:prstGeom prst="rect">
            <a:avLst/>
          </a:prstGeom>
        </p:spPr>
        <p:txBody>
          <a:bodyPr wrap="square">
            <a:spAutoFit/>
          </a:bodyPr>
          <a:lstStyle/>
          <a:p>
            <a:pPr algn="ctr" rtl="1"/>
            <a:r>
              <a:rPr lang="ar-EG" sz="900" dirty="0">
                <a:solidFill>
                  <a:schemeClr val="tx1">
                    <a:lumMod val="50000"/>
                    <a:lumOff val="50000"/>
                  </a:schemeClr>
                </a:solidFill>
                <a:latin typeface="SST Arabic Medium" pitchFamily="34" charset="-78"/>
                <a:cs typeface="SST Arabic Medium" pitchFamily="34" charset="-78"/>
              </a:rPr>
              <a:t>المشروع  6</a:t>
            </a:r>
          </a:p>
          <a:p>
            <a:pPr algn="ctr" rtl="1"/>
            <a:r>
              <a:rPr lang="ar-EG" sz="900" dirty="0">
                <a:solidFill>
                  <a:schemeClr val="tx1">
                    <a:lumMod val="50000"/>
                    <a:lumOff val="50000"/>
                  </a:schemeClr>
                </a:solidFill>
                <a:latin typeface="SST Arabic Medium" pitchFamily="34" charset="-78"/>
                <a:cs typeface="SST Arabic Medium" pitchFamily="34" charset="-78"/>
              </a:rPr>
              <a:t>المراجعات</a:t>
            </a:r>
            <a:endParaRPr lang="en-US" sz="900" dirty="0">
              <a:solidFill>
                <a:schemeClr val="tx1">
                  <a:lumMod val="50000"/>
                  <a:lumOff val="50000"/>
                </a:schemeClr>
              </a:solidFill>
              <a:latin typeface="SST Arabic Medium" pitchFamily="34" charset="-78"/>
              <a:cs typeface="SST Arabic Medium" pitchFamily="34" charset="-78"/>
            </a:endParaRPr>
          </a:p>
        </p:txBody>
      </p:sp>
      <p:sp>
        <p:nvSpPr>
          <p:cNvPr id="44" name="Rectangle 43">
            <a:extLst>
              <a:ext uri="{FF2B5EF4-FFF2-40B4-BE49-F238E27FC236}">
                <a16:creationId xmlns:a16="http://schemas.microsoft.com/office/drawing/2014/main" id="{D374ED10-D3FA-453D-880B-3D121FBB20EE}"/>
              </a:ext>
            </a:extLst>
          </p:cNvPr>
          <p:cNvSpPr/>
          <p:nvPr/>
        </p:nvSpPr>
        <p:spPr>
          <a:xfrm>
            <a:off x="782790" y="3939839"/>
            <a:ext cx="880009" cy="369332"/>
          </a:xfrm>
          <a:prstGeom prst="rect">
            <a:avLst/>
          </a:prstGeom>
        </p:spPr>
        <p:txBody>
          <a:bodyPr wrap="square">
            <a:spAutoFit/>
          </a:bodyPr>
          <a:lstStyle/>
          <a:p>
            <a:pPr algn="ctr" rtl="1"/>
            <a:r>
              <a:rPr lang="ar-EG" sz="900" dirty="0">
                <a:solidFill>
                  <a:schemeClr val="tx1">
                    <a:lumMod val="50000"/>
                    <a:lumOff val="50000"/>
                  </a:schemeClr>
                </a:solidFill>
                <a:latin typeface="SST Arabic Medium" pitchFamily="34" charset="-78"/>
                <a:cs typeface="SST Arabic Medium" pitchFamily="34" charset="-78"/>
              </a:rPr>
              <a:t>المشروع  7</a:t>
            </a:r>
          </a:p>
          <a:p>
            <a:pPr algn="ctr" rtl="1"/>
            <a:r>
              <a:rPr lang="ar-EG" sz="900" dirty="0">
                <a:solidFill>
                  <a:schemeClr val="tx1">
                    <a:lumMod val="50000"/>
                    <a:lumOff val="50000"/>
                  </a:schemeClr>
                </a:solidFill>
                <a:latin typeface="SST Arabic Medium" pitchFamily="34" charset="-78"/>
                <a:cs typeface="SST Arabic Medium" pitchFamily="34" charset="-78"/>
              </a:rPr>
              <a:t>الانحسار</a:t>
            </a:r>
            <a:endParaRPr lang="en-US" sz="900" dirty="0">
              <a:solidFill>
                <a:schemeClr val="tx1">
                  <a:lumMod val="50000"/>
                  <a:lumOff val="50000"/>
                </a:schemeClr>
              </a:solidFill>
              <a:latin typeface="SST Arabic Medium" pitchFamily="34" charset="-78"/>
              <a:cs typeface="SST Arabic Medium" pitchFamily="34" charset="-78"/>
            </a:endParaRPr>
          </a:p>
        </p:txBody>
      </p:sp>
      <p:sp>
        <p:nvSpPr>
          <p:cNvPr id="45" name="Rectangle 44">
            <a:extLst>
              <a:ext uri="{FF2B5EF4-FFF2-40B4-BE49-F238E27FC236}">
                <a16:creationId xmlns:a16="http://schemas.microsoft.com/office/drawing/2014/main" id="{D374ED10-D3FA-453D-880B-3D121FBB20EE}"/>
              </a:ext>
            </a:extLst>
          </p:cNvPr>
          <p:cNvSpPr/>
          <p:nvPr/>
        </p:nvSpPr>
        <p:spPr>
          <a:xfrm>
            <a:off x="5511786" y="4649040"/>
            <a:ext cx="835272" cy="400110"/>
          </a:xfrm>
          <a:prstGeom prst="rect">
            <a:avLst/>
          </a:prstGeom>
        </p:spPr>
        <p:txBody>
          <a:bodyPr wrap="square">
            <a:spAutoFit/>
          </a:bodyPr>
          <a:lstStyle/>
          <a:p>
            <a:pPr algn="ctr" rtl="1"/>
            <a:r>
              <a:rPr lang="ar-EG" sz="1000" dirty="0">
                <a:solidFill>
                  <a:schemeClr val="tx1">
                    <a:lumMod val="50000"/>
                    <a:lumOff val="50000"/>
                  </a:schemeClr>
                </a:solidFill>
                <a:latin typeface="SST Arabic Medium" pitchFamily="34" charset="-78"/>
                <a:cs typeface="SST Arabic Medium" pitchFamily="34" charset="-78"/>
              </a:rPr>
              <a:t>مراحل دورة حياة المنتج</a:t>
            </a:r>
            <a:endParaRPr lang="en-US" sz="1000" dirty="0">
              <a:solidFill>
                <a:schemeClr val="tx1">
                  <a:lumMod val="50000"/>
                  <a:lumOff val="50000"/>
                </a:schemeClr>
              </a:solidFill>
              <a:latin typeface="SST Arabic Medium" pitchFamily="34" charset="-78"/>
              <a:cs typeface="SST Arabic Medium" pitchFamily="34" charset="-78"/>
            </a:endParaRPr>
          </a:p>
        </p:txBody>
      </p:sp>
    </p:spTree>
    <p:extLst>
      <p:ext uri="{BB962C8B-B14F-4D97-AF65-F5344CB8AC3E}">
        <p14:creationId xmlns:p14="http://schemas.microsoft.com/office/powerpoint/2010/main" val="267527953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F4BD2E9-A85D-4802-B858-182A244A70C5}"/>
              </a:ext>
            </a:extLst>
          </p:cNvPr>
          <p:cNvSpPr/>
          <p:nvPr/>
        </p:nvSpPr>
        <p:spPr>
          <a:xfrm>
            <a:off x="2927838" y="1582480"/>
            <a:ext cx="8715754" cy="3877985"/>
          </a:xfrm>
          <a:prstGeom prst="rect">
            <a:avLst/>
          </a:prstGeom>
        </p:spPr>
        <p:txBody>
          <a:bodyPr wrap="square">
            <a:spAutoFit/>
          </a:bodyPr>
          <a:lstStyle/>
          <a:p>
            <a:pPr algn="r" rtl="1">
              <a:lnSpc>
                <a:spcPct val="150000"/>
              </a:lnSpc>
            </a:pPr>
            <a:r>
              <a:rPr lang="ar-DZ" dirty="0">
                <a:solidFill>
                  <a:srgbClr val="03A5AD"/>
                </a:solidFill>
                <a:latin typeface="SST Arabic Medium" pitchFamily="34" charset="-78"/>
                <a:cs typeface="SST Arabic Medium" pitchFamily="34" charset="-78"/>
              </a:rPr>
              <a:t>يمكن أن توجد إدارة المنتج بأشكال مختلفة، بما في ذلك، على سبيل المثال لا الحصر، ما يلي:</a:t>
            </a:r>
            <a:endParaRPr lang="ar-EG" dirty="0">
              <a:solidFill>
                <a:srgbClr val="03A5AD"/>
              </a:solidFill>
              <a:latin typeface="SST Arabic Medium" pitchFamily="34" charset="-78"/>
              <a:cs typeface="SST Arabic Medium" pitchFamily="34" charset="-78"/>
            </a:endParaRPr>
          </a:p>
          <a:p>
            <a:pPr algn="r" rtl="1">
              <a:lnSpc>
                <a:spcPct val="150000"/>
              </a:lnSpc>
            </a:pPr>
            <a:endParaRPr lang="ar-DZ" dirty="0">
              <a:latin typeface="SST Arabic Medium" pitchFamily="34" charset="-78"/>
              <a:cs typeface="SST Arabic Medium" pitchFamily="34" charset="-78"/>
            </a:endParaRPr>
          </a:p>
          <a:p>
            <a:pPr marL="342900" indent="-342900" algn="r" rtl="1">
              <a:lnSpc>
                <a:spcPct val="200000"/>
              </a:lnSpc>
              <a:buClr>
                <a:srgbClr val="03A5AD"/>
              </a:buClr>
              <a:buFont typeface="Arial" panose="020B0604020202020204" pitchFamily="34" charset="0"/>
              <a:buChar char="•"/>
            </a:pPr>
            <a:r>
              <a:rPr lang="ar-DZ" sz="1600" dirty="0">
                <a:solidFill>
                  <a:schemeClr val="tx1">
                    <a:lumMod val="50000"/>
                    <a:lumOff val="50000"/>
                  </a:schemeClr>
                </a:solidFill>
                <a:latin typeface="SST Arabic Medium" pitchFamily="34" charset="-78"/>
                <a:cs typeface="SST Arabic Medium" pitchFamily="34" charset="-78"/>
              </a:rPr>
              <a:t>إدارة البرنامج ضمن دورة حياة المنتج. يتضمن هذا المنهج المشاريع ذات الصلة، والبرامج الفرعية، وأنشطة</a:t>
            </a:r>
            <a:r>
              <a:rPr lang="ar-EG" sz="1600" dirty="0">
                <a:solidFill>
                  <a:schemeClr val="tx1">
                    <a:lumMod val="50000"/>
                    <a:lumOff val="50000"/>
                  </a:schemeClr>
                </a:solidFill>
                <a:latin typeface="SST Arabic Medium" pitchFamily="34" charset="-78"/>
                <a:cs typeface="SST Arabic Medium" pitchFamily="34" charset="-78"/>
              </a:rPr>
              <a:t> </a:t>
            </a:r>
            <a:r>
              <a:rPr lang="ar-DZ" sz="1600" dirty="0">
                <a:solidFill>
                  <a:schemeClr val="tx1">
                    <a:lumMod val="50000"/>
                    <a:lumOff val="50000"/>
                  </a:schemeClr>
                </a:solidFill>
                <a:latin typeface="SST Arabic Medium" pitchFamily="34" charset="-78"/>
                <a:cs typeface="SST Arabic Medium" pitchFamily="34" charset="-78"/>
              </a:rPr>
              <a:t>البرنامج. </a:t>
            </a:r>
            <a:endParaRPr lang="en-US" sz="1600" dirty="0">
              <a:solidFill>
                <a:schemeClr val="tx1">
                  <a:lumMod val="50000"/>
                  <a:lumOff val="50000"/>
                </a:schemeClr>
              </a:solidFill>
              <a:latin typeface="SST Arabic Medium" pitchFamily="34" charset="-78"/>
              <a:cs typeface="SST Arabic Medium" pitchFamily="34" charset="-78"/>
            </a:endParaRPr>
          </a:p>
          <a:p>
            <a:pPr marL="342900" indent="-342900" algn="r" rtl="1">
              <a:lnSpc>
                <a:spcPct val="200000"/>
              </a:lnSpc>
              <a:buClr>
                <a:srgbClr val="03A5AD"/>
              </a:buClr>
              <a:buFont typeface="Arial" panose="020B0604020202020204" pitchFamily="34" charset="0"/>
              <a:buChar char="•"/>
            </a:pPr>
            <a:r>
              <a:rPr lang="ar-DZ" sz="1600" dirty="0">
                <a:solidFill>
                  <a:schemeClr val="tx1">
                    <a:lumMod val="50000"/>
                    <a:lumOff val="50000"/>
                  </a:schemeClr>
                </a:solidFill>
                <a:latin typeface="SST Arabic Medium" pitchFamily="34" charset="-78"/>
                <a:cs typeface="SST Arabic Medium" pitchFamily="34" charset="-78"/>
              </a:rPr>
              <a:t>إدارة المشروع ضمن دورة حياة المنتج. يشرف هذا المنهج على تطوير وإنضاج قدرات المنتج كنشاط مستمر للأعمال. </a:t>
            </a:r>
            <a:endParaRPr lang="en-US" sz="1600" dirty="0">
              <a:solidFill>
                <a:schemeClr val="tx1">
                  <a:lumMod val="50000"/>
                  <a:lumOff val="50000"/>
                </a:schemeClr>
              </a:solidFill>
              <a:latin typeface="SST Arabic Medium" pitchFamily="34" charset="-78"/>
              <a:cs typeface="SST Arabic Medium" pitchFamily="34" charset="-78"/>
            </a:endParaRPr>
          </a:p>
          <a:p>
            <a:pPr marL="342900" indent="-342900" algn="r" rtl="1">
              <a:lnSpc>
                <a:spcPct val="200000"/>
              </a:lnSpc>
              <a:buClr>
                <a:srgbClr val="03A5AD"/>
              </a:buClr>
              <a:buFont typeface="Arial" panose="020B0604020202020204" pitchFamily="34" charset="0"/>
              <a:buChar char="•"/>
            </a:pPr>
            <a:r>
              <a:rPr lang="ar-DZ" sz="1600" dirty="0">
                <a:solidFill>
                  <a:schemeClr val="tx1">
                    <a:lumMod val="50000"/>
                    <a:lumOff val="50000"/>
                  </a:schemeClr>
                </a:solidFill>
                <a:latin typeface="SST Arabic Medium" pitchFamily="34" charset="-78"/>
                <a:cs typeface="SST Arabic Medium" pitchFamily="34" charset="-78"/>
              </a:rPr>
              <a:t>إدارة المنتج ضمن البرنامج. يطبق هذا المنهج دورة حياة المنتج الكاملة ضمن نطاق وحدود برنامج معين. </a:t>
            </a:r>
            <a:endParaRPr lang="en-US" sz="1600" dirty="0">
              <a:solidFill>
                <a:schemeClr val="tx1">
                  <a:lumMod val="50000"/>
                  <a:lumOff val="50000"/>
                </a:schemeClr>
              </a:solidFill>
              <a:latin typeface="SST Arabic Medium" pitchFamily="34" charset="-78"/>
              <a:cs typeface="SST Arabic Medium" pitchFamily="34" charset="-78"/>
            </a:endParaRPr>
          </a:p>
        </p:txBody>
      </p:sp>
      <p:sp>
        <p:nvSpPr>
          <p:cNvPr id="6" name="TextBox 5"/>
          <p:cNvSpPr txBox="1"/>
          <p:nvPr/>
        </p:nvSpPr>
        <p:spPr>
          <a:xfrm>
            <a:off x="5823123" y="526472"/>
            <a:ext cx="5934770"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خامساً: اعتبارات إدارة المنتج</a:t>
            </a:r>
            <a:endParaRPr kumimoji="0" lang="en-US" sz="2500" i="0" u="none" strike="noStrike" kern="1200" cap="none" spc="0" normalizeH="0" baseline="0" noProof="0" dirty="0">
              <a:ln>
                <a:noFill/>
              </a:ln>
              <a:solidFill>
                <a:srgbClr val="112D63"/>
              </a:solidFill>
              <a:effectLst/>
              <a:uLnTx/>
              <a:uFillTx/>
              <a:latin typeface="SST Arabic Medium" pitchFamily="34" charset="-78"/>
              <a:cs typeface="SST Arabic Medium" pitchFamily="34" charset="-78"/>
            </a:endParaRPr>
          </a:p>
        </p:txBody>
      </p:sp>
      <p:sp>
        <p:nvSpPr>
          <p:cNvPr id="8" name="Oval 5"/>
          <p:cNvSpPr/>
          <p:nvPr/>
        </p:nvSpPr>
        <p:spPr>
          <a:xfrm>
            <a:off x="1024172" y="2007201"/>
            <a:ext cx="1036703" cy="1036703"/>
          </a:xfrm>
          <a:prstGeom prst="ellipse">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p:cNvGrpSpPr/>
          <p:nvPr/>
        </p:nvGrpSpPr>
        <p:grpSpPr>
          <a:xfrm>
            <a:off x="760396" y="2198660"/>
            <a:ext cx="2167442" cy="2083975"/>
            <a:chOff x="825138" y="2994198"/>
            <a:chExt cx="2167442" cy="2083975"/>
          </a:xfrm>
        </p:grpSpPr>
        <p:pic>
          <p:nvPicPr>
            <p:cNvPr id="11" name="Graphic 10" descr="Gears">
              <a:extLst>
                <a:ext uri="{FF2B5EF4-FFF2-40B4-BE49-F238E27FC236}">
                  <a16:creationId xmlns:a16="http://schemas.microsoft.com/office/drawing/2014/main" id="{D6933640-0689-4C7E-A571-B1B44F9EDC93}"/>
                </a:ext>
              </a:extLst>
            </p:cNvPr>
            <p:cNvPicPr>
              <a:picLocks noChangeAspect="1"/>
            </p:cNvPicPr>
            <p:nvPr/>
          </p:nvPicPr>
          <p:blipFill>
            <a:blip r:embed="rId2">
              <a:duotone>
                <a:prstClr val="black"/>
                <a:schemeClr val="accent5">
                  <a:tint val="45000"/>
                  <a:satMod val="400000"/>
                </a:schemeClr>
              </a:duotone>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25138" y="2994198"/>
              <a:ext cx="1870363" cy="1870363"/>
            </a:xfrm>
            <a:prstGeom prst="rect">
              <a:avLst/>
            </a:prstGeom>
          </p:spPr>
        </p:pic>
        <p:pic>
          <p:nvPicPr>
            <p:cNvPr id="13" name="Graphic 12" descr="Single gear">
              <a:extLst>
                <a:ext uri="{FF2B5EF4-FFF2-40B4-BE49-F238E27FC236}">
                  <a16:creationId xmlns:a16="http://schemas.microsoft.com/office/drawing/2014/main" id="{6A5084A4-DD07-4D38-8DE0-E033F9569815}"/>
                </a:ext>
              </a:extLst>
            </p:cNvPr>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828797" y="3914390"/>
              <a:ext cx="1163783" cy="1163783"/>
            </a:xfrm>
            <a:prstGeom prst="rect">
              <a:avLst/>
            </a:prstGeom>
          </p:spPr>
        </p:pic>
      </p:grpSp>
    </p:spTree>
    <p:extLst>
      <p:ext uri="{BB962C8B-B14F-4D97-AF65-F5344CB8AC3E}">
        <p14:creationId xmlns:p14="http://schemas.microsoft.com/office/powerpoint/2010/main" val="23661912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مستطيل ذو زوايا قطرية مستديرة 13"/>
          <p:cNvSpPr/>
          <p:nvPr/>
        </p:nvSpPr>
        <p:spPr>
          <a:xfrm flipH="1">
            <a:off x="720420" y="1207119"/>
            <a:ext cx="11131826" cy="4896094"/>
          </a:xfrm>
          <a:prstGeom prst="round2DiagRect">
            <a:avLst>
              <a:gd name="adj1" fmla="val 8346"/>
              <a:gd name="adj2" fmla="val 0"/>
            </a:avLst>
          </a:prstGeom>
          <a:solidFill>
            <a:srgbClr val="0B1E42">
              <a:alpha val="70000"/>
            </a:srgb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SA" sz="2400" b="1" i="0" u="none" strike="noStrike" kern="1200" cap="none" spc="0" normalizeH="0" baseline="0" noProof="0" dirty="0">
              <a:ln>
                <a:noFill/>
              </a:ln>
              <a:solidFill>
                <a:srgbClr val="FFFFFF"/>
              </a:solidFill>
              <a:effectLst/>
              <a:uLnTx/>
              <a:uFillTx/>
              <a:latin typeface="SST Arabic Medium" panose="020B0604030504020204" pitchFamily="34" charset="-78"/>
              <a:ea typeface="+mn-ea"/>
              <a:cs typeface="SST Arabic Medium" panose="020B0604030504020204" pitchFamily="34" charset="-78"/>
            </a:endParaRPr>
          </a:p>
        </p:txBody>
      </p:sp>
      <p:grpSp>
        <p:nvGrpSpPr>
          <p:cNvPr id="15" name="مجموعة 14"/>
          <p:cNvGrpSpPr/>
          <p:nvPr/>
        </p:nvGrpSpPr>
        <p:grpSpPr>
          <a:xfrm>
            <a:off x="3053751" y="1618766"/>
            <a:ext cx="8334145" cy="4071520"/>
            <a:chOff x="2324739" y="1187348"/>
            <a:chExt cx="8334145" cy="4071520"/>
          </a:xfrm>
        </p:grpSpPr>
        <p:sp>
          <p:nvSpPr>
            <p:cNvPr id="16" name="TextBox 8"/>
            <p:cNvSpPr txBox="1"/>
            <p:nvPr/>
          </p:nvSpPr>
          <p:spPr>
            <a:xfrm>
              <a:off x="5068554" y="1187348"/>
              <a:ext cx="5590329" cy="1522725"/>
            </a:xfrm>
            <a:prstGeom prst="rect">
              <a:avLst/>
            </a:prstGeom>
          </p:spPr>
          <p:txBody>
            <a:bodyPr lIns="0" tIns="0" rIns="0" bIns="0" rtlCol="0" anchor="t">
              <a:spAutoFit/>
            </a:bodyPr>
            <a:lstStyle/>
            <a:p>
              <a:pPr lvl="0" algn="r" rtl="1">
                <a:lnSpc>
                  <a:spcPts val="6381"/>
                </a:lnSpc>
              </a:pPr>
              <a:r>
                <a:rPr kumimoji="0" lang="en-US" sz="2552" b="0" i="0" u="none" strike="noStrike" kern="1200" cap="none" spc="0" normalizeH="0" baseline="0" noProof="0" dirty="0">
                  <a:ln>
                    <a:noFill/>
                  </a:ln>
                  <a:solidFill>
                    <a:srgbClr val="FFFFFF"/>
                  </a:solidFill>
                  <a:effectLst/>
                  <a:uLnTx/>
                  <a:uFillTx/>
                  <a:latin typeface="SST Arabic Medium" pitchFamily="34" charset="-78"/>
                  <a:ea typeface="SST Arabic"/>
                  <a:cs typeface="SST Arabic Medium" pitchFamily="34" charset="-78"/>
                  <a:sym typeface="SST Arabic"/>
                </a:rPr>
                <a:t>01</a:t>
              </a:r>
              <a:r>
                <a:rPr kumimoji="0" lang="ar-EG" sz="2552" b="0" i="0" u="none" strike="noStrike" kern="1200" cap="none" spc="0" normalizeH="0" baseline="0" noProof="0" dirty="0">
                  <a:ln>
                    <a:noFill/>
                  </a:ln>
                  <a:solidFill>
                    <a:srgbClr val="FFFFFF"/>
                  </a:solidFill>
                  <a:effectLst/>
                  <a:uLnTx/>
                  <a:uFillTx/>
                  <a:latin typeface="SST Arabic Medium" pitchFamily="34" charset="-78"/>
                  <a:ea typeface="SST Arabic"/>
                  <a:cs typeface="SST Arabic Medium" pitchFamily="34" charset="-78"/>
                  <a:sym typeface="SST Arabic"/>
                  <a:rtl/>
                </a:rPr>
                <a:t> - </a:t>
              </a:r>
              <a:r>
                <a:rPr lang="ar-EG" sz="2552" dirty="0">
                  <a:solidFill>
                    <a:srgbClr val="FFFFFF"/>
                  </a:solidFill>
                  <a:latin typeface="SST Arabic Medium" pitchFamily="34" charset="-78"/>
                  <a:ea typeface="SST Arabic"/>
                  <a:cs typeface="SST Arabic Medium" pitchFamily="34" charset="-78"/>
                  <a:sym typeface="SST Arabic"/>
                  <a:rtl/>
                </a:rPr>
                <a:t>مقدمة في إدارة المشاريع وفق </a:t>
              </a:r>
              <a:r>
                <a:rPr lang="en-US" sz="2552" dirty="0">
                  <a:solidFill>
                    <a:srgbClr val="FFFFFF"/>
                  </a:solidFill>
                  <a:latin typeface="SST Arabic Medium" pitchFamily="34" charset="-78"/>
                  <a:ea typeface="SST Arabic"/>
                  <a:cs typeface="SST Arabic Medium" pitchFamily="34" charset="-78"/>
                  <a:sym typeface="SST Arabic"/>
                  <a:rtl/>
                </a:rPr>
                <a:t>PMI</a:t>
              </a:r>
            </a:p>
            <a:p>
              <a:pPr marL="0" marR="0" lvl="0" indent="0" algn="r" defTabSz="914400" rtl="1" eaLnBrk="1" fontAlgn="auto" latinLnBrk="0" hangingPunct="1">
                <a:lnSpc>
                  <a:spcPts val="6381"/>
                </a:lnSpc>
                <a:spcBef>
                  <a:spcPts val="0"/>
                </a:spcBef>
                <a:spcAft>
                  <a:spcPts val="0"/>
                </a:spcAft>
                <a:buClrTx/>
                <a:buSzTx/>
                <a:buFontTx/>
                <a:buNone/>
                <a:tabLst/>
                <a:defRPr/>
              </a:pPr>
              <a:endParaRPr kumimoji="0" lang="ar-EG" sz="2552" b="0" i="0" u="none" strike="noStrike" kern="1200" cap="none" spc="0" normalizeH="0" baseline="0" noProof="0" dirty="0">
                <a:ln>
                  <a:noFill/>
                </a:ln>
                <a:solidFill>
                  <a:srgbClr val="FFFFFF"/>
                </a:solidFill>
                <a:effectLst/>
                <a:uLnTx/>
                <a:uFillTx/>
                <a:latin typeface="SST Arabic Medium" pitchFamily="34" charset="-78"/>
                <a:ea typeface="SST Arabic"/>
                <a:cs typeface="SST Arabic Medium" pitchFamily="34" charset="-78"/>
                <a:sym typeface="SST Arabic"/>
                <a:rtl/>
              </a:endParaRPr>
            </a:p>
          </p:txBody>
        </p:sp>
        <p:sp>
          <p:nvSpPr>
            <p:cNvPr id="17" name="TextBox 9"/>
            <p:cNvSpPr txBox="1"/>
            <p:nvPr/>
          </p:nvSpPr>
          <p:spPr>
            <a:xfrm>
              <a:off x="3796997" y="1902237"/>
              <a:ext cx="6861887" cy="713785"/>
            </a:xfrm>
            <a:prstGeom prst="rect">
              <a:avLst/>
            </a:prstGeom>
          </p:spPr>
          <p:txBody>
            <a:bodyPr lIns="0" tIns="0" rIns="0" bIns="0" rtlCol="0" anchor="t">
              <a:spAutoFit/>
            </a:bodyPr>
            <a:lstStyle/>
            <a:p>
              <a:pPr lvl="0" algn="r" rtl="1">
                <a:lnSpc>
                  <a:spcPts val="6381"/>
                </a:lnSpc>
              </a:pPr>
              <a:r>
                <a:rPr kumimoji="0" lang="en-US" sz="2552" i="0" u="none" strike="noStrike" kern="1200" cap="none" spc="0" normalizeH="0" baseline="0" noProof="0" dirty="0">
                  <a:ln>
                    <a:noFill/>
                  </a:ln>
                  <a:solidFill>
                    <a:srgbClr val="FFFFFF"/>
                  </a:solidFill>
                  <a:effectLst/>
                  <a:uLnTx/>
                  <a:uFillTx/>
                  <a:latin typeface="SST Arabic Medium" pitchFamily="34" charset="-78"/>
                  <a:ea typeface="SST Arabic"/>
                  <a:cs typeface="SST Arabic Medium" pitchFamily="34" charset="-78"/>
                  <a:sym typeface="SST Arabic"/>
                </a:rPr>
                <a:t>02</a:t>
              </a:r>
              <a:r>
                <a:rPr kumimoji="0" lang="ar-EG" sz="2552" i="0" u="none" strike="noStrike" kern="1200" cap="none" spc="0" normalizeH="0" baseline="0" noProof="0" dirty="0">
                  <a:ln>
                    <a:noFill/>
                  </a:ln>
                  <a:solidFill>
                    <a:srgbClr val="FFFFFF"/>
                  </a:solidFill>
                  <a:effectLst/>
                  <a:uLnTx/>
                  <a:uFillTx/>
                  <a:latin typeface="SST Arabic Medium" pitchFamily="34" charset="-78"/>
                  <a:ea typeface="SST Arabic"/>
                  <a:cs typeface="SST Arabic Medium" pitchFamily="34" charset="-78"/>
                  <a:sym typeface="SST Arabic"/>
                  <a:rtl/>
                </a:rPr>
                <a:t> - </a:t>
              </a:r>
              <a:r>
                <a:rPr lang="ar-EG" sz="2552" dirty="0">
                  <a:solidFill>
                    <a:srgbClr val="FFFFFF"/>
                  </a:solidFill>
                  <a:latin typeface="SST Arabic Medium" pitchFamily="34" charset="-78"/>
                  <a:ea typeface="SST Arabic"/>
                  <a:cs typeface="SST Arabic Medium" pitchFamily="34" charset="-78"/>
                  <a:sym typeface="SST Arabic"/>
                  <a:rtl/>
                </a:rPr>
                <a:t>المبادئ الـ 12 لإدارة المشاريع </a:t>
              </a:r>
              <a:r>
                <a:rPr lang="en-US" sz="2552" dirty="0">
                  <a:solidFill>
                    <a:srgbClr val="FFFFFF"/>
                  </a:solidFill>
                  <a:latin typeface="SST Arabic Medium" pitchFamily="34" charset="-78"/>
                  <a:ea typeface="SST Arabic"/>
                  <a:cs typeface="SST Arabic Medium" pitchFamily="34" charset="-78"/>
                  <a:sym typeface="SST Arabic"/>
                  <a:rtl/>
                </a:rPr>
                <a:t>PMI Principles</a:t>
              </a:r>
              <a:endParaRPr kumimoji="0" lang="ar-EG" sz="2552" i="0" u="none" strike="noStrike" kern="1200" cap="none" spc="0" normalizeH="0" baseline="0" noProof="0" dirty="0">
                <a:ln>
                  <a:noFill/>
                </a:ln>
                <a:solidFill>
                  <a:srgbClr val="FFFFFF"/>
                </a:solidFill>
                <a:effectLst/>
                <a:uLnTx/>
                <a:uFillTx/>
                <a:latin typeface="SST Arabic Medium" pitchFamily="34" charset="-78"/>
                <a:ea typeface="SST Arabic"/>
                <a:cs typeface="SST Arabic Medium" pitchFamily="34" charset="-78"/>
                <a:sym typeface="SST Arabic"/>
                <a:rtl/>
              </a:endParaRPr>
            </a:p>
          </p:txBody>
        </p:sp>
        <p:sp>
          <p:nvSpPr>
            <p:cNvPr id="18" name="TextBox 10"/>
            <p:cNvSpPr txBox="1"/>
            <p:nvPr/>
          </p:nvSpPr>
          <p:spPr>
            <a:xfrm>
              <a:off x="2324739" y="2619941"/>
              <a:ext cx="8334145" cy="713785"/>
            </a:xfrm>
            <a:prstGeom prst="rect">
              <a:avLst/>
            </a:prstGeom>
          </p:spPr>
          <p:txBody>
            <a:bodyPr wrap="square" lIns="0" tIns="0" rIns="0" bIns="0" rtlCol="0" anchor="t">
              <a:spAutoFit/>
            </a:bodyPr>
            <a:lstStyle/>
            <a:p>
              <a:pPr lvl="0" algn="r" rtl="1">
                <a:lnSpc>
                  <a:spcPts val="6381"/>
                </a:lnSpc>
              </a:pPr>
              <a:r>
                <a:rPr kumimoji="0" lang="en-US" sz="2552" b="0" i="0" u="none" strike="noStrike" kern="1200" cap="none" spc="0" normalizeH="0" baseline="0" noProof="0" dirty="0">
                  <a:ln>
                    <a:noFill/>
                  </a:ln>
                  <a:solidFill>
                    <a:srgbClr val="FFFFFF"/>
                  </a:solidFill>
                  <a:effectLst/>
                  <a:uLnTx/>
                  <a:uFillTx/>
                  <a:latin typeface="SST Arabic Medium" pitchFamily="34" charset="-78"/>
                  <a:ea typeface="SST Arabic"/>
                  <a:cs typeface="SST Arabic Medium" pitchFamily="34" charset="-78"/>
                  <a:sym typeface="SST Arabic"/>
                </a:rPr>
                <a:t>03</a:t>
              </a:r>
              <a:r>
                <a:rPr kumimoji="0" lang="ar-EG" sz="2552" b="0" i="0" u="none" strike="noStrike" kern="1200" cap="none" spc="0" normalizeH="0" baseline="0" noProof="0" dirty="0">
                  <a:ln>
                    <a:noFill/>
                  </a:ln>
                  <a:solidFill>
                    <a:srgbClr val="FFFFFF"/>
                  </a:solidFill>
                  <a:effectLst/>
                  <a:uLnTx/>
                  <a:uFillTx/>
                  <a:latin typeface="SST Arabic Medium" pitchFamily="34" charset="-78"/>
                  <a:ea typeface="SST Arabic"/>
                  <a:cs typeface="SST Arabic Medium" pitchFamily="34" charset="-78"/>
                  <a:sym typeface="SST Arabic"/>
                  <a:rtl/>
                </a:rPr>
                <a:t> - </a:t>
              </a:r>
              <a:r>
                <a:rPr lang="ar-EG" sz="2552" dirty="0">
                  <a:solidFill>
                    <a:srgbClr val="FFFFFF"/>
                  </a:solidFill>
                  <a:latin typeface="SST Arabic Medium" pitchFamily="34" charset="-78"/>
                  <a:ea typeface="SST Arabic"/>
                  <a:cs typeface="SST Arabic Medium" pitchFamily="34" charset="-78"/>
                  <a:sym typeface="SST Arabic"/>
                  <a:rtl/>
                </a:rPr>
                <a:t>مجالات الأداء الثمانية </a:t>
              </a:r>
              <a:r>
                <a:rPr lang="en-US" sz="2552" dirty="0">
                  <a:solidFill>
                    <a:srgbClr val="FFFFFF"/>
                  </a:solidFill>
                  <a:latin typeface="SST Arabic Medium" pitchFamily="34" charset="-78"/>
                  <a:ea typeface="SST Arabic"/>
                  <a:cs typeface="SST Arabic Medium" pitchFamily="34" charset="-78"/>
                  <a:sym typeface="SST Arabic"/>
                  <a:rtl/>
                </a:rPr>
                <a:t>Performance Domains</a:t>
              </a:r>
              <a:endParaRPr kumimoji="0" lang="ar-EG" sz="2552" b="0" i="0" u="none" strike="noStrike" kern="1200" cap="none" spc="0" normalizeH="0" baseline="0" noProof="0" dirty="0">
                <a:ln>
                  <a:noFill/>
                </a:ln>
                <a:solidFill>
                  <a:srgbClr val="FFFFFF"/>
                </a:solidFill>
                <a:effectLst/>
                <a:uLnTx/>
                <a:uFillTx/>
                <a:latin typeface="SST Arabic Medium" pitchFamily="34" charset="-78"/>
                <a:ea typeface="SST Arabic"/>
                <a:cs typeface="SST Arabic Medium" pitchFamily="34" charset="-78"/>
                <a:sym typeface="SST Arabic"/>
                <a:rtl/>
              </a:endParaRPr>
            </a:p>
          </p:txBody>
        </p:sp>
        <p:sp>
          <p:nvSpPr>
            <p:cNvPr id="19" name="TextBox 11"/>
            <p:cNvSpPr txBox="1"/>
            <p:nvPr/>
          </p:nvSpPr>
          <p:spPr>
            <a:xfrm>
              <a:off x="2781940" y="3260338"/>
              <a:ext cx="7876944" cy="713785"/>
            </a:xfrm>
            <a:prstGeom prst="rect">
              <a:avLst/>
            </a:prstGeom>
          </p:spPr>
          <p:txBody>
            <a:bodyPr wrap="square" lIns="0" tIns="0" rIns="0" bIns="0" rtlCol="0" anchor="t">
              <a:spAutoFit/>
            </a:bodyPr>
            <a:lstStyle/>
            <a:p>
              <a:pPr lvl="0" algn="r" rtl="1">
                <a:lnSpc>
                  <a:spcPts val="6381"/>
                </a:lnSpc>
                <a:defRPr/>
              </a:pPr>
              <a:r>
                <a:rPr kumimoji="0" lang="en-US" sz="2552" b="0" i="0" u="none" strike="noStrike" kern="1200" cap="none" spc="0" normalizeH="0" baseline="0" noProof="0" dirty="0">
                  <a:ln>
                    <a:noFill/>
                  </a:ln>
                  <a:solidFill>
                    <a:srgbClr val="FFFFFF"/>
                  </a:solidFill>
                  <a:effectLst/>
                  <a:uLnTx/>
                  <a:uFillTx/>
                  <a:latin typeface="SST Arabic Medium" pitchFamily="34" charset="-78"/>
                  <a:ea typeface="SST Arabic"/>
                  <a:cs typeface="SST Arabic Medium" pitchFamily="34" charset="-78"/>
                  <a:sym typeface="SST Arabic"/>
                </a:rPr>
                <a:t>04</a:t>
              </a:r>
              <a:r>
                <a:rPr kumimoji="0" lang="ar-EG" sz="2552" b="0" i="0" u="none" strike="noStrike" kern="1200" cap="none" spc="0" normalizeH="0" baseline="0" noProof="0" dirty="0">
                  <a:ln>
                    <a:noFill/>
                  </a:ln>
                  <a:solidFill>
                    <a:srgbClr val="FFFFFF"/>
                  </a:solidFill>
                  <a:effectLst/>
                  <a:uLnTx/>
                  <a:uFillTx/>
                  <a:latin typeface="SST Arabic Medium" pitchFamily="34" charset="-78"/>
                  <a:ea typeface="SST Arabic"/>
                  <a:cs typeface="SST Arabic Medium" pitchFamily="34" charset="-78"/>
                  <a:sym typeface="SST Arabic"/>
                  <a:rtl/>
                </a:rPr>
                <a:t> - </a:t>
              </a:r>
              <a:r>
                <a:rPr lang="ar-EG" sz="2552" dirty="0">
                  <a:solidFill>
                    <a:srgbClr val="FFFFFF"/>
                  </a:solidFill>
                  <a:latin typeface="SST Arabic Medium" pitchFamily="34" charset="-78"/>
                  <a:ea typeface="SST Arabic"/>
                  <a:cs typeface="SST Arabic Medium" pitchFamily="34" charset="-78"/>
                  <a:sym typeface="SST Arabic"/>
                  <a:rtl/>
                </a:rPr>
                <a:t> التفصيل </a:t>
              </a:r>
              <a:r>
                <a:rPr lang="en-US" sz="2552" dirty="0">
                  <a:solidFill>
                    <a:srgbClr val="FFFFFF"/>
                  </a:solidFill>
                  <a:latin typeface="SST Arabic Medium" pitchFamily="34" charset="-78"/>
                  <a:ea typeface="SST Arabic"/>
                  <a:cs typeface="SST Arabic Medium" pitchFamily="34" charset="-78"/>
                  <a:sym typeface="SST Arabic"/>
                  <a:rtl/>
                </a:rPr>
                <a:t>Tailoring </a:t>
              </a:r>
              <a:endParaRPr kumimoji="0" lang="ar-EG" sz="2552" b="0" i="0" u="none" strike="noStrike" kern="1200" cap="none" spc="0" normalizeH="0" baseline="0" noProof="0" dirty="0">
                <a:ln>
                  <a:noFill/>
                </a:ln>
                <a:solidFill>
                  <a:srgbClr val="FFFFFF"/>
                </a:solidFill>
                <a:effectLst/>
                <a:uLnTx/>
                <a:uFillTx/>
                <a:latin typeface="SST Arabic Medium" pitchFamily="34" charset="-78"/>
                <a:ea typeface="SST Arabic"/>
                <a:cs typeface="SST Arabic Medium" pitchFamily="34" charset="-78"/>
                <a:sym typeface="SST Arabic"/>
                <a:rtl/>
              </a:endParaRPr>
            </a:p>
          </p:txBody>
        </p:sp>
        <p:sp>
          <p:nvSpPr>
            <p:cNvPr id="20" name="TextBox 12"/>
            <p:cNvSpPr txBox="1"/>
            <p:nvPr/>
          </p:nvSpPr>
          <p:spPr>
            <a:xfrm>
              <a:off x="3618702" y="3903329"/>
              <a:ext cx="7040182" cy="713785"/>
            </a:xfrm>
            <a:prstGeom prst="rect">
              <a:avLst/>
            </a:prstGeom>
          </p:spPr>
          <p:txBody>
            <a:bodyPr wrap="square" lIns="0" tIns="0" rIns="0" bIns="0" rtlCol="0" anchor="t">
              <a:spAutoFit/>
            </a:bodyPr>
            <a:lstStyle/>
            <a:p>
              <a:pPr marL="0" marR="0" lvl="0" indent="0" algn="r" defTabSz="914400" rtl="1" eaLnBrk="1" fontAlgn="auto" latinLnBrk="0" hangingPunct="1">
                <a:lnSpc>
                  <a:spcPts val="6381"/>
                </a:lnSpc>
                <a:spcBef>
                  <a:spcPts val="0"/>
                </a:spcBef>
                <a:spcAft>
                  <a:spcPts val="0"/>
                </a:spcAft>
                <a:buClrTx/>
                <a:buSzTx/>
                <a:buFontTx/>
                <a:buNone/>
                <a:tabLst/>
                <a:defRPr/>
              </a:pPr>
              <a:r>
                <a:rPr kumimoji="0" lang="en-US" sz="2552" b="0" i="0" u="none" strike="noStrike" kern="1200" cap="none" spc="0" normalizeH="0" baseline="0" noProof="0" dirty="0">
                  <a:ln>
                    <a:noFill/>
                  </a:ln>
                  <a:solidFill>
                    <a:srgbClr val="FFFFFF"/>
                  </a:solidFill>
                  <a:effectLst/>
                  <a:uLnTx/>
                  <a:uFillTx/>
                  <a:latin typeface="SST Arabic Medium" pitchFamily="34" charset="-78"/>
                  <a:ea typeface="SST Arabic"/>
                  <a:cs typeface="SST Arabic Medium" pitchFamily="34" charset="-78"/>
                  <a:sym typeface="SST Arabic"/>
                </a:rPr>
                <a:t>05</a:t>
              </a:r>
              <a:r>
                <a:rPr kumimoji="0" lang="ar-EG" sz="2552" b="0" i="0" u="none" strike="noStrike" kern="1200" cap="none" spc="0" normalizeH="0" baseline="0" noProof="0" dirty="0">
                  <a:ln>
                    <a:noFill/>
                  </a:ln>
                  <a:solidFill>
                    <a:srgbClr val="FFFFFF"/>
                  </a:solidFill>
                  <a:effectLst/>
                  <a:uLnTx/>
                  <a:uFillTx/>
                  <a:latin typeface="SST Arabic Medium" pitchFamily="34" charset="-78"/>
                  <a:ea typeface="SST Arabic"/>
                  <a:cs typeface="SST Arabic Medium" pitchFamily="34" charset="-78"/>
                  <a:sym typeface="SST Arabic"/>
                  <a:rtl/>
                </a:rPr>
                <a:t> -  النماذج والطرق والنتاجات</a:t>
              </a:r>
            </a:p>
          </p:txBody>
        </p:sp>
        <p:sp>
          <p:nvSpPr>
            <p:cNvPr id="21" name="TextBox 13"/>
            <p:cNvSpPr txBox="1"/>
            <p:nvPr/>
          </p:nvSpPr>
          <p:spPr>
            <a:xfrm>
              <a:off x="4161788" y="4545083"/>
              <a:ext cx="6497095" cy="713785"/>
            </a:xfrm>
            <a:prstGeom prst="rect">
              <a:avLst/>
            </a:prstGeom>
          </p:spPr>
          <p:txBody>
            <a:bodyPr lIns="0" tIns="0" rIns="0" bIns="0" rtlCol="0" anchor="t">
              <a:spAutoFit/>
            </a:bodyPr>
            <a:lstStyle/>
            <a:p>
              <a:pPr lvl="0" algn="r" rtl="1">
                <a:lnSpc>
                  <a:spcPts val="6381"/>
                </a:lnSpc>
                <a:defRPr/>
              </a:pPr>
              <a:r>
                <a:rPr kumimoji="0" lang="en-US" sz="2552" b="0" i="0" u="none" strike="noStrike" kern="1200" cap="none" spc="0" normalizeH="0" baseline="0" noProof="0" dirty="0">
                  <a:ln>
                    <a:noFill/>
                  </a:ln>
                  <a:solidFill>
                    <a:srgbClr val="FFFFFF"/>
                  </a:solidFill>
                  <a:effectLst/>
                  <a:uLnTx/>
                  <a:uFillTx/>
                  <a:latin typeface="SST Arabic Medium" pitchFamily="34" charset="-78"/>
                  <a:ea typeface="SST Arabic"/>
                  <a:cs typeface="SST Arabic Medium" pitchFamily="34" charset="-78"/>
                  <a:sym typeface="SST Arabic"/>
                </a:rPr>
                <a:t>06</a:t>
              </a:r>
              <a:r>
                <a:rPr kumimoji="0" lang="ar-EG" sz="2552" b="0" i="0" u="none" strike="noStrike" kern="1200" cap="none" spc="0" normalizeH="0" baseline="0" noProof="0" dirty="0">
                  <a:ln>
                    <a:noFill/>
                  </a:ln>
                  <a:solidFill>
                    <a:srgbClr val="FFFFFF"/>
                  </a:solidFill>
                  <a:effectLst/>
                  <a:uLnTx/>
                  <a:uFillTx/>
                  <a:latin typeface="SST Arabic Medium" pitchFamily="34" charset="-78"/>
                  <a:ea typeface="SST Arabic"/>
                  <a:cs typeface="SST Arabic Medium" pitchFamily="34" charset="-78"/>
                  <a:sym typeface="SST Arabic"/>
                  <a:rtl/>
                </a:rPr>
                <a:t> - </a:t>
              </a:r>
              <a:r>
                <a:rPr lang="ar-EG" sz="2552" dirty="0">
                  <a:solidFill>
                    <a:srgbClr val="FFFFFF"/>
                  </a:solidFill>
                  <a:latin typeface="SST Arabic Medium" pitchFamily="34" charset="-78"/>
                  <a:ea typeface="SST Arabic"/>
                  <a:cs typeface="SST Arabic Medium" pitchFamily="34" charset="-78"/>
                  <a:sym typeface="SST Arabic"/>
                  <a:rtl/>
                </a:rPr>
                <a:t>استراتيجيات اجتياز اختبار </a:t>
              </a:r>
              <a:r>
                <a:rPr lang="en-US" sz="2552" dirty="0">
                  <a:solidFill>
                    <a:srgbClr val="FFFFFF"/>
                  </a:solidFill>
                  <a:latin typeface="SST Arabic Medium" pitchFamily="34" charset="-78"/>
                  <a:ea typeface="SST Arabic"/>
                  <a:cs typeface="SST Arabic Medium" pitchFamily="34" charset="-78"/>
                  <a:sym typeface="SST Arabic"/>
                  <a:rtl/>
                </a:rPr>
                <a:t>PMP</a:t>
              </a:r>
            </a:p>
          </p:txBody>
        </p:sp>
      </p:grpSp>
      <p:grpSp>
        <p:nvGrpSpPr>
          <p:cNvPr id="22" name="مجموعة 21"/>
          <p:cNvGrpSpPr/>
          <p:nvPr/>
        </p:nvGrpSpPr>
        <p:grpSpPr>
          <a:xfrm>
            <a:off x="8143874" y="714375"/>
            <a:ext cx="3708371" cy="869565"/>
            <a:chOff x="8143874" y="714375"/>
            <a:chExt cx="3708371" cy="869565"/>
          </a:xfrm>
        </p:grpSpPr>
        <p:sp>
          <p:nvSpPr>
            <p:cNvPr id="23" name="مستطيل ذو زوايا قطرية مستديرة 22"/>
            <p:cNvSpPr/>
            <p:nvPr/>
          </p:nvSpPr>
          <p:spPr>
            <a:xfrm flipH="1">
              <a:off x="8143874" y="714375"/>
              <a:ext cx="3708371" cy="869565"/>
            </a:xfrm>
            <a:prstGeom prst="round2DiagRect">
              <a:avLst>
                <a:gd name="adj1" fmla="val 32200"/>
                <a:gd name="adj2" fmla="val 0"/>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SA" sz="2400" b="1" i="0" u="none" strike="noStrike" kern="1200" cap="none" spc="0" normalizeH="0" baseline="0" noProof="0" dirty="0">
                <a:ln>
                  <a:noFill/>
                </a:ln>
                <a:solidFill>
                  <a:srgbClr val="FFFFFF"/>
                </a:solidFill>
                <a:effectLst/>
                <a:uLnTx/>
                <a:uFillTx/>
                <a:latin typeface="SST Arabic Medium" panose="020B0604030504020204" pitchFamily="34" charset="-78"/>
                <a:ea typeface="+mn-ea"/>
                <a:cs typeface="SST Arabic Medium" panose="020B0604030504020204" pitchFamily="34" charset="-78"/>
              </a:endParaRPr>
            </a:p>
          </p:txBody>
        </p:sp>
        <p:sp>
          <p:nvSpPr>
            <p:cNvPr id="24" name="TextBox 7"/>
            <p:cNvSpPr txBox="1"/>
            <p:nvPr/>
          </p:nvSpPr>
          <p:spPr>
            <a:xfrm>
              <a:off x="8248649" y="742936"/>
              <a:ext cx="3527397" cy="769441"/>
            </a:xfrm>
            <a:prstGeom prst="rect">
              <a:avLst/>
            </a:prstGeom>
          </p:spPr>
          <p:txBody>
            <a:bodyPr wrap="square" lIns="0" tIns="0" rIns="0" bIns="0" rtlCol="0" anchor="t">
              <a:spAutoFit/>
            </a:bodyPr>
            <a:lstStyle/>
            <a:p>
              <a:pPr marL="0" marR="0" lvl="0" indent="0" algn="ctr" defTabSz="914400" rtl="1" eaLnBrk="1" fontAlgn="auto" latinLnBrk="0" hangingPunct="1">
                <a:lnSpc>
                  <a:spcPts val="6042"/>
                </a:lnSpc>
                <a:spcBef>
                  <a:spcPts val="0"/>
                </a:spcBef>
                <a:spcAft>
                  <a:spcPts val="0"/>
                </a:spcAft>
                <a:buClrTx/>
                <a:buSzTx/>
                <a:buFontTx/>
                <a:buNone/>
                <a:tabLst/>
                <a:defRPr/>
              </a:pPr>
              <a:r>
                <a:rPr kumimoji="0" lang="ar-EG" sz="4000" b="1" i="0" u="none" strike="noStrike" kern="1200" cap="none" spc="0" normalizeH="0" baseline="0" noProof="0" dirty="0">
                  <a:ln>
                    <a:noFill/>
                  </a:ln>
                  <a:solidFill>
                    <a:srgbClr val="FFFFFF"/>
                  </a:solidFill>
                  <a:effectLst/>
                  <a:uLnTx/>
                  <a:uFillTx/>
                  <a:latin typeface="SST Arabic Bold"/>
                  <a:ea typeface="SST Arabic Bold"/>
                  <a:cs typeface="SST Arabic Bold"/>
                  <a:sym typeface="SST Arabic Bold"/>
                  <a:rtl/>
                </a:rPr>
                <a:t>الــمــوضــوعـــات</a:t>
              </a:r>
            </a:p>
          </p:txBody>
        </p:sp>
      </p:grpSp>
    </p:spTree>
    <p:extLst>
      <p:ext uri="{BB962C8B-B14F-4D97-AF65-F5344CB8AC3E}">
        <p14:creationId xmlns:p14="http://schemas.microsoft.com/office/powerpoint/2010/main" val="213512276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671679-174F-76D8-C2D2-46D94B60F92E}"/>
            </a:ext>
          </a:extLst>
        </p:cNvPr>
        <p:cNvGrpSpPr/>
        <p:nvPr/>
      </p:nvGrpSpPr>
      <p:grpSpPr>
        <a:xfrm>
          <a:off x="0" y="0"/>
          <a:ext cx="0" cy="0"/>
          <a:chOff x="0" y="0"/>
          <a:chExt cx="0" cy="0"/>
        </a:xfrm>
      </p:grpSpPr>
      <p:sp>
        <p:nvSpPr>
          <p:cNvPr id="3" name="Freeform 4">
            <a:extLst>
              <a:ext uri="{FF2B5EF4-FFF2-40B4-BE49-F238E27FC236}">
                <a16:creationId xmlns:a16="http://schemas.microsoft.com/office/drawing/2014/main" id="{4A585B33-4BD5-2ED6-10EC-C7ADA9753633}"/>
              </a:ext>
            </a:extLst>
          </p:cNvPr>
          <p:cNvSpPr/>
          <p:nvPr/>
        </p:nvSpPr>
        <p:spPr>
          <a:xfrm>
            <a:off x="3345628" y="2584752"/>
            <a:ext cx="8185932" cy="796809"/>
          </a:xfrm>
          <a:custGeom>
            <a:avLst/>
            <a:gdLst/>
            <a:ahLst/>
            <a:cxnLst/>
            <a:rect l="l" t="t" r="r" b="b"/>
            <a:pathLst>
              <a:path w="2471444" h="314789">
                <a:moveTo>
                  <a:pt x="0" y="0"/>
                </a:moveTo>
                <a:lnTo>
                  <a:pt x="2471444" y="0"/>
                </a:lnTo>
                <a:lnTo>
                  <a:pt x="2471444" y="314789"/>
                </a:lnTo>
                <a:lnTo>
                  <a:pt x="0" y="314789"/>
                </a:lnTo>
                <a:close/>
              </a:path>
            </a:pathLst>
          </a:custGeom>
          <a:gradFill rotWithShape="1">
            <a:gsLst>
              <a:gs pos="0">
                <a:srgbClr val="8ED2D1">
                  <a:alpha val="21000"/>
                </a:srgbClr>
              </a:gs>
              <a:gs pos="100000">
                <a:srgbClr val="FFFFFF">
                  <a:alpha val="21000"/>
                </a:srgbClr>
              </a:gs>
            </a:gsLst>
            <a:lin ang="2700000"/>
          </a:gradFill>
        </p:spPr>
        <p:txBody>
          <a:bodyPr/>
          <a:lstStyle/>
          <a:p>
            <a:endParaRPr lang="en-SA">
              <a:latin typeface="Adelle Sans Devanagari" panose="02000503000000020004" pitchFamily="2" charset="-78"/>
              <a:cs typeface="Adelle Sans Devanagari" panose="02000503000000020004" pitchFamily="2" charset="-78"/>
            </a:endParaRPr>
          </a:p>
        </p:txBody>
      </p:sp>
      <p:sp>
        <p:nvSpPr>
          <p:cNvPr id="4" name="Freeform 11">
            <a:extLst>
              <a:ext uri="{FF2B5EF4-FFF2-40B4-BE49-F238E27FC236}">
                <a16:creationId xmlns:a16="http://schemas.microsoft.com/office/drawing/2014/main" id="{ABC53020-F3CD-DA40-F0B1-58AE5D630F0B}"/>
              </a:ext>
            </a:extLst>
          </p:cNvPr>
          <p:cNvSpPr/>
          <p:nvPr/>
        </p:nvSpPr>
        <p:spPr>
          <a:xfrm>
            <a:off x="11245095" y="1931498"/>
            <a:ext cx="36441" cy="398405"/>
          </a:xfrm>
          <a:custGeom>
            <a:avLst/>
            <a:gdLst/>
            <a:ahLst/>
            <a:cxnLst/>
            <a:rect l="l" t="t" r="r" b="b"/>
            <a:pathLst>
              <a:path w="14396" h="157394">
                <a:moveTo>
                  <a:pt x="7198" y="0"/>
                </a:moveTo>
                <a:lnTo>
                  <a:pt x="7198" y="0"/>
                </a:lnTo>
                <a:cubicBezTo>
                  <a:pt x="9107" y="0"/>
                  <a:pt x="10938" y="758"/>
                  <a:pt x="12288" y="2108"/>
                </a:cubicBezTo>
                <a:cubicBezTo>
                  <a:pt x="13638" y="3458"/>
                  <a:pt x="14396" y="5289"/>
                  <a:pt x="14396" y="7198"/>
                </a:cubicBezTo>
                <a:lnTo>
                  <a:pt x="14396" y="150196"/>
                </a:lnTo>
                <a:cubicBezTo>
                  <a:pt x="14396" y="154172"/>
                  <a:pt x="11174" y="157394"/>
                  <a:pt x="7198" y="157394"/>
                </a:cubicBezTo>
                <a:lnTo>
                  <a:pt x="7198" y="157394"/>
                </a:lnTo>
                <a:cubicBezTo>
                  <a:pt x="5289" y="157394"/>
                  <a:pt x="3458" y="156636"/>
                  <a:pt x="2108" y="155286"/>
                </a:cubicBezTo>
                <a:cubicBezTo>
                  <a:pt x="758" y="153936"/>
                  <a:pt x="0" y="152105"/>
                  <a:pt x="0" y="150196"/>
                </a:cubicBezTo>
                <a:lnTo>
                  <a:pt x="0" y="7198"/>
                </a:lnTo>
                <a:cubicBezTo>
                  <a:pt x="0" y="3223"/>
                  <a:pt x="3223" y="0"/>
                  <a:pt x="7198" y="0"/>
                </a:cubicBezTo>
                <a:close/>
              </a:path>
            </a:pathLst>
          </a:custGeom>
          <a:gradFill rotWithShape="1">
            <a:gsLst>
              <a:gs pos="0">
                <a:srgbClr val="A5DBDB">
                  <a:alpha val="100000"/>
                </a:srgbClr>
              </a:gs>
              <a:gs pos="100000">
                <a:srgbClr val="02BBB5">
                  <a:alpha val="100000"/>
                </a:srgbClr>
              </a:gs>
            </a:gsLst>
            <a:lin ang="5400000"/>
          </a:gradFill>
        </p:spPr>
        <p:txBody>
          <a:bodyPr/>
          <a:lstStyle/>
          <a:p>
            <a:endParaRPr lang="en-SA">
              <a:latin typeface="Adelle Sans Devanagari" panose="02000503000000020004" pitchFamily="2" charset="-78"/>
              <a:cs typeface="Adelle Sans Devanagari" panose="02000503000000020004" pitchFamily="2" charset="-78"/>
            </a:endParaRPr>
          </a:p>
        </p:txBody>
      </p:sp>
      <p:sp>
        <p:nvSpPr>
          <p:cNvPr id="5" name="TextBox 12">
            <a:extLst>
              <a:ext uri="{FF2B5EF4-FFF2-40B4-BE49-F238E27FC236}">
                <a16:creationId xmlns:a16="http://schemas.microsoft.com/office/drawing/2014/main" id="{6D8EBC4E-797F-D9B4-FB62-C795FB40DE64}"/>
              </a:ext>
            </a:extLst>
          </p:cNvPr>
          <p:cNvSpPr txBox="1"/>
          <p:nvPr/>
        </p:nvSpPr>
        <p:spPr>
          <a:xfrm>
            <a:off x="11245095" y="1666285"/>
            <a:ext cx="36441" cy="663618"/>
          </a:xfrm>
          <a:prstGeom prst="rect">
            <a:avLst/>
          </a:prstGeom>
        </p:spPr>
        <p:txBody>
          <a:bodyPr lIns="33867" tIns="33867" rIns="33867" bIns="33867" rtlCol="0" anchor="ctr"/>
          <a:lstStyle/>
          <a:p>
            <a:pPr marL="0" marR="0" lvl="0" indent="0" algn="ctr" defTabSz="914400" rtl="1" eaLnBrk="1" fontAlgn="auto" latinLnBrk="0" hangingPunct="1">
              <a:lnSpc>
                <a:spcPts val="2382"/>
              </a:lnSpc>
              <a:spcBef>
                <a:spcPts val="0"/>
              </a:spcBef>
              <a:spcAft>
                <a:spcPts val="0"/>
              </a:spcAft>
              <a:buClrTx/>
              <a:buSzTx/>
              <a:buFontTx/>
              <a:buNone/>
              <a:tabLst/>
              <a:defRPr/>
            </a:pPr>
            <a:endParaRPr kumimoji="0" sz="2800" b="0" i="0" u="none" strike="noStrike" kern="1200" cap="none" spc="0" normalizeH="0" baseline="0" noProof="0" dirty="0">
              <a:ln>
                <a:noFill/>
              </a:ln>
              <a:effectLst/>
              <a:uLnTx/>
              <a:uFillTx/>
              <a:latin typeface="Adelle Sans Devanagari" panose="02000503000000020004" pitchFamily="2" charset="-78"/>
              <a:cs typeface="Adelle Sans Devanagari" panose="02000503000000020004" pitchFamily="2" charset="-78"/>
            </a:endParaRPr>
          </a:p>
        </p:txBody>
      </p:sp>
      <p:sp>
        <p:nvSpPr>
          <p:cNvPr id="9" name="Title 1">
            <a:extLst>
              <a:ext uri="{FF2B5EF4-FFF2-40B4-BE49-F238E27FC236}">
                <a16:creationId xmlns:a16="http://schemas.microsoft.com/office/drawing/2014/main" id="{9BB2A577-12B8-D2A5-6EE3-F5BB29403570}"/>
              </a:ext>
            </a:extLst>
          </p:cNvPr>
          <p:cNvSpPr txBox="1">
            <a:spLocks/>
          </p:cNvSpPr>
          <p:nvPr/>
        </p:nvSpPr>
        <p:spPr>
          <a:xfrm>
            <a:off x="2936838" y="2734861"/>
            <a:ext cx="8571755" cy="500458"/>
          </a:xfrm>
          <a:prstGeom prst="rect">
            <a:avLst/>
          </a:prstGeom>
        </p:spPr>
        <p:txBody>
          <a:bodyPr anchor="b">
            <a:noAutofit/>
          </a:bodyPr>
          <a:lstStyle>
            <a:lvl1pPr algn="r" defTabSz="914400" rtl="1" eaLnBrk="1" latinLnBrk="0" hangingPunct="1">
              <a:lnSpc>
                <a:spcPct val="90000"/>
              </a:lnSpc>
              <a:spcBef>
                <a:spcPct val="0"/>
              </a:spcBef>
              <a:buNone/>
              <a:defRPr sz="2800" kern="1200">
                <a:solidFill>
                  <a:srgbClr val="1C3280"/>
                </a:solidFill>
                <a:latin typeface="+mj-lt"/>
                <a:ea typeface="+mj-ea"/>
                <a:cs typeface="+mj-cs"/>
              </a:defRPr>
            </a:lvl1pPr>
          </a:lstStyle>
          <a:p>
            <a:pPr lvl="0"/>
            <a:r>
              <a:rPr lang="ar-SA" sz="2500" dirty="0">
                <a:solidFill>
                  <a:schemeClr val="tx1"/>
                </a:solidFill>
                <a:latin typeface="Adelle Sans Devanagari" panose="02000503000000020004" pitchFamily="2" charset="-78"/>
                <a:cs typeface="Adelle Sans Devanagari" panose="02000503000000020004" pitchFamily="2" charset="-78"/>
              </a:rPr>
              <a:t>الموضوع الثاني: المبادئ الـ 12 لإدارة المشاريع </a:t>
            </a:r>
            <a:r>
              <a:rPr lang="en-US" sz="2500" dirty="0">
                <a:solidFill>
                  <a:schemeClr val="tx1"/>
                </a:solidFill>
                <a:latin typeface="Adelle Sans Devanagari" panose="02000503000000020004" pitchFamily="2" charset="-78"/>
                <a:cs typeface="Adelle Sans Devanagari" panose="02000503000000020004" pitchFamily="2" charset="-78"/>
              </a:rPr>
              <a:t>PMI Principles</a:t>
            </a:r>
          </a:p>
        </p:txBody>
      </p:sp>
      <p:sp>
        <p:nvSpPr>
          <p:cNvPr id="10" name="TextBox 5">
            <a:extLst>
              <a:ext uri="{FF2B5EF4-FFF2-40B4-BE49-F238E27FC236}">
                <a16:creationId xmlns:a16="http://schemas.microsoft.com/office/drawing/2014/main" id="{F0889C42-2A26-1E43-D80A-6E2BD9EE282C}"/>
              </a:ext>
            </a:extLst>
          </p:cNvPr>
          <p:cNvSpPr txBox="1"/>
          <p:nvPr/>
        </p:nvSpPr>
        <p:spPr>
          <a:xfrm>
            <a:off x="5038750" y="2344893"/>
            <a:ext cx="6517785" cy="1062021"/>
          </a:xfrm>
          <a:prstGeom prst="rect">
            <a:avLst/>
          </a:prstGeom>
        </p:spPr>
        <p:txBody>
          <a:bodyPr lIns="33867" tIns="33867" rIns="33867" bIns="33867" rtlCol="0" anchor="ctr"/>
          <a:lstStyle/>
          <a:p>
            <a:pPr marL="0" marR="0" lvl="0" indent="0" algn="ctr" defTabSz="914400" rtl="1" eaLnBrk="1" fontAlgn="auto" latinLnBrk="0" hangingPunct="1">
              <a:lnSpc>
                <a:spcPts val="2382"/>
              </a:lnSpc>
              <a:spcBef>
                <a:spcPts val="0"/>
              </a:spcBef>
              <a:spcAft>
                <a:spcPts val="0"/>
              </a:spcAft>
              <a:buClrTx/>
              <a:buSzTx/>
              <a:buFontTx/>
              <a:buNone/>
              <a:tabLst/>
              <a:defRPr/>
            </a:pPr>
            <a:endParaRPr kumimoji="0" sz="2800" b="0" i="0" u="none" strike="noStrike" kern="1200" cap="none" spc="0" normalizeH="0" baseline="0" noProof="0" dirty="0">
              <a:ln>
                <a:noFill/>
              </a:ln>
              <a:effectLst/>
              <a:uLnTx/>
              <a:uFillTx/>
              <a:latin typeface="Adelle Sans Devanagari" panose="02000503000000020004" pitchFamily="2" charset="-78"/>
              <a:cs typeface="Adelle Sans Devanagari" panose="02000503000000020004" pitchFamily="2" charset="-78"/>
            </a:endParaRPr>
          </a:p>
        </p:txBody>
      </p:sp>
      <p:sp>
        <p:nvSpPr>
          <p:cNvPr id="12" name="Freeform 7">
            <a:extLst>
              <a:ext uri="{FF2B5EF4-FFF2-40B4-BE49-F238E27FC236}">
                <a16:creationId xmlns:a16="http://schemas.microsoft.com/office/drawing/2014/main" id="{E4749682-FE87-5084-684E-92567EF2DAB1}"/>
              </a:ext>
            </a:extLst>
          </p:cNvPr>
          <p:cNvSpPr/>
          <p:nvPr/>
        </p:nvSpPr>
        <p:spPr>
          <a:xfrm>
            <a:off x="11556535" y="2610105"/>
            <a:ext cx="123401" cy="796809"/>
          </a:xfrm>
          <a:custGeom>
            <a:avLst/>
            <a:gdLst/>
            <a:ahLst/>
            <a:cxnLst/>
            <a:rect l="l" t="t" r="r" b="b"/>
            <a:pathLst>
              <a:path w="48751" h="314789">
                <a:moveTo>
                  <a:pt x="0" y="0"/>
                </a:moveTo>
                <a:lnTo>
                  <a:pt x="48751" y="0"/>
                </a:lnTo>
                <a:lnTo>
                  <a:pt x="48751" y="314789"/>
                </a:lnTo>
                <a:lnTo>
                  <a:pt x="0" y="314789"/>
                </a:lnTo>
                <a:close/>
              </a:path>
            </a:pathLst>
          </a:custGeom>
          <a:gradFill rotWithShape="1">
            <a:gsLst>
              <a:gs pos="0">
                <a:srgbClr val="A5DBDB">
                  <a:alpha val="100000"/>
                </a:srgbClr>
              </a:gs>
              <a:gs pos="100000">
                <a:srgbClr val="02BBB5">
                  <a:alpha val="100000"/>
                </a:srgbClr>
              </a:gs>
            </a:gsLst>
            <a:lin ang="5400000"/>
          </a:gradFill>
        </p:spPr>
        <p:txBody>
          <a:bodyPr/>
          <a:lstStyle/>
          <a:p>
            <a:endParaRPr lang="en-SA">
              <a:latin typeface="Adelle Sans Devanagari" panose="02000503000000020004" pitchFamily="2" charset="-78"/>
              <a:cs typeface="Adelle Sans Devanagari" panose="02000503000000020004" pitchFamily="2" charset="-78"/>
            </a:endParaRPr>
          </a:p>
        </p:txBody>
      </p:sp>
      <p:sp>
        <p:nvSpPr>
          <p:cNvPr id="14" name="TextBox 8">
            <a:extLst>
              <a:ext uri="{FF2B5EF4-FFF2-40B4-BE49-F238E27FC236}">
                <a16:creationId xmlns:a16="http://schemas.microsoft.com/office/drawing/2014/main" id="{810E0784-DE1D-F8B6-97C2-5AA002B41FBD}"/>
              </a:ext>
            </a:extLst>
          </p:cNvPr>
          <p:cNvSpPr txBox="1"/>
          <p:nvPr/>
        </p:nvSpPr>
        <p:spPr>
          <a:xfrm>
            <a:off x="11556535" y="2344893"/>
            <a:ext cx="123401" cy="1062021"/>
          </a:xfrm>
          <a:prstGeom prst="rect">
            <a:avLst/>
          </a:prstGeom>
        </p:spPr>
        <p:txBody>
          <a:bodyPr lIns="33867" tIns="33867" rIns="33867" bIns="33867" rtlCol="0" anchor="ctr"/>
          <a:lstStyle/>
          <a:p>
            <a:pPr marL="0" marR="0" lvl="0" indent="0" algn="ctr" defTabSz="914400" rtl="1" eaLnBrk="1" fontAlgn="auto" latinLnBrk="0" hangingPunct="1">
              <a:lnSpc>
                <a:spcPts val="2382"/>
              </a:lnSpc>
              <a:spcBef>
                <a:spcPts val="0"/>
              </a:spcBef>
              <a:spcAft>
                <a:spcPts val="0"/>
              </a:spcAft>
              <a:buClrTx/>
              <a:buSzTx/>
              <a:buFontTx/>
              <a:buNone/>
              <a:tabLst/>
              <a:defRPr/>
            </a:pPr>
            <a:endParaRPr kumimoji="0" sz="2800" b="0" i="0" u="none" strike="noStrike" kern="1200" cap="none" spc="0" normalizeH="0" baseline="0" noProof="0" dirty="0">
              <a:ln>
                <a:noFill/>
              </a:ln>
              <a:effectLst/>
              <a:uLnTx/>
              <a:uFillTx/>
              <a:latin typeface="Adelle Sans Devanagari" panose="02000503000000020004" pitchFamily="2" charset="-78"/>
              <a:cs typeface="Adelle Sans Devanagari" panose="02000503000000020004" pitchFamily="2" charset="-78"/>
            </a:endParaRPr>
          </a:p>
        </p:txBody>
      </p:sp>
      <p:sp>
        <p:nvSpPr>
          <p:cNvPr id="15" name="TextBox 14">
            <a:extLst>
              <a:ext uri="{FF2B5EF4-FFF2-40B4-BE49-F238E27FC236}">
                <a16:creationId xmlns:a16="http://schemas.microsoft.com/office/drawing/2014/main" id="{A2D7E285-0253-B444-6528-E38BE14F5952}"/>
              </a:ext>
            </a:extLst>
          </p:cNvPr>
          <p:cNvSpPr txBox="1"/>
          <p:nvPr/>
        </p:nvSpPr>
        <p:spPr>
          <a:xfrm>
            <a:off x="4597879" y="1906491"/>
            <a:ext cx="6523815" cy="436017"/>
          </a:xfrm>
          <a:prstGeom prst="rect">
            <a:avLst/>
          </a:prstGeom>
        </p:spPr>
        <p:txBody>
          <a:bodyPr wrap="square" lIns="0" tIns="0" rIns="0" bIns="0" rtlCol="0" anchor="t">
            <a:spAutoFit/>
          </a:bodyPr>
          <a:lstStyle/>
          <a:p>
            <a:pPr marL="0" marR="0" lvl="0" indent="0" algn="r" defTabSz="914400" rtl="1" eaLnBrk="1" fontAlgn="auto" latinLnBrk="0" hangingPunct="1">
              <a:lnSpc>
                <a:spcPts val="3425"/>
              </a:lnSpc>
              <a:spcBef>
                <a:spcPct val="0"/>
              </a:spcBef>
              <a:spcAft>
                <a:spcPts val="0"/>
              </a:spcAft>
              <a:buClrTx/>
              <a:buSzTx/>
              <a:buFontTx/>
              <a:buNone/>
              <a:tabLst/>
              <a:defRPr/>
            </a:pPr>
            <a:r>
              <a:rPr kumimoji="0" lang="ar-EG" sz="2800" b="0" i="0" u="none" strike="noStrike" kern="1200" cap="none" spc="0" normalizeH="0" baseline="0" noProof="0" dirty="0">
                <a:ln>
                  <a:noFill/>
                </a:ln>
                <a:effectLst/>
                <a:uLnTx/>
                <a:uFillTx/>
                <a:latin typeface="Adelle Sans Devanagari" panose="02000503000000020004" pitchFamily="2" charset="-78"/>
                <a:ea typeface="Segoe UI"/>
                <a:cs typeface="Adelle Sans Devanagari" panose="02000503000000020004" pitchFamily="2" charset="-78"/>
                <a:sym typeface="Segoe UI"/>
                <a:rtl/>
              </a:rPr>
              <a:t>اليوم التدريبي الثاني</a:t>
            </a:r>
          </a:p>
        </p:txBody>
      </p:sp>
      <p:pic>
        <p:nvPicPr>
          <p:cNvPr id="16" name="صورة 1">
            <a:extLst>
              <a:ext uri="{FF2B5EF4-FFF2-40B4-BE49-F238E27FC236}">
                <a16:creationId xmlns:a16="http://schemas.microsoft.com/office/drawing/2014/main" id="{B8D1B4BE-AF95-12C5-8AB9-5D30EC82E77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1356438" y="1916831"/>
            <a:ext cx="323498" cy="413072"/>
          </a:xfrm>
          <a:prstGeom prst="rect">
            <a:avLst/>
          </a:prstGeom>
        </p:spPr>
      </p:pic>
    </p:spTree>
    <p:extLst>
      <p:ext uri="{BB962C8B-B14F-4D97-AF65-F5344CB8AC3E}">
        <p14:creationId xmlns:p14="http://schemas.microsoft.com/office/powerpoint/2010/main" val="273362060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637876" y="525817"/>
            <a:ext cx="6050266"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المبادئ الـ 12 لإدارة المشاريع</a:t>
            </a:r>
            <a:endParaRPr lang="en-US" sz="2500" dirty="0">
              <a:solidFill>
                <a:srgbClr val="112D63"/>
              </a:solidFill>
              <a:latin typeface="SST Arabic Medium" pitchFamily="34" charset="-78"/>
              <a:cs typeface="SST Arabic Medium" pitchFamily="34" charset="-78"/>
            </a:endParaRPr>
          </a:p>
        </p:txBody>
      </p:sp>
      <p:sp>
        <p:nvSpPr>
          <p:cNvPr id="9" name="Rectangle: Rounded Corners 8">
            <a:extLst>
              <a:ext uri="{FF2B5EF4-FFF2-40B4-BE49-F238E27FC236}">
                <a16:creationId xmlns:a16="http://schemas.microsoft.com/office/drawing/2014/main" id="{9C3ED582-B190-4237-8557-BE4AC11406EA}"/>
              </a:ext>
            </a:extLst>
          </p:cNvPr>
          <p:cNvSpPr/>
          <p:nvPr/>
        </p:nvSpPr>
        <p:spPr>
          <a:xfrm>
            <a:off x="3683977" y="1392328"/>
            <a:ext cx="8004166" cy="403252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85750" lvl="0" indent="-285750" algn="justLow" rtl="1">
              <a:lnSpc>
                <a:spcPct val="200000"/>
              </a:lnSpc>
              <a:spcBef>
                <a:spcPts val="1200"/>
              </a:spcBef>
              <a:spcAft>
                <a:spcPts val="1000"/>
              </a:spcAft>
              <a:buClr>
                <a:srgbClr val="03A5AD"/>
              </a:buClr>
              <a:buFont typeface="Wingdings" panose="05000000000000000000" pitchFamily="2" charset="2"/>
              <a:buChar char="Ø"/>
              <a:tabLst>
                <a:tab pos="5560060" algn="r"/>
              </a:tabLst>
            </a:pPr>
            <a:r>
              <a:rPr lang="ar-EG" sz="1600" dirty="0">
                <a:solidFill>
                  <a:schemeClr val="tx1">
                    <a:lumMod val="50000"/>
                    <a:lumOff val="50000"/>
                  </a:schemeClr>
                </a:solidFill>
                <a:latin typeface="SST Arabic Medium" pitchFamily="34" charset="-78"/>
                <a:ea typeface="Times New Roman" panose="02020603050405020304" pitchFamily="18" charset="0"/>
                <a:cs typeface="SST Arabic Medium" pitchFamily="34" charset="-78"/>
              </a:rPr>
              <a:t>نظرًا لأن مبادئ إدارة المشاريع توفر إرشادات، فإن درجة وأسلوب تطبيقها تتأثر بسياق المنظمة، والمشروع، والتسليمات،وفريق المشروع، والمعنيين، وعوامل أخرى. المبادئ متسقة داخليًا، مما يعني أنه لا يوجد مبدأ يتعارض مع أي مبدأ آخر. </a:t>
            </a:r>
          </a:p>
          <a:p>
            <a:pPr marL="285750" lvl="0" indent="-285750" algn="justLow" rtl="1">
              <a:lnSpc>
                <a:spcPct val="200000"/>
              </a:lnSpc>
              <a:spcBef>
                <a:spcPts val="1200"/>
              </a:spcBef>
              <a:spcAft>
                <a:spcPts val="1000"/>
              </a:spcAft>
              <a:buClr>
                <a:srgbClr val="03A5AD"/>
              </a:buClr>
              <a:buFont typeface="Wingdings" panose="05000000000000000000" pitchFamily="2" charset="2"/>
              <a:buChar char="Ø"/>
              <a:tabLst>
                <a:tab pos="5560060" algn="r"/>
              </a:tabLst>
            </a:pPr>
            <a:r>
              <a:rPr lang="ar-EG" sz="1600" dirty="0">
                <a:solidFill>
                  <a:schemeClr val="tx1">
                    <a:lumMod val="50000"/>
                    <a:lumOff val="50000"/>
                  </a:schemeClr>
                </a:solidFill>
                <a:latin typeface="SST Arabic Medium" pitchFamily="34" charset="-78"/>
                <a:ea typeface="Times New Roman" panose="02020603050405020304" pitchFamily="18" charset="0"/>
                <a:cs typeface="SST Arabic Medium" pitchFamily="34" charset="-78"/>
              </a:rPr>
              <a:t>ومع ذلك، من الناحية العملية، قد تكون هناك أوقات يمكن أن تتداخل فيها المبادئ. على سبيل المثال، يمكن أن تقدم إرشادات تجاوز التعقيد معلومات مفيدة في التعرف على تفاعلات النظام، وتقييمها، والاستجابة لها، أو تحسين الاستجابات للمخاطر.</a:t>
            </a:r>
            <a:endParaRPr kumimoji="0" lang="ar-EG" sz="1600" i="0" u="none" strike="noStrike" kern="1200" cap="none" spc="0" normalizeH="0" baseline="0" noProof="0" dirty="0">
              <a:ln>
                <a:noFill/>
              </a:ln>
              <a:solidFill>
                <a:schemeClr val="tx1">
                  <a:lumMod val="50000"/>
                  <a:lumOff val="50000"/>
                </a:schemeClr>
              </a:solidFill>
              <a:effectLst/>
              <a:uLnTx/>
              <a:uFillTx/>
              <a:latin typeface="SST Arabic Medium" pitchFamily="34" charset="-78"/>
              <a:ea typeface="Times New Roman" panose="02020603050405020304" pitchFamily="18" charset="0"/>
              <a:cs typeface="SST Arabic Medium" pitchFamily="34" charset="-78"/>
            </a:endParaRPr>
          </a:p>
        </p:txBody>
      </p:sp>
    </p:spTree>
    <p:extLst>
      <p:ext uri="{BB962C8B-B14F-4D97-AF65-F5344CB8AC3E}">
        <p14:creationId xmlns:p14="http://schemas.microsoft.com/office/powerpoint/2010/main" val="63191099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667125" y="526472"/>
            <a:ext cx="8033618"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المبادئ الـ 12 لإدارة المشاريع </a:t>
            </a:r>
            <a:r>
              <a:rPr lang="en-US" sz="2500" dirty="0">
                <a:solidFill>
                  <a:srgbClr val="112D63"/>
                </a:solidFill>
                <a:latin typeface="SST Arabic Medium" pitchFamily="34" charset="-78"/>
                <a:cs typeface="SST Arabic Medium" pitchFamily="34" charset="-78"/>
              </a:rPr>
              <a:t>PMI Principles</a:t>
            </a:r>
          </a:p>
        </p:txBody>
      </p:sp>
      <p:sp>
        <p:nvSpPr>
          <p:cNvPr id="7" name="Rectangle 6">
            <a:extLst>
              <a:ext uri="{FF2B5EF4-FFF2-40B4-BE49-F238E27FC236}">
                <a16:creationId xmlns:a16="http://schemas.microsoft.com/office/drawing/2014/main" id="{BF4BD2E9-A85D-4802-B858-182A244A70C5}"/>
              </a:ext>
            </a:extLst>
          </p:cNvPr>
          <p:cNvSpPr/>
          <p:nvPr/>
        </p:nvSpPr>
        <p:spPr>
          <a:xfrm>
            <a:off x="5800491" y="1911795"/>
            <a:ext cx="5807498" cy="1754326"/>
          </a:xfrm>
          <a:prstGeom prst="rect">
            <a:avLst/>
          </a:prstGeom>
        </p:spPr>
        <p:txBody>
          <a:bodyPr wrap="square">
            <a:spAutoFit/>
          </a:bodyPr>
          <a:lstStyle/>
          <a:p>
            <a:pPr lvl="0"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يمكن أن تحتوي مبادئ إدارة المشاريع أيضًا على مجالات متداخلة مع مبادئ الإدارة العامة. على سبيل المثال، تركز المشاريع</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والأعمال بشكل عام على تسليم القيمة. </a:t>
            </a:r>
            <a:endParaRPr kumimoji="0" lang="en-US"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8" name="TextBox 7"/>
          <p:cNvSpPr txBox="1"/>
          <p:nvPr/>
        </p:nvSpPr>
        <p:spPr>
          <a:xfrm>
            <a:off x="572949" y="4859923"/>
            <a:ext cx="5537201" cy="338554"/>
          </a:xfrm>
          <a:prstGeom prst="rect">
            <a:avLst/>
          </a:prstGeom>
          <a:noFill/>
        </p:spPr>
        <p:txBody>
          <a:bodyPr wrap="square" rtlCol="0">
            <a:spAutoFit/>
          </a:bodyPr>
          <a:lstStyle/>
          <a:p>
            <a:pPr lvl="0" algn="ctr" rtl="1">
              <a:defRPr/>
            </a:pPr>
            <a:r>
              <a:rPr lang="ar-EG" sz="1600" dirty="0">
                <a:solidFill>
                  <a:schemeClr val="tx1">
                    <a:lumMod val="50000"/>
                    <a:lumOff val="50000"/>
                  </a:schemeClr>
                </a:solidFill>
                <a:latin typeface="SST Arabic Medium" pitchFamily="34" charset="-78"/>
                <a:cs typeface="SST Arabic Medium" pitchFamily="34" charset="-78"/>
              </a:rPr>
              <a:t>الشكل 3-1 تداخل إدارة المشاريع ومبادئ الإدارة العامة</a:t>
            </a:r>
          </a:p>
        </p:txBody>
      </p:sp>
      <p:grpSp>
        <p:nvGrpSpPr>
          <p:cNvPr id="4" name="Group 3"/>
          <p:cNvGrpSpPr/>
          <p:nvPr/>
        </p:nvGrpSpPr>
        <p:grpSpPr>
          <a:xfrm>
            <a:off x="1244061" y="2174329"/>
            <a:ext cx="4194977" cy="2381250"/>
            <a:chOff x="3762938" y="3629025"/>
            <a:chExt cx="4194977" cy="2381250"/>
          </a:xfrm>
        </p:grpSpPr>
        <p:sp>
          <p:nvSpPr>
            <p:cNvPr id="3" name="Oval 2"/>
            <p:cNvSpPr/>
            <p:nvPr/>
          </p:nvSpPr>
          <p:spPr>
            <a:xfrm>
              <a:off x="3762938" y="3629025"/>
              <a:ext cx="2381250" cy="2381250"/>
            </a:xfrm>
            <a:prstGeom prst="ellipse">
              <a:avLst/>
            </a:prstGeom>
            <a:solidFill>
              <a:srgbClr val="0999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5576665" y="3629025"/>
              <a:ext cx="2381250" cy="2381250"/>
            </a:xfrm>
            <a:prstGeom prst="ellipse">
              <a:avLst/>
            </a:prstGeom>
            <a:solidFill>
              <a:srgbClr val="112D63">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101"/>
            <p:cNvSpPr txBox="1"/>
            <p:nvPr/>
          </p:nvSpPr>
          <p:spPr>
            <a:xfrm>
              <a:off x="6041153" y="4571537"/>
              <a:ext cx="1452274" cy="496226"/>
            </a:xfrm>
            <a:prstGeom prst="rect">
              <a:avLst/>
            </a:prstGeom>
          </p:spPr>
          <p:txBody>
            <a:bodyPr lIns="0" tIns="0" rIns="0" bIns="0" rtlCol="0" anchor="t">
              <a:spAutoFit/>
            </a:bodyPr>
            <a:lstStyle/>
            <a:p>
              <a:pPr algn="ctr">
                <a:lnSpc>
                  <a:spcPts val="1941"/>
                </a:lnSpc>
              </a:pPr>
              <a:r>
                <a:rPr lang="ar-EG" sz="1815" dirty="0">
                  <a:solidFill>
                    <a:schemeClr val="bg1"/>
                  </a:solidFill>
                  <a:latin typeface="SST Arabic Medium" panose="020B0604030504020204" pitchFamily="34" charset="-78"/>
                  <a:ea typeface="SST Arabic"/>
                  <a:cs typeface="SST Arabic Medium" panose="020B0604030504020204" pitchFamily="34" charset="-78"/>
                  <a:sym typeface="SST Arabic"/>
                  <a:rtl/>
                </a:rPr>
                <a:t>مبادئ إدارة المشروع</a:t>
              </a:r>
            </a:p>
          </p:txBody>
        </p:sp>
        <p:sp>
          <p:nvSpPr>
            <p:cNvPr id="10" name="TextBox 101"/>
            <p:cNvSpPr txBox="1"/>
            <p:nvPr/>
          </p:nvSpPr>
          <p:spPr>
            <a:xfrm>
              <a:off x="4227426" y="4571537"/>
              <a:ext cx="1452274" cy="496226"/>
            </a:xfrm>
            <a:prstGeom prst="rect">
              <a:avLst/>
            </a:prstGeom>
          </p:spPr>
          <p:txBody>
            <a:bodyPr lIns="0" tIns="0" rIns="0" bIns="0" rtlCol="0" anchor="t">
              <a:spAutoFit/>
            </a:bodyPr>
            <a:lstStyle/>
            <a:p>
              <a:pPr algn="ctr">
                <a:lnSpc>
                  <a:spcPts val="1941"/>
                </a:lnSpc>
              </a:pPr>
              <a:r>
                <a:rPr lang="ar-EG" sz="1815" dirty="0">
                  <a:solidFill>
                    <a:schemeClr val="bg1"/>
                  </a:solidFill>
                  <a:latin typeface="SST Arabic Medium" panose="020B0604030504020204" pitchFamily="34" charset="-78"/>
                  <a:ea typeface="SST Arabic"/>
                  <a:cs typeface="SST Arabic Medium" panose="020B0604030504020204" pitchFamily="34" charset="-78"/>
                  <a:sym typeface="SST Arabic"/>
                  <a:rtl/>
                </a:rPr>
                <a:t>مبادئ الإدارة العامة</a:t>
              </a:r>
            </a:p>
          </p:txBody>
        </p:sp>
      </p:grpSp>
    </p:spTree>
    <p:extLst>
      <p:ext uri="{BB962C8B-B14F-4D97-AF65-F5344CB8AC3E}">
        <p14:creationId xmlns:p14="http://schemas.microsoft.com/office/powerpoint/2010/main" val="228122533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F4BD2E9-A85D-4802-B858-182A244A70C5}"/>
              </a:ext>
            </a:extLst>
          </p:cNvPr>
          <p:cNvSpPr/>
          <p:nvPr/>
        </p:nvSpPr>
        <p:spPr>
          <a:xfrm>
            <a:off x="5670073" y="1521938"/>
            <a:ext cx="5919694" cy="369332"/>
          </a:xfrm>
          <a:prstGeom prst="rect">
            <a:avLst/>
          </a:prstGeom>
        </p:spPr>
        <p:txBody>
          <a:bodyPr wrap="square">
            <a:spAutoFit/>
          </a:bodyPr>
          <a:lstStyle/>
          <a:p>
            <a:pPr lvl="0" algn="r" rtl="1"/>
            <a:r>
              <a:rPr lang="ar-EG" dirty="0">
                <a:solidFill>
                  <a:srgbClr val="03A5AD"/>
                </a:solidFill>
                <a:latin typeface="SST Arabic Medium" pitchFamily="34" charset="-78"/>
                <a:cs typeface="SST Arabic Medium" pitchFamily="34" charset="-78"/>
              </a:rPr>
              <a:t>1. </a:t>
            </a:r>
            <a:r>
              <a:rPr lang="ar-DZ" dirty="0">
                <a:solidFill>
                  <a:srgbClr val="03A5AD"/>
                </a:solidFill>
                <a:latin typeface="SST Arabic Medium" pitchFamily="34" charset="-78"/>
                <a:cs typeface="SST Arabic Medium" pitchFamily="34" charset="-78"/>
              </a:rPr>
              <a:t>كن قَيِّماً مجتهدًا، ومحترمًا، ومهتمًا</a:t>
            </a:r>
            <a:endParaRPr kumimoji="0" lang="en-US"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p:txBody>
      </p:sp>
      <p:sp>
        <p:nvSpPr>
          <p:cNvPr id="9" name="Oval 8">
            <a:extLst>
              <a:ext uri="{FF2B5EF4-FFF2-40B4-BE49-F238E27FC236}">
                <a16:creationId xmlns:a16="http://schemas.microsoft.com/office/drawing/2014/main" id="{C479CF67-B3AD-481F-BD8B-D42AF97BCED9}"/>
              </a:ext>
            </a:extLst>
          </p:cNvPr>
          <p:cNvSpPr/>
          <p:nvPr/>
        </p:nvSpPr>
        <p:spPr>
          <a:xfrm>
            <a:off x="10546779" y="3134634"/>
            <a:ext cx="1042988" cy="1042988"/>
          </a:xfrm>
          <a:prstGeom prst="ellipse">
            <a:avLst/>
          </a:prstGeom>
          <a:ln>
            <a:solidFill>
              <a:srgbClr val="05C0E1"/>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dirty="0">
              <a:solidFill>
                <a:srgbClr val="03A5AD"/>
              </a:solidFill>
              <a:latin typeface="SST Arabic Medium" pitchFamily="34" charset="-78"/>
            </a:endParaRPr>
          </a:p>
        </p:txBody>
      </p:sp>
      <p:sp>
        <p:nvSpPr>
          <p:cNvPr id="10" name="TextBox 9">
            <a:extLst>
              <a:ext uri="{FF2B5EF4-FFF2-40B4-BE49-F238E27FC236}">
                <a16:creationId xmlns:a16="http://schemas.microsoft.com/office/drawing/2014/main" id="{4DE554D8-542F-4A36-BF11-6DB0B017DF08}"/>
              </a:ext>
            </a:extLst>
          </p:cNvPr>
          <p:cNvSpPr txBox="1"/>
          <p:nvPr/>
        </p:nvSpPr>
        <p:spPr>
          <a:xfrm>
            <a:off x="10666560" y="2147301"/>
            <a:ext cx="803425" cy="2400657"/>
          </a:xfrm>
          <a:prstGeom prst="rect">
            <a:avLst/>
          </a:prstGeom>
          <a:noFill/>
        </p:spPr>
        <p:txBody>
          <a:bodyPr wrap="none" rtlCol="0">
            <a:spAutoFit/>
          </a:bodyPr>
          <a:lstStyle/>
          <a:p>
            <a:r>
              <a:rPr lang="en-US" sz="15000" dirty="0">
                <a:solidFill>
                  <a:srgbClr val="03A5AD"/>
                </a:solidFill>
                <a:latin typeface="Berlin Sans FB Demi" panose="020E0802020502020306" pitchFamily="34" charset="0"/>
              </a:rPr>
              <a:t>1</a:t>
            </a:r>
          </a:p>
        </p:txBody>
      </p:sp>
      <p:sp>
        <p:nvSpPr>
          <p:cNvPr id="13" name="TextBox 12"/>
          <p:cNvSpPr txBox="1"/>
          <p:nvPr/>
        </p:nvSpPr>
        <p:spPr>
          <a:xfrm>
            <a:off x="3667125" y="526472"/>
            <a:ext cx="8033618"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المبادئ الـ 12 لإدارة المشاريع </a:t>
            </a:r>
            <a:r>
              <a:rPr lang="en-US" sz="2500" dirty="0">
                <a:solidFill>
                  <a:srgbClr val="112D63"/>
                </a:solidFill>
                <a:latin typeface="SST Arabic Medium" pitchFamily="34" charset="-78"/>
                <a:cs typeface="SST Arabic Medium" pitchFamily="34" charset="-78"/>
              </a:rPr>
              <a:t>PMI Principles</a:t>
            </a:r>
          </a:p>
        </p:txBody>
      </p:sp>
      <p:sp>
        <p:nvSpPr>
          <p:cNvPr id="2" name="Isosceles Triangle 1"/>
          <p:cNvSpPr/>
          <p:nvPr/>
        </p:nvSpPr>
        <p:spPr>
          <a:xfrm rot="16200000">
            <a:off x="6380532" y="3374902"/>
            <a:ext cx="226262" cy="194174"/>
          </a:xfrm>
          <a:prstGeom prst="triangle">
            <a:avLst/>
          </a:pr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Isosceles Triangle 7"/>
          <p:cNvSpPr/>
          <p:nvPr/>
        </p:nvSpPr>
        <p:spPr>
          <a:xfrm rot="16200000">
            <a:off x="6380532" y="3648666"/>
            <a:ext cx="226262" cy="194174"/>
          </a:xfrm>
          <a:prstGeom prst="triangle">
            <a:avLst/>
          </a:pr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Isosceles Triangle 10"/>
          <p:cNvSpPr/>
          <p:nvPr/>
        </p:nvSpPr>
        <p:spPr>
          <a:xfrm rot="16200000">
            <a:off x="6380532" y="4710328"/>
            <a:ext cx="226262" cy="194174"/>
          </a:xfrm>
          <a:prstGeom prst="triangle">
            <a:avLst/>
          </a:pr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2528888" y="2543175"/>
            <a:ext cx="7134225" cy="609600"/>
          </a:xfrm>
          <a:prstGeom prst="rect">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F4BD2E9-A85D-4802-B858-182A244A70C5}"/>
              </a:ext>
            </a:extLst>
          </p:cNvPr>
          <p:cNvSpPr/>
          <p:nvPr/>
        </p:nvSpPr>
        <p:spPr>
          <a:xfrm>
            <a:off x="3552866" y="2622201"/>
            <a:ext cx="5919694" cy="430887"/>
          </a:xfrm>
          <a:prstGeom prst="rect">
            <a:avLst/>
          </a:prstGeom>
        </p:spPr>
        <p:txBody>
          <a:bodyPr wrap="square">
            <a:spAutoFit/>
          </a:bodyPr>
          <a:lstStyle/>
          <a:p>
            <a:pPr lvl="0" algn="just" rtl="1"/>
            <a:r>
              <a:rPr lang="ar-EG" sz="2200" b="1" dirty="0">
                <a:solidFill>
                  <a:schemeClr val="bg1"/>
                </a:solidFill>
                <a:latin typeface="SST Arabic Medium" pitchFamily="34" charset="-78"/>
                <a:cs typeface="SST Arabic Medium" pitchFamily="34" charset="-78"/>
              </a:rPr>
              <a:t>القوامة</a:t>
            </a:r>
            <a:endParaRPr kumimoji="0" lang="en-US" sz="2200" b="1"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endParaRPr>
          </a:p>
        </p:txBody>
      </p:sp>
      <p:sp>
        <p:nvSpPr>
          <p:cNvPr id="14" name="Rectangle 13">
            <a:extLst>
              <a:ext uri="{FF2B5EF4-FFF2-40B4-BE49-F238E27FC236}">
                <a16:creationId xmlns:a16="http://schemas.microsoft.com/office/drawing/2014/main" id="{BF4BD2E9-A85D-4802-B858-182A244A70C5}"/>
              </a:ext>
            </a:extLst>
          </p:cNvPr>
          <p:cNvSpPr/>
          <p:nvPr/>
        </p:nvSpPr>
        <p:spPr>
          <a:xfrm>
            <a:off x="7030440" y="3360838"/>
            <a:ext cx="2442120" cy="1815882"/>
          </a:xfrm>
          <a:prstGeom prst="rect">
            <a:avLst/>
          </a:prstGeom>
        </p:spPr>
        <p:txBody>
          <a:bodyPr wrap="square">
            <a:spAutoFit/>
          </a:bodyPr>
          <a:lstStyle/>
          <a:p>
            <a:pPr lvl="0" algn="justLow" rtl="1"/>
            <a:r>
              <a:rPr lang="ar-EG" sz="1400" dirty="0">
                <a:solidFill>
                  <a:schemeClr val="tx1">
                    <a:lumMod val="50000"/>
                    <a:lumOff val="50000"/>
                  </a:schemeClr>
                </a:solidFill>
                <a:latin typeface="SST Arabic Medium" pitchFamily="34" charset="-78"/>
                <a:cs typeface="SST Arabic Medium" pitchFamily="34" charset="-78"/>
              </a:rPr>
              <a:t>يتصرف القَيِّم بمسؤولية لتنفيذ الأنشطة بنزاهة واهتمام ومصداقية مع الحفاظ على الامتثال للمبادئ التوجيهية الداخلية والخارجية. وهو يُظهر التزاما واسعا بالتأثيرات المالية والاجتماعية والبيئية للمشاريع التي يدعمها.</a:t>
            </a:r>
          </a:p>
        </p:txBody>
      </p:sp>
      <p:sp>
        <p:nvSpPr>
          <p:cNvPr id="15" name="Rectangle 14">
            <a:extLst>
              <a:ext uri="{FF2B5EF4-FFF2-40B4-BE49-F238E27FC236}">
                <a16:creationId xmlns:a16="http://schemas.microsoft.com/office/drawing/2014/main" id="{BF4BD2E9-A85D-4802-B858-182A244A70C5}"/>
              </a:ext>
            </a:extLst>
          </p:cNvPr>
          <p:cNvSpPr/>
          <p:nvPr/>
        </p:nvSpPr>
        <p:spPr>
          <a:xfrm>
            <a:off x="2528888" y="3360838"/>
            <a:ext cx="3851873" cy="1815882"/>
          </a:xfrm>
          <a:prstGeom prst="rect">
            <a:avLst/>
          </a:prstGeom>
        </p:spPr>
        <p:txBody>
          <a:bodyPr wrap="square">
            <a:spAutoFit/>
          </a:bodyPr>
          <a:lstStyle/>
          <a:p>
            <a:pPr lvl="0" algn="r" rtl="1"/>
            <a:r>
              <a:rPr lang="ar-EG" sz="1400" dirty="0">
                <a:solidFill>
                  <a:schemeClr val="tx1">
                    <a:lumMod val="50000"/>
                    <a:lumOff val="50000"/>
                  </a:schemeClr>
                </a:solidFill>
                <a:latin typeface="SST Arabic Medium" pitchFamily="34" charset="-78"/>
                <a:cs typeface="SST Arabic Medium" pitchFamily="34" charset="-78"/>
              </a:rPr>
              <a:t>القوامة تشمل مسؤوليات داخل وخارج المنظمة.</a:t>
            </a:r>
          </a:p>
          <a:p>
            <a:pPr lvl="0" algn="r" rtl="1"/>
            <a:r>
              <a:rPr lang="ar-EG" sz="1400" dirty="0">
                <a:solidFill>
                  <a:schemeClr val="tx1">
                    <a:lumMod val="50000"/>
                    <a:lumOff val="50000"/>
                  </a:schemeClr>
                </a:solidFill>
                <a:latin typeface="SST Arabic Medium" pitchFamily="34" charset="-78"/>
                <a:cs typeface="SST Arabic Medium" pitchFamily="34" charset="-78"/>
              </a:rPr>
              <a:t>القوامة تشمل:</a:t>
            </a:r>
          </a:p>
          <a:p>
            <a:pPr lvl="0" algn="r" rtl="1"/>
            <a:r>
              <a:rPr lang="ar-EG" sz="1400" dirty="0">
                <a:solidFill>
                  <a:schemeClr val="tx1">
                    <a:lumMod val="50000"/>
                    <a:lumOff val="50000"/>
                  </a:schemeClr>
                </a:solidFill>
                <a:latin typeface="SST Arabic Medium" pitchFamily="34" charset="-78"/>
                <a:cs typeface="SST Arabic Medium" pitchFamily="34" charset="-78"/>
              </a:rPr>
              <a:t>النزاهة.</a:t>
            </a:r>
          </a:p>
          <a:p>
            <a:pPr lvl="0" algn="r" rtl="1"/>
            <a:r>
              <a:rPr lang="ar-EG" sz="1400" dirty="0">
                <a:solidFill>
                  <a:schemeClr val="tx1">
                    <a:lumMod val="50000"/>
                    <a:lumOff val="50000"/>
                  </a:schemeClr>
                </a:solidFill>
                <a:latin typeface="SST Arabic Medium" pitchFamily="34" charset="-78"/>
                <a:cs typeface="SST Arabic Medium" pitchFamily="34" charset="-78"/>
              </a:rPr>
              <a:t>الاهتمام.</a:t>
            </a:r>
          </a:p>
          <a:p>
            <a:pPr lvl="0" algn="r" rtl="1"/>
            <a:r>
              <a:rPr lang="ar-EG" sz="1400" dirty="0">
                <a:solidFill>
                  <a:schemeClr val="tx1">
                    <a:lumMod val="50000"/>
                    <a:lumOff val="50000"/>
                  </a:schemeClr>
                </a:solidFill>
                <a:latin typeface="SST Arabic Medium" pitchFamily="34" charset="-78"/>
                <a:cs typeface="SST Arabic Medium" pitchFamily="34" charset="-78"/>
              </a:rPr>
              <a:t>الأمانة.</a:t>
            </a:r>
          </a:p>
          <a:p>
            <a:pPr lvl="0" algn="r" rtl="1"/>
            <a:r>
              <a:rPr lang="ar-EG" sz="1400" dirty="0">
                <a:solidFill>
                  <a:schemeClr val="tx1">
                    <a:lumMod val="50000"/>
                    <a:lumOff val="50000"/>
                  </a:schemeClr>
                </a:solidFill>
                <a:latin typeface="SST Arabic Medium" pitchFamily="34" charset="-78"/>
                <a:cs typeface="SST Arabic Medium" pitchFamily="34" charset="-78"/>
              </a:rPr>
              <a:t>الامتثال.</a:t>
            </a:r>
          </a:p>
          <a:p>
            <a:pPr lvl="0" algn="r" rtl="1"/>
            <a:r>
              <a:rPr lang="ar-EG" sz="1400" dirty="0">
                <a:solidFill>
                  <a:schemeClr val="tx1">
                    <a:lumMod val="50000"/>
                    <a:lumOff val="50000"/>
                  </a:schemeClr>
                </a:solidFill>
                <a:latin typeface="SST Arabic Medium" pitchFamily="34" charset="-78"/>
                <a:cs typeface="SST Arabic Medium" pitchFamily="34" charset="-78"/>
              </a:rPr>
              <a:t>نظرة شاملة للقوامة تراعي الوعي المالي والاجتماعي والتقني والبيئي المستدام.</a:t>
            </a:r>
          </a:p>
        </p:txBody>
      </p:sp>
      <p:cxnSp>
        <p:nvCxnSpPr>
          <p:cNvPr id="17" name="Straight Connector 16"/>
          <p:cNvCxnSpPr/>
          <p:nvPr/>
        </p:nvCxnSpPr>
        <p:spPr>
          <a:xfrm>
            <a:off x="6948488" y="3358857"/>
            <a:ext cx="0" cy="2156118"/>
          </a:xfrm>
          <a:prstGeom prst="line">
            <a:avLst/>
          </a:prstGeom>
          <a:ln w="19050">
            <a:solidFill>
              <a:srgbClr val="0999C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0592654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2528888" y="2543175"/>
            <a:ext cx="7134225" cy="609600"/>
          </a:xfrm>
          <a:prstGeom prst="rect">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BF4BD2E9-A85D-4802-B858-182A244A70C5}"/>
              </a:ext>
            </a:extLst>
          </p:cNvPr>
          <p:cNvSpPr/>
          <p:nvPr/>
        </p:nvSpPr>
        <p:spPr>
          <a:xfrm>
            <a:off x="5670073" y="1553905"/>
            <a:ext cx="5919694" cy="369332"/>
          </a:xfrm>
          <a:prstGeom prst="rect">
            <a:avLst/>
          </a:prstGeom>
        </p:spPr>
        <p:txBody>
          <a:bodyPr wrap="square">
            <a:spAutoFit/>
          </a:bodyPr>
          <a:lstStyle/>
          <a:p>
            <a:pPr lvl="0" algn="r" rtl="1"/>
            <a:r>
              <a:rPr lang="ar-EG" dirty="0">
                <a:solidFill>
                  <a:srgbClr val="03A5AD"/>
                </a:solidFill>
                <a:latin typeface="SST Arabic Medium" pitchFamily="34" charset="-78"/>
                <a:cs typeface="SST Arabic Medium" pitchFamily="34" charset="-78"/>
              </a:rPr>
              <a:t>2. </a:t>
            </a:r>
            <a:r>
              <a:rPr lang="ar-DZ" dirty="0">
                <a:solidFill>
                  <a:srgbClr val="03A5AD"/>
                </a:solidFill>
                <a:latin typeface="SST Arabic Medium" pitchFamily="34" charset="-78"/>
                <a:cs typeface="SST Arabic Medium" pitchFamily="34" charset="-78"/>
              </a:rPr>
              <a:t>إنشاء بيئة تعاونية لفريق المشروع</a:t>
            </a:r>
            <a:endParaRPr kumimoji="0" lang="en-US"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p:txBody>
      </p:sp>
      <p:sp>
        <p:nvSpPr>
          <p:cNvPr id="14" name="Rectangle 13">
            <a:extLst>
              <a:ext uri="{FF2B5EF4-FFF2-40B4-BE49-F238E27FC236}">
                <a16:creationId xmlns:a16="http://schemas.microsoft.com/office/drawing/2014/main" id="{BF4BD2E9-A85D-4802-B858-182A244A70C5}"/>
              </a:ext>
            </a:extLst>
          </p:cNvPr>
          <p:cNvSpPr/>
          <p:nvPr/>
        </p:nvSpPr>
        <p:spPr>
          <a:xfrm>
            <a:off x="3586257" y="2632531"/>
            <a:ext cx="5919694" cy="430887"/>
          </a:xfrm>
          <a:prstGeom prst="rect">
            <a:avLst/>
          </a:prstGeom>
        </p:spPr>
        <p:txBody>
          <a:bodyPr wrap="square">
            <a:spAutoFit/>
          </a:bodyPr>
          <a:lstStyle/>
          <a:p>
            <a:pPr lvl="0" algn="just" rtl="1"/>
            <a:r>
              <a:rPr kumimoji="0" lang="ar-EG" sz="2200" b="1"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rPr>
              <a:t>الفريق</a:t>
            </a:r>
            <a:endParaRPr kumimoji="0" lang="en-US" sz="2200" b="1"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endParaRPr>
          </a:p>
        </p:txBody>
      </p:sp>
      <p:sp>
        <p:nvSpPr>
          <p:cNvPr id="15" name="Oval 14">
            <a:extLst>
              <a:ext uri="{FF2B5EF4-FFF2-40B4-BE49-F238E27FC236}">
                <a16:creationId xmlns:a16="http://schemas.microsoft.com/office/drawing/2014/main" id="{C479CF67-B3AD-481F-BD8B-D42AF97BCED9}"/>
              </a:ext>
            </a:extLst>
          </p:cNvPr>
          <p:cNvSpPr/>
          <p:nvPr/>
        </p:nvSpPr>
        <p:spPr>
          <a:xfrm>
            <a:off x="10546779" y="3134634"/>
            <a:ext cx="1042988" cy="1042988"/>
          </a:xfrm>
          <a:prstGeom prst="ellipse">
            <a:avLst/>
          </a:prstGeom>
          <a:ln>
            <a:solidFill>
              <a:srgbClr val="05C0E1"/>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dirty="0">
              <a:solidFill>
                <a:srgbClr val="03A5AD"/>
              </a:solidFill>
              <a:latin typeface="SST Arabic Medium" pitchFamily="34" charset="-78"/>
            </a:endParaRPr>
          </a:p>
        </p:txBody>
      </p:sp>
      <p:sp>
        <p:nvSpPr>
          <p:cNvPr id="9" name="TextBox 8">
            <a:extLst>
              <a:ext uri="{FF2B5EF4-FFF2-40B4-BE49-F238E27FC236}">
                <a16:creationId xmlns:a16="http://schemas.microsoft.com/office/drawing/2014/main" id="{D0E19E6A-EB63-4D27-BA04-C0BE0D4C9305}"/>
              </a:ext>
            </a:extLst>
          </p:cNvPr>
          <p:cNvSpPr txBox="1"/>
          <p:nvPr/>
        </p:nvSpPr>
        <p:spPr>
          <a:xfrm>
            <a:off x="10556304" y="2291402"/>
            <a:ext cx="1013419" cy="2015936"/>
          </a:xfrm>
          <a:prstGeom prst="rect">
            <a:avLst/>
          </a:prstGeom>
          <a:noFill/>
        </p:spPr>
        <p:txBody>
          <a:bodyPr wrap="none" rtlCol="0">
            <a:spAutoFit/>
          </a:bodyPr>
          <a:lstStyle/>
          <a:p>
            <a:r>
              <a:rPr lang="en-US" sz="12500" dirty="0">
                <a:solidFill>
                  <a:srgbClr val="03A5AD"/>
                </a:solidFill>
                <a:latin typeface="Berlin Sans FB Demi" panose="020E0802020502020306" pitchFamily="34" charset="0"/>
              </a:rPr>
              <a:t>2</a:t>
            </a:r>
          </a:p>
        </p:txBody>
      </p:sp>
      <p:sp>
        <p:nvSpPr>
          <p:cNvPr id="16" name="TextBox 15"/>
          <p:cNvSpPr txBox="1"/>
          <p:nvPr/>
        </p:nvSpPr>
        <p:spPr>
          <a:xfrm>
            <a:off x="3667125" y="526472"/>
            <a:ext cx="8033618"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المبادئ الـ 12 لإدارة المشاريع </a:t>
            </a:r>
            <a:r>
              <a:rPr lang="en-US" sz="2500" dirty="0">
                <a:solidFill>
                  <a:srgbClr val="112D63"/>
                </a:solidFill>
                <a:latin typeface="SST Arabic Medium" pitchFamily="34" charset="-78"/>
                <a:cs typeface="SST Arabic Medium" pitchFamily="34" charset="-78"/>
              </a:rPr>
              <a:t>PMI Principles</a:t>
            </a:r>
          </a:p>
        </p:txBody>
      </p:sp>
      <p:sp>
        <p:nvSpPr>
          <p:cNvPr id="17" name="Isosceles Triangle 16"/>
          <p:cNvSpPr/>
          <p:nvPr/>
        </p:nvSpPr>
        <p:spPr>
          <a:xfrm rot="16200000">
            <a:off x="6380532" y="3374902"/>
            <a:ext cx="226262" cy="194174"/>
          </a:xfrm>
          <a:prstGeom prst="triangle">
            <a:avLst/>
          </a:pr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Isosceles Triangle 17"/>
          <p:cNvSpPr/>
          <p:nvPr/>
        </p:nvSpPr>
        <p:spPr>
          <a:xfrm rot="16200000">
            <a:off x="6380532" y="3648666"/>
            <a:ext cx="226262" cy="194174"/>
          </a:xfrm>
          <a:prstGeom prst="triangle">
            <a:avLst/>
          </a:pr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Isosceles Triangle 18"/>
          <p:cNvSpPr/>
          <p:nvPr/>
        </p:nvSpPr>
        <p:spPr>
          <a:xfrm rot="16200000">
            <a:off x="6380532" y="4244579"/>
            <a:ext cx="226262" cy="194174"/>
          </a:xfrm>
          <a:prstGeom prst="triangle">
            <a:avLst/>
          </a:pr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p:cNvCxnSpPr/>
          <p:nvPr/>
        </p:nvCxnSpPr>
        <p:spPr>
          <a:xfrm>
            <a:off x="6948488" y="3358857"/>
            <a:ext cx="0" cy="2156118"/>
          </a:xfrm>
          <a:prstGeom prst="line">
            <a:avLst/>
          </a:prstGeom>
          <a:ln w="19050">
            <a:solidFill>
              <a:srgbClr val="0999C4"/>
            </a:solidFill>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BF4BD2E9-A85D-4802-B858-182A244A70C5}"/>
              </a:ext>
            </a:extLst>
          </p:cNvPr>
          <p:cNvSpPr/>
          <p:nvPr/>
        </p:nvSpPr>
        <p:spPr>
          <a:xfrm>
            <a:off x="7153275" y="3360838"/>
            <a:ext cx="2352676" cy="1815882"/>
          </a:xfrm>
          <a:prstGeom prst="rect">
            <a:avLst/>
          </a:prstGeom>
        </p:spPr>
        <p:txBody>
          <a:bodyPr wrap="square">
            <a:spAutoFit/>
          </a:bodyPr>
          <a:lstStyle/>
          <a:p>
            <a:pPr lvl="0" algn="justLow" rtl="1"/>
            <a:r>
              <a:rPr lang="ar-EG" sz="1400" dirty="0">
                <a:solidFill>
                  <a:schemeClr val="tx1">
                    <a:lumMod val="50000"/>
                    <a:lumOff val="50000"/>
                  </a:schemeClr>
                </a:solidFill>
                <a:latin typeface="SST Arabic Medium" pitchFamily="34" charset="-78"/>
                <a:cs typeface="SST Arabic Medium" pitchFamily="34" charset="-78"/>
              </a:rPr>
              <a:t>تتكون فرق المشروع من أفراد يتمتعون بمهارات ومعرفة وخبرات متنوعة يمكن لفرق المشروع التي تعمل بشكل تعاوني لتحقيق هدف</a:t>
            </a:r>
          </a:p>
          <a:p>
            <a:pPr lvl="0" algn="justLow" rtl="1"/>
            <a:r>
              <a:rPr lang="ar-EG" sz="1400" dirty="0">
                <a:solidFill>
                  <a:schemeClr val="tx1">
                    <a:lumMod val="50000"/>
                    <a:lumOff val="50000"/>
                  </a:schemeClr>
                </a:solidFill>
                <a:latin typeface="SST Arabic Medium" pitchFamily="34" charset="-78"/>
                <a:cs typeface="SST Arabic Medium" pitchFamily="34" charset="-78"/>
              </a:rPr>
              <a:t>مشترك بشكل أكثر فعالية وكفاءة من الأفراد الذين يعملون بشكل مستقل.</a:t>
            </a:r>
          </a:p>
        </p:txBody>
      </p:sp>
      <p:sp>
        <p:nvSpPr>
          <p:cNvPr id="22" name="Rectangle 21">
            <a:extLst>
              <a:ext uri="{FF2B5EF4-FFF2-40B4-BE49-F238E27FC236}">
                <a16:creationId xmlns:a16="http://schemas.microsoft.com/office/drawing/2014/main" id="{BF4BD2E9-A85D-4802-B858-182A244A70C5}"/>
              </a:ext>
            </a:extLst>
          </p:cNvPr>
          <p:cNvSpPr/>
          <p:nvPr/>
        </p:nvSpPr>
        <p:spPr>
          <a:xfrm>
            <a:off x="2528888" y="3360838"/>
            <a:ext cx="3851873" cy="2246769"/>
          </a:xfrm>
          <a:prstGeom prst="rect">
            <a:avLst/>
          </a:prstGeom>
        </p:spPr>
        <p:txBody>
          <a:bodyPr wrap="square">
            <a:spAutoFit/>
          </a:bodyPr>
          <a:lstStyle/>
          <a:p>
            <a:pPr lvl="0" algn="r" rtl="1"/>
            <a:r>
              <a:rPr lang="ar-EG" sz="1400" dirty="0">
                <a:solidFill>
                  <a:schemeClr val="tx1">
                    <a:lumMod val="50000"/>
                    <a:lumOff val="50000"/>
                  </a:schemeClr>
                </a:solidFill>
                <a:latin typeface="SST Arabic Medium" pitchFamily="34" charset="-78"/>
                <a:cs typeface="SST Arabic Medium" pitchFamily="34" charset="-78"/>
              </a:rPr>
              <a:t>يتم تسليم المشاريع من قبل فرق المشروع.</a:t>
            </a:r>
          </a:p>
          <a:p>
            <a:pPr lvl="0" algn="r" rtl="1"/>
            <a:r>
              <a:rPr lang="ar-EG" sz="1400" dirty="0">
                <a:solidFill>
                  <a:schemeClr val="tx1">
                    <a:lumMod val="50000"/>
                    <a:lumOff val="50000"/>
                  </a:schemeClr>
                </a:solidFill>
                <a:latin typeface="SST Arabic Medium" pitchFamily="34" charset="-78"/>
                <a:cs typeface="SST Arabic Medium" pitchFamily="34" charset="-78"/>
              </a:rPr>
              <a:t>تعمل فرق المشروع ضمن ثقافات وإرشادات تنظيمية ومهنية، وغالبا ما تؤسس ثقافتها "المحلية".</a:t>
            </a:r>
          </a:p>
          <a:p>
            <a:pPr lvl="0" algn="r" rtl="1"/>
            <a:r>
              <a:rPr lang="ar-EG" sz="1400" dirty="0">
                <a:solidFill>
                  <a:schemeClr val="tx1">
                    <a:lumMod val="50000"/>
                    <a:lumOff val="50000"/>
                  </a:schemeClr>
                </a:solidFill>
                <a:latin typeface="SST Arabic Medium" pitchFamily="34" charset="-78"/>
                <a:cs typeface="SST Arabic Medium" pitchFamily="34" charset="-78"/>
              </a:rPr>
              <a:t>تسهل البيئة التعاونية لفريق المشروع ما يلي:</a:t>
            </a:r>
          </a:p>
          <a:p>
            <a:pPr lvl="0" algn="r" rtl="1"/>
            <a:endParaRPr lang="ar-EG" sz="1400" dirty="0">
              <a:solidFill>
                <a:schemeClr val="tx1">
                  <a:lumMod val="50000"/>
                  <a:lumOff val="50000"/>
                </a:schemeClr>
              </a:solidFill>
              <a:latin typeface="SST Arabic Medium" pitchFamily="34" charset="-78"/>
              <a:cs typeface="SST Arabic Medium" pitchFamily="34" charset="-78"/>
            </a:endParaRPr>
          </a:p>
          <a:p>
            <a:pPr marL="285750" lvl="0" indent="-285750" algn="r" rtl="1">
              <a:buFont typeface="Arial" pitchFamily="34" charset="0"/>
              <a:buChar char="•"/>
            </a:pPr>
            <a:r>
              <a:rPr lang="ar-EG" sz="1400" dirty="0">
                <a:solidFill>
                  <a:schemeClr val="tx1">
                    <a:lumMod val="50000"/>
                    <a:lumOff val="50000"/>
                  </a:schemeClr>
                </a:solidFill>
                <a:latin typeface="SST Arabic Medium" pitchFamily="34" charset="-78"/>
                <a:cs typeface="SST Arabic Medium" pitchFamily="34" charset="-78"/>
              </a:rPr>
              <a:t>التوافق مع الثقافات والأدلة الارشادية الأخرى بالمنظمة.</a:t>
            </a:r>
          </a:p>
          <a:p>
            <a:pPr marL="285750" lvl="0" indent="-285750" algn="r" rtl="1">
              <a:buFont typeface="Arial" pitchFamily="34" charset="0"/>
              <a:buChar char="•"/>
            </a:pPr>
            <a:r>
              <a:rPr lang="ar-EG" sz="1400" dirty="0">
                <a:solidFill>
                  <a:schemeClr val="tx1">
                    <a:lumMod val="50000"/>
                    <a:lumOff val="50000"/>
                  </a:schemeClr>
                </a:solidFill>
                <a:latin typeface="SST Arabic Medium" pitchFamily="34" charset="-78"/>
                <a:cs typeface="SST Arabic Medium" pitchFamily="34" charset="-78"/>
              </a:rPr>
              <a:t>التعلم والتطوير الفردي والجماعي</a:t>
            </a:r>
          </a:p>
          <a:p>
            <a:pPr marL="285750" lvl="0" indent="-285750" algn="r" rtl="1">
              <a:buFont typeface="Arial" pitchFamily="34" charset="0"/>
              <a:buChar char="•"/>
            </a:pPr>
            <a:r>
              <a:rPr lang="ar-EG" sz="1400" dirty="0">
                <a:solidFill>
                  <a:schemeClr val="tx1">
                    <a:lumMod val="50000"/>
                    <a:lumOff val="50000"/>
                  </a:schemeClr>
                </a:solidFill>
                <a:latin typeface="SST Arabic Medium" pitchFamily="34" charset="-78"/>
                <a:cs typeface="SST Arabic Medium" pitchFamily="34" charset="-78"/>
              </a:rPr>
              <a:t>المساهمات المثلى لتحقيق النتائج المرجوة</a:t>
            </a:r>
          </a:p>
        </p:txBody>
      </p:sp>
    </p:spTree>
    <p:extLst>
      <p:ext uri="{BB962C8B-B14F-4D97-AF65-F5344CB8AC3E}">
        <p14:creationId xmlns:p14="http://schemas.microsoft.com/office/powerpoint/2010/main" val="332386927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F4BD2E9-A85D-4802-B858-182A244A70C5}"/>
              </a:ext>
            </a:extLst>
          </p:cNvPr>
          <p:cNvSpPr/>
          <p:nvPr/>
        </p:nvSpPr>
        <p:spPr>
          <a:xfrm>
            <a:off x="5670073" y="1525330"/>
            <a:ext cx="5919694" cy="369332"/>
          </a:xfrm>
          <a:prstGeom prst="rect">
            <a:avLst/>
          </a:prstGeom>
        </p:spPr>
        <p:txBody>
          <a:bodyPr wrap="square">
            <a:spAutoFit/>
          </a:bodyPr>
          <a:lstStyle/>
          <a:p>
            <a:pPr lvl="0" algn="r" rtl="1"/>
            <a:r>
              <a:rPr lang="ar-EG" dirty="0">
                <a:solidFill>
                  <a:srgbClr val="03A5AD"/>
                </a:solidFill>
                <a:latin typeface="SST Arabic Medium" pitchFamily="34" charset="-78"/>
                <a:cs typeface="SST Arabic Medium" pitchFamily="34" charset="-78"/>
              </a:rPr>
              <a:t>3. </a:t>
            </a:r>
            <a:r>
              <a:rPr lang="ar-DZ" dirty="0">
                <a:solidFill>
                  <a:srgbClr val="03A5AD"/>
                </a:solidFill>
                <a:latin typeface="SST Arabic Medium" pitchFamily="34" charset="-78"/>
                <a:cs typeface="SST Arabic Medium" pitchFamily="34" charset="-78"/>
              </a:rPr>
              <a:t>شارك بفعالية مع المعنيين</a:t>
            </a:r>
            <a:endParaRPr kumimoji="0" lang="en-US"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p:txBody>
      </p:sp>
      <p:sp>
        <p:nvSpPr>
          <p:cNvPr id="15" name="Oval 14">
            <a:extLst>
              <a:ext uri="{FF2B5EF4-FFF2-40B4-BE49-F238E27FC236}">
                <a16:creationId xmlns:a16="http://schemas.microsoft.com/office/drawing/2014/main" id="{C479CF67-B3AD-481F-BD8B-D42AF97BCED9}"/>
              </a:ext>
            </a:extLst>
          </p:cNvPr>
          <p:cNvSpPr/>
          <p:nvPr/>
        </p:nvSpPr>
        <p:spPr>
          <a:xfrm>
            <a:off x="10546779" y="3134634"/>
            <a:ext cx="1042988" cy="1042988"/>
          </a:xfrm>
          <a:prstGeom prst="ellipse">
            <a:avLst/>
          </a:prstGeom>
          <a:ln>
            <a:solidFill>
              <a:srgbClr val="05C0E1"/>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dirty="0">
              <a:solidFill>
                <a:srgbClr val="03A5AD"/>
              </a:solidFill>
              <a:latin typeface="SST Arabic Medium" pitchFamily="34" charset="-78"/>
            </a:endParaRPr>
          </a:p>
        </p:txBody>
      </p:sp>
      <p:sp>
        <p:nvSpPr>
          <p:cNvPr id="9" name="TextBox 8">
            <a:extLst>
              <a:ext uri="{FF2B5EF4-FFF2-40B4-BE49-F238E27FC236}">
                <a16:creationId xmlns:a16="http://schemas.microsoft.com/office/drawing/2014/main" id="{BB47658C-3CDE-4AC5-AC2D-DACEEFD31187}"/>
              </a:ext>
            </a:extLst>
          </p:cNvPr>
          <p:cNvSpPr txBox="1"/>
          <p:nvPr/>
        </p:nvSpPr>
        <p:spPr>
          <a:xfrm>
            <a:off x="10585608" y="2383372"/>
            <a:ext cx="965329" cy="2015936"/>
          </a:xfrm>
          <a:prstGeom prst="rect">
            <a:avLst/>
          </a:prstGeom>
          <a:noFill/>
          <a:ln>
            <a:noFill/>
          </a:ln>
        </p:spPr>
        <p:txBody>
          <a:bodyPr wrap="none" rtlCol="0">
            <a:spAutoFit/>
          </a:bodyPr>
          <a:lstStyle/>
          <a:p>
            <a:r>
              <a:rPr lang="en-US" sz="12500" dirty="0">
                <a:solidFill>
                  <a:srgbClr val="03A5AD"/>
                </a:solidFill>
                <a:latin typeface="Berlin Sans FB Demi" panose="020E0802020502020306" pitchFamily="34" charset="0"/>
              </a:rPr>
              <a:t>3</a:t>
            </a:r>
          </a:p>
        </p:txBody>
      </p:sp>
      <p:sp>
        <p:nvSpPr>
          <p:cNvPr id="16" name="TextBox 15"/>
          <p:cNvSpPr txBox="1"/>
          <p:nvPr/>
        </p:nvSpPr>
        <p:spPr>
          <a:xfrm>
            <a:off x="3667125" y="526472"/>
            <a:ext cx="8033618"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المبادئ الـ 12 لإدارة المشاريع </a:t>
            </a:r>
            <a:r>
              <a:rPr lang="en-US" sz="2500" dirty="0">
                <a:solidFill>
                  <a:srgbClr val="112D63"/>
                </a:solidFill>
                <a:latin typeface="SST Arabic Medium" pitchFamily="34" charset="-78"/>
                <a:cs typeface="SST Arabic Medium" pitchFamily="34" charset="-78"/>
              </a:rPr>
              <a:t>PMI Principles</a:t>
            </a:r>
          </a:p>
        </p:txBody>
      </p:sp>
      <p:sp>
        <p:nvSpPr>
          <p:cNvPr id="23" name="Rectangle 22"/>
          <p:cNvSpPr/>
          <p:nvPr/>
        </p:nvSpPr>
        <p:spPr>
          <a:xfrm>
            <a:off x="2528888" y="2543175"/>
            <a:ext cx="7134225" cy="609600"/>
          </a:xfrm>
          <a:prstGeom prst="rect">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BF4BD2E9-A85D-4802-B858-182A244A70C5}"/>
              </a:ext>
            </a:extLst>
          </p:cNvPr>
          <p:cNvSpPr/>
          <p:nvPr/>
        </p:nvSpPr>
        <p:spPr>
          <a:xfrm>
            <a:off x="3533816" y="2632531"/>
            <a:ext cx="5919694" cy="430887"/>
          </a:xfrm>
          <a:prstGeom prst="rect">
            <a:avLst/>
          </a:prstGeom>
        </p:spPr>
        <p:txBody>
          <a:bodyPr wrap="square">
            <a:spAutoFit/>
          </a:bodyPr>
          <a:lstStyle/>
          <a:p>
            <a:pPr lvl="0" algn="just" rtl="1"/>
            <a:r>
              <a:rPr kumimoji="0" lang="ar-EG" sz="2200" b="1"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rPr>
              <a:t>المعنيون</a:t>
            </a:r>
            <a:endParaRPr kumimoji="0" lang="en-US" sz="2200" b="1"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endParaRPr>
          </a:p>
        </p:txBody>
      </p:sp>
      <p:sp>
        <p:nvSpPr>
          <p:cNvPr id="26" name="Isosceles Triangle 25"/>
          <p:cNvSpPr/>
          <p:nvPr/>
        </p:nvSpPr>
        <p:spPr>
          <a:xfrm rot="16200000">
            <a:off x="6380532" y="3374902"/>
            <a:ext cx="226262" cy="194174"/>
          </a:xfrm>
          <a:prstGeom prst="triangle">
            <a:avLst/>
          </a:pr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Isosceles Triangle 26"/>
          <p:cNvSpPr/>
          <p:nvPr/>
        </p:nvSpPr>
        <p:spPr>
          <a:xfrm rot="16200000">
            <a:off x="6380532" y="3848691"/>
            <a:ext cx="226262" cy="194174"/>
          </a:xfrm>
          <a:prstGeom prst="triangle">
            <a:avLst/>
          </a:pr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Isosceles Triangle 27"/>
          <p:cNvSpPr/>
          <p:nvPr/>
        </p:nvSpPr>
        <p:spPr>
          <a:xfrm rot="16200000">
            <a:off x="6380532" y="4492229"/>
            <a:ext cx="226262" cy="194174"/>
          </a:xfrm>
          <a:prstGeom prst="triangle">
            <a:avLst/>
          </a:pr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Straight Connector 28"/>
          <p:cNvCxnSpPr/>
          <p:nvPr/>
        </p:nvCxnSpPr>
        <p:spPr>
          <a:xfrm>
            <a:off x="6948488" y="3358857"/>
            <a:ext cx="0" cy="2156118"/>
          </a:xfrm>
          <a:prstGeom prst="line">
            <a:avLst/>
          </a:prstGeom>
          <a:ln w="19050">
            <a:solidFill>
              <a:srgbClr val="0999C4"/>
            </a:solidFill>
          </a:ln>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BF4BD2E9-A85D-4802-B858-182A244A70C5}"/>
              </a:ext>
            </a:extLst>
          </p:cNvPr>
          <p:cNvSpPr/>
          <p:nvPr/>
        </p:nvSpPr>
        <p:spPr>
          <a:xfrm>
            <a:off x="7153275" y="3360838"/>
            <a:ext cx="2352676" cy="954107"/>
          </a:xfrm>
          <a:prstGeom prst="rect">
            <a:avLst/>
          </a:prstGeom>
        </p:spPr>
        <p:txBody>
          <a:bodyPr wrap="square">
            <a:spAutoFit/>
          </a:bodyPr>
          <a:lstStyle/>
          <a:p>
            <a:pPr lvl="0" algn="justLow" rtl="1"/>
            <a:r>
              <a:rPr lang="ar-EG" sz="1400" dirty="0">
                <a:solidFill>
                  <a:schemeClr val="tx1">
                    <a:lumMod val="50000"/>
                    <a:lumOff val="50000"/>
                  </a:schemeClr>
                </a:solidFill>
                <a:latin typeface="SST Arabic Medium" pitchFamily="34" charset="-78"/>
                <a:cs typeface="SST Arabic Medium" pitchFamily="34" charset="-78"/>
              </a:rPr>
              <a:t>إشراك المعنيين بشكل استباقي وبالدرجة اللازمة للمساهمة في نجاح المشروع ورضا العملاء.</a:t>
            </a:r>
          </a:p>
        </p:txBody>
      </p:sp>
      <p:sp>
        <p:nvSpPr>
          <p:cNvPr id="31" name="Rectangle 30">
            <a:extLst>
              <a:ext uri="{FF2B5EF4-FFF2-40B4-BE49-F238E27FC236}">
                <a16:creationId xmlns:a16="http://schemas.microsoft.com/office/drawing/2014/main" id="{BF4BD2E9-A85D-4802-B858-182A244A70C5}"/>
              </a:ext>
            </a:extLst>
          </p:cNvPr>
          <p:cNvSpPr/>
          <p:nvPr/>
        </p:nvSpPr>
        <p:spPr>
          <a:xfrm>
            <a:off x="2528888" y="3360838"/>
            <a:ext cx="3851873" cy="1600438"/>
          </a:xfrm>
          <a:prstGeom prst="rect">
            <a:avLst/>
          </a:prstGeom>
        </p:spPr>
        <p:txBody>
          <a:bodyPr wrap="square">
            <a:spAutoFit/>
          </a:bodyPr>
          <a:lstStyle/>
          <a:p>
            <a:pPr lvl="0" algn="r" rtl="1"/>
            <a:r>
              <a:rPr lang="ar-EG" sz="1400" dirty="0">
                <a:solidFill>
                  <a:schemeClr val="tx1">
                    <a:lumMod val="50000"/>
                    <a:lumOff val="50000"/>
                  </a:schemeClr>
                </a:solidFill>
                <a:latin typeface="SST Arabic Medium" pitchFamily="34" charset="-78"/>
                <a:cs typeface="SST Arabic Medium" pitchFamily="34" charset="-78"/>
              </a:rPr>
              <a:t>يؤثر المعنيون على المشاريع والأداء والنتائج.</a:t>
            </a:r>
          </a:p>
          <a:p>
            <a:pPr lvl="0" algn="r" rtl="1"/>
            <a:endParaRPr lang="ar-EG" sz="1400" dirty="0">
              <a:solidFill>
                <a:schemeClr val="tx1">
                  <a:lumMod val="50000"/>
                  <a:lumOff val="50000"/>
                </a:schemeClr>
              </a:solidFill>
              <a:latin typeface="SST Arabic Medium" pitchFamily="34" charset="-78"/>
              <a:cs typeface="SST Arabic Medium" pitchFamily="34" charset="-78"/>
            </a:endParaRPr>
          </a:p>
          <a:p>
            <a:pPr lvl="0" algn="r" rtl="1"/>
            <a:r>
              <a:rPr lang="ar-EG" sz="1400" dirty="0">
                <a:solidFill>
                  <a:schemeClr val="tx1">
                    <a:lumMod val="50000"/>
                    <a:lumOff val="50000"/>
                  </a:schemeClr>
                </a:solidFill>
                <a:latin typeface="SST Arabic Medium" pitchFamily="34" charset="-78"/>
                <a:cs typeface="SST Arabic Medium" pitchFamily="34" charset="-78"/>
              </a:rPr>
              <a:t>تخدم فرق المشروع المعنيين الآخرين من خلال المشاركة معهم.</a:t>
            </a:r>
          </a:p>
          <a:p>
            <a:pPr lvl="0" algn="r" rtl="1"/>
            <a:endParaRPr lang="ar-EG" sz="1400" dirty="0">
              <a:solidFill>
                <a:schemeClr val="tx1">
                  <a:lumMod val="50000"/>
                  <a:lumOff val="50000"/>
                </a:schemeClr>
              </a:solidFill>
              <a:latin typeface="SST Arabic Medium" pitchFamily="34" charset="-78"/>
              <a:cs typeface="SST Arabic Medium" pitchFamily="34" charset="-78"/>
            </a:endParaRPr>
          </a:p>
          <a:p>
            <a:pPr lvl="0" algn="r" rtl="1"/>
            <a:r>
              <a:rPr lang="ar-EG" sz="1400" dirty="0">
                <a:solidFill>
                  <a:schemeClr val="tx1">
                    <a:lumMod val="50000"/>
                    <a:lumOff val="50000"/>
                  </a:schemeClr>
                </a:solidFill>
                <a:latin typeface="SST Arabic Medium" pitchFamily="34" charset="-78"/>
                <a:cs typeface="SST Arabic Medium" pitchFamily="34" charset="-78"/>
              </a:rPr>
              <a:t>تعمل مشاركة المعنيين بشكل استباقي على تعزيز تسليم القيمة.</a:t>
            </a:r>
          </a:p>
        </p:txBody>
      </p:sp>
    </p:spTree>
    <p:extLst>
      <p:ext uri="{BB962C8B-B14F-4D97-AF65-F5344CB8AC3E}">
        <p14:creationId xmlns:p14="http://schemas.microsoft.com/office/powerpoint/2010/main" val="398405620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E733652-4630-439D-B42A-F3B91217E1F5}"/>
              </a:ext>
            </a:extLst>
          </p:cNvPr>
          <p:cNvSpPr/>
          <p:nvPr/>
        </p:nvSpPr>
        <p:spPr>
          <a:xfrm>
            <a:off x="1529862" y="2142789"/>
            <a:ext cx="9661895" cy="2862322"/>
          </a:xfrm>
          <a:prstGeom prst="rect">
            <a:avLst/>
          </a:prstGeom>
        </p:spPr>
        <p:txBody>
          <a:bodyPr wrap="square">
            <a:spAutoFit/>
          </a:bodyPr>
          <a:lstStyle/>
          <a:p>
            <a:pPr algn="r" rtl="1"/>
            <a:r>
              <a:rPr lang="ar-DZ" dirty="0">
                <a:solidFill>
                  <a:srgbClr val="03A5AD"/>
                </a:solidFill>
                <a:latin typeface="SST Arabic Medium" pitchFamily="34" charset="-78"/>
                <a:cs typeface="SST Arabic Medium" pitchFamily="34" charset="-78"/>
              </a:rPr>
              <a:t>يمكن للمعنيين التأثير على العديد من جوانب المشروع، بما في ذلك على سبيل المثال لا الحصر، ما يلي:</a:t>
            </a:r>
            <a:endParaRPr lang="ar-EG" dirty="0">
              <a:solidFill>
                <a:srgbClr val="03A5AD"/>
              </a:solidFill>
              <a:latin typeface="SST Arabic Medium" pitchFamily="34" charset="-78"/>
              <a:cs typeface="SST Arabic Medium" pitchFamily="34" charset="-78"/>
            </a:endParaRPr>
          </a:p>
          <a:p>
            <a:pPr algn="r" rtl="1">
              <a:lnSpc>
                <a:spcPct val="150000"/>
              </a:lnSpc>
            </a:pPr>
            <a:endParaRPr lang="ar-DZ" dirty="0">
              <a:solidFill>
                <a:srgbClr val="03A5AD"/>
              </a:solidFill>
              <a:latin typeface="SST Arabic Medium" pitchFamily="34" charset="-78"/>
              <a:cs typeface="SST Arabic Medium" pitchFamily="34" charset="-78"/>
            </a:endParaRPr>
          </a:p>
          <a:p>
            <a:pPr marL="342900" indent="-342900" algn="r" rtl="1">
              <a:lnSpc>
                <a:spcPct val="150000"/>
              </a:lnSpc>
              <a:buClr>
                <a:srgbClr val="03A5AD"/>
              </a:buClr>
              <a:buFont typeface="Arial" panose="020B0604020202020204" pitchFamily="34" charset="0"/>
              <a:buChar char="•"/>
            </a:pPr>
            <a:r>
              <a:rPr lang="ar-DZ" dirty="0">
                <a:solidFill>
                  <a:schemeClr val="tx1">
                    <a:lumMod val="50000"/>
                    <a:lumOff val="50000"/>
                  </a:schemeClr>
                </a:solidFill>
                <a:latin typeface="SST Arabic Medium" pitchFamily="34" charset="-78"/>
                <a:cs typeface="SST Arabic Medium" pitchFamily="34" charset="-78"/>
              </a:rPr>
              <a:t>النطاق/ المتطلبات</a:t>
            </a:r>
            <a:endParaRPr lang="ar-EG" dirty="0">
              <a:solidFill>
                <a:schemeClr val="tx1">
                  <a:lumMod val="50000"/>
                  <a:lumOff val="50000"/>
                </a:schemeClr>
              </a:solidFill>
              <a:latin typeface="SST Arabic Medium" pitchFamily="34" charset="-78"/>
              <a:cs typeface="SST Arabic Medium" pitchFamily="34" charset="-78"/>
            </a:endParaRPr>
          </a:p>
          <a:p>
            <a:pPr marL="342900" indent="-342900" algn="r" rtl="1">
              <a:lnSpc>
                <a:spcPct val="150000"/>
              </a:lnSpc>
              <a:buClr>
                <a:srgbClr val="03A5AD"/>
              </a:buClr>
              <a:buFont typeface="Arial" panose="020B0604020202020204" pitchFamily="34" charset="0"/>
              <a:buChar char="•"/>
            </a:pPr>
            <a:r>
              <a:rPr lang="ar-DZ" dirty="0">
                <a:solidFill>
                  <a:schemeClr val="tx1">
                    <a:lumMod val="50000"/>
                    <a:lumOff val="50000"/>
                  </a:schemeClr>
                </a:solidFill>
                <a:latin typeface="SST Arabic Medium" pitchFamily="34" charset="-78"/>
                <a:cs typeface="SST Arabic Medium" pitchFamily="34" charset="-78"/>
              </a:rPr>
              <a:t>الجدول الزمني</a:t>
            </a:r>
            <a:endParaRPr lang="ar-EG" dirty="0">
              <a:solidFill>
                <a:schemeClr val="tx1">
                  <a:lumMod val="50000"/>
                  <a:lumOff val="50000"/>
                </a:schemeClr>
              </a:solidFill>
              <a:latin typeface="SST Arabic Medium" pitchFamily="34" charset="-78"/>
              <a:cs typeface="SST Arabic Medium" pitchFamily="34" charset="-78"/>
            </a:endParaRPr>
          </a:p>
          <a:p>
            <a:pPr marL="342900" indent="-342900" algn="r" rtl="1">
              <a:lnSpc>
                <a:spcPct val="150000"/>
              </a:lnSpc>
              <a:buClr>
                <a:srgbClr val="03A5AD"/>
              </a:buClr>
              <a:buFont typeface="Arial" panose="020B0604020202020204" pitchFamily="34" charset="0"/>
              <a:buChar char="•"/>
            </a:pPr>
            <a:r>
              <a:rPr lang="ar-DZ" dirty="0">
                <a:solidFill>
                  <a:schemeClr val="tx1">
                    <a:lumMod val="50000"/>
                    <a:lumOff val="50000"/>
                  </a:schemeClr>
                </a:solidFill>
                <a:latin typeface="SST Arabic Medium" pitchFamily="34" charset="-78"/>
                <a:cs typeface="SST Arabic Medium" pitchFamily="34" charset="-78"/>
              </a:rPr>
              <a:t>التكلفة</a:t>
            </a:r>
            <a:endParaRPr lang="ar-EG" dirty="0">
              <a:solidFill>
                <a:schemeClr val="tx1">
                  <a:lumMod val="50000"/>
                  <a:lumOff val="50000"/>
                </a:schemeClr>
              </a:solidFill>
              <a:latin typeface="SST Arabic Medium" pitchFamily="34" charset="-78"/>
              <a:cs typeface="SST Arabic Medium" pitchFamily="34" charset="-78"/>
            </a:endParaRPr>
          </a:p>
          <a:p>
            <a:pPr marL="342900" indent="-342900" algn="r" rtl="1">
              <a:lnSpc>
                <a:spcPct val="150000"/>
              </a:lnSpc>
              <a:buClr>
                <a:srgbClr val="03A5AD"/>
              </a:buClr>
              <a:buFont typeface="Arial" panose="020B0604020202020204" pitchFamily="34" charset="0"/>
              <a:buChar char="•"/>
            </a:pPr>
            <a:r>
              <a:rPr lang="ar-DZ" dirty="0">
                <a:solidFill>
                  <a:schemeClr val="tx1">
                    <a:lumMod val="50000"/>
                    <a:lumOff val="50000"/>
                  </a:schemeClr>
                </a:solidFill>
                <a:latin typeface="SST Arabic Medium" pitchFamily="34" charset="-78"/>
                <a:cs typeface="SST Arabic Medium" pitchFamily="34" charset="-78"/>
              </a:rPr>
              <a:t>فريق المشروع</a:t>
            </a:r>
            <a:endParaRPr lang="ar-EG" dirty="0">
              <a:solidFill>
                <a:schemeClr val="tx1">
                  <a:lumMod val="50000"/>
                  <a:lumOff val="50000"/>
                </a:schemeClr>
              </a:solidFill>
              <a:latin typeface="SST Arabic Medium" pitchFamily="34" charset="-78"/>
              <a:cs typeface="SST Arabic Medium" pitchFamily="34" charset="-78"/>
            </a:endParaRPr>
          </a:p>
          <a:p>
            <a:pPr marL="342900" indent="-342900" algn="r" rtl="1">
              <a:lnSpc>
                <a:spcPct val="150000"/>
              </a:lnSpc>
              <a:buClr>
                <a:srgbClr val="03A5AD"/>
              </a:buClr>
              <a:buFont typeface="Arial" panose="020B0604020202020204" pitchFamily="34" charset="0"/>
              <a:buChar char="•"/>
            </a:pPr>
            <a:r>
              <a:rPr lang="ar-DZ" dirty="0">
                <a:solidFill>
                  <a:schemeClr val="tx1">
                    <a:lumMod val="50000"/>
                    <a:lumOff val="50000"/>
                  </a:schemeClr>
                </a:solidFill>
                <a:latin typeface="SST Arabic Medium" pitchFamily="34" charset="-78"/>
                <a:cs typeface="SST Arabic Medium" pitchFamily="34" charset="-78"/>
              </a:rPr>
              <a:t>الخطط</a:t>
            </a:r>
            <a:endParaRPr lang="en-US" dirty="0">
              <a:solidFill>
                <a:schemeClr val="tx1">
                  <a:lumMod val="50000"/>
                  <a:lumOff val="50000"/>
                </a:schemeClr>
              </a:solidFill>
              <a:latin typeface="SST Arabic Medium" pitchFamily="34" charset="-78"/>
              <a:cs typeface="SST Arabic Medium" pitchFamily="34" charset="-78"/>
            </a:endParaRPr>
          </a:p>
        </p:txBody>
      </p:sp>
      <p:sp>
        <p:nvSpPr>
          <p:cNvPr id="6" name="TextBox 5"/>
          <p:cNvSpPr txBox="1"/>
          <p:nvPr/>
        </p:nvSpPr>
        <p:spPr>
          <a:xfrm>
            <a:off x="3667125" y="526472"/>
            <a:ext cx="8033618"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المبادئ الـ 12 لإدارة المشاريع </a:t>
            </a:r>
            <a:r>
              <a:rPr lang="en-US" sz="2500" dirty="0">
                <a:solidFill>
                  <a:srgbClr val="112D63"/>
                </a:solidFill>
                <a:latin typeface="SST Arabic Medium" pitchFamily="34" charset="-78"/>
                <a:cs typeface="SST Arabic Medium" pitchFamily="34" charset="-78"/>
              </a:rPr>
              <a:t>PMI Principles</a:t>
            </a:r>
          </a:p>
        </p:txBody>
      </p:sp>
      <p:sp>
        <p:nvSpPr>
          <p:cNvPr id="8" name="Rectangle 7">
            <a:extLst>
              <a:ext uri="{FF2B5EF4-FFF2-40B4-BE49-F238E27FC236}">
                <a16:creationId xmlns:a16="http://schemas.microsoft.com/office/drawing/2014/main" id="{BF4BD2E9-A85D-4802-B858-182A244A70C5}"/>
              </a:ext>
            </a:extLst>
          </p:cNvPr>
          <p:cNvSpPr/>
          <p:nvPr/>
        </p:nvSpPr>
        <p:spPr>
          <a:xfrm>
            <a:off x="5670073" y="1525330"/>
            <a:ext cx="5919694" cy="369332"/>
          </a:xfrm>
          <a:prstGeom prst="rect">
            <a:avLst/>
          </a:prstGeom>
        </p:spPr>
        <p:txBody>
          <a:bodyPr wrap="square">
            <a:spAutoFit/>
          </a:bodyPr>
          <a:lstStyle/>
          <a:p>
            <a:pPr lvl="0" algn="r" rtl="1"/>
            <a:r>
              <a:rPr lang="ar-EG" dirty="0">
                <a:solidFill>
                  <a:srgbClr val="03A5AD"/>
                </a:solidFill>
                <a:latin typeface="SST Arabic Medium" pitchFamily="34" charset="-78"/>
                <a:cs typeface="SST Arabic Medium" pitchFamily="34" charset="-78"/>
              </a:rPr>
              <a:t>3. </a:t>
            </a:r>
            <a:r>
              <a:rPr lang="ar-DZ" dirty="0">
                <a:solidFill>
                  <a:srgbClr val="03A5AD"/>
                </a:solidFill>
                <a:latin typeface="SST Arabic Medium" pitchFamily="34" charset="-78"/>
                <a:cs typeface="SST Arabic Medium" pitchFamily="34" charset="-78"/>
              </a:rPr>
              <a:t>شارك بفعالية مع المعنيين</a:t>
            </a:r>
            <a:endParaRPr kumimoji="0" lang="en-US"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p:txBody>
      </p:sp>
    </p:spTree>
    <p:extLst>
      <p:ext uri="{BB962C8B-B14F-4D97-AF65-F5344CB8AC3E}">
        <p14:creationId xmlns:p14="http://schemas.microsoft.com/office/powerpoint/2010/main" val="198298026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F4BD2E9-A85D-4802-B858-182A244A70C5}"/>
              </a:ext>
            </a:extLst>
          </p:cNvPr>
          <p:cNvSpPr/>
          <p:nvPr/>
        </p:nvSpPr>
        <p:spPr>
          <a:xfrm>
            <a:off x="5683341" y="1477791"/>
            <a:ext cx="5919694" cy="369332"/>
          </a:xfrm>
          <a:prstGeom prst="rect">
            <a:avLst/>
          </a:prstGeom>
        </p:spPr>
        <p:txBody>
          <a:bodyPr wrap="square">
            <a:spAutoFit/>
          </a:bodyPr>
          <a:lstStyle/>
          <a:p>
            <a:pPr lvl="0" algn="r" rtl="1"/>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4. </a:t>
            </a:r>
            <a:r>
              <a:rPr lang="ar-DZ" dirty="0">
                <a:solidFill>
                  <a:srgbClr val="03A5AD"/>
                </a:solidFill>
                <a:latin typeface="SST Arabic Medium" pitchFamily="34" charset="-78"/>
                <a:cs typeface="SST Arabic Medium" pitchFamily="34" charset="-78"/>
              </a:rPr>
              <a:t>التركيز على القيمة</a:t>
            </a:r>
            <a:endParaRPr kumimoji="0" lang="en-US"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p:txBody>
      </p:sp>
      <p:sp>
        <p:nvSpPr>
          <p:cNvPr id="17" name="TextBox 16"/>
          <p:cNvSpPr txBox="1"/>
          <p:nvPr/>
        </p:nvSpPr>
        <p:spPr>
          <a:xfrm>
            <a:off x="3667125" y="526472"/>
            <a:ext cx="8033618"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المبادئ الـ 12 لإدارة المشاريع </a:t>
            </a:r>
            <a:r>
              <a:rPr lang="en-US" sz="2500" dirty="0">
                <a:solidFill>
                  <a:srgbClr val="112D63"/>
                </a:solidFill>
                <a:latin typeface="SST Arabic Medium" pitchFamily="34" charset="-78"/>
                <a:cs typeface="SST Arabic Medium" pitchFamily="34" charset="-78"/>
              </a:rPr>
              <a:t>PMI Principles</a:t>
            </a:r>
          </a:p>
        </p:txBody>
      </p:sp>
      <p:sp>
        <p:nvSpPr>
          <p:cNvPr id="18" name="Oval 17">
            <a:extLst>
              <a:ext uri="{FF2B5EF4-FFF2-40B4-BE49-F238E27FC236}">
                <a16:creationId xmlns:a16="http://schemas.microsoft.com/office/drawing/2014/main" id="{C479CF67-B3AD-481F-BD8B-D42AF97BCED9}"/>
              </a:ext>
            </a:extLst>
          </p:cNvPr>
          <p:cNvSpPr/>
          <p:nvPr/>
        </p:nvSpPr>
        <p:spPr>
          <a:xfrm>
            <a:off x="10546779" y="3134634"/>
            <a:ext cx="1042988" cy="1042988"/>
          </a:xfrm>
          <a:prstGeom prst="ellipse">
            <a:avLst/>
          </a:prstGeom>
          <a:ln>
            <a:solidFill>
              <a:srgbClr val="05C0E1"/>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dirty="0">
              <a:solidFill>
                <a:srgbClr val="03A5AD"/>
              </a:solidFill>
              <a:latin typeface="SST Arabic Medium" pitchFamily="34" charset="-78"/>
            </a:endParaRPr>
          </a:p>
        </p:txBody>
      </p:sp>
      <p:sp>
        <p:nvSpPr>
          <p:cNvPr id="9" name="TextBox 8">
            <a:extLst>
              <a:ext uri="{FF2B5EF4-FFF2-40B4-BE49-F238E27FC236}">
                <a16:creationId xmlns:a16="http://schemas.microsoft.com/office/drawing/2014/main" id="{FEF25096-170E-469A-91E9-6F2C6A777793}"/>
              </a:ext>
            </a:extLst>
          </p:cNvPr>
          <p:cNvSpPr txBox="1"/>
          <p:nvPr/>
        </p:nvSpPr>
        <p:spPr>
          <a:xfrm>
            <a:off x="10533511" y="2400746"/>
            <a:ext cx="1069524" cy="2015936"/>
          </a:xfrm>
          <a:prstGeom prst="rect">
            <a:avLst/>
          </a:prstGeom>
          <a:noFill/>
        </p:spPr>
        <p:txBody>
          <a:bodyPr wrap="none" rtlCol="0">
            <a:spAutoFit/>
          </a:bodyPr>
          <a:lstStyle/>
          <a:p>
            <a:r>
              <a:rPr lang="en-US" sz="12500" dirty="0">
                <a:solidFill>
                  <a:srgbClr val="03A5AD"/>
                </a:solidFill>
                <a:latin typeface="Berlin Sans FB Demi" panose="020E0802020502020306" pitchFamily="34" charset="0"/>
              </a:rPr>
              <a:t>4</a:t>
            </a:r>
          </a:p>
        </p:txBody>
      </p:sp>
      <p:sp>
        <p:nvSpPr>
          <p:cNvPr id="27" name="Rectangle 26"/>
          <p:cNvSpPr/>
          <p:nvPr/>
        </p:nvSpPr>
        <p:spPr>
          <a:xfrm>
            <a:off x="2528888" y="2543175"/>
            <a:ext cx="7134225" cy="609600"/>
          </a:xfrm>
          <a:prstGeom prst="rect">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Isosceles Triangle 28"/>
          <p:cNvSpPr/>
          <p:nvPr/>
        </p:nvSpPr>
        <p:spPr>
          <a:xfrm rot="16200000">
            <a:off x="6380532" y="3374902"/>
            <a:ext cx="226262" cy="194174"/>
          </a:xfrm>
          <a:prstGeom prst="triangle">
            <a:avLst/>
          </a:pr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Isosceles Triangle 29"/>
          <p:cNvSpPr/>
          <p:nvPr/>
        </p:nvSpPr>
        <p:spPr>
          <a:xfrm rot="16200000">
            <a:off x="6380532" y="3848691"/>
            <a:ext cx="226262" cy="194174"/>
          </a:xfrm>
          <a:prstGeom prst="triangle">
            <a:avLst/>
          </a:pr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Isosceles Triangle 30"/>
          <p:cNvSpPr/>
          <p:nvPr/>
        </p:nvSpPr>
        <p:spPr>
          <a:xfrm rot="16200000">
            <a:off x="6380532" y="4492229"/>
            <a:ext cx="226262" cy="194174"/>
          </a:xfrm>
          <a:prstGeom prst="triangle">
            <a:avLst/>
          </a:pr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2" name="Straight Connector 31"/>
          <p:cNvCxnSpPr/>
          <p:nvPr/>
        </p:nvCxnSpPr>
        <p:spPr>
          <a:xfrm>
            <a:off x="6948488" y="3358857"/>
            <a:ext cx="0" cy="2737143"/>
          </a:xfrm>
          <a:prstGeom prst="line">
            <a:avLst/>
          </a:prstGeom>
          <a:ln w="19050">
            <a:solidFill>
              <a:srgbClr val="0999C4"/>
            </a:solidFill>
          </a:ln>
        </p:spPr>
        <p:style>
          <a:lnRef idx="1">
            <a:schemeClr val="accent1"/>
          </a:lnRef>
          <a:fillRef idx="0">
            <a:schemeClr val="accent1"/>
          </a:fillRef>
          <a:effectRef idx="0">
            <a:schemeClr val="accent1"/>
          </a:effectRef>
          <a:fontRef idx="minor">
            <a:schemeClr val="tx1"/>
          </a:fontRef>
        </p:style>
      </p:cxnSp>
      <p:sp>
        <p:nvSpPr>
          <p:cNvPr id="33" name="Rectangle 32">
            <a:extLst>
              <a:ext uri="{FF2B5EF4-FFF2-40B4-BE49-F238E27FC236}">
                <a16:creationId xmlns:a16="http://schemas.microsoft.com/office/drawing/2014/main" id="{BF4BD2E9-A85D-4802-B858-182A244A70C5}"/>
              </a:ext>
            </a:extLst>
          </p:cNvPr>
          <p:cNvSpPr/>
          <p:nvPr/>
        </p:nvSpPr>
        <p:spPr>
          <a:xfrm>
            <a:off x="7153275" y="3360838"/>
            <a:ext cx="2352676" cy="954107"/>
          </a:xfrm>
          <a:prstGeom prst="rect">
            <a:avLst/>
          </a:prstGeom>
        </p:spPr>
        <p:txBody>
          <a:bodyPr wrap="square">
            <a:spAutoFit/>
          </a:bodyPr>
          <a:lstStyle/>
          <a:p>
            <a:pPr lvl="0" algn="justLow" rtl="1"/>
            <a:r>
              <a:rPr lang="ar-EG" sz="1400" dirty="0">
                <a:solidFill>
                  <a:schemeClr val="tx1">
                    <a:lumMod val="50000"/>
                    <a:lumOff val="50000"/>
                  </a:schemeClr>
                </a:solidFill>
                <a:latin typeface="SST Arabic Medium" pitchFamily="34" charset="-78"/>
                <a:cs typeface="SST Arabic Medium" pitchFamily="34" charset="-78"/>
              </a:rPr>
              <a:t>قم بالتقييم والتعديل المستمر لتوافق المشروع مع أهداف العمل والمنافع والقيمة المرغوبة.</a:t>
            </a:r>
          </a:p>
        </p:txBody>
      </p:sp>
      <p:sp>
        <p:nvSpPr>
          <p:cNvPr id="34" name="Rectangle 33">
            <a:extLst>
              <a:ext uri="{FF2B5EF4-FFF2-40B4-BE49-F238E27FC236}">
                <a16:creationId xmlns:a16="http://schemas.microsoft.com/office/drawing/2014/main" id="{BF4BD2E9-A85D-4802-B858-182A244A70C5}"/>
              </a:ext>
            </a:extLst>
          </p:cNvPr>
          <p:cNvSpPr/>
          <p:nvPr/>
        </p:nvSpPr>
        <p:spPr>
          <a:xfrm>
            <a:off x="2528888" y="3360838"/>
            <a:ext cx="3851873" cy="2893100"/>
          </a:xfrm>
          <a:prstGeom prst="rect">
            <a:avLst/>
          </a:prstGeom>
        </p:spPr>
        <p:txBody>
          <a:bodyPr wrap="square">
            <a:spAutoFit/>
          </a:bodyPr>
          <a:lstStyle/>
          <a:p>
            <a:pPr lvl="0" algn="r" rtl="1"/>
            <a:r>
              <a:rPr lang="ar-EG" sz="1400" dirty="0">
                <a:solidFill>
                  <a:schemeClr val="tx1">
                    <a:lumMod val="50000"/>
                    <a:lumOff val="50000"/>
                  </a:schemeClr>
                </a:solidFill>
                <a:latin typeface="SST Arabic Medium" pitchFamily="34" charset="-78"/>
                <a:cs typeface="SST Arabic Medium" pitchFamily="34" charset="-78"/>
              </a:rPr>
              <a:t>القيمة هي المؤشر النهائي لنجاح المشروع.</a:t>
            </a:r>
          </a:p>
          <a:p>
            <a:pPr lvl="0" algn="r" rtl="1"/>
            <a:endParaRPr lang="ar-EG" sz="1400" dirty="0">
              <a:solidFill>
                <a:schemeClr val="tx1">
                  <a:lumMod val="50000"/>
                  <a:lumOff val="50000"/>
                </a:schemeClr>
              </a:solidFill>
              <a:latin typeface="SST Arabic Medium" pitchFamily="34" charset="-78"/>
              <a:cs typeface="SST Arabic Medium" pitchFamily="34" charset="-78"/>
            </a:endParaRPr>
          </a:p>
          <a:p>
            <a:pPr lvl="0" algn="r" rtl="1"/>
            <a:r>
              <a:rPr lang="ar-EG" sz="1400" dirty="0">
                <a:solidFill>
                  <a:schemeClr val="tx1">
                    <a:lumMod val="50000"/>
                    <a:lumOff val="50000"/>
                  </a:schemeClr>
                </a:solidFill>
                <a:latin typeface="SST Arabic Medium" pitchFamily="34" charset="-78"/>
                <a:cs typeface="SST Arabic Medium" pitchFamily="34" charset="-78"/>
              </a:rPr>
              <a:t>يمكن تحقيق القيمة في جميع مراحل المشروع أو في نهاية المشروع، أو بعد اكتمال المشروع.</a:t>
            </a:r>
          </a:p>
          <a:p>
            <a:pPr lvl="0" algn="r" rtl="1"/>
            <a:endParaRPr lang="ar-EG" sz="1400" dirty="0">
              <a:solidFill>
                <a:schemeClr val="tx1">
                  <a:lumMod val="50000"/>
                  <a:lumOff val="50000"/>
                </a:schemeClr>
              </a:solidFill>
              <a:latin typeface="SST Arabic Medium" pitchFamily="34" charset="-78"/>
              <a:cs typeface="SST Arabic Medium" pitchFamily="34" charset="-78"/>
            </a:endParaRPr>
          </a:p>
          <a:p>
            <a:pPr lvl="0" algn="r" rtl="1"/>
            <a:r>
              <a:rPr lang="ar-EG" sz="1400" dirty="0">
                <a:solidFill>
                  <a:schemeClr val="tx1">
                    <a:lumMod val="50000"/>
                    <a:lumOff val="50000"/>
                  </a:schemeClr>
                </a:solidFill>
                <a:latin typeface="SST Arabic Medium" pitchFamily="34" charset="-78"/>
                <a:cs typeface="SST Arabic Medium" pitchFamily="34" charset="-78"/>
              </a:rPr>
              <a:t>يمكن تحديد القيمة والمنافع التي تساهم في القيمة من الناحية الكمية أو النوعية.</a:t>
            </a:r>
          </a:p>
          <a:p>
            <a:pPr lvl="0" algn="r" rtl="1"/>
            <a:endParaRPr lang="ar-EG" sz="1400" dirty="0">
              <a:solidFill>
                <a:schemeClr val="tx1">
                  <a:lumMod val="50000"/>
                  <a:lumOff val="50000"/>
                </a:schemeClr>
              </a:solidFill>
              <a:latin typeface="SST Arabic Medium" pitchFamily="34" charset="-78"/>
              <a:cs typeface="SST Arabic Medium" pitchFamily="34" charset="-78"/>
            </a:endParaRPr>
          </a:p>
          <a:p>
            <a:pPr lvl="0" algn="r" rtl="1"/>
            <a:r>
              <a:rPr lang="ar-EG" sz="1400" dirty="0">
                <a:solidFill>
                  <a:schemeClr val="tx1">
                    <a:lumMod val="50000"/>
                    <a:lumOff val="50000"/>
                  </a:schemeClr>
                </a:solidFill>
                <a:latin typeface="SST Arabic Medium" pitchFamily="34" charset="-78"/>
                <a:cs typeface="SST Arabic Medium" pitchFamily="34" charset="-78"/>
              </a:rPr>
              <a:t>يسمح التركيز على النتائج لفرق المشروع بدعم المنافع المتسهدفة التي تؤدي إلى إنشاء القيمة.</a:t>
            </a:r>
          </a:p>
          <a:p>
            <a:pPr lvl="0" algn="r" rtl="1"/>
            <a:endParaRPr lang="ar-EG" sz="1400" dirty="0">
              <a:solidFill>
                <a:schemeClr val="tx1">
                  <a:lumMod val="50000"/>
                  <a:lumOff val="50000"/>
                </a:schemeClr>
              </a:solidFill>
              <a:latin typeface="SST Arabic Medium" pitchFamily="34" charset="-78"/>
              <a:cs typeface="SST Arabic Medium" pitchFamily="34" charset="-78"/>
            </a:endParaRPr>
          </a:p>
          <a:p>
            <a:pPr lvl="0" algn="r" rtl="1"/>
            <a:r>
              <a:rPr lang="ar-EG" sz="1400" dirty="0">
                <a:solidFill>
                  <a:schemeClr val="tx1">
                    <a:lumMod val="50000"/>
                    <a:lumOff val="50000"/>
                  </a:schemeClr>
                </a:solidFill>
                <a:latin typeface="SST Arabic Medium" pitchFamily="34" charset="-78"/>
                <a:cs typeface="SST Arabic Medium" pitchFamily="34" charset="-78"/>
              </a:rPr>
              <a:t>تقوم فرق المشروع بتقييم التقدم والتكيف لزيادة القيمة المتوقعة.</a:t>
            </a:r>
          </a:p>
        </p:txBody>
      </p:sp>
      <p:sp>
        <p:nvSpPr>
          <p:cNvPr id="16" name="Rectangle 15">
            <a:extLst>
              <a:ext uri="{FF2B5EF4-FFF2-40B4-BE49-F238E27FC236}">
                <a16:creationId xmlns:a16="http://schemas.microsoft.com/office/drawing/2014/main" id="{BF4BD2E9-A85D-4802-B858-182A244A70C5}"/>
              </a:ext>
            </a:extLst>
          </p:cNvPr>
          <p:cNvSpPr/>
          <p:nvPr/>
        </p:nvSpPr>
        <p:spPr>
          <a:xfrm>
            <a:off x="3533816" y="2638395"/>
            <a:ext cx="5919694" cy="400110"/>
          </a:xfrm>
          <a:prstGeom prst="rect">
            <a:avLst/>
          </a:prstGeom>
        </p:spPr>
        <p:txBody>
          <a:bodyPr wrap="square">
            <a:spAutoFit/>
          </a:bodyPr>
          <a:lstStyle/>
          <a:p>
            <a:pPr lvl="0" algn="just" rtl="1"/>
            <a:r>
              <a:rPr kumimoji="0" lang="ar-EG" sz="2000" b="1"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rPr>
              <a:t>القيمة</a:t>
            </a:r>
            <a:endParaRPr kumimoji="0" lang="en-US" sz="2000" b="1"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endParaRPr>
          </a:p>
        </p:txBody>
      </p:sp>
      <p:sp>
        <p:nvSpPr>
          <p:cNvPr id="35" name="Isosceles Triangle 34"/>
          <p:cNvSpPr/>
          <p:nvPr/>
        </p:nvSpPr>
        <p:spPr>
          <a:xfrm rot="16200000">
            <a:off x="6380532" y="5125728"/>
            <a:ext cx="226262" cy="194174"/>
          </a:xfrm>
          <a:prstGeom prst="triangle">
            <a:avLst/>
          </a:pr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Isosceles Triangle 35"/>
          <p:cNvSpPr/>
          <p:nvPr/>
        </p:nvSpPr>
        <p:spPr>
          <a:xfrm rot="16200000">
            <a:off x="6380532" y="5759227"/>
            <a:ext cx="226262" cy="194174"/>
          </a:xfrm>
          <a:prstGeom prst="triangle">
            <a:avLst/>
          </a:pr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6918567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E733652-4630-439D-B42A-F3B91217E1F5}"/>
              </a:ext>
            </a:extLst>
          </p:cNvPr>
          <p:cNvSpPr/>
          <p:nvPr/>
        </p:nvSpPr>
        <p:spPr>
          <a:xfrm>
            <a:off x="562707" y="2144871"/>
            <a:ext cx="10809104" cy="3277820"/>
          </a:xfrm>
          <a:prstGeom prst="rect">
            <a:avLst/>
          </a:prstGeom>
        </p:spPr>
        <p:txBody>
          <a:bodyPr wrap="square">
            <a:spAutoFit/>
          </a:bodyPr>
          <a:lstStyle/>
          <a:p>
            <a:pPr marL="342900" lvl="0" indent="-342900" algn="r" rtl="1">
              <a:lnSpc>
                <a:spcPct val="150000"/>
              </a:lnSpc>
              <a:buFont typeface="Arial" panose="020B0604020202020204" pitchFamily="34" charset="0"/>
              <a:buChar char="•"/>
            </a:pPr>
            <a:r>
              <a:rPr lang="ar-DZ" dirty="0">
                <a:solidFill>
                  <a:srgbClr val="0999C4"/>
                </a:solidFill>
                <a:latin typeface="SST Arabic Medium" pitchFamily="34" charset="-78"/>
                <a:cs typeface="SST Arabic Medium" pitchFamily="34" charset="-78"/>
              </a:rPr>
              <a:t>احتياجات الأعما</a:t>
            </a:r>
            <a:r>
              <a:rPr lang="ar-EG" dirty="0">
                <a:solidFill>
                  <a:srgbClr val="0999C4"/>
                </a:solidFill>
                <a:latin typeface="SST Arabic Medium" pitchFamily="34" charset="-78"/>
                <a:cs typeface="SST Arabic Medium" pitchFamily="34" charset="-78"/>
              </a:rPr>
              <a:t>ل</a:t>
            </a:r>
            <a:r>
              <a:rPr lang="en-US" dirty="0">
                <a:solidFill>
                  <a:srgbClr val="0999C4"/>
                </a:solidFill>
                <a:latin typeface="SST Arabic Medium" pitchFamily="34" charset="-78"/>
                <a:cs typeface="SST Arabic Medium" pitchFamily="34" charset="-78"/>
              </a:rPr>
              <a:t>:</a:t>
            </a:r>
            <a:r>
              <a:rPr lang="ar-DZ" dirty="0">
                <a:solidFill>
                  <a:srgbClr val="0999C4"/>
                </a:solidFill>
                <a:latin typeface="SST Arabic Medium" pitchFamily="34" charset="-78"/>
                <a:cs typeface="SST Arabic Medium" pitchFamily="34" charset="-78"/>
              </a:rPr>
              <a:t> </a:t>
            </a:r>
            <a:endParaRPr lang="ar-EG" dirty="0">
              <a:solidFill>
                <a:srgbClr val="0999C4"/>
              </a:solidFill>
              <a:latin typeface="SST Arabic Medium" pitchFamily="34" charset="-78"/>
              <a:cs typeface="SST Arabic Medium" pitchFamily="34" charset="-78"/>
            </a:endParaRPr>
          </a:p>
          <a:p>
            <a:pPr lvl="0" algn="r" rtl="1">
              <a:lnSpc>
                <a:spcPct val="150000"/>
              </a:lnSpc>
            </a:pPr>
            <a:r>
              <a:rPr lang="ar-DZ" sz="1600" dirty="0">
                <a:solidFill>
                  <a:schemeClr val="tx1">
                    <a:lumMod val="50000"/>
                    <a:lumOff val="50000"/>
                  </a:schemeClr>
                </a:solidFill>
                <a:latin typeface="SST Arabic Medium" pitchFamily="34" charset="-78"/>
                <a:cs typeface="SST Arabic Medium" pitchFamily="34" charset="-78"/>
              </a:rPr>
              <a:t>توفر احتياجات الأعمال الأساس المنطقي للمشروع حيث توضح سبب تنفيذه. </a:t>
            </a:r>
            <a:endParaRPr lang="ar-EG" sz="1600" dirty="0">
              <a:solidFill>
                <a:schemeClr val="tx1">
                  <a:lumMod val="50000"/>
                  <a:lumOff val="50000"/>
                </a:schemeClr>
              </a:solidFill>
              <a:latin typeface="SST Arabic Medium" pitchFamily="34" charset="-78"/>
              <a:cs typeface="SST Arabic Medium" pitchFamily="34" charset="-78"/>
            </a:endParaRPr>
          </a:p>
          <a:p>
            <a:pPr marL="342900" lvl="0" indent="-342900" algn="r" rtl="1">
              <a:lnSpc>
                <a:spcPct val="150000"/>
              </a:lnSpc>
              <a:buFont typeface="Arial" panose="020B0604020202020204" pitchFamily="34" charset="0"/>
              <a:buChar char="•"/>
            </a:pPr>
            <a:endParaRPr lang="ar-EG" dirty="0">
              <a:solidFill>
                <a:srgbClr val="03A5AD"/>
              </a:solidFill>
              <a:latin typeface="SST Arabic Medium" pitchFamily="34" charset="-78"/>
              <a:cs typeface="SST Arabic Medium" pitchFamily="34" charset="-78"/>
            </a:endParaRPr>
          </a:p>
          <a:p>
            <a:pPr marL="342900" lvl="0" indent="-342900" algn="r" rtl="1">
              <a:lnSpc>
                <a:spcPct val="150000"/>
              </a:lnSpc>
              <a:buFont typeface="Arial" panose="020B0604020202020204" pitchFamily="34" charset="0"/>
              <a:buChar char="•"/>
            </a:pPr>
            <a:r>
              <a:rPr lang="ar-DZ" dirty="0">
                <a:solidFill>
                  <a:srgbClr val="0999C4"/>
                </a:solidFill>
                <a:latin typeface="SST Arabic Medium" pitchFamily="34" charset="-78"/>
                <a:cs typeface="SST Arabic Medium" pitchFamily="34" charset="-78"/>
              </a:rPr>
              <a:t>مبررات المشروع</a:t>
            </a:r>
            <a:r>
              <a:rPr lang="en-US" dirty="0">
                <a:solidFill>
                  <a:srgbClr val="0999C4"/>
                </a:solidFill>
                <a:latin typeface="SST Arabic Medium" pitchFamily="34" charset="-78"/>
                <a:cs typeface="SST Arabic Medium" pitchFamily="34" charset="-78"/>
              </a:rPr>
              <a:t>:</a:t>
            </a:r>
            <a:r>
              <a:rPr lang="ar-DZ" dirty="0">
                <a:solidFill>
                  <a:srgbClr val="0999C4"/>
                </a:solidFill>
                <a:latin typeface="SST Arabic Medium" pitchFamily="34" charset="-78"/>
                <a:cs typeface="SST Arabic Medium" pitchFamily="34" charset="-78"/>
              </a:rPr>
              <a:t> </a:t>
            </a:r>
            <a:endParaRPr lang="ar-EG" dirty="0">
              <a:solidFill>
                <a:srgbClr val="0999C4"/>
              </a:solidFill>
              <a:latin typeface="SST Arabic Medium" pitchFamily="34" charset="-78"/>
              <a:cs typeface="SST Arabic Medium" pitchFamily="34" charset="-78"/>
            </a:endParaRPr>
          </a:p>
          <a:p>
            <a:pPr lvl="0" algn="r" rtl="1">
              <a:lnSpc>
                <a:spcPct val="150000"/>
              </a:lnSpc>
            </a:pPr>
            <a:r>
              <a:rPr lang="ar-DZ" sz="1600" dirty="0">
                <a:solidFill>
                  <a:schemeClr val="tx1">
                    <a:lumMod val="50000"/>
                    <a:lumOff val="50000"/>
                  </a:schemeClr>
                </a:solidFill>
                <a:latin typeface="SST Arabic Medium" pitchFamily="34" charset="-78"/>
                <a:cs typeface="SST Arabic Medium" pitchFamily="34" charset="-78"/>
              </a:rPr>
              <a:t>تبرير المشروع مرتبط باحتياجات الأعمال. فهو يشرح لماذا تستحق احتياجات الأعمال الاستثمار ولماذا يجب تلبيتها في هذا التوقيت. </a:t>
            </a:r>
            <a:endParaRPr lang="ar-EG" sz="1600" dirty="0">
              <a:solidFill>
                <a:schemeClr val="tx1">
                  <a:lumMod val="50000"/>
                  <a:lumOff val="50000"/>
                </a:schemeClr>
              </a:solidFill>
              <a:latin typeface="SST Arabic Medium" pitchFamily="34" charset="-78"/>
              <a:cs typeface="SST Arabic Medium" pitchFamily="34" charset="-78"/>
            </a:endParaRPr>
          </a:p>
          <a:p>
            <a:pPr marL="342900" lvl="0" indent="-342900" algn="r" rtl="1">
              <a:lnSpc>
                <a:spcPct val="150000"/>
              </a:lnSpc>
              <a:buFont typeface="Arial" panose="020B0604020202020204" pitchFamily="34" charset="0"/>
              <a:buChar char="•"/>
            </a:pPr>
            <a:endParaRPr lang="ar-EG" dirty="0">
              <a:solidFill>
                <a:srgbClr val="03A5AD"/>
              </a:solidFill>
              <a:latin typeface="SST Arabic Medium" pitchFamily="34" charset="-78"/>
              <a:cs typeface="SST Arabic Medium" pitchFamily="34" charset="-78"/>
            </a:endParaRPr>
          </a:p>
          <a:p>
            <a:pPr marL="342900" lvl="0" indent="-342900" algn="r" rtl="1">
              <a:lnSpc>
                <a:spcPct val="150000"/>
              </a:lnSpc>
              <a:buFont typeface="Arial" panose="020B0604020202020204" pitchFamily="34" charset="0"/>
              <a:buChar char="•"/>
            </a:pPr>
            <a:r>
              <a:rPr lang="ar-DZ" dirty="0">
                <a:solidFill>
                  <a:srgbClr val="0999C4"/>
                </a:solidFill>
                <a:latin typeface="SST Arabic Medium" pitchFamily="34" charset="-78"/>
                <a:cs typeface="SST Arabic Medium" pitchFamily="34" charset="-78"/>
              </a:rPr>
              <a:t>استراتيجية الأعما</a:t>
            </a:r>
            <a:r>
              <a:rPr lang="ar-EG" dirty="0">
                <a:solidFill>
                  <a:srgbClr val="0999C4"/>
                </a:solidFill>
                <a:latin typeface="SST Arabic Medium" pitchFamily="34" charset="-78"/>
                <a:cs typeface="SST Arabic Medium" pitchFamily="34" charset="-78"/>
              </a:rPr>
              <a:t>ل</a:t>
            </a:r>
            <a:r>
              <a:rPr lang="en-US" dirty="0">
                <a:solidFill>
                  <a:srgbClr val="0999C4"/>
                </a:solidFill>
                <a:latin typeface="SST Arabic Medium" pitchFamily="34" charset="-78"/>
                <a:cs typeface="SST Arabic Medium" pitchFamily="34" charset="-78"/>
              </a:rPr>
              <a:t>:</a:t>
            </a:r>
            <a:endParaRPr lang="ar-EG" dirty="0">
              <a:solidFill>
                <a:srgbClr val="0999C4"/>
              </a:solidFill>
              <a:latin typeface="SST Arabic Medium" pitchFamily="34" charset="-78"/>
              <a:cs typeface="SST Arabic Medium" pitchFamily="34" charset="-78"/>
            </a:endParaRPr>
          </a:p>
          <a:p>
            <a:pPr lvl="0" algn="r" rtl="1">
              <a:lnSpc>
                <a:spcPct val="150000"/>
              </a:lnSpc>
            </a:pPr>
            <a:r>
              <a:rPr lang="ar-DZ" sz="1600" dirty="0">
                <a:solidFill>
                  <a:schemeClr val="tx1">
                    <a:lumMod val="50000"/>
                    <a:lumOff val="50000"/>
                  </a:schemeClr>
                </a:solidFill>
                <a:latin typeface="SST Arabic Medium" pitchFamily="34" charset="-78"/>
                <a:cs typeface="SST Arabic Medium" pitchFamily="34" charset="-78"/>
              </a:rPr>
              <a:t>استراتيجية الأعمال هي سبب وجود المشروع</a:t>
            </a:r>
            <a:endParaRPr kumimoji="0" lang="en-US" sz="16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6" name="TextBox 5"/>
          <p:cNvSpPr txBox="1"/>
          <p:nvPr/>
        </p:nvSpPr>
        <p:spPr>
          <a:xfrm>
            <a:off x="3667125" y="526472"/>
            <a:ext cx="8033618"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المبادئ الـ 12 لإدارة المشاريع </a:t>
            </a:r>
            <a:r>
              <a:rPr lang="en-US" sz="2500" dirty="0">
                <a:solidFill>
                  <a:srgbClr val="112D63"/>
                </a:solidFill>
                <a:latin typeface="SST Arabic Medium" pitchFamily="34" charset="-78"/>
                <a:cs typeface="SST Arabic Medium" pitchFamily="34" charset="-78"/>
              </a:rPr>
              <a:t>PMI Principles</a:t>
            </a:r>
          </a:p>
        </p:txBody>
      </p:sp>
      <p:sp>
        <p:nvSpPr>
          <p:cNvPr id="9" name="Rectangle 8">
            <a:extLst>
              <a:ext uri="{FF2B5EF4-FFF2-40B4-BE49-F238E27FC236}">
                <a16:creationId xmlns:a16="http://schemas.microsoft.com/office/drawing/2014/main" id="{BF4BD2E9-A85D-4802-B858-182A244A70C5}"/>
              </a:ext>
            </a:extLst>
          </p:cNvPr>
          <p:cNvSpPr/>
          <p:nvPr/>
        </p:nvSpPr>
        <p:spPr>
          <a:xfrm>
            <a:off x="5683341" y="1477791"/>
            <a:ext cx="5919694" cy="369332"/>
          </a:xfrm>
          <a:prstGeom prst="rect">
            <a:avLst/>
          </a:prstGeom>
        </p:spPr>
        <p:txBody>
          <a:bodyPr wrap="square">
            <a:spAutoFit/>
          </a:bodyPr>
          <a:lstStyle/>
          <a:p>
            <a:pPr lvl="0" algn="r" rtl="1"/>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4. </a:t>
            </a:r>
            <a:r>
              <a:rPr lang="ar-DZ" dirty="0">
                <a:solidFill>
                  <a:srgbClr val="03A5AD"/>
                </a:solidFill>
                <a:latin typeface="SST Arabic Medium" pitchFamily="34" charset="-78"/>
                <a:cs typeface="SST Arabic Medium" pitchFamily="34" charset="-78"/>
              </a:rPr>
              <a:t>التركيز على القيمة</a:t>
            </a:r>
            <a:endParaRPr kumimoji="0" lang="en-US"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p:txBody>
      </p:sp>
    </p:spTree>
    <p:extLst>
      <p:ext uri="{BB962C8B-B14F-4D97-AF65-F5344CB8AC3E}">
        <p14:creationId xmlns:p14="http://schemas.microsoft.com/office/powerpoint/2010/main" val="381980493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F4BD2E9-A85D-4802-B858-182A244A70C5}"/>
              </a:ext>
            </a:extLst>
          </p:cNvPr>
          <p:cNvSpPr/>
          <p:nvPr/>
        </p:nvSpPr>
        <p:spPr>
          <a:xfrm>
            <a:off x="3899051" y="1536185"/>
            <a:ext cx="7690716" cy="369332"/>
          </a:xfrm>
          <a:prstGeom prst="rect">
            <a:avLst/>
          </a:prstGeom>
        </p:spPr>
        <p:txBody>
          <a:bodyPr wrap="square">
            <a:spAutoFit/>
          </a:bodyPr>
          <a:lstStyle/>
          <a:p>
            <a:pPr lvl="0" algn="r" rtl="1"/>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5. </a:t>
            </a:r>
            <a:r>
              <a:rPr lang="ar-DZ" dirty="0">
                <a:solidFill>
                  <a:srgbClr val="03A5AD"/>
                </a:solidFill>
                <a:latin typeface="SST Arabic Medium" pitchFamily="34" charset="-78"/>
                <a:cs typeface="SST Arabic Medium" pitchFamily="34" charset="-78"/>
              </a:rPr>
              <a:t>التعرف على تفاعلات النظام وتقييمها والاستجابة لها</a:t>
            </a:r>
            <a:endParaRPr kumimoji="0" lang="en-US"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p:txBody>
      </p:sp>
      <p:sp>
        <p:nvSpPr>
          <p:cNvPr id="16" name="TextBox 15"/>
          <p:cNvSpPr txBox="1"/>
          <p:nvPr/>
        </p:nvSpPr>
        <p:spPr>
          <a:xfrm>
            <a:off x="3667125" y="526472"/>
            <a:ext cx="8033618"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المبادئ الـ 12 لإدارة المشاريع </a:t>
            </a:r>
            <a:r>
              <a:rPr lang="en-US" sz="2500" dirty="0">
                <a:solidFill>
                  <a:srgbClr val="112D63"/>
                </a:solidFill>
                <a:latin typeface="SST Arabic Medium" pitchFamily="34" charset="-78"/>
                <a:cs typeface="SST Arabic Medium" pitchFamily="34" charset="-78"/>
              </a:rPr>
              <a:t>PMI Principles</a:t>
            </a:r>
          </a:p>
        </p:txBody>
      </p:sp>
      <p:sp>
        <p:nvSpPr>
          <p:cNvPr id="17" name="Oval 16">
            <a:extLst>
              <a:ext uri="{FF2B5EF4-FFF2-40B4-BE49-F238E27FC236}">
                <a16:creationId xmlns:a16="http://schemas.microsoft.com/office/drawing/2014/main" id="{C479CF67-B3AD-481F-BD8B-D42AF97BCED9}"/>
              </a:ext>
            </a:extLst>
          </p:cNvPr>
          <p:cNvSpPr/>
          <p:nvPr/>
        </p:nvSpPr>
        <p:spPr>
          <a:xfrm>
            <a:off x="10546779" y="3134634"/>
            <a:ext cx="1042988" cy="1042988"/>
          </a:xfrm>
          <a:prstGeom prst="ellipse">
            <a:avLst/>
          </a:prstGeom>
          <a:ln>
            <a:solidFill>
              <a:srgbClr val="05C0E1"/>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dirty="0">
              <a:solidFill>
                <a:srgbClr val="03A5AD"/>
              </a:solidFill>
              <a:latin typeface="SST Arabic Medium" pitchFamily="34" charset="-78"/>
            </a:endParaRPr>
          </a:p>
        </p:txBody>
      </p:sp>
      <p:sp>
        <p:nvSpPr>
          <p:cNvPr id="9" name="TextBox 8">
            <a:extLst>
              <a:ext uri="{FF2B5EF4-FFF2-40B4-BE49-F238E27FC236}">
                <a16:creationId xmlns:a16="http://schemas.microsoft.com/office/drawing/2014/main" id="{07120BD7-8179-4D6F-93C0-7C38047B0539}"/>
              </a:ext>
            </a:extLst>
          </p:cNvPr>
          <p:cNvSpPr txBox="1"/>
          <p:nvPr/>
        </p:nvSpPr>
        <p:spPr>
          <a:xfrm>
            <a:off x="10627743" y="2519678"/>
            <a:ext cx="994183" cy="2015936"/>
          </a:xfrm>
          <a:prstGeom prst="rect">
            <a:avLst/>
          </a:prstGeom>
          <a:noFill/>
          <a:ln>
            <a:noFill/>
          </a:ln>
        </p:spPr>
        <p:txBody>
          <a:bodyPr wrap="none" rtlCol="0">
            <a:spAutoFit/>
          </a:bodyPr>
          <a:lstStyle/>
          <a:p>
            <a:r>
              <a:rPr lang="en-US" sz="12500" dirty="0">
                <a:solidFill>
                  <a:srgbClr val="03A5AD"/>
                </a:solidFill>
                <a:latin typeface="Berlin Sans FB Demi" panose="020E0802020502020306" pitchFamily="34" charset="0"/>
              </a:rPr>
              <a:t>5</a:t>
            </a:r>
          </a:p>
        </p:txBody>
      </p:sp>
      <p:sp>
        <p:nvSpPr>
          <p:cNvPr id="18" name="Rectangle 17"/>
          <p:cNvSpPr/>
          <p:nvPr/>
        </p:nvSpPr>
        <p:spPr>
          <a:xfrm>
            <a:off x="2528888" y="2543175"/>
            <a:ext cx="7134225" cy="609600"/>
          </a:xfrm>
          <a:prstGeom prst="rect">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Isosceles Triangle 18"/>
          <p:cNvSpPr/>
          <p:nvPr/>
        </p:nvSpPr>
        <p:spPr>
          <a:xfrm rot="16200000">
            <a:off x="6380532" y="3422527"/>
            <a:ext cx="226262" cy="194174"/>
          </a:xfrm>
          <a:prstGeom prst="triangle">
            <a:avLst/>
          </a:pr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Isosceles Triangle 20"/>
          <p:cNvSpPr/>
          <p:nvPr/>
        </p:nvSpPr>
        <p:spPr>
          <a:xfrm rot="16200000">
            <a:off x="6380532" y="4082654"/>
            <a:ext cx="226262" cy="194174"/>
          </a:xfrm>
          <a:prstGeom prst="triangle">
            <a:avLst/>
          </a:pr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2" name="Straight Connector 21"/>
          <p:cNvCxnSpPr/>
          <p:nvPr/>
        </p:nvCxnSpPr>
        <p:spPr>
          <a:xfrm>
            <a:off x="6948488" y="3358857"/>
            <a:ext cx="0" cy="2737143"/>
          </a:xfrm>
          <a:prstGeom prst="line">
            <a:avLst/>
          </a:prstGeom>
          <a:ln w="19050">
            <a:solidFill>
              <a:srgbClr val="0999C4"/>
            </a:solidFill>
          </a:ln>
        </p:spPr>
        <p:style>
          <a:lnRef idx="1">
            <a:schemeClr val="accent1"/>
          </a:lnRef>
          <a:fillRef idx="0">
            <a:schemeClr val="accent1"/>
          </a:fillRef>
          <a:effectRef idx="0">
            <a:schemeClr val="accent1"/>
          </a:effectRef>
          <a:fontRef idx="minor">
            <a:schemeClr val="tx1"/>
          </a:fontRef>
        </p:style>
      </p:cxnSp>
      <p:sp>
        <p:nvSpPr>
          <p:cNvPr id="23" name="Rectangle 22">
            <a:extLst>
              <a:ext uri="{FF2B5EF4-FFF2-40B4-BE49-F238E27FC236}">
                <a16:creationId xmlns:a16="http://schemas.microsoft.com/office/drawing/2014/main" id="{BF4BD2E9-A85D-4802-B858-182A244A70C5}"/>
              </a:ext>
            </a:extLst>
          </p:cNvPr>
          <p:cNvSpPr/>
          <p:nvPr/>
        </p:nvSpPr>
        <p:spPr>
          <a:xfrm>
            <a:off x="7153275" y="3360838"/>
            <a:ext cx="2352676" cy="1384995"/>
          </a:xfrm>
          <a:prstGeom prst="rect">
            <a:avLst/>
          </a:prstGeom>
        </p:spPr>
        <p:txBody>
          <a:bodyPr wrap="square">
            <a:spAutoFit/>
          </a:bodyPr>
          <a:lstStyle/>
          <a:p>
            <a:pPr lvl="0" algn="justLow" rtl="1"/>
            <a:r>
              <a:rPr lang="ar-EG" sz="1400" dirty="0">
                <a:solidFill>
                  <a:schemeClr val="tx1">
                    <a:lumMod val="50000"/>
                    <a:lumOff val="50000"/>
                  </a:schemeClr>
                </a:solidFill>
                <a:latin typeface="SST Arabic Medium" pitchFamily="34" charset="-78"/>
                <a:cs typeface="SST Arabic Medium" pitchFamily="34" charset="-78"/>
              </a:rPr>
              <a:t>التعرف على الظروف الديناميكية داخل المشروع ومحيطه وتقييمها والاستجابة لها بطريقة شاملة لكي يتم التأثير بشكل إيجابي على أداء المشروع.</a:t>
            </a:r>
          </a:p>
        </p:txBody>
      </p:sp>
      <p:sp>
        <p:nvSpPr>
          <p:cNvPr id="24" name="Rectangle 23">
            <a:extLst>
              <a:ext uri="{FF2B5EF4-FFF2-40B4-BE49-F238E27FC236}">
                <a16:creationId xmlns:a16="http://schemas.microsoft.com/office/drawing/2014/main" id="{BF4BD2E9-A85D-4802-B858-182A244A70C5}"/>
              </a:ext>
            </a:extLst>
          </p:cNvPr>
          <p:cNvSpPr/>
          <p:nvPr/>
        </p:nvSpPr>
        <p:spPr>
          <a:xfrm>
            <a:off x="2528888" y="3360838"/>
            <a:ext cx="3851873" cy="2677656"/>
          </a:xfrm>
          <a:prstGeom prst="rect">
            <a:avLst/>
          </a:prstGeom>
        </p:spPr>
        <p:txBody>
          <a:bodyPr wrap="square">
            <a:spAutoFit/>
          </a:bodyPr>
          <a:lstStyle/>
          <a:p>
            <a:pPr lvl="0" algn="justLow" rtl="1"/>
            <a:r>
              <a:rPr lang="ar-EG" sz="1400" dirty="0">
                <a:solidFill>
                  <a:schemeClr val="tx1">
                    <a:lumMod val="50000"/>
                    <a:lumOff val="50000"/>
                  </a:schemeClr>
                </a:solidFill>
                <a:latin typeface="SST Arabic Medium" pitchFamily="34" charset="-78"/>
                <a:cs typeface="SST Arabic Medium" pitchFamily="34" charset="-78"/>
              </a:rPr>
              <a:t>المشروع هو نظام لمجالات الأنشطة المترابطة والمتفاعلة.</a:t>
            </a:r>
          </a:p>
          <a:p>
            <a:pPr lvl="0" algn="justLow" rtl="1"/>
            <a:endParaRPr lang="ar-EG" sz="1400" dirty="0">
              <a:solidFill>
                <a:schemeClr val="tx1">
                  <a:lumMod val="50000"/>
                  <a:lumOff val="50000"/>
                </a:schemeClr>
              </a:solidFill>
              <a:latin typeface="SST Arabic Medium" pitchFamily="34" charset="-78"/>
              <a:cs typeface="SST Arabic Medium" pitchFamily="34" charset="-78"/>
            </a:endParaRPr>
          </a:p>
          <a:p>
            <a:pPr lvl="0" algn="justLow" rtl="1"/>
            <a:r>
              <a:rPr lang="ar-EG" sz="1400" dirty="0">
                <a:solidFill>
                  <a:schemeClr val="tx1">
                    <a:lumMod val="50000"/>
                    <a:lumOff val="50000"/>
                  </a:schemeClr>
                </a:solidFill>
                <a:latin typeface="SST Arabic Medium" pitchFamily="34" charset="-78"/>
                <a:cs typeface="SST Arabic Medium" pitchFamily="34" charset="-78"/>
              </a:rPr>
              <a:t>يتطلب التفكير المنظومي اتخاذ نظرة شاملة لكيفية تفاعل أجزاء المشروع مع بعضها البعض ومع الأنظمة الخارجية.</a:t>
            </a:r>
          </a:p>
          <a:p>
            <a:pPr lvl="0" algn="justLow" rtl="1"/>
            <a:endParaRPr lang="ar-EG" sz="1400" dirty="0">
              <a:solidFill>
                <a:schemeClr val="tx1">
                  <a:lumMod val="50000"/>
                  <a:lumOff val="50000"/>
                </a:schemeClr>
              </a:solidFill>
              <a:latin typeface="SST Arabic Medium" pitchFamily="34" charset="-78"/>
              <a:cs typeface="SST Arabic Medium" pitchFamily="34" charset="-78"/>
            </a:endParaRPr>
          </a:p>
          <a:p>
            <a:pPr lvl="0" algn="justLow" rtl="1"/>
            <a:r>
              <a:rPr lang="ar-EG" sz="1400" dirty="0">
                <a:solidFill>
                  <a:schemeClr val="tx1">
                    <a:lumMod val="50000"/>
                    <a:lumOff val="50000"/>
                  </a:schemeClr>
                </a:solidFill>
                <a:latin typeface="SST Arabic Medium" pitchFamily="34" charset="-78"/>
                <a:cs typeface="SST Arabic Medium" pitchFamily="34" charset="-78"/>
              </a:rPr>
              <a:t>تتغير الأنظمة باستمرار وتتطلب اهتماما ثابتا بالظروف الداخلية والخارجية.</a:t>
            </a:r>
          </a:p>
          <a:p>
            <a:pPr lvl="0" algn="justLow" rtl="1"/>
            <a:endParaRPr lang="ar-EG" sz="1400" dirty="0">
              <a:solidFill>
                <a:schemeClr val="tx1">
                  <a:lumMod val="50000"/>
                  <a:lumOff val="50000"/>
                </a:schemeClr>
              </a:solidFill>
              <a:latin typeface="SST Arabic Medium" pitchFamily="34" charset="-78"/>
              <a:cs typeface="SST Arabic Medium" pitchFamily="34" charset="-78"/>
            </a:endParaRPr>
          </a:p>
          <a:p>
            <a:pPr lvl="0" algn="justLow" rtl="1"/>
            <a:r>
              <a:rPr lang="ar-EG" sz="1400" dirty="0">
                <a:solidFill>
                  <a:schemeClr val="tx1">
                    <a:lumMod val="50000"/>
                    <a:lumOff val="50000"/>
                  </a:schemeClr>
                </a:solidFill>
                <a:latin typeface="SST Arabic Medium" pitchFamily="34" charset="-78"/>
                <a:cs typeface="SST Arabic Medium" pitchFamily="34" charset="-78"/>
              </a:rPr>
              <a:t>تتيح الاستجابة لتفاعلات النظام لفرق المشروع الاستفادة من النتائج الإيجابية. </a:t>
            </a:r>
          </a:p>
        </p:txBody>
      </p:sp>
      <p:sp>
        <p:nvSpPr>
          <p:cNvPr id="26" name="Isosceles Triangle 25"/>
          <p:cNvSpPr/>
          <p:nvPr/>
        </p:nvSpPr>
        <p:spPr>
          <a:xfrm rot="16200000">
            <a:off x="6380532" y="4935228"/>
            <a:ext cx="226262" cy="194174"/>
          </a:xfrm>
          <a:prstGeom prst="triangle">
            <a:avLst/>
          </a:pr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Isosceles Triangle 26"/>
          <p:cNvSpPr/>
          <p:nvPr/>
        </p:nvSpPr>
        <p:spPr>
          <a:xfrm rot="16200000">
            <a:off x="6380532" y="5568727"/>
            <a:ext cx="226262" cy="194174"/>
          </a:xfrm>
          <a:prstGeom prst="triangle">
            <a:avLst/>
          </a:pr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BF4BD2E9-A85D-4802-B858-182A244A70C5}"/>
              </a:ext>
            </a:extLst>
          </p:cNvPr>
          <p:cNvSpPr/>
          <p:nvPr/>
        </p:nvSpPr>
        <p:spPr>
          <a:xfrm>
            <a:off x="3586257" y="2647920"/>
            <a:ext cx="5919694" cy="400110"/>
          </a:xfrm>
          <a:prstGeom prst="rect">
            <a:avLst/>
          </a:prstGeom>
        </p:spPr>
        <p:txBody>
          <a:bodyPr wrap="square">
            <a:spAutoFit/>
          </a:bodyPr>
          <a:lstStyle/>
          <a:p>
            <a:pPr lvl="0" algn="just" rtl="1"/>
            <a:r>
              <a:rPr kumimoji="0" lang="ar-EG" sz="2000" b="1"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rPr>
              <a:t>التفكير المنظومي</a:t>
            </a:r>
            <a:endParaRPr kumimoji="0" lang="en-US" sz="2000" b="1"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endParaRPr>
          </a:p>
        </p:txBody>
      </p:sp>
    </p:spTree>
    <p:extLst>
      <p:ext uri="{BB962C8B-B14F-4D97-AF65-F5344CB8AC3E}">
        <p14:creationId xmlns:p14="http://schemas.microsoft.com/office/powerpoint/2010/main" val="9090951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p:cNvGrpSpPr/>
          <p:nvPr/>
        </p:nvGrpSpPr>
        <p:grpSpPr>
          <a:xfrm>
            <a:off x="814038" y="538978"/>
            <a:ext cx="11222513" cy="5828470"/>
            <a:chOff x="969487" y="672035"/>
            <a:chExt cx="11222513" cy="5828470"/>
          </a:xfrm>
        </p:grpSpPr>
        <p:sp>
          <p:nvSpPr>
            <p:cNvPr id="3" name="Freeform 3"/>
            <p:cNvSpPr/>
            <p:nvPr/>
          </p:nvSpPr>
          <p:spPr>
            <a:xfrm>
              <a:off x="3862730" y="1251233"/>
              <a:ext cx="4842412" cy="4973081"/>
            </a:xfrm>
            <a:custGeom>
              <a:avLst/>
              <a:gdLst/>
              <a:ahLst/>
              <a:cxnLst/>
              <a:rect l="l" t="t" r="r" b="b"/>
              <a:pathLst>
                <a:path w="7263618" h="7459621">
                  <a:moveTo>
                    <a:pt x="0" y="0"/>
                  </a:moveTo>
                  <a:lnTo>
                    <a:pt x="7263618" y="0"/>
                  </a:lnTo>
                  <a:lnTo>
                    <a:pt x="7263618" y="7459621"/>
                  </a:lnTo>
                  <a:lnTo>
                    <a:pt x="0" y="7459621"/>
                  </a:lnTo>
                  <a:lnTo>
                    <a:pt x="0" y="0"/>
                  </a:lnTo>
                  <a:close/>
                </a:path>
              </a:pathLst>
            </a:custGeom>
            <a:blipFill>
              <a:blip r:embed="rId2"/>
              <a:stretch>
                <a:fillRect/>
              </a:stretch>
            </a:blipFill>
          </p:spPr>
          <p:txBody>
            <a:bodyPr/>
            <a:lstStyle/>
            <a:p>
              <a:endParaRPr lang="en-SA"/>
            </a:p>
          </p:txBody>
        </p:sp>
        <p:grpSp>
          <p:nvGrpSpPr>
            <p:cNvPr id="4" name="Group 4"/>
            <p:cNvGrpSpPr/>
            <p:nvPr/>
          </p:nvGrpSpPr>
          <p:grpSpPr>
            <a:xfrm>
              <a:off x="2174626" y="2387433"/>
              <a:ext cx="3133754" cy="52792"/>
              <a:chOff x="0" y="0"/>
              <a:chExt cx="1238026" cy="20856"/>
            </a:xfrm>
          </p:grpSpPr>
          <p:sp>
            <p:nvSpPr>
              <p:cNvPr id="5" name="Freeform 5"/>
              <p:cNvSpPr/>
              <p:nvPr/>
            </p:nvSpPr>
            <p:spPr>
              <a:xfrm>
                <a:off x="0" y="0"/>
                <a:ext cx="1238026" cy="20856"/>
              </a:xfrm>
              <a:custGeom>
                <a:avLst/>
                <a:gdLst/>
                <a:ahLst/>
                <a:cxnLst/>
                <a:rect l="l" t="t" r="r" b="b"/>
                <a:pathLst>
                  <a:path w="1238026" h="20856">
                    <a:moveTo>
                      <a:pt x="0" y="0"/>
                    </a:moveTo>
                    <a:lnTo>
                      <a:pt x="1238026" y="0"/>
                    </a:lnTo>
                    <a:lnTo>
                      <a:pt x="1238026" y="20856"/>
                    </a:lnTo>
                    <a:lnTo>
                      <a:pt x="0" y="20856"/>
                    </a:lnTo>
                    <a:close/>
                  </a:path>
                </a:pathLst>
              </a:custGeom>
              <a:solidFill>
                <a:srgbClr val="5B6B73"/>
              </a:solidFill>
            </p:spPr>
            <p:txBody>
              <a:bodyPr/>
              <a:lstStyle/>
              <a:p>
                <a:endParaRPr lang="en-SA"/>
              </a:p>
            </p:txBody>
          </p:sp>
          <p:sp>
            <p:nvSpPr>
              <p:cNvPr id="6" name="TextBox 6"/>
              <p:cNvSpPr txBox="1"/>
              <p:nvPr/>
            </p:nvSpPr>
            <p:spPr>
              <a:xfrm>
                <a:off x="0" y="-47625"/>
                <a:ext cx="1238026" cy="68481"/>
              </a:xfrm>
              <a:prstGeom prst="rect">
                <a:avLst/>
              </a:prstGeom>
            </p:spPr>
            <p:txBody>
              <a:bodyPr lIns="33867" tIns="33867" rIns="33867" bIns="33867" rtlCol="0" anchor="ctr"/>
              <a:lstStyle/>
              <a:p>
                <a:pPr marL="0" marR="0" lvl="0" indent="0" algn="ctr" defTabSz="914400" rtl="1" eaLnBrk="1" fontAlgn="auto" latinLnBrk="0" hangingPunct="1">
                  <a:lnSpc>
                    <a:spcPts val="2382"/>
                  </a:lnSpc>
                  <a:spcBef>
                    <a:spcPts val="0"/>
                  </a:spcBef>
                  <a:spcAft>
                    <a:spcPts val="0"/>
                  </a:spcAft>
                  <a:buClrTx/>
                  <a:buSzTx/>
                  <a:buFontTx/>
                  <a:buNone/>
                  <a:tabLst/>
                  <a:defRPr/>
                </a:pPr>
                <a:endParaRPr kumimoji="0" sz="1200" b="0" i="0" u="none" strike="noStrike" kern="1200" cap="none" spc="0" normalizeH="0" baseline="0" noProof="0" dirty="0">
                  <a:ln>
                    <a:noFill/>
                  </a:ln>
                  <a:effectLst/>
                  <a:uLnTx/>
                  <a:uFillTx/>
                  <a:latin typeface="Segoe UI" panose="020B0502040204020203" pitchFamily="34" charset="0"/>
                  <a:ea typeface="+mn-ea"/>
                  <a:cs typeface="+mn-cs"/>
                </a:endParaRPr>
              </a:p>
            </p:txBody>
          </p:sp>
        </p:grpSp>
        <p:sp>
          <p:nvSpPr>
            <p:cNvPr id="7" name="Freeform 7"/>
            <p:cNvSpPr/>
            <p:nvPr/>
          </p:nvSpPr>
          <p:spPr>
            <a:xfrm>
              <a:off x="1387345" y="2077444"/>
              <a:ext cx="828024" cy="672769"/>
            </a:xfrm>
            <a:custGeom>
              <a:avLst/>
              <a:gdLst/>
              <a:ahLst/>
              <a:cxnLst/>
              <a:rect l="l" t="t" r="r" b="b"/>
              <a:pathLst>
                <a:path w="1242036" h="1009154">
                  <a:moveTo>
                    <a:pt x="0" y="0"/>
                  </a:moveTo>
                  <a:lnTo>
                    <a:pt x="1242035" y="0"/>
                  </a:lnTo>
                  <a:lnTo>
                    <a:pt x="1242035" y="1009154"/>
                  </a:lnTo>
                  <a:lnTo>
                    <a:pt x="0" y="1009154"/>
                  </a:lnTo>
                  <a:lnTo>
                    <a:pt x="0" y="0"/>
                  </a:lnTo>
                  <a:close/>
                </a:path>
              </a:pathLst>
            </a:custGeom>
            <a:blipFill>
              <a:blip cstate="hqprint">
                <a:extLst>
                  <a:ext uri="{28A0092B-C50C-407E-A947-70E740481C1C}">
                    <a14:useLocalDpi xmlns:a14="http://schemas.microsoft.com/office/drawing/2010/main"/>
                  </a:ext>
                </a:extLst>
              </a:blip>
              <a:stretch>
                <a:fillRect/>
              </a:stretch>
            </a:blipFill>
          </p:spPr>
          <p:txBody>
            <a:bodyPr/>
            <a:lstStyle/>
            <a:p>
              <a:endParaRPr lang="en-SA"/>
            </a:p>
          </p:txBody>
        </p:sp>
        <p:sp>
          <p:nvSpPr>
            <p:cNvPr id="8" name="Freeform 8"/>
            <p:cNvSpPr/>
            <p:nvPr/>
          </p:nvSpPr>
          <p:spPr>
            <a:xfrm>
              <a:off x="969487" y="4373894"/>
              <a:ext cx="746095" cy="606202"/>
            </a:xfrm>
            <a:custGeom>
              <a:avLst/>
              <a:gdLst/>
              <a:ahLst/>
              <a:cxnLst/>
              <a:rect l="l" t="t" r="r" b="b"/>
              <a:pathLst>
                <a:path w="1119142" h="909303">
                  <a:moveTo>
                    <a:pt x="0" y="0"/>
                  </a:moveTo>
                  <a:lnTo>
                    <a:pt x="1119142" y="0"/>
                  </a:lnTo>
                  <a:lnTo>
                    <a:pt x="1119142" y="909303"/>
                  </a:lnTo>
                  <a:lnTo>
                    <a:pt x="0" y="909303"/>
                  </a:lnTo>
                  <a:lnTo>
                    <a:pt x="0" y="0"/>
                  </a:lnTo>
                  <a:close/>
                </a:path>
              </a:pathLst>
            </a:custGeom>
            <a:blipFill>
              <a:blip cstate="hqprint">
                <a:extLst>
                  <a:ext uri="{28A0092B-C50C-407E-A947-70E740481C1C}">
                    <a14:useLocalDpi xmlns:a14="http://schemas.microsoft.com/office/drawing/2010/main"/>
                  </a:ext>
                </a:extLst>
              </a:blip>
              <a:stretch>
                <a:fillRect/>
              </a:stretch>
            </a:blipFill>
          </p:spPr>
          <p:txBody>
            <a:bodyPr/>
            <a:lstStyle/>
            <a:p>
              <a:endParaRPr lang="en-SA"/>
            </a:p>
          </p:txBody>
        </p:sp>
        <p:grpSp>
          <p:nvGrpSpPr>
            <p:cNvPr id="9" name="Group 9"/>
            <p:cNvGrpSpPr/>
            <p:nvPr/>
          </p:nvGrpSpPr>
          <p:grpSpPr>
            <a:xfrm>
              <a:off x="7550147" y="2943914"/>
              <a:ext cx="2342708" cy="43511"/>
              <a:chOff x="0" y="0"/>
              <a:chExt cx="925514" cy="17190"/>
            </a:xfrm>
          </p:grpSpPr>
          <p:sp>
            <p:nvSpPr>
              <p:cNvPr id="10" name="Freeform 10"/>
              <p:cNvSpPr/>
              <p:nvPr/>
            </p:nvSpPr>
            <p:spPr>
              <a:xfrm>
                <a:off x="0" y="0"/>
                <a:ext cx="925514" cy="17190"/>
              </a:xfrm>
              <a:custGeom>
                <a:avLst/>
                <a:gdLst/>
                <a:ahLst/>
                <a:cxnLst/>
                <a:rect l="l" t="t" r="r" b="b"/>
                <a:pathLst>
                  <a:path w="925514" h="17190">
                    <a:moveTo>
                      <a:pt x="0" y="0"/>
                    </a:moveTo>
                    <a:lnTo>
                      <a:pt x="925514" y="0"/>
                    </a:lnTo>
                    <a:lnTo>
                      <a:pt x="925514" y="17190"/>
                    </a:lnTo>
                    <a:lnTo>
                      <a:pt x="0" y="17190"/>
                    </a:lnTo>
                    <a:close/>
                  </a:path>
                </a:pathLst>
              </a:custGeom>
              <a:solidFill>
                <a:srgbClr val="01AFB1"/>
              </a:solidFill>
            </p:spPr>
            <p:txBody>
              <a:bodyPr/>
              <a:lstStyle/>
              <a:p>
                <a:endParaRPr lang="en-SA"/>
              </a:p>
            </p:txBody>
          </p:sp>
          <p:sp>
            <p:nvSpPr>
              <p:cNvPr id="11" name="TextBox 11"/>
              <p:cNvSpPr txBox="1"/>
              <p:nvPr/>
            </p:nvSpPr>
            <p:spPr>
              <a:xfrm>
                <a:off x="0" y="-47625"/>
                <a:ext cx="925514" cy="64815"/>
              </a:xfrm>
              <a:prstGeom prst="rect">
                <a:avLst/>
              </a:prstGeom>
            </p:spPr>
            <p:txBody>
              <a:bodyPr lIns="33867" tIns="33867" rIns="33867" bIns="33867" rtlCol="0" anchor="ctr"/>
              <a:lstStyle/>
              <a:p>
                <a:pPr marL="0" marR="0" lvl="0" indent="0" algn="ctr" defTabSz="914400" rtl="1" eaLnBrk="1" fontAlgn="auto" latinLnBrk="0" hangingPunct="1">
                  <a:lnSpc>
                    <a:spcPts val="2382"/>
                  </a:lnSpc>
                  <a:spcBef>
                    <a:spcPts val="0"/>
                  </a:spcBef>
                  <a:spcAft>
                    <a:spcPts val="0"/>
                  </a:spcAft>
                  <a:buClrTx/>
                  <a:buSzTx/>
                  <a:buFontTx/>
                  <a:buNone/>
                  <a:tabLst/>
                  <a:defRPr/>
                </a:pPr>
                <a:endParaRPr kumimoji="0" sz="1200" b="0" i="0" u="none" strike="noStrike" kern="1200" cap="none" spc="0" normalizeH="0" baseline="0" noProof="0" dirty="0">
                  <a:ln>
                    <a:noFill/>
                  </a:ln>
                  <a:effectLst/>
                  <a:uLnTx/>
                  <a:uFillTx/>
                  <a:latin typeface="Segoe UI" panose="020B0502040204020203" pitchFamily="34" charset="0"/>
                  <a:ea typeface="+mn-ea"/>
                  <a:cs typeface="+mn-cs"/>
                </a:endParaRPr>
              </a:p>
            </p:txBody>
          </p:sp>
        </p:grpSp>
        <p:sp>
          <p:nvSpPr>
            <p:cNvPr id="12" name="TextBox 12"/>
            <p:cNvSpPr txBox="1"/>
            <p:nvPr/>
          </p:nvSpPr>
          <p:spPr>
            <a:xfrm>
              <a:off x="7868432" y="2376725"/>
              <a:ext cx="2656611" cy="577402"/>
            </a:xfrm>
            <a:prstGeom prst="rect">
              <a:avLst/>
            </a:prstGeom>
          </p:spPr>
          <p:txBody>
            <a:bodyPr lIns="0" tIns="0" rIns="0" bIns="0" rtlCol="0" anchor="t">
              <a:spAutoFit/>
            </a:bodyPr>
            <a:lstStyle/>
            <a:p>
              <a:pPr marL="0" marR="0" lvl="0" indent="0" algn="ctr" defTabSz="914400" rtl="1" eaLnBrk="1" fontAlgn="auto" latinLnBrk="0" hangingPunct="1">
                <a:lnSpc>
                  <a:spcPts val="4786"/>
                </a:lnSpc>
                <a:spcBef>
                  <a:spcPct val="0"/>
                </a:spcBef>
                <a:spcAft>
                  <a:spcPts val="0"/>
                </a:spcAft>
                <a:buClrTx/>
                <a:buSzTx/>
                <a:buFontTx/>
                <a:buNone/>
                <a:tabLst/>
                <a:defRPr/>
              </a:pPr>
              <a:r>
                <a:rPr kumimoji="0" lang="ar-EG" sz="3419" b="0" i="0" u="none" strike="noStrike" kern="1200" cap="none" spc="0" normalizeH="0" baseline="0" noProof="0" dirty="0">
                  <a:ln>
                    <a:noFill/>
                  </a:ln>
                  <a:effectLst/>
                  <a:uLnTx/>
                  <a:uFillTx/>
                  <a:latin typeface="SST Arabic"/>
                  <a:ea typeface="SST Arabic"/>
                  <a:cs typeface="SST Arabic"/>
                  <a:sym typeface="SST Arabic"/>
                  <a:rtl/>
                </a:rPr>
                <a:t>التمارين</a:t>
              </a:r>
            </a:p>
          </p:txBody>
        </p:sp>
        <p:sp>
          <p:nvSpPr>
            <p:cNvPr id="13" name="Freeform 13"/>
            <p:cNvSpPr/>
            <p:nvPr/>
          </p:nvSpPr>
          <p:spPr>
            <a:xfrm flipH="1">
              <a:off x="9867455" y="2654278"/>
              <a:ext cx="766501" cy="622782"/>
            </a:xfrm>
            <a:custGeom>
              <a:avLst/>
              <a:gdLst/>
              <a:ahLst/>
              <a:cxnLst/>
              <a:rect l="l" t="t" r="r" b="b"/>
              <a:pathLst>
                <a:path w="1149751" h="934173">
                  <a:moveTo>
                    <a:pt x="1149751" y="0"/>
                  </a:moveTo>
                  <a:lnTo>
                    <a:pt x="0" y="0"/>
                  </a:lnTo>
                  <a:lnTo>
                    <a:pt x="0" y="934173"/>
                  </a:lnTo>
                  <a:lnTo>
                    <a:pt x="1149751" y="934173"/>
                  </a:lnTo>
                  <a:lnTo>
                    <a:pt x="1149751" y="0"/>
                  </a:lnTo>
                  <a:close/>
                </a:path>
              </a:pathLst>
            </a:custGeom>
            <a:blipFill>
              <a:blip cstate="hqprint">
                <a:extLst>
                  <a:ext uri="{28A0092B-C50C-407E-A947-70E740481C1C}">
                    <a14:useLocalDpi xmlns:a14="http://schemas.microsoft.com/office/drawing/2010/main"/>
                  </a:ext>
                </a:extLst>
              </a:blip>
              <a:stretch>
                <a:fillRect/>
              </a:stretch>
            </a:blipFill>
          </p:spPr>
          <p:txBody>
            <a:bodyPr/>
            <a:lstStyle/>
            <a:p>
              <a:endParaRPr lang="en-SA"/>
            </a:p>
          </p:txBody>
        </p:sp>
        <p:grpSp>
          <p:nvGrpSpPr>
            <p:cNvPr id="14" name="Group 14"/>
            <p:cNvGrpSpPr/>
            <p:nvPr/>
          </p:nvGrpSpPr>
          <p:grpSpPr>
            <a:xfrm>
              <a:off x="10071734" y="2727024"/>
              <a:ext cx="481590" cy="481590"/>
              <a:chOff x="0" y="0"/>
              <a:chExt cx="812800" cy="812800"/>
            </a:xfrm>
          </p:grpSpPr>
          <p:sp>
            <p:nvSpPr>
              <p:cNvPr id="15" name="Freeform 1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txBody>
              <a:bodyPr/>
              <a:lstStyle/>
              <a:p>
                <a:endParaRPr lang="en-SA"/>
              </a:p>
            </p:txBody>
          </p:sp>
          <p:sp>
            <p:nvSpPr>
              <p:cNvPr id="16" name="TextBox 16"/>
              <p:cNvSpPr txBox="1"/>
              <p:nvPr/>
            </p:nvSpPr>
            <p:spPr>
              <a:xfrm>
                <a:off x="76200" y="28575"/>
                <a:ext cx="660400" cy="708025"/>
              </a:xfrm>
              <a:prstGeom prst="rect">
                <a:avLst/>
              </a:prstGeom>
            </p:spPr>
            <p:txBody>
              <a:bodyPr lIns="33867" tIns="33867" rIns="33867" bIns="33867" rtlCol="0" anchor="ctr"/>
              <a:lstStyle/>
              <a:p>
                <a:pPr marL="0" marR="0" lvl="0" indent="0" algn="ctr" defTabSz="914400" rtl="1" eaLnBrk="1" fontAlgn="auto" latinLnBrk="0" hangingPunct="1">
                  <a:lnSpc>
                    <a:spcPts val="2382"/>
                  </a:lnSpc>
                  <a:spcBef>
                    <a:spcPts val="0"/>
                  </a:spcBef>
                  <a:spcAft>
                    <a:spcPts val="0"/>
                  </a:spcAft>
                  <a:buClrTx/>
                  <a:buSzTx/>
                  <a:buFontTx/>
                  <a:buNone/>
                  <a:tabLst/>
                  <a:defRPr/>
                </a:pPr>
                <a:endParaRPr kumimoji="0" sz="1200" b="0" i="0" u="none" strike="noStrike" kern="1200" cap="none" spc="0" normalizeH="0" baseline="0" noProof="0" dirty="0">
                  <a:ln>
                    <a:noFill/>
                  </a:ln>
                  <a:effectLst/>
                  <a:uLnTx/>
                  <a:uFillTx/>
                  <a:latin typeface="Segoe UI" panose="020B0502040204020203" pitchFamily="34" charset="0"/>
                  <a:ea typeface="+mn-ea"/>
                  <a:cs typeface="+mn-cs"/>
                </a:endParaRPr>
              </a:p>
            </p:txBody>
          </p:sp>
        </p:grpSp>
        <p:grpSp>
          <p:nvGrpSpPr>
            <p:cNvPr id="17" name="Group 17"/>
            <p:cNvGrpSpPr/>
            <p:nvPr/>
          </p:nvGrpSpPr>
          <p:grpSpPr>
            <a:xfrm>
              <a:off x="6471372" y="5914757"/>
              <a:ext cx="3321391" cy="60052"/>
              <a:chOff x="0" y="0"/>
              <a:chExt cx="1312155" cy="23724"/>
            </a:xfrm>
          </p:grpSpPr>
          <p:sp>
            <p:nvSpPr>
              <p:cNvPr id="18" name="Freeform 18"/>
              <p:cNvSpPr/>
              <p:nvPr/>
            </p:nvSpPr>
            <p:spPr>
              <a:xfrm>
                <a:off x="0" y="0"/>
                <a:ext cx="1312155" cy="23724"/>
              </a:xfrm>
              <a:custGeom>
                <a:avLst/>
                <a:gdLst/>
                <a:ahLst/>
                <a:cxnLst/>
                <a:rect l="l" t="t" r="r" b="b"/>
                <a:pathLst>
                  <a:path w="1312155" h="23724">
                    <a:moveTo>
                      <a:pt x="0" y="0"/>
                    </a:moveTo>
                    <a:lnTo>
                      <a:pt x="1312155" y="0"/>
                    </a:lnTo>
                    <a:lnTo>
                      <a:pt x="1312155" y="23724"/>
                    </a:lnTo>
                    <a:lnTo>
                      <a:pt x="0" y="23724"/>
                    </a:lnTo>
                    <a:close/>
                  </a:path>
                </a:pathLst>
              </a:custGeom>
              <a:solidFill>
                <a:srgbClr val="0B819D"/>
              </a:solidFill>
            </p:spPr>
            <p:txBody>
              <a:bodyPr/>
              <a:lstStyle/>
              <a:p>
                <a:endParaRPr lang="en-SA"/>
              </a:p>
            </p:txBody>
          </p:sp>
          <p:sp>
            <p:nvSpPr>
              <p:cNvPr id="19" name="TextBox 19"/>
              <p:cNvSpPr txBox="1"/>
              <p:nvPr/>
            </p:nvSpPr>
            <p:spPr>
              <a:xfrm>
                <a:off x="0" y="-47625"/>
                <a:ext cx="1312155" cy="71349"/>
              </a:xfrm>
              <a:prstGeom prst="rect">
                <a:avLst/>
              </a:prstGeom>
            </p:spPr>
            <p:txBody>
              <a:bodyPr lIns="33867" tIns="33867" rIns="33867" bIns="33867" rtlCol="0" anchor="ctr"/>
              <a:lstStyle/>
              <a:p>
                <a:pPr marL="0" marR="0" lvl="0" indent="0" algn="ctr" defTabSz="914400" rtl="1" eaLnBrk="1" fontAlgn="auto" latinLnBrk="0" hangingPunct="1">
                  <a:lnSpc>
                    <a:spcPts val="2382"/>
                  </a:lnSpc>
                  <a:spcBef>
                    <a:spcPts val="0"/>
                  </a:spcBef>
                  <a:spcAft>
                    <a:spcPts val="0"/>
                  </a:spcAft>
                  <a:buClrTx/>
                  <a:buSzTx/>
                  <a:buFontTx/>
                  <a:buNone/>
                  <a:tabLst/>
                  <a:defRPr/>
                </a:pPr>
                <a:endParaRPr kumimoji="0" sz="1200" b="0" i="0" u="none" strike="noStrike" kern="1200" cap="none" spc="0" normalizeH="0" baseline="0" noProof="0" dirty="0">
                  <a:ln>
                    <a:noFill/>
                  </a:ln>
                  <a:effectLst/>
                  <a:uLnTx/>
                  <a:uFillTx/>
                  <a:latin typeface="Segoe UI" panose="020B0502040204020203" pitchFamily="34" charset="0"/>
                  <a:ea typeface="+mn-ea"/>
                  <a:cs typeface="+mn-cs"/>
                </a:endParaRPr>
              </a:p>
            </p:txBody>
          </p:sp>
        </p:grpSp>
        <p:sp>
          <p:nvSpPr>
            <p:cNvPr id="20" name="Freeform 20"/>
            <p:cNvSpPr/>
            <p:nvPr/>
          </p:nvSpPr>
          <p:spPr>
            <a:xfrm flipH="1">
              <a:off x="9761014" y="5633392"/>
              <a:ext cx="766501" cy="622782"/>
            </a:xfrm>
            <a:custGeom>
              <a:avLst/>
              <a:gdLst/>
              <a:ahLst/>
              <a:cxnLst/>
              <a:rect l="l" t="t" r="r" b="b"/>
              <a:pathLst>
                <a:path w="1149751" h="934173">
                  <a:moveTo>
                    <a:pt x="1149751" y="0"/>
                  </a:moveTo>
                  <a:lnTo>
                    <a:pt x="0" y="0"/>
                  </a:lnTo>
                  <a:lnTo>
                    <a:pt x="0" y="934173"/>
                  </a:lnTo>
                  <a:lnTo>
                    <a:pt x="1149751" y="934173"/>
                  </a:lnTo>
                  <a:lnTo>
                    <a:pt x="1149751" y="0"/>
                  </a:lnTo>
                  <a:close/>
                </a:path>
              </a:pathLst>
            </a:custGeom>
            <a:blipFill>
              <a:blip cstate="hqprint">
                <a:extLst>
                  <a:ext uri="{28A0092B-C50C-407E-A947-70E740481C1C}">
                    <a14:useLocalDpi xmlns:a14="http://schemas.microsoft.com/office/drawing/2010/main"/>
                  </a:ext>
                </a:extLst>
              </a:blip>
              <a:stretch>
                <a:fillRect/>
              </a:stretch>
            </a:blipFill>
          </p:spPr>
          <p:txBody>
            <a:bodyPr/>
            <a:lstStyle/>
            <a:p>
              <a:endParaRPr lang="en-SA"/>
            </a:p>
          </p:txBody>
        </p:sp>
        <p:grpSp>
          <p:nvGrpSpPr>
            <p:cNvPr id="21" name="Group 21"/>
            <p:cNvGrpSpPr/>
            <p:nvPr/>
          </p:nvGrpSpPr>
          <p:grpSpPr>
            <a:xfrm>
              <a:off x="9965293" y="5706137"/>
              <a:ext cx="481590" cy="481590"/>
              <a:chOff x="0" y="0"/>
              <a:chExt cx="812800" cy="812800"/>
            </a:xfrm>
          </p:grpSpPr>
          <p:sp>
            <p:nvSpPr>
              <p:cNvPr id="22" name="Freeform 2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txBody>
              <a:bodyPr/>
              <a:lstStyle/>
              <a:p>
                <a:endParaRPr lang="en-SA"/>
              </a:p>
            </p:txBody>
          </p:sp>
          <p:sp>
            <p:nvSpPr>
              <p:cNvPr id="23" name="TextBox 23"/>
              <p:cNvSpPr txBox="1"/>
              <p:nvPr/>
            </p:nvSpPr>
            <p:spPr>
              <a:xfrm>
                <a:off x="76200" y="28575"/>
                <a:ext cx="660400" cy="708025"/>
              </a:xfrm>
              <a:prstGeom prst="rect">
                <a:avLst/>
              </a:prstGeom>
            </p:spPr>
            <p:txBody>
              <a:bodyPr lIns="33867" tIns="33867" rIns="33867" bIns="33867" rtlCol="0" anchor="ctr"/>
              <a:lstStyle/>
              <a:p>
                <a:pPr marL="0" marR="0" lvl="0" indent="0" algn="ctr" defTabSz="914400" rtl="1" eaLnBrk="1" fontAlgn="auto" latinLnBrk="0" hangingPunct="1">
                  <a:lnSpc>
                    <a:spcPts val="2382"/>
                  </a:lnSpc>
                  <a:spcBef>
                    <a:spcPts val="0"/>
                  </a:spcBef>
                  <a:spcAft>
                    <a:spcPts val="0"/>
                  </a:spcAft>
                  <a:buClrTx/>
                  <a:buSzTx/>
                  <a:buFontTx/>
                  <a:buNone/>
                  <a:tabLst/>
                  <a:defRPr/>
                </a:pPr>
                <a:endParaRPr kumimoji="0" sz="1200" b="0" i="0" u="none" strike="noStrike" kern="1200" cap="none" spc="0" normalizeH="0" baseline="0" noProof="0" dirty="0">
                  <a:ln>
                    <a:noFill/>
                  </a:ln>
                  <a:effectLst/>
                  <a:uLnTx/>
                  <a:uFillTx/>
                  <a:latin typeface="Segoe UI" panose="020B0502040204020203" pitchFamily="34" charset="0"/>
                  <a:ea typeface="+mn-ea"/>
                  <a:cs typeface="+mn-cs"/>
                </a:endParaRPr>
              </a:p>
            </p:txBody>
          </p:sp>
        </p:grpSp>
        <p:grpSp>
          <p:nvGrpSpPr>
            <p:cNvPr id="24" name="Group 24"/>
            <p:cNvGrpSpPr/>
            <p:nvPr/>
          </p:nvGrpSpPr>
          <p:grpSpPr>
            <a:xfrm>
              <a:off x="1662139" y="4650598"/>
              <a:ext cx="3133754" cy="52792"/>
              <a:chOff x="0" y="0"/>
              <a:chExt cx="1238026" cy="20856"/>
            </a:xfrm>
          </p:grpSpPr>
          <p:sp>
            <p:nvSpPr>
              <p:cNvPr id="25" name="Freeform 25"/>
              <p:cNvSpPr/>
              <p:nvPr/>
            </p:nvSpPr>
            <p:spPr>
              <a:xfrm>
                <a:off x="0" y="0"/>
                <a:ext cx="1238026" cy="20856"/>
              </a:xfrm>
              <a:custGeom>
                <a:avLst/>
                <a:gdLst/>
                <a:ahLst/>
                <a:cxnLst/>
                <a:rect l="l" t="t" r="r" b="b"/>
                <a:pathLst>
                  <a:path w="1238026" h="20856">
                    <a:moveTo>
                      <a:pt x="0" y="0"/>
                    </a:moveTo>
                    <a:lnTo>
                      <a:pt x="1238026" y="0"/>
                    </a:lnTo>
                    <a:lnTo>
                      <a:pt x="1238026" y="20856"/>
                    </a:lnTo>
                    <a:lnTo>
                      <a:pt x="0" y="20856"/>
                    </a:lnTo>
                    <a:close/>
                  </a:path>
                </a:pathLst>
              </a:custGeom>
              <a:solidFill>
                <a:srgbClr val="1B3280"/>
              </a:solidFill>
            </p:spPr>
            <p:txBody>
              <a:bodyPr/>
              <a:lstStyle/>
              <a:p>
                <a:endParaRPr lang="en-SA"/>
              </a:p>
            </p:txBody>
          </p:sp>
          <p:sp>
            <p:nvSpPr>
              <p:cNvPr id="26" name="TextBox 26"/>
              <p:cNvSpPr txBox="1"/>
              <p:nvPr/>
            </p:nvSpPr>
            <p:spPr>
              <a:xfrm>
                <a:off x="0" y="-47625"/>
                <a:ext cx="1238026" cy="68481"/>
              </a:xfrm>
              <a:prstGeom prst="rect">
                <a:avLst/>
              </a:prstGeom>
            </p:spPr>
            <p:txBody>
              <a:bodyPr lIns="33867" tIns="33867" rIns="33867" bIns="33867" rtlCol="0" anchor="ctr"/>
              <a:lstStyle/>
              <a:p>
                <a:pPr marL="0" marR="0" lvl="0" indent="0" algn="ctr" defTabSz="914400" rtl="1" eaLnBrk="1" fontAlgn="auto" latinLnBrk="0" hangingPunct="1">
                  <a:lnSpc>
                    <a:spcPts val="2382"/>
                  </a:lnSpc>
                  <a:spcBef>
                    <a:spcPts val="0"/>
                  </a:spcBef>
                  <a:spcAft>
                    <a:spcPts val="0"/>
                  </a:spcAft>
                  <a:buClrTx/>
                  <a:buSzTx/>
                  <a:buFontTx/>
                  <a:buNone/>
                  <a:tabLst/>
                  <a:defRPr/>
                </a:pPr>
                <a:endParaRPr kumimoji="0" sz="1200" b="0" i="0" u="none" strike="noStrike" kern="1200" cap="none" spc="0" normalizeH="0" baseline="0" noProof="0" dirty="0">
                  <a:ln>
                    <a:noFill/>
                  </a:ln>
                  <a:effectLst/>
                  <a:uLnTx/>
                  <a:uFillTx/>
                  <a:latin typeface="Segoe UI" panose="020B0502040204020203" pitchFamily="34" charset="0"/>
                  <a:ea typeface="+mn-ea"/>
                  <a:cs typeface="+mn-cs"/>
                </a:endParaRPr>
              </a:p>
            </p:txBody>
          </p:sp>
        </p:grpSp>
        <p:grpSp>
          <p:nvGrpSpPr>
            <p:cNvPr id="30" name="Group 30"/>
            <p:cNvGrpSpPr/>
            <p:nvPr/>
          </p:nvGrpSpPr>
          <p:grpSpPr>
            <a:xfrm>
              <a:off x="8800679" y="766923"/>
              <a:ext cx="3391321" cy="442328"/>
              <a:chOff x="0" y="-47625"/>
              <a:chExt cx="1339781" cy="174747"/>
            </a:xfrm>
          </p:grpSpPr>
          <p:sp>
            <p:nvSpPr>
              <p:cNvPr id="31" name="Freeform 31"/>
              <p:cNvSpPr/>
              <p:nvPr/>
            </p:nvSpPr>
            <p:spPr>
              <a:xfrm flipV="1">
                <a:off x="224880" y="57810"/>
                <a:ext cx="1062379" cy="69312"/>
              </a:xfrm>
              <a:custGeom>
                <a:avLst/>
                <a:gdLst/>
                <a:ahLst/>
                <a:cxnLst/>
                <a:rect l="l" t="t" r="r" b="b"/>
                <a:pathLst>
                  <a:path w="1339781" h="24339">
                    <a:moveTo>
                      <a:pt x="0" y="0"/>
                    </a:moveTo>
                    <a:lnTo>
                      <a:pt x="1339781" y="0"/>
                    </a:lnTo>
                    <a:lnTo>
                      <a:pt x="1339781" y="24339"/>
                    </a:lnTo>
                    <a:lnTo>
                      <a:pt x="0" y="24339"/>
                    </a:lnTo>
                    <a:close/>
                  </a:path>
                </a:pathLst>
              </a:custGeom>
              <a:solidFill>
                <a:srgbClr val="5EC7C4">
                  <a:alpha val="37000"/>
                </a:srgbClr>
              </a:solidFill>
            </p:spPr>
            <p:txBody>
              <a:bodyPr/>
              <a:lstStyle/>
              <a:p>
                <a:endParaRPr lang="en-SA"/>
              </a:p>
            </p:txBody>
          </p:sp>
          <p:sp>
            <p:nvSpPr>
              <p:cNvPr id="32" name="TextBox 32"/>
              <p:cNvSpPr txBox="1"/>
              <p:nvPr/>
            </p:nvSpPr>
            <p:spPr>
              <a:xfrm>
                <a:off x="0" y="-47625"/>
                <a:ext cx="1339781" cy="71964"/>
              </a:xfrm>
              <a:prstGeom prst="rect">
                <a:avLst/>
              </a:prstGeom>
            </p:spPr>
            <p:txBody>
              <a:bodyPr lIns="33867" tIns="33867" rIns="33867" bIns="33867" rtlCol="0" anchor="ctr"/>
              <a:lstStyle/>
              <a:p>
                <a:pPr marL="0" marR="0" lvl="0" indent="0" algn="ctr" defTabSz="914400" rtl="1" eaLnBrk="1" fontAlgn="auto" latinLnBrk="0" hangingPunct="1">
                  <a:lnSpc>
                    <a:spcPts val="2382"/>
                  </a:lnSpc>
                  <a:spcBef>
                    <a:spcPts val="0"/>
                  </a:spcBef>
                  <a:spcAft>
                    <a:spcPts val="0"/>
                  </a:spcAft>
                  <a:buClrTx/>
                  <a:buSzTx/>
                  <a:buFontTx/>
                  <a:buNone/>
                  <a:tabLst/>
                  <a:defRPr/>
                </a:pPr>
                <a:endParaRPr kumimoji="0" sz="1200" b="0" i="0" u="none" strike="noStrike" kern="1200" cap="none" spc="0" normalizeH="0" baseline="0" noProof="0" dirty="0">
                  <a:ln>
                    <a:noFill/>
                  </a:ln>
                  <a:effectLst/>
                  <a:uLnTx/>
                  <a:uFillTx/>
                  <a:latin typeface="Segoe UI" panose="020B0502040204020203" pitchFamily="34" charset="0"/>
                  <a:ea typeface="+mn-ea"/>
                  <a:cs typeface="+mn-cs"/>
                </a:endParaRPr>
              </a:p>
            </p:txBody>
          </p:sp>
        </p:grpSp>
        <p:sp>
          <p:nvSpPr>
            <p:cNvPr id="34" name="Freeform 34"/>
            <p:cNvSpPr/>
            <p:nvPr/>
          </p:nvSpPr>
          <p:spPr>
            <a:xfrm>
              <a:off x="5635326" y="4650598"/>
              <a:ext cx="648610" cy="619422"/>
            </a:xfrm>
            <a:custGeom>
              <a:avLst/>
              <a:gdLst/>
              <a:ahLst/>
              <a:cxnLst/>
              <a:rect l="l" t="t" r="r" b="b"/>
              <a:pathLst>
                <a:path w="972915" h="929133">
                  <a:moveTo>
                    <a:pt x="0" y="0"/>
                  </a:moveTo>
                  <a:lnTo>
                    <a:pt x="972915" y="0"/>
                  </a:lnTo>
                  <a:lnTo>
                    <a:pt x="972915" y="929134"/>
                  </a:lnTo>
                  <a:lnTo>
                    <a:pt x="0" y="929134"/>
                  </a:lnTo>
                  <a:lnTo>
                    <a:pt x="0" y="0"/>
                  </a:lnTo>
                  <a:close/>
                </a:path>
              </a:pathLst>
            </a:custGeom>
            <a:blipFill>
              <a:blip/>
              <a:stretch>
                <a:fillRect/>
              </a:stretch>
            </a:blipFill>
            <a:ln cap="sq">
              <a:noFill/>
              <a:prstDash val="solid"/>
              <a:miter/>
            </a:ln>
          </p:spPr>
          <p:txBody>
            <a:bodyPr/>
            <a:lstStyle/>
            <a:p>
              <a:endParaRPr lang="en-SA"/>
            </a:p>
          </p:txBody>
        </p:sp>
        <p:sp>
          <p:nvSpPr>
            <p:cNvPr id="35" name="TextBox 35"/>
            <p:cNvSpPr txBox="1"/>
            <p:nvPr/>
          </p:nvSpPr>
          <p:spPr>
            <a:xfrm>
              <a:off x="10147925" y="2728226"/>
              <a:ext cx="329208" cy="793166"/>
            </a:xfrm>
            <a:prstGeom prst="rect">
              <a:avLst/>
            </a:prstGeom>
          </p:spPr>
          <p:txBody>
            <a:bodyPr lIns="0" tIns="0" rIns="0" bIns="0" rtlCol="0" anchor="t">
              <a:spAutoFit/>
            </a:bodyPr>
            <a:lstStyle/>
            <a:p>
              <a:pPr marL="0" marR="0" lvl="0" indent="0" algn="ctr" defTabSz="914400" rtl="1" eaLnBrk="1" fontAlgn="auto" latinLnBrk="0" hangingPunct="1">
                <a:lnSpc>
                  <a:spcPts val="3173"/>
                </a:lnSpc>
                <a:spcBef>
                  <a:spcPts val="0"/>
                </a:spcBef>
                <a:spcAft>
                  <a:spcPts val="0"/>
                </a:spcAft>
                <a:buClrTx/>
                <a:buSzTx/>
                <a:buFontTx/>
                <a:buNone/>
                <a:tabLst/>
                <a:defRPr/>
              </a:pPr>
              <a:r>
                <a:rPr kumimoji="0" lang="en-US" sz="2266" b="0" i="0" u="none" strike="noStrike" kern="1200" cap="none" spc="0" normalizeH="0" baseline="0" noProof="0" dirty="0">
                  <a:ln>
                    <a:noFill/>
                  </a:ln>
                  <a:effectLst/>
                  <a:uLnTx/>
                  <a:uFillTx/>
                  <a:latin typeface="Open Sans"/>
                  <a:ea typeface="Open Sans"/>
                  <a:cs typeface="Open Sans"/>
                  <a:sym typeface="Open Sans"/>
                </a:rPr>
                <a:t>02</a:t>
              </a:r>
            </a:p>
          </p:txBody>
        </p:sp>
        <p:sp>
          <p:nvSpPr>
            <p:cNvPr id="36" name="TextBox 36"/>
            <p:cNvSpPr txBox="1"/>
            <p:nvPr/>
          </p:nvSpPr>
          <p:spPr>
            <a:xfrm>
              <a:off x="6864801" y="5387463"/>
              <a:ext cx="2896212" cy="542521"/>
            </a:xfrm>
            <a:prstGeom prst="rect">
              <a:avLst/>
            </a:prstGeom>
          </p:spPr>
          <p:txBody>
            <a:bodyPr lIns="0" tIns="0" rIns="0" bIns="0" rtlCol="0" anchor="t">
              <a:spAutoFit/>
            </a:bodyPr>
            <a:lstStyle/>
            <a:p>
              <a:pPr marL="0" marR="0" lvl="0" indent="0" algn="ctr" defTabSz="914400" rtl="1" eaLnBrk="1" fontAlgn="auto" latinLnBrk="0" hangingPunct="1">
                <a:lnSpc>
                  <a:spcPts val="4538"/>
                </a:lnSpc>
                <a:spcBef>
                  <a:spcPct val="0"/>
                </a:spcBef>
                <a:spcAft>
                  <a:spcPts val="0"/>
                </a:spcAft>
                <a:buClrTx/>
                <a:buSzTx/>
                <a:buFontTx/>
                <a:buNone/>
                <a:tabLst/>
                <a:defRPr/>
              </a:pPr>
              <a:r>
                <a:rPr kumimoji="0" lang="ar-EG" sz="3241" b="0" i="0" u="none" strike="noStrike" kern="1200" cap="none" spc="0" normalizeH="0" baseline="0" noProof="0" dirty="0">
                  <a:ln>
                    <a:noFill/>
                  </a:ln>
                  <a:effectLst/>
                  <a:uLnTx/>
                  <a:uFillTx/>
                  <a:latin typeface="SST Arabic"/>
                  <a:ea typeface="SST Arabic"/>
                  <a:cs typeface="SST Arabic"/>
                  <a:sym typeface="SST Arabic"/>
                  <a:rtl/>
                </a:rPr>
                <a:t>الألعاب التدريبية</a:t>
              </a:r>
            </a:p>
          </p:txBody>
        </p:sp>
        <p:sp>
          <p:nvSpPr>
            <p:cNvPr id="37" name="TextBox 37"/>
            <p:cNvSpPr txBox="1"/>
            <p:nvPr/>
          </p:nvSpPr>
          <p:spPr>
            <a:xfrm>
              <a:off x="10041483" y="5707339"/>
              <a:ext cx="329208" cy="793166"/>
            </a:xfrm>
            <a:prstGeom prst="rect">
              <a:avLst/>
            </a:prstGeom>
          </p:spPr>
          <p:txBody>
            <a:bodyPr lIns="0" tIns="0" rIns="0" bIns="0" rtlCol="0" anchor="t">
              <a:spAutoFit/>
            </a:bodyPr>
            <a:lstStyle/>
            <a:p>
              <a:pPr marL="0" marR="0" lvl="0" indent="0" algn="ctr" defTabSz="914400" rtl="1" eaLnBrk="1" fontAlgn="auto" latinLnBrk="0" hangingPunct="1">
                <a:lnSpc>
                  <a:spcPts val="3173"/>
                </a:lnSpc>
                <a:spcBef>
                  <a:spcPts val="0"/>
                </a:spcBef>
                <a:spcAft>
                  <a:spcPts val="0"/>
                </a:spcAft>
                <a:buClrTx/>
                <a:buSzTx/>
                <a:buFontTx/>
                <a:buNone/>
                <a:tabLst/>
                <a:defRPr/>
              </a:pPr>
              <a:r>
                <a:rPr kumimoji="0" lang="en-US" sz="2266" b="0" i="0" u="none" strike="noStrike" kern="1200" cap="none" spc="0" normalizeH="0" baseline="0" noProof="0" dirty="0">
                  <a:ln>
                    <a:noFill/>
                  </a:ln>
                  <a:effectLst/>
                  <a:uLnTx/>
                  <a:uFillTx/>
                  <a:latin typeface="Open Sans"/>
                  <a:ea typeface="Open Sans"/>
                  <a:cs typeface="Open Sans"/>
                  <a:sym typeface="Open Sans"/>
                </a:rPr>
                <a:t>03</a:t>
              </a:r>
            </a:p>
          </p:txBody>
        </p:sp>
        <p:sp>
          <p:nvSpPr>
            <p:cNvPr id="38" name="TextBox 38"/>
            <p:cNvSpPr txBox="1"/>
            <p:nvPr/>
          </p:nvSpPr>
          <p:spPr>
            <a:xfrm>
              <a:off x="2215370" y="1829525"/>
              <a:ext cx="2750136" cy="577402"/>
            </a:xfrm>
            <a:prstGeom prst="rect">
              <a:avLst/>
            </a:prstGeom>
          </p:spPr>
          <p:txBody>
            <a:bodyPr wrap="square" lIns="0" tIns="0" rIns="0" bIns="0" rtlCol="0" anchor="t">
              <a:spAutoFit/>
            </a:bodyPr>
            <a:lstStyle/>
            <a:p>
              <a:pPr marL="0" marR="0" lvl="0" indent="0" algn="ctr" defTabSz="914400" rtl="1" eaLnBrk="1" fontAlgn="auto" latinLnBrk="0" hangingPunct="1">
                <a:lnSpc>
                  <a:spcPts val="4786"/>
                </a:lnSpc>
                <a:spcBef>
                  <a:spcPct val="0"/>
                </a:spcBef>
                <a:spcAft>
                  <a:spcPts val="0"/>
                </a:spcAft>
                <a:buClrTx/>
                <a:buSzTx/>
                <a:buFontTx/>
                <a:buNone/>
                <a:tabLst/>
                <a:defRPr/>
              </a:pPr>
              <a:r>
                <a:rPr kumimoji="0" lang="ar-EG" sz="3419" b="0" i="0" u="none" strike="noStrike" kern="1200" cap="none" spc="0" normalizeH="0" baseline="0" noProof="0" dirty="0">
                  <a:ln>
                    <a:noFill/>
                  </a:ln>
                  <a:effectLst/>
                  <a:uLnTx/>
                  <a:uFillTx/>
                  <a:latin typeface="SST Arabic"/>
                  <a:ea typeface="SST Arabic"/>
                  <a:cs typeface="SST Arabic"/>
                  <a:sym typeface="SST Arabic"/>
                  <a:rtl/>
                </a:rPr>
                <a:t>الحالات الدراسة</a:t>
              </a:r>
            </a:p>
          </p:txBody>
        </p:sp>
        <p:sp>
          <p:nvSpPr>
            <p:cNvPr id="39" name="TextBox 39"/>
            <p:cNvSpPr txBox="1"/>
            <p:nvPr/>
          </p:nvSpPr>
          <p:spPr>
            <a:xfrm>
              <a:off x="1655789" y="4164123"/>
              <a:ext cx="2656611" cy="506164"/>
            </a:xfrm>
            <a:prstGeom prst="rect">
              <a:avLst/>
            </a:prstGeom>
          </p:spPr>
          <p:txBody>
            <a:bodyPr lIns="0" tIns="0" rIns="0" bIns="0" rtlCol="0" anchor="t">
              <a:spAutoFit/>
            </a:bodyPr>
            <a:lstStyle/>
            <a:p>
              <a:pPr marL="0" marR="0" lvl="0" indent="0" algn="ctr" defTabSz="914400" rtl="1" eaLnBrk="1" fontAlgn="auto" latinLnBrk="0" hangingPunct="1">
                <a:lnSpc>
                  <a:spcPts val="4226"/>
                </a:lnSpc>
                <a:spcBef>
                  <a:spcPct val="0"/>
                </a:spcBef>
                <a:spcAft>
                  <a:spcPts val="0"/>
                </a:spcAft>
                <a:buClrTx/>
                <a:buSzTx/>
                <a:buFontTx/>
                <a:buNone/>
                <a:tabLst/>
                <a:defRPr/>
              </a:pPr>
              <a:r>
                <a:rPr kumimoji="0" lang="ar-EG" sz="3019" b="0" i="0" u="none" strike="noStrike" kern="1200" cap="none" spc="0" normalizeH="0" baseline="0" noProof="0" dirty="0">
                  <a:ln>
                    <a:noFill/>
                  </a:ln>
                  <a:effectLst/>
                  <a:uLnTx/>
                  <a:uFillTx/>
                  <a:latin typeface="SST Arabic"/>
                  <a:ea typeface="SST Arabic"/>
                  <a:cs typeface="SST Arabic"/>
                  <a:sym typeface="SST Arabic"/>
                  <a:rtl/>
                </a:rPr>
                <a:t>الأفلام التدريبية</a:t>
              </a:r>
            </a:p>
          </p:txBody>
        </p:sp>
        <p:sp>
          <p:nvSpPr>
            <p:cNvPr id="40" name="TextBox 40"/>
            <p:cNvSpPr txBox="1"/>
            <p:nvPr/>
          </p:nvSpPr>
          <p:spPr>
            <a:xfrm>
              <a:off x="9315982" y="672035"/>
              <a:ext cx="2854145" cy="578043"/>
            </a:xfrm>
            <a:prstGeom prst="rect">
              <a:avLst/>
            </a:prstGeom>
          </p:spPr>
          <p:txBody>
            <a:bodyPr wrap="square" lIns="0" tIns="0" rIns="0" bIns="0" rtlCol="0" anchor="t">
              <a:spAutoFit/>
            </a:bodyPr>
            <a:lstStyle/>
            <a:p>
              <a:pPr marL="0" marR="0" lvl="0" indent="0" algn="ctr" defTabSz="914400" rtl="1" eaLnBrk="1" fontAlgn="auto" latinLnBrk="0" hangingPunct="1">
                <a:lnSpc>
                  <a:spcPts val="5133"/>
                </a:lnSpc>
                <a:spcBef>
                  <a:spcPts val="0"/>
                </a:spcBef>
                <a:spcAft>
                  <a:spcPts val="0"/>
                </a:spcAft>
                <a:buClrTx/>
                <a:buSzTx/>
                <a:buFontTx/>
                <a:buNone/>
                <a:tabLst/>
                <a:defRPr/>
              </a:pPr>
              <a:r>
                <a:rPr kumimoji="0" lang="ar-EG" sz="3000" b="0" i="0" u="none" strike="noStrike" kern="1200" cap="none" spc="0" normalizeH="0" baseline="0" noProof="0" dirty="0">
                  <a:ln>
                    <a:noFill/>
                  </a:ln>
                  <a:effectLst/>
                  <a:uLnTx/>
                  <a:uFillTx/>
                  <a:latin typeface="SST Arabic Medium" panose="020B0604030504020204" pitchFamily="34" charset="-78"/>
                  <a:ea typeface="SST Arabic Bold"/>
                  <a:cs typeface="SST Arabic Medium" panose="020B0604030504020204" pitchFamily="34" charset="-78"/>
                  <a:sym typeface="SST Arabic Bold"/>
                  <a:rtl/>
                </a:rPr>
                <a:t>الأنشطة التدريبية</a:t>
              </a:r>
            </a:p>
          </p:txBody>
        </p:sp>
        <p:pic>
          <p:nvPicPr>
            <p:cNvPr id="42" name="Picture 1151937375" descr="A light bulb and x marks&#10;&#10;Description automatically generated"/>
            <p:cNvPicPr/>
            <p:nvPr/>
          </p:nvPicPr>
          <p:blipFill>
            <a:blip r:embed="rId3" cstate="print">
              <a:biLevel thresh="25000"/>
              <a:extLst>
                <a:ext uri="{28A0092B-C50C-407E-A947-70E740481C1C}">
                  <a14:useLocalDpi xmlns:a14="http://schemas.microsoft.com/office/drawing/2010/main"/>
                </a:ext>
              </a:extLst>
            </a:blip>
            <a:stretch>
              <a:fillRect/>
            </a:stretch>
          </p:blipFill>
          <p:spPr>
            <a:xfrm>
              <a:off x="7091884" y="3637728"/>
              <a:ext cx="776548" cy="778830"/>
            </a:xfrm>
            <a:prstGeom prst="rect">
              <a:avLst/>
            </a:prstGeom>
          </p:spPr>
        </p:pic>
        <p:pic>
          <p:nvPicPr>
            <p:cNvPr id="43" name="Picture 1476484986"/>
            <p:cNvPicPr/>
            <p:nvPr/>
          </p:nvPicPr>
          <p:blipFill>
            <a:blip r:embed="rId4" cstate="print">
              <a:biLevel thresh="25000"/>
              <a:extLst>
                <a:ext uri="{28A0092B-C50C-407E-A947-70E740481C1C}">
                  <a14:useLocalDpi xmlns:a14="http://schemas.microsoft.com/office/drawing/2010/main"/>
                </a:ext>
              </a:extLst>
            </a:blip>
            <a:stretch>
              <a:fillRect/>
            </a:stretch>
          </p:blipFill>
          <p:spPr>
            <a:xfrm>
              <a:off x="4620125" y="2943915"/>
              <a:ext cx="898915" cy="928086"/>
            </a:xfrm>
            <a:prstGeom prst="rect">
              <a:avLst/>
            </a:prstGeom>
          </p:spPr>
        </p:pic>
        <p:pic>
          <p:nvPicPr>
            <p:cNvPr id="44" name="Picture 1571868042" descr="A magnifying glass and a document&#10;&#10;Description automatically generated"/>
            <p:cNvPicPr/>
            <p:nvPr/>
          </p:nvPicPr>
          <p:blipFill>
            <a:blip r:embed="rId5" cstate="print">
              <a:biLevel thresh="25000"/>
              <a:extLst>
                <a:ext uri="{28A0092B-C50C-407E-A947-70E740481C1C}">
                  <a14:useLocalDpi xmlns:a14="http://schemas.microsoft.com/office/drawing/2010/main"/>
                </a:ext>
              </a:extLst>
            </a:blip>
            <a:stretch>
              <a:fillRect/>
            </a:stretch>
          </p:blipFill>
          <p:spPr>
            <a:xfrm>
              <a:off x="6283936" y="2209992"/>
              <a:ext cx="712677" cy="733921"/>
            </a:xfrm>
            <a:prstGeom prst="rect">
              <a:avLst/>
            </a:prstGeom>
          </p:spPr>
        </p:pic>
      </p:grpSp>
    </p:spTree>
    <p:extLst>
      <p:ext uri="{BB962C8B-B14F-4D97-AF65-F5344CB8AC3E}">
        <p14:creationId xmlns:p14="http://schemas.microsoft.com/office/powerpoint/2010/main" val="338409069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F4BD2E9-A85D-4802-B858-182A244A70C5}"/>
              </a:ext>
            </a:extLst>
          </p:cNvPr>
          <p:cNvSpPr/>
          <p:nvPr/>
        </p:nvSpPr>
        <p:spPr>
          <a:xfrm>
            <a:off x="5666663" y="1534855"/>
            <a:ext cx="5919694" cy="369332"/>
          </a:xfrm>
          <a:prstGeom prst="rect">
            <a:avLst/>
          </a:prstGeom>
        </p:spPr>
        <p:txBody>
          <a:bodyPr wrap="square">
            <a:spAutoFit/>
          </a:bodyPr>
          <a:lstStyle/>
          <a:p>
            <a:pPr lvl="0" algn="r" rtl="1"/>
            <a:r>
              <a:rPr kumimoji="0" lang="en-US"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6</a:t>
            </a:r>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 </a:t>
            </a:r>
            <a:r>
              <a:rPr lang="ar-DZ" dirty="0">
                <a:solidFill>
                  <a:srgbClr val="03A5AD"/>
                </a:solidFill>
                <a:latin typeface="SST Arabic Medium" pitchFamily="34" charset="-78"/>
                <a:cs typeface="SST Arabic Medium" pitchFamily="34" charset="-78"/>
              </a:rPr>
              <a:t>إظهار سلوكيات القيادة</a:t>
            </a:r>
            <a:endParaRPr kumimoji="0" lang="en-US"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p:txBody>
      </p:sp>
      <p:sp>
        <p:nvSpPr>
          <p:cNvPr id="18" name="TextBox 17"/>
          <p:cNvSpPr txBox="1"/>
          <p:nvPr/>
        </p:nvSpPr>
        <p:spPr>
          <a:xfrm>
            <a:off x="3667125" y="526472"/>
            <a:ext cx="8033618"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المبادئ الـ 12 لإدارة المشاريع </a:t>
            </a:r>
            <a:r>
              <a:rPr lang="en-US" sz="2500" dirty="0">
                <a:solidFill>
                  <a:srgbClr val="112D63"/>
                </a:solidFill>
                <a:latin typeface="SST Arabic Medium" pitchFamily="34" charset="-78"/>
                <a:cs typeface="SST Arabic Medium" pitchFamily="34" charset="-78"/>
              </a:rPr>
              <a:t>PMI Principles</a:t>
            </a:r>
          </a:p>
        </p:txBody>
      </p:sp>
      <p:sp>
        <p:nvSpPr>
          <p:cNvPr id="20" name="Oval 19">
            <a:extLst>
              <a:ext uri="{FF2B5EF4-FFF2-40B4-BE49-F238E27FC236}">
                <a16:creationId xmlns:a16="http://schemas.microsoft.com/office/drawing/2014/main" id="{C479CF67-B3AD-481F-BD8B-D42AF97BCED9}"/>
              </a:ext>
            </a:extLst>
          </p:cNvPr>
          <p:cNvSpPr/>
          <p:nvPr/>
        </p:nvSpPr>
        <p:spPr>
          <a:xfrm>
            <a:off x="10546779" y="3134634"/>
            <a:ext cx="1042988" cy="1042988"/>
          </a:xfrm>
          <a:prstGeom prst="ellipse">
            <a:avLst/>
          </a:prstGeom>
          <a:ln>
            <a:solidFill>
              <a:srgbClr val="05C0E1"/>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dirty="0">
              <a:solidFill>
                <a:srgbClr val="03A5AD"/>
              </a:solidFill>
              <a:latin typeface="SST Arabic Medium" pitchFamily="34" charset="-78"/>
            </a:endParaRPr>
          </a:p>
        </p:txBody>
      </p:sp>
      <p:sp>
        <p:nvSpPr>
          <p:cNvPr id="9" name="TextBox 8">
            <a:extLst>
              <a:ext uri="{FF2B5EF4-FFF2-40B4-BE49-F238E27FC236}">
                <a16:creationId xmlns:a16="http://schemas.microsoft.com/office/drawing/2014/main" id="{07120BD7-8179-4D6F-93C0-7C38047B0539}"/>
              </a:ext>
            </a:extLst>
          </p:cNvPr>
          <p:cNvSpPr txBox="1"/>
          <p:nvPr/>
        </p:nvSpPr>
        <p:spPr>
          <a:xfrm>
            <a:off x="10512024" y="2405377"/>
            <a:ext cx="1074333" cy="2015936"/>
          </a:xfrm>
          <a:prstGeom prst="rect">
            <a:avLst/>
          </a:prstGeom>
          <a:noFill/>
          <a:ln>
            <a:noFill/>
          </a:ln>
        </p:spPr>
        <p:txBody>
          <a:bodyPr wrap="none" rtlCol="0">
            <a:spAutoFit/>
          </a:bodyPr>
          <a:lstStyle/>
          <a:p>
            <a:r>
              <a:rPr lang="en-US" sz="12500" dirty="0">
                <a:solidFill>
                  <a:srgbClr val="03A5AD"/>
                </a:solidFill>
                <a:latin typeface="Berlin Sans FB Demi" panose="020E0802020502020306" pitchFamily="34" charset="0"/>
              </a:rPr>
              <a:t>6</a:t>
            </a:r>
          </a:p>
        </p:txBody>
      </p:sp>
      <p:sp>
        <p:nvSpPr>
          <p:cNvPr id="29" name="Rectangle 28"/>
          <p:cNvSpPr/>
          <p:nvPr/>
        </p:nvSpPr>
        <p:spPr>
          <a:xfrm>
            <a:off x="2528888" y="2143125"/>
            <a:ext cx="7134225" cy="609600"/>
          </a:xfrm>
          <a:prstGeom prst="rect">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Isosceles Triangle 29"/>
          <p:cNvSpPr/>
          <p:nvPr/>
        </p:nvSpPr>
        <p:spPr>
          <a:xfrm rot="16200000">
            <a:off x="6380532" y="3022477"/>
            <a:ext cx="226262" cy="194174"/>
          </a:xfrm>
          <a:prstGeom prst="triangle">
            <a:avLst/>
          </a:pr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Isosceles Triangle 30"/>
          <p:cNvSpPr/>
          <p:nvPr/>
        </p:nvSpPr>
        <p:spPr>
          <a:xfrm rot="16200000">
            <a:off x="6380532" y="4273154"/>
            <a:ext cx="226262" cy="194174"/>
          </a:xfrm>
          <a:prstGeom prst="triangle">
            <a:avLst/>
          </a:pr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2" name="Straight Connector 31"/>
          <p:cNvCxnSpPr/>
          <p:nvPr/>
        </p:nvCxnSpPr>
        <p:spPr>
          <a:xfrm>
            <a:off x="6948488" y="2958807"/>
            <a:ext cx="0" cy="3137193"/>
          </a:xfrm>
          <a:prstGeom prst="line">
            <a:avLst/>
          </a:prstGeom>
          <a:ln w="19050">
            <a:solidFill>
              <a:srgbClr val="0999C4"/>
            </a:solidFill>
          </a:ln>
        </p:spPr>
        <p:style>
          <a:lnRef idx="1">
            <a:schemeClr val="accent1"/>
          </a:lnRef>
          <a:fillRef idx="0">
            <a:schemeClr val="accent1"/>
          </a:fillRef>
          <a:effectRef idx="0">
            <a:schemeClr val="accent1"/>
          </a:effectRef>
          <a:fontRef idx="minor">
            <a:schemeClr val="tx1"/>
          </a:fontRef>
        </p:style>
      </p:cxnSp>
      <p:sp>
        <p:nvSpPr>
          <p:cNvPr id="33" name="Rectangle 32">
            <a:extLst>
              <a:ext uri="{FF2B5EF4-FFF2-40B4-BE49-F238E27FC236}">
                <a16:creationId xmlns:a16="http://schemas.microsoft.com/office/drawing/2014/main" id="{BF4BD2E9-A85D-4802-B858-182A244A70C5}"/>
              </a:ext>
            </a:extLst>
          </p:cNvPr>
          <p:cNvSpPr/>
          <p:nvPr/>
        </p:nvSpPr>
        <p:spPr>
          <a:xfrm>
            <a:off x="7153275" y="2960788"/>
            <a:ext cx="2352676" cy="738664"/>
          </a:xfrm>
          <a:prstGeom prst="rect">
            <a:avLst/>
          </a:prstGeom>
        </p:spPr>
        <p:txBody>
          <a:bodyPr wrap="square">
            <a:spAutoFit/>
          </a:bodyPr>
          <a:lstStyle/>
          <a:p>
            <a:pPr lvl="0" algn="justLow" rtl="1"/>
            <a:r>
              <a:rPr lang="ar-EG" sz="1400" dirty="0">
                <a:solidFill>
                  <a:schemeClr val="tx1">
                    <a:lumMod val="50000"/>
                    <a:lumOff val="50000"/>
                  </a:schemeClr>
                </a:solidFill>
                <a:latin typeface="SST Arabic Medium" pitchFamily="34" charset="-78"/>
                <a:cs typeface="SST Arabic Medium" pitchFamily="34" charset="-78"/>
              </a:rPr>
              <a:t>إظهار وتكييف سلوكيات القيادة لدعم احتياجات الفرد والفريق.</a:t>
            </a:r>
          </a:p>
        </p:txBody>
      </p:sp>
      <p:sp>
        <p:nvSpPr>
          <p:cNvPr id="34" name="Rectangle 33">
            <a:extLst>
              <a:ext uri="{FF2B5EF4-FFF2-40B4-BE49-F238E27FC236}">
                <a16:creationId xmlns:a16="http://schemas.microsoft.com/office/drawing/2014/main" id="{BF4BD2E9-A85D-4802-B858-182A244A70C5}"/>
              </a:ext>
            </a:extLst>
          </p:cNvPr>
          <p:cNvSpPr/>
          <p:nvPr/>
        </p:nvSpPr>
        <p:spPr>
          <a:xfrm>
            <a:off x="2528888" y="2960788"/>
            <a:ext cx="3851873" cy="3323987"/>
          </a:xfrm>
          <a:prstGeom prst="rect">
            <a:avLst/>
          </a:prstGeom>
        </p:spPr>
        <p:txBody>
          <a:bodyPr wrap="square">
            <a:spAutoFit/>
          </a:bodyPr>
          <a:lstStyle/>
          <a:p>
            <a:pPr lvl="0" algn="justLow" rtl="1"/>
            <a:r>
              <a:rPr lang="ar-EG" sz="1400" dirty="0">
                <a:solidFill>
                  <a:schemeClr val="tx1">
                    <a:lumMod val="50000"/>
                    <a:lumOff val="50000"/>
                  </a:schemeClr>
                </a:solidFill>
                <a:latin typeface="SST Arabic Medium" pitchFamily="34" charset="-78"/>
                <a:cs typeface="SST Arabic Medium" pitchFamily="34" charset="-78"/>
              </a:rPr>
              <a:t>تعزز القيادة الفعالة نجاح المشروع وتساهم في تحقيق نتائج إيجابية للمشروع.</a:t>
            </a:r>
          </a:p>
          <a:p>
            <a:pPr lvl="0" algn="justLow" rtl="1"/>
            <a:endParaRPr lang="ar-EG" sz="1400" dirty="0">
              <a:solidFill>
                <a:schemeClr val="tx1">
                  <a:lumMod val="50000"/>
                  <a:lumOff val="50000"/>
                </a:schemeClr>
              </a:solidFill>
              <a:latin typeface="SST Arabic Medium" pitchFamily="34" charset="-78"/>
              <a:cs typeface="SST Arabic Medium" pitchFamily="34" charset="-78"/>
            </a:endParaRPr>
          </a:p>
          <a:p>
            <a:pPr lvl="0" algn="justLow" rtl="1"/>
            <a:r>
              <a:rPr lang="ar-EG" sz="1400" dirty="0">
                <a:solidFill>
                  <a:schemeClr val="tx1">
                    <a:lumMod val="50000"/>
                    <a:lumOff val="50000"/>
                  </a:schemeClr>
                </a:solidFill>
                <a:latin typeface="SST Arabic Medium" pitchFamily="34" charset="-78"/>
                <a:cs typeface="SST Arabic Medium" pitchFamily="34" charset="-78"/>
              </a:rPr>
              <a:t>يمكن لأي عضو في فريق المشروع إظهار سلوكيات القيادة.</a:t>
            </a:r>
          </a:p>
          <a:p>
            <a:pPr lvl="0" algn="justLow" rtl="1"/>
            <a:endParaRPr lang="ar-EG" sz="1400" dirty="0">
              <a:solidFill>
                <a:schemeClr val="tx1">
                  <a:lumMod val="50000"/>
                  <a:lumOff val="50000"/>
                </a:schemeClr>
              </a:solidFill>
              <a:latin typeface="SST Arabic Medium" pitchFamily="34" charset="-78"/>
              <a:cs typeface="SST Arabic Medium" pitchFamily="34" charset="-78"/>
            </a:endParaRPr>
          </a:p>
          <a:p>
            <a:pPr lvl="0" algn="justLow" rtl="1"/>
            <a:r>
              <a:rPr lang="ar-EG" sz="1400" dirty="0">
                <a:solidFill>
                  <a:schemeClr val="tx1">
                    <a:lumMod val="50000"/>
                    <a:lumOff val="50000"/>
                  </a:schemeClr>
                </a:solidFill>
                <a:latin typeface="SST Arabic Medium" pitchFamily="34" charset="-78"/>
                <a:cs typeface="SST Arabic Medium" pitchFamily="34" charset="-78"/>
              </a:rPr>
              <a:t>القيادة مختلفة عن السلطة.</a:t>
            </a:r>
          </a:p>
          <a:p>
            <a:pPr lvl="0" algn="justLow" rtl="1"/>
            <a:endParaRPr lang="ar-EG" sz="1400" dirty="0">
              <a:solidFill>
                <a:schemeClr val="tx1">
                  <a:lumMod val="50000"/>
                  <a:lumOff val="50000"/>
                </a:schemeClr>
              </a:solidFill>
              <a:latin typeface="SST Arabic Medium" pitchFamily="34" charset="-78"/>
              <a:cs typeface="SST Arabic Medium" pitchFamily="34" charset="-78"/>
            </a:endParaRPr>
          </a:p>
          <a:p>
            <a:pPr lvl="0" algn="justLow" rtl="1"/>
            <a:r>
              <a:rPr lang="ar-EG" sz="1400" dirty="0">
                <a:solidFill>
                  <a:schemeClr val="tx1">
                    <a:lumMod val="50000"/>
                    <a:lumOff val="50000"/>
                  </a:schemeClr>
                </a:solidFill>
                <a:latin typeface="SST Arabic Medium" pitchFamily="34" charset="-78"/>
                <a:cs typeface="SST Arabic Medium" pitchFamily="34" charset="-78"/>
              </a:rPr>
              <a:t>القادة الفعالون يكتفون أسلوبهم مع الموقف.</a:t>
            </a:r>
          </a:p>
          <a:p>
            <a:pPr lvl="0" algn="justLow" rtl="1"/>
            <a:endParaRPr lang="ar-EG" sz="1400" dirty="0">
              <a:solidFill>
                <a:schemeClr val="tx1">
                  <a:lumMod val="50000"/>
                  <a:lumOff val="50000"/>
                </a:schemeClr>
              </a:solidFill>
              <a:latin typeface="SST Arabic Medium" pitchFamily="34" charset="-78"/>
              <a:cs typeface="SST Arabic Medium" pitchFamily="34" charset="-78"/>
            </a:endParaRPr>
          </a:p>
          <a:p>
            <a:pPr lvl="0" algn="justLow" rtl="1"/>
            <a:r>
              <a:rPr lang="ar-EG" sz="1400" dirty="0">
                <a:solidFill>
                  <a:schemeClr val="tx1">
                    <a:lumMod val="50000"/>
                    <a:lumOff val="50000"/>
                  </a:schemeClr>
                </a:solidFill>
                <a:latin typeface="SST Arabic Medium" pitchFamily="34" charset="-78"/>
                <a:cs typeface="SST Arabic Medium" pitchFamily="34" charset="-78"/>
              </a:rPr>
              <a:t>يدرك القادة الفعالون الاختلافات في التحفيز بين أعضاء فريق المشروع.</a:t>
            </a:r>
          </a:p>
          <a:p>
            <a:pPr lvl="0" algn="justLow" rtl="1"/>
            <a:endParaRPr lang="ar-EG" sz="1400" dirty="0">
              <a:solidFill>
                <a:schemeClr val="tx1">
                  <a:lumMod val="50000"/>
                  <a:lumOff val="50000"/>
                </a:schemeClr>
              </a:solidFill>
              <a:latin typeface="SST Arabic Medium" pitchFamily="34" charset="-78"/>
              <a:cs typeface="SST Arabic Medium" pitchFamily="34" charset="-78"/>
            </a:endParaRPr>
          </a:p>
          <a:p>
            <a:pPr lvl="0" algn="justLow" rtl="1"/>
            <a:r>
              <a:rPr lang="ar-EG" sz="1400" dirty="0">
                <a:solidFill>
                  <a:schemeClr val="tx1">
                    <a:lumMod val="50000"/>
                    <a:lumOff val="50000"/>
                  </a:schemeClr>
                </a:solidFill>
                <a:latin typeface="SST Arabic Medium" pitchFamily="34" charset="-78"/>
                <a:cs typeface="SST Arabic Medium" pitchFamily="34" charset="-78"/>
              </a:rPr>
              <a:t>يُظهر القادة السلوك المرغوب في مجالات الصدق والنزاهة والسلوك الأخلاقي.</a:t>
            </a:r>
          </a:p>
        </p:txBody>
      </p:sp>
      <p:sp>
        <p:nvSpPr>
          <p:cNvPr id="35" name="Isosceles Triangle 34"/>
          <p:cNvSpPr/>
          <p:nvPr/>
        </p:nvSpPr>
        <p:spPr>
          <a:xfrm rot="16200000">
            <a:off x="6380532" y="4697103"/>
            <a:ext cx="226262" cy="194174"/>
          </a:xfrm>
          <a:prstGeom prst="triangle">
            <a:avLst/>
          </a:pr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Isosceles Triangle 35"/>
          <p:cNvSpPr/>
          <p:nvPr/>
        </p:nvSpPr>
        <p:spPr>
          <a:xfrm rot="16200000">
            <a:off x="6380532" y="5149627"/>
            <a:ext cx="226262" cy="194174"/>
          </a:xfrm>
          <a:prstGeom prst="triangle">
            <a:avLst/>
          </a:pr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BF4BD2E9-A85D-4802-B858-182A244A70C5}"/>
              </a:ext>
            </a:extLst>
          </p:cNvPr>
          <p:cNvSpPr/>
          <p:nvPr/>
        </p:nvSpPr>
        <p:spPr>
          <a:xfrm>
            <a:off x="8048625" y="2247870"/>
            <a:ext cx="1457326" cy="400110"/>
          </a:xfrm>
          <a:prstGeom prst="rect">
            <a:avLst/>
          </a:prstGeom>
        </p:spPr>
        <p:txBody>
          <a:bodyPr wrap="square">
            <a:spAutoFit/>
          </a:bodyPr>
          <a:lstStyle/>
          <a:p>
            <a:pPr lvl="0" algn="just" rtl="1"/>
            <a:r>
              <a:rPr kumimoji="0" lang="ar-EG" sz="2000" b="1"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rPr>
              <a:t>القيادة</a:t>
            </a:r>
            <a:endParaRPr kumimoji="0" lang="en-US" sz="2000" b="1"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endParaRPr>
          </a:p>
        </p:txBody>
      </p:sp>
      <p:sp>
        <p:nvSpPr>
          <p:cNvPr id="38" name="Isosceles Triangle 37"/>
          <p:cNvSpPr/>
          <p:nvPr/>
        </p:nvSpPr>
        <p:spPr>
          <a:xfrm rot="16200000">
            <a:off x="6380532" y="5783902"/>
            <a:ext cx="226262" cy="194174"/>
          </a:xfrm>
          <a:prstGeom prst="triangle">
            <a:avLst/>
          </a:pr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Isosceles Triangle 38"/>
          <p:cNvSpPr/>
          <p:nvPr/>
        </p:nvSpPr>
        <p:spPr>
          <a:xfrm rot="16200000">
            <a:off x="6395358" y="3663202"/>
            <a:ext cx="226262" cy="194174"/>
          </a:xfrm>
          <a:prstGeom prst="triangle">
            <a:avLst/>
          </a:pr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382835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E733652-4630-439D-B42A-F3B91217E1F5}"/>
              </a:ext>
            </a:extLst>
          </p:cNvPr>
          <p:cNvSpPr/>
          <p:nvPr/>
        </p:nvSpPr>
        <p:spPr>
          <a:xfrm>
            <a:off x="4484077" y="2101749"/>
            <a:ext cx="6829623" cy="2222916"/>
          </a:xfrm>
          <a:prstGeom prst="rect">
            <a:avLst/>
          </a:prstGeom>
        </p:spPr>
        <p:txBody>
          <a:bodyPr wrap="square">
            <a:spAutoFit/>
          </a:bodyPr>
          <a:lstStyle/>
          <a:p>
            <a:pPr lvl="0"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لا ينبغي الخلط بين القيادة والسلطة، التي تعتبر موقع السيطرة الممنوح للأفراد داخل المنظمة من أجل تعزيز فعالية</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وكفاءة الوظائف. السلطة هي حق ممارسة النفوذ. وعادة ما يتم تفويض السلطة إلى شخص بوسائل رسمية</a:t>
            </a:r>
            <a:endParaRPr kumimoji="0" lang="ar-EG" b="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6" name="TextBox 5"/>
          <p:cNvSpPr txBox="1"/>
          <p:nvPr/>
        </p:nvSpPr>
        <p:spPr>
          <a:xfrm>
            <a:off x="3667125" y="526472"/>
            <a:ext cx="8033618"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المبادئ الـ 12 لإدارة المشاريع </a:t>
            </a:r>
            <a:r>
              <a:rPr lang="en-US" sz="2500" dirty="0">
                <a:solidFill>
                  <a:srgbClr val="112D63"/>
                </a:solidFill>
                <a:latin typeface="SST Arabic Medium" pitchFamily="34" charset="-78"/>
                <a:cs typeface="SST Arabic Medium" pitchFamily="34" charset="-78"/>
              </a:rPr>
              <a:t>PMI Principles</a:t>
            </a:r>
          </a:p>
        </p:txBody>
      </p:sp>
      <p:sp>
        <p:nvSpPr>
          <p:cNvPr id="8" name="Rectangle 7">
            <a:extLst>
              <a:ext uri="{FF2B5EF4-FFF2-40B4-BE49-F238E27FC236}">
                <a16:creationId xmlns:a16="http://schemas.microsoft.com/office/drawing/2014/main" id="{BF4BD2E9-A85D-4802-B858-182A244A70C5}"/>
              </a:ext>
            </a:extLst>
          </p:cNvPr>
          <p:cNvSpPr/>
          <p:nvPr/>
        </p:nvSpPr>
        <p:spPr>
          <a:xfrm>
            <a:off x="5666663" y="1534855"/>
            <a:ext cx="5919694" cy="369332"/>
          </a:xfrm>
          <a:prstGeom prst="rect">
            <a:avLst/>
          </a:prstGeom>
        </p:spPr>
        <p:txBody>
          <a:bodyPr wrap="square">
            <a:spAutoFit/>
          </a:bodyPr>
          <a:lstStyle/>
          <a:p>
            <a:pPr lvl="0" algn="r" rtl="1"/>
            <a:r>
              <a:rPr kumimoji="0" lang="en-US"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6</a:t>
            </a:r>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 </a:t>
            </a:r>
            <a:r>
              <a:rPr lang="ar-DZ" dirty="0">
                <a:solidFill>
                  <a:srgbClr val="03A5AD"/>
                </a:solidFill>
                <a:latin typeface="SST Arabic Medium" pitchFamily="34" charset="-78"/>
                <a:cs typeface="SST Arabic Medium" pitchFamily="34" charset="-78"/>
              </a:rPr>
              <a:t>إظهار سلوكيات القيادة</a:t>
            </a:r>
            <a:endParaRPr kumimoji="0" lang="en-US"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p:txBody>
      </p:sp>
    </p:spTree>
    <p:extLst>
      <p:ext uri="{BB962C8B-B14F-4D97-AF65-F5344CB8AC3E}">
        <p14:creationId xmlns:p14="http://schemas.microsoft.com/office/powerpoint/2010/main" val="324923750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E733652-4630-439D-B42A-F3B91217E1F5}"/>
              </a:ext>
            </a:extLst>
          </p:cNvPr>
          <p:cNvSpPr/>
          <p:nvPr/>
        </p:nvSpPr>
        <p:spPr>
          <a:xfrm>
            <a:off x="1055077" y="2279074"/>
            <a:ext cx="10505860" cy="2123658"/>
          </a:xfrm>
          <a:prstGeom prst="rect">
            <a:avLst/>
          </a:prstGeom>
        </p:spPr>
        <p:txBody>
          <a:bodyPr wrap="square">
            <a:spAutoFit/>
          </a:bodyPr>
          <a:lstStyle/>
          <a:p>
            <a:pPr lvl="0" algn="r" rtl="1">
              <a:lnSpc>
                <a:spcPct val="200000"/>
              </a:lnSpc>
            </a:pPr>
            <a:r>
              <a:rPr lang="ar-DZ" dirty="0">
                <a:solidFill>
                  <a:srgbClr val="03A5AD"/>
                </a:solidFill>
                <a:latin typeface="SST Arabic Medium" pitchFamily="34" charset="-78"/>
                <a:cs typeface="SST Arabic Medium" pitchFamily="34" charset="-78"/>
              </a:rPr>
              <a:t>تظهر القيادة الفعالة عندما تتناسب بشكل أفضل مع </a:t>
            </a:r>
            <a:r>
              <a:rPr lang="ar-EG" dirty="0">
                <a:solidFill>
                  <a:srgbClr val="03A5AD"/>
                </a:solidFill>
                <a:latin typeface="SST Arabic Medium" pitchFamily="34" charset="-78"/>
                <a:cs typeface="SST Arabic Medium" pitchFamily="34" charset="-78"/>
              </a:rPr>
              <a:t>موافق مثل </a:t>
            </a:r>
            <a:r>
              <a:rPr lang="ar-DZ" dirty="0">
                <a:solidFill>
                  <a:srgbClr val="03A5AD"/>
                </a:solidFill>
                <a:latin typeface="SST Arabic Medium" pitchFamily="34" charset="-78"/>
                <a:cs typeface="SST Arabic Medium" pitchFamily="34" charset="-78"/>
              </a:rPr>
              <a:t>:</a:t>
            </a:r>
          </a:p>
          <a:p>
            <a:pPr marL="342900" lvl="0" indent="-342900" algn="r" rtl="1">
              <a:lnSpc>
                <a:spcPct val="200000"/>
              </a:lnSpc>
              <a:buFont typeface="Arial" panose="020B0604020202020204" pitchFamily="34" charset="0"/>
              <a:buChar char="•"/>
            </a:pPr>
            <a:r>
              <a:rPr lang="ar-DZ" sz="1600" dirty="0">
                <a:solidFill>
                  <a:schemeClr val="tx1">
                    <a:lumMod val="50000"/>
                    <a:lumOff val="50000"/>
                  </a:schemeClr>
                </a:solidFill>
                <a:latin typeface="SST Arabic Medium" pitchFamily="34" charset="-78"/>
                <a:cs typeface="SST Arabic Medium" pitchFamily="34" charset="-78"/>
              </a:rPr>
              <a:t>في لحظات الفوضى تعمل الإجراءات التوجيهية على خلق المزيد من الوضوح </a:t>
            </a:r>
            <a:endParaRPr lang="ar-EG" sz="1600" dirty="0">
              <a:solidFill>
                <a:schemeClr val="tx1">
                  <a:lumMod val="50000"/>
                  <a:lumOff val="50000"/>
                </a:schemeClr>
              </a:solidFill>
              <a:latin typeface="SST Arabic Medium" pitchFamily="34" charset="-78"/>
              <a:cs typeface="SST Arabic Medium" pitchFamily="34" charset="-78"/>
            </a:endParaRPr>
          </a:p>
          <a:p>
            <a:pPr marL="342900" lvl="0" indent="-342900" algn="r" rtl="1">
              <a:lnSpc>
                <a:spcPct val="200000"/>
              </a:lnSpc>
              <a:buFont typeface="Arial" panose="020B0604020202020204" pitchFamily="34" charset="0"/>
              <a:buChar char="•"/>
            </a:pPr>
            <a:r>
              <a:rPr lang="ar-DZ" sz="1600" dirty="0">
                <a:solidFill>
                  <a:schemeClr val="tx1">
                    <a:lumMod val="50000"/>
                    <a:lumOff val="50000"/>
                  </a:schemeClr>
                </a:solidFill>
                <a:latin typeface="SST Arabic Medium" pitchFamily="34" charset="-78"/>
                <a:cs typeface="SST Arabic Medium" pitchFamily="34" charset="-78"/>
              </a:rPr>
              <a:t>بالنسبة للبيئات التي تضم موظفين أصحاب كفاءة ومشاركة عالية، فإن التفويض المخول يؤدي إلى إنتاجية أكثر من التنسيق المركزي.</a:t>
            </a:r>
            <a:endParaRPr kumimoji="0" lang="en-US" sz="16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6" name="TextBox 5"/>
          <p:cNvSpPr txBox="1"/>
          <p:nvPr/>
        </p:nvSpPr>
        <p:spPr>
          <a:xfrm>
            <a:off x="3667125" y="526472"/>
            <a:ext cx="8033618"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المبادئ الـ 12 لإدارة المشاريع </a:t>
            </a:r>
            <a:r>
              <a:rPr lang="en-US" sz="2500" dirty="0">
                <a:solidFill>
                  <a:srgbClr val="112D63"/>
                </a:solidFill>
                <a:latin typeface="SST Arabic Medium" pitchFamily="34" charset="-78"/>
                <a:cs typeface="SST Arabic Medium" pitchFamily="34" charset="-78"/>
              </a:rPr>
              <a:t>PMI Principles</a:t>
            </a:r>
          </a:p>
        </p:txBody>
      </p:sp>
      <p:sp>
        <p:nvSpPr>
          <p:cNvPr id="9" name="Rectangle 8">
            <a:extLst>
              <a:ext uri="{FF2B5EF4-FFF2-40B4-BE49-F238E27FC236}">
                <a16:creationId xmlns:a16="http://schemas.microsoft.com/office/drawing/2014/main" id="{BF4BD2E9-A85D-4802-B858-182A244A70C5}"/>
              </a:ext>
            </a:extLst>
          </p:cNvPr>
          <p:cNvSpPr/>
          <p:nvPr/>
        </p:nvSpPr>
        <p:spPr>
          <a:xfrm>
            <a:off x="5666663" y="1534855"/>
            <a:ext cx="5919694" cy="369332"/>
          </a:xfrm>
          <a:prstGeom prst="rect">
            <a:avLst/>
          </a:prstGeom>
        </p:spPr>
        <p:txBody>
          <a:bodyPr wrap="square">
            <a:spAutoFit/>
          </a:bodyPr>
          <a:lstStyle/>
          <a:p>
            <a:pPr lvl="0" algn="r" rtl="1"/>
            <a:r>
              <a:rPr kumimoji="0" lang="en-US"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6</a:t>
            </a:r>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 </a:t>
            </a:r>
            <a:r>
              <a:rPr lang="ar-DZ" dirty="0">
                <a:solidFill>
                  <a:srgbClr val="03A5AD"/>
                </a:solidFill>
                <a:latin typeface="SST Arabic Medium" pitchFamily="34" charset="-78"/>
                <a:cs typeface="SST Arabic Medium" pitchFamily="34" charset="-78"/>
              </a:rPr>
              <a:t>إظهار سلوكيات القيادة</a:t>
            </a:r>
            <a:endParaRPr kumimoji="0" lang="en-US"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p:txBody>
      </p:sp>
    </p:spTree>
    <p:extLst>
      <p:ext uri="{BB962C8B-B14F-4D97-AF65-F5344CB8AC3E}">
        <p14:creationId xmlns:p14="http://schemas.microsoft.com/office/powerpoint/2010/main" val="227104614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2528888" y="2543175"/>
            <a:ext cx="7134225" cy="609600"/>
          </a:xfrm>
          <a:prstGeom prst="rect">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BF4BD2E9-A85D-4802-B858-182A244A70C5}"/>
              </a:ext>
            </a:extLst>
          </p:cNvPr>
          <p:cNvSpPr/>
          <p:nvPr/>
        </p:nvSpPr>
        <p:spPr>
          <a:xfrm>
            <a:off x="5670073" y="1534855"/>
            <a:ext cx="5919694" cy="369332"/>
          </a:xfrm>
          <a:prstGeom prst="rect">
            <a:avLst/>
          </a:prstGeom>
        </p:spPr>
        <p:txBody>
          <a:bodyPr wrap="square">
            <a:spAutoFit/>
          </a:bodyPr>
          <a:lstStyle/>
          <a:p>
            <a:pPr lvl="0" algn="r" rtl="1"/>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7. </a:t>
            </a:r>
            <a:r>
              <a:rPr lang="ar-DZ" dirty="0">
                <a:solidFill>
                  <a:srgbClr val="03A5AD"/>
                </a:solidFill>
                <a:latin typeface="SST Arabic Medium" pitchFamily="34" charset="-78"/>
                <a:cs typeface="SST Arabic Medium" pitchFamily="34" charset="-78"/>
              </a:rPr>
              <a:t>التفصيل بناءً على السياق</a:t>
            </a:r>
            <a:endParaRPr kumimoji="0" lang="en-US"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p:txBody>
      </p:sp>
      <p:sp>
        <p:nvSpPr>
          <p:cNvPr id="11" name="Rectangle 10">
            <a:extLst>
              <a:ext uri="{FF2B5EF4-FFF2-40B4-BE49-F238E27FC236}">
                <a16:creationId xmlns:a16="http://schemas.microsoft.com/office/drawing/2014/main" id="{BF4BD2E9-A85D-4802-B858-182A244A70C5}"/>
              </a:ext>
            </a:extLst>
          </p:cNvPr>
          <p:cNvSpPr/>
          <p:nvPr/>
        </p:nvSpPr>
        <p:spPr>
          <a:xfrm>
            <a:off x="3586257" y="2647920"/>
            <a:ext cx="5919694" cy="400110"/>
          </a:xfrm>
          <a:prstGeom prst="rect">
            <a:avLst/>
          </a:prstGeom>
        </p:spPr>
        <p:txBody>
          <a:bodyPr wrap="square">
            <a:spAutoFit/>
          </a:bodyPr>
          <a:lstStyle/>
          <a:p>
            <a:pPr lvl="0" algn="just" rtl="1"/>
            <a:r>
              <a:rPr kumimoji="0" lang="ar-EG" sz="2000" b="1"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rPr>
              <a:t>التفصيل</a:t>
            </a:r>
            <a:r>
              <a:rPr kumimoji="0" lang="en-US" sz="2000" b="1"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rPr>
              <a:t>  (Tailoring)  </a:t>
            </a:r>
          </a:p>
        </p:txBody>
      </p:sp>
      <p:sp>
        <p:nvSpPr>
          <p:cNvPr id="15" name="TextBox 14"/>
          <p:cNvSpPr txBox="1"/>
          <p:nvPr/>
        </p:nvSpPr>
        <p:spPr>
          <a:xfrm>
            <a:off x="3667125" y="526472"/>
            <a:ext cx="8033618"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المبادئ الـ 12 لإدارة المشاريع </a:t>
            </a:r>
            <a:r>
              <a:rPr lang="en-US" sz="2500" dirty="0">
                <a:solidFill>
                  <a:srgbClr val="112D63"/>
                </a:solidFill>
                <a:latin typeface="SST Arabic Medium" pitchFamily="34" charset="-78"/>
                <a:cs typeface="SST Arabic Medium" pitchFamily="34" charset="-78"/>
              </a:rPr>
              <a:t>PMI Principles</a:t>
            </a:r>
          </a:p>
        </p:txBody>
      </p:sp>
      <p:sp>
        <p:nvSpPr>
          <p:cNvPr id="16" name="Oval 15">
            <a:extLst>
              <a:ext uri="{FF2B5EF4-FFF2-40B4-BE49-F238E27FC236}">
                <a16:creationId xmlns:a16="http://schemas.microsoft.com/office/drawing/2014/main" id="{C479CF67-B3AD-481F-BD8B-D42AF97BCED9}"/>
              </a:ext>
            </a:extLst>
          </p:cNvPr>
          <p:cNvSpPr/>
          <p:nvPr/>
        </p:nvSpPr>
        <p:spPr>
          <a:xfrm>
            <a:off x="10546779" y="3134634"/>
            <a:ext cx="1042988" cy="1042988"/>
          </a:xfrm>
          <a:prstGeom prst="ellipse">
            <a:avLst/>
          </a:prstGeom>
          <a:ln>
            <a:solidFill>
              <a:srgbClr val="05C0E1"/>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dirty="0">
              <a:solidFill>
                <a:srgbClr val="03A5AD"/>
              </a:solidFill>
              <a:latin typeface="SST Arabic Medium" pitchFamily="34" charset="-78"/>
            </a:endParaRPr>
          </a:p>
        </p:txBody>
      </p:sp>
      <p:sp>
        <p:nvSpPr>
          <p:cNvPr id="9" name="TextBox 8">
            <a:extLst>
              <a:ext uri="{FF2B5EF4-FFF2-40B4-BE49-F238E27FC236}">
                <a16:creationId xmlns:a16="http://schemas.microsoft.com/office/drawing/2014/main" id="{07120BD7-8179-4D6F-93C0-7C38047B0539}"/>
              </a:ext>
            </a:extLst>
          </p:cNvPr>
          <p:cNvSpPr txBox="1"/>
          <p:nvPr/>
        </p:nvSpPr>
        <p:spPr>
          <a:xfrm>
            <a:off x="10633254" y="2429824"/>
            <a:ext cx="950901" cy="2015936"/>
          </a:xfrm>
          <a:prstGeom prst="rect">
            <a:avLst/>
          </a:prstGeom>
          <a:noFill/>
          <a:ln>
            <a:noFill/>
          </a:ln>
        </p:spPr>
        <p:txBody>
          <a:bodyPr wrap="none" rtlCol="0">
            <a:spAutoFit/>
          </a:bodyPr>
          <a:lstStyle/>
          <a:p>
            <a:r>
              <a:rPr lang="en-US" sz="12500" dirty="0">
                <a:solidFill>
                  <a:srgbClr val="03A5AD"/>
                </a:solidFill>
                <a:latin typeface="Berlin Sans FB Demi" panose="020E0802020502020306" pitchFamily="34" charset="0"/>
              </a:rPr>
              <a:t>7</a:t>
            </a:r>
          </a:p>
        </p:txBody>
      </p:sp>
      <p:sp>
        <p:nvSpPr>
          <p:cNvPr id="27" name="Isosceles Triangle 26"/>
          <p:cNvSpPr/>
          <p:nvPr/>
        </p:nvSpPr>
        <p:spPr>
          <a:xfrm rot="16200000">
            <a:off x="6380532" y="3422527"/>
            <a:ext cx="226262" cy="194174"/>
          </a:xfrm>
          <a:prstGeom prst="triangle">
            <a:avLst/>
          </a:pr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Isosceles Triangle 27"/>
          <p:cNvSpPr/>
          <p:nvPr/>
        </p:nvSpPr>
        <p:spPr>
          <a:xfrm rot="16200000">
            <a:off x="6380532" y="3873104"/>
            <a:ext cx="226262" cy="194174"/>
          </a:xfrm>
          <a:prstGeom prst="triangle">
            <a:avLst/>
          </a:pr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Straight Connector 28"/>
          <p:cNvCxnSpPr/>
          <p:nvPr/>
        </p:nvCxnSpPr>
        <p:spPr>
          <a:xfrm>
            <a:off x="6948488" y="3358857"/>
            <a:ext cx="0" cy="1817863"/>
          </a:xfrm>
          <a:prstGeom prst="line">
            <a:avLst/>
          </a:prstGeom>
          <a:ln w="19050">
            <a:solidFill>
              <a:srgbClr val="0999C4"/>
            </a:solidFill>
          </a:ln>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BF4BD2E9-A85D-4802-B858-182A244A70C5}"/>
              </a:ext>
            </a:extLst>
          </p:cNvPr>
          <p:cNvSpPr/>
          <p:nvPr/>
        </p:nvSpPr>
        <p:spPr>
          <a:xfrm>
            <a:off x="7153275" y="3360838"/>
            <a:ext cx="2352676" cy="1815882"/>
          </a:xfrm>
          <a:prstGeom prst="rect">
            <a:avLst/>
          </a:prstGeom>
        </p:spPr>
        <p:txBody>
          <a:bodyPr wrap="square">
            <a:spAutoFit/>
          </a:bodyPr>
          <a:lstStyle/>
          <a:p>
            <a:pPr lvl="0" algn="justLow" rtl="1"/>
            <a:r>
              <a:rPr lang="ar-EG" sz="1400" dirty="0">
                <a:solidFill>
                  <a:schemeClr val="tx1">
                    <a:lumMod val="50000"/>
                    <a:lumOff val="50000"/>
                  </a:schemeClr>
                </a:solidFill>
                <a:latin typeface="SST Arabic Medium" pitchFamily="34" charset="-78"/>
                <a:cs typeface="SST Arabic Medium" pitchFamily="34" charset="-78"/>
              </a:rPr>
              <a:t>قم بتصميم منهج تطوير المشروع بناء على سياق المشروع وأهدافه والمعنيين، والحوكمة والبيئة باستخدام عملية "بالقدر الكافي" لتحقيق النتيجة المرجوة مع تعظيم القيمة وإدارة التكلفة وتعزيز السرعة.</a:t>
            </a:r>
          </a:p>
        </p:txBody>
      </p:sp>
      <p:sp>
        <p:nvSpPr>
          <p:cNvPr id="31" name="Rectangle 30">
            <a:extLst>
              <a:ext uri="{FF2B5EF4-FFF2-40B4-BE49-F238E27FC236}">
                <a16:creationId xmlns:a16="http://schemas.microsoft.com/office/drawing/2014/main" id="{BF4BD2E9-A85D-4802-B858-182A244A70C5}"/>
              </a:ext>
            </a:extLst>
          </p:cNvPr>
          <p:cNvSpPr/>
          <p:nvPr/>
        </p:nvSpPr>
        <p:spPr>
          <a:xfrm>
            <a:off x="2528888" y="3360838"/>
            <a:ext cx="3851873" cy="1815882"/>
          </a:xfrm>
          <a:prstGeom prst="rect">
            <a:avLst/>
          </a:prstGeom>
        </p:spPr>
        <p:txBody>
          <a:bodyPr wrap="square">
            <a:spAutoFit/>
          </a:bodyPr>
          <a:lstStyle/>
          <a:p>
            <a:pPr lvl="0" algn="justLow" rtl="1"/>
            <a:r>
              <a:rPr lang="ar-EG" sz="1400" dirty="0">
                <a:solidFill>
                  <a:schemeClr val="tx1">
                    <a:lumMod val="50000"/>
                    <a:lumOff val="50000"/>
                  </a:schemeClr>
                </a:solidFill>
                <a:latin typeface="SST Arabic Medium" pitchFamily="34" charset="-78"/>
                <a:cs typeface="SST Arabic Medium" pitchFamily="34" charset="-78"/>
              </a:rPr>
              <a:t>كل مشروع هو مشروع فريد.</a:t>
            </a:r>
          </a:p>
          <a:p>
            <a:pPr lvl="0" algn="justLow" rtl="1"/>
            <a:endParaRPr lang="ar-EG" sz="1400" dirty="0">
              <a:solidFill>
                <a:schemeClr val="tx1">
                  <a:lumMod val="50000"/>
                  <a:lumOff val="50000"/>
                </a:schemeClr>
              </a:solidFill>
              <a:latin typeface="SST Arabic Medium" pitchFamily="34" charset="-78"/>
              <a:cs typeface="SST Arabic Medium" pitchFamily="34" charset="-78"/>
            </a:endParaRPr>
          </a:p>
          <a:p>
            <a:pPr lvl="0" algn="justLow" rtl="1"/>
            <a:r>
              <a:rPr lang="ar-EG" sz="1400" dirty="0">
                <a:solidFill>
                  <a:schemeClr val="tx1">
                    <a:lumMod val="50000"/>
                    <a:lumOff val="50000"/>
                  </a:schemeClr>
                </a:solidFill>
                <a:latin typeface="SST Arabic Medium" pitchFamily="34" charset="-78"/>
                <a:cs typeface="SST Arabic Medium" pitchFamily="34" charset="-78"/>
              </a:rPr>
              <a:t>يعتمد نجاح المشروع على التكيف مع السياق الفريد للمشروع لتحديد أنسب الطرق لتحقيق النتائج المرجوة.</a:t>
            </a:r>
          </a:p>
          <a:p>
            <a:pPr lvl="0" algn="justLow" rtl="1"/>
            <a:endParaRPr lang="ar-EG" sz="1400" dirty="0">
              <a:solidFill>
                <a:schemeClr val="tx1">
                  <a:lumMod val="50000"/>
                  <a:lumOff val="50000"/>
                </a:schemeClr>
              </a:solidFill>
              <a:latin typeface="SST Arabic Medium" pitchFamily="34" charset="-78"/>
              <a:cs typeface="SST Arabic Medium" pitchFamily="34" charset="-78"/>
            </a:endParaRPr>
          </a:p>
          <a:p>
            <a:pPr lvl="0" algn="justLow" rtl="1"/>
            <a:r>
              <a:rPr lang="ar-EG" sz="1400" dirty="0">
                <a:solidFill>
                  <a:schemeClr val="tx1">
                    <a:lumMod val="50000"/>
                    <a:lumOff val="50000"/>
                  </a:schemeClr>
                </a:solidFill>
                <a:latin typeface="SST Arabic Medium" pitchFamily="34" charset="-78"/>
                <a:cs typeface="SST Arabic Medium" pitchFamily="34" charset="-78"/>
              </a:rPr>
              <a:t>يعد تفصيل المنهج تكراريًا. وبالتالي فهو عملية مستمرة على مدار المشروع.</a:t>
            </a:r>
          </a:p>
        </p:txBody>
      </p:sp>
      <p:sp>
        <p:nvSpPr>
          <p:cNvPr id="32" name="Isosceles Triangle 31"/>
          <p:cNvSpPr/>
          <p:nvPr/>
        </p:nvSpPr>
        <p:spPr>
          <a:xfrm rot="16200000">
            <a:off x="6380532" y="4735203"/>
            <a:ext cx="226262" cy="194174"/>
          </a:xfrm>
          <a:prstGeom prst="triangle">
            <a:avLst/>
          </a:pr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2148123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E733652-4630-439D-B42A-F3B91217E1F5}"/>
              </a:ext>
            </a:extLst>
          </p:cNvPr>
          <p:cNvSpPr/>
          <p:nvPr/>
        </p:nvSpPr>
        <p:spPr>
          <a:xfrm>
            <a:off x="3905251" y="2358510"/>
            <a:ext cx="7655688" cy="2769989"/>
          </a:xfrm>
          <a:prstGeom prst="rect">
            <a:avLst/>
          </a:prstGeom>
        </p:spPr>
        <p:txBody>
          <a:bodyPr wrap="square">
            <a:spAutoFit/>
          </a:bodyPr>
          <a:lstStyle/>
          <a:p>
            <a:pPr lvl="0" algn="r" rtl="1">
              <a:lnSpc>
                <a:spcPct val="150000"/>
              </a:lnSpc>
            </a:pPr>
            <a:r>
              <a:rPr lang="ar-DZ" dirty="0">
                <a:solidFill>
                  <a:srgbClr val="03A5AD"/>
                </a:solidFill>
                <a:latin typeface="SST Arabic Medium" pitchFamily="34" charset="-78"/>
                <a:cs typeface="SST Arabic Medium" pitchFamily="34" charset="-78"/>
              </a:rPr>
              <a:t>يمكن أن يؤدي تفصيل المشاريع إلى النتائج الإيجابية التالية:</a:t>
            </a:r>
            <a:endParaRPr lang="ar-EG" dirty="0">
              <a:solidFill>
                <a:srgbClr val="03A5AD"/>
              </a:solidFill>
              <a:latin typeface="SST Arabic Medium" pitchFamily="34" charset="-78"/>
              <a:cs typeface="SST Arabic Medium" pitchFamily="34" charset="-78"/>
            </a:endParaRPr>
          </a:p>
          <a:p>
            <a:pPr marL="285750" lvl="0" indent="-285750" algn="r" rtl="1">
              <a:lnSpc>
                <a:spcPct val="150000"/>
              </a:lnSpc>
              <a:buClr>
                <a:srgbClr val="03A5AD"/>
              </a:buClr>
              <a:buFont typeface="Arial" panose="020B0604020202020204" pitchFamily="34" charset="0"/>
              <a:buChar char="•"/>
            </a:pPr>
            <a:endParaRPr lang="ar-DZ" dirty="0">
              <a:solidFill>
                <a:srgbClr val="03A5AD"/>
              </a:solidFill>
              <a:latin typeface="SST Arabic Medium" pitchFamily="34" charset="-78"/>
              <a:cs typeface="SST Arabic Medium" pitchFamily="34" charset="-78"/>
            </a:endParaRPr>
          </a:p>
          <a:p>
            <a:pPr marL="342900" lvl="0" indent="-342900" algn="r" rtl="1">
              <a:lnSpc>
                <a:spcPct val="150000"/>
              </a:lnSpc>
              <a:buClr>
                <a:srgbClr val="03A5AD"/>
              </a:buClr>
              <a:buFont typeface="Arial" panose="020B0604020202020204" pitchFamily="34" charset="0"/>
              <a:buChar char="•"/>
            </a:pPr>
            <a:r>
              <a:rPr lang="ar-DZ" sz="1600" dirty="0">
                <a:solidFill>
                  <a:schemeClr val="tx1">
                    <a:lumMod val="50000"/>
                    <a:lumOff val="50000"/>
                  </a:schemeClr>
                </a:solidFill>
                <a:latin typeface="SST Arabic Medium" pitchFamily="34" charset="-78"/>
                <a:cs typeface="SST Arabic Medium" pitchFamily="34" charset="-78"/>
              </a:rPr>
              <a:t>زيادة الابتكار، والكفاءة، والإنتاجية</a:t>
            </a:r>
            <a:endParaRPr lang="ar-EG" sz="1600" dirty="0">
              <a:solidFill>
                <a:schemeClr val="tx1">
                  <a:lumMod val="50000"/>
                  <a:lumOff val="50000"/>
                </a:schemeClr>
              </a:solidFill>
              <a:latin typeface="SST Arabic Medium" pitchFamily="34" charset="-78"/>
              <a:cs typeface="SST Arabic Medium" pitchFamily="34" charset="-78"/>
            </a:endParaRPr>
          </a:p>
          <a:p>
            <a:pPr marL="342900" lvl="0" indent="-342900" algn="r" rtl="1">
              <a:lnSpc>
                <a:spcPct val="150000"/>
              </a:lnSpc>
              <a:buClr>
                <a:srgbClr val="03A5AD"/>
              </a:buClr>
              <a:buFont typeface="Arial" panose="020B0604020202020204" pitchFamily="34" charset="0"/>
              <a:buChar char="•"/>
            </a:pPr>
            <a:r>
              <a:rPr lang="ar-DZ" sz="1600" dirty="0">
                <a:solidFill>
                  <a:schemeClr val="tx1">
                    <a:lumMod val="50000"/>
                    <a:lumOff val="50000"/>
                  </a:schemeClr>
                </a:solidFill>
                <a:latin typeface="SST Arabic Medium" pitchFamily="34" charset="-78"/>
                <a:cs typeface="SST Arabic Medium" pitchFamily="34" charset="-78"/>
              </a:rPr>
              <a:t> الدروس المستفادة</a:t>
            </a:r>
          </a:p>
          <a:p>
            <a:pPr marL="342900" lvl="0" indent="-342900" algn="r" rtl="1">
              <a:lnSpc>
                <a:spcPct val="150000"/>
              </a:lnSpc>
              <a:buClr>
                <a:srgbClr val="03A5AD"/>
              </a:buClr>
              <a:buFont typeface="Arial" panose="020B0604020202020204" pitchFamily="34" charset="0"/>
              <a:buChar char="•"/>
            </a:pPr>
            <a:r>
              <a:rPr lang="ar-DZ" sz="1600" dirty="0">
                <a:solidFill>
                  <a:schemeClr val="tx1">
                    <a:lumMod val="50000"/>
                    <a:lumOff val="50000"/>
                  </a:schemeClr>
                </a:solidFill>
                <a:latin typeface="SST Arabic Medium" pitchFamily="34" charset="-78"/>
                <a:cs typeface="SST Arabic Medium" pitchFamily="34" charset="-78"/>
              </a:rPr>
              <a:t>مزيد من التحسين لمنهجية المنظمة</a:t>
            </a:r>
            <a:endParaRPr lang="ar-EG" sz="1600" dirty="0">
              <a:solidFill>
                <a:schemeClr val="tx1">
                  <a:lumMod val="50000"/>
                  <a:lumOff val="50000"/>
                </a:schemeClr>
              </a:solidFill>
              <a:latin typeface="SST Arabic Medium" pitchFamily="34" charset="-78"/>
              <a:cs typeface="SST Arabic Medium" pitchFamily="34" charset="-78"/>
            </a:endParaRPr>
          </a:p>
          <a:p>
            <a:pPr marL="342900" lvl="0" indent="-342900" algn="r" rtl="1">
              <a:lnSpc>
                <a:spcPct val="150000"/>
              </a:lnSpc>
              <a:buClr>
                <a:srgbClr val="03A5AD"/>
              </a:buClr>
              <a:buFont typeface="Arial" panose="020B0604020202020204" pitchFamily="34" charset="0"/>
              <a:buChar char="•"/>
            </a:pPr>
            <a:r>
              <a:rPr lang="ar-DZ" sz="1600" dirty="0">
                <a:solidFill>
                  <a:schemeClr val="tx1">
                    <a:lumMod val="50000"/>
                    <a:lumOff val="50000"/>
                  </a:schemeClr>
                </a:solidFill>
                <a:latin typeface="SST Arabic Medium" pitchFamily="34" charset="-78"/>
                <a:cs typeface="SST Arabic Medium" pitchFamily="34" charset="-78"/>
              </a:rPr>
              <a:t>اكتشاف نتائج، أو عمليات، أو طرق محسنة من خلال التجريب</a:t>
            </a:r>
            <a:endParaRPr lang="ar-EG" sz="1600" dirty="0">
              <a:solidFill>
                <a:schemeClr val="tx1">
                  <a:lumMod val="50000"/>
                  <a:lumOff val="50000"/>
                </a:schemeClr>
              </a:solidFill>
              <a:latin typeface="SST Arabic Medium" pitchFamily="34" charset="-78"/>
              <a:cs typeface="SST Arabic Medium" pitchFamily="34" charset="-78"/>
            </a:endParaRPr>
          </a:p>
          <a:p>
            <a:pPr marL="342900" lvl="0" indent="-342900" algn="r" rtl="1">
              <a:lnSpc>
                <a:spcPct val="150000"/>
              </a:lnSpc>
              <a:buClr>
                <a:srgbClr val="03A5AD"/>
              </a:buClr>
              <a:buFont typeface="Arial" panose="020B0604020202020204" pitchFamily="34" charset="0"/>
              <a:buChar char="•"/>
            </a:pPr>
            <a:r>
              <a:rPr lang="ar-DZ" sz="1600" dirty="0">
                <a:solidFill>
                  <a:schemeClr val="tx1">
                    <a:lumMod val="50000"/>
                    <a:lumOff val="50000"/>
                  </a:schemeClr>
                </a:solidFill>
                <a:latin typeface="SST Arabic Medium" pitchFamily="34" charset="-78"/>
                <a:cs typeface="SST Arabic Medium" pitchFamily="34" charset="-78"/>
              </a:rPr>
              <a:t>التكامل الفعال للطرق والممارسات المستخدمة لتحقيق نتائج المشروع</a:t>
            </a:r>
            <a:endParaRPr kumimoji="0" lang="en-US" sz="16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6" name="TextBox 5"/>
          <p:cNvSpPr txBox="1"/>
          <p:nvPr/>
        </p:nvSpPr>
        <p:spPr>
          <a:xfrm>
            <a:off x="3667125" y="526472"/>
            <a:ext cx="8033618"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المبادئ الـ 12 لإدارة المشاريع </a:t>
            </a:r>
            <a:r>
              <a:rPr lang="en-US" sz="2500" dirty="0">
                <a:solidFill>
                  <a:srgbClr val="112D63"/>
                </a:solidFill>
                <a:latin typeface="SST Arabic Medium" pitchFamily="34" charset="-78"/>
                <a:cs typeface="SST Arabic Medium" pitchFamily="34" charset="-78"/>
              </a:rPr>
              <a:t>PMI Principles</a:t>
            </a:r>
          </a:p>
        </p:txBody>
      </p:sp>
      <p:sp>
        <p:nvSpPr>
          <p:cNvPr id="8" name="Rectangle 7">
            <a:extLst>
              <a:ext uri="{FF2B5EF4-FFF2-40B4-BE49-F238E27FC236}">
                <a16:creationId xmlns:a16="http://schemas.microsoft.com/office/drawing/2014/main" id="{BF4BD2E9-A85D-4802-B858-182A244A70C5}"/>
              </a:ext>
            </a:extLst>
          </p:cNvPr>
          <p:cNvSpPr/>
          <p:nvPr/>
        </p:nvSpPr>
        <p:spPr>
          <a:xfrm>
            <a:off x="5670073" y="1534855"/>
            <a:ext cx="5919694" cy="369332"/>
          </a:xfrm>
          <a:prstGeom prst="rect">
            <a:avLst/>
          </a:prstGeom>
        </p:spPr>
        <p:txBody>
          <a:bodyPr wrap="square">
            <a:spAutoFit/>
          </a:bodyPr>
          <a:lstStyle/>
          <a:p>
            <a:pPr lvl="0" algn="r" rtl="1"/>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7. </a:t>
            </a:r>
            <a:r>
              <a:rPr lang="ar-DZ" dirty="0">
                <a:solidFill>
                  <a:srgbClr val="03A5AD"/>
                </a:solidFill>
                <a:latin typeface="SST Arabic Medium" pitchFamily="34" charset="-78"/>
                <a:cs typeface="SST Arabic Medium" pitchFamily="34" charset="-78"/>
              </a:rPr>
              <a:t>التفصيل بناءً على السياق</a:t>
            </a:r>
            <a:endParaRPr kumimoji="0" lang="en-US"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p:txBody>
      </p:sp>
    </p:spTree>
    <p:extLst>
      <p:ext uri="{BB962C8B-B14F-4D97-AF65-F5344CB8AC3E}">
        <p14:creationId xmlns:p14="http://schemas.microsoft.com/office/powerpoint/2010/main" val="139384316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F4BD2E9-A85D-4802-B858-182A244A70C5}"/>
              </a:ext>
            </a:extLst>
          </p:cNvPr>
          <p:cNvSpPr/>
          <p:nvPr/>
        </p:nvSpPr>
        <p:spPr>
          <a:xfrm>
            <a:off x="5670073" y="1544380"/>
            <a:ext cx="5919694" cy="369332"/>
          </a:xfrm>
          <a:prstGeom prst="rect">
            <a:avLst/>
          </a:prstGeom>
        </p:spPr>
        <p:txBody>
          <a:bodyPr wrap="square">
            <a:spAutoFit/>
          </a:bodyPr>
          <a:lstStyle/>
          <a:p>
            <a:pPr lvl="0" algn="r" rtl="1"/>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8. </a:t>
            </a:r>
            <a:r>
              <a:rPr lang="ar-DZ" dirty="0">
                <a:solidFill>
                  <a:srgbClr val="03A5AD"/>
                </a:solidFill>
                <a:latin typeface="SST Arabic Medium" pitchFamily="34" charset="-78"/>
                <a:cs typeface="SST Arabic Medium" pitchFamily="34" charset="-78"/>
              </a:rPr>
              <a:t>بناء الجودة في العمليات والتسليمات</a:t>
            </a:r>
            <a:endParaRPr kumimoji="0" lang="en-US"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p:txBody>
      </p:sp>
      <p:sp>
        <p:nvSpPr>
          <p:cNvPr id="13" name="TextBox 12"/>
          <p:cNvSpPr txBox="1"/>
          <p:nvPr/>
        </p:nvSpPr>
        <p:spPr>
          <a:xfrm>
            <a:off x="3667125" y="526472"/>
            <a:ext cx="8033618"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المبادئ الـ 12 لإدارة المشاريع </a:t>
            </a:r>
            <a:r>
              <a:rPr lang="en-US" sz="2500" dirty="0">
                <a:solidFill>
                  <a:srgbClr val="112D63"/>
                </a:solidFill>
                <a:latin typeface="SST Arabic Medium" pitchFamily="34" charset="-78"/>
                <a:cs typeface="SST Arabic Medium" pitchFamily="34" charset="-78"/>
              </a:rPr>
              <a:t>PMI Principles</a:t>
            </a:r>
          </a:p>
        </p:txBody>
      </p:sp>
      <p:sp>
        <p:nvSpPr>
          <p:cNvPr id="17" name="Oval 16">
            <a:extLst>
              <a:ext uri="{FF2B5EF4-FFF2-40B4-BE49-F238E27FC236}">
                <a16:creationId xmlns:a16="http://schemas.microsoft.com/office/drawing/2014/main" id="{C479CF67-B3AD-481F-BD8B-D42AF97BCED9}"/>
              </a:ext>
            </a:extLst>
          </p:cNvPr>
          <p:cNvSpPr/>
          <p:nvPr/>
        </p:nvSpPr>
        <p:spPr>
          <a:xfrm>
            <a:off x="10546779" y="3134634"/>
            <a:ext cx="1042988" cy="1042988"/>
          </a:xfrm>
          <a:prstGeom prst="ellipse">
            <a:avLst/>
          </a:prstGeom>
          <a:ln>
            <a:solidFill>
              <a:srgbClr val="05C0E1"/>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dirty="0">
              <a:solidFill>
                <a:srgbClr val="03A5AD"/>
              </a:solidFill>
              <a:latin typeface="SST Arabic Medium" pitchFamily="34" charset="-78"/>
            </a:endParaRPr>
          </a:p>
        </p:txBody>
      </p:sp>
      <p:sp>
        <p:nvSpPr>
          <p:cNvPr id="9" name="TextBox 8">
            <a:extLst>
              <a:ext uri="{FF2B5EF4-FFF2-40B4-BE49-F238E27FC236}">
                <a16:creationId xmlns:a16="http://schemas.microsoft.com/office/drawing/2014/main" id="{07120BD7-8179-4D6F-93C0-7C38047B0539}"/>
              </a:ext>
            </a:extLst>
          </p:cNvPr>
          <p:cNvSpPr txBox="1"/>
          <p:nvPr/>
        </p:nvSpPr>
        <p:spPr>
          <a:xfrm>
            <a:off x="10582402" y="2377864"/>
            <a:ext cx="971741" cy="2015936"/>
          </a:xfrm>
          <a:prstGeom prst="rect">
            <a:avLst/>
          </a:prstGeom>
          <a:noFill/>
        </p:spPr>
        <p:txBody>
          <a:bodyPr wrap="none" rtlCol="0">
            <a:spAutoFit/>
          </a:bodyPr>
          <a:lstStyle/>
          <a:p>
            <a:r>
              <a:rPr lang="en-US" sz="12500" dirty="0">
                <a:solidFill>
                  <a:srgbClr val="03A5AD"/>
                </a:solidFill>
                <a:latin typeface="Berlin Sans FB Demi" panose="020E0802020502020306" pitchFamily="34" charset="0"/>
              </a:rPr>
              <a:t>8</a:t>
            </a:r>
          </a:p>
        </p:txBody>
      </p:sp>
      <p:sp>
        <p:nvSpPr>
          <p:cNvPr id="18" name="Rectangle 17"/>
          <p:cNvSpPr/>
          <p:nvPr/>
        </p:nvSpPr>
        <p:spPr>
          <a:xfrm>
            <a:off x="2528888" y="2543175"/>
            <a:ext cx="7134225" cy="609600"/>
          </a:xfrm>
          <a:prstGeom prst="rect">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Isosceles Triangle 19"/>
          <p:cNvSpPr/>
          <p:nvPr/>
        </p:nvSpPr>
        <p:spPr>
          <a:xfrm rot="16200000">
            <a:off x="6380532" y="3422527"/>
            <a:ext cx="226262" cy="194174"/>
          </a:xfrm>
          <a:prstGeom prst="triangle">
            <a:avLst/>
          </a:pr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Isosceles Triangle 20"/>
          <p:cNvSpPr/>
          <p:nvPr/>
        </p:nvSpPr>
        <p:spPr>
          <a:xfrm rot="16200000">
            <a:off x="6380532" y="4044554"/>
            <a:ext cx="226262" cy="194174"/>
          </a:xfrm>
          <a:prstGeom prst="triangle">
            <a:avLst/>
          </a:pr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2" name="Straight Connector 21"/>
          <p:cNvCxnSpPr/>
          <p:nvPr/>
        </p:nvCxnSpPr>
        <p:spPr>
          <a:xfrm>
            <a:off x="6948488" y="3358857"/>
            <a:ext cx="0" cy="1602419"/>
          </a:xfrm>
          <a:prstGeom prst="line">
            <a:avLst/>
          </a:prstGeom>
          <a:ln w="19050">
            <a:solidFill>
              <a:srgbClr val="0999C4"/>
            </a:solidFill>
          </a:ln>
        </p:spPr>
        <p:style>
          <a:lnRef idx="1">
            <a:schemeClr val="accent1"/>
          </a:lnRef>
          <a:fillRef idx="0">
            <a:schemeClr val="accent1"/>
          </a:fillRef>
          <a:effectRef idx="0">
            <a:schemeClr val="accent1"/>
          </a:effectRef>
          <a:fontRef idx="minor">
            <a:schemeClr val="tx1"/>
          </a:fontRef>
        </p:style>
      </p:cxnSp>
      <p:sp>
        <p:nvSpPr>
          <p:cNvPr id="23" name="Rectangle 22">
            <a:extLst>
              <a:ext uri="{FF2B5EF4-FFF2-40B4-BE49-F238E27FC236}">
                <a16:creationId xmlns:a16="http://schemas.microsoft.com/office/drawing/2014/main" id="{BF4BD2E9-A85D-4802-B858-182A244A70C5}"/>
              </a:ext>
            </a:extLst>
          </p:cNvPr>
          <p:cNvSpPr/>
          <p:nvPr/>
        </p:nvSpPr>
        <p:spPr>
          <a:xfrm>
            <a:off x="7153275" y="3360838"/>
            <a:ext cx="2352676" cy="1384995"/>
          </a:xfrm>
          <a:prstGeom prst="rect">
            <a:avLst/>
          </a:prstGeom>
        </p:spPr>
        <p:txBody>
          <a:bodyPr wrap="square">
            <a:spAutoFit/>
          </a:bodyPr>
          <a:lstStyle/>
          <a:p>
            <a:pPr lvl="0" algn="justLow" rtl="1"/>
            <a:r>
              <a:rPr lang="ar-EG" sz="1400" dirty="0">
                <a:solidFill>
                  <a:schemeClr val="tx1">
                    <a:lumMod val="50000"/>
                    <a:lumOff val="50000"/>
                  </a:schemeClr>
                </a:solidFill>
                <a:latin typeface="SST Arabic Medium" pitchFamily="34" charset="-78"/>
                <a:cs typeface="SST Arabic Medium" pitchFamily="34" charset="-78"/>
              </a:rPr>
              <a:t>الحفاظ على التركيز على الجودة التي تنتج التسليمات التي تلبي أهداف المشروع وتتوافق مع الاحتياجات والاستخدامات. ومتطلبات القبول المحددة من قبل المعنيين ذوي الصلة.</a:t>
            </a:r>
          </a:p>
        </p:txBody>
      </p:sp>
      <p:sp>
        <p:nvSpPr>
          <p:cNvPr id="24" name="Rectangle 23">
            <a:extLst>
              <a:ext uri="{FF2B5EF4-FFF2-40B4-BE49-F238E27FC236}">
                <a16:creationId xmlns:a16="http://schemas.microsoft.com/office/drawing/2014/main" id="{BF4BD2E9-A85D-4802-B858-182A244A70C5}"/>
              </a:ext>
            </a:extLst>
          </p:cNvPr>
          <p:cNvSpPr/>
          <p:nvPr/>
        </p:nvSpPr>
        <p:spPr>
          <a:xfrm>
            <a:off x="2528888" y="3360838"/>
            <a:ext cx="3851873" cy="1600438"/>
          </a:xfrm>
          <a:prstGeom prst="rect">
            <a:avLst/>
          </a:prstGeom>
        </p:spPr>
        <p:txBody>
          <a:bodyPr wrap="square">
            <a:spAutoFit/>
          </a:bodyPr>
          <a:lstStyle/>
          <a:p>
            <a:pPr lvl="0" algn="justLow" rtl="1"/>
            <a:r>
              <a:rPr lang="ar-EG" sz="1400" dirty="0">
                <a:solidFill>
                  <a:schemeClr val="tx1">
                    <a:lumMod val="50000"/>
                    <a:lumOff val="50000"/>
                  </a:schemeClr>
                </a:solidFill>
                <a:latin typeface="SST Arabic Medium" pitchFamily="34" charset="-78"/>
                <a:cs typeface="SST Arabic Medium" pitchFamily="34" charset="-78"/>
              </a:rPr>
              <a:t>تستلزم جودة المشروع إرضاء توقعات المعنيين والوفاء بمتطلبات المنتج والمشروع.</a:t>
            </a:r>
          </a:p>
          <a:p>
            <a:pPr lvl="0" algn="justLow" rtl="1"/>
            <a:endParaRPr lang="ar-EG" sz="1400" dirty="0">
              <a:solidFill>
                <a:schemeClr val="tx1">
                  <a:lumMod val="50000"/>
                  <a:lumOff val="50000"/>
                </a:schemeClr>
              </a:solidFill>
              <a:latin typeface="SST Arabic Medium" pitchFamily="34" charset="-78"/>
              <a:cs typeface="SST Arabic Medium" pitchFamily="34" charset="-78"/>
            </a:endParaRPr>
          </a:p>
          <a:p>
            <a:pPr lvl="0" algn="justLow" rtl="1"/>
            <a:r>
              <a:rPr lang="ar-EG" sz="1400" dirty="0">
                <a:solidFill>
                  <a:schemeClr val="tx1">
                    <a:lumMod val="50000"/>
                    <a:lumOff val="50000"/>
                  </a:schemeClr>
                </a:solidFill>
                <a:latin typeface="SST Arabic Medium" pitchFamily="34" charset="-78"/>
                <a:cs typeface="SST Arabic Medium" pitchFamily="34" charset="-78"/>
              </a:rPr>
              <a:t>تركز الجودة على تلبية معايير القبول للتسليمات.</a:t>
            </a:r>
          </a:p>
          <a:p>
            <a:pPr lvl="0" algn="justLow" rtl="1"/>
            <a:endParaRPr lang="ar-EG" sz="1400" dirty="0">
              <a:solidFill>
                <a:schemeClr val="tx1">
                  <a:lumMod val="50000"/>
                  <a:lumOff val="50000"/>
                </a:schemeClr>
              </a:solidFill>
              <a:latin typeface="SST Arabic Medium" pitchFamily="34" charset="-78"/>
              <a:cs typeface="SST Arabic Medium" pitchFamily="34" charset="-78"/>
            </a:endParaRPr>
          </a:p>
          <a:p>
            <a:pPr lvl="0" algn="justLow" rtl="1"/>
            <a:r>
              <a:rPr lang="ar-EG" sz="1400" dirty="0">
                <a:solidFill>
                  <a:schemeClr val="tx1">
                    <a:lumMod val="50000"/>
                    <a:lumOff val="50000"/>
                  </a:schemeClr>
                </a:solidFill>
                <a:latin typeface="SST Arabic Medium" pitchFamily="34" charset="-78"/>
                <a:cs typeface="SST Arabic Medium" pitchFamily="34" charset="-78"/>
              </a:rPr>
              <a:t>تتطلب جودة المشروع التأكد من أن عمليات المشروع مناسبة وفعالة قدر الإمكان.</a:t>
            </a:r>
          </a:p>
        </p:txBody>
      </p:sp>
      <p:sp>
        <p:nvSpPr>
          <p:cNvPr id="25" name="Isosceles Triangle 24"/>
          <p:cNvSpPr/>
          <p:nvPr/>
        </p:nvSpPr>
        <p:spPr>
          <a:xfrm rot="16200000">
            <a:off x="6380532" y="4506603"/>
            <a:ext cx="226262" cy="194174"/>
          </a:xfrm>
          <a:prstGeom prst="triangle">
            <a:avLst/>
          </a:pr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F4BD2E9-A85D-4802-B858-182A244A70C5}"/>
              </a:ext>
            </a:extLst>
          </p:cNvPr>
          <p:cNvSpPr/>
          <p:nvPr/>
        </p:nvSpPr>
        <p:spPr>
          <a:xfrm>
            <a:off x="3586257" y="2647920"/>
            <a:ext cx="5919694" cy="400110"/>
          </a:xfrm>
          <a:prstGeom prst="rect">
            <a:avLst/>
          </a:prstGeom>
        </p:spPr>
        <p:txBody>
          <a:bodyPr wrap="square">
            <a:spAutoFit/>
          </a:bodyPr>
          <a:lstStyle/>
          <a:p>
            <a:pPr lvl="0" algn="just" rtl="1"/>
            <a:r>
              <a:rPr kumimoji="0" lang="ar-EG" sz="2000" b="1"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rPr>
              <a:t>الجودة</a:t>
            </a:r>
            <a:endParaRPr kumimoji="0" lang="en-US" sz="2000" b="1"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endParaRPr>
          </a:p>
        </p:txBody>
      </p:sp>
    </p:spTree>
    <p:extLst>
      <p:ext uri="{BB962C8B-B14F-4D97-AF65-F5344CB8AC3E}">
        <p14:creationId xmlns:p14="http://schemas.microsoft.com/office/powerpoint/2010/main" val="306985072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E733652-4630-439D-B42A-F3B91217E1F5}"/>
              </a:ext>
            </a:extLst>
          </p:cNvPr>
          <p:cNvSpPr/>
          <p:nvPr/>
        </p:nvSpPr>
        <p:spPr>
          <a:xfrm>
            <a:off x="2620109" y="1506547"/>
            <a:ext cx="8663738" cy="784830"/>
          </a:xfrm>
          <a:prstGeom prst="rect">
            <a:avLst/>
          </a:prstGeom>
        </p:spPr>
        <p:txBody>
          <a:bodyPr wrap="square">
            <a:spAutoFit/>
          </a:bodyPr>
          <a:lstStyle/>
          <a:p>
            <a:pPr lvl="0" algn="r" rtl="1"/>
            <a:r>
              <a:rPr lang="ar-DZ" dirty="0">
                <a:solidFill>
                  <a:srgbClr val="03A5AD"/>
                </a:solidFill>
                <a:latin typeface="SST Arabic Medium" pitchFamily="34" charset="-78"/>
                <a:cs typeface="SST Arabic Medium" pitchFamily="34" charset="-78"/>
              </a:rPr>
              <a:t>قد يكون للجودة عدة أبعاد مختلفة، بما في ذلك، على سبيل المثال لا الحصر، ما يلي:</a:t>
            </a:r>
            <a:endParaRPr lang="ar-EG" dirty="0">
              <a:solidFill>
                <a:srgbClr val="03A5AD"/>
              </a:solidFill>
              <a:latin typeface="SST Arabic Medium" pitchFamily="34" charset="-78"/>
              <a:cs typeface="SST Arabic Medium" pitchFamily="34" charset="-78"/>
            </a:endParaRPr>
          </a:p>
          <a:p>
            <a:pPr lvl="0" algn="r" rtl="1">
              <a:lnSpc>
                <a:spcPct val="150000"/>
              </a:lnSpc>
            </a:pPr>
            <a:endParaRPr lang="ar-DZ" dirty="0">
              <a:solidFill>
                <a:srgbClr val="03A5AD"/>
              </a:solidFill>
              <a:latin typeface="SST Arabic Medium" pitchFamily="34" charset="-78"/>
              <a:cs typeface="SST Arabic Medium" pitchFamily="34" charset="-78"/>
            </a:endParaRPr>
          </a:p>
        </p:txBody>
      </p:sp>
      <p:sp>
        <p:nvSpPr>
          <p:cNvPr id="7" name="TextBox 6"/>
          <p:cNvSpPr txBox="1"/>
          <p:nvPr/>
        </p:nvSpPr>
        <p:spPr>
          <a:xfrm>
            <a:off x="3667125" y="526472"/>
            <a:ext cx="8033618"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المبادئ الـ 12 لإدارة المشاريع </a:t>
            </a:r>
            <a:r>
              <a:rPr lang="en-US" sz="2500" dirty="0">
                <a:solidFill>
                  <a:srgbClr val="112D63"/>
                </a:solidFill>
                <a:latin typeface="SST Arabic Medium" pitchFamily="34" charset="-78"/>
                <a:cs typeface="SST Arabic Medium" pitchFamily="34" charset="-78"/>
              </a:rPr>
              <a:t>PMI Principles</a:t>
            </a:r>
          </a:p>
        </p:txBody>
      </p:sp>
      <p:sp>
        <p:nvSpPr>
          <p:cNvPr id="2" name="مستطيل 1"/>
          <p:cNvSpPr/>
          <p:nvPr/>
        </p:nvSpPr>
        <p:spPr>
          <a:xfrm>
            <a:off x="4080363" y="2433017"/>
            <a:ext cx="7071947" cy="3416320"/>
          </a:xfrm>
          <a:prstGeom prst="rect">
            <a:avLst/>
          </a:prstGeom>
        </p:spPr>
        <p:txBody>
          <a:bodyPr wrap="square" numCol="2" rtlCol="1">
            <a:spAutoFit/>
          </a:bodyPr>
          <a:lstStyle/>
          <a:p>
            <a:pPr marL="342900" lvl="0" indent="-342900" algn="r" rtl="1">
              <a:lnSpc>
                <a:spcPct val="150000"/>
              </a:lnSpc>
              <a:buClr>
                <a:srgbClr val="03A5AD"/>
              </a:buClr>
              <a:buFont typeface="Arial" panose="020B0604020202020204" pitchFamily="34" charset="0"/>
              <a:buChar char="•"/>
            </a:pPr>
            <a:r>
              <a:rPr lang="ar-DZ" dirty="0">
                <a:solidFill>
                  <a:schemeClr val="tx1">
                    <a:lumMod val="50000"/>
                    <a:lumOff val="50000"/>
                  </a:schemeClr>
                </a:solidFill>
                <a:latin typeface="SST Arabic Medium" pitchFamily="34" charset="-78"/>
                <a:cs typeface="SST Arabic Medium" pitchFamily="34" charset="-78"/>
              </a:rPr>
              <a:t>الأداء</a:t>
            </a:r>
            <a:endParaRPr lang="ar-EG" dirty="0">
              <a:solidFill>
                <a:schemeClr val="tx1">
                  <a:lumMod val="50000"/>
                  <a:lumOff val="50000"/>
                </a:schemeClr>
              </a:solidFill>
              <a:latin typeface="SST Arabic Medium" pitchFamily="34" charset="-78"/>
              <a:cs typeface="SST Arabic Medium" pitchFamily="34" charset="-78"/>
            </a:endParaRPr>
          </a:p>
          <a:p>
            <a:pPr marL="342900" lvl="0" indent="-342900" algn="r" rtl="1">
              <a:lnSpc>
                <a:spcPct val="150000"/>
              </a:lnSpc>
              <a:buClr>
                <a:srgbClr val="03A5AD"/>
              </a:buClr>
              <a:buFont typeface="Arial" panose="020B0604020202020204" pitchFamily="34" charset="0"/>
              <a:buChar char="•"/>
            </a:pPr>
            <a:r>
              <a:rPr lang="ar-DZ" dirty="0">
                <a:solidFill>
                  <a:schemeClr val="tx1">
                    <a:lumMod val="50000"/>
                    <a:lumOff val="50000"/>
                  </a:schemeClr>
                </a:solidFill>
                <a:latin typeface="SST Arabic Medium" pitchFamily="34" charset="-78"/>
                <a:cs typeface="SST Arabic Medium" pitchFamily="34" charset="-78"/>
              </a:rPr>
              <a:t>المطابقة. </a:t>
            </a:r>
            <a:endParaRPr lang="ar-EG" dirty="0">
              <a:solidFill>
                <a:schemeClr val="tx1">
                  <a:lumMod val="50000"/>
                  <a:lumOff val="50000"/>
                </a:schemeClr>
              </a:solidFill>
              <a:latin typeface="SST Arabic Medium" pitchFamily="34" charset="-78"/>
              <a:cs typeface="SST Arabic Medium" pitchFamily="34" charset="-78"/>
            </a:endParaRPr>
          </a:p>
          <a:p>
            <a:pPr marL="342900" lvl="0" indent="-342900" algn="r" rtl="1">
              <a:lnSpc>
                <a:spcPct val="150000"/>
              </a:lnSpc>
              <a:buClr>
                <a:srgbClr val="03A5AD"/>
              </a:buClr>
              <a:buFont typeface="Arial" panose="020B0604020202020204" pitchFamily="34" charset="0"/>
              <a:buChar char="•"/>
            </a:pPr>
            <a:r>
              <a:rPr lang="ar-DZ" dirty="0">
                <a:solidFill>
                  <a:schemeClr val="tx1">
                    <a:lumMod val="50000"/>
                    <a:lumOff val="50000"/>
                  </a:schemeClr>
                </a:solidFill>
                <a:latin typeface="SST Arabic Medium" pitchFamily="34" charset="-78"/>
                <a:cs typeface="SST Arabic Medium" pitchFamily="34" charset="-78"/>
              </a:rPr>
              <a:t>الموثوقية. </a:t>
            </a:r>
            <a:endParaRPr lang="ar-EG" dirty="0">
              <a:solidFill>
                <a:schemeClr val="tx1">
                  <a:lumMod val="50000"/>
                  <a:lumOff val="50000"/>
                </a:schemeClr>
              </a:solidFill>
              <a:latin typeface="SST Arabic Medium" pitchFamily="34" charset="-78"/>
              <a:cs typeface="SST Arabic Medium" pitchFamily="34" charset="-78"/>
            </a:endParaRPr>
          </a:p>
          <a:p>
            <a:pPr marL="342900" lvl="0" indent="-342900" algn="r" rtl="1">
              <a:lnSpc>
                <a:spcPct val="150000"/>
              </a:lnSpc>
              <a:buClr>
                <a:srgbClr val="03A5AD"/>
              </a:buClr>
              <a:buFont typeface="Arial" panose="020B0604020202020204" pitchFamily="34" charset="0"/>
              <a:buChar char="•"/>
            </a:pPr>
            <a:r>
              <a:rPr lang="ar-DZ" dirty="0">
                <a:solidFill>
                  <a:schemeClr val="tx1">
                    <a:lumMod val="50000"/>
                    <a:lumOff val="50000"/>
                  </a:schemeClr>
                </a:solidFill>
                <a:latin typeface="SST Arabic Medium" pitchFamily="34" charset="-78"/>
                <a:cs typeface="SST Arabic Medium" pitchFamily="34" charset="-78"/>
              </a:rPr>
              <a:t>المرونة. </a:t>
            </a:r>
            <a:endParaRPr lang="ar-SA" dirty="0">
              <a:solidFill>
                <a:schemeClr val="tx1">
                  <a:lumMod val="50000"/>
                  <a:lumOff val="50000"/>
                </a:schemeClr>
              </a:solidFill>
              <a:latin typeface="SST Arabic Medium" pitchFamily="34" charset="-78"/>
              <a:cs typeface="SST Arabic Medium" pitchFamily="34" charset="-78"/>
            </a:endParaRPr>
          </a:p>
          <a:p>
            <a:pPr marL="342900" lvl="0" indent="-342900" algn="r" rtl="1">
              <a:lnSpc>
                <a:spcPct val="150000"/>
              </a:lnSpc>
              <a:buClr>
                <a:srgbClr val="03A5AD"/>
              </a:buClr>
              <a:buFont typeface="Arial" panose="020B0604020202020204" pitchFamily="34" charset="0"/>
              <a:buChar char="•"/>
            </a:pPr>
            <a:endParaRPr lang="ar-SA" dirty="0">
              <a:solidFill>
                <a:schemeClr val="tx1">
                  <a:lumMod val="50000"/>
                  <a:lumOff val="50000"/>
                </a:schemeClr>
              </a:solidFill>
              <a:latin typeface="SST Arabic Medium" pitchFamily="34" charset="-78"/>
              <a:cs typeface="SST Arabic Medium" pitchFamily="34" charset="-78"/>
            </a:endParaRPr>
          </a:p>
          <a:p>
            <a:pPr marL="285750" lvl="0" indent="-285750" algn="r" rtl="1">
              <a:lnSpc>
                <a:spcPct val="150000"/>
              </a:lnSpc>
              <a:buClr>
                <a:srgbClr val="03A5AD"/>
              </a:buClr>
              <a:buFont typeface="Arial" panose="020B0604020202020204" pitchFamily="34" charset="0"/>
              <a:buChar char="•"/>
            </a:pPr>
            <a:endParaRPr lang="ar-SA" dirty="0">
              <a:solidFill>
                <a:schemeClr val="tx1">
                  <a:lumMod val="50000"/>
                  <a:lumOff val="50000"/>
                </a:schemeClr>
              </a:solidFill>
              <a:latin typeface="SST Arabic Medium" pitchFamily="34" charset="-78"/>
              <a:cs typeface="SST Arabic Medium" pitchFamily="34" charset="-78"/>
            </a:endParaRPr>
          </a:p>
          <a:p>
            <a:pPr marL="342900" lvl="0" indent="-342900" algn="r" rtl="1">
              <a:lnSpc>
                <a:spcPct val="150000"/>
              </a:lnSpc>
              <a:buClr>
                <a:srgbClr val="03A5AD"/>
              </a:buClr>
              <a:buFont typeface="Arial" panose="020B0604020202020204" pitchFamily="34" charset="0"/>
              <a:buChar char="•"/>
            </a:pPr>
            <a:endParaRPr lang="ar-SA" dirty="0">
              <a:solidFill>
                <a:schemeClr val="tx1">
                  <a:lumMod val="50000"/>
                  <a:lumOff val="50000"/>
                </a:schemeClr>
              </a:solidFill>
              <a:latin typeface="SST Arabic Medium" pitchFamily="34" charset="-78"/>
              <a:cs typeface="SST Arabic Medium" pitchFamily="34" charset="-78"/>
            </a:endParaRPr>
          </a:p>
          <a:p>
            <a:pPr marL="342900" lvl="0" indent="-342900" algn="r" rtl="1">
              <a:lnSpc>
                <a:spcPct val="150000"/>
              </a:lnSpc>
              <a:buClr>
                <a:srgbClr val="03A5AD"/>
              </a:buClr>
              <a:buFont typeface="Arial" panose="020B0604020202020204" pitchFamily="34" charset="0"/>
              <a:buChar char="•"/>
            </a:pPr>
            <a:endParaRPr lang="ar-EG" dirty="0">
              <a:solidFill>
                <a:schemeClr val="tx1">
                  <a:lumMod val="50000"/>
                  <a:lumOff val="50000"/>
                </a:schemeClr>
              </a:solidFill>
              <a:latin typeface="SST Arabic Medium" pitchFamily="34" charset="-78"/>
              <a:cs typeface="SST Arabic Medium" pitchFamily="34" charset="-78"/>
            </a:endParaRPr>
          </a:p>
          <a:p>
            <a:pPr marL="342900" lvl="0" indent="-342900" algn="r" rtl="1">
              <a:lnSpc>
                <a:spcPct val="150000"/>
              </a:lnSpc>
              <a:buClr>
                <a:srgbClr val="03A5AD"/>
              </a:buClr>
              <a:buFont typeface="Arial" panose="020B0604020202020204" pitchFamily="34" charset="0"/>
              <a:buChar char="•"/>
            </a:pPr>
            <a:r>
              <a:rPr lang="ar-DZ" dirty="0">
                <a:solidFill>
                  <a:schemeClr val="tx1">
                    <a:lumMod val="50000"/>
                    <a:lumOff val="50000"/>
                  </a:schemeClr>
                </a:solidFill>
                <a:latin typeface="SST Arabic Medium" pitchFamily="34" charset="-78"/>
                <a:cs typeface="SST Arabic Medium" pitchFamily="34" charset="-78"/>
              </a:rPr>
              <a:t>الرضا. </a:t>
            </a:r>
            <a:endParaRPr lang="ar-EG" dirty="0">
              <a:solidFill>
                <a:schemeClr val="tx1">
                  <a:lumMod val="50000"/>
                  <a:lumOff val="50000"/>
                </a:schemeClr>
              </a:solidFill>
              <a:latin typeface="SST Arabic Medium" pitchFamily="34" charset="-78"/>
              <a:cs typeface="SST Arabic Medium" pitchFamily="34" charset="-78"/>
            </a:endParaRPr>
          </a:p>
          <a:p>
            <a:pPr marL="342900" lvl="0" indent="-342900" algn="r" rtl="1">
              <a:lnSpc>
                <a:spcPct val="150000"/>
              </a:lnSpc>
              <a:buClr>
                <a:srgbClr val="03A5AD"/>
              </a:buClr>
              <a:buFont typeface="Arial" panose="020B0604020202020204" pitchFamily="34" charset="0"/>
              <a:buChar char="•"/>
            </a:pPr>
            <a:r>
              <a:rPr lang="ar-DZ" dirty="0">
                <a:solidFill>
                  <a:schemeClr val="tx1">
                    <a:lumMod val="50000"/>
                    <a:lumOff val="50000"/>
                  </a:schemeClr>
                </a:solidFill>
                <a:latin typeface="SST Arabic Medium" pitchFamily="34" charset="-78"/>
                <a:cs typeface="SST Arabic Medium" pitchFamily="34" charset="-78"/>
              </a:rPr>
              <a:t>التجانس </a:t>
            </a:r>
            <a:endParaRPr lang="ar-EG" dirty="0">
              <a:solidFill>
                <a:schemeClr val="tx1">
                  <a:lumMod val="50000"/>
                  <a:lumOff val="50000"/>
                </a:schemeClr>
              </a:solidFill>
              <a:latin typeface="SST Arabic Medium" pitchFamily="34" charset="-78"/>
              <a:cs typeface="SST Arabic Medium" pitchFamily="34" charset="-78"/>
            </a:endParaRPr>
          </a:p>
          <a:p>
            <a:pPr marL="342900" lvl="0" indent="-342900" algn="r" rtl="1">
              <a:lnSpc>
                <a:spcPct val="150000"/>
              </a:lnSpc>
              <a:buClr>
                <a:srgbClr val="03A5AD"/>
              </a:buClr>
              <a:buFont typeface="Arial" panose="020B0604020202020204" pitchFamily="34" charset="0"/>
              <a:buChar char="•"/>
            </a:pPr>
            <a:r>
              <a:rPr lang="ar-DZ" dirty="0">
                <a:solidFill>
                  <a:schemeClr val="tx1">
                    <a:lumMod val="50000"/>
                    <a:lumOff val="50000"/>
                  </a:schemeClr>
                </a:solidFill>
                <a:latin typeface="SST Arabic Medium" pitchFamily="34" charset="-78"/>
                <a:cs typeface="SST Arabic Medium" pitchFamily="34" charset="-78"/>
              </a:rPr>
              <a:t>الكفاءة. </a:t>
            </a:r>
            <a:endParaRPr lang="ar-EG" dirty="0">
              <a:solidFill>
                <a:schemeClr val="tx1">
                  <a:lumMod val="50000"/>
                  <a:lumOff val="50000"/>
                </a:schemeClr>
              </a:solidFill>
              <a:latin typeface="SST Arabic Medium" pitchFamily="34" charset="-78"/>
              <a:cs typeface="SST Arabic Medium" pitchFamily="34" charset="-78"/>
            </a:endParaRPr>
          </a:p>
          <a:p>
            <a:pPr marL="342900" lvl="0" indent="-342900" algn="r" rtl="1">
              <a:lnSpc>
                <a:spcPct val="150000"/>
              </a:lnSpc>
              <a:buClr>
                <a:srgbClr val="03A5AD"/>
              </a:buClr>
              <a:buFont typeface="Arial" panose="020B0604020202020204" pitchFamily="34" charset="0"/>
              <a:buChar char="•"/>
            </a:pPr>
            <a:r>
              <a:rPr lang="ar-DZ" dirty="0">
                <a:solidFill>
                  <a:schemeClr val="tx1">
                    <a:lumMod val="50000"/>
                    <a:lumOff val="50000"/>
                  </a:schemeClr>
                </a:solidFill>
                <a:latin typeface="SST Arabic Medium" pitchFamily="34" charset="-78"/>
                <a:cs typeface="SST Arabic Medium" pitchFamily="34" charset="-78"/>
              </a:rPr>
              <a:t>الاستدامة. </a:t>
            </a:r>
            <a:endParaRPr lang="en-US" dirty="0">
              <a:solidFill>
                <a:schemeClr val="tx1">
                  <a:lumMod val="50000"/>
                  <a:lumOff val="50000"/>
                </a:schemeClr>
              </a:solidFill>
              <a:latin typeface="SST Arabic Medium" pitchFamily="34" charset="-78"/>
              <a:cs typeface="SST Arabic Medium" pitchFamily="34" charset="-78"/>
            </a:endParaRPr>
          </a:p>
        </p:txBody>
      </p:sp>
    </p:spTree>
    <p:extLst>
      <p:ext uri="{BB962C8B-B14F-4D97-AF65-F5344CB8AC3E}">
        <p14:creationId xmlns:p14="http://schemas.microsoft.com/office/powerpoint/2010/main" val="362006477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E733652-4630-439D-B42A-F3B91217E1F5}"/>
              </a:ext>
            </a:extLst>
          </p:cNvPr>
          <p:cNvSpPr/>
          <p:nvPr/>
        </p:nvSpPr>
        <p:spPr>
          <a:xfrm>
            <a:off x="1046285" y="1662563"/>
            <a:ext cx="10467103" cy="3416320"/>
          </a:xfrm>
          <a:prstGeom prst="rect">
            <a:avLst/>
          </a:prstGeom>
        </p:spPr>
        <p:txBody>
          <a:bodyPr wrap="square">
            <a:spAutoFit/>
          </a:bodyPr>
          <a:lstStyle/>
          <a:p>
            <a:pPr lvl="0" algn="justLow" rtl="1">
              <a:lnSpc>
                <a:spcPct val="200000"/>
              </a:lnSpc>
            </a:pPr>
            <a:r>
              <a:rPr lang="ar-DZ" dirty="0">
                <a:solidFill>
                  <a:srgbClr val="03A5AD"/>
                </a:solidFill>
                <a:latin typeface="SST Arabic Medium" pitchFamily="34" charset="-78"/>
                <a:cs typeface="SST Arabic Medium" pitchFamily="34" charset="-78"/>
              </a:rPr>
              <a:t>الهدف من أنشطة الجودة هو المساعدة في ضمان أن ما يتم تسليمه يلبي أهداف العميل والمعنيين الآخرين ذوي الصلة</a:t>
            </a:r>
            <a:r>
              <a:rPr lang="ar-EG" dirty="0">
                <a:solidFill>
                  <a:srgbClr val="03A5AD"/>
                </a:solidFill>
                <a:latin typeface="SST Arabic Medium" pitchFamily="34" charset="-78"/>
                <a:cs typeface="SST Arabic Medium" pitchFamily="34" charset="-78"/>
              </a:rPr>
              <a:t> </a:t>
            </a:r>
            <a:r>
              <a:rPr lang="ar-DZ" dirty="0">
                <a:solidFill>
                  <a:srgbClr val="03A5AD"/>
                </a:solidFill>
                <a:latin typeface="SST Arabic Medium" pitchFamily="34" charset="-78"/>
                <a:cs typeface="SST Arabic Medium" pitchFamily="34" charset="-78"/>
              </a:rPr>
              <a:t>بأبسط الطرق. القصد من ذلك هو تقليل هدر الموارد إلى الحد الأدنى وتعظيم احتمالية تحقيق النتيجة المرغوبة. وينتج عن ذلك</a:t>
            </a:r>
            <a:r>
              <a:rPr lang="ar-EG" dirty="0">
                <a:solidFill>
                  <a:srgbClr val="03A5AD"/>
                </a:solidFill>
                <a:latin typeface="SST Arabic Medium" pitchFamily="34" charset="-78"/>
                <a:cs typeface="SST Arabic Medium" pitchFamily="34" charset="-78"/>
              </a:rPr>
              <a:t> </a:t>
            </a:r>
            <a:r>
              <a:rPr lang="ar-DZ" dirty="0">
                <a:solidFill>
                  <a:srgbClr val="03A5AD"/>
                </a:solidFill>
                <a:latin typeface="SST Arabic Medium" pitchFamily="34" charset="-78"/>
                <a:cs typeface="SST Arabic Medium" pitchFamily="34" charset="-78"/>
              </a:rPr>
              <a:t>ما يلي:</a:t>
            </a:r>
            <a:endParaRPr lang="ar-EG" dirty="0">
              <a:solidFill>
                <a:srgbClr val="03A5AD"/>
              </a:solidFill>
              <a:latin typeface="SST Arabic Medium" pitchFamily="34" charset="-78"/>
              <a:cs typeface="SST Arabic Medium" pitchFamily="34" charset="-78"/>
            </a:endParaRPr>
          </a:p>
          <a:p>
            <a:pPr lvl="0" algn="r" rtl="1">
              <a:lnSpc>
                <a:spcPct val="200000"/>
              </a:lnSpc>
            </a:pPr>
            <a:endParaRPr lang="ar-DZ" dirty="0">
              <a:solidFill>
                <a:srgbClr val="03A5AD"/>
              </a:solidFill>
              <a:latin typeface="SST Arabic Medium" pitchFamily="34" charset="-78"/>
              <a:cs typeface="SST Arabic Medium" pitchFamily="34" charset="-78"/>
            </a:endParaRPr>
          </a:p>
          <a:p>
            <a:pPr marL="342900" lvl="0" indent="-342900" algn="r" rtl="1">
              <a:lnSpc>
                <a:spcPct val="200000"/>
              </a:lnSpc>
              <a:buClr>
                <a:srgbClr val="03A5AD"/>
              </a:buClr>
              <a:buFont typeface="Arial" panose="020B0604020202020204" pitchFamily="34" charset="0"/>
              <a:buChar char="•"/>
            </a:pPr>
            <a:r>
              <a:rPr lang="ar-DZ" dirty="0">
                <a:solidFill>
                  <a:schemeClr val="tx1">
                    <a:lumMod val="50000"/>
                    <a:lumOff val="50000"/>
                  </a:schemeClr>
                </a:solidFill>
                <a:latin typeface="SST Arabic Medium" pitchFamily="34" charset="-78"/>
                <a:cs typeface="SST Arabic Medium" pitchFamily="34" charset="-78"/>
              </a:rPr>
              <a:t>الوصول بالتسليمات إلى نقطة التسليم بسرعة</a:t>
            </a:r>
            <a:r>
              <a:rPr lang="ar-EG" dirty="0">
                <a:solidFill>
                  <a:schemeClr val="tx1">
                    <a:lumMod val="50000"/>
                    <a:lumOff val="50000"/>
                  </a:schemeClr>
                </a:solidFill>
                <a:latin typeface="SST Arabic Medium" pitchFamily="34" charset="-78"/>
                <a:cs typeface="SST Arabic Medium" pitchFamily="34" charset="-78"/>
              </a:rPr>
              <a:t>.</a:t>
            </a:r>
          </a:p>
          <a:p>
            <a:pPr marL="342900" lvl="0" indent="-342900" algn="r" rtl="1">
              <a:lnSpc>
                <a:spcPct val="200000"/>
              </a:lnSpc>
              <a:buClr>
                <a:srgbClr val="03A5AD"/>
              </a:buClr>
              <a:buFont typeface="Arial" panose="020B0604020202020204" pitchFamily="34" charset="0"/>
              <a:buChar char="•"/>
            </a:pPr>
            <a:r>
              <a:rPr lang="ar-DZ" dirty="0">
                <a:solidFill>
                  <a:schemeClr val="tx1">
                    <a:lumMod val="50000"/>
                    <a:lumOff val="50000"/>
                  </a:schemeClr>
                </a:solidFill>
                <a:latin typeface="SST Arabic Medium" pitchFamily="34" charset="-78"/>
                <a:cs typeface="SST Arabic Medium" pitchFamily="34" charset="-78"/>
              </a:rPr>
              <a:t>منع العيوب في التسليمات أو تحديدها في وقت مبكر لتجنب أو تقليل الحاجة إلى إعادة العمل والخردة</a:t>
            </a:r>
            <a:r>
              <a:rPr lang="ar-EG" dirty="0">
                <a:solidFill>
                  <a:schemeClr val="tx1">
                    <a:lumMod val="50000"/>
                    <a:lumOff val="50000"/>
                  </a:schemeClr>
                </a:solidFill>
                <a:latin typeface="SST Arabic Medium" pitchFamily="34" charset="-78"/>
                <a:cs typeface="SST Arabic Medium" pitchFamily="34" charset="-78"/>
              </a:rPr>
              <a:t>.</a:t>
            </a:r>
            <a:endParaRPr kumimoji="0" lang="en-US"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9" name="TextBox 8"/>
          <p:cNvSpPr txBox="1"/>
          <p:nvPr/>
        </p:nvSpPr>
        <p:spPr>
          <a:xfrm>
            <a:off x="3667125" y="526472"/>
            <a:ext cx="8033618"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المبادئ الـ 12 لإدارة المشاريع </a:t>
            </a:r>
            <a:r>
              <a:rPr lang="en-US" sz="2500" dirty="0">
                <a:solidFill>
                  <a:srgbClr val="112D63"/>
                </a:solidFill>
                <a:latin typeface="SST Arabic Medium" pitchFamily="34" charset="-78"/>
                <a:cs typeface="SST Arabic Medium" pitchFamily="34" charset="-78"/>
              </a:rPr>
              <a:t>PMI Principles</a:t>
            </a:r>
          </a:p>
        </p:txBody>
      </p:sp>
    </p:spTree>
    <p:extLst>
      <p:ext uri="{BB962C8B-B14F-4D97-AF65-F5344CB8AC3E}">
        <p14:creationId xmlns:p14="http://schemas.microsoft.com/office/powerpoint/2010/main" val="274194662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E733652-4630-439D-B42A-F3B91217E1F5}"/>
              </a:ext>
            </a:extLst>
          </p:cNvPr>
          <p:cNvSpPr/>
          <p:nvPr/>
        </p:nvSpPr>
        <p:spPr>
          <a:xfrm>
            <a:off x="3800418" y="1334091"/>
            <a:ext cx="7767047" cy="1114921"/>
          </a:xfrm>
          <a:prstGeom prst="rect">
            <a:avLst/>
          </a:prstGeom>
        </p:spPr>
        <p:txBody>
          <a:bodyPr wrap="square">
            <a:spAutoFit/>
          </a:bodyPr>
          <a:lstStyle/>
          <a:p>
            <a:pPr lvl="0" algn="r" rtl="1">
              <a:lnSpc>
                <a:spcPct val="200000"/>
              </a:lnSpc>
            </a:pPr>
            <a:r>
              <a:rPr lang="ar-DZ" dirty="0">
                <a:solidFill>
                  <a:srgbClr val="03A5AD"/>
                </a:solidFill>
                <a:latin typeface="SST Arabic Medium" pitchFamily="34" charset="-78"/>
                <a:cs typeface="SST Arabic Medium" pitchFamily="34" charset="-78"/>
              </a:rPr>
              <a:t>يؤدي الاهتمام الوثيق بالجودة في عمليات</a:t>
            </a:r>
            <a:r>
              <a:rPr lang="ar-EG" dirty="0">
                <a:solidFill>
                  <a:srgbClr val="03A5AD"/>
                </a:solidFill>
                <a:latin typeface="SST Arabic Medium" pitchFamily="34" charset="-78"/>
                <a:cs typeface="SST Arabic Medium" pitchFamily="34" charset="-78"/>
              </a:rPr>
              <a:t> </a:t>
            </a:r>
            <a:r>
              <a:rPr lang="ar-DZ" dirty="0">
                <a:solidFill>
                  <a:srgbClr val="03A5AD"/>
                </a:solidFill>
                <a:latin typeface="SST Arabic Medium" pitchFamily="34" charset="-78"/>
                <a:cs typeface="SST Arabic Medium" pitchFamily="34" charset="-78"/>
              </a:rPr>
              <a:t>وتسليمات المشروع إلى نتائج إيجابية، بما في ذلك ما يلي:</a:t>
            </a:r>
          </a:p>
        </p:txBody>
      </p:sp>
      <p:sp>
        <p:nvSpPr>
          <p:cNvPr id="6" name="TextBox 5"/>
          <p:cNvSpPr txBox="1"/>
          <p:nvPr/>
        </p:nvSpPr>
        <p:spPr>
          <a:xfrm>
            <a:off x="3667125" y="526472"/>
            <a:ext cx="8033618"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المبادئ الـ 12 لإدارة المشاريع </a:t>
            </a:r>
            <a:r>
              <a:rPr lang="en-US" sz="2500" dirty="0">
                <a:solidFill>
                  <a:srgbClr val="112D63"/>
                </a:solidFill>
                <a:latin typeface="SST Arabic Medium" pitchFamily="34" charset="-78"/>
                <a:cs typeface="SST Arabic Medium" pitchFamily="34" charset="-78"/>
              </a:rPr>
              <a:t>PMI Principles</a:t>
            </a:r>
          </a:p>
        </p:txBody>
      </p:sp>
      <p:grpSp>
        <p:nvGrpSpPr>
          <p:cNvPr id="10" name="Group 7"/>
          <p:cNvGrpSpPr/>
          <p:nvPr/>
        </p:nvGrpSpPr>
        <p:grpSpPr>
          <a:xfrm>
            <a:off x="9667796" y="2892317"/>
            <a:ext cx="1662667" cy="1652480"/>
            <a:chOff x="0" y="0"/>
            <a:chExt cx="812800" cy="807820"/>
          </a:xfrm>
        </p:grpSpPr>
        <p:sp>
          <p:nvSpPr>
            <p:cNvPr id="38" name="Freeform 8"/>
            <p:cNvSpPr/>
            <p:nvPr/>
          </p:nvSpPr>
          <p:spPr>
            <a:xfrm>
              <a:off x="0" y="0"/>
              <a:ext cx="812800" cy="807820"/>
            </a:xfrm>
            <a:custGeom>
              <a:avLst/>
              <a:gdLst/>
              <a:ahLst/>
              <a:cxnLst/>
              <a:rect l="l" t="t" r="r" b="b"/>
              <a:pathLst>
                <a:path w="812800" h="807820">
                  <a:moveTo>
                    <a:pt x="0" y="0"/>
                  </a:moveTo>
                  <a:lnTo>
                    <a:pt x="812800" y="0"/>
                  </a:lnTo>
                  <a:lnTo>
                    <a:pt x="812800" y="807820"/>
                  </a:lnTo>
                  <a:lnTo>
                    <a:pt x="0" y="807820"/>
                  </a:lnTo>
                  <a:close/>
                </a:path>
              </a:pathLst>
            </a:custGeom>
            <a:solidFill>
              <a:srgbClr val="020E51"/>
            </a:solidFill>
          </p:spPr>
          <p:txBody>
            <a:bodyPr/>
            <a:lstStyle/>
            <a:p>
              <a:endParaRPr lang="en-SA"/>
            </a:p>
          </p:txBody>
        </p:sp>
        <p:sp>
          <p:nvSpPr>
            <p:cNvPr id="39" name="TextBox 9"/>
            <p:cNvSpPr txBox="1"/>
            <p:nvPr/>
          </p:nvSpPr>
          <p:spPr>
            <a:xfrm>
              <a:off x="0" y="-38100"/>
              <a:ext cx="812800" cy="845920"/>
            </a:xfrm>
            <a:prstGeom prst="rect">
              <a:avLst/>
            </a:prstGeom>
          </p:spPr>
          <p:txBody>
            <a:bodyPr lIns="32151" tIns="32151" rIns="32151" bIns="32151" rtlCol="0" anchor="ctr"/>
            <a:lstStyle/>
            <a:p>
              <a:pPr algn="justLow">
                <a:lnSpc>
                  <a:spcPts val="1773"/>
                </a:lnSpc>
              </a:pPr>
              <a:endParaRPr sz="1200" dirty="0">
                <a:solidFill>
                  <a:prstClr val="black"/>
                </a:solidFill>
              </a:endParaRPr>
            </a:p>
          </p:txBody>
        </p:sp>
      </p:grpSp>
      <p:grpSp>
        <p:nvGrpSpPr>
          <p:cNvPr id="11" name="Group 10"/>
          <p:cNvGrpSpPr/>
          <p:nvPr/>
        </p:nvGrpSpPr>
        <p:grpSpPr>
          <a:xfrm rot="9004356">
            <a:off x="9503212" y="2861845"/>
            <a:ext cx="592657" cy="518575"/>
            <a:chOff x="0" y="0"/>
            <a:chExt cx="812800" cy="711200"/>
          </a:xfrm>
        </p:grpSpPr>
        <p:sp>
          <p:nvSpPr>
            <p:cNvPr id="36" name="Freeform 11"/>
            <p:cNvSpPr/>
            <p:nvPr/>
          </p:nvSpPr>
          <p:spPr>
            <a:xfrm>
              <a:off x="0" y="0"/>
              <a:ext cx="812800" cy="711200"/>
            </a:xfrm>
            <a:custGeom>
              <a:avLst/>
              <a:gdLst/>
              <a:ahLst/>
              <a:cxnLst/>
              <a:rect l="l" t="t" r="r" b="b"/>
              <a:pathLst>
                <a:path w="812800" h="711200">
                  <a:moveTo>
                    <a:pt x="406400" y="711200"/>
                  </a:moveTo>
                  <a:lnTo>
                    <a:pt x="812800" y="0"/>
                  </a:lnTo>
                  <a:lnTo>
                    <a:pt x="0" y="0"/>
                  </a:lnTo>
                  <a:lnTo>
                    <a:pt x="406400" y="711200"/>
                  </a:lnTo>
                  <a:close/>
                </a:path>
              </a:pathLst>
            </a:custGeom>
            <a:solidFill>
              <a:srgbClr val="084186"/>
            </a:solidFill>
          </p:spPr>
          <p:txBody>
            <a:bodyPr/>
            <a:lstStyle/>
            <a:p>
              <a:endParaRPr lang="en-SA"/>
            </a:p>
          </p:txBody>
        </p:sp>
        <p:sp>
          <p:nvSpPr>
            <p:cNvPr id="37" name="TextBox 12"/>
            <p:cNvSpPr txBox="1"/>
            <p:nvPr/>
          </p:nvSpPr>
          <p:spPr>
            <a:xfrm>
              <a:off x="127000" y="12700"/>
              <a:ext cx="558800" cy="368300"/>
            </a:xfrm>
            <a:prstGeom prst="rect">
              <a:avLst/>
            </a:prstGeom>
          </p:spPr>
          <p:txBody>
            <a:bodyPr lIns="32151" tIns="32151" rIns="32151" bIns="32151" rtlCol="0" anchor="ctr"/>
            <a:lstStyle/>
            <a:p>
              <a:pPr algn="justLow">
                <a:lnSpc>
                  <a:spcPts val="1773"/>
                </a:lnSpc>
              </a:pPr>
              <a:endParaRPr sz="1200" dirty="0">
                <a:solidFill>
                  <a:prstClr val="black"/>
                </a:solidFill>
              </a:endParaRPr>
            </a:p>
          </p:txBody>
        </p:sp>
      </p:grpSp>
      <p:grpSp>
        <p:nvGrpSpPr>
          <p:cNvPr id="12" name="Group 13"/>
          <p:cNvGrpSpPr/>
          <p:nvPr/>
        </p:nvGrpSpPr>
        <p:grpSpPr>
          <a:xfrm>
            <a:off x="8523048" y="3200219"/>
            <a:ext cx="1662667" cy="1571205"/>
            <a:chOff x="0" y="0"/>
            <a:chExt cx="812800" cy="768088"/>
          </a:xfrm>
        </p:grpSpPr>
        <p:sp>
          <p:nvSpPr>
            <p:cNvPr id="34" name="Freeform 14"/>
            <p:cNvSpPr/>
            <p:nvPr/>
          </p:nvSpPr>
          <p:spPr>
            <a:xfrm>
              <a:off x="0" y="0"/>
              <a:ext cx="812800" cy="768088"/>
            </a:xfrm>
            <a:custGeom>
              <a:avLst/>
              <a:gdLst/>
              <a:ahLst/>
              <a:cxnLst/>
              <a:rect l="l" t="t" r="r" b="b"/>
              <a:pathLst>
                <a:path w="812800" h="768088">
                  <a:moveTo>
                    <a:pt x="0" y="0"/>
                  </a:moveTo>
                  <a:lnTo>
                    <a:pt x="812800" y="0"/>
                  </a:lnTo>
                  <a:lnTo>
                    <a:pt x="812800" y="768088"/>
                  </a:lnTo>
                  <a:lnTo>
                    <a:pt x="0" y="768088"/>
                  </a:lnTo>
                  <a:close/>
                </a:path>
              </a:pathLst>
            </a:custGeom>
            <a:solidFill>
              <a:srgbClr val="1B3481"/>
            </a:solidFill>
          </p:spPr>
          <p:txBody>
            <a:bodyPr/>
            <a:lstStyle/>
            <a:p>
              <a:endParaRPr lang="en-SA"/>
            </a:p>
          </p:txBody>
        </p:sp>
        <p:sp>
          <p:nvSpPr>
            <p:cNvPr id="35" name="TextBox 15"/>
            <p:cNvSpPr txBox="1"/>
            <p:nvPr/>
          </p:nvSpPr>
          <p:spPr>
            <a:xfrm>
              <a:off x="0" y="-38100"/>
              <a:ext cx="812800" cy="806188"/>
            </a:xfrm>
            <a:prstGeom prst="rect">
              <a:avLst/>
            </a:prstGeom>
          </p:spPr>
          <p:txBody>
            <a:bodyPr lIns="32151" tIns="32151" rIns="32151" bIns="32151" rtlCol="0" anchor="ctr"/>
            <a:lstStyle/>
            <a:p>
              <a:pPr algn="justLow">
                <a:lnSpc>
                  <a:spcPts val="1773"/>
                </a:lnSpc>
              </a:pPr>
              <a:endParaRPr sz="1200" dirty="0">
                <a:solidFill>
                  <a:prstClr val="black"/>
                </a:solidFill>
              </a:endParaRPr>
            </a:p>
          </p:txBody>
        </p:sp>
      </p:grpSp>
      <p:grpSp>
        <p:nvGrpSpPr>
          <p:cNvPr id="13" name="Group 16"/>
          <p:cNvGrpSpPr/>
          <p:nvPr/>
        </p:nvGrpSpPr>
        <p:grpSpPr>
          <a:xfrm rot="9004356">
            <a:off x="8354945" y="3170867"/>
            <a:ext cx="592657" cy="518575"/>
            <a:chOff x="0" y="0"/>
            <a:chExt cx="812800" cy="711200"/>
          </a:xfrm>
        </p:grpSpPr>
        <p:sp>
          <p:nvSpPr>
            <p:cNvPr id="32" name="Freeform 17"/>
            <p:cNvSpPr/>
            <p:nvPr/>
          </p:nvSpPr>
          <p:spPr>
            <a:xfrm>
              <a:off x="0" y="0"/>
              <a:ext cx="812800" cy="711200"/>
            </a:xfrm>
            <a:custGeom>
              <a:avLst/>
              <a:gdLst/>
              <a:ahLst/>
              <a:cxnLst/>
              <a:rect l="l" t="t" r="r" b="b"/>
              <a:pathLst>
                <a:path w="812800" h="711200">
                  <a:moveTo>
                    <a:pt x="406400" y="711200"/>
                  </a:moveTo>
                  <a:lnTo>
                    <a:pt x="812800" y="0"/>
                  </a:lnTo>
                  <a:lnTo>
                    <a:pt x="0" y="0"/>
                  </a:lnTo>
                  <a:lnTo>
                    <a:pt x="406400" y="711200"/>
                  </a:lnTo>
                  <a:close/>
                </a:path>
              </a:pathLst>
            </a:custGeom>
            <a:solidFill>
              <a:srgbClr val="46588B"/>
            </a:solidFill>
          </p:spPr>
          <p:txBody>
            <a:bodyPr/>
            <a:lstStyle/>
            <a:p>
              <a:endParaRPr lang="en-SA"/>
            </a:p>
          </p:txBody>
        </p:sp>
        <p:sp>
          <p:nvSpPr>
            <p:cNvPr id="33" name="TextBox 18"/>
            <p:cNvSpPr txBox="1"/>
            <p:nvPr/>
          </p:nvSpPr>
          <p:spPr>
            <a:xfrm>
              <a:off x="127000" y="12700"/>
              <a:ext cx="558800" cy="368300"/>
            </a:xfrm>
            <a:prstGeom prst="rect">
              <a:avLst/>
            </a:prstGeom>
          </p:spPr>
          <p:txBody>
            <a:bodyPr lIns="32151" tIns="32151" rIns="32151" bIns="32151" rtlCol="0" anchor="ctr"/>
            <a:lstStyle/>
            <a:p>
              <a:pPr algn="justLow">
                <a:lnSpc>
                  <a:spcPts val="1773"/>
                </a:lnSpc>
              </a:pPr>
              <a:endParaRPr sz="1200" dirty="0">
                <a:solidFill>
                  <a:prstClr val="black"/>
                </a:solidFill>
              </a:endParaRPr>
            </a:p>
          </p:txBody>
        </p:sp>
      </p:grpSp>
      <p:grpSp>
        <p:nvGrpSpPr>
          <p:cNvPr id="14" name="Group 19"/>
          <p:cNvGrpSpPr/>
          <p:nvPr/>
        </p:nvGrpSpPr>
        <p:grpSpPr>
          <a:xfrm>
            <a:off x="7378300" y="3508120"/>
            <a:ext cx="1662667" cy="1606264"/>
            <a:chOff x="0" y="0"/>
            <a:chExt cx="812800" cy="785227"/>
          </a:xfrm>
        </p:grpSpPr>
        <p:sp>
          <p:nvSpPr>
            <p:cNvPr id="30" name="Freeform 20"/>
            <p:cNvSpPr/>
            <p:nvPr/>
          </p:nvSpPr>
          <p:spPr>
            <a:xfrm>
              <a:off x="0" y="0"/>
              <a:ext cx="812800" cy="785227"/>
            </a:xfrm>
            <a:custGeom>
              <a:avLst/>
              <a:gdLst/>
              <a:ahLst/>
              <a:cxnLst/>
              <a:rect l="l" t="t" r="r" b="b"/>
              <a:pathLst>
                <a:path w="812800" h="785227">
                  <a:moveTo>
                    <a:pt x="0" y="0"/>
                  </a:moveTo>
                  <a:lnTo>
                    <a:pt x="812800" y="0"/>
                  </a:lnTo>
                  <a:lnTo>
                    <a:pt x="812800" y="785227"/>
                  </a:lnTo>
                  <a:lnTo>
                    <a:pt x="0" y="785227"/>
                  </a:lnTo>
                  <a:close/>
                </a:path>
              </a:pathLst>
            </a:custGeom>
            <a:solidFill>
              <a:srgbClr val="02BBB5"/>
            </a:solidFill>
          </p:spPr>
          <p:txBody>
            <a:bodyPr/>
            <a:lstStyle/>
            <a:p>
              <a:endParaRPr lang="en-SA"/>
            </a:p>
          </p:txBody>
        </p:sp>
        <p:sp>
          <p:nvSpPr>
            <p:cNvPr id="31" name="TextBox 21"/>
            <p:cNvSpPr txBox="1"/>
            <p:nvPr/>
          </p:nvSpPr>
          <p:spPr>
            <a:xfrm>
              <a:off x="0" y="-38100"/>
              <a:ext cx="812800" cy="823327"/>
            </a:xfrm>
            <a:prstGeom prst="rect">
              <a:avLst/>
            </a:prstGeom>
          </p:spPr>
          <p:txBody>
            <a:bodyPr lIns="32151" tIns="32151" rIns="32151" bIns="32151" rtlCol="0" anchor="ctr"/>
            <a:lstStyle/>
            <a:p>
              <a:pPr algn="justLow">
                <a:lnSpc>
                  <a:spcPts val="1773"/>
                </a:lnSpc>
              </a:pPr>
              <a:endParaRPr sz="1200" dirty="0">
                <a:solidFill>
                  <a:prstClr val="black"/>
                </a:solidFill>
              </a:endParaRPr>
            </a:p>
          </p:txBody>
        </p:sp>
      </p:grpSp>
      <p:grpSp>
        <p:nvGrpSpPr>
          <p:cNvPr id="15" name="Group 22"/>
          <p:cNvGrpSpPr/>
          <p:nvPr/>
        </p:nvGrpSpPr>
        <p:grpSpPr>
          <a:xfrm rot="9004356">
            <a:off x="7213716" y="3479889"/>
            <a:ext cx="592657" cy="518575"/>
            <a:chOff x="0" y="0"/>
            <a:chExt cx="812800" cy="711200"/>
          </a:xfrm>
        </p:grpSpPr>
        <p:sp>
          <p:nvSpPr>
            <p:cNvPr id="28" name="Freeform 23"/>
            <p:cNvSpPr/>
            <p:nvPr/>
          </p:nvSpPr>
          <p:spPr>
            <a:xfrm>
              <a:off x="0" y="0"/>
              <a:ext cx="812800" cy="711200"/>
            </a:xfrm>
            <a:custGeom>
              <a:avLst/>
              <a:gdLst/>
              <a:ahLst/>
              <a:cxnLst/>
              <a:rect l="l" t="t" r="r" b="b"/>
              <a:pathLst>
                <a:path w="812800" h="711200">
                  <a:moveTo>
                    <a:pt x="406400" y="711200"/>
                  </a:moveTo>
                  <a:lnTo>
                    <a:pt x="812800" y="0"/>
                  </a:lnTo>
                  <a:lnTo>
                    <a:pt x="0" y="0"/>
                  </a:lnTo>
                  <a:lnTo>
                    <a:pt x="406400" y="711200"/>
                  </a:lnTo>
                  <a:close/>
                </a:path>
              </a:pathLst>
            </a:custGeom>
            <a:solidFill>
              <a:srgbClr val="B7E2E0"/>
            </a:solidFill>
          </p:spPr>
          <p:txBody>
            <a:bodyPr/>
            <a:lstStyle/>
            <a:p>
              <a:endParaRPr lang="en-SA"/>
            </a:p>
          </p:txBody>
        </p:sp>
        <p:sp>
          <p:nvSpPr>
            <p:cNvPr id="29" name="TextBox 24"/>
            <p:cNvSpPr txBox="1"/>
            <p:nvPr/>
          </p:nvSpPr>
          <p:spPr>
            <a:xfrm>
              <a:off x="127000" y="12700"/>
              <a:ext cx="558800" cy="368300"/>
            </a:xfrm>
            <a:prstGeom prst="rect">
              <a:avLst/>
            </a:prstGeom>
          </p:spPr>
          <p:txBody>
            <a:bodyPr lIns="32151" tIns="32151" rIns="32151" bIns="32151" rtlCol="0" anchor="ctr"/>
            <a:lstStyle/>
            <a:p>
              <a:pPr algn="justLow">
                <a:lnSpc>
                  <a:spcPts val="1773"/>
                </a:lnSpc>
              </a:pPr>
              <a:endParaRPr sz="1200" dirty="0">
                <a:solidFill>
                  <a:prstClr val="black"/>
                </a:solidFill>
              </a:endParaRPr>
            </a:p>
          </p:txBody>
        </p:sp>
      </p:grpSp>
      <p:grpSp>
        <p:nvGrpSpPr>
          <p:cNvPr id="16" name="Group 25"/>
          <p:cNvGrpSpPr/>
          <p:nvPr/>
        </p:nvGrpSpPr>
        <p:grpSpPr>
          <a:xfrm>
            <a:off x="6233552" y="3816021"/>
            <a:ext cx="1662667" cy="1622559"/>
            <a:chOff x="0" y="0"/>
            <a:chExt cx="812800" cy="793193"/>
          </a:xfrm>
        </p:grpSpPr>
        <p:sp>
          <p:nvSpPr>
            <p:cNvPr id="26" name="Freeform 26"/>
            <p:cNvSpPr/>
            <p:nvPr/>
          </p:nvSpPr>
          <p:spPr>
            <a:xfrm>
              <a:off x="0" y="0"/>
              <a:ext cx="812800" cy="793193"/>
            </a:xfrm>
            <a:custGeom>
              <a:avLst/>
              <a:gdLst/>
              <a:ahLst/>
              <a:cxnLst/>
              <a:rect l="l" t="t" r="r" b="b"/>
              <a:pathLst>
                <a:path w="812800" h="793193">
                  <a:moveTo>
                    <a:pt x="0" y="0"/>
                  </a:moveTo>
                  <a:lnTo>
                    <a:pt x="812800" y="0"/>
                  </a:lnTo>
                  <a:lnTo>
                    <a:pt x="812800" y="793193"/>
                  </a:lnTo>
                  <a:lnTo>
                    <a:pt x="0" y="793193"/>
                  </a:lnTo>
                  <a:close/>
                </a:path>
              </a:pathLst>
            </a:custGeom>
            <a:solidFill>
              <a:srgbClr val="576A73"/>
            </a:solidFill>
          </p:spPr>
          <p:txBody>
            <a:bodyPr/>
            <a:lstStyle/>
            <a:p>
              <a:endParaRPr lang="en-SA"/>
            </a:p>
          </p:txBody>
        </p:sp>
        <p:sp>
          <p:nvSpPr>
            <p:cNvPr id="27" name="TextBox 27"/>
            <p:cNvSpPr txBox="1"/>
            <p:nvPr/>
          </p:nvSpPr>
          <p:spPr>
            <a:xfrm>
              <a:off x="0" y="-38100"/>
              <a:ext cx="812800" cy="831293"/>
            </a:xfrm>
            <a:prstGeom prst="rect">
              <a:avLst/>
            </a:prstGeom>
          </p:spPr>
          <p:txBody>
            <a:bodyPr lIns="32151" tIns="32151" rIns="32151" bIns="32151" rtlCol="0" anchor="ctr"/>
            <a:lstStyle/>
            <a:p>
              <a:pPr algn="justLow">
                <a:lnSpc>
                  <a:spcPts val="1773"/>
                </a:lnSpc>
              </a:pPr>
              <a:endParaRPr sz="1200" dirty="0">
                <a:solidFill>
                  <a:prstClr val="black"/>
                </a:solidFill>
              </a:endParaRPr>
            </a:p>
          </p:txBody>
        </p:sp>
      </p:grpSp>
      <p:sp>
        <p:nvSpPr>
          <p:cNvPr id="22" name="TextBox 35"/>
          <p:cNvSpPr txBox="1"/>
          <p:nvPr/>
        </p:nvSpPr>
        <p:spPr>
          <a:xfrm>
            <a:off x="10472904" y="3114725"/>
            <a:ext cx="721635" cy="294953"/>
          </a:xfrm>
          <a:prstGeom prst="rect">
            <a:avLst/>
          </a:prstGeom>
        </p:spPr>
        <p:txBody>
          <a:bodyPr lIns="0" tIns="0" rIns="0" bIns="0" rtlCol="0" anchor="t">
            <a:spAutoFit/>
          </a:bodyPr>
          <a:lstStyle/>
          <a:p>
            <a:pPr algn="r" rtl="1">
              <a:lnSpc>
                <a:spcPts val="2343"/>
              </a:lnSpc>
              <a:spcBef>
                <a:spcPct val="0"/>
              </a:spcBef>
            </a:pPr>
            <a:r>
              <a:rPr lang="ar-EG" sz="2231" b="1" dirty="0">
                <a:solidFill>
                  <a:srgbClr val="FFFFFF"/>
                </a:solidFill>
                <a:latin typeface="SST Arabic Bold"/>
                <a:ea typeface="SST Arabic Bold"/>
                <a:cs typeface="SST Arabic Bold"/>
                <a:sym typeface="SST Arabic Bold"/>
                <a:rtl/>
              </a:rPr>
              <a:t>1</a:t>
            </a:r>
          </a:p>
        </p:txBody>
      </p:sp>
      <p:grpSp>
        <p:nvGrpSpPr>
          <p:cNvPr id="44" name="Group 7"/>
          <p:cNvGrpSpPr/>
          <p:nvPr/>
        </p:nvGrpSpPr>
        <p:grpSpPr>
          <a:xfrm flipH="1">
            <a:off x="735053" y="2894112"/>
            <a:ext cx="1662667" cy="1652480"/>
            <a:chOff x="0" y="0"/>
            <a:chExt cx="812800" cy="807820"/>
          </a:xfrm>
        </p:grpSpPr>
        <p:sp>
          <p:nvSpPr>
            <p:cNvPr id="72" name="Freeform 8"/>
            <p:cNvSpPr/>
            <p:nvPr/>
          </p:nvSpPr>
          <p:spPr>
            <a:xfrm>
              <a:off x="0" y="0"/>
              <a:ext cx="812800" cy="807820"/>
            </a:xfrm>
            <a:custGeom>
              <a:avLst/>
              <a:gdLst/>
              <a:ahLst/>
              <a:cxnLst/>
              <a:rect l="l" t="t" r="r" b="b"/>
              <a:pathLst>
                <a:path w="812800" h="807820">
                  <a:moveTo>
                    <a:pt x="0" y="0"/>
                  </a:moveTo>
                  <a:lnTo>
                    <a:pt x="812800" y="0"/>
                  </a:lnTo>
                  <a:lnTo>
                    <a:pt x="812800" y="807820"/>
                  </a:lnTo>
                  <a:lnTo>
                    <a:pt x="0" y="807820"/>
                  </a:lnTo>
                  <a:close/>
                </a:path>
              </a:pathLst>
            </a:custGeom>
            <a:solidFill>
              <a:srgbClr val="020E51"/>
            </a:solidFill>
          </p:spPr>
          <p:txBody>
            <a:bodyPr/>
            <a:lstStyle/>
            <a:p>
              <a:endParaRPr lang="en-SA"/>
            </a:p>
          </p:txBody>
        </p:sp>
        <p:sp>
          <p:nvSpPr>
            <p:cNvPr id="73" name="TextBox 9"/>
            <p:cNvSpPr txBox="1"/>
            <p:nvPr/>
          </p:nvSpPr>
          <p:spPr>
            <a:xfrm>
              <a:off x="0" y="-38100"/>
              <a:ext cx="812800" cy="845920"/>
            </a:xfrm>
            <a:prstGeom prst="rect">
              <a:avLst/>
            </a:prstGeom>
          </p:spPr>
          <p:txBody>
            <a:bodyPr lIns="32151" tIns="32151" rIns="32151" bIns="32151" rtlCol="0" anchor="ctr"/>
            <a:lstStyle/>
            <a:p>
              <a:pPr algn="justLow">
                <a:lnSpc>
                  <a:spcPts val="1773"/>
                </a:lnSpc>
              </a:pPr>
              <a:endParaRPr sz="1200" dirty="0">
                <a:solidFill>
                  <a:prstClr val="black"/>
                </a:solidFill>
              </a:endParaRPr>
            </a:p>
          </p:txBody>
        </p:sp>
      </p:grpSp>
      <p:grpSp>
        <p:nvGrpSpPr>
          <p:cNvPr id="45" name="Group 44"/>
          <p:cNvGrpSpPr/>
          <p:nvPr/>
        </p:nvGrpSpPr>
        <p:grpSpPr>
          <a:xfrm rot="12595644" flipH="1">
            <a:off x="1969647" y="2863640"/>
            <a:ext cx="592657" cy="518575"/>
            <a:chOff x="0" y="0"/>
            <a:chExt cx="812800" cy="711200"/>
          </a:xfrm>
        </p:grpSpPr>
        <p:sp>
          <p:nvSpPr>
            <p:cNvPr id="70" name="Freeform 11"/>
            <p:cNvSpPr/>
            <p:nvPr/>
          </p:nvSpPr>
          <p:spPr>
            <a:xfrm>
              <a:off x="0" y="0"/>
              <a:ext cx="812800" cy="711200"/>
            </a:xfrm>
            <a:custGeom>
              <a:avLst/>
              <a:gdLst/>
              <a:ahLst/>
              <a:cxnLst/>
              <a:rect l="l" t="t" r="r" b="b"/>
              <a:pathLst>
                <a:path w="812800" h="711200">
                  <a:moveTo>
                    <a:pt x="406400" y="711200"/>
                  </a:moveTo>
                  <a:lnTo>
                    <a:pt x="812800" y="0"/>
                  </a:lnTo>
                  <a:lnTo>
                    <a:pt x="0" y="0"/>
                  </a:lnTo>
                  <a:lnTo>
                    <a:pt x="406400" y="711200"/>
                  </a:lnTo>
                  <a:close/>
                </a:path>
              </a:pathLst>
            </a:custGeom>
            <a:solidFill>
              <a:srgbClr val="084186"/>
            </a:solidFill>
          </p:spPr>
          <p:txBody>
            <a:bodyPr/>
            <a:lstStyle/>
            <a:p>
              <a:endParaRPr lang="en-SA"/>
            </a:p>
          </p:txBody>
        </p:sp>
        <p:sp>
          <p:nvSpPr>
            <p:cNvPr id="71" name="TextBox 12"/>
            <p:cNvSpPr txBox="1"/>
            <p:nvPr/>
          </p:nvSpPr>
          <p:spPr>
            <a:xfrm>
              <a:off x="127000" y="12700"/>
              <a:ext cx="558800" cy="368300"/>
            </a:xfrm>
            <a:prstGeom prst="rect">
              <a:avLst/>
            </a:prstGeom>
          </p:spPr>
          <p:txBody>
            <a:bodyPr lIns="32151" tIns="32151" rIns="32151" bIns="32151" rtlCol="0" anchor="ctr"/>
            <a:lstStyle/>
            <a:p>
              <a:pPr algn="justLow">
                <a:lnSpc>
                  <a:spcPts val="1773"/>
                </a:lnSpc>
              </a:pPr>
              <a:endParaRPr sz="1200" dirty="0">
                <a:solidFill>
                  <a:prstClr val="black"/>
                </a:solidFill>
              </a:endParaRPr>
            </a:p>
          </p:txBody>
        </p:sp>
      </p:grpSp>
      <p:grpSp>
        <p:nvGrpSpPr>
          <p:cNvPr id="46" name="Group 13"/>
          <p:cNvGrpSpPr/>
          <p:nvPr/>
        </p:nvGrpSpPr>
        <p:grpSpPr>
          <a:xfrm flipH="1">
            <a:off x="1879801" y="3202014"/>
            <a:ext cx="1662667" cy="1571205"/>
            <a:chOff x="0" y="0"/>
            <a:chExt cx="812800" cy="768088"/>
          </a:xfrm>
        </p:grpSpPr>
        <p:sp>
          <p:nvSpPr>
            <p:cNvPr id="68" name="Freeform 14"/>
            <p:cNvSpPr/>
            <p:nvPr/>
          </p:nvSpPr>
          <p:spPr>
            <a:xfrm>
              <a:off x="0" y="0"/>
              <a:ext cx="812800" cy="768088"/>
            </a:xfrm>
            <a:custGeom>
              <a:avLst/>
              <a:gdLst/>
              <a:ahLst/>
              <a:cxnLst/>
              <a:rect l="l" t="t" r="r" b="b"/>
              <a:pathLst>
                <a:path w="812800" h="768088">
                  <a:moveTo>
                    <a:pt x="0" y="0"/>
                  </a:moveTo>
                  <a:lnTo>
                    <a:pt x="812800" y="0"/>
                  </a:lnTo>
                  <a:lnTo>
                    <a:pt x="812800" y="768088"/>
                  </a:lnTo>
                  <a:lnTo>
                    <a:pt x="0" y="768088"/>
                  </a:lnTo>
                  <a:close/>
                </a:path>
              </a:pathLst>
            </a:custGeom>
            <a:solidFill>
              <a:srgbClr val="1B3481"/>
            </a:solidFill>
          </p:spPr>
          <p:txBody>
            <a:bodyPr/>
            <a:lstStyle/>
            <a:p>
              <a:endParaRPr lang="en-SA"/>
            </a:p>
          </p:txBody>
        </p:sp>
        <p:sp>
          <p:nvSpPr>
            <p:cNvPr id="69" name="TextBox 15"/>
            <p:cNvSpPr txBox="1"/>
            <p:nvPr/>
          </p:nvSpPr>
          <p:spPr>
            <a:xfrm>
              <a:off x="0" y="-38100"/>
              <a:ext cx="812800" cy="806188"/>
            </a:xfrm>
            <a:prstGeom prst="rect">
              <a:avLst/>
            </a:prstGeom>
          </p:spPr>
          <p:txBody>
            <a:bodyPr lIns="32151" tIns="32151" rIns="32151" bIns="32151" rtlCol="0" anchor="ctr"/>
            <a:lstStyle/>
            <a:p>
              <a:pPr algn="justLow">
                <a:lnSpc>
                  <a:spcPts val="1773"/>
                </a:lnSpc>
              </a:pPr>
              <a:endParaRPr sz="1200" dirty="0">
                <a:solidFill>
                  <a:prstClr val="black"/>
                </a:solidFill>
              </a:endParaRPr>
            </a:p>
          </p:txBody>
        </p:sp>
      </p:grpSp>
      <p:grpSp>
        <p:nvGrpSpPr>
          <p:cNvPr id="47" name="Group 16"/>
          <p:cNvGrpSpPr/>
          <p:nvPr/>
        </p:nvGrpSpPr>
        <p:grpSpPr>
          <a:xfrm rot="12595644" flipH="1">
            <a:off x="3117914" y="3172662"/>
            <a:ext cx="592657" cy="518575"/>
            <a:chOff x="0" y="0"/>
            <a:chExt cx="812800" cy="711200"/>
          </a:xfrm>
        </p:grpSpPr>
        <p:sp>
          <p:nvSpPr>
            <p:cNvPr id="66" name="Freeform 17"/>
            <p:cNvSpPr/>
            <p:nvPr/>
          </p:nvSpPr>
          <p:spPr>
            <a:xfrm>
              <a:off x="0" y="0"/>
              <a:ext cx="812800" cy="711200"/>
            </a:xfrm>
            <a:custGeom>
              <a:avLst/>
              <a:gdLst/>
              <a:ahLst/>
              <a:cxnLst/>
              <a:rect l="l" t="t" r="r" b="b"/>
              <a:pathLst>
                <a:path w="812800" h="711200">
                  <a:moveTo>
                    <a:pt x="406400" y="711200"/>
                  </a:moveTo>
                  <a:lnTo>
                    <a:pt x="812800" y="0"/>
                  </a:lnTo>
                  <a:lnTo>
                    <a:pt x="0" y="0"/>
                  </a:lnTo>
                  <a:lnTo>
                    <a:pt x="406400" y="711200"/>
                  </a:lnTo>
                  <a:close/>
                </a:path>
              </a:pathLst>
            </a:custGeom>
            <a:solidFill>
              <a:srgbClr val="46588B"/>
            </a:solidFill>
          </p:spPr>
          <p:txBody>
            <a:bodyPr/>
            <a:lstStyle/>
            <a:p>
              <a:endParaRPr lang="en-SA"/>
            </a:p>
          </p:txBody>
        </p:sp>
        <p:sp>
          <p:nvSpPr>
            <p:cNvPr id="67" name="TextBox 18"/>
            <p:cNvSpPr txBox="1"/>
            <p:nvPr/>
          </p:nvSpPr>
          <p:spPr>
            <a:xfrm>
              <a:off x="127000" y="12700"/>
              <a:ext cx="558800" cy="368300"/>
            </a:xfrm>
            <a:prstGeom prst="rect">
              <a:avLst/>
            </a:prstGeom>
          </p:spPr>
          <p:txBody>
            <a:bodyPr lIns="32151" tIns="32151" rIns="32151" bIns="32151" rtlCol="0" anchor="ctr"/>
            <a:lstStyle/>
            <a:p>
              <a:pPr algn="justLow">
                <a:lnSpc>
                  <a:spcPts val="1773"/>
                </a:lnSpc>
              </a:pPr>
              <a:endParaRPr sz="1200" dirty="0">
                <a:solidFill>
                  <a:prstClr val="black"/>
                </a:solidFill>
              </a:endParaRPr>
            </a:p>
          </p:txBody>
        </p:sp>
      </p:grpSp>
      <p:grpSp>
        <p:nvGrpSpPr>
          <p:cNvPr id="48" name="Group 19"/>
          <p:cNvGrpSpPr/>
          <p:nvPr/>
        </p:nvGrpSpPr>
        <p:grpSpPr>
          <a:xfrm flipH="1">
            <a:off x="3024549" y="3509915"/>
            <a:ext cx="1662667" cy="1606264"/>
            <a:chOff x="0" y="0"/>
            <a:chExt cx="812800" cy="785227"/>
          </a:xfrm>
        </p:grpSpPr>
        <p:sp>
          <p:nvSpPr>
            <p:cNvPr id="64" name="Freeform 20"/>
            <p:cNvSpPr/>
            <p:nvPr/>
          </p:nvSpPr>
          <p:spPr>
            <a:xfrm>
              <a:off x="0" y="0"/>
              <a:ext cx="812800" cy="785227"/>
            </a:xfrm>
            <a:custGeom>
              <a:avLst/>
              <a:gdLst/>
              <a:ahLst/>
              <a:cxnLst/>
              <a:rect l="l" t="t" r="r" b="b"/>
              <a:pathLst>
                <a:path w="812800" h="785227">
                  <a:moveTo>
                    <a:pt x="0" y="0"/>
                  </a:moveTo>
                  <a:lnTo>
                    <a:pt x="812800" y="0"/>
                  </a:lnTo>
                  <a:lnTo>
                    <a:pt x="812800" y="785227"/>
                  </a:lnTo>
                  <a:lnTo>
                    <a:pt x="0" y="785227"/>
                  </a:lnTo>
                  <a:close/>
                </a:path>
              </a:pathLst>
            </a:custGeom>
            <a:solidFill>
              <a:srgbClr val="02BBB5"/>
            </a:solidFill>
          </p:spPr>
          <p:txBody>
            <a:bodyPr/>
            <a:lstStyle/>
            <a:p>
              <a:endParaRPr lang="en-SA"/>
            </a:p>
          </p:txBody>
        </p:sp>
        <p:sp>
          <p:nvSpPr>
            <p:cNvPr id="65" name="TextBox 21"/>
            <p:cNvSpPr txBox="1"/>
            <p:nvPr/>
          </p:nvSpPr>
          <p:spPr>
            <a:xfrm>
              <a:off x="0" y="-38100"/>
              <a:ext cx="812800" cy="823327"/>
            </a:xfrm>
            <a:prstGeom prst="rect">
              <a:avLst/>
            </a:prstGeom>
          </p:spPr>
          <p:txBody>
            <a:bodyPr lIns="32151" tIns="32151" rIns="32151" bIns="32151" rtlCol="0" anchor="ctr"/>
            <a:lstStyle/>
            <a:p>
              <a:pPr algn="justLow">
                <a:lnSpc>
                  <a:spcPts val="1773"/>
                </a:lnSpc>
              </a:pPr>
              <a:endParaRPr sz="1200" dirty="0">
                <a:solidFill>
                  <a:prstClr val="black"/>
                </a:solidFill>
              </a:endParaRPr>
            </a:p>
          </p:txBody>
        </p:sp>
      </p:grpSp>
      <p:grpSp>
        <p:nvGrpSpPr>
          <p:cNvPr id="49" name="Group 22"/>
          <p:cNvGrpSpPr/>
          <p:nvPr/>
        </p:nvGrpSpPr>
        <p:grpSpPr>
          <a:xfrm rot="12595644" flipH="1">
            <a:off x="4259143" y="3481684"/>
            <a:ext cx="592657" cy="518575"/>
            <a:chOff x="0" y="0"/>
            <a:chExt cx="812800" cy="711200"/>
          </a:xfrm>
        </p:grpSpPr>
        <p:sp>
          <p:nvSpPr>
            <p:cNvPr id="62" name="Freeform 23"/>
            <p:cNvSpPr/>
            <p:nvPr/>
          </p:nvSpPr>
          <p:spPr>
            <a:xfrm>
              <a:off x="0" y="0"/>
              <a:ext cx="812800" cy="711200"/>
            </a:xfrm>
            <a:custGeom>
              <a:avLst/>
              <a:gdLst/>
              <a:ahLst/>
              <a:cxnLst/>
              <a:rect l="l" t="t" r="r" b="b"/>
              <a:pathLst>
                <a:path w="812800" h="711200">
                  <a:moveTo>
                    <a:pt x="406400" y="711200"/>
                  </a:moveTo>
                  <a:lnTo>
                    <a:pt x="812800" y="0"/>
                  </a:lnTo>
                  <a:lnTo>
                    <a:pt x="0" y="0"/>
                  </a:lnTo>
                  <a:lnTo>
                    <a:pt x="406400" y="711200"/>
                  </a:lnTo>
                  <a:close/>
                </a:path>
              </a:pathLst>
            </a:custGeom>
            <a:solidFill>
              <a:srgbClr val="B7E2E0"/>
            </a:solidFill>
          </p:spPr>
          <p:txBody>
            <a:bodyPr/>
            <a:lstStyle/>
            <a:p>
              <a:endParaRPr lang="en-SA"/>
            </a:p>
          </p:txBody>
        </p:sp>
        <p:sp>
          <p:nvSpPr>
            <p:cNvPr id="63" name="TextBox 24"/>
            <p:cNvSpPr txBox="1"/>
            <p:nvPr/>
          </p:nvSpPr>
          <p:spPr>
            <a:xfrm>
              <a:off x="127000" y="12700"/>
              <a:ext cx="558800" cy="368300"/>
            </a:xfrm>
            <a:prstGeom prst="rect">
              <a:avLst/>
            </a:prstGeom>
          </p:spPr>
          <p:txBody>
            <a:bodyPr lIns="32151" tIns="32151" rIns="32151" bIns="32151" rtlCol="0" anchor="ctr"/>
            <a:lstStyle/>
            <a:p>
              <a:pPr algn="justLow">
                <a:lnSpc>
                  <a:spcPts val="1773"/>
                </a:lnSpc>
              </a:pPr>
              <a:endParaRPr sz="1200" dirty="0">
                <a:solidFill>
                  <a:prstClr val="black"/>
                </a:solidFill>
              </a:endParaRPr>
            </a:p>
          </p:txBody>
        </p:sp>
      </p:grpSp>
      <p:grpSp>
        <p:nvGrpSpPr>
          <p:cNvPr id="50" name="Group 25"/>
          <p:cNvGrpSpPr/>
          <p:nvPr/>
        </p:nvGrpSpPr>
        <p:grpSpPr>
          <a:xfrm flipH="1">
            <a:off x="4169297" y="3817816"/>
            <a:ext cx="1662667" cy="1622559"/>
            <a:chOff x="0" y="0"/>
            <a:chExt cx="812800" cy="793193"/>
          </a:xfrm>
        </p:grpSpPr>
        <p:sp>
          <p:nvSpPr>
            <p:cNvPr id="60" name="Freeform 26"/>
            <p:cNvSpPr/>
            <p:nvPr/>
          </p:nvSpPr>
          <p:spPr>
            <a:xfrm>
              <a:off x="0" y="0"/>
              <a:ext cx="812800" cy="793193"/>
            </a:xfrm>
            <a:custGeom>
              <a:avLst/>
              <a:gdLst/>
              <a:ahLst/>
              <a:cxnLst/>
              <a:rect l="l" t="t" r="r" b="b"/>
              <a:pathLst>
                <a:path w="812800" h="793193">
                  <a:moveTo>
                    <a:pt x="0" y="0"/>
                  </a:moveTo>
                  <a:lnTo>
                    <a:pt x="812800" y="0"/>
                  </a:lnTo>
                  <a:lnTo>
                    <a:pt x="812800" y="793193"/>
                  </a:lnTo>
                  <a:lnTo>
                    <a:pt x="0" y="793193"/>
                  </a:lnTo>
                  <a:close/>
                </a:path>
              </a:pathLst>
            </a:custGeom>
            <a:solidFill>
              <a:srgbClr val="576A73"/>
            </a:solidFill>
          </p:spPr>
          <p:txBody>
            <a:bodyPr/>
            <a:lstStyle/>
            <a:p>
              <a:endParaRPr lang="en-SA"/>
            </a:p>
          </p:txBody>
        </p:sp>
        <p:sp>
          <p:nvSpPr>
            <p:cNvPr id="61" name="TextBox 27"/>
            <p:cNvSpPr txBox="1"/>
            <p:nvPr/>
          </p:nvSpPr>
          <p:spPr>
            <a:xfrm>
              <a:off x="0" y="-38100"/>
              <a:ext cx="812800" cy="831293"/>
            </a:xfrm>
            <a:prstGeom prst="rect">
              <a:avLst/>
            </a:prstGeom>
          </p:spPr>
          <p:txBody>
            <a:bodyPr lIns="32151" tIns="32151" rIns="32151" bIns="32151" rtlCol="0" anchor="ctr"/>
            <a:lstStyle/>
            <a:p>
              <a:pPr algn="justLow">
                <a:lnSpc>
                  <a:spcPts val="1773"/>
                </a:lnSpc>
              </a:pPr>
              <a:endParaRPr sz="1200" dirty="0">
                <a:solidFill>
                  <a:prstClr val="black"/>
                </a:solidFill>
              </a:endParaRPr>
            </a:p>
          </p:txBody>
        </p:sp>
      </p:grpSp>
      <p:sp>
        <p:nvSpPr>
          <p:cNvPr id="74" name="Rectangle 73">
            <a:extLst>
              <a:ext uri="{FF2B5EF4-FFF2-40B4-BE49-F238E27FC236}">
                <a16:creationId xmlns:a16="http://schemas.microsoft.com/office/drawing/2014/main" id="{DE733652-4630-439D-B42A-F3B91217E1F5}"/>
              </a:ext>
            </a:extLst>
          </p:cNvPr>
          <p:cNvSpPr/>
          <p:nvPr/>
        </p:nvSpPr>
        <p:spPr>
          <a:xfrm>
            <a:off x="10372725" y="3645669"/>
            <a:ext cx="924415" cy="830997"/>
          </a:xfrm>
          <a:prstGeom prst="rect">
            <a:avLst/>
          </a:prstGeom>
        </p:spPr>
        <p:txBody>
          <a:bodyPr wrap="square">
            <a:spAutoFit/>
          </a:bodyPr>
          <a:lstStyle/>
          <a:p>
            <a:pPr lvl="0" algn="r" rtl="1"/>
            <a:r>
              <a:rPr lang="ar-DZ" sz="1600" dirty="0">
                <a:solidFill>
                  <a:schemeClr val="bg1"/>
                </a:solidFill>
                <a:latin typeface="SST Arabic Medium" pitchFamily="34" charset="-78"/>
                <a:cs typeface="SST Arabic Medium" pitchFamily="34" charset="-78"/>
              </a:rPr>
              <a:t>تلبية توقعات المعنيين</a:t>
            </a:r>
          </a:p>
        </p:txBody>
      </p:sp>
      <p:sp>
        <p:nvSpPr>
          <p:cNvPr id="75" name="Rectangle 74">
            <a:extLst>
              <a:ext uri="{FF2B5EF4-FFF2-40B4-BE49-F238E27FC236}">
                <a16:creationId xmlns:a16="http://schemas.microsoft.com/office/drawing/2014/main" id="{DE733652-4630-439D-B42A-F3B91217E1F5}"/>
              </a:ext>
            </a:extLst>
          </p:cNvPr>
          <p:cNvSpPr/>
          <p:nvPr/>
        </p:nvSpPr>
        <p:spPr>
          <a:xfrm>
            <a:off x="9237256" y="3662300"/>
            <a:ext cx="924415" cy="1077218"/>
          </a:xfrm>
          <a:prstGeom prst="rect">
            <a:avLst/>
          </a:prstGeom>
        </p:spPr>
        <p:txBody>
          <a:bodyPr wrap="square">
            <a:spAutoFit/>
          </a:bodyPr>
          <a:lstStyle/>
          <a:p>
            <a:pPr lvl="0" algn="r" rtl="1"/>
            <a:r>
              <a:rPr lang="ar-DZ" sz="1600" dirty="0">
                <a:solidFill>
                  <a:schemeClr val="bg1"/>
                </a:solidFill>
                <a:latin typeface="SST Arabic Medium" pitchFamily="34" charset="-78"/>
                <a:cs typeface="SST Arabic Medium" pitchFamily="34" charset="-78"/>
              </a:rPr>
              <a:t>التسليم في</a:t>
            </a:r>
            <a:r>
              <a:rPr lang="ar-EG" sz="1600" dirty="0">
                <a:solidFill>
                  <a:schemeClr val="bg1"/>
                </a:solidFill>
                <a:latin typeface="SST Arabic Medium" pitchFamily="34" charset="-78"/>
                <a:cs typeface="SST Arabic Medium" pitchFamily="34" charset="-78"/>
              </a:rPr>
              <a:t> </a:t>
            </a:r>
            <a:r>
              <a:rPr lang="ar-DZ" sz="1600" dirty="0">
                <a:solidFill>
                  <a:schemeClr val="bg1"/>
                </a:solidFill>
                <a:latin typeface="SST Arabic Medium" pitchFamily="34" charset="-78"/>
                <a:cs typeface="SST Arabic Medium" pitchFamily="34" charset="-78"/>
              </a:rPr>
              <a:t>الوقت المناسب </a:t>
            </a:r>
          </a:p>
        </p:txBody>
      </p:sp>
      <p:sp>
        <p:nvSpPr>
          <p:cNvPr id="76" name="Rectangle 75">
            <a:extLst>
              <a:ext uri="{FF2B5EF4-FFF2-40B4-BE49-F238E27FC236}">
                <a16:creationId xmlns:a16="http://schemas.microsoft.com/office/drawing/2014/main" id="{DE733652-4630-439D-B42A-F3B91217E1F5}"/>
              </a:ext>
            </a:extLst>
          </p:cNvPr>
          <p:cNvSpPr/>
          <p:nvPr/>
        </p:nvSpPr>
        <p:spPr>
          <a:xfrm>
            <a:off x="8088989" y="4258557"/>
            <a:ext cx="924415" cy="830997"/>
          </a:xfrm>
          <a:prstGeom prst="rect">
            <a:avLst/>
          </a:prstGeom>
        </p:spPr>
        <p:txBody>
          <a:bodyPr wrap="square">
            <a:spAutoFit/>
          </a:bodyPr>
          <a:lstStyle/>
          <a:p>
            <a:pPr lvl="0" algn="r" rtl="1"/>
            <a:r>
              <a:rPr lang="ar-DZ" sz="1600" dirty="0">
                <a:solidFill>
                  <a:schemeClr val="bg1"/>
                </a:solidFill>
                <a:latin typeface="SST Arabic Medium" pitchFamily="34" charset="-78"/>
                <a:cs typeface="SST Arabic Medium" pitchFamily="34" charset="-78"/>
              </a:rPr>
              <a:t>زيادة جودة المنتج</a:t>
            </a:r>
          </a:p>
        </p:txBody>
      </p:sp>
      <p:sp>
        <p:nvSpPr>
          <p:cNvPr id="77" name="Rectangle 76">
            <a:extLst>
              <a:ext uri="{FF2B5EF4-FFF2-40B4-BE49-F238E27FC236}">
                <a16:creationId xmlns:a16="http://schemas.microsoft.com/office/drawing/2014/main" id="{DE733652-4630-439D-B42A-F3B91217E1F5}"/>
              </a:ext>
            </a:extLst>
          </p:cNvPr>
          <p:cNvSpPr/>
          <p:nvPr/>
        </p:nvSpPr>
        <p:spPr>
          <a:xfrm>
            <a:off x="6950247" y="4569064"/>
            <a:ext cx="924415" cy="830997"/>
          </a:xfrm>
          <a:prstGeom prst="rect">
            <a:avLst/>
          </a:prstGeom>
        </p:spPr>
        <p:txBody>
          <a:bodyPr wrap="square">
            <a:spAutoFit/>
          </a:bodyPr>
          <a:lstStyle/>
          <a:p>
            <a:pPr lvl="0" algn="r" rtl="1"/>
            <a:r>
              <a:rPr lang="ar-DZ" sz="1600" dirty="0">
                <a:solidFill>
                  <a:schemeClr val="bg1"/>
                </a:solidFill>
                <a:latin typeface="SST Arabic Medium" pitchFamily="34" charset="-78"/>
                <a:cs typeface="SST Arabic Medium" pitchFamily="34" charset="-78"/>
              </a:rPr>
              <a:t>تقليل شكاوى العملاء</a:t>
            </a:r>
          </a:p>
        </p:txBody>
      </p:sp>
      <p:sp>
        <p:nvSpPr>
          <p:cNvPr id="79" name="Rectangle 78">
            <a:extLst>
              <a:ext uri="{FF2B5EF4-FFF2-40B4-BE49-F238E27FC236}">
                <a16:creationId xmlns:a16="http://schemas.microsoft.com/office/drawing/2014/main" id="{DE733652-4630-439D-B42A-F3B91217E1F5}"/>
              </a:ext>
            </a:extLst>
          </p:cNvPr>
          <p:cNvSpPr/>
          <p:nvPr/>
        </p:nvSpPr>
        <p:spPr>
          <a:xfrm>
            <a:off x="4730654" y="4559539"/>
            <a:ext cx="1084693" cy="830997"/>
          </a:xfrm>
          <a:prstGeom prst="rect">
            <a:avLst/>
          </a:prstGeom>
        </p:spPr>
        <p:txBody>
          <a:bodyPr wrap="square">
            <a:spAutoFit/>
          </a:bodyPr>
          <a:lstStyle/>
          <a:p>
            <a:pPr lvl="0" algn="r" rtl="1"/>
            <a:r>
              <a:rPr lang="ar-DZ" sz="1600" dirty="0">
                <a:solidFill>
                  <a:schemeClr val="bg1"/>
                </a:solidFill>
                <a:latin typeface="SST Arabic Medium" pitchFamily="34" charset="-78"/>
                <a:cs typeface="SST Arabic Medium" pitchFamily="34" charset="-78"/>
              </a:rPr>
              <a:t>التسليمات المناسبة للغرض</a:t>
            </a:r>
          </a:p>
        </p:txBody>
      </p:sp>
      <p:sp>
        <p:nvSpPr>
          <p:cNvPr id="80" name="Rectangle 79">
            <a:extLst>
              <a:ext uri="{FF2B5EF4-FFF2-40B4-BE49-F238E27FC236}">
                <a16:creationId xmlns:a16="http://schemas.microsoft.com/office/drawing/2014/main" id="{DE733652-4630-439D-B42A-F3B91217E1F5}"/>
              </a:ext>
            </a:extLst>
          </p:cNvPr>
          <p:cNvSpPr/>
          <p:nvPr/>
        </p:nvSpPr>
        <p:spPr>
          <a:xfrm>
            <a:off x="3067222" y="4419383"/>
            <a:ext cx="1084693" cy="584775"/>
          </a:xfrm>
          <a:prstGeom prst="rect">
            <a:avLst/>
          </a:prstGeom>
        </p:spPr>
        <p:txBody>
          <a:bodyPr wrap="square">
            <a:spAutoFit/>
          </a:bodyPr>
          <a:lstStyle/>
          <a:p>
            <a:pPr lvl="0" algn="r" rtl="1"/>
            <a:r>
              <a:rPr lang="ar-DZ" sz="1600" dirty="0">
                <a:solidFill>
                  <a:schemeClr val="bg1"/>
                </a:solidFill>
                <a:latin typeface="SST Arabic Medium" pitchFamily="34" charset="-78"/>
                <a:cs typeface="SST Arabic Medium" pitchFamily="34" charset="-78"/>
              </a:rPr>
              <a:t>الحد الأدنى من العيوب</a:t>
            </a:r>
          </a:p>
        </p:txBody>
      </p:sp>
      <p:sp>
        <p:nvSpPr>
          <p:cNvPr id="81" name="Rectangle 80">
            <a:extLst>
              <a:ext uri="{FF2B5EF4-FFF2-40B4-BE49-F238E27FC236}">
                <a16:creationId xmlns:a16="http://schemas.microsoft.com/office/drawing/2014/main" id="{DE733652-4630-439D-B42A-F3B91217E1F5}"/>
              </a:ext>
            </a:extLst>
          </p:cNvPr>
          <p:cNvSpPr/>
          <p:nvPr/>
        </p:nvSpPr>
        <p:spPr>
          <a:xfrm>
            <a:off x="1893473" y="3896819"/>
            <a:ext cx="1084693" cy="830997"/>
          </a:xfrm>
          <a:prstGeom prst="rect">
            <a:avLst/>
          </a:prstGeom>
        </p:spPr>
        <p:txBody>
          <a:bodyPr wrap="square">
            <a:spAutoFit/>
          </a:bodyPr>
          <a:lstStyle/>
          <a:p>
            <a:pPr lvl="0" algn="r" rtl="1"/>
            <a:r>
              <a:rPr lang="ar-DZ" sz="1600" dirty="0">
                <a:solidFill>
                  <a:schemeClr val="bg1"/>
                </a:solidFill>
                <a:latin typeface="SST Arabic Medium" pitchFamily="34" charset="-78"/>
                <a:cs typeface="SST Arabic Medium" pitchFamily="34" charset="-78"/>
              </a:rPr>
              <a:t>تحسين التحكم في التكاليف</a:t>
            </a:r>
          </a:p>
        </p:txBody>
      </p:sp>
      <p:sp>
        <p:nvSpPr>
          <p:cNvPr id="82" name="Rectangle 81">
            <a:extLst>
              <a:ext uri="{FF2B5EF4-FFF2-40B4-BE49-F238E27FC236}">
                <a16:creationId xmlns:a16="http://schemas.microsoft.com/office/drawing/2014/main" id="{DE733652-4630-439D-B42A-F3B91217E1F5}"/>
              </a:ext>
            </a:extLst>
          </p:cNvPr>
          <p:cNvSpPr/>
          <p:nvPr/>
        </p:nvSpPr>
        <p:spPr>
          <a:xfrm>
            <a:off x="719724" y="3680106"/>
            <a:ext cx="1084693" cy="830997"/>
          </a:xfrm>
          <a:prstGeom prst="rect">
            <a:avLst/>
          </a:prstGeom>
        </p:spPr>
        <p:txBody>
          <a:bodyPr wrap="square">
            <a:spAutoFit/>
          </a:bodyPr>
          <a:lstStyle/>
          <a:p>
            <a:pPr lvl="0" algn="r" rtl="1"/>
            <a:r>
              <a:rPr lang="ar-DZ" sz="1600" dirty="0">
                <a:solidFill>
                  <a:schemeClr val="bg1"/>
                </a:solidFill>
                <a:latin typeface="SST Arabic Medium" pitchFamily="34" charset="-78"/>
                <a:cs typeface="SST Arabic Medium" pitchFamily="34" charset="-78"/>
              </a:rPr>
              <a:t>تقليل إعادة العمل</a:t>
            </a:r>
          </a:p>
        </p:txBody>
      </p:sp>
      <p:sp>
        <p:nvSpPr>
          <p:cNvPr id="83" name="TextBox 35"/>
          <p:cNvSpPr txBox="1"/>
          <p:nvPr/>
        </p:nvSpPr>
        <p:spPr>
          <a:xfrm>
            <a:off x="9316719" y="3330302"/>
            <a:ext cx="721635" cy="307007"/>
          </a:xfrm>
          <a:prstGeom prst="rect">
            <a:avLst/>
          </a:prstGeom>
        </p:spPr>
        <p:txBody>
          <a:bodyPr lIns="0" tIns="0" rIns="0" bIns="0" rtlCol="0" anchor="t">
            <a:spAutoFit/>
          </a:bodyPr>
          <a:lstStyle/>
          <a:p>
            <a:pPr algn="r" rtl="1">
              <a:lnSpc>
                <a:spcPts val="2343"/>
              </a:lnSpc>
              <a:spcBef>
                <a:spcPct val="0"/>
              </a:spcBef>
            </a:pPr>
            <a:r>
              <a:rPr lang="ar-EG" sz="2231" b="1" dirty="0">
                <a:solidFill>
                  <a:srgbClr val="FFFFFF"/>
                </a:solidFill>
                <a:latin typeface="SST Arabic Bold"/>
                <a:ea typeface="SST Arabic Bold"/>
                <a:cs typeface="SST Arabic Bold"/>
                <a:sym typeface="SST Arabic Bold"/>
                <a:rtl/>
              </a:rPr>
              <a:t>2</a:t>
            </a:r>
          </a:p>
        </p:txBody>
      </p:sp>
      <p:sp>
        <p:nvSpPr>
          <p:cNvPr id="84" name="TextBox 35"/>
          <p:cNvSpPr txBox="1"/>
          <p:nvPr/>
        </p:nvSpPr>
        <p:spPr>
          <a:xfrm>
            <a:off x="8204327" y="3712203"/>
            <a:ext cx="721635" cy="307007"/>
          </a:xfrm>
          <a:prstGeom prst="rect">
            <a:avLst/>
          </a:prstGeom>
        </p:spPr>
        <p:txBody>
          <a:bodyPr lIns="0" tIns="0" rIns="0" bIns="0" rtlCol="0" anchor="t">
            <a:spAutoFit/>
          </a:bodyPr>
          <a:lstStyle/>
          <a:p>
            <a:pPr algn="r" rtl="1">
              <a:lnSpc>
                <a:spcPts val="2343"/>
              </a:lnSpc>
              <a:spcBef>
                <a:spcPct val="0"/>
              </a:spcBef>
            </a:pPr>
            <a:r>
              <a:rPr lang="ar-EG" sz="2231" b="1" dirty="0">
                <a:solidFill>
                  <a:srgbClr val="FFFFFF"/>
                </a:solidFill>
                <a:latin typeface="SST Arabic Bold"/>
                <a:ea typeface="SST Arabic Bold"/>
                <a:cs typeface="SST Arabic Bold"/>
                <a:sym typeface="SST Arabic Bold"/>
                <a:rtl/>
              </a:rPr>
              <a:t>3</a:t>
            </a:r>
          </a:p>
        </p:txBody>
      </p:sp>
      <p:sp>
        <p:nvSpPr>
          <p:cNvPr id="85" name="TextBox 35"/>
          <p:cNvSpPr txBox="1"/>
          <p:nvPr/>
        </p:nvSpPr>
        <p:spPr>
          <a:xfrm>
            <a:off x="7037504" y="4105053"/>
            <a:ext cx="721635" cy="307007"/>
          </a:xfrm>
          <a:prstGeom prst="rect">
            <a:avLst/>
          </a:prstGeom>
        </p:spPr>
        <p:txBody>
          <a:bodyPr lIns="0" tIns="0" rIns="0" bIns="0" rtlCol="0" anchor="t">
            <a:spAutoFit/>
          </a:bodyPr>
          <a:lstStyle/>
          <a:p>
            <a:pPr algn="r" rtl="1">
              <a:lnSpc>
                <a:spcPts val="2343"/>
              </a:lnSpc>
              <a:spcBef>
                <a:spcPct val="0"/>
              </a:spcBef>
            </a:pPr>
            <a:r>
              <a:rPr lang="ar-EG" sz="2231" b="1" dirty="0">
                <a:solidFill>
                  <a:srgbClr val="FFFFFF"/>
                </a:solidFill>
                <a:latin typeface="SST Arabic Bold"/>
                <a:ea typeface="SST Arabic Bold"/>
                <a:cs typeface="SST Arabic Bold"/>
                <a:sym typeface="SST Arabic Bold"/>
                <a:rtl/>
              </a:rPr>
              <a:t>4</a:t>
            </a:r>
          </a:p>
        </p:txBody>
      </p:sp>
      <p:sp>
        <p:nvSpPr>
          <p:cNvPr id="86" name="TextBox 35"/>
          <p:cNvSpPr txBox="1"/>
          <p:nvPr/>
        </p:nvSpPr>
        <p:spPr>
          <a:xfrm>
            <a:off x="4971573" y="4095604"/>
            <a:ext cx="721635" cy="307007"/>
          </a:xfrm>
          <a:prstGeom prst="rect">
            <a:avLst/>
          </a:prstGeom>
        </p:spPr>
        <p:txBody>
          <a:bodyPr lIns="0" tIns="0" rIns="0" bIns="0" rtlCol="0" anchor="t">
            <a:spAutoFit/>
          </a:bodyPr>
          <a:lstStyle/>
          <a:p>
            <a:pPr algn="r" rtl="1">
              <a:lnSpc>
                <a:spcPts val="2343"/>
              </a:lnSpc>
              <a:spcBef>
                <a:spcPct val="0"/>
              </a:spcBef>
            </a:pPr>
            <a:r>
              <a:rPr lang="ar-EG" sz="2231" b="1" dirty="0">
                <a:solidFill>
                  <a:srgbClr val="FFFFFF"/>
                </a:solidFill>
                <a:latin typeface="SST Arabic Bold"/>
                <a:ea typeface="SST Arabic Bold"/>
                <a:cs typeface="SST Arabic Bold"/>
                <a:sym typeface="SST Arabic Bold"/>
                <a:rtl/>
              </a:rPr>
              <a:t>5</a:t>
            </a:r>
          </a:p>
        </p:txBody>
      </p:sp>
      <p:sp>
        <p:nvSpPr>
          <p:cNvPr id="87" name="TextBox 35"/>
          <p:cNvSpPr txBox="1"/>
          <p:nvPr/>
        </p:nvSpPr>
        <p:spPr>
          <a:xfrm>
            <a:off x="3353751" y="3685477"/>
            <a:ext cx="721635" cy="307007"/>
          </a:xfrm>
          <a:prstGeom prst="rect">
            <a:avLst/>
          </a:prstGeom>
        </p:spPr>
        <p:txBody>
          <a:bodyPr lIns="0" tIns="0" rIns="0" bIns="0" rtlCol="0" anchor="t">
            <a:spAutoFit/>
          </a:bodyPr>
          <a:lstStyle/>
          <a:p>
            <a:pPr algn="r" rtl="1">
              <a:lnSpc>
                <a:spcPts val="2343"/>
              </a:lnSpc>
              <a:spcBef>
                <a:spcPct val="0"/>
              </a:spcBef>
            </a:pPr>
            <a:r>
              <a:rPr lang="ar-EG" sz="2231" b="1" dirty="0">
                <a:solidFill>
                  <a:srgbClr val="FFFFFF"/>
                </a:solidFill>
                <a:latin typeface="SST Arabic Bold"/>
                <a:ea typeface="SST Arabic Bold"/>
                <a:cs typeface="SST Arabic Bold"/>
                <a:sym typeface="SST Arabic Bold"/>
                <a:rtl/>
              </a:rPr>
              <a:t>6</a:t>
            </a:r>
          </a:p>
        </p:txBody>
      </p:sp>
      <p:sp>
        <p:nvSpPr>
          <p:cNvPr id="88" name="TextBox 35"/>
          <p:cNvSpPr txBox="1"/>
          <p:nvPr/>
        </p:nvSpPr>
        <p:spPr>
          <a:xfrm>
            <a:off x="2164323" y="3372048"/>
            <a:ext cx="721635" cy="307007"/>
          </a:xfrm>
          <a:prstGeom prst="rect">
            <a:avLst/>
          </a:prstGeom>
        </p:spPr>
        <p:txBody>
          <a:bodyPr lIns="0" tIns="0" rIns="0" bIns="0" rtlCol="0" anchor="t">
            <a:spAutoFit/>
          </a:bodyPr>
          <a:lstStyle/>
          <a:p>
            <a:pPr algn="r" rtl="1">
              <a:lnSpc>
                <a:spcPts val="2343"/>
              </a:lnSpc>
              <a:spcBef>
                <a:spcPct val="0"/>
              </a:spcBef>
            </a:pPr>
            <a:r>
              <a:rPr lang="ar-EG" sz="2231" b="1" dirty="0">
                <a:solidFill>
                  <a:srgbClr val="FFFFFF"/>
                </a:solidFill>
                <a:latin typeface="SST Arabic Bold"/>
                <a:ea typeface="SST Arabic Bold"/>
                <a:cs typeface="SST Arabic Bold"/>
                <a:sym typeface="SST Arabic Bold"/>
                <a:rtl/>
              </a:rPr>
              <a:t>7</a:t>
            </a:r>
          </a:p>
        </p:txBody>
      </p:sp>
      <p:sp>
        <p:nvSpPr>
          <p:cNvPr id="89" name="TextBox 35"/>
          <p:cNvSpPr txBox="1"/>
          <p:nvPr/>
        </p:nvSpPr>
        <p:spPr>
          <a:xfrm>
            <a:off x="974895" y="3058619"/>
            <a:ext cx="721635" cy="307007"/>
          </a:xfrm>
          <a:prstGeom prst="rect">
            <a:avLst/>
          </a:prstGeom>
        </p:spPr>
        <p:txBody>
          <a:bodyPr lIns="0" tIns="0" rIns="0" bIns="0" rtlCol="0" anchor="t">
            <a:spAutoFit/>
          </a:bodyPr>
          <a:lstStyle/>
          <a:p>
            <a:pPr algn="r" rtl="1">
              <a:lnSpc>
                <a:spcPts val="2343"/>
              </a:lnSpc>
              <a:spcBef>
                <a:spcPct val="0"/>
              </a:spcBef>
            </a:pPr>
            <a:r>
              <a:rPr lang="ar-EG" sz="2231" b="1" dirty="0">
                <a:solidFill>
                  <a:srgbClr val="FFFFFF"/>
                </a:solidFill>
                <a:latin typeface="SST Arabic Bold"/>
                <a:ea typeface="SST Arabic Bold"/>
                <a:cs typeface="SST Arabic Bold"/>
                <a:sym typeface="SST Arabic Bold"/>
                <a:rtl/>
              </a:rPr>
              <a:t>8</a:t>
            </a:r>
          </a:p>
        </p:txBody>
      </p:sp>
    </p:spTree>
    <p:extLst>
      <p:ext uri="{BB962C8B-B14F-4D97-AF65-F5344CB8AC3E}">
        <p14:creationId xmlns:p14="http://schemas.microsoft.com/office/powerpoint/2010/main" val="367026927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F4BD2E9-A85D-4802-B858-182A244A70C5}"/>
              </a:ext>
            </a:extLst>
          </p:cNvPr>
          <p:cNvSpPr/>
          <p:nvPr/>
        </p:nvSpPr>
        <p:spPr>
          <a:xfrm>
            <a:off x="5670073" y="1592005"/>
            <a:ext cx="5919694" cy="369332"/>
          </a:xfrm>
          <a:prstGeom prst="rect">
            <a:avLst/>
          </a:prstGeom>
        </p:spPr>
        <p:txBody>
          <a:bodyPr wrap="square">
            <a:spAutoFit/>
          </a:bodyPr>
          <a:lstStyle/>
          <a:p>
            <a:pPr lvl="0" algn="r" rtl="1"/>
            <a:r>
              <a:rPr kumimoji="0" lang="ar-EG" i="0" u="none" strike="noStrike" kern="1200" cap="none" spc="0" normalizeH="0" baseline="0" noProof="0" dirty="0">
                <a:ln>
                  <a:noFill/>
                </a:ln>
                <a:solidFill>
                  <a:srgbClr val="03A5AD"/>
                </a:solidFill>
                <a:effectLst/>
                <a:uLnTx/>
                <a:uFillTx/>
                <a:latin typeface="SST Arabic Medium" pitchFamily="34" charset="-78"/>
                <a:ea typeface="+mn-ea"/>
                <a:cs typeface="SST Arabic Medium" pitchFamily="34" charset="-78"/>
              </a:rPr>
              <a:t>9. اجتياز التعقيد</a:t>
            </a:r>
            <a:endParaRPr kumimoji="0" lang="en-US" i="0" u="none" strike="noStrike" kern="1200" cap="none" spc="0" normalizeH="0" baseline="0" noProof="0" dirty="0">
              <a:ln>
                <a:noFill/>
              </a:ln>
              <a:solidFill>
                <a:srgbClr val="03A5AD"/>
              </a:solidFill>
              <a:effectLst/>
              <a:uLnTx/>
              <a:uFillTx/>
              <a:latin typeface="SST Arabic Medium" pitchFamily="34" charset="-78"/>
              <a:ea typeface="+mn-ea"/>
              <a:cs typeface="SST Arabic Medium" pitchFamily="34" charset="-78"/>
            </a:endParaRPr>
          </a:p>
        </p:txBody>
      </p:sp>
      <p:sp>
        <p:nvSpPr>
          <p:cNvPr id="15" name="TextBox 14"/>
          <p:cNvSpPr txBox="1"/>
          <p:nvPr/>
        </p:nvSpPr>
        <p:spPr>
          <a:xfrm>
            <a:off x="3667125" y="526472"/>
            <a:ext cx="8033618"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المبادئ الـ 12 لإدارة المشاريع </a:t>
            </a:r>
            <a:r>
              <a:rPr lang="en-US" sz="2500" dirty="0">
                <a:solidFill>
                  <a:srgbClr val="112D63"/>
                </a:solidFill>
                <a:latin typeface="SST Arabic Medium" pitchFamily="34" charset="-78"/>
                <a:cs typeface="SST Arabic Medium" pitchFamily="34" charset="-78"/>
              </a:rPr>
              <a:t>PMI Principles</a:t>
            </a:r>
          </a:p>
        </p:txBody>
      </p:sp>
      <p:sp>
        <p:nvSpPr>
          <p:cNvPr id="16" name="Oval 15">
            <a:extLst>
              <a:ext uri="{FF2B5EF4-FFF2-40B4-BE49-F238E27FC236}">
                <a16:creationId xmlns:a16="http://schemas.microsoft.com/office/drawing/2014/main" id="{C479CF67-B3AD-481F-BD8B-D42AF97BCED9}"/>
              </a:ext>
            </a:extLst>
          </p:cNvPr>
          <p:cNvSpPr/>
          <p:nvPr/>
        </p:nvSpPr>
        <p:spPr>
          <a:xfrm>
            <a:off x="10546779" y="3134634"/>
            <a:ext cx="1042988" cy="1042988"/>
          </a:xfrm>
          <a:prstGeom prst="ellipse">
            <a:avLst/>
          </a:prstGeom>
          <a:ln>
            <a:solidFill>
              <a:srgbClr val="05C0E1"/>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dirty="0">
              <a:solidFill>
                <a:srgbClr val="03A5AD"/>
              </a:solidFill>
              <a:latin typeface="SST Arabic Medium" pitchFamily="34" charset="-78"/>
            </a:endParaRPr>
          </a:p>
        </p:txBody>
      </p:sp>
      <p:sp>
        <p:nvSpPr>
          <p:cNvPr id="9" name="TextBox 8">
            <a:extLst>
              <a:ext uri="{FF2B5EF4-FFF2-40B4-BE49-F238E27FC236}">
                <a16:creationId xmlns:a16="http://schemas.microsoft.com/office/drawing/2014/main" id="{07120BD7-8179-4D6F-93C0-7C38047B0539}"/>
              </a:ext>
            </a:extLst>
          </p:cNvPr>
          <p:cNvSpPr txBox="1"/>
          <p:nvPr/>
        </p:nvSpPr>
        <p:spPr>
          <a:xfrm>
            <a:off x="10546779" y="2412928"/>
            <a:ext cx="1090363" cy="2015936"/>
          </a:xfrm>
          <a:prstGeom prst="rect">
            <a:avLst/>
          </a:prstGeom>
          <a:noFill/>
          <a:ln>
            <a:noFill/>
          </a:ln>
        </p:spPr>
        <p:txBody>
          <a:bodyPr wrap="none" rtlCol="0">
            <a:spAutoFit/>
          </a:bodyPr>
          <a:lstStyle/>
          <a:p>
            <a:r>
              <a:rPr lang="en-US" sz="12500" dirty="0">
                <a:solidFill>
                  <a:srgbClr val="03A5AD"/>
                </a:solidFill>
                <a:latin typeface="Berlin Sans FB Demi" panose="020E0802020502020306" pitchFamily="34" charset="0"/>
              </a:rPr>
              <a:t>9</a:t>
            </a:r>
          </a:p>
        </p:txBody>
      </p:sp>
      <p:sp>
        <p:nvSpPr>
          <p:cNvPr id="25" name="Rectangle 24"/>
          <p:cNvSpPr/>
          <p:nvPr/>
        </p:nvSpPr>
        <p:spPr>
          <a:xfrm>
            <a:off x="2528888" y="2543175"/>
            <a:ext cx="7134225" cy="609600"/>
          </a:xfrm>
          <a:prstGeom prst="rect">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Isosceles Triangle 25"/>
          <p:cNvSpPr/>
          <p:nvPr/>
        </p:nvSpPr>
        <p:spPr>
          <a:xfrm rot="16200000">
            <a:off x="6380532" y="3422527"/>
            <a:ext cx="226262" cy="194174"/>
          </a:xfrm>
          <a:prstGeom prst="triangle">
            <a:avLst/>
          </a:pr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Isosceles Triangle 26"/>
          <p:cNvSpPr/>
          <p:nvPr/>
        </p:nvSpPr>
        <p:spPr>
          <a:xfrm rot="16200000">
            <a:off x="6380532" y="4044554"/>
            <a:ext cx="226262" cy="194174"/>
          </a:xfrm>
          <a:prstGeom prst="triangle">
            <a:avLst/>
          </a:pr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p:cNvCxnSpPr/>
          <p:nvPr/>
        </p:nvCxnSpPr>
        <p:spPr>
          <a:xfrm>
            <a:off x="6948488" y="3358857"/>
            <a:ext cx="0" cy="2527593"/>
          </a:xfrm>
          <a:prstGeom prst="line">
            <a:avLst/>
          </a:prstGeom>
          <a:ln w="19050">
            <a:solidFill>
              <a:srgbClr val="0999C4"/>
            </a:solidFill>
          </a:ln>
        </p:spPr>
        <p:style>
          <a:lnRef idx="1">
            <a:schemeClr val="accent1"/>
          </a:lnRef>
          <a:fillRef idx="0">
            <a:schemeClr val="accent1"/>
          </a:fillRef>
          <a:effectRef idx="0">
            <a:schemeClr val="accent1"/>
          </a:effectRef>
          <a:fontRef idx="minor">
            <a:schemeClr val="tx1"/>
          </a:fontRef>
        </p:style>
      </p:cxnSp>
      <p:sp>
        <p:nvSpPr>
          <p:cNvPr id="29" name="Rectangle 28">
            <a:extLst>
              <a:ext uri="{FF2B5EF4-FFF2-40B4-BE49-F238E27FC236}">
                <a16:creationId xmlns:a16="http://schemas.microsoft.com/office/drawing/2014/main" id="{BF4BD2E9-A85D-4802-B858-182A244A70C5}"/>
              </a:ext>
            </a:extLst>
          </p:cNvPr>
          <p:cNvSpPr/>
          <p:nvPr/>
        </p:nvSpPr>
        <p:spPr>
          <a:xfrm>
            <a:off x="7153275" y="3360838"/>
            <a:ext cx="2352676" cy="1384995"/>
          </a:xfrm>
          <a:prstGeom prst="rect">
            <a:avLst/>
          </a:prstGeom>
        </p:spPr>
        <p:txBody>
          <a:bodyPr wrap="square">
            <a:spAutoFit/>
          </a:bodyPr>
          <a:lstStyle/>
          <a:p>
            <a:pPr lvl="0" algn="justLow" rtl="1"/>
            <a:r>
              <a:rPr lang="ar-EG" sz="1400" dirty="0">
                <a:solidFill>
                  <a:schemeClr val="tx1">
                    <a:lumMod val="50000"/>
                    <a:lumOff val="50000"/>
                  </a:schemeClr>
                </a:solidFill>
                <a:latin typeface="SST Arabic Medium" pitchFamily="34" charset="-78"/>
                <a:cs typeface="SST Arabic Medium" pitchFamily="34" charset="-78"/>
              </a:rPr>
              <a:t>قم بالتقييم المستمر واجتياز تعقيدات المشروع لكي تستطيع المناهج والخطط تمكين فريق المشروع من اجتياز دورة حياة المشروع بنجاح.</a:t>
            </a:r>
          </a:p>
        </p:txBody>
      </p:sp>
      <p:sp>
        <p:nvSpPr>
          <p:cNvPr id="30" name="Rectangle 29">
            <a:extLst>
              <a:ext uri="{FF2B5EF4-FFF2-40B4-BE49-F238E27FC236}">
                <a16:creationId xmlns:a16="http://schemas.microsoft.com/office/drawing/2014/main" id="{BF4BD2E9-A85D-4802-B858-182A244A70C5}"/>
              </a:ext>
            </a:extLst>
          </p:cNvPr>
          <p:cNvSpPr/>
          <p:nvPr/>
        </p:nvSpPr>
        <p:spPr>
          <a:xfrm>
            <a:off x="2528888" y="3360838"/>
            <a:ext cx="3851873" cy="2677656"/>
          </a:xfrm>
          <a:prstGeom prst="rect">
            <a:avLst/>
          </a:prstGeom>
        </p:spPr>
        <p:txBody>
          <a:bodyPr wrap="square">
            <a:spAutoFit/>
          </a:bodyPr>
          <a:lstStyle/>
          <a:p>
            <a:pPr lvl="0" algn="justLow" rtl="1"/>
            <a:r>
              <a:rPr lang="ar-EG" sz="1400" dirty="0">
                <a:solidFill>
                  <a:schemeClr val="tx1">
                    <a:lumMod val="50000"/>
                    <a:lumOff val="50000"/>
                  </a:schemeClr>
                </a:solidFill>
                <a:latin typeface="SST Arabic Medium" pitchFamily="34" charset="-78"/>
                <a:cs typeface="SST Arabic Medium" pitchFamily="34" charset="-78"/>
              </a:rPr>
              <a:t>التعقيد هو نتيجة السلوك البشري، وتفاعلات الأنظمة، وعدم التيقن والغموض.</a:t>
            </a:r>
          </a:p>
          <a:p>
            <a:pPr lvl="0" algn="justLow" rtl="1"/>
            <a:endParaRPr lang="ar-EG" sz="1400" dirty="0">
              <a:solidFill>
                <a:schemeClr val="tx1">
                  <a:lumMod val="50000"/>
                  <a:lumOff val="50000"/>
                </a:schemeClr>
              </a:solidFill>
              <a:latin typeface="SST Arabic Medium" pitchFamily="34" charset="-78"/>
              <a:cs typeface="SST Arabic Medium" pitchFamily="34" charset="-78"/>
            </a:endParaRPr>
          </a:p>
          <a:p>
            <a:pPr lvl="0" algn="justLow" rtl="1"/>
            <a:r>
              <a:rPr lang="ar-EG" sz="1400" dirty="0">
                <a:solidFill>
                  <a:schemeClr val="tx1">
                    <a:lumMod val="50000"/>
                    <a:lumOff val="50000"/>
                  </a:schemeClr>
                </a:solidFill>
                <a:latin typeface="SST Arabic Medium" pitchFamily="34" charset="-78"/>
                <a:cs typeface="SST Arabic Medium" pitchFamily="34" charset="-78"/>
              </a:rPr>
              <a:t>يمكن أن يظهر التعقيد في أي وقت أثناء المشروع.</a:t>
            </a:r>
          </a:p>
          <a:p>
            <a:pPr lvl="0" algn="justLow" rtl="1"/>
            <a:endParaRPr lang="ar-EG" sz="1400" dirty="0">
              <a:solidFill>
                <a:schemeClr val="tx1">
                  <a:lumMod val="50000"/>
                  <a:lumOff val="50000"/>
                </a:schemeClr>
              </a:solidFill>
              <a:latin typeface="SST Arabic Medium" pitchFamily="34" charset="-78"/>
              <a:cs typeface="SST Arabic Medium" pitchFamily="34" charset="-78"/>
            </a:endParaRPr>
          </a:p>
          <a:p>
            <a:pPr lvl="0" algn="justLow" rtl="1"/>
            <a:r>
              <a:rPr lang="ar-EG" sz="1400" dirty="0">
                <a:solidFill>
                  <a:schemeClr val="tx1">
                    <a:lumMod val="50000"/>
                    <a:lumOff val="50000"/>
                  </a:schemeClr>
                </a:solidFill>
                <a:latin typeface="SST Arabic Medium" pitchFamily="34" charset="-78"/>
                <a:cs typeface="SST Arabic Medium" pitchFamily="34" charset="-78"/>
              </a:rPr>
              <a:t>يمكن أن يحدث التعقيد بسبب الأحداث أو الظروف التي تؤثر على القيمة والنطاق والاتصالات والمعنيين والمخاطر والابتكار التكنولوجي.</a:t>
            </a:r>
          </a:p>
          <a:p>
            <a:pPr lvl="0" algn="justLow" rtl="1"/>
            <a:endParaRPr lang="ar-EG" sz="1400" dirty="0">
              <a:solidFill>
                <a:schemeClr val="tx1">
                  <a:lumMod val="50000"/>
                  <a:lumOff val="50000"/>
                </a:schemeClr>
              </a:solidFill>
              <a:latin typeface="SST Arabic Medium" pitchFamily="34" charset="-78"/>
              <a:cs typeface="SST Arabic Medium" pitchFamily="34" charset="-78"/>
            </a:endParaRPr>
          </a:p>
          <a:p>
            <a:pPr lvl="0" algn="justLow" rtl="1"/>
            <a:r>
              <a:rPr lang="ar-EG" sz="1400" dirty="0">
                <a:solidFill>
                  <a:schemeClr val="tx1">
                    <a:lumMod val="50000"/>
                    <a:lumOff val="50000"/>
                  </a:schemeClr>
                </a:solidFill>
                <a:latin typeface="SST Arabic Medium" pitchFamily="34" charset="-78"/>
                <a:cs typeface="SST Arabic Medium" pitchFamily="34" charset="-78"/>
              </a:rPr>
              <a:t>يمكن أن تظل فرق المشروع يقظة في تحديد عناصر التعقيد وأن تستخدم مجموعة متنوعة من الطرق لتقليل مقدار أو تأثير التعقيد</a:t>
            </a:r>
          </a:p>
        </p:txBody>
      </p:sp>
      <p:sp>
        <p:nvSpPr>
          <p:cNvPr id="31" name="Isosceles Triangle 30"/>
          <p:cNvSpPr/>
          <p:nvPr/>
        </p:nvSpPr>
        <p:spPr>
          <a:xfrm rot="16200000">
            <a:off x="6380532" y="4506603"/>
            <a:ext cx="226262" cy="194174"/>
          </a:xfrm>
          <a:prstGeom prst="triangle">
            <a:avLst/>
          </a:pr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BF4BD2E9-A85D-4802-B858-182A244A70C5}"/>
              </a:ext>
            </a:extLst>
          </p:cNvPr>
          <p:cNvSpPr/>
          <p:nvPr/>
        </p:nvSpPr>
        <p:spPr>
          <a:xfrm>
            <a:off x="3586257" y="2647920"/>
            <a:ext cx="5919694" cy="400110"/>
          </a:xfrm>
          <a:prstGeom prst="rect">
            <a:avLst/>
          </a:prstGeom>
        </p:spPr>
        <p:txBody>
          <a:bodyPr wrap="square">
            <a:spAutoFit/>
          </a:bodyPr>
          <a:lstStyle/>
          <a:p>
            <a:pPr lvl="0" algn="just" rtl="1"/>
            <a:r>
              <a:rPr kumimoji="0" lang="ar-EG" sz="2000" b="1"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rPr>
              <a:t>التعقيد</a:t>
            </a:r>
            <a:endParaRPr kumimoji="0" lang="en-US" sz="2000" b="1"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endParaRPr>
          </a:p>
        </p:txBody>
      </p:sp>
      <p:sp>
        <p:nvSpPr>
          <p:cNvPr id="33" name="Isosceles Triangle 32"/>
          <p:cNvSpPr/>
          <p:nvPr/>
        </p:nvSpPr>
        <p:spPr>
          <a:xfrm rot="16200000">
            <a:off x="6380532" y="5330914"/>
            <a:ext cx="226262" cy="194174"/>
          </a:xfrm>
          <a:prstGeom prst="triangle">
            <a:avLst/>
          </a:pr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653873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6"/>
          <p:cNvSpPr txBox="1"/>
          <p:nvPr/>
        </p:nvSpPr>
        <p:spPr>
          <a:xfrm>
            <a:off x="-8054670" y="-1663648"/>
            <a:ext cx="1687758" cy="669555"/>
          </a:xfrm>
          <a:prstGeom prst="rect">
            <a:avLst/>
          </a:prstGeom>
        </p:spPr>
        <p:txBody>
          <a:bodyPr lIns="28805" tIns="28805" rIns="28805" bIns="28805" rtlCol="0" anchor="ctr"/>
          <a:lstStyle/>
          <a:p>
            <a:pPr marL="0" marR="0" lvl="0" indent="0" algn="ctr" defTabSz="914400" rtl="1" eaLnBrk="1" fontAlgn="auto" latinLnBrk="0" hangingPunct="1">
              <a:lnSpc>
                <a:spcPts val="2382"/>
              </a:lnSpc>
              <a:spcBef>
                <a:spcPts val="0"/>
              </a:spcBef>
              <a:spcAft>
                <a:spcPts val="0"/>
              </a:spcAft>
              <a:buClrTx/>
              <a:buSzTx/>
              <a:buFontTx/>
              <a:buNone/>
              <a:tabLst/>
              <a:defRPr/>
            </a:pPr>
            <a:endParaRPr kumimoji="0" sz="1200" b="0" i="0" u="none" strike="noStrike" kern="1200" cap="none" spc="0" normalizeH="0" baseline="0" noProof="0" dirty="0">
              <a:ln>
                <a:noFill/>
              </a:ln>
              <a:solidFill>
                <a:srgbClr val="000000"/>
              </a:solidFill>
              <a:effectLst/>
              <a:uLnTx/>
              <a:uFillTx/>
              <a:latin typeface="Segoe UI" panose="020B0502040204020203" pitchFamily="34" charset="0"/>
              <a:ea typeface="+mn-ea"/>
              <a:cs typeface="+mn-cs"/>
            </a:endParaRPr>
          </a:p>
        </p:txBody>
      </p:sp>
      <p:grpSp>
        <p:nvGrpSpPr>
          <p:cNvPr id="2" name="مجموعة 3">
            <a:extLst>
              <a:ext uri="{FF2B5EF4-FFF2-40B4-BE49-F238E27FC236}">
                <a16:creationId xmlns:a16="http://schemas.microsoft.com/office/drawing/2014/main" id="{CDA830CE-1829-B301-F134-36576C9D7FF5}"/>
              </a:ext>
            </a:extLst>
          </p:cNvPr>
          <p:cNvGrpSpPr/>
          <p:nvPr/>
        </p:nvGrpSpPr>
        <p:grpSpPr>
          <a:xfrm>
            <a:off x="3152297" y="2510409"/>
            <a:ext cx="8196991" cy="1065354"/>
            <a:chOff x="3482945" y="2436930"/>
            <a:chExt cx="8196991" cy="1065354"/>
          </a:xfrm>
        </p:grpSpPr>
        <p:grpSp>
          <p:nvGrpSpPr>
            <p:cNvPr id="3" name="Group 3">
              <a:extLst>
                <a:ext uri="{FF2B5EF4-FFF2-40B4-BE49-F238E27FC236}">
                  <a16:creationId xmlns:a16="http://schemas.microsoft.com/office/drawing/2014/main" id="{33CF3B37-8651-D87E-9073-144A7F9AF89A}"/>
                </a:ext>
              </a:extLst>
            </p:cNvPr>
            <p:cNvGrpSpPr/>
            <p:nvPr/>
          </p:nvGrpSpPr>
          <p:grpSpPr>
            <a:xfrm>
              <a:off x="3848400" y="2436930"/>
              <a:ext cx="7708135" cy="1065354"/>
              <a:chOff x="-573745" y="-104775"/>
              <a:chExt cx="3045189" cy="420881"/>
            </a:xfrm>
          </p:grpSpPr>
          <p:sp>
            <p:nvSpPr>
              <p:cNvPr id="12" name="Freeform 4">
                <a:extLst>
                  <a:ext uri="{FF2B5EF4-FFF2-40B4-BE49-F238E27FC236}">
                    <a16:creationId xmlns:a16="http://schemas.microsoft.com/office/drawing/2014/main" id="{0223FF84-D7C5-B907-AEE0-F23205C03FA9}"/>
                  </a:ext>
                </a:extLst>
              </p:cNvPr>
              <p:cNvSpPr/>
              <p:nvPr/>
            </p:nvSpPr>
            <p:spPr>
              <a:xfrm>
                <a:off x="-573745" y="1317"/>
                <a:ext cx="3045189" cy="314789"/>
              </a:xfrm>
              <a:custGeom>
                <a:avLst/>
                <a:gdLst/>
                <a:ahLst/>
                <a:cxnLst/>
                <a:rect l="l" t="t" r="r" b="b"/>
                <a:pathLst>
                  <a:path w="2471444" h="314789">
                    <a:moveTo>
                      <a:pt x="0" y="0"/>
                    </a:moveTo>
                    <a:lnTo>
                      <a:pt x="2471444" y="0"/>
                    </a:lnTo>
                    <a:lnTo>
                      <a:pt x="2471444" y="314789"/>
                    </a:lnTo>
                    <a:lnTo>
                      <a:pt x="0" y="314789"/>
                    </a:lnTo>
                    <a:close/>
                  </a:path>
                </a:pathLst>
              </a:custGeom>
              <a:gradFill rotWithShape="1">
                <a:gsLst>
                  <a:gs pos="0">
                    <a:srgbClr val="8ED2D1">
                      <a:alpha val="21000"/>
                    </a:srgbClr>
                  </a:gs>
                  <a:gs pos="100000">
                    <a:srgbClr val="FFFFFF">
                      <a:alpha val="21000"/>
                    </a:srgbClr>
                  </a:gs>
                </a:gsLst>
                <a:lin ang="2700000"/>
              </a:gradFill>
            </p:spPr>
            <p:txBody>
              <a:bodyPr/>
              <a:lstStyle/>
              <a:p>
                <a:endParaRPr lang="en-SA">
                  <a:latin typeface="Adelle Sans Devanagari" panose="02000503000000020004" pitchFamily="2" charset="-78"/>
                  <a:cs typeface="Adelle Sans Devanagari" panose="02000503000000020004" pitchFamily="2" charset="-78"/>
                </a:endParaRPr>
              </a:p>
            </p:txBody>
          </p:sp>
          <p:sp>
            <p:nvSpPr>
              <p:cNvPr id="13" name="TextBox 5">
                <a:extLst>
                  <a:ext uri="{FF2B5EF4-FFF2-40B4-BE49-F238E27FC236}">
                    <a16:creationId xmlns:a16="http://schemas.microsoft.com/office/drawing/2014/main" id="{EE2FDC4C-C3E2-92EA-244A-A45491488D31}"/>
                  </a:ext>
                </a:extLst>
              </p:cNvPr>
              <p:cNvSpPr txBox="1"/>
              <p:nvPr/>
            </p:nvSpPr>
            <p:spPr>
              <a:xfrm>
                <a:off x="0" y="-104775"/>
                <a:ext cx="2471444" cy="419564"/>
              </a:xfrm>
              <a:prstGeom prst="rect">
                <a:avLst/>
              </a:prstGeom>
            </p:spPr>
            <p:txBody>
              <a:bodyPr lIns="33867" tIns="33867" rIns="33867" bIns="33867" rtlCol="0" anchor="ctr"/>
              <a:lstStyle/>
              <a:p>
                <a:pPr marL="0" marR="0" lvl="0" indent="0" algn="ctr" defTabSz="914400" rtl="1" eaLnBrk="1" fontAlgn="auto" latinLnBrk="0" hangingPunct="1">
                  <a:lnSpc>
                    <a:spcPts val="2382"/>
                  </a:lnSpc>
                  <a:spcBef>
                    <a:spcPts val="0"/>
                  </a:spcBef>
                  <a:spcAft>
                    <a:spcPts val="0"/>
                  </a:spcAft>
                  <a:buClrTx/>
                  <a:buSzTx/>
                  <a:buFontTx/>
                  <a:buNone/>
                  <a:tabLst/>
                  <a:defRPr/>
                </a:pPr>
                <a:endParaRPr kumimoji="0" sz="1400" b="0" i="0" u="none" strike="noStrike" kern="1200" cap="none" spc="0" normalizeH="0" baseline="0" noProof="0" dirty="0">
                  <a:ln>
                    <a:noFill/>
                  </a:ln>
                  <a:effectLst/>
                  <a:uLnTx/>
                  <a:uFillTx/>
                  <a:latin typeface="Adelle Sans Devanagari" panose="02000503000000020004" pitchFamily="2" charset="-78"/>
                  <a:cs typeface="Adelle Sans Devanagari" panose="02000503000000020004" pitchFamily="2" charset="-78"/>
                </a:endParaRPr>
              </a:p>
            </p:txBody>
          </p:sp>
        </p:grpSp>
        <p:grpSp>
          <p:nvGrpSpPr>
            <p:cNvPr id="4" name="Group 3">
              <a:extLst>
                <a:ext uri="{FF2B5EF4-FFF2-40B4-BE49-F238E27FC236}">
                  <a16:creationId xmlns:a16="http://schemas.microsoft.com/office/drawing/2014/main" id="{1CD6AAB9-A2BB-56C2-58A5-3D2B62123E06}"/>
                </a:ext>
              </a:extLst>
            </p:cNvPr>
            <p:cNvGrpSpPr/>
            <p:nvPr/>
          </p:nvGrpSpPr>
          <p:grpSpPr>
            <a:xfrm>
              <a:off x="11556535" y="2702142"/>
              <a:ext cx="123401" cy="796809"/>
              <a:chOff x="0" y="0"/>
              <a:chExt cx="48751" cy="314789"/>
            </a:xfrm>
          </p:grpSpPr>
          <p:sp>
            <p:nvSpPr>
              <p:cNvPr id="8" name="Freeform 7">
                <a:extLst>
                  <a:ext uri="{FF2B5EF4-FFF2-40B4-BE49-F238E27FC236}">
                    <a16:creationId xmlns:a16="http://schemas.microsoft.com/office/drawing/2014/main" id="{C65A6972-2BA3-413C-3EB6-E00D5B0B8CD1}"/>
                  </a:ext>
                </a:extLst>
              </p:cNvPr>
              <p:cNvSpPr/>
              <p:nvPr/>
            </p:nvSpPr>
            <p:spPr>
              <a:xfrm>
                <a:off x="0" y="0"/>
                <a:ext cx="48751" cy="314789"/>
              </a:xfrm>
              <a:custGeom>
                <a:avLst/>
                <a:gdLst/>
                <a:ahLst/>
                <a:cxnLst/>
                <a:rect l="l" t="t" r="r" b="b"/>
                <a:pathLst>
                  <a:path w="48751" h="314789">
                    <a:moveTo>
                      <a:pt x="0" y="0"/>
                    </a:moveTo>
                    <a:lnTo>
                      <a:pt x="48751" y="0"/>
                    </a:lnTo>
                    <a:lnTo>
                      <a:pt x="48751" y="314789"/>
                    </a:lnTo>
                    <a:lnTo>
                      <a:pt x="0" y="314789"/>
                    </a:lnTo>
                    <a:close/>
                  </a:path>
                </a:pathLst>
              </a:custGeom>
              <a:gradFill rotWithShape="1">
                <a:gsLst>
                  <a:gs pos="0">
                    <a:srgbClr val="A5DBDB">
                      <a:alpha val="100000"/>
                    </a:srgbClr>
                  </a:gs>
                  <a:gs pos="100000">
                    <a:srgbClr val="02BBB5">
                      <a:alpha val="100000"/>
                    </a:srgbClr>
                  </a:gs>
                </a:gsLst>
                <a:lin ang="5400000"/>
              </a:gradFill>
            </p:spPr>
            <p:txBody>
              <a:bodyPr/>
              <a:lstStyle/>
              <a:p>
                <a:endParaRPr lang="en-SA">
                  <a:latin typeface="Adelle Sans Devanagari" panose="02000503000000020004" pitchFamily="2" charset="-78"/>
                  <a:cs typeface="Adelle Sans Devanagari" panose="02000503000000020004" pitchFamily="2" charset="-78"/>
                </a:endParaRPr>
              </a:p>
            </p:txBody>
          </p:sp>
          <p:sp>
            <p:nvSpPr>
              <p:cNvPr id="10" name="TextBox 9">
                <a:extLst>
                  <a:ext uri="{FF2B5EF4-FFF2-40B4-BE49-F238E27FC236}">
                    <a16:creationId xmlns:a16="http://schemas.microsoft.com/office/drawing/2014/main" id="{8960ACDE-6247-9076-947D-5274DB987D02}"/>
                  </a:ext>
                </a:extLst>
              </p:cNvPr>
              <p:cNvSpPr txBox="1"/>
              <p:nvPr/>
            </p:nvSpPr>
            <p:spPr>
              <a:xfrm>
                <a:off x="0" y="-104775"/>
                <a:ext cx="48751" cy="419564"/>
              </a:xfrm>
              <a:prstGeom prst="rect">
                <a:avLst/>
              </a:prstGeom>
            </p:spPr>
            <p:txBody>
              <a:bodyPr lIns="33867" tIns="33867" rIns="33867" bIns="33867" rtlCol="0" anchor="ctr"/>
              <a:lstStyle/>
              <a:p>
                <a:pPr marL="0" marR="0" lvl="0" indent="0" algn="ctr" defTabSz="914400" rtl="1" eaLnBrk="1" fontAlgn="auto" latinLnBrk="0" hangingPunct="1">
                  <a:lnSpc>
                    <a:spcPts val="2382"/>
                  </a:lnSpc>
                  <a:spcBef>
                    <a:spcPts val="0"/>
                  </a:spcBef>
                  <a:spcAft>
                    <a:spcPts val="0"/>
                  </a:spcAft>
                  <a:buClrTx/>
                  <a:buSzTx/>
                  <a:buFontTx/>
                  <a:buNone/>
                  <a:tabLst/>
                  <a:defRPr/>
                </a:pPr>
                <a:endParaRPr kumimoji="0" sz="1400" b="0" i="0" u="none" strike="noStrike" kern="1200" cap="none" spc="0" normalizeH="0" baseline="0" noProof="0" dirty="0">
                  <a:ln>
                    <a:noFill/>
                  </a:ln>
                  <a:effectLst/>
                  <a:uLnTx/>
                  <a:uFillTx/>
                  <a:latin typeface="Adelle Sans Devanagari" panose="02000503000000020004" pitchFamily="2" charset="-78"/>
                  <a:cs typeface="Adelle Sans Devanagari" panose="02000503000000020004" pitchFamily="2" charset="-78"/>
                </a:endParaRPr>
              </a:p>
            </p:txBody>
          </p:sp>
        </p:grpSp>
        <p:sp>
          <p:nvSpPr>
            <p:cNvPr id="5" name="Title 1">
              <a:extLst>
                <a:ext uri="{FF2B5EF4-FFF2-40B4-BE49-F238E27FC236}">
                  <a16:creationId xmlns:a16="http://schemas.microsoft.com/office/drawing/2014/main" id="{AD7B49A4-BB58-17F9-02B4-9F0719118A31}"/>
                </a:ext>
              </a:extLst>
            </p:cNvPr>
            <p:cNvSpPr txBox="1">
              <a:spLocks/>
            </p:cNvSpPr>
            <p:nvPr/>
          </p:nvSpPr>
          <p:spPr>
            <a:xfrm>
              <a:off x="3482945" y="2900565"/>
              <a:ext cx="8036712" cy="500458"/>
            </a:xfrm>
            <a:prstGeom prst="rect">
              <a:avLst/>
            </a:prstGeom>
          </p:spPr>
          <p:txBody>
            <a:bodyPr anchor="b">
              <a:noAutofit/>
            </a:bodyPr>
            <a:lstStyle>
              <a:lvl1pPr algn="r" defTabSz="914400" rtl="1" eaLnBrk="1" latinLnBrk="0" hangingPunct="1">
                <a:lnSpc>
                  <a:spcPct val="90000"/>
                </a:lnSpc>
                <a:spcBef>
                  <a:spcPct val="0"/>
                </a:spcBef>
                <a:buNone/>
                <a:defRPr sz="2800" kern="1200">
                  <a:solidFill>
                    <a:srgbClr val="1C3280"/>
                  </a:solidFill>
                  <a:latin typeface="+mj-lt"/>
                  <a:ea typeface="+mj-ea"/>
                  <a:cs typeface="+mj-cs"/>
                </a:defRPr>
              </a:lvl1pPr>
            </a:lstStyle>
            <a:p>
              <a:pPr lvl="0"/>
              <a:r>
                <a:rPr lang="ar-SA" dirty="0">
                  <a:solidFill>
                    <a:schemeClr val="tx1"/>
                  </a:solidFill>
                  <a:latin typeface="Adelle Sans Devanagari" panose="02000503000000020004" pitchFamily="2" charset="-78"/>
                  <a:cs typeface="Adelle Sans Devanagari" panose="02000503000000020004" pitchFamily="2" charset="-78"/>
                </a:rPr>
                <a:t>الموضوع الأول: مقدمة في إدارة المشاريع وفق </a:t>
              </a:r>
              <a:r>
                <a:rPr lang="en-US" dirty="0">
                  <a:solidFill>
                    <a:schemeClr val="tx1"/>
                  </a:solidFill>
                  <a:latin typeface="Adelle Sans Devanagari" panose="02000503000000020004" pitchFamily="2" charset="-78"/>
                  <a:cs typeface="Adelle Sans Devanagari" panose="02000503000000020004" pitchFamily="2" charset="-78"/>
                </a:rPr>
                <a:t>PMI</a:t>
              </a:r>
            </a:p>
          </p:txBody>
        </p:sp>
      </p:grpSp>
      <p:grpSp>
        <p:nvGrpSpPr>
          <p:cNvPr id="14" name="مجموعة 11">
            <a:extLst>
              <a:ext uri="{FF2B5EF4-FFF2-40B4-BE49-F238E27FC236}">
                <a16:creationId xmlns:a16="http://schemas.microsoft.com/office/drawing/2014/main" id="{D89B1E82-C51C-DD56-C6F9-AC98F3D718B4}"/>
              </a:ext>
            </a:extLst>
          </p:cNvPr>
          <p:cNvGrpSpPr/>
          <p:nvPr/>
        </p:nvGrpSpPr>
        <p:grpSpPr>
          <a:xfrm>
            <a:off x="8202147" y="1900720"/>
            <a:ext cx="3085440" cy="663618"/>
            <a:chOff x="8471095" y="1827241"/>
            <a:chExt cx="3085440" cy="663618"/>
          </a:xfrm>
        </p:grpSpPr>
        <p:grpSp>
          <p:nvGrpSpPr>
            <p:cNvPr id="15" name="Group 10">
              <a:extLst>
                <a:ext uri="{FF2B5EF4-FFF2-40B4-BE49-F238E27FC236}">
                  <a16:creationId xmlns:a16="http://schemas.microsoft.com/office/drawing/2014/main" id="{3128C702-7019-4B63-9916-80C106279F6B}"/>
                </a:ext>
              </a:extLst>
            </p:cNvPr>
            <p:cNvGrpSpPr/>
            <p:nvPr/>
          </p:nvGrpSpPr>
          <p:grpSpPr>
            <a:xfrm>
              <a:off x="11225887" y="1827241"/>
              <a:ext cx="45966" cy="663618"/>
              <a:chOff x="-15052" y="-93486"/>
              <a:chExt cx="18159" cy="262169"/>
            </a:xfrm>
          </p:grpSpPr>
          <p:sp>
            <p:nvSpPr>
              <p:cNvPr id="18" name="Freeform 11">
                <a:extLst>
                  <a:ext uri="{FF2B5EF4-FFF2-40B4-BE49-F238E27FC236}">
                    <a16:creationId xmlns:a16="http://schemas.microsoft.com/office/drawing/2014/main" id="{F7CF6AA2-2E87-C69C-D4E0-01A001B46C55}"/>
                  </a:ext>
                </a:extLst>
              </p:cNvPr>
              <p:cNvSpPr/>
              <p:nvPr/>
            </p:nvSpPr>
            <p:spPr>
              <a:xfrm>
                <a:off x="-11289" y="0"/>
                <a:ext cx="14396" cy="157394"/>
              </a:xfrm>
              <a:custGeom>
                <a:avLst/>
                <a:gdLst/>
                <a:ahLst/>
                <a:cxnLst/>
                <a:rect l="l" t="t" r="r" b="b"/>
                <a:pathLst>
                  <a:path w="14396" h="157394">
                    <a:moveTo>
                      <a:pt x="7198" y="0"/>
                    </a:moveTo>
                    <a:lnTo>
                      <a:pt x="7198" y="0"/>
                    </a:lnTo>
                    <a:cubicBezTo>
                      <a:pt x="9107" y="0"/>
                      <a:pt x="10938" y="758"/>
                      <a:pt x="12288" y="2108"/>
                    </a:cubicBezTo>
                    <a:cubicBezTo>
                      <a:pt x="13638" y="3458"/>
                      <a:pt x="14396" y="5289"/>
                      <a:pt x="14396" y="7198"/>
                    </a:cubicBezTo>
                    <a:lnTo>
                      <a:pt x="14396" y="150196"/>
                    </a:lnTo>
                    <a:cubicBezTo>
                      <a:pt x="14396" y="154172"/>
                      <a:pt x="11174" y="157394"/>
                      <a:pt x="7198" y="157394"/>
                    </a:cubicBezTo>
                    <a:lnTo>
                      <a:pt x="7198" y="157394"/>
                    </a:lnTo>
                    <a:cubicBezTo>
                      <a:pt x="5289" y="157394"/>
                      <a:pt x="3458" y="156636"/>
                      <a:pt x="2108" y="155286"/>
                    </a:cubicBezTo>
                    <a:cubicBezTo>
                      <a:pt x="758" y="153936"/>
                      <a:pt x="0" y="152105"/>
                      <a:pt x="0" y="150196"/>
                    </a:cubicBezTo>
                    <a:lnTo>
                      <a:pt x="0" y="7198"/>
                    </a:lnTo>
                    <a:cubicBezTo>
                      <a:pt x="0" y="3223"/>
                      <a:pt x="3223" y="0"/>
                      <a:pt x="7198" y="0"/>
                    </a:cubicBezTo>
                    <a:close/>
                  </a:path>
                </a:pathLst>
              </a:custGeom>
              <a:gradFill rotWithShape="1">
                <a:gsLst>
                  <a:gs pos="0">
                    <a:srgbClr val="A5DBDB">
                      <a:alpha val="100000"/>
                    </a:srgbClr>
                  </a:gs>
                  <a:gs pos="100000">
                    <a:srgbClr val="02BBB5">
                      <a:alpha val="100000"/>
                    </a:srgbClr>
                  </a:gs>
                </a:gsLst>
                <a:lin ang="5400000"/>
              </a:gradFill>
            </p:spPr>
            <p:txBody>
              <a:bodyPr/>
              <a:lstStyle/>
              <a:p>
                <a:endParaRPr lang="en-SA">
                  <a:latin typeface="Adelle Sans Devanagari" panose="02000503000000020004" pitchFamily="2" charset="-78"/>
                  <a:cs typeface="Adelle Sans Devanagari" panose="02000503000000020004" pitchFamily="2" charset="-78"/>
                </a:endParaRPr>
              </a:p>
            </p:txBody>
          </p:sp>
          <p:sp>
            <p:nvSpPr>
              <p:cNvPr id="19" name="TextBox 12">
                <a:extLst>
                  <a:ext uri="{FF2B5EF4-FFF2-40B4-BE49-F238E27FC236}">
                    <a16:creationId xmlns:a16="http://schemas.microsoft.com/office/drawing/2014/main" id="{F483F93E-93A0-BBD9-0FC1-8198F17B0399}"/>
                  </a:ext>
                </a:extLst>
              </p:cNvPr>
              <p:cNvSpPr txBox="1"/>
              <p:nvPr/>
            </p:nvSpPr>
            <p:spPr>
              <a:xfrm>
                <a:off x="-15052" y="-93486"/>
                <a:ext cx="14396" cy="262169"/>
              </a:xfrm>
              <a:prstGeom prst="rect">
                <a:avLst/>
              </a:prstGeom>
            </p:spPr>
            <p:txBody>
              <a:bodyPr lIns="33867" tIns="33867" rIns="33867" bIns="33867" rtlCol="0" anchor="ctr"/>
              <a:lstStyle/>
              <a:p>
                <a:pPr algn="ctr">
                  <a:lnSpc>
                    <a:spcPts val="2382"/>
                  </a:lnSpc>
                </a:pPr>
                <a:endParaRPr sz="1200" dirty="0">
                  <a:latin typeface="Adelle Sans Devanagari" panose="02000503000000020004" pitchFamily="2" charset="-78"/>
                  <a:cs typeface="Adelle Sans Devanagari" panose="02000503000000020004" pitchFamily="2" charset="-78"/>
                </a:endParaRPr>
              </a:p>
            </p:txBody>
          </p:sp>
        </p:grpSp>
        <p:sp>
          <p:nvSpPr>
            <p:cNvPr id="16" name="Freeform 15">
              <a:extLst>
                <a:ext uri="{FF2B5EF4-FFF2-40B4-BE49-F238E27FC236}">
                  <a16:creationId xmlns:a16="http://schemas.microsoft.com/office/drawing/2014/main" id="{91095CC3-F718-3EAE-0073-FE7E2FAF81AC}"/>
                </a:ext>
              </a:extLst>
            </p:cNvPr>
            <p:cNvSpPr/>
            <p:nvPr/>
          </p:nvSpPr>
          <p:spPr>
            <a:xfrm>
              <a:off x="11421078" y="2072316"/>
              <a:ext cx="135457" cy="398405"/>
            </a:xfrm>
            <a:custGeom>
              <a:avLst/>
              <a:gdLst/>
              <a:ahLst/>
              <a:cxnLst/>
              <a:rect l="l" t="t" r="r" b="b"/>
              <a:pathLst>
                <a:path w="203186" h="597607">
                  <a:moveTo>
                    <a:pt x="0" y="0"/>
                  </a:moveTo>
                  <a:lnTo>
                    <a:pt x="203186" y="0"/>
                  </a:lnTo>
                  <a:lnTo>
                    <a:pt x="203186" y="597607"/>
                  </a:lnTo>
                  <a:lnTo>
                    <a:pt x="0" y="597607"/>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p>
              <a:endParaRPr lang="en-SA">
                <a:latin typeface="Adelle Sans Devanagari" panose="02000503000000020004" pitchFamily="2" charset="-78"/>
                <a:cs typeface="Adelle Sans Devanagari" panose="02000503000000020004" pitchFamily="2" charset="-78"/>
              </a:endParaRPr>
            </a:p>
          </p:txBody>
        </p:sp>
        <p:sp>
          <p:nvSpPr>
            <p:cNvPr id="17" name="TextBox 16">
              <a:extLst>
                <a:ext uri="{FF2B5EF4-FFF2-40B4-BE49-F238E27FC236}">
                  <a16:creationId xmlns:a16="http://schemas.microsoft.com/office/drawing/2014/main" id="{F3E338D5-D72C-D3F6-9001-3298983685A0}"/>
                </a:ext>
              </a:extLst>
            </p:cNvPr>
            <p:cNvSpPr txBox="1"/>
            <p:nvPr/>
          </p:nvSpPr>
          <p:spPr>
            <a:xfrm>
              <a:off x="8471095" y="2038872"/>
              <a:ext cx="2640916" cy="436017"/>
            </a:xfrm>
            <a:prstGeom prst="rect">
              <a:avLst/>
            </a:prstGeom>
          </p:spPr>
          <p:txBody>
            <a:bodyPr wrap="square" lIns="0" tIns="0" rIns="0" bIns="0" rtlCol="0" anchor="t">
              <a:spAutoFit/>
            </a:bodyPr>
            <a:lstStyle/>
            <a:p>
              <a:pPr algn="r" rtl="1">
                <a:lnSpc>
                  <a:spcPts val="3425"/>
                </a:lnSpc>
                <a:spcBef>
                  <a:spcPct val="0"/>
                </a:spcBef>
              </a:pPr>
              <a:r>
                <a:rPr lang="ar-EG" sz="2446" dirty="0">
                  <a:latin typeface="Adelle Sans Devanagari" panose="02000503000000020004" pitchFamily="2" charset="-78"/>
                  <a:ea typeface="Segoe UI"/>
                  <a:cs typeface="Adelle Sans Devanagari" panose="02000503000000020004" pitchFamily="2" charset="-78"/>
                  <a:sym typeface="Segoe UI"/>
                  <a:rtl/>
                </a:rPr>
                <a:t>اليوم التدريبي الأول</a:t>
              </a:r>
            </a:p>
          </p:txBody>
        </p:sp>
      </p:grpSp>
    </p:spTree>
    <p:extLst>
      <p:ext uri="{BB962C8B-B14F-4D97-AF65-F5344CB8AC3E}">
        <p14:creationId xmlns:p14="http://schemas.microsoft.com/office/powerpoint/2010/main" val="323169846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B9238D1-8483-47A5-B188-4883AE9297DE}"/>
              </a:ext>
            </a:extLst>
          </p:cNvPr>
          <p:cNvSpPr/>
          <p:nvPr/>
        </p:nvSpPr>
        <p:spPr>
          <a:xfrm>
            <a:off x="5510644" y="1197349"/>
            <a:ext cx="6104753" cy="369332"/>
          </a:xfrm>
          <a:prstGeom prst="rect">
            <a:avLst/>
          </a:prstGeom>
        </p:spPr>
        <p:txBody>
          <a:bodyPr wrap="square">
            <a:spAutoFit/>
          </a:bodyPr>
          <a:lstStyle/>
          <a:p>
            <a:pPr lvl="0" algn="r" rtl="1"/>
            <a:r>
              <a:rPr lang="ar-DZ" dirty="0">
                <a:solidFill>
                  <a:srgbClr val="03A5AD"/>
                </a:solidFill>
                <a:latin typeface="SST Arabic Medium" pitchFamily="34" charset="-78"/>
                <a:cs typeface="SST Arabic Medium" pitchFamily="34" charset="-78"/>
              </a:rPr>
              <a:t>بعض مصادر التعقيد الأكثر شيوعًا هي:</a:t>
            </a:r>
            <a:endParaRPr kumimoji="0" lang="en-US"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p:txBody>
      </p:sp>
      <p:sp>
        <p:nvSpPr>
          <p:cNvPr id="6" name="TextBox 5"/>
          <p:cNvSpPr txBox="1"/>
          <p:nvPr/>
        </p:nvSpPr>
        <p:spPr>
          <a:xfrm>
            <a:off x="3667125" y="526472"/>
            <a:ext cx="8033618"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المبادئ الـ 12 لإدارة المشاريع </a:t>
            </a:r>
            <a:r>
              <a:rPr lang="en-US" sz="2500" dirty="0">
                <a:solidFill>
                  <a:srgbClr val="112D63"/>
                </a:solidFill>
                <a:latin typeface="SST Arabic Medium" pitchFamily="34" charset="-78"/>
                <a:cs typeface="SST Arabic Medium" pitchFamily="34" charset="-78"/>
              </a:rPr>
              <a:t>PMI Principles</a:t>
            </a:r>
          </a:p>
        </p:txBody>
      </p:sp>
      <p:sp>
        <p:nvSpPr>
          <p:cNvPr id="5" name="Freeform 3"/>
          <p:cNvSpPr/>
          <p:nvPr/>
        </p:nvSpPr>
        <p:spPr>
          <a:xfrm>
            <a:off x="3911564" y="1986479"/>
            <a:ext cx="4210122" cy="3808752"/>
          </a:xfrm>
          <a:custGeom>
            <a:avLst/>
            <a:gdLst/>
            <a:ahLst/>
            <a:cxnLst/>
            <a:rect l="l" t="t" r="r" b="b"/>
            <a:pathLst>
              <a:path w="8420245" h="7617504">
                <a:moveTo>
                  <a:pt x="0" y="0"/>
                </a:moveTo>
                <a:lnTo>
                  <a:pt x="8420245" y="0"/>
                </a:lnTo>
                <a:lnTo>
                  <a:pt x="8420245" y="7617504"/>
                </a:lnTo>
                <a:lnTo>
                  <a:pt x="0" y="7617504"/>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p>
            <a:endParaRPr lang="en-SA"/>
          </a:p>
        </p:txBody>
      </p:sp>
      <p:sp>
        <p:nvSpPr>
          <p:cNvPr id="7" name="Freeform 10"/>
          <p:cNvSpPr/>
          <p:nvPr/>
        </p:nvSpPr>
        <p:spPr>
          <a:xfrm rot="5499439" flipV="1">
            <a:off x="7701396" y="3729217"/>
            <a:ext cx="840581" cy="237464"/>
          </a:xfrm>
          <a:custGeom>
            <a:avLst/>
            <a:gdLst/>
            <a:ahLst/>
            <a:cxnLst/>
            <a:rect l="l" t="t" r="r" b="b"/>
            <a:pathLst>
              <a:path w="1681163" h="474928">
                <a:moveTo>
                  <a:pt x="0" y="474928"/>
                </a:moveTo>
                <a:lnTo>
                  <a:pt x="1681162" y="474928"/>
                </a:lnTo>
                <a:lnTo>
                  <a:pt x="1681162" y="0"/>
                </a:lnTo>
                <a:lnTo>
                  <a:pt x="0" y="0"/>
                </a:lnTo>
                <a:lnTo>
                  <a:pt x="0" y="474928"/>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txBody>
          <a:bodyPr/>
          <a:lstStyle/>
          <a:p>
            <a:endParaRPr lang="en-SA"/>
          </a:p>
        </p:txBody>
      </p:sp>
      <p:sp>
        <p:nvSpPr>
          <p:cNvPr id="8" name="Freeform 17"/>
          <p:cNvSpPr/>
          <p:nvPr/>
        </p:nvSpPr>
        <p:spPr>
          <a:xfrm rot="10668577" flipV="1">
            <a:off x="5708353" y="5895870"/>
            <a:ext cx="840581" cy="237464"/>
          </a:xfrm>
          <a:custGeom>
            <a:avLst/>
            <a:gdLst/>
            <a:ahLst/>
            <a:cxnLst/>
            <a:rect l="l" t="t" r="r" b="b"/>
            <a:pathLst>
              <a:path w="1681163" h="474928">
                <a:moveTo>
                  <a:pt x="0" y="474928"/>
                </a:moveTo>
                <a:lnTo>
                  <a:pt x="1681163" y="474928"/>
                </a:lnTo>
                <a:lnTo>
                  <a:pt x="1681163" y="0"/>
                </a:lnTo>
                <a:lnTo>
                  <a:pt x="0" y="0"/>
                </a:lnTo>
                <a:lnTo>
                  <a:pt x="0" y="474928"/>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txBody>
          <a:bodyPr/>
          <a:lstStyle/>
          <a:p>
            <a:endParaRPr lang="en-SA"/>
          </a:p>
        </p:txBody>
      </p:sp>
      <p:sp>
        <p:nvSpPr>
          <p:cNvPr id="9" name="Freeform 18"/>
          <p:cNvSpPr/>
          <p:nvPr/>
        </p:nvSpPr>
        <p:spPr>
          <a:xfrm rot="16200000" flipV="1">
            <a:off x="3491273" y="3889701"/>
            <a:ext cx="840581" cy="237464"/>
          </a:xfrm>
          <a:custGeom>
            <a:avLst/>
            <a:gdLst/>
            <a:ahLst/>
            <a:cxnLst/>
            <a:rect l="l" t="t" r="r" b="b"/>
            <a:pathLst>
              <a:path w="1681163" h="474928">
                <a:moveTo>
                  <a:pt x="0" y="474928"/>
                </a:moveTo>
                <a:lnTo>
                  <a:pt x="1681163" y="474928"/>
                </a:lnTo>
                <a:lnTo>
                  <a:pt x="1681163" y="0"/>
                </a:lnTo>
                <a:lnTo>
                  <a:pt x="0" y="0"/>
                </a:lnTo>
                <a:lnTo>
                  <a:pt x="0" y="474928"/>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txBody>
          <a:bodyPr/>
          <a:lstStyle/>
          <a:p>
            <a:endParaRPr lang="en-SA"/>
          </a:p>
        </p:txBody>
      </p:sp>
      <p:sp>
        <p:nvSpPr>
          <p:cNvPr id="11" name="Freeform 19"/>
          <p:cNvSpPr/>
          <p:nvPr/>
        </p:nvSpPr>
        <p:spPr>
          <a:xfrm>
            <a:off x="7144354" y="2329591"/>
            <a:ext cx="605369" cy="605369"/>
          </a:xfrm>
          <a:custGeom>
            <a:avLst/>
            <a:gdLst/>
            <a:ahLst/>
            <a:cxnLst/>
            <a:rect l="l" t="t" r="r" b="b"/>
            <a:pathLst>
              <a:path w="1210739" h="1210739">
                <a:moveTo>
                  <a:pt x="0" y="0"/>
                </a:moveTo>
                <a:lnTo>
                  <a:pt x="1210738" y="0"/>
                </a:lnTo>
                <a:lnTo>
                  <a:pt x="1210738" y="1210739"/>
                </a:lnTo>
                <a:lnTo>
                  <a:pt x="0" y="1210739"/>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a:ln cap="sq">
            <a:noFill/>
            <a:prstDash val="solid"/>
            <a:miter/>
          </a:ln>
        </p:spPr>
        <p:txBody>
          <a:bodyPr/>
          <a:lstStyle/>
          <a:p>
            <a:endParaRPr lang="en-SA"/>
          </a:p>
        </p:txBody>
      </p:sp>
      <p:sp>
        <p:nvSpPr>
          <p:cNvPr id="12" name="Freeform 20"/>
          <p:cNvSpPr/>
          <p:nvPr/>
        </p:nvSpPr>
        <p:spPr>
          <a:xfrm>
            <a:off x="7144354" y="4794156"/>
            <a:ext cx="656595" cy="656595"/>
          </a:xfrm>
          <a:custGeom>
            <a:avLst/>
            <a:gdLst/>
            <a:ahLst/>
            <a:cxnLst/>
            <a:rect l="l" t="t" r="r" b="b"/>
            <a:pathLst>
              <a:path w="1313190" h="1313190">
                <a:moveTo>
                  <a:pt x="0" y="0"/>
                </a:moveTo>
                <a:lnTo>
                  <a:pt x="1313190" y="0"/>
                </a:lnTo>
                <a:lnTo>
                  <a:pt x="1313190" y="1313190"/>
                </a:lnTo>
                <a:lnTo>
                  <a:pt x="0" y="1313190"/>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SA"/>
          </a:p>
        </p:txBody>
      </p:sp>
      <p:sp>
        <p:nvSpPr>
          <p:cNvPr id="13" name="Freeform 21"/>
          <p:cNvSpPr/>
          <p:nvPr/>
        </p:nvSpPr>
        <p:spPr>
          <a:xfrm>
            <a:off x="4239659" y="2309693"/>
            <a:ext cx="643232" cy="643232"/>
          </a:xfrm>
          <a:custGeom>
            <a:avLst/>
            <a:gdLst/>
            <a:ahLst/>
            <a:cxnLst/>
            <a:rect l="l" t="t" r="r" b="b"/>
            <a:pathLst>
              <a:path w="1286465" h="1286465">
                <a:moveTo>
                  <a:pt x="0" y="0"/>
                </a:moveTo>
                <a:lnTo>
                  <a:pt x="1286465" y="0"/>
                </a:lnTo>
                <a:lnTo>
                  <a:pt x="1286465" y="1286465"/>
                </a:lnTo>
                <a:lnTo>
                  <a:pt x="0" y="1286465"/>
                </a:lnTo>
                <a:lnTo>
                  <a:pt x="0" y="0"/>
                </a:lnTo>
                <a:close/>
              </a:path>
            </a:pathLst>
          </a:custGeom>
          <a:blipFill>
            <a:blip r:embed="rId10">
              <a:extLst>
                <a:ext uri="{96DAC541-7B7A-43D3-8B79-37D633B846F1}">
                  <asvg:svgBlip xmlns:asvg="http://schemas.microsoft.com/office/drawing/2016/SVG/main" r:embed="rId11"/>
                </a:ext>
              </a:extLst>
            </a:blip>
            <a:stretch>
              <a:fillRect/>
            </a:stretch>
          </a:blipFill>
          <a:ln cap="sq">
            <a:noFill/>
            <a:prstDash val="solid"/>
            <a:miter/>
          </a:ln>
        </p:spPr>
        <p:txBody>
          <a:bodyPr/>
          <a:lstStyle/>
          <a:p>
            <a:endParaRPr lang="en-SA"/>
          </a:p>
        </p:txBody>
      </p:sp>
      <p:sp>
        <p:nvSpPr>
          <p:cNvPr id="14" name="Freeform 22"/>
          <p:cNvSpPr/>
          <p:nvPr/>
        </p:nvSpPr>
        <p:spPr>
          <a:xfrm>
            <a:off x="4173244" y="4749526"/>
            <a:ext cx="730779" cy="730779"/>
          </a:xfrm>
          <a:custGeom>
            <a:avLst/>
            <a:gdLst/>
            <a:ahLst/>
            <a:cxnLst/>
            <a:rect l="l" t="t" r="r" b="b"/>
            <a:pathLst>
              <a:path w="1461559" h="1461559">
                <a:moveTo>
                  <a:pt x="0" y="0"/>
                </a:moveTo>
                <a:lnTo>
                  <a:pt x="1461559" y="0"/>
                </a:lnTo>
                <a:lnTo>
                  <a:pt x="1461559" y="1461558"/>
                </a:lnTo>
                <a:lnTo>
                  <a:pt x="0" y="1461558"/>
                </a:lnTo>
                <a:lnTo>
                  <a:pt x="0" y="0"/>
                </a:lnTo>
                <a:close/>
              </a:path>
            </a:pathLst>
          </a:custGeom>
          <a: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a:blipFill>
          <a:ln cap="sq">
            <a:noFill/>
            <a:prstDash val="solid"/>
            <a:miter/>
          </a:ln>
        </p:spPr>
        <p:txBody>
          <a:bodyPr/>
          <a:lstStyle/>
          <a:p>
            <a:endParaRPr lang="en-SA"/>
          </a:p>
        </p:txBody>
      </p:sp>
      <p:sp>
        <p:nvSpPr>
          <p:cNvPr id="2" name="Rectangle 1"/>
          <p:cNvSpPr/>
          <p:nvPr/>
        </p:nvSpPr>
        <p:spPr>
          <a:xfrm>
            <a:off x="5287962" y="2759043"/>
            <a:ext cx="1457325" cy="23558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dirty="0"/>
              <a:t>ي</a:t>
            </a:r>
            <a:endParaRPr lang="en-US" dirty="0"/>
          </a:p>
        </p:txBody>
      </p:sp>
      <p:sp>
        <p:nvSpPr>
          <p:cNvPr id="15" name="Rectangle 14"/>
          <p:cNvSpPr/>
          <p:nvPr/>
        </p:nvSpPr>
        <p:spPr>
          <a:xfrm rot="5400000">
            <a:off x="5482703" y="2640406"/>
            <a:ext cx="988469" cy="18954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dirty="0"/>
              <a:t>ي</a:t>
            </a:r>
            <a:endParaRPr lang="en-US" dirty="0"/>
          </a:p>
        </p:txBody>
      </p:sp>
      <p:sp>
        <p:nvSpPr>
          <p:cNvPr id="18" name="Freeform 12"/>
          <p:cNvSpPr/>
          <p:nvPr/>
        </p:nvSpPr>
        <p:spPr>
          <a:xfrm>
            <a:off x="8283612" y="1986479"/>
            <a:ext cx="2205925" cy="448947"/>
          </a:xfrm>
          <a:custGeom>
            <a:avLst/>
            <a:gdLst/>
            <a:ahLst/>
            <a:cxnLst/>
            <a:rect l="l" t="t" r="r" b="b"/>
            <a:pathLst>
              <a:path w="1102483" h="162250">
                <a:moveTo>
                  <a:pt x="10151" y="0"/>
                </a:moveTo>
                <a:lnTo>
                  <a:pt x="1092332" y="0"/>
                </a:lnTo>
                <a:cubicBezTo>
                  <a:pt x="1095024" y="0"/>
                  <a:pt x="1097606" y="1070"/>
                  <a:pt x="1099510" y="2973"/>
                </a:cubicBezTo>
                <a:cubicBezTo>
                  <a:pt x="1101414" y="4877"/>
                  <a:pt x="1102483" y="7459"/>
                  <a:pt x="1102483" y="10151"/>
                </a:cubicBezTo>
                <a:lnTo>
                  <a:pt x="1102483" y="152099"/>
                </a:lnTo>
                <a:cubicBezTo>
                  <a:pt x="1102483" y="154791"/>
                  <a:pt x="1101414" y="157373"/>
                  <a:pt x="1099510" y="159277"/>
                </a:cubicBezTo>
                <a:cubicBezTo>
                  <a:pt x="1097606" y="161181"/>
                  <a:pt x="1095024" y="162250"/>
                  <a:pt x="1092332" y="162250"/>
                </a:cubicBezTo>
                <a:lnTo>
                  <a:pt x="10151" y="162250"/>
                </a:lnTo>
                <a:cubicBezTo>
                  <a:pt x="7459" y="162250"/>
                  <a:pt x="4877" y="161181"/>
                  <a:pt x="2973" y="159277"/>
                </a:cubicBezTo>
                <a:cubicBezTo>
                  <a:pt x="1070" y="157373"/>
                  <a:pt x="0" y="154791"/>
                  <a:pt x="0" y="152099"/>
                </a:cubicBezTo>
                <a:lnTo>
                  <a:pt x="0" y="10151"/>
                </a:lnTo>
                <a:cubicBezTo>
                  <a:pt x="0" y="7459"/>
                  <a:pt x="1070" y="4877"/>
                  <a:pt x="2973" y="2973"/>
                </a:cubicBezTo>
                <a:cubicBezTo>
                  <a:pt x="4877" y="1070"/>
                  <a:pt x="7459" y="0"/>
                  <a:pt x="10151" y="0"/>
                </a:cubicBezTo>
                <a:close/>
              </a:path>
            </a:pathLst>
          </a:custGeom>
          <a:solidFill>
            <a:srgbClr val="1B3280"/>
          </a:solidFill>
          <a:ln cap="sq">
            <a:noFill/>
            <a:prstDash val="solid"/>
            <a:miter/>
          </a:ln>
        </p:spPr>
        <p:txBody>
          <a:bodyPr/>
          <a:lstStyle/>
          <a:p>
            <a:endParaRPr lang="en-SA"/>
          </a:p>
        </p:txBody>
      </p:sp>
      <p:sp>
        <p:nvSpPr>
          <p:cNvPr id="16" name="Rectangle 15">
            <a:extLst>
              <a:ext uri="{FF2B5EF4-FFF2-40B4-BE49-F238E27FC236}">
                <a16:creationId xmlns:a16="http://schemas.microsoft.com/office/drawing/2014/main" id="{DE733652-4630-439D-B42A-F3B91217E1F5}"/>
              </a:ext>
            </a:extLst>
          </p:cNvPr>
          <p:cNvSpPr/>
          <p:nvPr/>
        </p:nvSpPr>
        <p:spPr>
          <a:xfrm>
            <a:off x="8664612" y="2041675"/>
            <a:ext cx="1443925" cy="338554"/>
          </a:xfrm>
          <a:prstGeom prst="rect">
            <a:avLst/>
          </a:prstGeom>
        </p:spPr>
        <p:txBody>
          <a:bodyPr wrap="square">
            <a:spAutoFit/>
          </a:bodyPr>
          <a:lstStyle/>
          <a:p>
            <a:pPr lvl="0" algn="r" rtl="1"/>
            <a:r>
              <a:rPr lang="ar-DZ" sz="1600" dirty="0">
                <a:solidFill>
                  <a:schemeClr val="bg1"/>
                </a:solidFill>
                <a:latin typeface="SST Arabic Medium" pitchFamily="34" charset="-78"/>
                <a:cs typeface="SST Arabic Medium" pitchFamily="34" charset="-78"/>
              </a:rPr>
              <a:t>سلوك</a:t>
            </a:r>
            <a:r>
              <a:rPr lang="ar-EG" sz="1600" dirty="0">
                <a:solidFill>
                  <a:schemeClr val="bg1"/>
                </a:solidFill>
                <a:latin typeface="SST Arabic Medium" pitchFamily="34" charset="-78"/>
                <a:cs typeface="SST Arabic Medium" pitchFamily="34" charset="-78"/>
              </a:rPr>
              <a:t> </a:t>
            </a:r>
            <a:r>
              <a:rPr lang="ar-DZ" sz="1600" dirty="0">
                <a:solidFill>
                  <a:schemeClr val="bg1"/>
                </a:solidFill>
                <a:latin typeface="SST Arabic Medium" pitchFamily="34" charset="-78"/>
                <a:cs typeface="SST Arabic Medium" pitchFamily="34" charset="-78"/>
              </a:rPr>
              <a:t>النظام</a:t>
            </a:r>
          </a:p>
        </p:txBody>
      </p:sp>
      <p:sp>
        <p:nvSpPr>
          <p:cNvPr id="20" name="Freeform 12"/>
          <p:cNvSpPr/>
          <p:nvPr/>
        </p:nvSpPr>
        <p:spPr>
          <a:xfrm>
            <a:off x="8283612" y="4508928"/>
            <a:ext cx="2205925" cy="448947"/>
          </a:xfrm>
          <a:custGeom>
            <a:avLst/>
            <a:gdLst/>
            <a:ahLst/>
            <a:cxnLst/>
            <a:rect l="l" t="t" r="r" b="b"/>
            <a:pathLst>
              <a:path w="1102483" h="162250">
                <a:moveTo>
                  <a:pt x="10151" y="0"/>
                </a:moveTo>
                <a:lnTo>
                  <a:pt x="1092332" y="0"/>
                </a:lnTo>
                <a:cubicBezTo>
                  <a:pt x="1095024" y="0"/>
                  <a:pt x="1097606" y="1070"/>
                  <a:pt x="1099510" y="2973"/>
                </a:cubicBezTo>
                <a:cubicBezTo>
                  <a:pt x="1101414" y="4877"/>
                  <a:pt x="1102483" y="7459"/>
                  <a:pt x="1102483" y="10151"/>
                </a:cubicBezTo>
                <a:lnTo>
                  <a:pt x="1102483" y="152099"/>
                </a:lnTo>
                <a:cubicBezTo>
                  <a:pt x="1102483" y="154791"/>
                  <a:pt x="1101414" y="157373"/>
                  <a:pt x="1099510" y="159277"/>
                </a:cubicBezTo>
                <a:cubicBezTo>
                  <a:pt x="1097606" y="161181"/>
                  <a:pt x="1095024" y="162250"/>
                  <a:pt x="1092332" y="162250"/>
                </a:cubicBezTo>
                <a:lnTo>
                  <a:pt x="10151" y="162250"/>
                </a:lnTo>
                <a:cubicBezTo>
                  <a:pt x="7459" y="162250"/>
                  <a:pt x="4877" y="161181"/>
                  <a:pt x="2973" y="159277"/>
                </a:cubicBezTo>
                <a:cubicBezTo>
                  <a:pt x="1070" y="157373"/>
                  <a:pt x="0" y="154791"/>
                  <a:pt x="0" y="152099"/>
                </a:cubicBezTo>
                <a:lnTo>
                  <a:pt x="0" y="10151"/>
                </a:lnTo>
                <a:cubicBezTo>
                  <a:pt x="0" y="7459"/>
                  <a:pt x="1070" y="4877"/>
                  <a:pt x="2973" y="2973"/>
                </a:cubicBezTo>
                <a:cubicBezTo>
                  <a:pt x="4877" y="1070"/>
                  <a:pt x="7459" y="0"/>
                  <a:pt x="10151" y="0"/>
                </a:cubicBezTo>
                <a:close/>
              </a:path>
            </a:pathLst>
          </a:custGeom>
          <a:solidFill>
            <a:srgbClr val="1B3280"/>
          </a:solidFill>
          <a:ln cap="sq">
            <a:noFill/>
            <a:prstDash val="solid"/>
            <a:miter/>
          </a:ln>
        </p:spPr>
        <p:txBody>
          <a:bodyPr/>
          <a:lstStyle/>
          <a:p>
            <a:endParaRPr lang="en-SA"/>
          </a:p>
        </p:txBody>
      </p:sp>
      <p:sp>
        <p:nvSpPr>
          <p:cNvPr id="17" name="Rectangle 16">
            <a:extLst>
              <a:ext uri="{FF2B5EF4-FFF2-40B4-BE49-F238E27FC236}">
                <a16:creationId xmlns:a16="http://schemas.microsoft.com/office/drawing/2014/main" id="{DE733652-4630-439D-B42A-F3B91217E1F5}"/>
              </a:ext>
            </a:extLst>
          </p:cNvPr>
          <p:cNvSpPr/>
          <p:nvPr/>
        </p:nvSpPr>
        <p:spPr>
          <a:xfrm>
            <a:off x="8356305" y="4564124"/>
            <a:ext cx="2060538" cy="338554"/>
          </a:xfrm>
          <a:prstGeom prst="rect">
            <a:avLst/>
          </a:prstGeom>
        </p:spPr>
        <p:txBody>
          <a:bodyPr wrap="square">
            <a:spAutoFit/>
          </a:bodyPr>
          <a:lstStyle/>
          <a:p>
            <a:pPr lvl="0" algn="r" rtl="1"/>
            <a:r>
              <a:rPr lang="ar-DZ" sz="1600" dirty="0">
                <a:solidFill>
                  <a:schemeClr val="bg1"/>
                </a:solidFill>
                <a:latin typeface="SST Arabic Medium" pitchFamily="34" charset="-78"/>
                <a:cs typeface="SST Arabic Medium" pitchFamily="34" charset="-78"/>
              </a:rPr>
              <a:t>عدم التيقن</a:t>
            </a:r>
            <a:r>
              <a:rPr lang="ar-EG" sz="1600" dirty="0">
                <a:solidFill>
                  <a:schemeClr val="bg1"/>
                </a:solidFill>
                <a:latin typeface="SST Arabic Medium" pitchFamily="34" charset="-78"/>
                <a:cs typeface="SST Arabic Medium" pitchFamily="34" charset="-78"/>
              </a:rPr>
              <a:t> </a:t>
            </a:r>
            <a:r>
              <a:rPr lang="ar-DZ" sz="1600" dirty="0">
                <a:solidFill>
                  <a:schemeClr val="bg1"/>
                </a:solidFill>
                <a:latin typeface="SST Arabic Medium" pitchFamily="34" charset="-78"/>
                <a:cs typeface="SST Arabic Medium" pitchFamily="34" charset="-78"/>
              </a:rPr>
              <a:t>والغموض </a:t>
            </a:r>
          </a:p>
        </p:txBody>
      </p:sp>
      <p:sp>
        <p:nvSpPr>
          <p:cNvPr id="26" name="Freeform 12"/>
          <p:cNvSpPr/>
          <p:nvPr/>
        </p:nvSpPr>
        <p:spPr>
          <a:xfrm>
            <a:off x="1520231" y="1991758"/>
            <a:ext cx="2205925" cy="448947"/>
          </a:xfrm>
          <a:custGeom>
            <a:avLst/>
            <a:gdLst/>
            <a:ahLst/>
            <a:cxnLst/>
            <a:rect l="l" t="t" r="r" b="b"/>
            <a:pathLst>
              <a:path w="1102483" h="162250">
                <a:moveTo>
                  <a:pt x="10151" y="0"/>
                </a:moveTo>
                <a:lnTo>
                  <a:pt x="1092332" y="0"/>
                </a:lnTo>
                <a:cubicBezTo>
                  <a:pt x="1095024" y="0"/>
                  <a:pt x="1097606" y="1070"/>
                  <a:pt x="1099510" y="2973"/>
                </a:cubicBezTo>
                <a:cubicBezTo>
                  <a:pt x="1101414" y="4877"/>
                  <a:pt x="1102483" y="7459"/>
                  <a:pt x="1102483" y="10151"/>
                </a:cubicBezTo>
                <a:lnTo>
                  <a:pt x="1102483" y="152099"/>
                </a:lnTo>
                <a:cubicBezTo>
                  <a:pt x="1102483" y="154791"/>
                  <a:pt x="1101414" y="157373"/>
                  <a:pt x="1099510" y="159277"/>
                </a:cubicBezTo>
                <a:cubicBezTo>
                  <a:pt x="1097606" y="161181"/>
                  <a:pt x="1095024" y="162250"/>
                  <a:pt x="1092332" y="162250"/>
                </a:cubicBezTo>
                <a:lnTo>
                  <a:pt x="10151" y="162250"/>
                </a:lnTo>
                <a:cubicBezTo>
                  <a:pt x="7459" y="162250"/>
                  <a:pt x="4877" y="161181"/>
                  <a:pt x="2973" y="159277"/>
                </a:cubicBezTo>
                <a:cubicBezTo>
                  <a:pt x="1070" y="157373"/>
                  <a:pt x="0" y="154791"/>
                  <a:pt x="0" y="152099"/>
                </a:cubicBezTo>
                <a:lnTo>
                  <a:pt x="0" y="10151"/>
                </a:lnTo>
                <a:cubicBezTo>
                  <a:pt x="0" y="7459"/>
                  <a:pt x="1070" y="4877"/>
                  <a:pt x="2973" y="2973"/>
                </a:cubicBezTo>
                <a:cubicBezTo>
                  <a:pt x="4877" y="1070"/>
                  <a:pt x="7459" y="0"/>
                  <a:pt x="10151" y="0"/>
                </a:cubicBezTo>
                <a:close/>
              </a:path>
            </a:pathLst>
          </a:custGeom>
          <a:solidFill>
            <a:srgbClr val="1B3280"/>
          </a:solidFill>
          <a:ln cap="sq">
            <a:noFill/>
            <a:prstDash val="solid"/>
            <a:miter/>
          </a:ln>
        </p:spPr>
        <p:txBody>
          <a:bodyPr/>
          <a:lstStyle/>
          <a:p>
            <a:endParaRPr lang="en-SA"/>
          </a:p>
        </p:txBody>
      </p:sp>
      <p:sp>
        <p:nvSpPr>
          <p:cNvPr id="27" name="Rectangle 26">
            <a:extLst>
              <a:ext uri="{FF2B5EF4-FFF2-40B4-BE49-F238E27FC236}">
                <a16:creationId xmlns:a16="http://schemas.microsoft.com/office/drawing/2014/main" id="{DE733652-4630-439D-B42A-F3B91217E1F5}"/>
              </a:ext>
            </a:extLst>
          </p:cNvPr>
          <p:cNvSpPr/>
          <p:nvPr/>
        </p:nvSpPr>
        <p:spPr>
          <a:xfrm>
            <a:off x="1868901" y="2046954"/>
            <a:ext cx="1508584" cy="338554"/>
          </a:xfrm>
          <a:prstGeom prst="rect">
            <a:avLst/>
          </a:prstGeom>
        </p:spPr>
        <p:txBody>
          <a:bodyPr wrap="square">
            <a:spAutoFit/>
          </a:bodyPr>
          <a:lstStyle/>
          <a:p>
            <a:pPr lvl="0" algn="r" rtl="1"/>
            <a:r>
              <a:rPr lang="ar-DZ" sz="1600" dirty="0">
                <a:solidFill>
                  <a:schemeClr val="bg1"/>
                </a:solidFill>
                <a:latin typeface="SST Arabic Medium" pitchFamily="34" charset="-78"/>
                <a:cs typeface="SST Arabic Medium" pitchFamily="34" charset="-78"/>
              </a:rPr>
              <a:t>السلوك البشري</a:t>
            </a:r>
          </a:p>
        </p:txBody>
      </p:sp>
      <p:sp>
        <p:nvSpPr>
          <p:cNvPr id="28" name="Freeform 12"/>
          <p:cNvSpPr/>
          <p:nvPr/>
        </p:nvSpPr>
        <p:spPr>
          <a:xfrm>
            <a:off x="1520231" y="4514207"/>
            <a:ext cx="2205925" cy="448947"/>
          </a:xfrm>
          <a:custGeom>
            <a:avLst/>
            <a:gdLst/>
            <a:ahLst/>
            <a:cxnLst/>
            <a:rect l="l" t="t" r="r" b="b"/>
            <a:pathLst>
              <a:path w="1102483" h="162250">
                <a:moveTo>
                  <a:pt x="10151" y="0"/>
                </a:moveTo>
                <a:lnTo>
                  <a:pt x="1092332" y="0"/>
                </a:lnTo>
                <a:cubicBezTo>
                  <a:pt x="1095024" y="0"/>
                  <a:pt x="1097606" y="1070"/>
                  <a:pt x="1099510" y="2973"/>
                </a:cubicBezTo>
                <a:cubicBezTo>
                  <a:pt x="1101414" y="4877"/>
                  <a:pt x="1102483" y="7459"/>
                  <a:pt x="1102483" y="10151"/>
                </a:cubicBezTo>
                <a:lnTo>
                  <a:pt x="1102483" y="152099"/>
                </a:lnTo>
                <a:cubicBezTo>
                  <a:pt x="1102483" y="154791"/>
                  <a:pt x="1101414" y="157373"/>
                  <a:pt x="1099510" y="159277"/>
                </a:cubicBezTo>
                <a:cubicBezTo>
                  <a:pt x="1097606" y="161181"/>
                  <a:pt x="1095024" y="162250"/>
                  <a:pt x="1092332" y="162250"/>
                </a:cubicBezTo>
                <a:lnTo>
                  <a:pt x="10151" y="162250"/>
                </a:lnTo>
                <a:cubicBezTo>
                  <a:pt x="7459" y="162250"/>
                  <a:pt x="4877" y="161181"/>
                  <a:pt x="2973" y="159277"/>
                </a:cubicBezTo>
                <a:cubicBezTo>
                  <a:pt x="1070" y="157373"/>
                  <a:pt x="0" y="154791"/>
                  <a:pt x="0" y="152099"/>
                </a:cubicBezTo>
                <a:lnTo>
                  <a:pt x="0" y="10151"/>
                </a:lnTo>
                <a:cubicBezTo>
                  <a:pt x="0" y="7459"/>
                  <a:pt x="1070" y="4877"/>
                  <a:pt x="2973" y="2973"/>
                </a:cubicBezTo>
                <a:cubicBezTo>
                  <a:pt x="4877" y="1070"/>
                  <a:pt x="7459" y="0"/>
                  <a:pt x="10151" y="0"/>
                </a:cubicBezTo>
                <a:close/>
              </a:path>
            </a:pathLst>
          </a:custGeom>
          <a:solidFill>
            <a:srgbClr val="1B3280"/>
          </a:solidFill>
          <a:ln cap="sq">
            <a:noFill/>
            <a:prstDash val="solid"/>
            <a:miter/>
          </a:ln>
        </p:spPr>
        <p:txBody>
          <a:bodyPr/>
          <a:lstStyle/>
          <a:p>
            <a:endParaRPr lang="en-SA"/>
          </a:p>
        </p:txBody>
      </p:sp>
      <p:sp>
        <p:nvSpPr>
          <p:cNvPr id="29" name="Rectangle 28">
            <a:extLst>
              <a:ext uri="{FF2B5EF4-FFF2-40B4-BE49-F238E27FC236}">
                <a16:creationId xmlns:a16="http://schemas.microsoft.com/office/drawing/2014/main" id="{DE733652-4630-439D-B42A-F3B91217E1F5}"/>
              </a:ext>
            </a:extLst>
          </p:cNvPr>
          <p:cNvSpPr/>
          <p:nvPr/>
        </p:nvSpPr>
        <p:spPr>
          <a:xfrm>
            <a:off x="1706100" y="4569403"/>
            <a:ext cx="1834187" cy="338554"/>
          </a:xfrm>
          <a:prstGeom prst="rect">
            <a:avLst/>
          </a:prstGeom>
        </p:spPr>
        <p:txBody>
          <a:bodyPr wrap="square">
            <a:spAutoFit/>
          </a:bodyPr>
          <a:lstStyle/>
          <a:p>
            <a:pPr lvl="0" algn="r" rtl="1"/>
            <a:r>
              <a:rPr lang="ar-DZ" sz="1600" dirty="0">
                <a:solidFill>
                  <a:schemeClr val="bg1"/>
                </a:solidFill>
                <a:latin typeface="SST Arabic Medium" pitchFamily="34" charset="-78"/>
                <a:cs typeface="SST Arabic Medium" pitchFamily="34" charset="-78"/>
              </a:rPr>
              <a:t>الابتكار التكنولوجي</a:t>
            </a:r>
          </a:p>
        </p:txBody>
      </p:sp>
      <p:sp>
        <p:nvSpPr>
          <p:cNvPr id="30" name="Rectangle 29">
            <a:extLst>
              <a:ext uri="{FF2B5EF4-FFF2-40B4-BE49-F238E27FC236}">
                <a16:creationId xmlns:a16="http://schemas.microsoft.com/office/drawing/2014/main" id="{DE733652-4630-439D-B42A-F3B91217E1F5}"/>
              </a:ext>
            </a:extLst>
          </p:cNvPr>
          <p:cNvSpPr/>
          <p:nvPr/>
        </p:nvSpPr>
        <p:spPr>
          <a:xfrm>
            <a:off x="8319958" y="2641487"/>
            <a:ext cx="2133232" cy="584775"/>
          </a:xfrm>
          <a:prstGeom prst="rect">
            <a:avLst/>
          </a:prstGeom>
        </p:spPr>
        <p:txBody>
          <a:bodyPr wrap="square">
            <a:spAutoFit/>
          </a:bodyPr>
          <a:lstStyle/>
          <a:p>
            <a:pPr marL="285750" lvl="0" indent="-285750" algn="r" rtl="1">
              <a:buFont typeface="Arial" pitchFamily="34" charset="0"/>
              <a:buChar char="•"/>
            </a:pPr>
            <a:r>
              <a:rPr lang="ar-DZ" sz="1600" dirty="0">
                <a:solidFill>
                  <a:schemeClr val="tx1">
                    <a:lumMod val="50000"/>
                    <a:lumOff val="50000"/>
                  </a:schemeClr>
                </a:solidFill>
                <a:latin typeface="SST Arabic Medium" pitchFamily="34" charset="-78"/>
                <a:cs typeface="SST Arabic Medium" pitchFamily="34" charset="-78"/>
              </a:rPr>
              <a:t>تكامل</a:t>
            </a:r>
            <a:r>
              <a:rPr lang="ar-EG" sz="1600" dirty="0">
                <a:solidFill>
                  <a:schemeClr val="tx1">
                    <a:lumMod val="50000"/>
                    <a:lumOff val="50000"/>
                  </a:schemeClr>
                </a:solidFill>
                <a:latin typeface="SST Arabic Medium" pitchFamily="34" charset="-78"/>
                <a:cs typeface="SST Arabic Medium" pitchFamily="34" charset="-78"/>
              </a:rPr>
              <a:t> </a:t>
            </a:r>
            <a:r>
              <a:rPr lang="ar-DZ" sz="1600" dirty="0">
                <a:solidFill>
                  <a:schemeClr val="tx1">
                    <a:lumMod val="50000"/>
                    <a:lumOff val="50000"/>
                  </a:schemeClr>
                </a:solidFill>
                <a:latin typeface="SST Arabic Medium" pitchFamily="34" charset="-78"/>
                <a:cs typeface="SST Arabic Medium" pitchFamily="34" charset="-78"/>
              </a:rPr>
              <a:t>الأنظمة</a:t>
            </a:r>
            <a:endParaRPr lang="ar-EG" sz="1600" dirty="0">
              <a:solidFill>
                <a:schemeClr val="tx1">
                  <a:lumMod val="50000"/>
                  <a:lumOff val="50000"/>
                </a:schemeClr>
              </a:solidFill>
              <a:latin typeface="SST Arabic Medium" pitchFamily="34" charset="-78"/>
              <a:cs typeface="SST Arabic Medium" pitchFamily="34" charset="-78"/>
            </a:endParaRPr>
          </a:p>
          <a:p>
            <a:pPr marL="285750" lvl="0" indent="-285750" algn="r" rtl="1">
              <a:buFont typeface="Arial" pitchFamily="34" charset="0"/>
              <a:buChar char="•"/>
            </a:pPr>
            <a:r>
              <a:rPr lang="ar-DZ" sz="1600" dirty="0">
                <a:solidFill>
                  <a:schemeClr val="tx1">
                    <a:lumMod val="50000"/>
                    <a:lumOff val="50000"/>
                  </a:schemeClr>
                </a:solidFill>
                <a:latin typeface="SST Arabic Medium" pitchFamily="34" charset="-78"/>
                <a:cs typeface="SST Arabic Medium" pitchFamily="34" charset="-78"/>
              </a:rPr>
              <a:t>المخاطر المتداخلة</a:t>
            </a:r>
          </a:p>
        </p:txBody>
      </p:sp>
      <p:sp>
        <p:nvSpPr>
          <p:cNvPr id="31" name="Rectangle 30">
            <a:extLst>
              <a:ext uri="{FF2B5EF4-FFF2-40B4-BE49-F238E27FC236}">
                <a16:creationId xmlns:a16="http://schemas.microsoft.com/office/drawing/2014/main" id="{DE733652-4630-439D-B42A-F3B91217E1F5}"/>
              </a:ext>
            </a:extLst>
          </p:cNvPr>
          <p:cNvSpPr/>
          <p:nvPr/>
        </p:nvSpPr>
        <p:spPr>
          <a:xfrm>
            <a:off x="8121686" y="5114914"/>
            <a:ext cx="2331504" cy="584775"/>
          </a:xfrm>
          <a:prstGeom prst="rect">
            <a:avLst/>
          </a:prstGeom>
        </p:spPr>
        <p:txBody>
          <a:bodyPr wrap="square">
            <a:spAutoFit/>
          </a:bodyPr>
          <a:lstStyle/>
          <a:p>
            <a:pPr marL="285750" lvl="0" indent="-285750" algn="r" rtl="1">
              <a:buFont typeface="Arial" pitchFamily="34" charset="0"/>
              <a:buChar char="•"/>
            </a:pPr>
            <a:r>
              <a:rPr lang="ar-DZ" sz="1600" dirty="0">
                <a:solidFill>
                  <a:schemeClr val="tx1">
                    <a:lumMod val="50000"/>
                    <a:lumOff val="50000"/>
                  </a:schemeClr>
                </a:solidFill>
                <a:latin typeface="SST Arabic Medium" pitchFamily="34" charset="-78"/>
                <a:cs typeface="SST Arabic Medium" pitchFamily="34" charset="-78"/>
              </a:rPr>
              <a:t>الخيارات المتعددة</a:t>
            </a:r>
          </a:p>
          <a:p>
            <a:pPr marL="285750" lvl="0" indent="-285750" algn="r" rtl="1">
              <a:buFont typeface="Arial" pitchFamily="34" charset="0"/>
              <a:buChar char="•"/>
            </a:pPr>
            <a:r>
              <a:rPr lang="ar-DZ" sz="1600" dirty="0">
                <a:solidFill>
                  <a:schemeClr val="tx1">
                    <a:lumMod val="50000"/>
                    <a:lumOff val="50000"/>
                  </a:schemeClr>
                </a:solidFill>
                <a:latin typeface="SST Arabic Medium" pitchFamily="34" charset="-78"/>
                <a:cs typeface="SST Arabic Medium" pitchFamily="34" charset="-78"/>
              </a:rPr>
              <a:t>الأحداث غير الواضحة</a:t>
            </a:r>
          </a:p>
        </p:txBody>
      </p:sp>
      <p:sp>
        <p:nvSpPr>
          <p:cNvPr id="32" name="Rectangle 31">
            <a:extLst>
              <a:ext uri="{FF2B5EF4-FFF2-40B4-BE49-F238E27FC236}">
                <a16:creationId xmlns:a16="http://schemas.microsoft.com/office/drawing/2014/main" id="{DE733652-4630-439D-B42A-F3B91217E1F5}"/>
              </a:ext>
            </a:extLst>
          </p:cNvPr>
          <p:cNvSpPr/>
          <p:nvPr/>
        </p:nvSpPr>
        <p:spPr>
          <a:xfrm>
            <a:off x="1533893" y="2631309"/>
            <a:ext cx="2133232" cy="584775"/>
          </a:xfrm>
          <a:prstGeom prst="rect">
            <a:avLst/>
          </a:prstGeom>
        </p:spPr>
        <p:txBody>
          <a:bodyPr wrap="square">
            <a:spAutoFit/>
          </a:bodyPr>
          <a:lstStyle/>
          <a:p>
            <a:pPr marL="285750" lvl="0" indent="-285750" algn="r" rtl="1">
              <a:buFont typeface="Arial" pitchFamily="34" charset="0"/>
              <a:buChar char="•"/>
            </a:pPr>
            <a:r>
              <a:rPr lang="ar-DZ" sz="1600" dirty="0">
                <a:solidFill>
                  <a:schemeClr val="tx1">
                    <a:lumMod val="50000"/>
                    <a:lumOff val="50000"/>
                  </a:schemeClr>
                </a:solidFill>
                <a:latin typeface="SST Arabic Medium" pitchFamily="34" charset="-78"/>
                <a:cs typeface="SST Arabic Medium" pitchFamily="34" charset="-78"/>
              </a:rPr>
              <a:t>الأجندات الشخصية</a:t>
            </a:r>
          </a:p>
          <a:p>
            <a:pPr marL="285750" lvl="0" indent="-285750" algn="r" rtl="1">
              <a:buFont typeface="Arial" pitchFamily="34" charset="0"/>
              <a:buChar char="•"/>
            </a:pPr>
            <a:r>
              <a:rPr lang="ar-DZ" sz="1600" dirty="0">
                <a:solidFill>
                  <a:schemeClr val="tx1">
                    <a:lumMod val="50000"/>
                    <a:lumOff val="50000"/>
                  </a:schemeClr>
                </a:solidFill>
                <a:latin typeface="SST Arabic Medium" pitchFamily="34" charset="-78"/>
                <a:cs typeface="SST Arabic Medium" pitchFamily="34" charset="-78"/>
              </a:rPr>
              <a:t> الاختلافات الثقافية</a:t>
            </a:r>
          </a:p>
        </p:txBody>
      </p:sp>
      <p:sp>
        <p:nvSpPr>
          <p:cNvPr id="33" name="Rectangle 32">
            <a:extLst>
              <a:ext uri="{FF2B5EF4-FFF2-40B4-BE49-F238E27FC236}">
                <a16:creationId xmlns:a16="http://schemas.microsoft.com/office/drawing/2014/main" id="{DE733652-4630-439D-B42A-F3B91217E1F5}"/>
              </a:ext>
            </a:extLst>
          </p:cNvPr>
          <p:cNvSpPr/>
          <p:nvPr/>
        </p:nvSpPr>
        <p:spPr>
          <a:xfrm>
            <a:off x="1066800" y="5104736"/>
            <a:ext cx="2600325" cy="584775"/>
          </a:xfrm>
          <a:prstGeom prst="rect">
            <a:avLst/>
          </a:prstGeom>
        </p:spPr>
        <p:txBody>
          <a:bodyPr wrap="square">
            <a:spAutoFit/>
          </a:bodyPr>
          <a:lstStyle/>
          <a:p>
            <a:pPr marL="285750" lvl="0" indent="-285750" algn="r" rtl="1">
              <a:buFont typeface="Arial" pitchFamily="34" charset="0"/>
              <a:buChar char="•"/>
            </a:pPr>
            <a:r>
              <a:rPr lang="ar-DZ" sz="1600" dirty="0">
                <a:solidFill>
                  <a:schemeClr val="tx1">
                    <a:lumMod val="50000"/>
                    <a:lumOff val="50000"/>
                  </a:schemeClr>
                </a:solidFill>
                <a:latin typeface="SST Arabic Medium" pitchFamily="34" charset="-78"/>
                <a:cs typeface="SST Arabic Medium" pitchFamily="34" charset="-78"/>
              </a:rPr>
              <a:t>الاضطراب في المنتجات</a:t>
            </a:r>
          </a:p>
          <a:p>
            <a:pPr marL="285750" lvl="0" indent="-285750" algn="r" rtl="1">
              <a:buFont typeface="Arial" pitchFamily="34" charset="0"/>
              <a:buChar char="•"/>
            </a:pPr>
            <a:r>
              <a:rPr lang="ar-DZ" sz="1600" dirty="0">
                <a:solidFill>
                  <a:schemeClr val="tx1">
                    <a:lumMod val="50000"/>
                    <a:lumOff val="50000"/>
                  </a:schemeClr>
                </a:solidFill>
                <a:latin typeface="SST Arabic Medium" pitchFamily="34" charset="-78"/>
                <a:cs typeface="SST Arabic Medium" pitchFamily="34" charset="-78"/>
              </a:rPr>
              <a:t> التكنولوجيا الجديدة</a:t>
            </a:r>
          </a:p>
        </p:txBody>
      </p:sp>
      <p:sp>
        <p:nvSpPr>
          <p:cNvPr id="34" name="Rectangle 33">
            <a:extLst>
              <a:ext uri="{FF2B5EF4-FFF2-40B4-BE49-F238E27FC236}">
                <a16:creationId xmlns:a16="http://schemas.microsoft.com/office/drawing/2014/main" id="{4B9238D1-8483-47A5-B188-4883AE9297DE}"/>
              </a:ext>
            </a:extLst>
          </p:cNvPr>
          <p:cNvSpPr/>
          <p:nvPr/>
        </p:nvSpPr>
        <p:spPr>
          <a:xfrm>
            <a:off x="4946387" y="3478617"/>
            <a:ext cx="2299227" cy="646331"/>
          </a:xfrm>
          <a:prstGeom prst="rect">
            <a:avLst/>
          </a:prstGeom>
        </p:spPr>
        <p:txBody>
          <a:bodyPr wrap="square">
            <a:spAutoFit/>
          </a:bodyPr>
          <a:lstStyle/>
          <a:p>
            <a:pPr lvl="0" algn="ctr" rtl="1"/>
            <a:r>
              <a:rPr lang="ar-DZ" dirty="0">
                <a:solidFill>
                  <a:srgbClr val="03A5AD"/>
                </a:solidFill>
                <a:latin typeface="SST Arabic Medium" pitchFamily="34" charset="-78"/>
                <a:cs typeface="SST Arabic Medium" pitchFamily="34" charset="-78"/>
              </a:rPr>
              <a:t>تعقيد </a:t>
            </a:r>
            <a:endParaRPr lang="ar-EG" dirty="0">
              <a:solidFill>
                <a:srgbClr val="03A5AD"/>
              </a:solidFill>
              <a:latin typeface="SST Arabic Medium" pitchFamily="34" charset="-78"/>
              <a:cs typeface="SST Arabic Medium" pitchFamily="34" charset="-78"/>
            </a:endParaRPr>
          </a:p>
          <a:p>
            <a:pPr lvl="0" algn="ctr" rtl="1"/>
            <a:r>
              <a:rPr lang="ar-DZ" dirty="0">
                <a:solidFill>
                  <a:srgbClr val="03A5AD"/>
                </a:solidFill>
                <a:latin typeface="SST Arabic Medium" pitchFamily="34" charset="-78"/>
                <a:cs typeface="SST Arabic Medium" pitchFamily="34" charset="-78"/>
              </a:rPr>
              <a:t>المشاريع</a:t>
            </a:r>
          </a:p>
        </p:txBody>
      </p:sp>
    </p:spTree>
    <p:extLst>
      <p:ext uri="{BB962C8B-B14F-4D97-AF65-F5344CB8AC3E}">
        <p14:creationId xmlns:p14="http://schemas.microsoft.com/office/powerpoint/2010/main" val="268295272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F4BD2E9-A85D-4802-B858-182A244A70C5}"/>
              </a:ext>
            </a:extLst>
          </p:cNvPr>
          <p:cNvSpPr/>
          <p:nvPr/>
        </p:nvSpPr>
        <p:spPr>
          <a:xfrm>
            <a:off x="5670073" y="1312241"/>
            <a:ext cx="5919694" cy="369332"/>
          </a:xfrm>
          <a:prstGeom prst="rect">
            <a:avLst/>
          </a:prstGeom>
        </p:spPr>
        <p:txBody>
          <a:bodyPr wrap="square">
            <a:spAutoFit/>
          </a:bodyPr>
          <a:lstStyle/>
          <a:p>
            <a:pPr lvl="0" algn="r" rtl="1"/>
            <a:r>
              <a:rPr lang="ar-EG" dirty="0">
                <a:solidFill>
                  <a:srgbClr val="03A5AD"/>
                </a:solidFill>
                <a:latin typeface="SST Arabic Medium" pitchFamily="34" charset="-78"/>
                <a:cs typeface="SST Arabic Medium" pitchFamily="34" charset="-78"/>
              </a:rPr>
              <a:t>10. </a:t>
            </a:r>
            <a:r>
              <a:rPr lang="ar-DZ" dirty="0">
                <a:solidFill>
                  <a:srgbClr val="03A5AD"/>
                </a:solidFill>
                <a:latin typeface="SST Arabic Medium" pitchFamily="34" charset="-78"/>
                <a:cs typeface="SST Arabic Medium" pitchFamily="34" charset="-78"/>
              </a:rPr>
              <a:t>تحسين الاستجابات للمخاطر</a:t>
            </a:r>
            <a:endParaRPr kumimoji="0" lang="en-US"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p:txBody>
      </p:sp>
      <p:sp>
        <p:nvSpPr>
          <p:cNvPr id="15" name="TextBox 14"/>
          <p:cNvSpPr txBox="1"/>
          <p:nvPr/>
        </p:nvSpPr>
        <p:spPr>
          <a:xfrm>
            <a:off x="3667125" y="526472"/>
            <a:ext cx="8033618"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المبادئ الـ 12 لإدارة المشاريع </a:t>
            </a:r>
            <a:r>
              <a:rPr lang="en-US" sz="2500" dirty="0">
                <a:solidFill>
                  <a:srgbClr val="112D63"/>
                </a:solidFill>
                <a:latin typeface="SST Arabic Medium" pitchFamily="34" charset="-78"/>
                <a:cs typeface="SST Arabic Medium" pitchFamily="34" charset="-78"/>
              </a:rPr>
              <a:t>PMI Principles</a:t>
            </a:r>
          </a:p>
        </p:txBody>
      </p:sp>
      <p:sp>
        <p:nvSpPr>
          <p:cNvPr id="16" name="Oval 15">
            <a:extLst>
              <a:ext uri="{FF2B5EF4-FFF2-40B4-BE49-F238E27FC236}">
                <a16:creationId xmlns:a16="http://schemas.microsoft.com/office/drawing/2014/main" id="{C479CF67-B3AD-481F-BD8B-D42AF97BCED9}"/>
              </a:ext>
            </a:extLst>
          </p:cNvPr>
          <p:cNvSpPr/>
          <p:nvPr/>
        </p:nvSpPr>
        <p:spPr>
          <a:xfrm>
            <a:off x="10546779" y="3134634"/>
            <a:ext cx="1042988" cy="1042988"/>
          </a:xfrm>
          <a:prstGeom prst="ellipse">
            <a:avLst/>
          </a:prstGeom>
          <a:ln>
            <a:solidFill>
              <a:srgbClr val="05C0E1"/>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dirty="0">
              <a:solidFill>
                <a:srgbClr val="03A5AD"/>
              </a:solidFill>
              <a:latin typeface="SST Arabic Medium" pitchFamily="34" charset="-78"/>
            </a:endParaRPr>
          </a:p>
        </p:txBody>
      </p:sp>
      <p:sp>
        <p:nvSpPr>
          <p:cNvPr id="9" name="TextBox 8">
            <a:extLst>
              <a:ext uri="{FF2B5EF4-FFF2-40B4-BE49-F238E27FC236}">
                <a16:creationId xmlns:a16="http://schemas.microsoft.com/office/drawing/2014/main" id="{07120BD7-8179-4D6F-93C0-7C38047B0539}"/>
              </a:ext>
            </a:extLst>
          </p:cNvPr>
          <p:cNvSpPr txBox="1"/>
          <p:nvPr/>
        </p:nvSpPr>
        <p:spPr>
          <a:xfrm>
            <a:off x="10360799" y="2666418"/>
            <a:ext cx="1454244" cy="1692771"/>
          </a:xfrm>
          <a:prstGeom prst="rect">
            <a:avLst/>
          </a:prstGeom>
          <a:noFill/>
          <a:ln>
            <a:noFill/>
          </a:ln>
        </p:spPr>
        <p:txBody>
          <a:bodyPr wrap="none" rtlCol="0">
            <a:spAutoFit/>
          </a:bodyPr>
          <a:lstStyle/>
          <a:p>
            <a:r>
              <a:rPr lang="en-US" sz="10400" dirty="0">
                <a:solidFill>
                  <a:srgbClr val="03A5AD"/>
                </a:solidFill>
                <a:latin typeface="Berlin Sans FB Demi" panose="020E0802020502020306" pitchFamily="34" charset="0"/>
              </a:rPr>
              <a:t>10</a:t>
            </a:r>
          </a:p>
        </p:txBody>
      </p:sp>
      <p:sp>
        <p:nvSpPr>
          <p:cNvPr id="17" name="Rectangle 16"/>
          <p:cNvSpPr/>
          <p:nvPr/>
        </p:nvSpPr>
        <p:spPr>
          <a:xfrm>
            <a:off x="1695450" y="2009775"/>
            <a:ext cx="7967663" cy="609600"/>
          </a:xfrm>
          <a:prstGeom prst="rect">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Isosceles Triangle 17"/>
          <p:cNvSpPr/>
          <p:nvPr/>
        </p:nvSpPr>
        <p:spPr>
          <a:xfrm rot="16200000">
            <a:off x="6380532" y="2889127"/>
            <a:ext cx="226262" cy="194174"/>
          </a:xfrm>
          <a:prstGeom prst="triangle">
            <a:avLst/>
          </a:pr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Isosceles Triangle 18"/>
          <p:cNvSpPr/>
          <p:nvPr/>
        </p:nvSpPr>
        <p:spPr>
          <a:xfrm rot="16200000">
            <a:off x="6380532" y="3330179"/>
            <a:ext cx="226262" cy="194174"/>
          </a:xfrm>
          <a:prstGeom prst="triangle">
            <a:avLst/>
          </a:pr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p:cNvCxnSpPr/>
          <p:nvPr/>
        </p:nvCxnSpPr>
        <p:spPr>
          <a:xfrm>
            <a:off x="6948488" y="2825457"/>
            <a:ext cx="0" cy="3213393"/>
          </a:xfrm>
          <a:prstGeom prst="line">
            <a:avLst/>
          </a:prstGeom>
          <a:ln w="19050">
            <a:solidFill>
              <a:srgbClr val="0999C4"/>
            </a:solidFill>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BF4BD2E9-A85D-4802-B858-182A244A70C5}"/>
              </a:ext>
            </a:extLst>
          </p:cNvPr>
          <p:cNvSpPr/>
          <p:nvPr/>
        </p:nvSpPr>
        <p:spPr>
          <a:xfrm>
            <a:off x="7153275" y="2827438"/>
            <a:ext cx="2352676" cy="1169551"/>
          </a:xfrm>
          <a:prstGeom prst="rect">
            <a:avLst/>
          </a:prstGeom>
        </p:spPr>
        <p:txBody>
          <a:bodyPr wrap="square">
            <a:spAutoFit/>
          </a:bodyPr>
          <a:lstStyle/>
          <a:p>
            <a:pPr lvl="0" algn="justLow" rtl="1"/>
            <a:r>
              <a:rPr lang="ar-EG" sz="1400" dirty="0">
                <a:solidFill>
                  <a:schemeClr val="tx1">
                    <a:lumMod val="50000"/>
                    <a:lumOff val="50000"/>
                  </a:schemeClr>
                </a:solidFill>
                <a:latin typeface="SST Arabic Medium" pitchFamily="34" charset="-78"/>
                <a:cs typeface="SST Arabic Medium" pitchFamily="34" charset="-78"/>
              </a:rPr>
              <a:t>تقييم التعرض للمخاطر بشكل مستمر كلاً من الفرص والتهديدات لزيادة الآثار الإيجابية وتقليل الآثار السلبية على المشروع ونتائجه.</a:t>
            </a:r>
          </a:p>
        </p:txBody>
      </p:sp>
      <p:sp>
        <p:nvSpPr>
          <p:cNvPr id="22" name="Rectangle 21">
            <a:extLst>
              <a:ext uri="{FF2B5EF4-FFF2-40B4-BE49-F238E27FC236}">
                <a16:creationId xmlns:a16="http://schemas.microsoft.com/office/drawing/2014/main" id="{BF4BD2E9-A85D-4802-B858-182A244A70C5}"/>
              </a:ext>
            </a:extLst>
          </p:cNvPr>
          <p:cNvSpPr/>
          <p:nvPr/>
        </p:nvSpPr>
        <p:spPr>
          <a:xfrm>
            <a:off x="1695450" y="2827438"/>
            <a:ext cx="4685311" cy="3323987"/>
          </a:xfrm>
          <a:prstGeom prst="rect">
            <a:avLst/>
          </a:prstGeom>
        </p:spPr>
        <p:txBody>
          <a:bodyPr wrap="square">
            <a:spAutoFit/>
          </a:bodyPr>
          <a:lstStyle/>
          <a:p>
            <a:pPr lvl="0" algn="justLow" rtl="1"/>
            <a:r>
              <a:rPr lang="ar-EG" sz="1400" dirty="0">
                <a:solidFill>
                  <a:schemeClr val="tx1">
                    <a:lumMod val="50000"/>
                    <a:lumOff val="50000"/>
                  </a:schemeClr>
                </a:solidFill>
                <a:latin typeface="SST Arabic Medium" pitchFamily="34" charset="-78"/>
                <a:cs typeface="SST Arabic Medium" pitchFamily="34" charset="-78"/>
              </a:rPr>
              <a:t>يمكن أن تؤثر المخاطر الفردية والكلية على المشاريع.</a:t>
            </a:r>
          </a:p>
          <a:p>
            <a:pPr lvl="0" algn="justLow" rtl="1"/>
            <a:endParaRPr lang="ar-EG" sz="1400" dirty="0">
              <a:solidFill>
                <a:schemeClr val="tx1">
                  <a:lumMod val="50000"/>
                  <a:lumOff val="50000"/>
                </a:schemeClr>
              </a:solidFill>
              <a:latin typeface="SST Arabic Medium" pitchFamily="34" charset="-78"/>
              <a:cs typeface="SST Arabic Medium" pitchFamily="34" charset="-78"/>
            </a:endParaRPr>
          </a:p>
          <a:p>
            <a:pPr lvl="0" algn="justLow" rtl="1"/>
            <a:r>
              <a:rPr lang="ar-EG" sz="1400" dirty="0">
                <a:solidFill>
                  <a:schemeClr val="tx1">
                    <a:lumMod val="50000"/>
                    <a:lumOff val="50000"/>
                  </a:schemeClr>
                </a:solidFill>
                <a:latin typeface="SST Arabic Medium" pitchFamily="34" charset="-78"/>
                <a:cs typeface="SST Arabic Medium" pitchFamily="34" charset="-78"/>
              </a:rPr>
              <a:t>يمكن أن تكون المخاطر إيجابية (فرص) أو سلبية (تهديدات).</a:t>
            </a:r>
          </a:p>
          <a:p>
            <a:pPr lvl="0" algn="justLow" rtl="1"/>
            <a:endParaRPr lang="ar-EG" sz="1400" dirty="0">
              <a:solidFill>
                <a:schemeClr val="tx1">
                  <a:lumMod val="50000"/>
                  <a:lumOff val="50000"/>
                </a:schemeClr>
              </a:solidFill>
              <a:latin typeface="SST Arabic Medium" pitchFamily="34" charset="-78"/>
              <a:cs typeface="SST Arabic Medium" pitchFamily="34" charset="-78"/>
            </a:endParaRPr>
          </a:p>
          <a:p>
            <a:pPr lvl="0" algn="justLow" rtl="1"/>
            <a:r>
              <a:rPr lang="ar-EG" sz="1400" dirty="0">
                <a:solidFill>
                  <a:schemeClr val="tx1">
                    <a:lumMod val="50000"/>
                    <a:lumOff val="50000"/>
                  </a:schemeClr>
                </a:solidFill>
                <a:latin typeface="SST Arabic Medium" pitchFamily="34" charset="-78"/>
                <a:cs typeface="SST Arabic Medium" pitchFamily="34" charset="-78"/>
              </a:rPr>
              <a:t>تتم معالجة المخاطر باستمرار طوال فترة المشروع.</a:t>
            </a:r>
          </a:p>
          <a:p>
            <a:pPr lvl="0" algn="justLow" rtl="1"/>
            <a:endParaRPr lang="ar-EG" sz="1400" dirty="0">
              <a:solidFill>
                <a:schemeClr val="tx1">
                  <a:lumMod val="50000"/>
                  <a:lumOff val="50000"/>
                </a:schemeClr>
              </a:solidFill>
              <a:latin typeface="SST Arabic Medium" pitchFamily="34" charset="-78"/>
              <a:cs typeface="SST Arabic Medium" pitchFamily="34" charset="-78"/>
            </a:endParaRPr>
          </a:p>
          <a:p>
            <a:pPr lvl="0" algn="justLow" rtl="1"/>
            <a:r>
              <a:rPr lang="ar-EG" sz="1400" dirty="0">
                <a:solidFill>
                  <a:schemeClr val="tx1">
                    <a:lumMod val="50000"/>
                    <a:lumOff val="50000"/>
                  </a:schemeClr>
                </a:solidFill>
                <a:latin typeface="SST Arabic Medium" pitchFamily="34" charset="-78"/>
                <a:cs typeface="SST Arabic Medium" pitchFamily="34" charset="-78"/>
              </a:rPr>
              <a:t>يؤثر سلوك المنظمة تجاه المخاطر، و رغبتها في المخاطرة، والحدود الفاصلة للمخاطر في كيفية معالجة المخاطر.</a:t>
            </a:r>
          </a:p>
          <a:p>
            <a:pPr lvl="0" algn="justLow" rtl="1"/>
            <a:r>
              <a:rPr lang="ar-EG" sz="1400" dirty="0">
                <a:solidFill>
                  <a:schemeClr val="tx1">
                    <a:lumMod val="50000"/>
                    <a:lumOff val="50000"/>
                  </a:schemeClr>
                </a:solidFill>
                <a:latin typeface="SST Arabic Medium" pitchFamily="34" charset="-78"/>
                <a:cs typeface="SST Arabic Medium" pitchFamily="34" charset="-78"/>
              </a:rPr>
              <a:t>يجب أن تكون الاستجابات للمخاطر:</a:t>
            </a:r>
          </a:p>
          <a:p>
            <a:pPr lvl="0" algn="justLow" rtl="1"/>
            <a:endParaRPr lang="ar-EG" sz="1400" dirty="0">
              <a:solidFill>
                <a:schemeClr val="tx1">
                  <a:lumMod val="50000"/>
                  <a:lumOff val="50000"/>
                </a:schemeClr>
              </a:solidFill>
              <a:latin typeface="SST Arabic Medium" pitchFamily="34" charset="-78"/>
              <a:cs typeface="SST Arabic Medium" pitchFamily="34" charset="-78"/>
            </a:endParaRPr>
          </a:p>
          <a:p>
            <a:pPr marL="285750" lvl="0" indent="-285750" algn="justLow" rtl="1">
              <a:buFont typeface="Arial" pitchFamily="34" charset="0"/>
              <a:buChar char="•"/>
            </a:pPr>
            <a:r>
              <a:rPr lang="ar-EG" sz="1400" dirty="0">
                <a:solidFill>
                  <a:schemeClr val="tx1">
                    <a:lumMod val="50000"/>
                    <a:lumOff val="50000"/>
                  </a:schemeClr>
                </a:solidFill>
                <a:latin typeface="SST Arabic Medium" pitchFamily="34" charset="-78"/>
                <a:cs typeface="SST Arabic Medium" pitchFamily="34" charset="-78"/>
              </a:rPr>
              <a:t>ملائمة لأهمية المخاطر.</a:t>
            </a:r>
          </a:p>
          <a:p>
            <a:pPr marL="285750" lvl="0" indent="-285750" algn="justLow" rtl="1">
              <a:buFont typeface="Arial" pitchFamily="34" charset="0"/>
              <a:buChar char="•"/>
            </a:pPr>
            <a:r>
              <a:rPr lang="ar-EG" sz="1400" dirty="0">
                <a:solidFill>
                  <a:schemeClr val="tx1">
                    <a:lumMod val="50000"/>
                    <a:lumOff val="50000"/>
                  </a:schemeClr>
                </a:solidFill>
                <a:latin typeface="SST Arabic Medium" pitchFamily="34" charset="-78"/>
                <a:cs typeface="SST Arabic Medium" pitchFamily="34" charset="-78"/>
              </a:rPr>
              <a:t> فعالة من حيث التكلفة.</a:t>
            </a:r>
          </a:p>
          <a:p>
            <a:pPr marL="285750" lvl="0" indent="-285750" algn="justLow" rtl="1">
              <a:buFont typeface="Arial" pitchFamily="34" charset="0"/>
              <a:buChar char="•"/>
            </a:pPr>
            <a:r>
              <a:rPr lang="ar-EG" sz="1400" dirty="0">
                <a:solidFill>
                  <a:schemeClr val="tx1">
                    <a:lumMod val="50000"/>
                    <a:lumOff val="50000"/>
                  </a:schemeClr>
                </a:solidFill>
                <a:latin typeface="SST Arabic Medium" pitchFamily="34" charset="-78"/>
                <a:cs typeface="SST Arabic Medium" pitchFamily="34" charset="-78"/>
              </a:rPr>
              <a:t>واقعية في سياق المشروع.</a:t>
            </a:r>
          </a:p>
          <a:p>
            <a:pPr marL="285750" lvl="0" indent="-285750" algn="justLow" rtl="1">
              <a:buFont typeface="Arial" pitchFamily="34" charset="0"/>
              <a:buChar char="•"/>
            </a:pPr>
            <a:r>
              <a:rPr lang="ar-EG" sz="1400" dirty="0">
                <a:solidFill>
                  <a:schemeClr val="tx1">
                    <a:lumMod val="50000"/>
                    <a:lumOff val="50000"/>
                  </a:schemeClr>
                </a:solidFill>
                <a:latin typeface="SST Arabic Medium" pitchFamily="34" charset="-78"/>
                <a:cs typeface="SST Arabic Medium" pitchFamily="34" charset="-78"/>
              </a:rPr>
              <a:t>موافق عليها من قبل المعنيون ذوي الصلة.</a:t>
            </a:r>
          </a:p>
          <a:p>
            <a:pPr marL="285750" lvl="0" indent="-285750" algn="justLow" rtl="1">
              <a:buFont typeface="Arial" pitchFamily="34" charset="0"/>
              <a:buChar char="•"/>
            </a:pPr>
            <a:r>
              <a:rPr lang="ar-EG" sz="1400" dirty="0">
                <a:solidFill>
                  <a:schemeClr val="tx1">
                    <a:lumMod val="50000"/>
                    <a:lumOff val="50000"/>
                  </a:schemeClr>
                </a:solidFill>
                <a:latin typeface="SST Arabic Medium" pitchFamily="34" charset="-78"/>
                <a:cs typeface="SST Arabic Medium" pitchFamily="34" charset="-78"/>
              </a:rPr>
              <a:t>هناك شخص مسؤول عنها.</a:t>
            </a:r>
          </a:p>
        </p:txBody>
      </p:sp>
      <p:sp>
        <p:nvSpPr>
          <p:cNvPr id="23" name="Isosceles Triangle 22"/>
          <p:cNvSpPr/>
          <p:nvPr/>
        </p:nvSpPr>
        <p:spPr>
          <a:xfrm rot="16200000">
            <a:off x="6380532" y="3763653"/>
            <a:ext cx="226262" cy="194174"/>
          </a:xfrm>
          <a:prstGeom prst="triangle">
            <a:avLst/>
          </a:pr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BF4BD2E9-A85D-4802-B858-182A244A70C5}"/>
              </a:ext>
            </a:extLst>
          </p:cNvPr>
          <p:cNvSpPr/>
          <p:nvPr/>
        </p:nvSpPr>
        <p:spPr>
          <a:xfrm>
            <a:off x="3586257" y="2114520"/>
            <a:ext cx="5919694" cy="400110"/>
          </a:xfrm>
          <a:prstGeom prst="rect">
            <a:avLst/>
          </a:prstGeom>
        </p:spPr>
        <p:txBody>
          <a:bodyPr wrap="square">
            <a:spAutoFit/>
          </a:bodyPr>
          <a:lstStyle/>
          <a:p>
            <a:pPr lvl="0" algn="just" rtl="1"/>
            <a:r>
              <a:rPr kumimoji="0" lang="ar-EG" sz="2000" b="1"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rPr>
              <a:t>المخاطر</a:t>
            </a:r>
            <a:endParaRPr kumimoji="0" lang="en-US" sz="2000" b="1" i="0" u="none" strike="noStrike" kern="1200" cap="none" spc="0" normalizeH="0" baseline="0" noProof="0" dirty="0">
              <a:ln>
                <a:noFill/>
              </a:ln>
              <a:solidFill>
                <a:schemeClr val="bg1"/>
              </a:solidFill>
              <a:effectLst/>
              <a:uLnTx/>
              <a:uFillTx/>
              <a:latin typeface="SST Arabic Medium" pitchFamily="34" charset="-78"/>
              <a:cs typeface="SST Arabic Medium" pitchFamily="34" charset="-78"/>
            </a:endParaRPr>
          </a:p>
        </p:txBody>
      </p:sp>
      <p:sp>
        <p:nvSpPr>
          <p:cNvPr id="25" name="Isosceles Triangle 24"/>
          <p:cNvSpPr/>
          <p:nvPr/>
        </p:nvSpPr>
        <p:spPr>
          <a:xfrm rot="16200000">
            <a:off x="6380532" y="4178389"/>
            <a:ext cx="226262" cy="194174"/>
          </a:xfrm>
          <a:prstGeom prst="triangle">
            <a:avLst/>
          </a:pr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1498626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E733652-4630-439D-B42A-F3B91217E1F5}"/>
              </a:ext>
            </a:extLst>
          </p:cNvPr>
          <p:cNvSpPr/>
          <p:nvPr/>
        </p:nvSpPr>
        <p:spPr>
          <a:xfrm>
            <a:off x="4053254" y="1684147"/>
            <a:ext cx="7437938" cy="1754326"/>
          </a:xfrm>
          <a:prstGeom prst="rect">
            <a:avLst/>
          </a:prstGeom>
        </p:spPr>
        <p:txBody>
          <a:bodyPr wrap="square">
            <a:spAutoFit/>
          </a:bodyPr>
          <a:lstStyle/>
          <a:p>
            <a:pPr lvl="0"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يمكن أن تؤدي الاستجابات الفعالة والمناسبة للمخاطر إلى تقليل</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التهديدات الفردية والكلية وزيادة الفرص الفردية</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والكلية للمشروع. يجب</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أن تحدد فرق المشروع باستمرار الاستجابات المحتملة للمخاطر</a:t>
            </a:r>
            <a:endParaRPr kumimoji="0" lang="en-US"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6" name="TextBox 5"/>
          <p:cNvSpPr txBox="1"/>
          <p:nvPr/>
        </p:nvSpPr>
        <p:spPr>
          <a:xfrm>
            <a:off x="3667125" y="526472"/>
            <a:ext cx="8033618"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المبادئ الـ 12 لإدارة المشاريع </a:t>
            </a:r>
            <a:r>
              <a:rPr lang="en-US" sz="2500" dirty="0">
                <a:solidFill>
                  <a:srgbClr val="112D63"/>
                </a:solidFill>
                <a:latin typeface="SST Arabic Medium" pitchFamily="34" charset="-78"/>
                <a:cs typeface="SST Arabic Medium" pitchFamily="34" charset="-78"/>
              </a:rPr>
              <a:t>PMI Principles</a:t>
            </a:r>
          </a:p>
        </p:txBody>
      </p:sp>
    </p:spTree>
    <p:extLst>
      <p:ext uri="{BB962C8B-B14F-4D97-AF65-F5344CB8AC3E}">
        <p14:creationId xmlns:p14="http://schemas.microsoft.com/office/powerpoint/2010/main" val="67275912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6"/>
          <p:cNvSpPr txBox="1"/>
          <p:nvPr/>
        </p:nvSpPr>
        <p:spPr>
          <a:xfrm>
            <a:off x="6564334" y="1282519"/>
            <a:ext cx="5143724" cy="371897"/>
          </a:xfrm>
          <a:prstGeom prst="rect">
            <a:avLst/>
          </a:prstGeom>
        </p:spPr>
        <p:txBody>
          <a:bodyPr wrap="square" lIns="0" tIns="0" rIns="0" bIns="0" rtlCol="0" anchor="t">
            <a:spAutoFit/>
          </a:bodyPr>
          <a:lstStyle/>
          <a:p>
            <a:pPr marL="0" marR="0" lvl="0" indent="0" algn="r" defTabSz="914400" rtl="1" eaLnBrk="1" fontAlgn="auto" latinLnBrk="0" hangingPunct="1">
              <a:lnSpc>
                <a:spcPts val="2899"/>
              </a:lnSpc>
              <a:spcBef>
                <a:spcPts val="0"/>
              </a:spcBef>
              <a:spcAft>
                <a:spcPts val="0"/>
              </a:spcAft>
              <a:buClrTx/>
              <a:buSzTx/>
              <a:buFontTx/>
              <a:buNone/>
              <a:tabLst/>
              <a:defRPr/>
            </a:pPr>
            <a:r>
              <a:rPr kumimoji="0" lang="ar-EG" sz="2000" b="1" i="0" u="none" strike="noStrike" kern="1200" cap="none" spc="0" normalizeH="0" baseline="0" noProof="0" dirty="0">
                <a:ln>
                  <a:noFill/>
                </a:ln>
                <a:solidFill>
                  <a:srgbClr val="00A1A7"/>
                </a:solidFill>
                <a:effectLst/>
                <a:uLnTx/>
                <a:uFillTx/>
                <a:latin typeface="SST Arabic Bold"/>
                <a:ea typeface="SST Arabic Bold"/>
                <a:cs typeface="SST Arabic Bold"/>
                <a:sym typeface="SST Arabic Bold"/>
                <a:rtl/>
              </a:rPr>
              <a:t>الســـؤال المـطلوب مـن النشـاط : </a:t>
            </a:r>
          </a:p>
        </p:txBody>
      </p:sp>
      <p:sp>
        <p:nvSpPr>
          <p:cNvPr id="17" name="TextBox 17"/>
          <p:cNvSpPr txBox="1"/>
          <p:nvPr/>
        </p:nvSpPr>
        <p:spPr>
          <a:xfrm>
            <a:off x="1373209" y="1720859"/>
            <a:ext cx="10334849" cy="425116"/>
          </a:xfrm>
          <a:prstGeom prst="rect">
            <a:avLst/>
          </a:prstGeom>
        </p:spPr>
        <p:txBody>
          <a:bodyPr wrap="square" lIns="0" tIns="0" rIns="0" bIns="0" rtlCol="0" anchor="t">
            <a:spAutoFit/>
          </a:bodyPr>
          <a:lstStyle/>
          <a:p>
            <a:pPr marL="0" marR="0" lvl="0" indent="0" algn="r" defTabSz="914400" rtl="1" eaLnBrk="1" fontAlgn="auto" latinLnBrk="0" hangingPunct="1">
              <a:lnSpc>
                <a:spcPts val="3733"/>
              </a:lnSpc>
              <a:spcBef>
                <a:spcPct val="0"/>
              </a:spcBef>
              <a:spcAft>
                <a:spcPts val="0"/>
              </a:spcAft>
              <a:buClrTx/>
              <a:buSzTx/>
              <a:buFontTx/>
              <a:buNone/>
              <a:tabLst/>
              <a:defRPr/>
            </a:pPr>
            <a:r>
              <a:rPr kumimoji="0" lang="ar-EG" b="0" i="0" u="none" strike="noStrike" kern="1200" cap="none" spc="0" normalizeH="0" baseline="0" noProof="0" dirty="0">
                <a:ln>
                  <a:noFill/>
                </a:ln>
                <a:solidFill>
                  <a:srgbClr val="18337A"/>
                </a:solidFill>
                <a:effectLst/>
                <a:uLnTx/>
                <a:uFillTx/>
                <a:latin typeface="SST Arabic Medium" pitchFamily="34" charset="-78"/>
                <a:ea typeface="Effra"/>
                <a:cs typeface="SST Arabic Medium" pitchFamily="34" charset="-78"/>
                <a:sym typeface="Effra"/>
                <a:rtl/>
              </a:rPr>
              <a:t>ورشة عمل عن الاستجابات الفعالة للمخاطر</a:t>
            </a:r>
          </a:p>
        </p:txBody>
      </p:sp>
      <p:pic>
        <p:nvPicPr>
          <p:cNvPr id="3" name="صورة 2"/>
          <p:cNvPicPr>
            <a:picLocks noChangeAspect="1"/>
          </p:cNvPicPr>
          <p:nvPr/>
        </p:nvPicPr>
        <p:blipFill rotWithShape="1">
          <a:blip r:embed="rId3" cstate="email">
            <a:extLst>
              <a:ext uri="{28A0092B-C50C-407E-A947-70E740481C1C}">
                <a14:useLocalDpi xmlns:a14="http://schemas.microsoft.com/office/drawing/2010/main"/>
              </a:ext>
            </a:extLst>
          </a:blip>
          <a:srcRect t="25690" b="26343"/>
          <a:stretch/>
        </p:blipFill>
        <p:spPr>
          <a:xfrm>
            <a:off x="85529" y="133349"/>
            <a:ext cx="1695646" cy="575238"/>
          </a:xfrm>
          <a:prstGeom prst="rect">
            <a:avLst/>
          </a:prstGeom>
        </p:spPr>
      </p:pic>
      <p:sp>
        <p:nvSpPr>
          <p:cNvPr id="2" name="Rectangle 1">
            <a:extLst>
              <a:ext uri="{FF2B5EF4-FFF2-40B4-BE49-F238E27FC236}">
                <a16:creationId xmlns:a16="http://schemas.microsoft.com/office/drawing/2014/main" id="{7F531E42-4577-4EB4-B5C5-006A1AAE8AA2}"/>
              </a:ext>
            </a:extLst>
          </p:cNvPr>
          <p:cNvSpPr/>
          <p:nvPr/>
        </p:nvSpPr>
        <p:spPr>
          <a:xfrm>
            <a:off x="1485900" y="2294204"/>
            <a:ext cx="10222158" cy="3816429"/>
          </a:xfrm>
          <a:prstGeom prst="rect">
            <a:avLst/>
          </a:prstGeom>
        </p:spPr>
        <p:txBody>
          <a:bodyPr wrap="square">
            <a:spAutoFit/>
          </a:bodyPr>
          <a:lstStyle/>
          <a:p>
            <a:pPr lvl="0" algn="r" rtl="1">
              <a:defRPr/>
            </a:pPr>
            <a:r>
              <a:rPr lang="ar-EG" dirty="0">
                <a:solidFill>
                  <a:srgbClr val="02BCB6"/>
                </a:solidFill>
                <a:latin typeface="SST Arabic Medium" pitchFamily="34" charset="-78"/>
                <a:cs typeface="SST Arabic Medium" pitchFamily="34" charset="-78"/>
              </a:rPr>
              <a:t>أمامكم السيناريوهات التالية:</a:t>
            </a:r>
          </a:p>
          <a:p>
            <a:pPr marL="342900" lvl="0" indent="-342900" algn="r" rtl="1">
              <a:buClr>
                <a:srgbClr val="03A5AD"/>
              </a:buClr>
              <a:buFont typeface="Arial" panose="020B0604020202020204" pitchFamily="34" charset="0"/>
              <a:buChar char="•"/>
              <a:defRPr/>
            </a:pPr>
            <a:r>
              <a:rPr lang="ar-EG" sz="1600" dirty="0">
                <a:solidFill>
                  <a:schemeClr val="tx1">
                    <a:lumMod val="50000"/>
                    <a:lumOff val="50000"/>
                  </a:schemeClr>
                </a:solidFill>
                <a:latin typeface="SST Arabic Medium" pitchFamily="34" charset="-78"/>
                <a:cs typeface="SST Arabic Medium" pitchFamily="34" charset="-78"/>
              </a:rPr>
              <a:t>تأخير في تسليم المواد بسبب مشاكل في سلسلة التوريد.</a:t>
            </a:r>
          </a:p>
          <a:p>
            <a:pPr marL="342900" lvl="0" indent="-342900" algn="r" rtl="1">
              <a:buClr>
                <a:srgbClr val="03A5AD"/>
              </a:buClr>
              <a:buFont typeface="Arial" panose="020B0604020202020204" pitchFamily="34" charset="0"/>
              <a:buChar char="•"/>
              <a:defRPr/>
            </a:pPr>
            <a:r>
              <a:rPr lang="ar-EG" sz="1600" dirty="0">
                <a:solidFill>
                  <a:schemeClr val="tx1">
                    <a:lumMod val="50000"/>
                    <a:lumOff val="50000"/>
                  </a:schemeClr>
                </a:solidFill>
                <a:latin typeface="SST Arabic Medium" pitchFamily="34" charset="-78"/>
                <a:cs typeface="SST Arabic Medium" pitchFamily="34" charset="-78"/>
              </a:rPr>
              <a:t>زيادة غير متوقعة في تكاليف المشروع.</a:t>
            </a:r>
          </a:p>
          <a:p>
            <a:pPr marL="342900" lvl="0" indent="-342900" algn="r" rtl="1">
              <a:buClr>
                <a:srgbClr val="03A5AD"/>
              </a:buClr>
              <a:buFont typeface="Arial" panose="020B0604020202020204" pitchFamily="34" charset="0"/>
              <a:buChar char="•"/>
              <a:defRPr/>
            </a:pPr>
            <a:r>
              <a:rPr lang="ar-EG" sz="1600" dirty="0">
                <a:solidFill>
                  <a:schemeClr val="tx1">
                    <a:lumMod val="50000"/>
                    <a:lumOff val="50000"/>
                  </a:schemeClr>
                </a:solidFill>
                <a:latin typeface="SST Arabic Medium" pitchFamily="34" charset="-78"/>
                <a:cs typeface="SST Arabic Medium" pitchFamily="34" charset="-78"/>
              </a:rPr>
              <a:t>انسحاب أحد أعضاء الفريق الأساسيين من المشروع.</a:t>
            </a:r>
          </a:p>
          <a:p>
            <a:pPr marL="342900" lvl="0" indent="-342900" algn="r" rtl="1">
              <a:buClr>
                <a:srgbClr val="03A5AD"/>
              </a:buClr>
              <a:buFont typeface="Arial" panose="020B0604020202020204" pitchFamily="34" charset="0"/>
              <a:buChar char="•"/>
              <a:defRPr/>
            </a:pPr>
            <a:r>
              <a:rPr lang="ar-EG" sz="1600" dirty="0">
                <a:solidFill>
                  <a:schemeClr val="tx1">
                    <a:lumMod val="50000"/>
                    <a:lumOff val="50000"/>
                  </a:schemeClr>
                </a:solidFill>
                <a:latin typeface="SST Arabic Medium" pitchFamily="34" charset="-78"/>
                <a:cs typeface="SST Arabic Medium" pitchFamily="34" charset="-78"/>
              </a:rPr>
              <a:t>تغير في متطلبات العميل في منتصف المشروع.</a:t>
            </a:r>
            <a:endParaRPr lang="ar-SA" sz="1600" dirty="0">
              <a:solidFill>
                <a:schemeClr val="tx1">
                  <a:lumMod val="50000"/>
                  <a:lumOff val="50000"/>
                </a:schemeClr>
              </a:solidFill>
              <a:latin typeface="SST Arabic Medium" pitchFamily="34" charset="-78"/>
              <a:cs typeface="SST Arabic Medium" pitchFamily="34" charset="-78"/>
            </a:endParaRPr>
          </a:p>
          <a:p>
            <a:pPr marL="342900" lvl="0" indent="-342900" algn="r" rtl="1">
              <a:buClr>
                <a:srgbClr val="03A5AD"/>
              </a:buClr>
              <a:buFont typeface="Arial" panose="020B0604020202020204" pitchFamily="34" charset="0"/>
              <a:buChar char="•"/>
              <a:defRPr/>
            </a:pPr>
            <a:endParaRPr lang="ar-EG" sz="1600" dirty="0">
              <a:solidFill>
                <a:schemeClr val="tx1">
                  <a:lumMod val="50000"/>
                  <a:lumOff val="50000"/>
                </a:schemeClr>
              </a:solidFill>
              <a:latin typeface="SST Arabic Medium" pitchFamily="34" charset="-78"/>
              <a:cs typeface="SST Arabic Medium" pitchFamily="34" charset="-78"/>
            </a:endParaRPr>
          </a:p>
          <a:p>
            <a:pPr lvl="0" algn="r" rtl="1">
              <a:lnSpc>
                <a:spcPct val="150000"/>
              </a:lnSpc>
              <a:defRPr/>
            </a:pPr>
            <a:r>
              <a:rPr lang="ar-EG" sz="1600" dirty="0">
                <a:solidFill>
                  <a:srgbClr val="02BCB6"/>
                </a:solidFill>
                <a:latin typeface="SST Arabic Medium" pitchFamily="34" charset="-78"/>
                <a:cs typeface="SST Arabic Medium" pitchFamily="34" charset="-78"/>
              </a:rPr>
              <a:t>يطلب من كل مجموعة تحليل السيناريوهات وتحديد:</a:t>
            </a:r>
            <a:endParaRPr lang="ar-SA" sz="1600" dirty="0">
              <a:solidFill>
                <a:srgbClr val="02BCB6"/>
              </a:solidFill>
              <a:latin typeface="SST Arabic Medium" pitchFamily="34" charset="-78"/>
              <a:cs typeface="SST Arabic Medium" pitchFamily="34" charset="-78"/>
            </a:endParaRPr>
          </a:p>
          <a:p>
            <a:pPr marL="342900" indent="-342900" algn="r" rtl="1">
              <a:lnSpc>
                <a:spcPct val="150000"/>
              </a:lnSpc>
              <a:buClr>
                <a:srgbClr val="03A5AD"/>
              </a:buClr>
              <a:buFont typeface="Arial" panose="020B0604020202020204" pitchFamily="34" charset="0"/>
              <a:buChar char="•"/>
              <a:defRPr/>
            </a:pPr>
            <a:r>
              <a:rPr lang="ar-EG" sz="1600" dirty="0">
                <a:solidFill>
                  <a:schemeClr val="tx1">
                    <a:lumMod val="50000"/>
                    <a:lumOff val="50000"/>
                  </a:schemeClr>
                </a:solidFill>
                <a:latin typeface="SST Arabic Medium" pitchFamily="34" charset="-78"/>
                <a:cs typeface="SST Arabic Medium" pitchFamily="34" charset="-78"/>
              </a:rPr>
              <a:t>نوع المخاطر (مالية، تشغيلية، فنية، بيئية، إلخ).</a:t>
            </a:r>
            <a:endParaRPr lang="ar-SA" sz="1600" dirty="0">
              <a:solidFill>
                <a:schemeClr val="tx1">
                  <a:lumMod val="50000"/>
                  <a:lumOff val="50000"/>
                </a:schemeClr>
              </a:solidFill>
              <a:latin typeface="SST Arabic Medium" pitchFamily="34" charset="-78"/>
              <a:cs typeface="SST Arabic Medium" pitchFamily="34" charset="-78"/>
            </a:endParaRPr>
          </a:p>
          <a:p>
            <a:pPr marL="342900" indent="-342900" algn="r" rtl="1">
              <a:lnSpc>
                <a:spcPct val="150000"/>
              </a:lnSpc>
              <a:buClr>
                <a:srgbClr val="03A5AD"/>
              </a:buClr>
              <a:buFont typeface="Arial" panose="020B0604020202020204" pitchFamily="34" charset="0"/>
              <a:buChar char="•"/>
              <a:defRPr/>
            </a:pPr>
            <a:r>
              <a:rPr lang="ar-EG" sz="1600" dirty="0">
                <a:solidFill>
                  <a:schemeClr val="tx1">
                    <a:lumMod val="50000"/>
                    <a:lumOff val="50000"/>
                  </a:schemeClr>
                </a:solidFill>
                <a:latin typeface="SST Arabic Medium" pitchFamily="34" charset="-78"/>
                <a:cs typeface="SST Arabic Medium" pitchFamily="34" charset="-78"/>
              </a:rPr>
              <a:t>درجة الخطورة (عالية – متوسطة -  منخفضة). </a:t>
            </a:r>
            <a:endParaRPr lang="ar-SA" sz="1600" dirty="0">
              <a:solidFill>
                <a:schemeClr val="tx1">
                  <a:lumMod val="50000"/>
                  <a:lumOff val="50000"/>
                </a:schemeClr>
              </a:solidFill>
              <a:latin typeface="SST Arabic Medium" pitchFamily="34" charset="-78"/>
              <a:cs typeface="SST Arabic Medium" pitchFamily="34" charset="-78"/>
            </a:endParaRPr>
          </a:p>
          <a:p>
            <a:pPr marL="342900" indent="-342900" algn="r" rtl="1">
              <a:lnSpc>
                <a:spcPct val="150000"/>
              </a:lnSpc>
              <a:buClr>
                <a:srgbClr val="03A5AD"/>
              </a:buClr>
              <a:buFont typeface="Arial" panose="020B0604020202020204" pitchFamily="34" charset="0"/>
              <a:buChar char="•"/>
              <a:defRPr/>
            </a:pPr>
            <a:r>
              <a:rPr lang="ar-EG" sz="1600" dirty="0">
                <a:solidFill>
                  <a:schemeClr val="tx1">
                    <a:lumMod val="50000"/>
                    <a:lumOff val="50000"/>
                  </a:schemeClr>
                </a:solidFill>
                <a:latin typeface="SST Arabic Medium" pitchFamily="34" charset="-78"/>
                <a:cs typeface="SST Arabic Medium" pitchFamily="34" charset="-78"/>
              </a:rPr>
              <a:t>الاحتمالية (مرتفعة – متوسطة – منخفضة).</a:t>
            </a:r>
            <a:endParaRPr lang="ar-SA" sz="1600" dirty="0">
              <a:solidFill>
                <a:schemeClr val="tx1">
                  <a:lumMod val="50000"/>
                  <a:lumOff val="50000"/>
                </a:schemeClr>
              </a:solidFill>
              <a:latin typeface="SST Arabic Medium" pitchFamily="34" charset="-78"/>
              <a:cs typeface="SST Arabic Medium" pitchFamily="34" charset="-78"/>
            </a:endParaRPr>
          </a:p>
          <a:p>
            <a:pPr marL="342900" indent="-342900" algn="r" rtl="1">
              <a:lnSpc>
                <a:spcPct val="150000"/>
              </a:lnSpc>
              <a:buClr>
                <a:srgbClr val="03A5AD"/>
              </a:buClr>
              <a:buFont typeface="Arial" panose="020B0604020202020204" pitchFamily="34" charset="0"/>
              <a:buChar char="•"/>
              <a:defRPr/>
            </a:pPr>
            <a:r>
              <a:rPr lang="ar-EG" sz="1600" dirty="0">
                <a:solidFill>
                  <a:schemeClr val="tx1">
                    <a:lumMod val="50000"/>
                    <a:lumOff val="50000"/>
                  </a:schemeClr>
                </a:solidFill>
                <a:latin typeface="SST Arabic Medium" pitchFamily="34" charset="-78"/>
                <a:cs typeface="SST Arabic Medium" pitchFamily="34" charset="-78"/>
              </a:rPr>
              <a:t>التأثير (مرتفع – متوسط – منخفض).</a:t>
            </a:r>
          </a:p>
          <a:p>
            <a:pPr lvl="0" algn="r" rtl="1">
              <a:defRPr/>
            </a:pPr>
            <a:endParaRPr kumimoji="0" lang="ar-EG" sz="12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a:p>
            <a:pPr lvl="0" algn="r" rtl="1">
              <a:defRPr/>
            </a:pPr>
            <a:endParaRPr kumimoji="0" lang="ar-EG" sz="12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18" name="TextBox 15"/>
          <p:cNvSpPr txBox="1"/>
          <p:nvPr/>
        </p:nvSpPr>
        <p:spPr>
          <a:xfrm>
            <a:off x="9239189" y="881894"/>
            <a:ext cx="2210849" cy="186205"/>
          </a:xfrm>
          <a:prstGeom prst="rect">
            <a:avLst/>
          </a:prstGeom>
        </p:spPr>
        <p:txBody>
          <a:bodyPr wrap="square" lIns="0" tIns="0" rIns="0" bIns="0" rtlCol="0" anchor="t">
            <a:spAutoFit/>
          </a:bodyPr>
          <a:lstStyle>
            <a:defPPr>
              <a:defRPr lang="en-US"/>
            </a:defPPr>
            <a:lvl1pPr algn="ctr">
              <a:lnSpc>
                <a:spcPts val="1231"/>
              </a:lnSpc>
              <a:defRPr sz="1866">
                <a:solidFill>
                  <a:srgbClr val="FEFEFE"/>
                </a:solidFill>
                <a:latin typeface="SST Arabic Medium" panose="020B0604030504020204" pitchFamily="34" charset="-78"/>
                <a:ea typeface="SST Arabic Bold"/>
                <a:cs typeface="SST Arabic Medium" panose="020B0604030504020204" pitchFamily="34" charset="-78"/>
                <a:rtl/>
              </a:defRPr>
            </a:lvl1pPr>
          </a:lstStyle>
          <a:p>
            <a:pPr lvl="0" rtl="1">
              <a:defRPr/>
            </a:pPr>
            <a:r>
              <a:rPr lang="ar-EG" sz="2400" dirty="0">
                <a:sym typeface="SST Arabic Bold"/>
              </a:rPr>
              <a:t>نشاط ت</a:t>
            </a:r>
            <a:r>
              <a:rPr lang="ar-SA" sz="2400" dirty="0">
                <a:sym typeface="SST Arabic Bold"/>
              </a:rPr>
              <a:t>دريبي (4)</a:t>
            </a:r>
            <a:r>
              <a:rPr lang="ar-EG" sz="2400" dirty="0">
                <a:sym typeface="SST Arabic Bold"/>
              </a:rPr>
              <a:t> </a:t>
            </a:r>
            <a:endParaRPr lang="en-US" sz="2400" dirty="0">
              <a:sym typeface="SST Arabic Bold"/>
            </a:endParaRPr>
          </a:p>
        </p:txBody>
      </p:sp>
      <p:pic>
        <p:nvPicPr>
          <p:cNvPr id="13" name="Picture 1546066134">
            <a:extLst>
              <a:ext uri="{FF2B5EF4-FFF2-40B4-BE49-F238E27FC236}">
                <a16:creationId xmlns:a16="http://schemas.microsoft.com/office/drawing/2014/main" id="{CD097AB9-F03F-498F-8ED9-99FA48638C2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309776" y="651573"/>
            <a:ext cx="469716" cy="390406"/>
          </a:xfrm>
          <a:prstGeom prst="rect">
            <a:avLst/>
          </a:prstGeom>
        </p:spPr>
      </p:pic>
    </p:spTree>
    <p:extLst>
      <p:ext uri="{BB962C8B-B14F-4D97-AF65-F5344CB8AC3E}">
        <p14:creationId xmlns:p14="http://schemas.microsoft.com/office/powerpoint/2010/main" val="3014913217"/>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a:off x="1049867" y="2364049"/>
            <a:ext cx="1687842" cy="3440521"/>
          </a:xfrm>
          <a:custGeom>
            <a:avLst/>
            <a:gdLst/>
            <a:ahLst/>
            <a:cxnLst/>
            <a:rect l="l" t="t" r="r" b="b"/>
            <a:pathLst>
              <a:path w="3374426" h="6957149">
                <a:moveTo>
                  <a:pt x="3374426" y="0"/>
                </a:moveTo>
                <a:lnTo>
                  <a:pt x="0" y="0"/>
                </a:lnTo>
                <a:lnTo>
                  <a:pt x="0" y="6957149"/>
                </a:lnTo>
                <a:lnTo>
                  <a:pt x="3374426" y="6957149"/>
                </a:lnTo>
                <a:lnTo>
                  <a:pt x="3374426"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pPr marL="0" algn="r" defTabSz="914400" rtl="1" eaLnBrk="1" latinLnBrk="0" hangingPunct="1"/>
            <a:endParaRPr lang="en-SA"/>
          </a:p>
        </p:txBody>
      </p:sp>
      <p:sp>
        <p:nvSpPr>
          <p:cNvPr id="3" name="Freeform 3"/>
          <p:cNvSpPr/>
          <p:nvPr/>
        </p:nvSpPr>
        <p:spPr>
          <a:xfrm>
            <a:off x="188528" y="1644050"/>
            <a:ext cx="3138104" cy="780375"/>
          </a:xfrm>
          <a:custGeom>
            <a:avLst/>
            <a:gdLst/>
            <a:ahLst/>
            <a:cxnLst/>
            <a:rect l="l" t="t" r="r" b="b"/>
            <a:pathLst>
              <a:path w="4707156" h="1170563">
                <a:moveTo>
                  <a:pt x="0" y="0"/>
                </a:moveTo>
                <a:lnTo>
                  <a:pt x="4707156" y="0"/>
                </a:lnTo>
                <a:lnTo>
                  <a:pt x="4707156" y="1170563"/>
                </a:lnTo>
                <a:lnTo>
                  <a:pt x="0" y="117056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marL="0" algn="r" defTabSz="914400" rtl="1" eaLnBrk="1" latinLnBrk="0" hangingPunct="1"/>
            <a:endParaRPr lang="en-SA"/>
          </a:p>
        </p:txBody>
      </p:sp>
      <p:grpSp>
        <p:nvGrpSpPr>
          <p:cNvPr id="4" name="Group 4"/>
          <p:cNvGrpSpPr/>
          <p:nvPr/>
        </p:nvGrpSpPr>
        <p:grpSpPr>
          <a:xfrm>
            <a:off x="2942436" y="5252122"/>
            <a:ext cx="9221490" cy="1116928"/>
            <a:chOff x="24064" y="-24064"/>
            <a:chExt cx="18442979" cy="2233856"/>
          </a:xfrm>
        </p:grpSpPr>
        <p:sp>
          <p:nvSpPr>
            <p:cNvPr id="5" name="Freeform 5"/>
            <p:cNvSpPr/>
            <p:nvPr/>
          </p:nvSpPr>
          <p:spPr>
            <a:xfrm>
              <a:off x="16099891" y="0"/>
              <a:ext cx="2367152" cy="2209792"/>
            </a:xfrm>
            <a:custGeom>
              <a:avLst/>
              <a:gdLst/>
              <a:ahLst/>
              <a:cxnLst/>
              <a:rect l="l" t="t" r="r" b="b"/>
              <a:pathLst>
                <a:path w="8141970" h="2209792">
                  <a:moveTo>
                    <a:pt x="0" y="0"/>
                  </a:moveTo>
                  <a:lnTo>
                    <a:pt x="8141970" y="0"/>
                  </a:lnTo>
                  <a:lnTo>
                    <a:pt x="8141970" y="2209792"/>
                  </a:lnTo>
                  <a:lnTo>
                    <a:pt x="0" y="2209792"/>
                  </a:lnTo>
                  <a:lnTo>
                    <a:pt x="0" y="0"/>
                  </a:lnTo>
                  <a:close/>
                </a:path>
              </a:pathLst>
            </a:custGeom>
            <a:blipFill>
              <a:blip r:embed="rId6" cstate="hqprint">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a:fillRect/>
              </a:stretch>
            </a:blipFill>
          </p:spPr>
          <p:txBody>
            <a:bodyPr/>
            <a:lstStyle/>
            <a:p>
              <a:endParaRPr lang="en-SA"/>
            </a:p>
          </p:txBody>
        </p:sp>
        <p:sp>
          <p:nvSpPr>
            <p:cNvPr id="6" name="Freeform 6"/>
            <p:cNvSpPr/>
            <p:nvPr/>
          </p:nvSpPr>
          <p:spPr>
            <a:xfrm>
              <a:off x="8043809" y="0"/>
              <a:ext cx="8141970" cy="2209792"/>
            </a:xfrm>
            <a:custGeom>
              <a:avLst/>
              <a:gdLst/>
              <a:ahLst/>
              <a:cxnLst/>
              <a:rect l="l" t="t" r="r" b="b"/>
              <a:pathLst>
                <a:path w="8141970" h="2209792">
                  <a:moveTo>
                    <a:pt x="0" y="0"/>
                  </a:moveTo>
                  <a:lnTo>
                    <a:pt x="8141971" y="0"/>
                  </a:lnTo>
                  <a:lnTo>
                    <a:pt x="8141971" y="2209792"/>
                  </a:lnTo>
                  <a:lnTo>
                    <a:pt x="0" y="2209792"/>
                  </a:lnTo>
                  <a:lnTo>
                    <a:pt x="0" y="0"/>
                  </a:lnTo>
                  <a:close/>
                </a:path>
              </a:pathLst>
            </a:custGeom>
            <a:blipFill>
              <a:blip r:embed="rId6" cstate="hqprint">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txBody>
            <a:bodyPr/>
            <a:lstStyle/>
            <a:p>
              <a:endParaRPr lang="en-SA"/>
            </a:p>
          </p:txBody>
        </p:sp>
        <p:sp>
          <p:nvSpPr>
            <p:cNvPr id="7" name="Freeform 7"/>
            <p:cNvSpPr/>
            <p:nvPr/>
          </p:nvSpPr>
          <p:spPr>
            <a:xfrm>
              <a:off x="24064" y="-24064"/>
              <a:ext cx="8141970" cy="2209792"/>
            </a:xfrm>
            <a:custGeom>
              <a:avLst/>
              <a:gdLst/>
              <a:ahLst/>
              <a:cxnLst/>
              <a:rect l="l" t="t" r="r" b="b"/>
              <a:pathLst>
                <a:path w="8141970" h="2209792">
                  <a:moveTo>
                    <a:pt x="0" y="0"/>
                  </a:moveTo>
                  <a:lnTo>
                    <a:pt x="8141970" y="0"/>
                  </a:lnTo>
                  <a:lnTo>
                    <a:pt x="8141970" y="2209792"/>
                  </a:lnTo>
                  <a:lnTo>
                    <a:pt x="0" y="2209792"/>
                  </a:lnTo>
                  <a:lnTo>
                    <a:pt x="0" y="0"/>
                  </a:lnTo>
                  <a:close/>
                </a:path>
              </a:pathLst>
            </a:custGeom>
            <a:blipFill>
              <a:blip r:embed="rId6" cstate="hqprint">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txBody>
            <a:bodyPr/>
            <a:lstStyle/>
            <a:p>
              <a:endParaRPr lang="en-SA"/>
            </a:p>
          </p:txBody>
        </p:sp>
      </p:grpSp>
      <p:grpSp>
        <p:nvGrpSpPr>
          <p:cNvPr id="8" name="Group 8"/>
          <p:cNvGrpSpPr/>
          <p:nvPr/>
        </p:nvGrpSpPr>
        <p:grpSpPr>
          <a:xfrm>
            <a:off x="8961875" y="870886"/>
            <a:ext cx="3230125" cy="286218"/>
            <a:chOff x="-96454" y="-89590"/>
            <a:chExt cx="1420799" cy="125895"/>
          </a:xfrm>
        </p:grpSpPr>
        <p:sp>
          <p:nvSpPr>
            <p:cNvPr id="9" name="Freeform 9"/>
            <p:cNvSpPr/>
            <p:nvPr/>
          </p:nvSpPr>
          <p:spPr>
            <a:xfrm>
              <a:off x="-96454" y="-89590"/>
              <a:ext cx="1324345" cy="83930"/>
            </a:xfrm>
            <a:custGeom>
              <a:avLst/>
              <a:gdLst/>
              <a:ahLst/>
              <a:cxnLst/>
              <a:rect l="l" t="t" r="r" b="b"/>
              <a:pathLst>
                <a:path w="1324345" h="36305">
                  <a:moveTo>
                    <a:pt x="0" y="0"/>
                  </a:moveTo>
                  <a:lnTo>
                    <a:pt x="1324345" y="0"/>
                  </a:lnTo>
                  <a:lnTo>
                    <a:pt x="1324345" y="36305"/>
                  </a:lnTo>
                  <a:lnTo>
                    <a:pt x="0" y="36305"/>
                  </a:lnTo>
                  <a:close/>
                </a:path>
              </a:pathLst>
            </a:custGeom>
            <a:solidFill>
              <a:srgbClr val="01AFB1">
                <a:alpha val="35000"/>
              </a:srgbClr>
            </a:solidFill>
          </p:spPr>
          <p:txBody>
            <a:bodyPr/>
            <a:lstStyle/>
            <a:p>
              <a:endParaRPr lang="en-SA"/>
            </a:p>
          </p:txBody>
        </p:sp>
        <p:sp>
          <p:nvSpPr>
            <p:cNvPr id="10" name="TextBox 10"/>
            <p:cNvSpPr txBox="1"/>
            <p:nvPr/>
          </p:nvSpPr>
          <p:spPr>
            <a:xfrm>
              <a:off x="0" y="-47625"/>
              <a:ext cx="1324345" cy="83930"/>
            </a:xfrm>
            <a:prstGeom prst="rect">
              <a:avLst/>
            </a:prstGeom>
          </p:spPr>
          <p:txBody>
            <a:bodyPr lIns="33867" tIns="33867" rIns="33867" bIns="33867" rtlCol="0" anchor="ctr"/>
            <a:lstStyle/>
            <a:p>
              <a:pPr marL="0" marR="0" lvl="0" indent="0" algn="ctr" defTabSz="914400" rtl="1" eaLnBrk="1" fontAlgn="auto" latinLnBrk="0" hangingPunct="1">
                <a:lnSpc>
                  <a:spcPts val="2382"/>
                </a:lnSpc>
                <a:spcBef>
                  <a:spcPts val="0"/>
                </a:spcBef>
                <a:spcAft>
                  <a:spcPts val="0"/>
                </a:spcAft>
                <a:buClrTx/>
                <a:buSzTx/>
                <a:buFontTx/>
                <a:buNone/>
                <a:tabLst/>
                <a:defRPr/>
              </a:pPr>
              <a:endParaRPr kumimoji="0" sz="1200" b="0"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sp>
        <p:nvSpPr>
          <p:cNvPr id="12" name="TextBox 12"/>
          <p:cNvSpPr txBox="1"/>
          <p:nvPr/>
        </p:nvSpPr>
        <p:spPr>
          <a:xfrm>
            <a:off x="8874561" y="455487"/>
            <a:ext cx="3043577" cy="807913"/>
          </a:xfrm>
          <a:prstGeom prst="rect">
            <a:avLst/>
          </a:prstGeom>
        </p:spPr>
        <p:txBody>
          <a:bodyPr lIns="0" tIns="0" rIns="0" bIns="0" rtlCol="0" anchor="t">
            <a:spAutoFit/>
          </a:bodyPr>
          <a:lstStyle/>
          <a:p>
            <a:pPr marL="0" marR="0" lvl="0" indent="0" algn="ctr" defTabSz="914400" rtl="1" eaLnBrk="1" fontAlgn="auto" latinLnBrk="0" hangingPunct="1">
              <a:lnSpc>
                <a:spcPts val="6321"/>
              </a:lnSpc>
              <a:spcBef>
                <a:spcPts val="0"/>
              </a:spcBef>
              <a:spcAft>
                <a:spcPts val="0"/>
              </a:spcAft>
              <a:buClrTx/>
              <a:buSzTx/>
              <a:buFontTx/>
              <a:buNone/>
              <a:tabLst/>
              <a:defRPr/>
            </a:pPr>
            <a:r>
              <a:rPr kumimoji="0" lang="ar-EG" sz="4515" b="1" i="0" u="none" strike="noStrike" kern="1200" cap="none" spc="0" normalizeH="0" baseline="0" noProof="0" dirty="0">
                <a:ln>
                  <a:noFill/>
                </a:ln>
                <a:solidFill>
                  <a:srgbClr val="1B3280"/>
                </a:solidFill>
                <a:effectLst/>
                <a:uLnTx/>
                <a:uFillTx/>
                <a:latin typeface="SST Arabic Bold"/>
                <a:ea typeface="SST Arabic Bold"/>
                <a:cs typeface="SST Arabic Bold"/>
                <a:sym typeface="SST Arabic Bold"/>
                <a:rtl/>
              </a:rPr>
              <a:t>إضاءة </a:t>
            </a:r>
            <a:r>
              <a:rPr kumimoji="0" lang="ar-EG" sz="4515" b="1" i="0" u="none" strike="noStrike" kern="1200" cap="none" spc="0" normalizeH="0" baseline="0" noProof="0" dirty="0" err="1">
                <a:ln>
                  <a:noFill/>
                </a:ln>
                <a:solidFill>
                  <a:srgbClr val="1B3280"/>
                </a:solidFill>
                <a:effectLst/>
                <a:uLnTx/>
                <a:uFillTx/>
                <a:latin typeface="SST Arabic Bold"/>
                <a:ea typeface="SST Arabic Bold"/>
                <a:cs typeface="SST Arabic Bold"/>
                <a:sym typeface="SST Arabic Bold"/>
                <a:rtl/>
              </a:rPr>
              <a:t>إثرائية</a:t>
            </a:r>
            <a:r>
              <a:rPr kumimoji="0" lang="ar-EG" sz="4515" b="1" i="0" u="none" strike="noStrike" kern="1200" cap="none" spc="0" normalizeH="0" baseline="0" noProof="0" dirty="0">
                <a:ln>
                  <a:noFill/>
                </a:ln>
                <a:solidFill>
                  <a:srgbClr val="1B3280"/>
                </a:solidFill>
                <a:effectLst/>
                <a:uLnTx/>
                <a:uFillTx/>
                <a:latin typeface="SST Arabic Bold"/>
                <a:ea typeface="SST Arabic Bold"/>
                <a:cs typeface="SST Arabic Bold"/>
                <a:sym typeface="SST Arabic Bold"/>
                <a:rtl/>
              </a:rPr>
              <a:t> </a:t>
            </a:r>
          </a:p>
        </p:txBody>
      </p:sp>
      <p:sp>
        <p:nvSpPr>
          <p:cNvPr id="13" name="TextBox 13"/>
          <p:cNvSpPr txBox="1"/>
          <p:nvPr/>
        </p:nvSpPr>
        <p:spPr>
          <a:xfrm>
            <a:off x="3878341" y="2273015"/>
            <a:ext cx="7883933" cy="2189702"/>
          </a:xfrm>
          <a:prstGeom prst="rect">
            <a:avLst/>
          </a:prstGeom>
        </p:spPr>
        <p:txBody>
          <a:bodyPr lIns="0" tIns="0" rIns="0" bIns="0" rtlCol="0" anchor="t">
            <a:spAutoFit/>
          </a:bodyPr>
          <a:lstStyle/>
          <a:p>
            <a:pPr lvl="0" algn="r" rtl="1">
              <a:lnSpc>
                <a:spcPct val="200000"/>
              </a:lnSpc>
            </a:pPr>
            <a:r>
              <a:rPr lang="ar-EG" sz="2500" dirty="0">
                <a:solidFill>
                  <a:srgbClr val="01AFB1"/>
                </a:solidFill>
                <a:latin typeface="SST Arabic Medium" pitchFamily="34" charset="-78"/>
                <a:cs typeface="SST Arabic Medium" pitchFamily="34" charset="-78"/>
              </a:rPr>
              <a:t>"المشاريع العظيمة تُبنى على القدرة على تحديد المخاطر، وتقييمها، والتعامل معها بفعالية." </a:t>
            </a:r>
          </a:p>
          <a:p>
            <a:pPr lvl="0" algn="l">
              <a:lnSpc>
                <a:spcPct val="200000"/>
              </a:lnSpc>
            </a:pPr>
            <a:r>
              <a:rPr lang="ar-EG" sz="2500" dirty="0">
                <a:solidFill>
                  <a:srgbClr val="01AFB1"/>
                </a:solidFill>
                <a:latin typeface="SST Arabic Medium" pitchFamily="34" charset="-78"/>
                <a:cs typeface="SST Arabic Medium" pitchFamily="34" charset="-78"/>
              </a:rPr>
              <a:t> </a:t>
            </a:r>
            <a:r>
              <a:rPr lang="ar-EG" sz="2500" dirty="0">
                <a:solidFill>
                  <a:schemeClr val="accent1"/>
                </a:solidFill>
                <a:latin typeface="SST Arabic Medium" pitchFamily="34" charset="-78"/>
                <a:cs typeface="SST Arabic Medium" pitchFamily="34" charset="-78"/>
              </a:rPr>
              <a:t>إدوارد </a:t>
            </a:r>
            <a:r>
              <a:rPr lang="ar-EG" sz="2500" dirty="0" err="1">
                <a:solidFill>
                  <a:schemeClr val="accent1"/>
                </a:solidFill>
                <a:latin typeface="SST Arabic Medium" pitchFamily="34" charset="-78"/>
                <a:cs typeface="SST Arabic Medium" pitchFamily="34" charset="-78"/>
              </a:rPr>
              <a:t>ديمنج</a:t>
            </a:r>
            <a:endParaRPr lang="ar-EG" sz="2500" dirty="0">
              <a:solidFill>
                <a:schemeClr val="accent1"/>
              </a:solidFill>
              <a:latin typeface="SST Arabic Medium" pitchFamily="34" charset="-78"/>
              <a:cs typeface="SST Arabic Medium" pitchFamily="34" charset="-78"/>
            </a:endParaRPr>
          </a:p>
        </p:txBody>
      </p:sp>
      <p:pic>
        <p:nvPicPr>
          <p:cNvPr id="14" name="صورة 13"/>
          <p:cNvPicPr>
            <a:picLocks noChangeAspect="1"/>
          </p:cNvPicPr>
          <p:nvPr/>
        </p:nvPicPr>
        <p:blipFill rotWithShape="1">
          <a:blip r:embed="rId8" cstate="hqprint">
            <a:extLst>
              <a:ext uri="{28A0092B-C50C-407E-A947-70E740481C1C}">
                <a14:useLocalDpi xmlns:a14="http://schemas.microsoft.com/office/drawing/2010/main"/>
              </a:ext>
            </a:extLst>
          </a:blip>
          <a:srcRect/>
          <a:stretch/>
        </p:blipFill>
        <p:spPr>
          <a:xfrm>
            <a:off x="188528" y="5862293"/>
            <a:ext cx="2153520" cy="825301"/>
          </a:xfrm>
          <a:prstGeom prst="rect">
            <a:avLst/>
          </a:prstGeom>
        </p:spPr>
      </p:pic>
    </p:spTree>
    <p:extLst>
      <p:ext uri="{BB962C8B-B14F-4D97-AF65-F5344CB8AC3E}">
        <p14:creationId xmlns:p14="http://schemas.microsoft.com/office/powerpoint/2010/main" val="4285769175"/>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F4BD2E9-A85D-4802-B858-182A244A70C5}"/>
              </a:ext>
            </a:extLst>
          </p:cNvPr>
          <p:cNvSpPr/>
          <p:nvPr/>
        </p:nvSpPr>
        <p:spPr>
          <a:xfrm>
            <a:off x="5670073" y="1582480"/>
            <a:ext cx="5919694" cy="369332"/>
          </a:xfrm>
          <a:prstGeom prst="rect">
            <a:avLst/>
          </a:prstGeom>
        </p:spPr>
        <p:txBody>
          <a:bodyPr wrap="square">
            <a:spAutoFit/>
          </a:bodyPr>
          <a:lstStyle/>
          <a:p>
            <a:pPr lvl="0" algn="r" rtl="1"/>
            <a:r>
              <a:rPr lang="ar-EG" dirty="0">
                <a:solidFill>
                  <a:srgbClr val="03A5AD"/>
                </a:solidFill>
                <a:latin typeface="SST Arabic Medium" pitchFamily="34" charset="-78"/>
                <a:cs typeface="SST Arabic Medium" pitchFamily="34" charset="-78"/>
              </a:rPr>
              <a:t>11. </a:t>
            </a:r>
            <a:r>
              <a:rPr lang="ar-DZ" dirty="0">
                <a:solidFill>
                  <a:srgbClr val="03A5AD"/>
                </a:solidFill>
                <a:latin typeface="SST Arabic Medium" pitchFamily="34" charset="-78"/>
                <a:cs typeface="SST Arabic Medium" pitchFamily="34" charset="-78"/>
              </a:rPr>
              <a:t>تبني القدرة على التكيف والمرونة</a:t>
            </a:r>
            <a:endParaRPr kumimoji="0" lang="en-US"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p:txBody>
      </p:sp>
      <p:sp>
        <p:nvSpPr>
          <p:cNvPr id="14" name="Oval 13">
            <a:extLst>
              <a:ext uri="{FF2B5EF4-FFF2-40B4-BE49-F238E27FC236}">
                <a16:creationId xmlns:a16="http://schemas.microsoft.com/office/drawing/2014/main" id="{C479CF67-B3AD-481F-BD8B-D42AF97BCED9}"/>
              </a:ext>
            </a:extLst>
          </p:cNvPr>
          <p:cNvSpPr/>
          <p:nvPr/>
        </p:nvSpPr>
        <p:spPr>
          <a:xfrm>
            <a:off x="10546779" y="3134634"/>
            <a:ext cx="1042988" cy="1042988"/>
          </a:xfrm>
          <a:prstGeom prst="ellipse">
            <a:avLst/>
          </a:prstGeom>
          <a:ln>
            <a:solidFill>
              <a:srgbClr val="05C0E1"/>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dirty="0">
              <a:solidFill>
                <a:srgbClr val="03A5AD"/>
              </a:solidFill>
              <a:latin typeface="SST Arabic Medium" pitchFamily="34" charset="-78"/>
            </a:endParaRPr>
          </a:p>
        </p:txBody>
      </p:sp>
      <p:sp>
        <p:nvSpPr>
          <p:cNvPr id="9" name="TextBox 8">
            <a:extLst>
              <a:ext uri="{FF2B5EF4-FFF2-40B4-BE49-F238E27FC236}">
                <a16:creationId xmlns:a16="http://schemas.microsoft.com/office/drawing/2014/main" id="{07120BD7-8179-4D6F-93C0-7C38047B0539}"/>
              </a:ext>
            </a:extLst>
          </p:cNvPr>
          <p:cNvSpPr txBox="1"/>
          <p:nvPr/>
        </p:nvSpPr>
        <p:spPr>
          <a:xfrm>
            <a:off x="10545891" y="2508030"/>
            <a:ext cx="1043876" cy="1692771"/>
          </a:xfrm>
          <a:prstGeom prst="rect">
            <a:avLst/>
          </a:prstGeom>
          <a:noFill/>
          <a:ln>
            <a:noFill/>
          </a:ln>
        </p:spPr>
        <p:txBody>
          <a:bodyPr wrap="none" rtlCol="0">
            <a:spAutoFit/>
          </a:bodyPr>
          <a:lstStyle/>
          <a:p>
            <a:r>
              <a:rPr lang="en-US" sz="10400" dirty="0">
                <a:solidFill>
                  <a:srgbClr val="03A5AD"/>
                </a:solidFill>
                <a:latin typeface="Berlin Sans FB Demi" panose="020E0802020502020306" pitchFamily="34" charset="0"/>
              </a:rPr>
              <a:t>11</a:t>
            </a:r>
          </a:p>
        </p:txBody>
      </p:sp>
      <p:sp>
        <p:nvSpPr>
          <p:cNvPr id="15" name="TextBox 14"/>
          <p:cNvSpPr txBox="1"/>
          <p:nvPr/>
        </p:nvSpPr>
        <p:spPr>
          <a:xfrm>
            <a:off x="3667125" y="526472"/>
            <a:ext cx="8033618"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المبادئ الـ 12 لإدارة المشاريع </a:t>
            </a:r>
            <a:r>
              <a:rPr lang="en-US" sz="2500" dirty="0">
                <a:solidFill>
                  <a:srgbClr val="112D63"/>
                </a:solidFill>
                <a:latin typeface="SST Arabic Medium" pitchFamily="34" charset="-78"/>
                <a:cs typeface="SST Arabic Medium" pitchFamily="34" charset="-78"/>
              </a:rPr>
              <a:t>PMI Principles</a:t>
            </a:r>
          </a:p>
        </p:txBody>
      </p:sp>
      <p:sp>
        <p:nvSpPr>
          <p:cNvPr id="16" name="Rectangle 15"/>
          <p:cNvSpPr/>
          <p:nvPr/>
        </p:nvSpPr>
        <p:spPr>
          <a:xfrm>
            <a:off x="2528888" y="2543175"/>
            <a:ext cx="7134225" cy="609600"/>
          </a:xfrm>
          <a:prstGeom prst="rect">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Isosceles Triangle 16"/>
          <p:cNvSpPr/>
          <p:nvPr/>
        </p:nvSpPr>
        <p:spPr>
          <a:xfrm rot="16200000">
            <a:off x="6380532" y="3422527"/>
            <a:ext cx="226262" cy="194174"/>
          </a:xfrm>
          <a:prstGeom prst="triangle">
            <a:avLst/>
          </a:pr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Isosceles Triangle 17"/>
          <p:cNvSpPr/>
          <p:nvPr/>
        </p:nvSpPr>
        <p:spPr>
          <a:xfrm rot="16200000">
            <a:off x="6380532" y="4044554"/>
            <a:ext cx="226262" cy="194174"/>
          </a:xfrm>
          <a:prstGeom prst="triangle">
            <a:avLst/>
          </a:pr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p:cNvCxnSpPr/>
          <p:nvPr/>
        </p:nvCxnSpPr>
        <p:spPr>
          <a:xfrm>
            <a:off x="6948488" y="3358857"/>
            <a:ext cx="0" cy="1602419"/>
          </a:xfrm>
          <a:prstGeom prst="line">
            <a:avLst/>
          </a:prstGeom>
          <a:ln w="19050">
            <a:solidFill>
              <a:srgbClr val="0999C4"/>
            </a:solidFill>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BF4BD2E9-A85D-4802-B858-182A244A70C5}"/>
              </a:ext>
            </a:extLst>
          </p:cNvPr>
          <p:cNvSpPr/>
          <p:nvPr/>
        </p:nvSpPr>
        <p:spPr>
          <a:xfrm>
            <a:off x="7153275" y="3360838"/>
            <a:ext cx="2352676" cy="1384995"/>
          </a:xfrm>
          <a:prstGeom prst="rect">
            <a:avLst/>
          </a:prstGeom>
        </p:spPr>
        <p:txBody>
          <a:bodyPr wrap="square">
            <a:spAutoFit/>
          </a:bodyPr>
          <a:lstStyle/>
          <a:p>
            <a:pPr lvl="0" algn="justLow" rtl="1"/>
            <a:r>
              <a:rPr lang="ar-EG" sz="1400" dirty="0">
                <a:solidFill>
                  <a:schemeClr val="tx1">
                    <a:lumMod val="50000"/>
                    <a:lumOff val="50000"/>
                  </a:schemeClr>
                </a:solidFill>
                <a:latin typeface="SST Arabic Medium" pitchFamily="34" charset="-78"/>
                <a:cs typeface="SST Arabic Medium" pitchFamily="34" charset="-78"/>
              </a:rPr>
              <a:t>بناء القدرة على التكيف والمرونة في مناهج المنظمة وفريق المشروع لمساعدة المشروع على استيعاب التغيير والتعافي من الانتكاسات وتعزيز عمل المشروع.</a:t>
            </a:r>
          </a:p>
        </p:txBody>
      </p:sp>
      <p:sp>
        <p:nvSpPr>
          <p:cNvPr id="21" name="Rectangle 20">
            <a:extLst>
              <a:ext uri="{FF2B5EF4-FFF2-40B4-BE49-F238E27FC236}">
                <a16:creationId xmlns:a16="http://schemas.microsoft.com/office/drawing/2014/main" id="{BF4BD2E9-A85D-4802-B858-182A244A70C5}"/>
              </a:ext>
            </a:extLst>
          </p:cNvPr>
          <p:cNvSpPr/>
          <p:nvPr/>
        </p:nvSpPr>
        <p:spPr>
          <a:xfrm>
            <a:off x="2528888" y="3360838"/>
            <a:ext cx="3851873" cy="1815882"/>
          </a:xfrm>
          <a:prstGeom prst="rect">
            <a:avLst/>
          </a:prstGeom>
        </p:spPr>
        <p:txBody>
          <a:bodyPr wrap="square">
            <a:spAutoFit/>
          </a:bodyPr>
          <a:lstStyle/>
          <a:p>
            <a:pPr lvl="0" algn="justLow" rtl="1"/>
            <a:r>
              <a:rPr lang="ar-EG" sz="1400" dirty="0">
                <a:solidFill>
                  <a:schemeClr val="tx1">
                    <a:lumMod val="50000"/>
                    <a:lumOff val="50000"/>
                  </a:schemeClr>
                </a:solidFill>
                <a:latin typeface="SST Arabic Medium" pitchFamily="34" charset="-78"/>
                <a:cs typeface="SST Arabic Medium" pitchFamily="34" charset="-78"/>
              </a:rPr>
              <a:t>القدرة على التكيف هي القدرة على الاستجابة للظروف المتغيرة.</a:t>
            </a:r>
          </a:p>
          <a:p>
            <a:pPr lvl="0" algn="justLow" rtl="1"/>
            <a:endParaRPr lang="ar-EG" sz="1400" dirty="0">
              <a:solidFill>
                <a:schemeClr val="tx1">
                  <a:lumMod val="50000"/>
                  <a:lumOff val="50000"/>
                </a:schemeClr>
              </a:solidFill>
              <a:latin typeface="SST Arabic Medium" pitchFamily="34" charset="-78"/>
              <a:cs typeface="SST Arabic Medium" pitchFamily="34" charset="-78"/>
            </a:endParaRPr>
          </a:p>
          <a:p>
            <a:pPr lvl="0" algn="justLow" rtl="1"/>
            <a:r>
              <a:rPr lang="ar-EG" sz="1400" dirty="0">
                <a:solidFill>
                  <a:schemeClr val="tx1">
                    <a:lumMod val="50000"/>
                    <a:lumOff val="50000"/>
                  </a:schemeClr>
                </a:solidFill>
                <a:latin typeface="SST Arabic Medium" pitchFamily="34" charset="-78"/>
                <a:cs typeface="SST Arabic Medium" pitchFamily="34" charset="-78"/>
              </a:rPr>
              <a:t>المرونة هي القدرة على استيعاب التأثيرات والتعافي بسرعة من انتكاسة أو فشل.</a:t>
            </a:r>
          </a:p>
          <a:p>
            <a:pPr lvl="0" algn="justLow" rtl="1"/>
            <a:endParaRPr lang="ar-EG" sz="1400" dirty="0">
              <a:solidFill>
                <a:schemeClr val="tx1">
                  <a:lumMod val="50000"/>
                  <a:lumOff val="50000"/>
                </a:schemeClr>
              </a:solidFill>
              <a:latin typeface="SST Arabic Medium" pitchFamily="34" charset="-78"/>
              <a:cs typeface="SST Arabic Medium" pitchFamily="34" charset="-78"/>
            </a:endParaRPr>
          </a:p>
          <a:p>
            <a:pPr lvl="0" algn="justLow" rtl="1"/>
            <a:r>
              <a:rPr lang="ar-EG" sz="1400" dirty="0">
                <a:solidFill>
                  <a:schemeClr val="tx1">
                    <a:lumMod val="50000"/>
                    <a:lumOff val="50000"/>
                  </a:schemeClr>
                </a:solidFill>
                <a:latin typeface="SST Arabic Medium" pitchFamily="34" charset="-78"/>
                <a:cs typeface="SST Arabic Medium" pitchFamily="34" charset="-78"/>
              </a:rPr>
              <a:t>التركيز على النتائج بدلا من المخرجات يسهل القدرة على التكيف.</a:t>
            </a:r>
          </a:p>
        </p:txBody>
      </p:sp>
      <p:sp>
        <p:nvSpPr>
          <p:cNvPr id="22" name="Isosceles Triangle 21"/>
          <p:cNvSpPr/>
          <p:nvPr/>
        </p:nvSpPr>
        <p:spPr>
          <a:xfrm rot="16200000">
            <a:off x="6380532" y="4677321"/>
            <a:ext cx="226262" cy="194174"/>
          </a:xfrm>
          <a:prstGeom prst="triangle">
            <a:avLst/>
          </a:pr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BF4BD2E9-A85D-4802-B858-182A244A70C5}"/>
              </a:ext>
            </a:extLst>
          </p:cNvPr>
          <p:cNvSpPr/>
          <p:nvPr/>
        </p:nvSpPr>
        <p:spPr>
          <a:xfrm>
            <a:off x="3586257" y="2647920"/>
            <a:ext cx="5919694" cy="400110"/>
          </a:xfrm>
          <a:prstGeom prst="rect">
            <a:avLst/>
          </a:prstGeom>
        </p:spPr>
        <p:txBody>
          <a:bodyPr wrap="square">
            <a:spAutoFit/>
          </a:bodyPr>
          <a:lstStyle/>
          <a:p>
            <a:pPr lvl="0" algn="just" rtl="1"/>
            <a:r>
              <a:rPr lang="ar-EG" sz="2000" b="1" dirty="0">
                <a:solidFill>
                  <a:schemeClr val="bg1"/>
                </a:solidFill>
                <a:latin typeface="SST Arabic Medium" pitchFamily="34" charset="-78"/>
                <a:cs typeface="SST Arabic Medium" pitchFamily="34" charset="-78"/>
              </a:rPr>
              <a:t>القدرة على التكيف والمرونة</a:t>
            </a:r>
          </a:p>
        </p:txBody>
      </p:sp>
    </p:spTree>
    <p:extLst>
      <p:ext uri="{BB962C8B-B14F-4D97-AF65-F5344CB8AC3E}">
        <p14:creationId xmlns:p14="http://schemas.microsoft.com/office/powerpoint/2010/main" val="186952981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3667125" y="526472"/>
            <a:ext cx="8033618"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المبادئ الـ 12 لإدارة المشاريع </a:t>
            </a:r>
            <a:r>
              <a:rPr lang="en-US" sz="2500" dirty="0">
                <a:solidFill>
                  <a:srgbClr val="112D63"/>
                </a:solidFill>
                <a:latin typeface="SST Arabic Medium" pitchFamily="34" charset="-78"/>
                <a:cs typeface="SST Arabic Medium" pitchFamily="34" charset="-78"/>
              </a:rPr>
              <a:t>PMI Principles</a:t>
            </a:r>
          </a:p>
        </p:txBody>
      </p:sp>
      <p:pic>
        <p:nvPicPr>
          <p:cNvPr id="15" name="صورة 5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880285" y="1926221"/>
            <a:ext cx="1737294" cy="4195506"/>
          </a:xfrm>
          <a:prstGeom prst="rect">
            <a:avLst/>
          </a:prstGeom>
        </p:spPr>
      </p:pic>
      <p:pic>
        <p:nvPicPr>
          <p:cNvPr id="16" name="صورة 5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883284" y="1740194"/>
            <a:ext cx="6349657" cy="4480037"/>
          </a:xfrm>
          <a:prstGeom prst="rect">
            <a:avLst/>
          </a:prstGeom>
        </p:spPr>
      </p:pic>
      <p:grpSp>
        <p:nvGrpSpPr>
          <p:cNvPr id="18" name="Group 4"/>
          <p:cNvGrpSpPr/>
          <p:nvPr/>
        </p:nvGrpSpPr>
        <p:grpSpPr>
          <a:xfrm>
            <a:off x="2301402" y="1935949"/>
            <a:ext cx="3118910" cy="829281"/>
            <a:chOff x="0" y="0"/>
            <a:chExt cx="1221647" cy="324821"/>
          </a:xfrm>
        </p:grpSpPr>
        <p:sp>
          <p:nvSpPr>
            <p:cNvPr id="50" name="Freeform 5"/>
            <p:cNvSpPr/>
            <p:nvPr/>
          </p:nvSpPr>
          <p:spPr>
            <a:xfrm>
              <a:off x="0" y="0"/>
              <a:ext cx="1221647" cy="324821"/>
            </a:xfrm>
            <a:custGeom>
              <a:avLst/>
              <a:gdLst/>
              <a:ahLst/>
              <a:cxnLst/>
              <a:rect l="l" t="t" r="r" b="b"/>
              <a:pathLst>
                <a:path w="1221647" h="324821">
                  <a:moveTo>
                    <a:pt x="0" y="0"/>
                  </a:moveTo>
                  <a:lnTo>
                    <a:pt x="1221647" y="0"/>
                  </a:lnTo>
                  <a:lnTo>
                    <a:pt x="1221647" y="324821"/>
                  </a:lnTo>
                  <a:lnTo>
                    <a:pt x="0" y="324821"/>
                  </a:lnTo>
                  <a:close/>
                </a:path>
              </a:pathLst>
            </a:custGeom>
            <a:solidFill>
              <a:srgbClr val="000F53"/>
            </a:solidFill>
          </p:spPr>
          <p:txBody>
            <a:bodyPr/>
            <a:lstStyle/>
            <a:p>
              <a:endParaRPr lang="en-SA"/>
            </a:p>
          </p:txBody>
        </p:sp>
        <p:sp>
          <p:nvSpPr>
            <p:cNvPr id="51" name="TextBox 6"/>
            <p:cNvSpPr txBox="1"/>
            <p:nvPr/>
          </p:nvSpPr>
          <p:spPr>
            <a:xfrm>
              <a:off x="0" y="-104775"/>
              <a:ext cx="1221647" cy="429596"/>
            </a:xfrm>
            <a:prstGeom prst="rect">
              <a:avLst/>
            </a:prstGeom>
          </p:spPr>
          <p:txBody>
            <a:bodyPr lIns="33867" tIns="33867" rIns="33867" bIns="33867" rtlCol="0" anchor="ctr"/>
            <a:lstStyle/>
            <a:p>
              <a:pPr algn="ctr">
                <a:lnSpc>
                  <a:spcPts val="2382"/>
                </a:lnSpc>
              </a:pPr>
              <a:endParaRPr>
                <a:solidFill>
                  <a:prstClr val="black"/>
                </a:solidFill>
              </a:endParaRPr>
            </a:p>
          </p:txBody>
        </p:sp>
      </p:grpSp>
      <p:grpSp>
        <p:nvGrpSpPr>
          <p:cNvPr id="19" name="Group 7"/>
          <p:cNvGrpSpPr/>
          <p:nvPr/>
        </p:nvGrpSpPr>
        <p:grpSpPr>
          <a:xfrm>
            <a:off x="2301402" y="2765230"/>
            <a:ext cx="3118910" cy="848495"/>
            <a:chOff x="0" y="0"/>
            <a:chExt cx="1221647" cy="332347"/>
          </a:xfrm>
        </p:grpSpPr>
        <p:sp>
          <p:nvSpPr>
            <p:cNvPr id="48" name="Freeform 8"/>
            <p:cNvSpPr/>
            <p:nvPr/>
          </p:nvSpPr>
          <p:spPr>
            <a:xfrm>
              <a:off x="0" y="0"/>
              <a:ext cx="1221647" cy="332347"/>
            </a:xfrm>
            <a:custGeom>
              <a:avLst/>
              <a:gdLst/>
              <a:ahLst/>
              <a:cxnLst/>
              <a:rect l="l" t="t" r="r" b="b"/>
              <a:pathLst>
                <a:path w="1221647" h="332347">
                  <a:moveTo>
                    <a:pt x="0" y="0"/>
                  </a:moveTo>
                  <a:lnTo>
                    <a:pt x="1221647" y="0"/>
                  </a:lnTo>
                  <a:lnTo>
                    <a:pt x="1221647" y="332347"/>
                  </a:lnTo>
                  <a:lnTo>
                    <a:pt x="0" y="332347"/>
                  </a:lnTo>
                  <a:close/>
                </a:path>
              </a:pathLst>
            </a:custGeom>
            <a:solidFill>
              <a:srgbClr val="1B3481"/>
            </a:solidFill>
          </p:spPr>
          <p:txBody>
            <a:bodyPr/>
            <a:lstStyle/>
            <a:p>
              <a:endParaRPr lang="en-SA"/>
            </a:p>
          </p:txBody>
        </p:sp>
        <p:sp>
          <p:nvSpPr>
            <p:cNvPr id="49" name="TextBox 9"/>
            <p:cNvSpPr txBox="1"/>
            <p:nvPr/>
          </p:nvSpPr>
          <p:spPr>
            <a:xfrm>
              <a:off x="0" y="-104775"/>
              <a:ext cx="1221647" cy="437122"/>
            </a:xfrm>
            <a:prstGeom prst="rect">
              <a:avLst/>
            </a:prstGeom>
          </p:spPr>
          <p:txBody>
            <a:bodyPr lIns="33867" tIns="33867" rIns="33867" bIns="33867" rtlCol="0" anchor="ctr"/>
            <a:lstStyle/>
            <a:p>
              <a:pPr algn="ctr">
                <a:lnSpc>
                  <a:spcPts val="2382"/>
                </a:lnSpc>
              </a:pPr>
              <a:endParaRPr>
                <a:solidFill>
                  <a:prstClr val="black"/>
                </a:solidFill>
              </a:endParaRPr>
            </a:p>
          </p:txBody>
        </p:sp>
      </p:grpSp>
      <p:grpSp>
        <p:nvGrpSpPr>
          <p:cNvPr id="20" name="Group 11"/>
          <p:cNvGrpSpPr/>
          <p:nvPr/>
        </p:nvGrpSpPr>
        <p:grpSpPr>
          <a:xfrm>
            <a:off x="2225555" y="3597968"/>
            <a:ext cx="3194757" cy="839081"/>
            <a:chOff x="0" y="0"/>
            <a:chExt cx="1251355" cy="328660"/>
          </a:xfrm>
        </p:grpSpPr>
        <p:sp>
          <p:nvSpPr>
            <p:cNvPr id="46" name="Freeform 12"/>
            <p:cNvSpPr/>
            <p:nvPr/>
          </p:nvSpPr>
          <p:spPr>
            <a:xfrm>
              <a:off x="0" y="0"/>
              <a:ext cx="1251355" cy="328660"/>
            </a:xfrm>
            <a:custGeom>
              <a:avLst/>
              <a:gdLst/>
              <a:ahLst/>
              <a:cxnLst/>
              <a:rect l="l" t="t" r="r" b="b"/>
              <a:pathLst>
                <a:path w="1251355" h="328660">
                  <a:moveTo>
                    <a:pt x="0" y="0"/>
                  </a:moveTo>
                  <a:lnTo>
                    <a:pt x="1251355" y="0"/>
                  </a:lnTo>
                  <a:lnTo>
                    <a:pt x="1251355" y="328660"/>
                  </a:lnTo>
                  <a:lnTo>
                    <a:pt x="0" y="328660"/>
                  </a:lnTo>
                  <a:close/>
                </a:path>
              </a:pathLst>
            </a:custGeom>
            <a:solidFill>
              <a:srgbClr val="44488F"/>
            </a:solidFill>
          </p:spPr>
          <p:txBody>
            <a:bodyPr/>
            <a:lstStyle/>
            <a:p>
              <a:endParaRPr lang="en-SA"/>
            </a:p>
          </p:txBody>
        </p:sp>
        <p:sp>
          <p:nvSpPr>
            <p:cNvPr id="47" name="TextBox 13"/>
            <p:cNvSpPr txBox="1"/>
            <p:nvPr/>
          </p:nvSpPr>
          <p:spPr>
            <a:xfrm>
              <a:off x="0" y="-104775"/>
              <a:ext cx="1251355" cy="433435"/>
            </a:xfrm>
            <a:prstGeom prst="rect">
              <a:avLst/>
            </a:prstGeom>
          </p:spPr>
          <p:txBody>
            <a:bodyPr lIns="33867" tIns="33867" rIns="33867" bIns="33867" rtlCol="0" anchor="ctr"/>
            <a:lstStyle/>
            <a:p>
              <a:pPr algn="ctr">
                <a:lnSpc>
                  <a:spcPts val="2382"/>
                </a:lnSpc>
              </a:pPr>
              <a:endParaRPr>
                <a:solidFill>
                  <a:prstClr val="black"/>
                </a:solidFill>
              </a:endParaRPr>
            </a:p>
          </p:txBody>
        </p:sp>
      </p:grpSp>
      <p:grpSp>
        <p:nvGrpSpPr>
          <p:cNvPr id="21" name="Group 14"/>
          <p:cNvGrpSpPr/>
          <p:nvPr/>
        </p:nvGrpSpPr>
        <p:grpSpPr>
          <a:xfrm>
            <a:off x="2225555" y="4437048"/>
            <a:ext cx="3194757" cy="826557"/>
            <a:chOff x="0" y="0"/>
            <a:chExt cx="1251355" cy="323754"/>
          </a:xfrm>
        </p:grpSpPr>
        <p:sp>
          <p:nvSpPr>
            <p:cNvPr id="44" name="Freeform 15"/>
            <p:cNvSpPr/>
            <p:nvPr/>
          </p:nvSpPr>
          <p:spPr>
            <a:xfrm>
              <a:off x="0" y="0"/>
              <a:ext cx="1251355" cy="323754"/>
            </a:xfrm>
            <a:custGeom>
              <a:avLst/>
              <a:gdLst/>
              <a:ahLst/>
              <a:cxnLst/>
              <a:rect l="l" t="t" r="r" b="b"/>
              <a:pathLst>
                <a:path w="1251355" h="323754">
                  <a:moveTo>
                    <a:pt x="0" y="0"/>
                  </a:moveTo>
                  <a:lnTo>
                    <a:pt x="1251355" y="0"/>
                  </a:lnTo>
                  <a:lnTo>
                    <a:pt x="1251355" y="323754"/>
                  </a:lnTo>
                  <a:lnTo>
                    <a:pt x="0" y="323754"/>
                  </a:lnTo>
                  <a:close/>
                </a:path>
              </a:pathLst>
            </a:custGeom>
            <a:solidFill>
              <a:srgbClr val="01BBBA"/>
            </a:solidFill>
          </p:spPr>
          <p:txBody>
            <a:bodyPr/>
            <a:lstStyle/>
            <a:p>
              <a:endParaRPr lang="en-SA"/>
            </a:p>
          </p:txBody>
        </p:sp>
        <p:sp>
          <p:nvSpPr>
            <p:cNvPr id="45" name="TextBox 16"/>
            <p:cNvSpPr txBox="1"/>
            <p:nvPr/>
          </p:nvSpPr>
          <p:spPr>
            <a:xfrm>
              <a:off x="0" y="-104775"/>
              <a:ext cx="1251355" cy="428529"/>
            </a:xfrm>
            <a:prstGeom prst="rect">
              <a:avLst/>
            </a:prstGeom>
          </p:spPr>
          <p:txBody>
            <a:bodyPr lIns="33867" tIns="33867" rIns="33867" bIns="33867" rtlCol="0" anchor="ctr"/>
            <a:lstStyle/>
            <a:p>
              <a:pPr algn="ctr">
                <a:lnSpc>
                  <a:spcPts val="2382"/>
                </a:lnSpc>
              </a:pPr>
              <a:endParaRPr>
                <a:solidFill>
                  <a:prstClr val="black"/>
                </a:solidFill>
              </a:endParaRPr>
            </a:p>
          </p:txBody>
        </p:sp>
      </p:grpSp>
      <p:grpSp>
        <p:nvGrpSpPr>
          <p:cNvPr id="22" name="Group 17"/>
          <p:cNvGrpSpPr/>
          <p:nvPr/>
        </p:nvGrpSpPr>
        <p:grpSpPr>
          <a:xfrm>
            <a:off x="2225555" y="5263605"/>
            <a:ext cx="3194757" cy="832514"/>
            <a:chOff x="0" y="0"/>
            <a:chExt cx="1251355" cy="326088"/>
          </a:xfrm>
        </p:grpSpPr>
        <p:sp>
          <p:nvSpPr>
            <p:cNvPr id="42" name="Freeform 18"/>
            <p:cNvSpPr/>
            <p:nvPr/>
          </p:nvSpPr>
          <p:spPr>
            <a:xfrm>
              <a:off x="0" y="0"/>
              <a:ext cx="1251355" cy="326088"/>
            </a:xfrm>
            <a:custGeom>
              <a:avLst/>
              <a:gdLst/>
              <a:ahLst/>
              <a:cxnLst/>
              <a:rect l="l" t="t" r="r" b="b"/>
              <a:pathLst>
                <a:path w="1251355" h="326088">
                  <a:moveTo>
                    <a:pt x="0" y="0"/>
                  </a:moveTo>
                  <a:lnTo>
                    <a:pt x="1251355" y="0"/>
                  </a:lnTo>
                  <a:lnTo>
                    <a:pt x="1251355" y="326088"/>
                  </a:lnTo>
                  <a:lnTo>
                    <a:pt x="0" y="326088"/>
                  </a:lnTo>
                  <a:close/>
                </a:path>
              </a:pathLst>
            </a:custGeom>
            <a:solidFill>
              <a:srgbClr val="576A73"/>
            </a:solidFill>
          </p:spPr>
          <p:txBody>
            <a:bodyPr/>
            <a:lstStyle/>
            <a:p>
              <a:endParaRPr lang="en-SA"/>
            </a:p>
          </p:txBody>
        </p:sp>
        <p:sp>
          <p:nvSpPr>
            <p:cNvPr id="43" name="TextBox 19"/>
            <p:cNvSpPr txBox="1"/>
            <p:nvPr/>
          </p:nvSpPr>
          <p:spPr>
            <a:xfrm>
              <a:off x="0" y="-104775"/>
              <a:ext cx="1251355" cy="430863"/>
            </a:xfrm>
            <a:prstGeom prst="rect">
              <a:avLst/>
            </a:prstGeom>
          </p:spPr>
          <p:txBody>
            <a:bodyPr lIns="33867" tIns="33867" rIns="33867" bIns="33867" rtlCol="0" anchor="ctr"/>
            <a:lstStyle/>
            <a:p>
              <a:pPr algn="ctr">
                <a:lnSpc>
                  <a:spcPts val="2382"/>
                </a:lnSpc>
              </a:pPr>
              <a:endParaRPr>
                <a:solidFill>
                  <a:prstClr val="black"/>
                </a:solidFill>
              </a:endParaRPr>
            </a:p>
          </p:txBody>
        </p:sp>
      </p:grpSp>
      <p:sp>
        <p:nvSpPr>
          <p:cNvPr id="23" name="AutoShape 20"/>
          <p:cNvSpPr/>
          <p:nvPr/>
        </p:nvSpPr>
        <p:spPr>
          <a:xfrm flipV="1">
            <a:off x="2027330" y="2764863"/>
            <a:ext cx="9051264" cy="0"/>
          </a:xfrm>
          <a:prstGeom prst="line">
            <a:avLst/>
          </a:prstGeom>
          <a:ln w="12700" cap="flat">
            <a:solidFill>
              <a:srgbClr val="FFFFFF"/>
            </a:solidFill>
            <a:prstDash val="solid"/>
            <a:headEnd type="none" w="sm" len="sm"/>
            <a:tailEnd type="none" w="sm" len="sm"/>
          </a:ln>
        </p:spPr>
        <p:txBody>
          <a:bodyPr/>
          <a:lstStyle/>
          <a:p>
            <a:endParaRPr lang="en-SA"/>
          </a:p>
        </p:txBody>
      </p:sp>
      <p:sp>
        <p:nvSpPr>
          <p:cNvPr id="24" name="AutoShape 21"/>
          <p:cNvSpPr/>
          <p:nvPr/>
        </p:nvSpPr>
        <p:spPr>
          <a:xfrm>
            <a:off x="2027330" y="3596258"/>
            <a:ext cx="9290561" cy="0"/>
          </a:xfrm>
          <a:prstGeom prst="line">
            <a:avLst/>
          </a:prstGeom>
          <a:ln w="12700" cap="flat">
            <a:solidFill>
              <a:srgbClr val="FFFFFF"/>
            </a:solidFill>
            <a:prstDash val="solid"/>
            <a:headEnd type="none" w="sm" len="sm"/>
            <a:tailEnd type="none" w="sm" len="sm"/>
          </a:ln>
        </p:spPr>
        <p:txBody>
          <a:bodyPr/>
          <a:lstStyle/>
          <a:p>
            <a:endParaRPr lang="en-SA"/>
          </a:p>
        </p:txBody>
      </p:sp>
      <p:sp>
        <p:nvSpPr>
          <p:cNvPr id="25" name="AutoShape 22"/>
          <p:cNvSpPr/>
          <p:nvPr/>
        </p:nvSpPr>
        <p:spPr>
          <a:xfrm>
            <a:off x="1788033" y="4427652"/>
            <a:ext cx="9290561" cy="0"/>
          </a:xfrm>
          <a:prstGeom prst="line">
            <a:avLst/>
          </a:prstGeom>
          <a:ln w="12700" cap="flat">
            <a:solidFill>
              <a:srgbClr val="FFFFFF"/>
            </a:solidFill>
            <a:prstDash val="solid"/>
            <a:headEnd type="none" w="sm" len="sm"/>
            <a:tailEnd type="none" w="sm" len="sm"/>
          </a:ln>
        </p:spPr>
        <p:txBody>
          <a:bodyPr/>
          <a:lstStyle/>
          <a:p>
            <a:endParaRPr lang="en-SA"/>
          </a:p>
        </p:txBody>
      </p:sp>
      <p:sp>
        <p:nvSpPr>
          <p:cNvPr id="26" name="AutoShape 23"/>
          <p:cNvSpPr/>
          <p:nvPr/>
        </p:nvSpPr>
        <p:spPr>
          <a:xfrm>
            <a:off x="2097180" y="5245941"/>
            <a:ext cx="8357748" cy="0"/>
          </a:xfrm>
          <a:prstGeom prst="line">
            <a:avLst/>
          </a:prstGeom>
          <a:ln w="12700" cap="flat">
            <a:solidFill>
              <a:srgbClr val="FFFFFF"/>
            </a:solidFill>
            <a:prstDash val="solid"/>
            <a:headEnd type="none" w="sm" len="sm"/>
            <a:tailEnd type="none" w="sm" len="sm"/>
          </a:ln>
        </p:spPr>
        <p:txBody>
          <a:bodyPr/>
          <a:lstStyle/>
          <a:p>
            <a:endParaRPr lang="en-SA"/>
          </a:p>
        </p:txBody>
      </p:sp>
      <p:sp>
        <p:nvSpPr>
          <p:cNvPr id="27" name="AutoShape 24"/>
          <p:cNvSpPr/>
          <p:nvPr/>
        </p:nvSpPr>
        <p:spPr>
          <a:xfrm>
            <a:off x="9167571" y="5409820"/>
            <a:ext cx="0" cy="520962"/>
          </a:xfrm>
          <a:prstGeom prst="line">
            <a:avLst/>
          </a:prstGeom>
          <a:ln w="38100" cap="flat">
            <a:solidFill>
              <a:srgbClr val="FFFFFF"/>
            </a:solidFill>
            <a:prstDash val="solid"/>
            <a:headEnd type="none" w="sm" len="sm"/>
            <a:tailEnd type="none" w="sm" len="sm"/>
          </a:ln>
        </p:spPr>
        <p:txBody>
          <a:bodyPr/>
          <a:lstStyle/>
          <a:p>
            <a:endParaRPr lang="en-SA"/>
          </a:p>
        </p:txBody>
      </p:sp>
      <p:sp>
        <p:nvSpPr>
          <p:cNvPr id="28" name="AutoShape 25"/>
          <p:cNvSpPr/>
          <p:nvPr/>
        </p:nvSpPr>
        <p:spPr>
          <a:xfrm>
            <a:off x="9158046" y="4547540"/>
            <a:ext cx="0" cy="520962"/>
          </a:xfrm>
          <a:prstGeom prst="line">
            <a:avLst/>
          </a:prstGeom>
          <a:ln w="38100" cap="flat">
            <a:solidFill>
              <a:srgbClr val="FFFFFF"/>
            </a:solidFill>
            <a:prstDash val="solid"/>
            <a:headEnd type="none" w="sm" len="sm"/>
            <a:tailEnd type="none" w="sm" len="sm"/>
          </a:ln>
        </p:spPr>
        <p:txBody>
          <a:bodyPr/>
          <a:lstStyle/>
          <a:p>
            <a:endParaRPr lang="en-SA"/>
          </a:p>
        </p:txBody>
      </p:sp>
      <p:sp>
        <p:nvSpPr>
          <p:cNvPr id="29" name="AutoShape 26"/>
          <p:cNvSpPr/>
          <p:nvPr/>
        </p:nvSpPr>
        <p:spPr>
          <a:xfrm>
            <a:off x="9148521" y="3755554"/>
            <a:ext cx="0" cy="520962"/>
          </a:xfrm>
          <a:prstGeom prst="line">
            <a:avLst/>
          </a:prstGeom>
          <a:ln w="38100" cap="flat">
            <a:solidFill>
              <a:srgbClr val="FFFFFF"/>
            </a:solidFill>
            <a:prstDash val="solid"/>
            <a:headEnd type="none" w="sm" len="sm"/>
            <a:tailEnd type="none" w="sm" len="sm"/>
          </a:ln>
        </p:spPr>
        <p:txBody>
          <a:bodyPr/>
          <a:lstStyle/>
          <a:p>
            <a:endParaRPr lang="en-SA"/>
          </a:p>
        </p:txBody>
      </p:sp>
      <p:sp>
        <p:nvSpPr>
          <p:cNvPr id="30" name="AutoShape 27"/>
          <p:cNvSpPr/>
          <p:nvPr/>
        </p:nvSpPr>
        <p:spPr>
          <a:xfrm>
            <a:off x="9138996" y="2914508"/>
            <a:ext cx="0" cy="520962"/>
          </a:xfrm>
          <a:prstGeom prst="line">
            <a:avLst/>
          </a:prstGeom>
          <a:ln w="38100" cap="flat">
            <a:solidFill>
              <a:srgbClr val="FFFFFF"/>
            </a:solidFill>
            <a:prstDash val="solid"/>
            <a:headEnd type="none" w="sm" len="sm"/>
            <a:tailEnd type="none" w="sm" len="sm"/>
          </a:ln>
        </p:spPr>
        <p:txBody>
          <a:bodyPr/>
          <a:lstStyle/>
          <a:p>
            <a:endParaRPr lang="en-SA"/>
          </a:p>
        </p:txBody>
      </p:sp>
      <p:sp>
        <p:nvSpPr>
          <p:cNvPr id="31" name="AutoShape 28"/>
          <p:cNvSpPr/>
          <p:nvPr/>
        </p:nvSpPr>
        <p:spPr>
          <a:xfrm>
            <a:off x="9129471" y="2077551"/>
            <a:ext cx="0" cy="520962"/>
          </a:xfrm>
          <a:prstGeom prst="line">
            <a:avLst/>
          </a:prstGeom>
          <a:ln w="38100" cap="flat">
            <a:solidFill>
              <a:srgbClr val="FFFFFF"/>
            </a:solidFill>
            <a:prstDash val="solid"/>
            <a:headEnd type="none" w="sm" len="sm"/>
            <a:tailEnd type="none" w="sm" len="sm"/>
          </a:ln>
        </p:spPr>
        <p:txBody>
          <a:bodyPr/>
          <a:lstStyle/>
          <a:p>
            <a:endParaRPr lang="en-SA"/>
          </a:p>
        </p:txBody>
      </p:sp>
      <p:sp>
        <p:nvSpPr>
          <p:cNvPr id="52" name="Rectangle 51">
            <a:extLst>
              <a:ext uri="{FF2B5EF4-FFF2-40B4-BE49-F238E27FC236}">
                <a16:creationId xmlns:a16="http://schemas.microsoft.com/office/drawing/2014/main" id="{DE733652-4630-439D-B42A-F3B91217E1F5}"/>
              </a:ext>
            </a:extLst>
          </p:cNvPr>
          <p:cNvSpPr/>
          <p:nvPr/>
        </p:nvSpPr>
        <p:spPr>
          <a:xfrm>
            <a:off x="390526" y="2157222"/>
            <a:ext cx="8486960" cy="338554"/>
          </a:xfrm>
          <a:prstGeom prst="rect">
            <a:avLst/>
          </a:prstGeom>
        </p:spPr>
        <p:txBody>
          <a:bodyPr wrap="square">
            <a:spAutoFit/>
          </a:bodyPr>
          <a:lstStyle/>
          <a:p>
            <a:pPr lvl="0" algn="r" rtl="1"/>
            <a:r>
              <a:rPr lang="ar-DZ" sz="1600" dirty="0">
                <a:solidFill>
                  <a:schemeClr val="bg1"/>
                </a:solidFill>
                <a:latin typeface="SST Arabic Medium" pitchFamily="34" charset="-78"/>
                <a:cs typeface="SST Arabic Medium" pitchFamily="34" charset="-78"/>
              </a:rPr>
              <a:t>حلقات الملاحظات القصيرة للتكيف بسرعة</a:t>
            </a:r>
          </a:p>
        </p:txBody>
      </p:sp>
      <p:sp>
        <p:nvSpPr>
          <p:cNvPr id="53" name="Rectangle 52">
            <a:extLst>
              <a:ext uri="{FF2B5EF4-FFF2-40B4-BE49-F238E27FC236}">
                <a16:creationId xmlns:a16="http://schemas.microsoft.com/office/drawing/2014/main" id="{DE733652-4630-439D-B42A-F3B91217E1F5}"/>
              </a:ext>
            </a:extLst>
          </p:cNvPr>
          <p:cNvSpPr/>
          <p:nvPr/>
        </p:nvSpPr>
        <p:spPr>
          <a:xfrm>
            <a:off x="390526" y="2991920"/>
            <a:ext cx="8486960" cy="338554"/>
          </a:xfrm>
          <a:prstGeom prst="rect">
            <a:avLst/>
          </a:prstGeom>
        </p:spPr>
        <p:txBody>
          <a:bodyPr wrap="square">
            <a:spAutoFit/>
          </a:bodyPr>
          <a:lstStyle/>
          <a:p>
            <a:pPr lvl="0" algn="r" rtl="1"/>
            <a:r>
              <a:rPr lang="ar-DZ" sz="1600" dirty="0">
                <a:solidFill>
                  <a:schemeClr val="bg1"/>
                </a:solidFill>
                <a:latin typeface="SST Arabic Medium" pitchFamily="34" charset="-78"/>
                <a:cs typeface="SST Arabic Medium" pitchFamily="34" charset="-78"/>
              </a:rPr>
              <a:t>التعلم والتحسين المستمر</a:t>
            </a:r>
          </a:p>
        </p:txBody>
      </p:sp>
      <p:sp>
        <p:nvSpPr>
          <p:cNvPr id="54" name="Rectangle 53">
            <a:extLst>
              <a:ext uri="{FF2B5EF4-FFF2-40B4-BE49-F238E27FC236}">
                <a16:creationId xmlns:a16="http://schemas.microsoft.com/office/drawing/2014/main" id="{DE733652-4630-439D-B42A-F3B91217E1F5}"/>
              </a:ext>
            </a:extLst>
          </p:cNvPr>
          <p:cNvSpPr/>
          <p:nvPr/>
        </p:nvSpPr>
        <p:spPr>
          <a:xfrm>
            <a:off x="1788032" y="3708359"/>
            <a:ext cx="7089453" cy="584775"/>
          </a:xfrm>
          <a:prstGeom prst="rect">
            <a:avLst/>
          </a:prstGeom>
        </p:spPr>
        <p:txBody>
          <a:bodyPr wrap="square">
            <a:spAutoFit/>
          </a:bodyPr>
          <a:lstStyle/>
          <a:p>
            <a:pPr lvl="0" algn="r" rtl="1"/>
            <a:r>
              <a:rPr lang="ar-DZ" sz="1600" dirty="0">
                <a:solidFill>
                  <a:schemeClr val="bg1"/>
                </a:solidFill>
                <a:latin typeface="SST Arabic Medium" pitchFamily="34" charset="-78"/>
                <a:cs typeface="SST Arabic Medium" pitchFamily="34" charset="-78"/>
              </a:rPr>
              <a:t>فرق المشروع التي تتميز بمجموعات واسعة من المهارات، إلى جانب الأفراد الذين لديهم معرفة واسعة في كل مجال من مجالات المهارات المطلوب</a:t>
            </a:r>
          </a:p>
        </p:txBody>
      </p:sp>
      <p:sp>
        <p:nvSpPr>
          <p:cNvPr id="55" name="Rectangle 54">
            <a:extLst>
              <a:ext uri="{FF2B5EF4-FFF2-40B4-BE49-F238E27FC236}">
                <a16:creationId xmlns:a16="http://schemas.microsoft.com/office/drawing/2014/main" id="{DE733652-4630-439D-B42A-F3B91217E1F5}"/>
              </a:ext>
            </a:extLst>
          </p:cNvPr>
          <p:cNvSpPr/>
          <p:nvPr/>
        </p:nvSpPr>
        <p:spPr>
          <a:xfrm>
            <a:off x="390526" y="4661316"/>
            <a:ext cx="8486960" cy="338554"/>
          </a:xfrm>
          <a:prstGeom prst="rect">
            <a:avLst/>
          </a:prstGeom>
        </p:spPr>
        <p:txBody>
          <a:bodyPr wrap="square">
            <a:spAutoFit/>
          </a:bodyPr>
          <a:lstStyle/>
          <a:p>
            <a:pPr lvl="0" algn="r" rtl="1"/>
            <a:r>
              <a:rPr lang="ar-DZ" sz="1600" dirty="0">
                <a:solidFill>
                  <a:schemeClr val="bg1"/>
                </a:solidFill>
                <a:latin typeface="SST Arabic Medium" pitchFamily="34" charset="-78"/>
                <a:cs typeface="SST Arabic Medium" pitchFamily="34" charset="-78"/>
              </a:rPr>
              <a:t>التفتيش الدوري وتكييف عمل المشروع لتحديد فرص التحسين</a:t>
            </a:r>
          </a:p>
        </p:txBody>
      </p:sp>
      <p:sp>
        <p:nvSpPr>
          <p:cNvPr id="56" name="Rectangle 55">
            <a:extLst>
              <a:ext uri="{FF2B5EF4-FFF2-40B4-BE49-F238E27FC236}">
                <a16:creationId xmlns:a16="http://schemas.microsoft.com/office/drawing/2014/main" id="{DE733652-4630-439D-B42A-F3B91217E1F5}"/>
              </a:ext>
            </a:extLst>
          </p:cNvPr>
          <p:cNvSpPr/>
          <p:nvPr/>
        </p:nvSpPr>
        <p:spPr>
          <a:xfrm>
            <a:off x="390526" y="5496014"/>
            <a:ext cx="8486960" cy="338554"/>
          </a:xfrm>
          <a:prstGeom prst="rect">
            <a:avLst/>
          </a:prstGeom>
        </p:spPr>
        <p:txBody>
          <a:bodyPr wrap="square">
            <a:spAutoFit/>
          </a:bodyPr>
          <a:lstStyle/>
          <a:p>
            <a:pPr lvl="0" algn="r" rtl="1"/>
            <a:r>
              <a:rPr lang="ar-DZ" sz="1600" dirty="0">
                <a:solidFill>
                  <a:schemeClr val="bg1"/>
                </a:solidFill>
                <a:latin typeface="SST Arabic Medium" pitchFamily="34" charset="-78"/>
                <a:cs typeface="SST Arabic Medium" pitchFamily="34" charset="-78"/>
              </a:rPr>
              <a:t>التخطيط المفتوح والشفاف الذي يُشرك المعنيين الداخليين والخارجيين</a:t>
            </a:r>
          </a:p>
        </p:txBody>
      </p:sp>
      <p:sp>
        <p:nvSpPr>
          <p:cNvPr id="57" name="Rectangle 56">
            <a:extLst>
              <a:ext uri="{FF2B5EF4-FFF2-40B4-BE49-F238E27FC236}">
                <a16:creationId xmlns:a16="http://schemas.microsoft.com/office/drawing/2014/main" id="{DE733652-4630-439D-B42A-F3B91217E1F5}"/>
              </a:ext>
            </a:extLst>
          </p:cNvPr>
          <p:cNvSpPr/>
          <p:nvPr/>
        </p:nvSpPr>
        <p:spPr>
          <a:xfrm>
            <a:off x="3143251" y="1288748"/>
            <a:ext cx="8486960" cy="369332"/>
          </a:xfrm>
          <a:prstGeom prst="rect">
            <a:avLst/>
          </a:prstGeom>
        </p:spPr>
        <p:txBody>
          <a:bodyPr wrap="square">
            <a:spAutoFit/>
          </a:bodyPr>
          <a:lstStyle/>
          <a:p>
            <a:pPr lvl="0" algn="r" rtl="1"/>
            <a:r>
              <a:rPr lang="ar-DZ" dirty="0">
                <a:solidFill>
                  <a:srgbClr val="03A5AD"/>
                </a:solidFill>
                <a:latin typeface="SST Arabic Medium" pitchFamily="34" charset="-78"/>
                <a:cs typeface="SST Arabic Medium" pitchFamily="34" charset="-78"/>
              </a:rPr>
              <a:t>تشمل القدرات التي تدعم القدرة على التكيف والمرونة ما يلي:</a:t>
            </a:r>
          </a:p>
        </p:txBody>
      </p:sp>
      <p:sp>
        <p:nvSpPr>
          <p:cNvPr id="58" name="Rectangle 57">
            <a:extLst>
              <a:ext uri="{FF2B5EF4-FFF2-40B4-BE49-F238E27FC236}">
                <a16:creationId xmlns:a16="http://schemas.microsoft.com/office/drawing/2014/main" id="{DE733652-4630-439D-B42A-F3B91217E1F5}"/>
              </a:ext>
            </a:extLst>
          </p:cNvPr>
          <p:cNvSpPr/>
          <p:nvPr/>
        </p:nvSpPr>
        <p:spPr>
          <a:xfrm>
            <a:off x="9224720" y="2181312"/>
            <a:ext cx="557455" cy="369332"/>
          </a:xfrm>
          <a:prstGeom prst="rect">
            <a:avLst/>
          </a:prstGeom>
        </p:spPr>
        <p:txBody>
          <a:bodyPr wrap="square">
            <a:spAutoFit/>
          </a:bodyPr>
          <a:lstStyle/>
          <a:p>
            <a:pPr lvl="0" rtl="1"/>
            <a:r>
              <a:rPr lang="ar-EG" dirty="0">
                <a:solidFill>
                  <a:schemeClr val="bg1"/>
                </a:solidFill>
                <a:latin typeface="SST Arabic Medium" pitchFamily="34" charset="-78"/>
                <a:cs typeface="SST Arabic Medium" pitchFamily="34" charset="-78"/>
              </a:rPr>
              <a:t>1</a:t>
            </a:r>
            <a:endParaRPr lang="ar-DZ" dirty="0">
              <a:solidFill>
                <a:schemeClr val="bg1"/>
              </a:solidFill>
              <a:latin typeface="SST Arabic Medium" pitchFamily="34" charset="-78"/>
              <a:cs typeface="SST Arabic Medium" pitchFamily="34" charset="-78"/>
            </a:endParaRPr>
          </a:p>
        </p:txBody>
      </p:sp>
      <p:sp>
        <p:nvSpPr>
          <p:cNvPr id="59" name="Rectangle 58">
            <a:extLst>
              <a:ext uri="{FF2B5EF4-FFF2-40B4-BE49-F238E27FC236}">
                <a16:creationId xmlns:a16="http://schemas.microsoft.com/office/drawing/2014/main" id="{DE733652-4630-439D-B42A-F3B91217E1F5}"/>
              </a:ext>
            </a:extLst>
          </p:cNvPr>
          <p:cNvSpPr/>
          <p:nvPr/>
        </p:nvSpPr>
        <p:spPr>
          <a:xfrm>
            <a:off x="9224721" y="2976531"/>
            <a:ext cx="557455" cy="369332"/>
          </a:xfrm>
          <a:prstGeom prst="rect">
            <a:avLst/>
          </a:prstGeom>
        </p:spPr>
        <p:txBody>
          <a:bodyPr wrap="square">
            <a:spAutoFit/>
          </a:bodyPr>
          <a:lstStyle/>
          <a:p>
            <a:pPr lvl="0" rtl="1"/>
            <a:r>
              <a:rPr lang="ar-EG" dirty="0">
                <a:solidFill>
                  <a:schemeClr val="bg1"/>
                </a:solidFill>
                <a:latin typeface="SST Arabic Medium" pitchFamily="34" charset="-78"/>
                <a:cs typeface="SST Arabic Medium" pitchFamily="34" charset="-78"/>
              </a:rPr>
              <a:t>2</a:t>
            </a:r>
            <a:endParaRPr lang="ar-DZ" dirty="0">
              <a:solidFill>
                <a:schemeClr val="bg1"/>
              </a:solidFill>
              <a:latin typeface="SST Arabic Medium" pitchFamily="34" charset="-78"/>
              <a:cs typeface="SST Arabic Medium" pitchFamily="34" charset="-78"/>
            </a:endParaRPr>
          </a:p>
        </p:txBody>
      </p:sp>
      <p:sp>
        <p:nvSpPr>
          <p:cNvPr id="60" name="Rectangle 59">
            <a:extLst>
              <a:ext uri="{FF2B5EF4-FFF2-40B4-BE49-F238E27FC236}">
                <a16:creationId xmlns:a16="http://schemas.microsoft.com/office/drawing/2014/main" id="{DE733652-4630-439D-B42A-F3B91217E1F5}"/>
              </a:ext>
            </a:extLst>
          </p:cNvPr>
          <p:cNvSpPr/>
          <p:nvPr/>
        </p:nvSpPr>
        <p:spPr>
          <a:xfrm>
            <a:off x="9224722" y="3771750"/>
            <a:ext cx="557455" cy="369332"/>
          </a:xfrm>
          <a:prstGeom prst="rect">
            <a:avLst/>
          </a:prstGeom>
        </p:spPr>
        <p:txBody>
          <a:bodyPr wrap="square">
            <a:spAutoFit/>
          </a:bodyPr>
          <a:lstStyle/>
          <a:p>
            <a:pPr lvl="0" rtl="1"/>
            <a:r>
              <a:rPr lang="ar-EG" dirty="0">
                <a:solidFill>
                  <a:schemeClr val="bg1"/>
                </a:solidFill>
                <a:latin typeface="SST Arabic Medium" pitchFamily="34" charset="-78"/>
                <a:cs typeface="SST Arabic Medium" pitchFamily="34" charset="-78"/>
              </a:rPr>
              <a:t>3</a:t>
            </a:r>
            <a:endParaRPr lang="ar-DZ" dirty="0">
              <a:solidFill>
                <a:schemeClr val="bg1"/>
              </a:solidFill>
              <a:latin typeface="SST Arabic Medium" pitchFamily="34" charset="-78"/>
              <a:cs typeface="SST Arabic Medium" pitchFamily="34" charset="-78"/>
            </a:endParaRPr>
          </a:p>
        </p:txBody>
      </p:sp>
      <p:sp>
        <p:nvSpPr>
          <p:cNvPr id="61" name="Rectangle 60">
            <a:extLst>
              <a:ext uri="{FF2B5EF4-FFF2-40B4-BE49-F238E27FC236}">
                <a16:creationId xmlns:a16="http://schemas.microsoft.com/office/drawing/2014/main" id="{DE733652-4630-439D-B42A-F3B91217E1F5}"/>
              </a:ext>
            </a:extLst>
          </p:cNvPr>
          <p:cNvSpPr/>
          <p:nvPr/>
        </p:nvSpPr>
        <p:spPr>
          <a:xfrm>
            <a:off x="9224723" y="4566969"/>
            <a:ext cx="557455" cy="369332"/>
          </a:xfrm>
          <a:prstGeom prst="rect">
            <a:avLst/>
          </a:prstGeom>
        </p:spPr>
        <p:txBody>
          <a:bodyPr wrap="square">
            <a:spAutoFit/>
          </a:bodyPr>
          <a:lstStyle/>
          <a:p>
            <a:pPr lvl="0" rtl="1"/>
            <a:r>
              <a:rPr lang="ar-EG" dirty="0">
                <a:solidFill>
                  <a:schemeClr val="bg1"/>
                </a:solidFill>
                <a:latin typeface="SST Arabic Medium" pitchFamily="34" charset="-78"/>
                <a:cs typeface="SST Arabic Medium" pitchFamily="34" charset="-78"/>
              </a:rPr>
              <a:t>4</a:t>
            </a:r>
            <a:endParaRPr lang="ar-DZ" dirty="0">
              <a:solidFill>
                <a:schemeClr val="bg1"/>
              </a:solidFill>
              <a:latin typeface="SST Arabic Medium" pitchFamily="34" charset="-78"/>
              <a:cs typeface="SST Arabic Medium" pitchFamily="34" charset="-78"/>
            </a:endParaRPr>
          </a:p>
        </p:txBody>
      </p:sp>
      <p:sp>
        <p:nvSpPr>
          <p:cNvPr id="62" name="Rectangle 61">
            <a:extLst>
              <a:ext uri="{FF2B5EF4-FFF2-40B4-BE49-F238E27FC236}">
                <a16:creationId xmlns:a16="http://schemas.microsoft.com/office/drawing/2014/main" id="{DE733652-4630-439D-B42A-F3B91217E1F5}"/>
              </a:ext>
            </a:extLst>
          </p:cNvPr>
          <p:cNvSpPr/>
          <p:nvPr/>
        </p:nvSpPr>
        <p:spPr>
          <a:xfrm>
            <a:off x="9224724" y="5362188"/>
            <a:ext cx="557455" cy="369332"/>
          </a:xfrm>
          <a:prstGeom prst="rect">
            <a:avLst/>
          </a:prstGeom>
        </p:spPr>
        <p:txBody>
          <a:bodyPr wrap="square">
            <a:spAutoFit/>
          </a:bodyPr>
          <a:lstStyle/>
          <a:p>
            <a:pPr lvl="0" rtl="1"/>
            <a:r>
              <a:rPr lang="ar-EG" dirty="0">
                <a:solidFill>
                  <a:schemeClr val="bg1"/>
                </a:solidFill>
                <a:latin typeface="SST Arabic Medium" pitchFamily="34" charset="-78"/>
                <a:cs typeface="SST Arabic Medium" pitchFamily="34" charset="-78"/>
              </a:rPr>
              <a:t>5</a:t>
            </a:r>
            <a:endParaRPr lang="ar-DZ" dirty="0">
              <a:solidFill>
                <a:schemeClr val="bg1"/>
              </a:solidFill>
              <a:latin typeface="SST Arabic Medium" pitchFamily="34" charset="-78"/>
              <a:cs typeface="SST Arabic Medium" pitchFamily="34" charset="-78"/>
            </a:endParaRPr>
          </a:p>
        </p:txBody>
      </p:sp>
    </p:spTree>
    <p:extLst>
      <p:ext uri="{BB962C8B-B14F-4D97-AF65-F5344CB8AC3E}">
        <p14:creationId xmlns:p14="http://schemas.microsoft.com/office/powerpoint/2010/main" val="258279336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3667125" y="526472"/>
            <a:ext cx="8033618"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المبادئ الـ 12 لإدارة المشاريع </a:t>
            </a:r>
            <a:r>
              <a:rPr lang="en-US" sz="2500" dirty="0">
                <a:solidFill>
                  <a:srgbClr val="112D63"/>
                </a:solidFill>
                <a:latin typeface="SST Arabic Medium" pitchFamily="34" charset="-78"/>
                <a:cs typeface="SST Arabic Medium" pitchFamily="34" charset="-78"/>
              </a:rPr>
              <a:t>PMI Principles</a:t>
            </a:r>
          </a:p>
        </p:txBody>
      </p:sp>
      <p:sp>
        <p:nvSpPr>
          <p:cNvPr id="15" name="Rectangle 14">
            <a:extLst>
              <a:ext uri="{FF2B5EF4-FFF2-40B4-BE49-F238E27FC236}">
                <a16:creationId xmlns:a16="http://schemas.microsoft.com/office/drawing/2014/main" id="{DE733652-4630-439D-B42A-F3B91217E1F5}"/>
              </a:ext>
            </a:extLst>
          </p:cNvPr>
          <p:cNvSpPr/>
          <p:nvPr/>
        </p:nvSpPr>
        <p:spPr>
          <a:xfrm>
            <a:off x="3143251" y="1288748"/>
            <a:ext cx="8486960" cy="369332"/>
          </a:xfrm>
          <a:prstGeom prst="rect">
            <a:avLst/>
          </a:prstGeom>
        </p:spPr>
        <p:txBody>
          <a:bodyPr wrap="square">
            <a:spAutoFit/>
          </a:bodyPr>
          <a:lstStyle/>
          <a:p>
            <a:pPr lvl="0" algn="r" rtl="1"/>
            <a:r>
              <a:rPr lang="ar-DZ" dirty="0">
                <a:solidFill>
                  <a:srgbClr val="03A5AD"/>
                </a:solidFill>
                <a:latin typeface="SST Arabic Medium" pitchFamily="34" charset="-78"/>
                <a:cs typeface="SST Arabic Medium" pitchFamily="34" charset="-78"/>
              </a:rPr>
              <a:t>تشمل القدرات التي تدعم القدرة على التكيف والمرونة ما يلي:</a:t>
            </a:r>
          </a:p>
        </p:txBody>
      </p:sp>
      <p:pic>
        <p:nvPicPr>
          <p:cNvPr id="16" name="صورة 5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880285" y="1926221"/>
            <a:ext cx="1737294" cy="4195506"/>
          </a:xfrm>
          <a:prstGeom prst="rect">
            <a:avLst/>
          </a:prstGeom>
        </p:spPr>
      </p:pic>
      <p:pic>
        <p:nvPicPr>
          <p:cNvPr id="17" name="صورة 5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883284" y="1740194"/>
            <a:ext cx="6349657" cy="4480037"/>
          </a:xfrm>
          <a:prstGeom prst="rect">
            <a:avLst/>
          </a:prstGeom>
        </p:spPr>
      </p:pic>
      <p:grpSp>
        <p:nvGrpSpPr>
          <p:cNvPr id="18" name="Group 4"/>
          <p:cNvGrpSpPr/>
          <p:nvPr/>
        </p:nvGrpSpPr>
        <p:grpSpPr>
          <a:xfrm>
            <a:off x="2301402" y="1935949"/>
            <a:ext cx="3118910" cy="829281"/>
            <a:chOff x="0" y="0"/>
            <a:chExt cx="1221647" cy="324821"/>
          </a:xfrm>
        </p:grpSpPr>
        <p:sp>
          <p:nvSpPr>
            <p:cNvPr id="19" name="Freeform 5"/>
            <p:cNvSpPr/>
            <p:nvPr/>
          </p:nvSpPr>
          <p:spPr>
            <a:xfrm>
              <a:off x="0" y="0"/>
              <a:ext cx="1221647" cy="324821"/>
            </a:xfrm>
            <a:custGeom>
              <a:avLst/>
              <a:gdLst/>
              <a:ahLst/>
              <a:cxnLst/>
              <a:rect l="l" t="t" r="r" b="b"/>
              <a:pathLst>
                <a:path w="1221647" h="324821">
                  <a:moveTo>
                    <a:pt x="0" y="0"/>
                  </a:moveTo>
                  <a:lnTo>
                    <a:pt x="1221647" y="0"/>
                  </a:lnTo>
                  <a:lnTo>
                    <a:pt x="1221647" y="324821"/>
                  </a:lnTo>
                  <a:lnTo>
                    <a:pt x="0" y="324821"/>
                  </a:lnTo>
                  <a:close/>
                </a:path>
              </a:pathLst>
            </a:custGeom>
            <a:solidFill>
              <a:srgbClr val="000F53"/>
            </a:solidFill>
          </p:spPr>
          <p:txBody>
            <a:bodyPr/>
            <a:lstStyle/>
            <a:p>
              <a:endParaRPr lang="en-SA"/>
            </a:p>
          </p:txBody>
        </p:sp>
        <p:sp>
          <p:nvSpPr>
            <p:cNvPr id="20" name="TextBox 6"/>
            <p:cNvSpPr txBox="1"/>
            <p:nvPr/>
          </p:nvSpPr>
          <p:spPr>
            <a:xfrm>
              <a:off x="0" y="-104775"/>
              <a:ext cx="1221647" cy="429596"/>
            </a:xfrm>
            <a:prstGeom prst="rect">
              <a:avLst/>
            </a:prstGeom>
          </p:spPr>
          <p:txBody>
            <a:bodyPr lIns="33867" tIns="33867" rIns="33867" bIns="33867" rtlCol="0" anchor="ctr"/>
            <a:lstStyle/>
            <a:p>
              <a:pPr algn="ctr">
                <a:lnSpc>
                  <a:spcPts val="2382"/>
                </a:lnSpc>
              </a:pPr>
              <a:endParaRPr>
                <a:solidFill>
                  <a:prstClr val="black"/>
                </a:solidFill>
              </a:endParaRPr>
            </a:p>
          </p:txBody>
        </p:sp>
      </p:grpSp>
      <p:grpSp>
        <p:nvGrpSpPr>
          <p:cNvPr id="21" name="Group 7"/>
          <p:cNvGrpSpPr/>
          <p:nvPr/>
        </p:nvGrpSpPr>
        <p:grpSpPr>
          <a:xfrm>
            <a:off x="2301402" y="2765230"/>
            <a:ext cx="3118910" cy="848495"/>
            <a:chOff x="0" y="0"/>
            <a:chExt cx="1221647" cy="332347"/>
          </a:xfrm>
        </p:grpSpPr>
        <p:sp>
          <p:nvSpPr>
            <p:cNvPr id="22" name="Freeform 8"/>
            <p:cNvSpPr/>
            <p:nvPr/>
          </p:nvSpPr>
          <p:spPr>
            <a:xfrm>
              <a:off x="0" y="0"/>
              <a:ext cx="1221647" cy="332347"/>
            </a:xfrm>
            <a:custGeom>
              <a:avLst/>
              <a:gdLst/>
              <a:ahLst/>
              <a:cxnLst/>
              <a:rect l="l" t="t" r="r" b="b"/>
              <a:pathLst>
                <a:path w="1221647" h="332347">
                  <a:moveTo>
                    <a:pt x="0" y="0"/>
                  </a:moveTo>
                  <a:lnTo>
                    <a:pt x="1221647" y="0"/>
                  </a:lnTo>
                  <a:lnTo>
                    <a:pt x="1221647" y="332347"/>
                  </a:lnTo>
                  <a:lnTo>
                    <a:pt x="0" y="332347"/>
                  </a:lnTo>
                  <a:close/>
                </a:path>
              </a:pathLst>
            </a:custGeom>
            <a:solidFill>
              <a:srgbClr val="1B3481"/>
            </a:solidFill>
          </p:spPr>
          <p:txBody>
            <a:bodyPr/>
            <a:lstStyle/>
            <a:p>
              <a:endParaRPr lang="en-SA"/>
            </a:p>
          </p:txBody>
        </p:sp>
        <p:sp>
          <p:nvSpPr>
            <p:cNvPr id="23" name="TextBox 9"/>
            <p:cNvSpPr txBox="1"/>
            <p:nvPr/>
          </p:nvSpPr>
          <p:spPr>
            <a:xfrm>
              <a:off x="0" y="-104775"/>
              <a:ext cx="1221647" cy="437122"/>
            </a:xfrm>
            <a:prstGeom prst="rect">
              <a:avLst/>
            </a:prstGeom>
          </p:spPr>
          <p:txBody>
            <a:bodyPr lIns="33867" tIns="33867" rIns="33867" bIns="33867" rtlCol="0" anchor="ctr"/>
            <a:lstStyle/>
            <a:p>
              <a:pPr algn="ctr">
                <a:lnSpc>
                  <a:spcPts val="2382"/>
                </a:lnSpc>
              </a:pPr>
              <a:endParaRPr>
                <a:solidFill>
                  <a:prstClr val="black"/>
                </a:solidFill>
              </a:endParaRPr>
            </a:p>
          </p:txBody>
        </p:sp>
      </p:grpSp>
      <p:grpSp>
        <p:nvGrpSpPr>
          <p:cNvPr id="24" name="Group 11"/>
          <p:cNvGrpSpPr/>
          <p:nvPr/>
        </p:nvGrpSpPr>
        <p:grpSpPr>
          <a:xfrm>
            <a:off x="2225555" y="3597968"/>
            <a:ext cx="3194757" cy="839081"/>
            <a:chOff x="0" y="0"/>
            <a:chExt cx="1251355" cy="328660"/>
          </a:xfrm>
        </p:grpSpPr>
        <p:sp>
          <p:nvSpPr>
            <p:cNvPr id="25" name="Freeform 12"/>
            <p:cNvSpPr/>
            <p:nvPr/>
          </p:nvSpPr>
          <p:spPr>
            <a:xfrm>
              <a:off x="0" y="0"/>
              <a:ext cx="1251355" cy="328660"/>
            </a:xfrm>
            <a:custGeom>
              <a:avLst/>
              <a:gdLst/>
              <a:ahLst/>
              <a:cxnLst/>
              <a:rect l="l" t="t" r="r" b="b"/>
              <a:pathLst>
                <a:path w="1251355" h="328660">
                  <a:moveTo>
                    <a:pt x="0" y="0"/>
                  </a:moveTo>
                  <a:lnTo>
                    <a:pt x="1251355" y="0"/>
                  </a:lnTo>
                  <a:lnTo>
                    <a:pt x="1251355" y="328660"/>
                  </a:lnTo>
                  <a:lnTo>
                    <a:pt x="0" y="328660"/>
                  </a:lnTo>
                  <a:close/>
                </a:path>
              </a:pathLst>
            </a:custGeom>
            <a:solidFill>
              <a:srgbClr val="44488F"/>
            </a:solidFill>
          </p:spPr>
          <p:txBody>
            <a:bodyPr/>
            <a:lstStyle/>
            <a:p>
              <a:endParaRPr lang="en-SA"/>
            </a:p>
          </p:txBody>
        </p:sp>
        <p:sp>
          <p:nvSpPr>
            <p:cNvPr id="26" name="TextBox 13"/>
            <p:cNvSpPr txBox="1"/>
            <p:nvPr/>
          </p:nvSpPr>
          <p:spPr>
            <a:xfrm>
              <a:off x="0" y="-104775"/>
              <a:ext cx="1251355" cy="433435"/>
            </a:xfrm>
            <a:prstGeom prst="rect">
              <a:avLst/>
            </a:prstGeom>
          </p:spPr>
          <p:txBody>
            <a:bodyPr lIns="33867" tIns="33867" rIns="33867" bIns="33867" rtlCol="0" anchor="ctr"/>
            <a:lstStyle/>
            <a:p>
              <a:pPr algn="ctr">
                <a:lnSpc>
                  <a:spcPts val="2382"/>
                </a:lnSpc>
              </a:pPr>
              <a:endParaRPr>
                <a:solidFill>
                  <a:prstClr val="black"/>
                </a:solidFill>
              </a:endParaRPr>
            </a:p>
          </p:txBody>
        </p:sp>
      </p:grpSp>
      <p:grpSp>
        <p:nvGrpSpPr>
          <p:cNvPr id="27" name="Group 14"/>
          <p:cNvGrpSpPr/>
          <p:nvPr/>
        </p:nvGrpSpPr>
        <p:grpSpPr>
          <a:xfrm>
            <a:off x="2225555" y="4437048"/>
            <a:ext cx="3194757" cy="826557"/>
            <a:chOff x="0" y="0"/>
            <a:chExt cx="1251355" cy="323754"/>
          </a:xfrm>
        </p:grpSpPr>
        <p:sp>
          <p:nvSpPr>
            <p:cNvPr id="28" name="Freeform 15"/>
            <p:cNvSpPr/>
            <p:nvPr/>
          </p:nvSpPr>
          <p:spPr>
            <a:xfrm>
              <a:off x="0" y="0"/>
              <a:ext cx="1251355" cy="323754"/>
            </a:xfrm>
            <a:custGeom>
              <a:avLst/>
              <a:gdLst/>
              <a:ahLst/>
              <a:cxnLst/>
              <a:rect l="l" t="t" r="r" b="b"/>
              <a:pathLst>
                <a:path w="1251355" h="323754">
                  <a:moveTo>
                    <a:pt x="0" y="0"/>
                  </a:moveTo>
                  <a:lnTo>
                    <a:pt x="1251355" y="0"/>
                  </a:lnTo>
                  <a:lnTo>
                    <a:pt x="1251355" y="323754"/>
                  </a:lnTo>
                  <a:lnTo>
                    <a:pt x="0" y="323754"/>
                  </a:lnTo>
                  <a:close/>
                </a:path>
              </a:pathLst>
            </a:custGeom>
            <a:solidFill>
              <a:srgbClr val="01BBBA"/>
            </a:solidFill>
          </p:spPr>
          <p:txBody>
            <a:bodyPr/>
            <a:lstStyle/>
            <a:p>
              <a:endParaRPr lang="en-SA"/>
            </a:p>
          </p:txBody>
        </p:sp>
        <p:sp>
          <p:nvSpPr>
            <p:cNvPr id="29" name="TextBox 16"/>
            <p:cNvSpPr txBox="1"/>
            <p:nvPr/>
          </p:nvSpPr>
          <p:spPr>
            <a:xfrm>
              <a:off x="0" y="-104775"/>
              <a:ext cx="1251355" cy="428529"/>
            </a:xfrm>
            <a:prstGeom prst="rect">
              <a:avLst/>
            </a:prstGeom>
          </p:spPr>
          <p:txBody>
            <a:bodyPr lIns="33867" tIns="33867" rIns="33867" bIns="33867" rtlCol="0" anchor="ctr"/>
            <a:lstStyle/>
            <a:p>
              <a:pPr algn="ctr">
                <a:lnSpc>
                  <a:spcPts val="2382"/>
                </a:lnSpc>
              </a:pPr>
              <a:endParaRPr>
                <a:solidFill>
                  <a:prstClr val="black"/>
                </a:solidFill>
              </a:endParaRPr>
            </a:p>
          </p:txBody>
        </p:sp>
      </p:grpSp>
      <p:grpSp>
        <p:nvGrpSpPr>
          <p:cNvPr id="30" name="Group 17"/>
          <p:cNvGrpSpPr/>
          <p:nvPr/>
        </p:nvGrpSpPr>
        <p:grpSpPr>
          <a:xfrm>
            <a:off x="2225555" y="5263605"/>
            <a:ext cx="3194757" cy="832514"/>
            <a:chOff x="0" y="0"/>
            <a:chExt cx="1251355" cy="326088"/>
          </a:xfrm>
        </p:grpSpPr>
        <p:sp>
          <p:nvSpPr>
            <p:cNvPr id="31" name="Freeform 18"/>
            <p:cNvSpPr/>
            <p:nvPr/>
          </p:nvSpPr>
          <p:spPr>
            <a:xfrm>
              <a:off x="0" y="0"/>
              <a:ext cx="1251355" cy="326088"/>
            </a:xfrm>
            <a:custGeom>
              <a:avLst/>
              <a:gdLst/>
              <a:ahLst/>
              <a:cxnLst/>
              <a:rect l="l" t="t" r="r" b="b"/>
              <a:pathLst>
                <a:path w="1251355" h="326088">
                  <a:moveTo>
                    <a:pt x="0" y="0"/>
                  </a:moveTo>
                  <a:lnTo>
                    <a:pt x="1251355" y="0"/>
                  </a:lnTo>
                  <a:lnTo>
                    <a:pt x="1251355" y="326088"/>
                  </a:lnTo>
                  <a:lnTo>
                    <a:pt x="0" y="326088"/>
                  </a:lnTo>
                  <a:close/>
                </a:path>
              </a:pathLst>
            </a:custGeom>
            <a:solidFill>
              <a:srgbClr val="576A73"/>
            </a:solidFill>
          </p:spPr>
          <p:txBody>
            <a:bodyPr/>
            <a:lstStyle/>
            <a:p>
              <a:endParaRPr lang="en-SA"/>
            </a:p>
          </p:txBody>
        </p:sp>
        <p:sp>
          <p:nvSpPr>
            <p:cNvPr id="32" name="TextBox 19"/>
            <p:cNvSpPr txBox="1"/>
            <p:nvPr/>
          </p:nvSpPr>
          <p:spPr>
            <a:xfrm>
              <a:off x="0" y="-104775"/>
              <a:ext cx="1251355" cy="430863"/>
            </a:xfrm>
            <a:prstGeom prst="rect">
              <a:avLst/>
            </a:prstGeom>
          </p:spPr>
          <p:txBody>
            <a:bodyPr lIns="33867" tIns="33867" rIns="33867" bIns="33867" rtlCol="0" anchor="ctr"/>
            <a:lstStyle/>
            <a:p>
              <a:pPr algn="ctr">
                <a:lnSpc>
                  <a:spcPts val="2382"/>
                </a:lnSpc>
              </a:pPr>
              <a:endParaRPr>
                <a:solidFill>
                  <a:prstClr val="black"/>
                </a:solidFill>
              </a:endParaRPr>
            </a:p>
          </p:txBody>
        </p:sp>
      </p:grpSp>
      <p:sp>
        <p:nvSpPr>
          <p:cNvPr id="33" name="AutoShape 20"/>
          <p:cNvSpPr/>
          <p:nvPr/>
        </p:nvSpPr>
        <p:spPr>
          <a:xfrm flipV="1">
            <a:off x="2027330" y="2764863"/>
            <a:ext cx="9051264" cy="0"/>
          </a:xfrm>
          <a:prstGeom prst="line">
            <a:avLst/>
          </a:prstGeom>
          <a:ln w="12700" cap="flat">
            <a:solidFill>
              <a:srgbClr val="FFFFFF"/>
            </a:solidFill>
            <a:prstDash val="solid"/>
            <a:headEnd type="none" w="sm" len="sm"/>
            <a:tailEnd type="none" w="sm" len="sm"/>
          </a:ln>
        </p:spPr>
        <p:txBody>
          <a:bodyPr/>
          <a:lstStyle/>
          <a:p>
            <a:endParaRPr lang="en-SA"/>
          </a:p>
        </p:txBody>
      </p:sp>
      <p:sp>
        <p:nvSpPr>
          <p:cNvPr id="34" name="AutoShape 21"/>
          <p:cNvSpPr/>
          <p:nvPr/>
        </p:nvSpPr>
        <p:spPr>
          <a:xfrm>
            <a:off x="2027330" y="3596258"/>
            <a:ext cx="9290561" cy="0"/>
          </a:xfrm>
          <a:prstGeom prst="line">
            <a:avLst/>
          </a:prstGeom>
          <a:ln w="12700" cap="flat">
            <a:solidFill>
              <a:srgbClr val="FFFFFF"/>
            </a:solidFill>
            <a:prstDash val="solid"/>
            <a:headEnd type="none" w="sm" len="sm"/>
            <a:tailEnd type="none" w="sm" len="sm"/>
          </a:ln>
        </p:spPr>
        <p:txBody>
          <a:bodyPr/>
          <a:lstStyle/>
          <a:p>
            <a:endParaRPr lang="en-SA"/>
          </a:p>
        </p:txBody>
      </p:sp>
      <p:sp>
        <p:nvSpPr>
          <p:cNvPr id="35" name="AutoShape 22"/>
          <p:cNvSpPr/>
          <p:nvPr/>
        </p:nvSpPr>
        <p:spPr>
          <a:xfrm>
            <a:off x="1788033" y="4427652"/>
            <a:ext cx="9290561" cy="0"/>
          </a:xfrm>
          <a:prstGeom prst="line">
            <a:avLst/>
          </a:prstGeom>
          <a:ln w="12700" cap="flat">
            <a:solidFill>
              <a:srgbClr val="FFFFFF"/>
            </a:solidFill>
            <a:prstDash val="solid"/>
            <a:headEnd type="none" w="sm" len="sm"/>
            <a:tailEnd type="none" w="sm" len="sm"/>
          </a:ln>
        </p:spPr>
        <p:txBody>
          <a:bodyPr/>
          <a:lstStyle/>
          <a:p>
            <a:endParaRPr lang="en-SA"/>
          </a:p>
        </p:txBody>
      </p:sp>
      <p:sp>
        <p:nvSpPr>
          <p:cNvPr id="36" name="AutoShape 23"/>
          <p:cNvSpPr/>
          <p:nvPr/>
        </p:nvSpPr>
        <p:spPr>
          <a:xfrm>
            <a:off x="2097180" y="5245941"/>
            <a:ext cx="8357748" cy="0"/>
          </a:xfrm>
          <a:prstGeom prst="line">
            <a:avLst/>
          </a:prstGeom>
          <a:ln w="12700" cap="flat">
            <a:solidFill>
              <a:srgbClr val="FFFFFF"/>
            </a:solidFill>
            <a:prstDash val="solid"/>
            <a:headEnd type="none" w="sm" len="sm"/>
            <a:tailEnd type="none" w="sm" len="sm"/>
          </a:ln>
        </p:spPr>
        <p:txBody>
          <a:bodyPr/>
          <a:lstStyle/>
          <a:p>
            <a:endParaRPr lang="en-SA"/>
          </a:p>
        </p:txBody>
      </p:sp>
      <p:sp>
        <p:nvSpPr>
          <p:cNvPr id="37" name="AutoShape 24"/>
          <p:cNvSpPr/>
          <p:nvPr/>
        </p:nvSpPr>
        <p:spPr>
          <a:xfrm>
            <a:off x="9167571" y="5409820"/>
            <a:ext cx="0" cy="520962"/>
          </a:xfrm>
          <a:prstGeom prst="line">
            <a:avLst/>
          </a:prstGeom>
          <a:ln w="38100" cap="flat">
            <a:solidFill>
              <a:srgbClr val="FFFFFF"/>
            </a:solidFill>
            <a:prstDash val="solid"/>
            <a:headEnd type="none" w="sm" len="sm"/>
            <a:tailEnd type="none" w="sm" len="sm"/>
          </a:ln>
        </p:spPr>
        <p:txBody>
          <a:bodyPr/>
          <a:lstStyle/>
          <a:p>
            <a:endParaRPr lang="en-SA"/>
          </a:p>
        </p:txBody>
      </p:sp>
      <p:sp>
        <p:nvSpPr>
          <p:cNvPr id="38" name="AutoShape 25"/>
          <p:cNvSpPr/>
          <p:nvPr/>
        </p:nvSpPr>
        <p:spPr>
          <a:xfrm>
            <a:off x="9158046" y="4547540"/>
            <a:ext cx="0" cy="520962"/>
          </a:xfrm>
          <a:prstGeom prst="line">
            <a:avLst/>
          </a:prstGeom>
          <a:ln w="38100" cap="flat">
            <a:solidFill>
              <a:srgbClr val="FFFFFF"/>
            </a:solidFill>
            <a:prstDash val="solid"/>
            <a:headEnd type="none" w="sm" len="sm"/>
            <a:tailEnd type="none" w="sm" len="sm"/>
          </a:ln>
        </p:spPr>
        <p:txBody>
          <a:bodyPr/>
          <a:lstStyle/>
          <a:p>
            <a:endParaRPr lang="en-SA"/>
          </a:p>
        </p:txBody>
      </p:sp>
      <p:sp>
        <p:nvSpPr>
          <p:cNvPr id="39" name="AutoShape 26"/>
          <p:cNvSpPr/>
          <p:nvPr/>
        </p:nvSpPr>
        <p:spPr>
          <a:xfrm>
            <a:off x="9148521" y="3755554"/>
            <a:ext cx="0" cy="520962"/>
          </a:xfrm>
          <a:prstGeom prst="line">
            <a:avLst/>
          </a:prstGeom>
          <a:ln w="38100" cap="flat">
            <a:solidFill>
              <a:srgbClr val="FFFFFF"/>
            </a:solidFill>
            <a:prstDash val="solid"/>
            <a:headEnd type="none" w="sm" len="sm"/>
            <a:tailEnd type="none" w="sm" len="sm"/>
          </a:ln>
        </p:spPr>
        <p:txBody>
          <a:bodyPr/>
          <a:lstStyle/>
          <a:p>
            <a:endParaRPr lang="en-SA"/>
          </a:p>
        </p:txBody>
      </p:sp>
      <p:sp>
        <p:nvSpPr>
          <p:cNvPr id="40" name="AutoShape 27"/>
          <p:cNvSpPr/>
          <p:nvPr/>
        </p:nvSpPr>
        <p:spPr>
          <a:xfrm>
            <a:off x="9138996" y="2914508"/>
            <a:ext cx="0" cy="520962"/>
          </a:xfrm>
          <a:prstGeom prst="line">
            <a:avLst/>
          </a:prstGeom>
          <a:ln w="38100" cap="flat">
            <a:solidFill>
              <a:srgbClr val="FFFFFF"/>
            </a:solidFill>
            <a:prstDash val="solid"/>
            <a:headEnd type="none" w="sm" len="sm"/>
            <a:tailEnd type="none" w="sm" len="sm"/>
          </a:ln>
        </p:spPr>
        <p:txBody>
          <a:bodyPr/>
          <a:lstStyle/>
          <a:p>
            <a:endParaRPr lang="en-SA"/>
          </a:p>
        </p:txBody>
      </p:sp>
      <p:sp>
        <p:nvSpPr>
          <p:cNvPr id="41" name="AutoShape 28"/>
          <p:cNvSpPr/>
          <p:nvPr/>
        </p:nvSpPr>
        <p:spPr>
          <a:xfrm>
            <a:off x="9129471" y="2077551"/>
            <a:ext cx="0" cy="520962"/>
          </a:xfrm>
          <a:prstGeom prst="line">
            <a:avLst/>
          </a:prstGeom>
          <a:ln w="38100" cap="flat">
            <a:solidFill>
              <a:srgbClr val="FFFFFF"/>
            </a:solidFill>
            <a:prstDash val="solid"/>
            <a:headEnd type="none" w="sm" len="sm"/>
            <a:tailEnd type="none" w="sm" len="sm"/>
          </a:ln>
        </p:spPr>
        <p:txBody>
          <a:bodyPr/>
          <a:lstStyle/>
          <a:p>
            <a:endParaRPr lang="en-SA"/>
          </a:p>
        </p:txBody>
      </p:sp>
      <p:sp>
        <p:nvSpPr>
          <p:cNvPr id="42" name="Rectangle 41">
            <a:extLst>
              <a:ext uri="{FF2B5EF4-FFF2-40B4-BE49-F238E27FC236}">
                <a16:creationId xmlns:a16="http://schemas.microsoft.com/office/drawing/2014/main" id="{DE733652-4630-439D-B42A-F3B91217E1F5}"/>
              </a:ext>
            </a:extLst>
          </p:cNvPr>
          <p:cNvSpPr/>
          <p:nvPr/>
        </p:nvSpPr>
        <p:spPr>
          <a:xfrm>
            <a:off x="390526" y="2157222"/>
            <a:ext cx="8486960" cy="338554"/>
          </a:xfrm>
          <a:prstGeom prst="rect">
            <a:avLst/>
          </a:prstGeom>
        </p:spPr>
        <p:txBody>
          <a:bodyPr wrap="square">
            <a:spAutoFit/>
          </a:bodyPr>
          <a:lstStyle/>
          <a:p>
            <a:pPr lvl="0" algn="r" rtl="1"/>
            <a:r>
              <a:rPr lang="ar-DZ" sz="1600" dirty="0">
                <a:solidFill>
                  <a:schemeClr val="bg1"/>
                </a:solidFill>
                <a:latin typeface="SST Arabic Medium" pitchFamily="34" charset="-78"/>
                <a:cs typeface="SST Arabic Medium" pitchFamily="34" charset="-78"/>
              </a:rPr>
              <a:t>القدرة على الاستفادة من طرق التفكير والعمل الجديدة</a:t>
            </a:r>
          </a:p>
        </p:txBody>
      </p:sp>
      <p:sp>
        <p:nvSpPr>
          <p:cNvPr id="43" name="Rectangle 42">
            <a:extLst>
              <a:ext uri="{FF2B5EF4-FFF2-40B4-BE49-F238E27FC236}">
                <a16:creationId xmlns:a16="http://schemas.microsoft.com/office/drawing/2014/main" id="{DE733652-4630-439D-B42A-F3B91217E1F5}"/>
              </a:ext>
            </a:extLst>
          </p:cNvPr>
          <p:cNvSpPr/>
          <p:nvPr/>
        </p:nvSpPr>
        <p:spPr>
          <a:xfrm>
            <a:off x="390526" y="2991920"/>
            <a:ext cx="8486960" cy="338554"/>
          </a:xfrm>
          <a:prstGeom prst="rect">
            <a:avLst/>
          </a:prstGeom>
        </p:spPr>
        <p:txBody>
          <a:bodyPr wrap="square">
            <a:spAutoFit/>
          </a:bodyPr>
          <a:lstStyle/>
          <a:p>
            <a:pPr lvl="0" algn="r" rtl="1"/>
            <a:r>
              <a:rPr lang="ar-DZ" sz="1600" dirty="0">
                <a:solidFill>
                  <a:schemeClr val="bg1"/>
                </a:solidFill>
                <a:latin typeface="SST Arabic Medium" pitchFamily="34" charset="-78"/>
                <a:cs typeface="SST Arabic Medium" pitchFamily="34" charset="-78"/>
              </a:rPr>
              <a:t>النماذج والتجارب صغيرة الحجم لاختبار الأفكار وتجربة مناهج جديدة</a:t>
            </a:r>
          </a:p>
        </p:txBody>
      </p:sp>
      <p:sp>
        <p:nvSpPr>
          <p:cNvPr id="44" name="Rectangle 43">
            <a:extLst>
              <a:ext uri="{FF2B5EF4-FFF2-40B4-BE49-F238E27FC236}">
                <a16:creationId xmlns:a16="http://schemas.microsoft.com/office/drawing/2014/main" id="{DE733652-4630-439D-B42A-F3B91217E1F5}"/>
              </a:ext>
            </a:extLst>
          </p:cNvPr>
          <p:cNvSpPr/>
          <p:nvPr/>
        </p:nvSpPr>
        <p:spPr>
          <a:xfrm>
            <a:off x="1788032" y="3802528"/>
            <a:ext cx="7089453" cy="338554"/>
          </a:xfrm>
          <a:prstGeom prst="rect">
            <a:avLst/>
          </a:prstGeom>
        </p:spPr>
        <p:txBody>
          <a:bodyPr wrap="square">
            <a:spAutoFit/>
          </a:bodyPr>
          <a:lstStyle/>
          <a:p>
            <a:pPr lvl="0" algn="r" rtl="1"/>
            <a:r>
              <a:rPr lang="ar-DZ" sz="1600" dirty="0">
                <a:solidFill>
                  <a:schemeClr val="bg1"/>
                </a:solidFill>
                <a:latin typeface="SST Arabic Medium" pitchFamily="34" charset="-78"/>
                <a:cs typeface="SST Arabic Medium" pitchFamily="34" charset="-78"/>
              </a:rPr>
              <a:t>تصميم العملية الذي يوازن بين سرعة العمل واستقرار المتطلبات</a:t>
            </a:r>
          </a:p>
        </p:txBody>
      </p:sp>
      <p:sp>
        <p:nvSpPr>
          <p:cNvPr id="45" name="Rectangle 44">
            <a:extLst>
              <a:ext uri="{FF2B5EF4-FFF2-40B4-BE49-F238E27FC236}">
                <a16:creationId xmlns:a16="http://schemas.microsoft.com/office/drawing/2014/main" id="{DE733652-4630-439D-B42A-F3B91217E1F5}"/>
              </a:ext>
            </a:extLst>
          </p:cNvPr>
          <p:cNvSpPr/>
          <p:nvPr/>
        </p:nvSpPr>
        <p:spPr>
          <a:xfrm>
            <a:off x="390526" y="4661316"/>
            <a:ext cx="8486960" cy="338554"/>
          </a:xfrm>
          <a:prstGeom prst="rect">
            <a:avLst/>
          </a:prstGeom>
        </p:spPr>
        <p:txBody>
          <a:bodyPr wrap="square">
            <a:spAutoFit/>
          </a:bodyPr>
          <a:lstStyle/>
          <a:p>
            <a:pPr lvl="0" algn="r" rtl="1"/>
            <a:r>
              <a:rPr lang="ar-DZ" sz="1600" dirty="0">
                <a:solidFill>
                  <a:schemeClr val="bg1"/>
                </a:solidFill>
                <a:latin typeface="SST Arabic Medium" pitchFamily="34" charset="-78"/>
                <a:cs typeface="SST Arabic Medium" pitchFamily="34" charset="-78"/>
              </a:rPr>
              <a:t>الحوارات المنفتحة داخل المنظمة</a:t>
            </a:r>
          </a:p>
        </p:txBody>
      </p:sp>
      <p:sp>
        <p:nvSpPr>
          <p:cNvPr id="46" name="Rectangle 45">
            <a:extLst>
              <a:ext uri="{FF2B5EF4-FFF2-40B4-BE49-F238E27FC236}">
                <a16:creationId xmlns:a16="http://schemas.microsoft.com/office/drawing/2014/main" id="{DE733652-4630-439D-B42A-F3B91217E1F5}"/>
              </a:ext>
            </a:extLst>
          </p:cNvPr>
          <p:cNvSpPr/>
          <p:nvPr/>
        </p:nvSpPr>
        <p:spPr>
          <a:xfrm>
            <a:off x="390526" y="5496014"/>
            <a:ext cx="8486960" cy="338554"/>
          </a:xfrm>
          <a:prstGeom prst="rect">
            <a:avLst/>
          </a:prstGeom>
        </p:spPr>
        <p:txBody>
          <a:bodyPr wrap="square">
            <a:spAutoFit/>
          </a:bodyPr>
          <a:lstStyle/>
          <a:p>
            <a:pPr lvl="0" algn="r" rtl="1"/>
            <a:r>
              <a:rPr lang="ar-DZ" sz="1600" dirty="0">
                <a:solidFill>
                  <a:schemeClr val="bg1"/>
                </a:solidFill>
                <a:latin typeface="SST Arabic Medium" pitchFamily="34" charset="-78"/>
                <a:cs typeface="SST Arabic Medium" pitchFamily="34" charset="-78"/>
              </a:rPr>
              <a:t>القدرة والرغبة في توقع العديد من السيناريوهات المحتملة والاستعداد لاحتمالات متعددة</a:t>
            </a:r>
          </a:p>
        </p:txBody>
      </p:sp>
      <p:sp>
        <p:nvSpPr>
          <p:cNvPr id="47" name="Rectangle 46">
            <a:extLst>
              <a:ext uri="{FF2B5EF4-FFF2-40B4-BE49-F238E27FC236}">
                <a16:creationId xmlns:a16="http://schemas.microsoft.com/office/drawing/2014/main" id="{DE733652-4630-439D-B42A-F3B91217E1F5}"/>
              </a:ext>
            </a:extLst>
          </p:cNvPr>
          <p:cNvSpPr/>
          <p:nvPr/>
        </p:nvSpPr>
        <p:spPr>
          <a:xfrm>
            <a:off x="9224720" y="2181312"/>
            <a:ext cx="557455" cy="369332"/>
          </a:xfrm>
          <a:prstGeom prst="rect">
            <a:avLst/>
          </a:prstGeom>
        </p:spPr>
        <p:txBody>
          <a:bodyPr wrap="square">
            <a:spAutoFit/>
          </a:bodyPr>
          <a:lstStyle/>
          <a:p>
            <a:pPr lvl="0" rtl="1"/>
            <a:r>
              <a:rPr lang="ar-EG" dirty="0">
                <a:solidFill>
                  <a:schemeClr val="bg1"/>
                </a:solidFill>
                <a:latin typeface="SST Arabic Medium" pitchFamily="34" charset="-78"/>
                <a:cs typeface="SST Arabic Medium" pitchFamily="34" charset="-78"/>
              </a:rPr>
              <a:t>6</a:t>
            </a:r>
            <a:endParaRPr lang="ar-DZ" dirty="0">
              <a:solidFill>
                <a:schemeClr val="bg1"/>
              </a:solidFill>
              <a:latin typeface="SST Arabic Medium" pitchFamily="34" charset="-78"/>
              <a:cs typeface="SST Arabic Medium" pitchFamily="34" charset="-78"/>
            </a:endParaRPr>
          </a:p>
        </p:txBody>
      </p:sp>
      <p:sp>
        <p:nvSpPr>
          <p:cNvPr id="48" name="Rectangle 47">
            <a:extLst>
              <a:ext uri="{FF2B5EF4-FFF2-40B4-BE49-F238E27FC236}">
                <a16:creationId xmlns:a16="http://schemas.microsoft.com/office/drawing/2014/main" id="{DE733652-4630-439D-B42A-F3B91217E1F5}"/>
              </a:ext>
            </a:extLst>
          </p:cNvPr>
          <p:cNvSpPr/>
          <p:nvPr/>
        </p:nvSpPr>
        <p:spPr>
          <a:xfrm>
            <a:off x="9224721" y="2976531"/>
            <a:ext cx="557455" cy="369332"/>
          </a:xfrm>
          <a:prstGeom prst="rect">
            <a:avLst/>
          </a:prstGeom>
        </p:spPr>
        <p:txBody>
          <a:bodyPr wrap="square">
            <a:spAutoFit/>
          </a:bodyPr>
          <a:lstStyle/>
          <a:p>
            <a:pPr lvl="0" rtl="1"/>
            <a:r>
              <a:rPr lang="ar-EG" dirty="0">
                <a:solidFill>
                  <a:schemeClr val="bg1"/>
                </a:solidFill>
                <a:latin typeface="SST Arabic Medium" pitchFamily="34" charset="-78"/>
                <a:cs typeface="SST Arabic Medium" pitchFamily="34" charset="-78"/>
              </a:rPr>
              <a:t>7</a:t>
            </a:r>
            <a:endParaRPr lang="ar-DZ" dirty="0">
              <a:solidFill>
                <a:schemeClr val="bg1"/>
              </a:solidFill>
              <a:latin typeface="SST Arabic Medium" pitchFamily="34" charset="-78"/>
              <a:cs typeface="SST Arabic Medium" pitchFamily="34" charset="-78"/>
            </a:endParaRPr>
          </a:p>
        </p:txBody>
      </p:sp>
      <p:sp>
        <p:nvSpPr>
          <p:cNvPr id="49" name="Rectangle 48">
            <a:extLst>
              <a:ext uri="{FF2B5EF4-FFF2-40B4-BE49-F238E27FC236}">
                <a16:creationId xmlns:a16="http://schemas.microsoft.com/office/drawing/2014/main" id="{DE733652-4630-439D-B42A-F3B91217E1F5}"/>
              </a:ext>
            </a:extLst>
          </p:cNvPr>
          <p:cNvSpPr/>
          <p:nvPr/>
        </p:nvSpPr>
        <p:spPr>
          <a:xfrm>
            <a:off x="9224722" y="3771750"/>
            <a:ext cx="557455" cy="369332"/>
          </a:xfrm>
          <a:prstGeom prst="rect">
            <a:avLst/>
          </a:prstGeom>
        </p:spPr>
        <p:txBody>
          <a:bodyPr wrap="square">
            <a:spAutoFit/>
          </a:bodyPr>
          <a:lstStyle/>
          <a:p>
            <a:pPr lvl="0" rtl="1"/>
            <a:r>
              <a:rPr lang="ar-EG" dirty="0">
                <a:solidFill>
                  <a:schemeClr val="bg1"/>
                </a:solidFill>
                <a:latin typeface="SST Arabic Medium" pitchFamily="34" charset="-78"/>
                <a:cs typeface="SST Arabic Medium" pitchFamily="34" charset="-78"/>
              </a:rPr>
              <a:t>8</a:t>
            </a:r>
            <a:endParaRPr lang="ar-DZ" dirty="0">
              <a:solidFill>
                <a:schemeClr val="bg1"/>
              </a:solidFill>
              <a:latin typeface="SST Arabic Medium" pitchFamily="34" charset="-78"/>
              <a:cs typeface="SST Arabic Medium" pitchFamily="34" charset="-78"/>
            </a:endParaRPr>
          </a:p>
        </p:txBody>
      </p:sp>
      <p:sp>
        <p:nvSpPr>
          <p:cNvPr id="50" name="Rectangle 49">
            <a:extLst>
              <a:ext uri="{FF2B5EF4-FFF2-40B4-BE49-F238E27FC236}">
                <a16:creationId xmlns:a16="http://schemas.microsoft.com/office/drawing/2014/main" id="{DE733652-4630-439D-B42A-F3B91217E1F5}"/>
              </a:ext>
            </a:extLst>
          </p:cNvPr>
          <p:cNvSpPr/>
          <p:nvPr/>
        </p:nvSpPr>
        <p:spPr>
          <a:xfrm>
            <a:off x="9224723" y="4566969"/>
            <a:ext cx="557455" cy="369332"/>
          </a:xfrm>
          <a:prstGeom prst="rect">
            <a:avLst/>
          </a:prstGeom>
        </p:spPr>
        <p:txBody>
          <a:bodyPr wrap="square">
            <a:spAutoFit/>
          </a:bodyPr>
          <a:lstStyle/>
          <a:p>
            <a:pPr lvl="0" rtl="1"/>
            <a:r>
              <a:rPr lang="ar-EG" dirty="0">
                <a:solidFill>
                  <a:schemeClr val="bg1"/>
                </a:solidFill>
                <a:latin typeface="SST Arabic Medium" pitchFamily="34" charset="-78"/>
                <a:cs typeface="SST Arabic Medium" pitchFamily="34" charset="-78"/>
              </a:rPr>
              <a:t>9</a:t>
            </a:r>
            <a:endParaRPr lang="ar-DZ" dirty="0">
              <a:solidFill>
                <a:schemeClr val="bg1"/>
              </a:solidFill>
              <a:latin typeface="SST Arabic Medium" pitchFamily="34" charset="-78"/>
              <a:cs typeface="SST Arabic Medium" pitchFamily="34" charset="-78"/>
            </a:endParaRPr>
          </a:p>
        </p:txBody>
      </p:sp>
      <p:sp>
        <p:nvSpPr>
          <p:cNvPr id="51" name="Rectangle 50">
            <a:extLst>
              <a:ext uri="{FF2B5EF4-FFF2-40B4-BE49-F238E27FC236}">
                <a16:creationId xmlns:a16="http://schemas.microsoft.com/office/drawing/2014/main" id="{DE733652-4630-439D-B42A-F3B91217E1F5}"/>
              </a:ext>
            </a:extLst>
          </p:cNvPr>
          <p:cNvSpPr/>
          <p:nvPr/>
        </p:nvSpPr>
        <p:spPr>
          <a:xfrm>
            <a:off x="9224724" y="5362188"/>
            <a:ext cx="557455" cy="369332"/>
          </a:xfrm>
          <a:prstGeom prst="rect">
            <a:avLst/>
          </a:prstGeom>
        </p:spPr>
        <p:txBody>
          <a:bodyPr wrap="square">
            <a:spAutoFit/>
          </a:bodyPr>
          <a:lstStyle/>
          <a:p>
            <a:pPr lvl="0" rtl="1"/>
            <a:r>
              <a:rPr lang="ar-EG" dirty="0">
                <a:solidFill>
                  <a:schemeClr val="bg1"/>
                </a:solidFill>
                <a:latin typeface="SST Arabic Medium" pitchFamily="34" charset="-78"/>
                <a:cs typeface="SST Arabic Medium" pitchFamily="34" charset="-78"/>
              </a:rPr>
              <a:t>10</a:t>
            </a:r>
            <a:endParaRPr lang="ar-DZ" dirty="0">
              <a:solidFill>
                <a:schemeClr val="bg1"/>
              </a:solidFill>
              <a:latin typeface="SST Arabic Medium" pitchFamily="34" charset="-78"/>
              <a:cs typeface="SST Arabic Medium" pitchFamily="34" charset="-78"/>
            </a:endParaRPr>
          </a:p>
        </p:txBody>
      </p:sp>
    </p:spTree>
    <p:extLst>
      <p:ext uri="{BB962C8B-B14F-4D97-AF65-F5344CB8AC3E}">
        <p14:creationId xmlns:p14="http://schemas.microsoft.com/office/powerpoint/2010/main" val="104134342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667125" y="526472"/>
            <a:ext cx="8033618"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المبادئ الـ 12 لإدارة المشاريع </a:t>
            </a:r>
            <a:r>
              <a:rPr lang="en-US" sz="2500" dirty="0">
                <a:solidFill>
                  <a:srgbClr val="112D63"/>
                </a:solidFill>
                <a:latin typeface="SST Arabic Medium" pitchFamily="34" charset="-78"/>
                <a:cs typeface="SST Arabic Medium" pitchFamily="34" charset="-78"/>
              </a:rPr>
              <a:t>PMI Principles</a:t>
            </a:r>
          </a:p>
        </p:txBody>
      </p:sp>
      <p:sp>
        <p:nvSpPr>
          <p:cNvPr id="9" name="Rectangle 8">
            <a:extLst>
              <a:ext uri="{FF2B5EF4-FFF2-40B4-BE49-F238E27FC236}">
                <a16:creationId xmlns:a16="http://schemas.microsoft.com/office/drawing/2014/main" id="{DE733652-4630-439D-B42A-F3B91217E1F5}"/>
              </a:ext>
            </a:extLst>
          </p:cNvPr>
          <p:cNvSpPr/>
          <p:nvPr/>
        </p:nvSpPr>
        <p:spPr>
          <a:xfrm>
            <a:off x="3143251" y="1288748"/>
            <a:ext cx="8486960" cy="369332"/>
          </a:xfrm>
          <a:prstGeom prst="rect">
            <a:avLst/>
          </a:prstGeom>
        </p:spPr>
        <p:txBody>
          <a:bodyPr wrap="square">
            <a:spAutoFit/>
          </a:bodyPr>
          <a:lstStyle/>
          <a:p>
            <a:pPr lvl="0" algn="r" rtl="1"/>
            <a:r>
              <a:rPr lang="ar-DZ" dirty="0">
                <a:solidFill>
                  <a:srgbClr val="03A5AD"/>
                </a:solidFill>
                <a:latin typeface="SST Arabic Medium" pitchFamily="34" charset="-78"/>
                <a:cs typeface="SST Arabic Medium" pitchFamily="34" charset="-78"/>
              </a:rPr>
              <a:t>تشمل القدرات التي تدعم القدرة على التكيف والمرونة ما يلي:</a:t>
            </a:r>
          </a:p>
        </p:txBody>
      </p:sp>
      <p:pic>
        <p:nvPicPr>
          <p:cNvPr id="12" name="صورة 5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880285" y="1926221"/>
            <a:ext cx="1737294" cy="4195506"/>
          </a:xfrm>
          <a:prstGeom prst="rect">
            <a:avLst/>
          </a:prstGeom>
        </p:spPr>
      </p:pic>
      <p:pic>
        <p:nvPicPr>
          <p:cNvPr id="13" name="صورة 5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883284" y="1740194"/>
            <a:ext cx="6349657" cy="4480037"/>
          </a:xfrm>
          <a:prstGeom prst="rect">
            <a:avLst/>
          </a:prstGeom>
        </p:spPr>
      </p:pic>
      <p:grpSp>
        <p:nvGrpSpPr>
          <p:cNvPr id="14" name="Group 4"/>
          <p:cNvGrpSpPr/>
          <p:nvPr/>
        </p:nvGrpSpPr>
        <p:grpSpPr>
          <a:xfrm>
            <a:off x="2301402" y="1935949"/>
            <a:ext cx="3118910" cy="829281"/>
            <a:chOff x="0" y="0"/>
            <a:chExt cx="1221647" cy="324821"/>
          </a:xfrm>
        </p:grpSpPr>
        <p:sp>
          <p:nvSpPr>
            <p:cNvPr id="15" name="Freeform 5"/>
            <p:cNvSpPr/>
            <p:nvPr/>
          </p:nvSpPr>
          <p:spPr>
            <a:xfrm>
              <a:off x="0" y="0"/>
              <a:ext cx="1221647" cy="324821"/>
            </a:xfrm>
            <a:custGeom>
              <a:avLst/>
              <a:gdLst/>
              <a:ahLst/>
              <a:cxnLst/>
              <a:rect l="l" t="t" r="r" b="b"/>
              <a:pathLst>
                <a:path w="1221647" h="324821">
                  <a:moveTo>
                    <a:pt x="0" y="0"/>
                  </a:moveTo>
                  <a:lnTo>
                    <a:pt x="1221647" y="0"/>
                  </a:lnTo>
                  <a:lnTo>
                    <a:pt x="1221647" y="324821"/>
                  </a:lnTo>
                  <a:lnTo>
                    <a:pt x="0" y="324821"/>
                  </a:lnTo>
                  <a:close/>
                </a:path>
              </a:pathLst>
            </a:custGeom>
            <a:solidFill>
              <a:srgbClr val="000F53"/>
            </a:solidFill>
          </p:spPr>
          <p:txBody>
            <a:bodyPr/>
            <a:lstStyle/>
            <a:p>
              <a:endParaRPr lang="en-SA"/>
            </a:p>
          </p:txBody>
        </p:sp>
        <p:sp>
          <p:nvSpPr>
            <p:cNvPr id="16" name="TextBox 6"/>
            <p:cNvSpPr txBox="1"/>
            <p:nvPr/>
          </p:nvSpPr>
          <p:spPr>
            <a:xfrm>
              <a:off x="0" y="-104775"/>
              <a:ext cx="1221647" cy="429596"/>
            </a:xfrm>
            <a:prstGeom prst="rect">
              <a:avLst/>
            </a:prstGeom>
          </p:spPr>
          <p:txBody>
            <a:bodyPr lIns="33867" tIns="33867" rIns="33867" bIns="33867" rtlCol="0" anchor="ctr"/>
            <a:lstStyle/>
            <a:p>
              <a:pPr algn="ctr">
                <a:lnSpc>
                  <a:spcPts val="2382"/>
                </a:lnSpc>
              </a:pPr>
              <a:endParaRPr>
                <a:solidFill>
                  <a:prstClr val="black"/>
                </a:solidFill>
              </a:endParaRPr>
            </a:p>
          </p:txBody>
        </p:sp>
      </p:grpSp>
      <p:grpSp>
        <p:nvGrpSpPr>
          <p:cNvPr id="17" name="Group 7"/>
          <p:cNvGrpSpPr/>
          <p:nvPr/>
        </p:nvGrpSpPr>
        <p:grpSpPr>
          <a:xfrm>
            <a:off x="2301402" y="2765230"/>
            <a:ext cx="3118910" cy="848495"/>
            <a:chOff x="0" y="0"/>
            <a:chExt cx="1221647" cy="332347"/>
          </a:xfrm>
        </p:grpSpPr>
        <p:sp>
          <p:nvSpPr>
            <p:cNvPr id="18" name="Freeform 8"/>
            <p:cNvSpPr/>
            <p:nvPr/>
          </p:nvSpPr>
          <p:spPr>
            <a:xfrm>
              <a:off x="0" y="0"/>
              <a:ext cx="1221647" cy="332347"/>
            </a:xfrm>
            <a:custGeom>
              <a:avLst/>
              <a:gdLst/>
              <a:ahLst/>
              <a:cxnLst/>
              <a:rect l="l" t="t" r="r" b="b"/>
              <a:pathLst>
                <a:path w="1221647" h="332347">
                  <a:moveTo>
                    <a:pt x="0" y="0"/>
                  </a:moveTo>
                  <a:lnTo>
                    <a:pt x="1221647" y="0"/>
                  </a:lnTo>
                  <a:lnTo>
                    <a:pt x="1221647" y="332347"/>
                  </a:lnTo>
                  <a:lnTo>
                    <a:pt x="0" y="332347"/>
                  </a:lnTo>
                  <a:close/>
                </a:path>
              </a:pathLst>
            </a:custGeom>
            <a:solidFill>
              <a:srgbClr val="1B3481"/>
            </a:solidFill>
          </p:spPr>
          <p:txBody>
            <a:bodyPr/>
            <a:lstStyle/>
            <a:p>
              <a:endParaRPr lang="en-SA"/>
            </a:p>
          </p:txBody>
        </p:sp>
        <p:sp>
          <p:nvSpPr>
            <p:cNvPr id="19" name="TextBox 9"/>
            <p:cNvSpPr txBox="1"/>
            <p:nvPr/>
          </p:nvSpPr>
          <p:spPr>
            <a:xfrm>
              <a:off x="0" y="-104775"/>
              <a:ext cx="1221647" cy="437122"/>
            </a:xfrm>
            <a:prstGeom prst="rect">
              <a:avLst/>
            </a:prstGeom>
          </p:spPr>
          <p:txBody>
            <a:bodyPr lIns="33867" tIns="33867" rIns="33867" bIns="33867" rtlCol="0" anchor="ctr"/>
            <a:lstStyle/>
            <a:p>
              <a:pPr algn="ctr">
                <a:lnSpc>
                  <a:spcPts val="2382"/>
                </a:lnSpc>
              </a:pPr>
              <a:endParaRPr>
                <a:solidFill>
                  <a:prstClr val="black"/>
                </a:solidFill>
              </a:endParaRPr>
            </a:p>
          </p:txBody>
        </p:sp>
      </p:grpSp>
      <p:grpSp>
        <p:nvGrpSpPr>
          <p:cNvPr id="20" name="Group 11"/>
          <p:cNvGrpSpPr/>
          <p:nvPr/>
        </p:nvGrpSpPr>
        <p:grpSpPr>
          <a:xfrm>
            <a:off x="2225555" y="3597968"/>
            <a:ext cx="3194757" cy="839081"/>
            <a:chOff x="0" y="0"/>
            <a:chExt cx="1251355" cy="328660"/>
          </a:xfrm>
        </p:grpSpPr>
        <p:sp>
          <p:nvSpPr>
            <p:cNvPr id="21" name="Freeform 12"/>
            <p:cNvSpPr/>
            <p:nvPr/>
          </p:nvSpPr>
          <p:spPr>
            <a:xfrm>
              <a:off x="0" y="0"/>
              <a:ext cx="1251355" cy="328660"/>
            </a:xfrm>
            <a:custGeom>
              <a:avLst/>
              <a:gdLst/>
              <a:ahLst/>
              <a:cxnLst/>
              <a:rect l="l" t="t" r="r" b="b"/>
              <a:pathLst>
                <a:path w="1251355" h="328660">
                  <a:moveTo>
                    <a:pt x="0" y="0"/>
                  </a:moveTo>
                  <a:lnTo>
                    <a:pt x="1251355" y="0"/>
                  </a:lnTo>
                  <a:lnTo>
                    <a:pt x="1251355" y="328660"/>
                  </a:lnTo>
                  <a:lnTo>
                    <a:pt x="0" y="328660"/>
                  </a:lnTo>
                  <a:close/>
                </a:path>
              </a:pathLst>
            </a:custGeom>
            <a:solidFill>
              <a:srgbClr val="44488F"/>
            </a:solidFill>
          </p:spPr>
          <p:txBody>
            <a:bodyPr/>
            <a:lstStyle/>
            <a:p>
              <a:endParaRPr lang="en-SA"/>
            </a:p>
          </p:txBody>
        </p:sp>
        <p:sp>
          <p:nvSpPr>
            <p:cNvPr id="22" name="TextBox 13"/>
            <p:cNvSpPr txBox="1"/>
            <p:nvPr/>
          </p:nvSpPr>
          <p:spPr>
            <a:xfrm>
              <a:off x="0" y="-104775"/>
              <a:ext cx="1251355" cy="433435"/>
            </a:xfrm>
            <a:prstGeom prst="rect">
              <a:avLst/>
            </a:prstGeom>
          </p:spPr>
          <p:txBody>
            <a:bodyPr lIns="33867" tIns="33867" rIns="33867" bIns="33867" rtlCol="0" anchor="ctr"/>
            <a:lstStyle/>
            <a:p>
              <a:pPr algn="ctr">
                <a:lnSpc>
                  <a:spcPts val="2382"/>
                </a:lnSpc>
              </a:pPr>
              <a:endParaRPr>
                <a:solidFill>
                  <a:prstClr val="black"/>
                </a:solidFill>
              </a:endParaRPr>
            </a:p>
          </p:txBody>
        </p:sp>
      </p:grpSp>
      <p:grpSp>
        <p:nvGrpSpPr>
          <p:cNvPr id="23" name="Group 14"/>
          <p:cNvGrpSpPr/>
          <p:nvPr/>
        </p:nvGrpSpPr>
        <p:grpSpPr>
          <a:xfrm>
            <a:off x="2225555" y="4437048"/>
            <a:ext cx="3194757" cy="826557"/>
            <a:chOff x="0" y="0"/>
            <a:chExt cx="1251355" cy="323754"/>
          </a:xfrm>
        </p:grpSpPr>
        <p:sp>
          <p:nvSpPr>
            <p:cNvPr id="24" name="Freeform 15"/>
            <p:cNvSpPr/>
            <p:nvPr/>
          </p:nvSpPr>
          <p:spPr>
            <a:xfrm>
              <a:off x="0" y="0"/>
              <a:ext cx="1251355" cy="323754"/>
            </a:xfrm>
            <a:custGeom>
              <a:avLst/>
              <a:gdLst/>
              <a:ahLst/>
              <a:cxnLst/>
              <a:rect l="l" t="t" r="r" b="b"/>
              <a:pathLst>
                <a:path w="1251355" h="323754">
                  <a:moveTo>
                    <a:pt x="0" y="0"/>
                  </a:moveTo>
                  <a:lnTo>
                    <a:pt x="1251355" y="0"/>
                  </a:lnTo>
                  <a:lnTo>
                    <a:pt x="1251355" y="323754"/>
                  </a:lnTo>
                  <a:lnTo>
                    <a:pt x="0" y="323754"/>
                  </a:lnTo>
                  <a:close/>
                </a:path>
              </a:pathLst>
            </a:custGeom>
            <a:solidFill>
              <a:srgbClr val="01BBBA"/>
            </a:solidFill>
          </p:spPr>
          <p:txBody>
            <a:bodyPr/>
            <a:lstStyle/>
            <a:p>
              <a:endParaRPr lang="en-SA"/>
            </a:p>
          </p:txBody>
        </p:sp>
        <p:sp>
          <p:nvSpPr>
            <p:cNvPr id="25" name="TextBox 16"/>
            <p:cNvSpPr txBox="1"/>
            <p:nvPr/>
          </p:nvSpPr>
          <p:spPr>
            <a:xfrm>
              <a:off x="0" y="-104775"/>
              <a:ext cx="1251355" cy="428529"/>
            </a:xfrm>
            <a:prstGeom prst="rect">
              <a:avLst/>
            </a:prstGeom>
          </p:spPr>
          <p:txBody>
            <a:bodyPr lIns="33867" tIns="33867" rIns="33867" bIns="33867" rtlCol="0" anchor="ctr"/>
            <a:lstStyle/>
            <a:p>
              <a:pPr algn="ctr">
                <a:lnSpc>
                  <a:spcPts val="2382"/>
                </a:lnSpc>
              </a:pPr>
              <a:endParaRPr>
                <a:solidFill>
                  <a:prstClr val="black"/>
                </a:solidFill>
              </a:endParaRPr>
            </a:p>
          </p:txBody>
        </p:sp>
      </p:grpSp>
      <p:grpSp>
        <p:nvGrpSpPr>
          <p:cNvPr id="26" name="Group 17"/>
          <p:cNvGrpSpPr/>
          <p:nvPr/>
        </p:nvGrpSpPr>
        <p:grpSpPr>
          <a:xfrm>
            <a:off x="2225555" y="5263605"/>
            <a:ext cx="3194757" cy="832514"/>
            <a:chOff x="0" y="0"/>
            <a:chExt cx="1251355" cy="326088"/>
          </a:xfrm>
        </p:grpSpPr>
        <p:sp>
          <p:nvSpPr>
            <p:cNvPr id="27" name="Freeform 18"/>
            <p:cNvSpPr/>
            <p:nvPr/>
          </p:nvSpPr>
          <p:spPr>
            <a:xfrm>
              <a:off x="0" y="0"/>
              <a:ext cx="1251355" cy="326088"/>
            </a:xfrm>
            <a:custGeom>
              <a:avLst/>
              <a:gdLst/>
              <a:ahLst/>
              <a:cxnLst/>
              <a:rect l="l" t="t" r="r" b="b"/>
              <a:pathLst>
                <a:path w="1251355" h="326088">
                  <a:moveTo>
                    <a:pt x="0" y="0"/>
                  </a:moveTo>
                  <a:lnTo>
                    <a:pt x="1251355" y="0"/>
                  </a:lnTo>
                  <a:lnTo>
                    <a:pt x="1251355" y="326088"/>
                  </a:lnTo>
                  <a:lnTo>
                    <a:pt x="0" y="326088"/>
                  </a:lnTo>
                  <a:close/>
                </a:path>
              </a:pathLst>
            </a:custGeom>
            <a:solidFill>
              <a:srgbClr val="576A73"/>
            </a:solidFill>
          </p:spPr>
          <p:txBody>
            <a:bodyPr/>
            <a:lstStyle/>
            <a:p>
              <a:endParaRPr lang="en-SA"/>
            </a:p>
          </p:txBody>
        </p:sp>
        <p:sp>
          <p:nvSpPr>
            <p:cNvPr id="28" name="TextBox 19"/>
            <p:cNvSpPr txBox="1"/>
            <p:nvPr/>
          </p:nvSpPr>
          <p:spPr>
            <a:xfrm>
              <a:off x="0" y="-104775"/>
              <a:ext cx="1251355" cy="430863"/>
            </a:xfrm>
            <a:prstGeom prst="rect">
              <a:avLst/>
            </a:prstGeom>
          </p:spPr>
          <p:txBody>
            <a:bodyPr lIns="33867" tIns="33867" rIns="33867" bIns="33867" rtlCol="0" anchor="ctr"/>
            <a:lstStyle/>
            <a:p>
              <a:pPr algn="ctr">
                <a:lnSpc>
                  <a:spcPts val="2382"/>
                </a:lnSpc>
              </a:pPr>
              <a:endParaRPr>
                <a:solidFill>
                  <a:prstClr val="black"/>
                </a:solidFill>
              </a:endParaRPr>
            </a:p>
          </p:txBody>
        </p:sp>
      </p:grpSp>
      <p:sp>
        <p:nvSpPr>
          <p:cNvPr id="29" name="AutoShape 20"/>
          <p:cNvSpPr/>
          <p:nvPr/>
        </p:nvSpPr>
        <p:spPr>
          <a:xfrm flipV="1">
            <a:off x="2027330" y="2764863"/>
            <a:ext cx="9051264" cy="0"/>
          </a:xfrm>
          <a:prstGeom prst="line">
            <a:avLst/>
          </a:prstGeom>
          <a:ln w="12700" cap="flat">
            <a:solidFill>
              <a:srgbClr val="FFFFFF"/>
            </a:solidFill>
            <a:prstDash val="solid"/>
            <a:headEnd type="none" w="sm" len="sm"/>
            <a:tailEnd type="none" w="sm" len="sm"/>
          </a:ln>
        </p:spPr>
        <p:txBody>
          <a:bodyPr/>
          <a:lstStyle/>
          <a:p>
            <a:endParaRPr lang="en-SA"/>
          </a:p>
        </p:txBody>
      </p:sp>
      <p:sp>
        <p:nvSpPr>
          <p:cNvPr id="30" name="AutoShape 21"/>
          <p:cNvSpPr/>
          <p:nvPr/>
        </p:nvSpPr>
        <p:spPr>
          <a:xfrm>
            <a:off x="2027330" y="3596258"/>
            <a:ext cx="9290561" cy="0"/>
          </a:xfrm>
          <a:prstGeom prst="line">
            <a:avLst/>
          </a:prstGeom>
          <a:ln w="12700" cap="flat">
            <a:solidFill>
              <a:srgbClr val="FFFFFF"/>
            </a:solidFill>
            <a:prstDash val="solid"/>
            <a:headEnd type="none" w="sm" len="sm"/>
            <a:tailEnd type="none" w="sm" len="sm"/>
          </a:ln>
        </p:spPr>
        <p:txBody>
          <a:bodyPr/>
          <a:lstStyle/>
          <a:p>
            <a:endParaRPr lang="en-SA"/>
          </a:p>
        </p:txBody>
      </p:sp>
      <p:sp>
        <p:nvSpPr>
          <p:cNvPr id="31" name="AutoShape 22"/>
          <p:cNvSpPr/>
          <p:nvPr/>
        </p:nvSpPr>
        <p:spPr>
          <a:xfrm>
            <a:off x="1788033" y="4427652"/>
            <a:ext cx="9290561" cy="0"/>
          </a:xfrm>
          <a:prstGeom prst="line">
            <a:avLst/>
          </a:prstGeom>
          <a:ln w="12700" cap="flat">
            <a:solidFill>
              <a:srgbClr val="FFFFFF"/>
            </a:solidFill>
            <a:prstDash val="solid"/>
            <a:headEnd type="none" w="sm" len="sm"/>
            <a:tailEnd type="none" w="sm" len="sm"/>
          </a:ln>
        </p:spPr>
        <p:txBody>
          <a:bodyPr/>
          <a:lstStyle/>
          <a:p>
            <a:pPr marL="0" algn="r" defTabSz="914400" rtl="1" eaLnBrk="1" latinLnBrk="0" hangingPunct="1"/>
            <a:endParaRPr lang="en-SA"/>
          </a:p>
        </p:txBody>
      </p:sp>
      <p:sp>
        <p:nvSpPr>
          <p:cNvPr id="32" name="AutoShape 23"/>
          <p:cNvSpPr/>
          <p:nvPr/>
        </p:nvSpPr>
        <p:spPr>
          <a:xfrm>
            <a:off x="2097180" y="5245941"/>
            <a:ext cx="8357748" cy="0"/>
          </a:xfrm>
          <a:prstGeom prst="line">
            <a:avLst/>
          </a:prstGeom>
          <a:ln w="12700" cap="flat">
            <a:solidFill>
              <a:srgbClr val="FFFFFF"/>
            </a:solidFill>
            <a:prstDash val="solid"/>
            <a:headEnd type="none" w="sm" len="sm"/>
            <a:tailEnd type="none" w="sm" len="sm"/>
          </a:ln>
        </p:spPr>
        <p:txBody>
          <a:bodyPr/>
          <a:lstStyle/>
          <a:p>
            <a:endParaRPr lang="en-SA"/>
          </a:p>
        </p:txBody>
      </p:sp>
      <p:sp>
        <p:nvSpPr>
          <p:cNvPr id="35" name="AutoShape 26"/>
          <p:cNvSpPr/>
          <p:nvPr/>
        </p:nvSpPr>
        <p:spPr>
          <a:xfrm>
            <a:off x="9148521" y="3755554"/>
            <a:ext cx="0" cy="520962"/>
          </a:xfrm>
          <a:prstGeom prst="line">
            <a:avLst/>
          </a:prstGeom>
          <a:ln w="38100" cap="flat">
            <a:solidFill>
              <a:srgbClr val="FFFFFF"/>
            </a:solidFill>
            <a:prstDash val="solid"/>
            <a:headEnd type="none" w="sm" len="sm"/>
            <a:tailEnd type="none" w="sm" len="sm"/>
          </a:ln>
        </p:spPr>
        <p:txBody>
          <a:bodyPr/>
          <a:lstStyle/>
          <a:p>
            <a:endParaRPr lang="en-SA"/>
          </a:p>
        </p:txBody>
      </p:sp>
      <p:sp>
        <p:nvSpPr>
          <p:cNvPr id="36" name="AutoShape 27"/>
          <p:cNvSpPr/>
          <p:nvPr/>
        </p:nvSpPr>
        <p:spPr>
          <a:xfrm>
            <a:off x="9138996" y="2914508"/>
            <a:ext cx="0" cy="520962"/>
          </a:xfrm>
          <a:prstGeom prst="line">
            <a:avLst/>
          </a:prstGeom>
          <a:ln w="38100" cap="flat">
            <a:solidFill>
              <a:srgbClr val="FFFFFF"/>
            </a:solidFill>
            <a:prstDash val="solid"/>
            <a:headEnd type="none" w="sm" len="sm"/>
            <a:tailEnd type="none" w="sm" len="sm"/>
          </a:ln>
        </p:spPr>
        <p:txBody>
          <a:bodyPr/>
          <a:lstStyle/>
          <a:p>
            <a:endParaRPr lang="en-SA"/>
          </a:p>
        </p:txBody>
      </p:sp>
      <p:sp>
        <p:nvSpPr>
          <p:cNvPr id="37" name="AutoShape 28"/>
          <p:cNvSpPr/>
          <p:nvPr/>
        </p:nvSpPr>
        <p:spPr>
          <a:xfrm>
            <a:off x="9129471" y="2077551"/>
            <a:ext cx="0" cy="520962"/>
          </a:xfrm>
          <a:prstGeom prst="line">
            <a:avLst/>
          </a:prstGeom>
          <a:ln w="38100" cap="flat">
            <a:solidFill>
              <a:srgbClr val="FFFFFF"/>
            </a:solidFill>
            <a:prstDash val="solid"/>
            <a:headEnd type="none" w="sm" len="sm"/>
            <a:tailEnd type="none" w="sm" len="sm"/>
          </a:ln>
        </p:spPr>
        <p:txBody>
          <a:bodyPr/>
          <a:lstStyle/>
          <a:p>
            <a:endParaRPr lang="en-SA"/>
          </a:p>
        </p:txBody>
      </p:sp>
      <p:sp>
        <p:nvSpPr>
          <p:cNvPr id="38" name="Rectangle 37">
            <a:extLst>
              <a:ext uri="{FF2B5EF4-FFF2-40B4-BE49-F238E27FC236}">
                <a16:creationId xmlns:a16="http://schemas.microsoft.com/office/drawing/2014/main" id="{DE733652-4630-439D-B42A-F3B91217E1F5}"/>
              </a:ext>
            </a:extLst>
          </p:cNvPr>
          <p:cNvSpPr/>
          <p:nvPr/>
        </p:nvSpPr>
        <p:spPr>
          <a:xfrm>
            <a:off x="390526" y="2157222"/>
            <a:ext cx="8486960" cy="338554"/>
          </a:xfrm>
          <a:prstGeom prst="rect">
            <a:avLst/>
          </a:prstGeom>
        </p:spPr>
        <p:txBody>
          <a:bodyPr wrap="square">
            <a:spAutoFit/>
          </a:bodyPr>
          <a:lstStyle/>
          <a:p>
            <a:pPr lvl="0" algn="r" rtl="1"/>
            <a:r>
              <a:rPr lang="ar-DZ" sz="1600" dirty="0">
                <a:solidFill>
                  <a:schemeClr val="bg1"/>
                </a:solidFill>
                <a:latin typeface="SST Arabic Medium" pitchFamily="34" charset="-78"/>
                <a:cs typeface="SST Arabic Medium" pitchFamily="34" charset="-78"/>
              </a:rPr>
              <a:t>تأجيل اتخاذ القرار لآخر لحظة ممكنة</a:t>
            </a:r>
          </a:p>
        </p:txBody>
      </p:sp>
      <p:sp>
        <p:nvSpPr>
          <p:cNvPr id="39" name="Rectangle 38">
            <a:extLst>
              <a:ext uri="{FF2B5EF4-FFF2-40B4-BE49-F238E27FC236}">
                <a16:creationId xmlns:a16="http://schemas.microsoft.com/office/drawing/2014/main" id="{DE733652-4630-439D-B42A-F3B91217E1F5}"/>
              </a:ext>
            </a:extLst>
          </p:cNvPr>
          <p:cNvSpPr/>
          <p:nvPr/>
        </p:nvSpPr>
        <p:spPr>
          <a:xfrm>
            <a:off x="390526" y="2991920"/>
            <a:ext cx="8486960" cy="338554"/>
          </a:xfrm>
          <a:prstGeom prst="rect">
            <a:avLst/>
          </a:prstGeom>
        </p:spPr>
        <p:txBody>
          <a:bodyPr wrap="square">
            <a:spAutoFit/>
          </a:bodyPr>
          <a:lstStyle/>
          <a:p>
            <a:pPr lvl="0" algn="r" rtl="1"/>
            <a:r>
              <a:rPr lang="ar-DZ" sz="1600" dirty="0">
                <a:solidFill>
                  <a:schemeClr val="bg1"/>
                </a:solidFill>
                <a:latin typeface="SST Arabic Medium" pitchFamily="34" charset="-78"/>
                <a:cs typeface="SST Arabic Medium" pitchFamily="34" charset="-78"/>
              </a:rPr>
              <a:t> الدعم الاداري</a:t>
            </a:r>
          </a:p>
        </p:txBody>
      </p:sp>
      <p:sp>
        <p:nvSpPr>
          <p:cNvPr id="40" name="Rectangle 39">
            <a:extLst>
              <a:ext uri="{FF2B5EF4-FFF2-40B4-BE49-F238E27FC236}">
                <a16:creationId xmlns:a16="http://schemas.microsoft.com/office/drawing/2014/main" id="{DE733652-4630-439D-B42A-F3B91217E1F5}"/>
              </a:ext>
            </a:extLst>
          </p:cNvPr>
          <p:cNvSpPr/>
          <p:nvPr/>
        </p:nvSpPr>
        <p:spPr>
          <a:xfrm>
            <a:off x="1788032" y="3802528"/>
            <a:ext cx="7089453" cy="338554"/>
          </a:xfrm>
          <a:prstGeom prst="rect">
            <a:avLst/>
          </a:prstGeom>
        </p:spPr>
        <p:txBody>
          <a:bodyPr wrap="square">
            <a:spAutoFit/>
          </a:bodyPr>
          <a:lstStyle/>
          <a:p>
            <a:pPr lvl="0" algn="r" rtl="1"/>
            <a:r>
              <a:rPr lang="ar-DZ" sz="1600" dirty="0">
                <a:solidFill>
                  <a:schemeClr val="bg1"/>
                </a:solidFill>
                <a:latin typeface="SST Arabic Medium" pitchFamily="34" charset="-78"/>
                <a:cs typeface="SST Arabic Medium" pitchFamily="34" charset="-78"/>
              </a:rPr>
              <a:t>تصميم مفتوح قابل للتعديل يوازن بين السرعة والثبات</a:t>
            </a:r>
          </a:p>
        </p:txBody>
      </p:sp>
      <p:sp>
        <p:nvSpPr>
          <p:cNvPr id="43" name="Rectangle 42">
            <a:extLst>
              <a:ext uri="{FF2B5EF4-FFF2-40B4-BE49-F238E27FC236}">
                <a16:creationId xmlns:a16="http://schemas.microsoft.com/office/drawing/2014/main" id="{DE733652-4630-439D-B42A-F3B91217E1F5}"/>
              </a:ext>
            </a:extLst>
          </p:cNvPr>
          <p:cNvSpPr/>
          <p:nvPr/>
        </p:nvSpPr>
        <p:spPr>
          <a:xfrm>
            <a:off x="9224720" y="2181312"/>
            <a:ext cx="557455" cy="369332"/>
          </a:xfrm>
          <a:prstGeom prst="rect">
            <a:avLst/>
          </a:prstGeom>
        </p:spPr>
        <p:txBody>
          <a:bodyPr wrap="square">
            <a:spAutoFit/>
          </a:bodyPr>
          <a:lstStyle/>
          <a:p>
            <a:pPr lvl="0" rtl="1"/>
            <a:r>
              <a:rPr lang="ar-EG" dirty="0">
                <a:solidFill>
                  <a:schemeClr val="bg1"/>
                </a:solidFill>
                <a:latin typeface="SST Arabic Medium" pitchFamily="34" charset="-78"/>
                <a:cs typeface="SST Arabic Medium" pitchFamily="34" charset="-78"/>
              </a:rPr>
              <a:t>11</a:t>
            </a:r>
            <a:endParaRPr lang="ar-DZ" dirty="0">
              <a:solidFill>
                <a:schemeClr val="bg1"/>
              </a:solidFill>
              <a:latin typeface="SST Arabic Medium" pitchFamily="34" charset="-78"/>
              <a:cs typeface="SST Arabic Medium" pitchFamily="34" charset="-78"/>
            </a:endParaRPr>
          </a:p>
        </p:txBody>
      </p:sp>
      <p:sp>
        <p:nvSpPr>
          <p:cNvPr id="44" name="Rectangle 43">
            <a:extLst>
              <a:ext uri="{FF2B5EF4-FFF2-40B4-BE49-F238E27FC236}">
                <a16:creationId xmlns:a16="http://schemas.microsoft.com/office/drawing/2014/main" id="{DE733652-4630-439D-B42A-F3B91217E1F5}"/>
              </a:ext>
            </a:extLst>
          </p:cNvPr>
          <p:cNvSpPr/>
          <p:nvPr/>
        </p:nvSpPr>
        <p:spPr>
          <a:xfrm>
            <a:off x="9224721" y="2976531"/>
            <a:ext cx="557455" cy="369332"/>
          </a:xfrm>
          <a:prstGeom prst="rect">
            <a:avLst/>
          </a:prstGeom>
        </p:spPr>
        <p:txBody>
          <a:bodyPr wrap="square">
            <a:spAutoFit/>
          </a:bodyPr>
          <a:lstStyle/>
          <a:p>
            <a:pPr lvl="0" rtl="1"/>
            <a:r>
              <a:rPr lang="ar-EG" dirty="0">
                <a:solidFill>
                  <a:schemeClr val="bg1"/>
                </a:solidFill>
                <a:latin typeface="SST Arabic Medium" pitchFamily="34" charset="-78"/>
                <a:cs typeface="SST Arabic Medium" pitchFamily="34" charset="-78"/>
              </a:rPr>
              <a:t>12</a:t>
            </a:r>
            <a:endParaRPr lang="ar-DZ" dirty="0">
              <a:solidFill>
                <a:schemeClr val="bg1"/>
              </a:solidFill>
              <a:latin typeface="SST Arabic Medium" pitchFamily="34" charset="-78"/>
              <a:cs typeface="SST Arabic Medium" pitchFamily="34" charset="-78"/>
            </a:endParaRPr>
          </a:p>
        </p:txBody>
      </p:sp>
      <p:sp>
        <p:nvSpPr>
          <p:cNvPr id="45" name="Rectangle 44">
            <a:extLst>
              <a:ext uri="{FF2B5EF4-FFF2-40B4-BE49-F238E27FC236}">
                <a16:creationId xmlns:a16="http://schemas.microsoft.com/office/drawing/2014/main" id="{DE733652-4630-439D-B42A-F3B91217E1F5}"/>
              </a:ext>
            </a:extLst>
          </p:cNvPr>
          <p:cNvSpPr/>
          <p:nvPr/>
        </p:nvSpPr>
        <p:spPr>
          <a:xfrm>
            <a:off x="9224722" y="3771750"/>
            <a:ext cx="557455" cy="369332"/>
          </a:xfrm>
          <a:prstGeom prst="rect">
            <a:avLst/>
          </a:prstGeom>
        </p:spPr>
        <p:txBody>
          <a:bodyPr wrap="square">
            <a:spAutoFit/>
          </a:bodyPr>
          <a:lstStyle/>
          <a:p>
            <a:pPr lvl="0" rtl="1"/>
            <a:r>
              <a:rPr lang="ar-EG" dirty="0">
                <a:solidFill>
                  <a:schemeClr val="bg1"/>
                </a:solidFill>
                <a:latin typeface="SST Arabic Medium" pitchFamily="34" charset="-78"/>
                <a:cs typeface="SST Arabic Medium" pitchFamily="34" charset="-78"/>
              </a:rPr>
              <a:t>13</a:t>
            </a:r>
            <a:endParaRPr lang="ar-DZ" dirty="0">
              <a:solidFill>
                <a:schemeClr val="bg1"/>
              </a:solidFill>
              <a:latin typeface="SST Arabic Medium" pitchFamily="34" charset="-78"/>
              <a:cs typeface="SST Arabic Medium" pitchFamily="34" charset="-78"/>
            </a:endParaRPr>
          </a:p>
        </p:txBody>
      </p:sp>
    </p:spTree>
    <p:extLst>
      <p:ext uri="{BB962C8B-B14F-4D97-AF65-F5344CB8AC3E}">
        <p14:creationId xmlns:p14="http://schemas.microsoft.com/office/powerpoint/2010/main" val="332184933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F4BD2E9-A85D-4802-B858-182A244A70C5}"/>
              </a:ext>
            </a:extLst>
          </p:cNvPr>
          <p:cNvSpPr/>
          <p:nvPr/>
        </p:nvSpPr>
        <p:spPr>
          <a:xfrm>
            <a:off x="3184676" y="1362479"/>
            <a:ext cx="8405091" cy="369332"/>
          </a:xfrm>
          <a:prstGeom prst="rect">
            <a:avLst/>
          </a:prstGeom>
        </p:spPr>
        <p:txBody>
          <a:bodyPr wrap="square">
            <a:spAutoFit/>
          </a:bodyPr>
          <a:lstStyle/>
          <a:p>
            <a:pPr lvl="0" algn="r" rtl="1"/>
            <a:r>
              <a:rPr lang="ar-EG" dirty="0">
                <a:solidFill>
                  <a:srgbClr val="03A5AD"/>
                </a:solidFill>
                <a:latin typeface="SST Arabic Medium" pitchFamily="34" charset="-78"/>
                <a:cs typeface="SST Arabic Medium" pitchFamily="34" charset="-78"/>
              </a:rPr>
              <a:t>12. </a:t>
            </a:r>
            <a:r>
              <a:rPr lang="ar-DZ" dirty="0">
                <a:solidFill>
                  <a:srgbClr val="03A5AD"/>
                </a:solidFill>
                <a:latin typeface="SST Arabic Medium" pitchFamily="34" charset="-78"/>
                <a:cs typeface="SST Arabic Medium" pitchFamily="34" charset="-78"/>
              </a:rPr>
              <a:t>قم بتمكين التغيير لتحقيق الحالة المستقبلية المتصورة</a:t>
            </a:r>
            <a:endParaRPr kumimoji="0" lang="en-US"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p:txBody>
      </p:sp>
      <p:sp>
        <p:nvSpPr>
          <p:cNvPr id="4" name="Rectangle 3">
            <a:extLst>
              <a:ext uri="{FF2B5EF4-FFF2-40B4-BE49-F238E27FC236}">
                <a16:creationId xmlns:a16="http://schemas.microsoft.com/office/drawing/2014/main" id="{DE733652-4630-439D-B42A-F3B91217E1F5}"/>
              </a:ext>
            </a:extLst>
          </p:cNvPr>
          <p:cNvSpPr/>
          <p:nvPr/>
        </p:nvSpPr>
        <p:spPr>
          <a:xfrm>
            <a:off x="1494692" y="5611734"/>
            <a:ext cx="10095075" cy="830997"/>
          </a:xfrm>
          <a:prstGeom prst="rect">
            <a:avLst/>
          </a:prstGeom>
        </p:spPr>
        <p:txBody>
          <a:bodyPr wrap="square">
            <a:spAutoFit/>
          </a:bodyPr>
          <a:lstStyle/>
          <a:p>
            <a:pPr lvl="0" algn="r" rtl="1">
              <a:lnSpc>
                <a:spcPct val="150000"/>
              </a:lnSpc>
            </a:pPr>
            <a:r>
              <a:rPr lang="ar-DZ" sz="1600" dirty="0">
                <a:solidFill>
                  <a:schemeClr val="tx1">
                    <a:lumMod val="50000"/>
                    <a:lumOff val="50000"/>
                  </a:schemeClr>
                </a:solidFill>
                <a:latin typeface="SST Arabic Medium" pitchFamily="34" charset="-78"/>
                <a:cs typeface="SST Arabic Medium" pitchFamily="34" charset="-78"/>
              </a:rPr>
              <a:t>إدارة التغيير، أو التمكين، هو نهج شامل، ودوري، ومنظم لنقل الأفراد والجماعات والمنظمات من الحالة الحالية إلى الحالة</a:t>
            </a:r>
            <a:r>
              <a:rPr lang="ar-EG" sz="1600" dirty="0">
                <a:solidFill>
                  <a:schemeClr val="tx1">
                    <a:lumMod val="50000"/>
                    <a:lumOff val="50000"/>
                  </a:schemeClr>
                </a:solidFill>
                <a:latin typeface="SST Arabic Medium" pitchFamily="34" charset="-78"/>
                <a:cs typeface="SST Arabic Medium" pitchFamily="34" charset="-78"/>
              </a:rPr>
              <a:t> </a:t>
            </a:r>
            <a:r>
              <a:rPr lang="ar-DZ" sz="1600" dirty="0">
                <a:solidFill>
                  <a:schemeClr val="tx1">
                    <a:lumMod val="50000"/>
                    <a:lumOff val="50000"/>
                  </a:schemeClr>
                </a:solidFill>
                <a:latin typeface="SST Arabic Medium" pitchFamily="34" charset="-78"/>
                <a:cs typeface="SST Arabic Medium" pitchFamily="34" charset="-78"/>
              </a:rPr>
              <a:t>المستقبلية التي يحققون فيها المنافع المرغوبة. </a:t>
            </a:r>
            <a:endParaRPr kumimoji="0" lang="en-US" sz="1600" b="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15" name="TextBox 14"/>
          <p:cNvSpPr txBox="1"/>
          <p:nvPr/>
        </p:nvSpPr>
        <p:spPr>
          <a:xfrm>
            <a:off x="3667125" y="526472"/>
            <a:ext cx="8033618" cy="477054"/>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المبادئ الـ 12 لإدارة المشاريع </a:t>
            </a:r>
            <a:r>
              <a:rPr lang="en-US" sz="2500" dirty="0">
                <a:solidFill>
                  <a:srgbClr val="112D63"/>
                </a:solidFill>
                <a:latin typeface="SST Arabic Medium" pitchFamily="34" charset="-78"/>
                <a:cs typeface="SST Arabic Medium" pitchFamily="34" charset="-78"/>
              </a:rPr>
              <a:t>PMI Principles</a:t>
            </a:r>
          </a:p>
        </p:txBody>
      </p:sp>
      <p:sp>
        <p:nvSpPr>
          <p:cNvPr id="16" name="Oval 15">
            <a:extLst>
              <a:ext uri="{FF2B5EF4-FFF2-40B4-BE49-F238E27FC236}">
                <a16:creationId xmlns:a16="http://schemas.microsoft.com/office/drawing/2014/main" id="{C479CF67-B3AD-481F-BD8B-D42AF97BCED9}"/>
              </a:ext>
            </a:extLst>
          </p:cNvPr>
          <p:cNvSpPr/>
          <p:nvPr/>
        </p:nvSpPr>
        <p:spPr>
          <a:xfrm>
            <a:off x="10546779" y="3134634"/>
            <a:ext cx="1042988" cy="1042988"/>
          </a:xfrm>
          <a:prstGeom prst="ellipse">
            <a:avLst/>
          </a:prstGeom>
          <a:ln>
            <a:solidFill>
              <a:srgbClr val="05C0E1"/>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dirty="0">
              <a:solidFill>
                <a:srgbClr val="03A5AD"/>
              </a:solidFill>
              <a:latin typeface="SST Arabic Medium" pitchFamily="34" charset="-78"/>
            </a:endParaRPr>
          </a:p>
        </p:txBody>
      </p:sp>
      <p:sp>
        <p:nvSpPr>
          <p:cNvPr id="9" name="TextBox 8">
            <a:extLst>
              <a:ext uri="{FF2B5EF4-FFF2-40B4-BE49-F238E27FC236}">
                <a16:creationId xmlns:a16="http://schemas.microsoft.com/office/drawing/2014/main" id="{07120BD7-8179-4D6F-93C0-7C38047B0539}"/>
              </a:ext>
            </a:extLst>
          </p:cNvPr>
          <p:cNvSpPr txBox="1"/>
          <p:nvPr/>
        </p:nvSpPr>
        <p:spPr>
          <a:xfrm>
            <a:off x="10397181" y="2738384"/>
            <a:ext cx="1303562" cy="1692771"/>
          </a:xfrm>
          <a:prstGeom prst="rect">
            <a:avLst/>
          </a:prstGeom>
          <a:noFill/>
          <a:ln>
            <a:noFill/>
          </a:ln>
        </p:spPr>
        <p:txBody>
          <a:bodyPr wrap="none" rtlCol="0">
            <a:spAutoFit/>
          </a:bodyPr>
          <a:lstStyle/>
          <a:p>
            <a:r>
              <a:rPr lang="en-US" sz="10400" dirty="0">
                <a:solidFill>
                  <a:srgbClr val="03A5AD"/>
                </a:solidFill>
                <a:latin typeface="Berlin Sans FB Demi" panose="020E0802020502020306" pitchFamily="34" charset="0"/>
              </a:rPr>
              <a:t>12</a:t>
            </a:r>
          </a:p>
        </p:txBody>
      </p:sp>
      <p:sp>
        <p:nvSpPr>
          <p:cNvPr id="17" name="Rectangle 16"/>
          <p:cNvSpPr/>
          <p:nvPr/>
        </p:nvSpPr>
        <p:spPr>
          <a:xfrm>
            <a:off x="1285876" y="1962150"/>
            <a:ext cx="8377237" cy="609600"/>
          </a:xfrm>
          <a:prstGeom prst="rect">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Isosceles Triangle 17"/>
          <p:cNvSpPr/>
          <p:nvPr/>
        </p:nvSpPr>
        <p:spPr>
          <a:xfrm rot="16200000">
            <a:off x="6380532" y="2851027"/>
            <a:ext cx="226262" cy="194174"/>
          </a:xfrm>
          <a:prstGeom prst="triangle">
            <a:avLst/>
          </a:pr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Isosceles Triangle 18"/>
          <p:cNvSpPr/>
          <p:nvPr/>
        </p:nvSpPr>
        <p:spPr>
          <a:xfrm rot="16200000">
            <a:off x="6380532" y="3482579"/>
            <a:ext cx="226262" cy="194174"/>
          </a:xfrm>
          <a:prstGeom prst="triangle">
            <a:avLst/>
          </a:pr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p:cNvCxnSpPr/>
          <p:nvPr/>
        </p:nvCxnSpPr>
        <p:spPr>
          <a:xfrm>
            <a:off x="6948488" y="2777832"/>
            <a:ext cx="0" cy="2565693"/>
          </a:xfrm>
          <a:prstGeom prst="line">
            <a:avLst/>
          </a:prstGeom>
          <a:ln w="19050">
            <a:solidFill>
              <a:srgbClr val="0999C4"/>
            </a:solidFill>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BF4BD2E9-A85D-4802-B858-182A244A70C5}"/>
              </a:ext>
            </a:extLst>
          </p:cNvPr>
          <p:cNvSpPr/>
          <p:nvPr/>
        </p:nvSpPr>
        <p:spPr>
          <a:xfrm>
            <a:off x="7153275" y="2779813"/>
            <a:ext cx="2352676" cy="1600438"/>
          </a:xfrm>
          <a:prstGeom prst="rect">
            <a:avLst/>
          </a:prstGeom>
        </p:spPr>
        <p:txBody>
          <a:bodyPr wrap="square">
            <a:spAutoFit/>
          </a:bodyPr>
          <a:lstStyle/>
          <a:p>
            <a:pPr lvl="0" algn="justLow" rtl="1"/>
            <a:r>
              <a:rPr lang="ar-EG" sz="1400" dirty="0">
                <a:solidFill>
                  <a:schemeClr val="tx1">
                    <a:lumMod val="50000"/>
                    <a:lumOff val="50000"/>
                  </a:schemeClr>
                </a:solidFill>
                <a:latin typeface="SST Arabic Medium" pitchFamily="34" charset="-78"/>
                <a:cs typeface="SST Arabic Medium" pitchFamily="34" charset="-78"/>
              </a:rPr>
              <a:t>إعمل على تهيئة المتأثرين لتبني واستدامة السلوكيات والعمليات الجديدة والمختلفة المطلوبة للانتقال من الحالة الحالية إلى الحالة المستقبلية المرغوبة التي أنشأتها نتائج المشروع.</a:t>
            </a:r>
          </a:p>
        </p:txBody>
      </p:sp>
      <p:sp>
        <p:nvSpPr>
          <p:cNvPr id="22" name="Rectangle 21">
            <a:extLst>
              <a:ext uri="{FF2B5EF4-FFF2-40B4-BE49-F238E27FC236}">
                <a16:creationId xmlns:a16="http://schemas.microsoft.com/office/drawing/2014/main" id="{BF4BD2E9-A85D-4802-B858-182A244A70C5}"/>
              </a:ext>
            </a:extLst>
          </p:cNvPr>
          <p:cNvSpPr/>
          <p:nvPr/>
        </p:nvSpPr>
        <p:spPr>
          <a:xfrm>
            <a:off x="1285876" y="2779813"/>
            <a:ext cx="5094886" cy="2677656"/>
          </a:xfrm>
          <a:prstGeom prst="rect">
            <a:avLst/>
          </a:prstGeom>
        </p:spPr>
        <p:txBody>
          <a:bodyPr wrap="square">
            <a:spAutoFit/>
          </a:bodyPr>
          <a:lstStyle/>
          <a:p>
            <a:pPr lvl="0" algn="justLow" rtl="1"/>
            <a:r>
              <a:rPr lang="ar-EG" sz="1400" dirty="0">
                <a:solidFill>
                  <a:schemeClr val="tx1">
                    <a:lumMod val="50000"/>
                    <a:lumOff val="50000"/>
                  </a:schemeClr>
                </a:solidFill>
                <a:latin typeface="SST Arabic Medium" pitchFamily="34" charset="-78"/>
                <a:cs typeface="SST Arabic Medium" pitchFamily="34" charset="-78"/>
              </a:rPr>
              <a:t>يساعد المنهج المنظم للتغيير الأفراد والمجموعات والمنظمة على الانتقال من الحالة الحالية إلى الحالة المستقبلية المرغوبة.</a:t>
            </a:r>
          </a:p>
          <a:p>
            <a:pPr lvl="0" algn="justLow" rtl="1"/>
            <a:endParaRPr lang="ar-EG" sz="1400" dirty="0">
              <a:solidFill>
                <a:schemeClr val="tx1">
                  <a:lumMod val="50000"/>
                  <a:lumOff val="50000"/>
                </a:schemeClr>
              </a:solidFill>
              <a:latin typeface="SST Arabic Medium" pitchFamily="34" charset="-78"/>
              <a:cs typeface="SST Arabic Medium" pitchFamily="34" charset="-78"/>
            </a:endParaRPr>
          </a:p>
          <a:p>
            <a:pPr lvl="0" algn="justLow" rtl="1"/>
            <a:r>
              <a:rPr lang="ar-EG" sz="1400" dirty="0">
                <a:solidFill>
                  <a:schemeClr val="tx1">
                    <a:lumMod val="50000"/>
                    <a:lumOff val="50000"/>
                  </a:schemeClr>
                </a:solidFill>
                <a:latin typeface="SST Arabic Medium" pitchFamily="34" charset="-78"/>
                <a:cs typeface="SST Arabic Medium" pitchFamily="34" charset="-78"/>
              </a:rPr>
              <a:t>يمكن أن ينشأ التغيير من التأثيرات الداخلية أو المصادر الخارجية.</a:t>
            </a:r>
          </a:p>
          <a:p>
            <a:pPr lvl="0" algn="justLow" rtl="1"/>
            <a:endParaRPr lang="ar-EG" sz="1400" dirty="0">
              <a:solidFill>
                <a:schemeClr val="tx1">
                  <a:lumMod val="50000"/>
                  <a:lumOff val="50000"/>
                </a:schemeClr>
              </a:solidFill>
              <a:latin typeface="SST Arabic Medium" pitchFamily="34" charset="-78"/>
              <a:cs typeface="SST Arabic Medium" pitchFamily="34" charset="-78"/>
            </a:endParaRPr>
          </a:p>
          <a:p>
            <a:pPr lvl="0" algn="justLow" rtl="1"/>
            <a:r>
              <a:rPr lang="ar-EG" sz="1400" dirty="0">
                <a:solidFill>
                  <a:schemeClr val="tx1">
                    <a:lumMod val="50000"/>
                    <a:lumOff val="50000"/>
                  </a:schemeClr>
                </a:solidFill>
                <a:latin typeface="SST Arabic Medium" pitchFamily="34" charset="-78"/>
                <a:cs typeface="SST Arabic Medium" pitchFamily="34" charset="-78"/>
              </a:rPr>
              <a:t>يمكن أن يكون هناك تحدياً في تمكين التغيير حيث لا يتبـنـي كـافـة المعنيون التغيير.</a:t>
            </a:r>
          </a:p>
          <a:p>
            <a:pPr lvl="0" algn="justLow" rtl="1"/>
            <a:endParaRPr lang="ar-EG" sz="1400" dirty="0">
              <a:solidFill>
                <a:schemeClr val="tx1">
                  <a:lumMod val="50000"/>
                  <a:lumOff val="50000"/>
                </a:schemeClr>
              </a:solidFill>
              <a:latin typeface="SST Arabic Medium" pitchFamily="34" charset="-78"/>
              <a:cs typeface="SST Arabic Medium" pitchFamily="34" charset="-78"/>
            </a:endParaRPr>
          </a:p>
          <a:p>
            <a:pPr lvl="0" algn="justLow" rtl="1"/>
            <a:r>
              <a:rPr lang="ar-EG" sz="1400" dirty="0">
                <a:solidFill>
                  <a:schemeClr val="tx1">
                    <a:lumMod val="50000"/>
                    <a:lumOff val="50000"/>
                  </a:schemeClr>
                </a:solidFill>
                <a:latin typeface="SST Arabic Medium" pitchFamily="34" charset="-78"/>
                <a:cs typeface="SST Arabic Medium" pitchFamily="34" charset="-78"/>
              </a:rPr>
              <a:t>يمكن أن تؤدي محاولة إجراء الكثير من التغييرات في وقت قصير إلى الإجهاد أو مقاومة التغيير.</a:t>
            </a:r>
          </a:p>
          <a:p>
            <a:pPr lvl="0" algn="justLow" rtl="1"/>
            <a:endParaRPr lang="ar-EG" sz="1400" dirty="0">
              <a:solidFill>
                <a:schemeClr val="tx1">
                  <a:lumMod val="50000"/>
                  <a:lumOff val="50000"/>
                </a:schemeClr>
              </a:solidFill>
              <a:latin typeface="SST Arabic Medium" pitchFamily="34" charset="-78"/>
              <a:cs typeface="SST Arabic Medium" pitchFamily="34" charset="-78"/>
            </a:endParaRPr>
          </a:p>
          <a:p>
            <a:pPr lvl="0" algn="justLow" rtl="1"/>
            <a:r>
              <a:rPr lang="ar-EG" sz="1400" dirty="0">
                <a:solidFill>
                  <a:schemeClr val="tx1">
                    <a:lumMod val="50000"/>
                    <a:lumOff val="50000"/>
                  </a:schemeClr>
                </a:solidFill>
                <a:latin typeface="SST Arabic Medium" pitchFamily="34" charset="-78"/>
                <a:cs typeface="SST Arabic Medium" pitchFamily="34" charset="-78"/>
              </a:rPr>
              <a:t>تساعد مشاركة المعنيين والمناهج التحفيزية في تبني التغيير.</a:t>
            </a:r>
          </a:p>
        </p:txBody>
      </p:sp>
      <p:sp>
        <p:nvSpPr>
          <p:cNvPr id="23" name="Isosceles Triangle 22"/>
          <p:cNvSpPr/>
          <p:nvPr/>
        </p:nvSpPr>
        <p:spPr>
          <a:xfrm rot="16200000">
            <a:off x="6380532" y="3917658"/>
            <a:ext cx="226262" cy="194174"/>
          </a:xfrm>
          <a:prstGeom prst="triangle">
            <a:avLst/>
          </a:pr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BF4BD2E9-A85D-4802-B858-182A244A70C5}"/>
              </a:ext>
            </a:extLst>
          </p:cNvPr>
          <p:cNvSpPr/>
          <p:nvPr/>
        </p:nvSpPr>
        <p:spPr>
          <a:xfrm>
            <a:off x="3586257" y="2066895"/>
            <a:ext cx="5919694" cy="400110"/>
          </a:xfrm>
          <a:prstGeom prst="rect">
            <a:avLst/>
          </a:prstGeom>
        </p:spPr>
        <p:txBody>
          <a:bodyPr wrap="square">
            <a:spAutoFit/>
          </a:bodyPr>
          <a:lstStyle/>
          <a:p>
            <a:pPr lvl="0" algn="just" rtl="1"/>
            <a:r>
              <a:rPr lang="ar-EG" sz="2000" b="1" dirty="0">
                <a:solidFill>
                  <a:schemeClr val="bg1"/>
                </a:solidFill>
                <a:latin typeface="SST Arabic Medium" pitchFamily="34" charset="-78"/>
                <a:cs typeface="SST Arabic Medium" pitchFamily="34" charset="-78"/>
              </a:rPr>
              <a:t>التغيير</a:t>
            </a:r>
          </a:p>
        </p:txBody>
      </p:sp>
      <p:sp>
        <p:nvSpPr>
          <p:cNvPr id="25" name="Isosceles Triangle 24"/>
          <p:cNvSpPr/>
          <p:nvPr/>
        </p:nvSpPr>
        <p:spPr>
          <a:xfrm rot="16200000">
            <a:off x="6399032" y="4564811"/>
            <a:ext cx="226262" cy="194174"/>
          </a:xfrm>
          <a:prstGeom prst="triangle">
            <a:avLst/>
          </a:pr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19941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a:off x="877145" y="3341511"/>
            <a:ext cx="2153521" cy="2325079"/>
          </a:xfrm>
          <a:custGeom>
            <a:avLst/>
            <a:gdLst/>
            <a:ahLst/>
            <a:cxnLst/>
            <a:rect l="l" t="t" r="r" b="b"/>
            <a:pathLst>
              <a:path w="3374426" h="6957149">
                <a:moveTo>
                  <a:pt x="3374426" y="0"/>
                </a:moveTo>
                <a:lnTo>
                  <a:pt x="0" y="0"/>
                </a:lnTo>
                <a:lnTo>
                  <a:pt x="0" y="6957149"/>
                </a:lnTo>
                <a:lnTo>
                  <a:pt x="3374426" y="6957149"/>
                </a:lnTo>
                <a:lnTo>
                  <a:pt x="3374426"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pPr marL="0" algn="r" defTabSz="914400" rtl="1" eaLnBrk="1" latinLnBrk="0" hangingPunct="1"/>
            <a:endParaRPr lang="en-SA" dirty="0"/>
          </a:p>
        </p:txBody>
      </p:sp>
      <p:sp>
        <p:nvSpPr>
          <p:cNvPr id="3" name="Freeform 3"/>
          <p:cNvSpPr/>
          <p:nvPr/>
        </p:nvSpPr>
        <p:spPr>
          <a:xfrm>
            <a:off x="182487" y="2592957"/>
            <a:ext cx="3138104" cy="780375"/>
          </a:xfrm>
          <a:custGeom>
            <a:avLst/>
            <a:gdLst/>
            <a:ahLst/>
            <a:cxnLst/>
            <a:rect l="l" t="t" r="r" b="b"/>
            <a:pathLst>
              <a:path w="4707156" h="1170563">
                <a:moveTo>
                  <a:pt x="0" y="0"/>
                </a:moveTo>
                <a:lnTo>
                  <a:pt x="4707156" y="0"/>
                </a:lnTo>
                <a:lnTo>
                  <a:pt x="4707156" y="1170563"/>
                </a:lnTo>
                <a:lnTo>
                  <a:pt x="0" y="117056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marL="0" algn="r" defTabSz="914400" rtl="1" eaLnBrk="1" latinLnBrk="0" hangingPunct="1"/>
            <a:endParaRPr lang="en-SA" dirty="0"/>
          </a:p>
        </p:txBody>
      </p:sp>
      <p:grpSp>
        <p:nvGrpSpPr>
          <p:cNvPr id="4" name="Group 4"/>
          <p:cNvGrpSpPr/>
          <p:nvPr/>
        </p:nvGrpSpPr>
        <p:grpSpPr>
          <a:xfrm>
            <a:off x="2942436" y="5252122"/>
            <a:ext cx="9221490" cy="1116928"/>
            <a:chOff x="24064" y="-24064"/>
            <a:chExt cx="18442979" cy="2233856"/>
          </a:xfrm>
        </p:grpSpPr>
        <p:sp>
          <p:nvSpPr>
            <p:cNvPr id="5" name="Freeform 5"/>
            <p:cNvSpPr/>
            <p:nvPr/>
          </p:nvSpPr>
          <p:spPr>
            <a:xfrm>
              <a:off x="16099891" y="0"/>
              <a:ext cx="2367152" cy="2209792"/>
            </a:xfrm>
            <a:custGeom>
              <a:avLst/>
              <a:gdLst/>
              <a:ahLst/>
              <a:cxnLst/>
              <a:rect l="l" t="t" r="r" b="b"/>
              <a:pathLst>
                <a:path w="8141970" h="2209792">
                  <a:moveTo>
                    <a:pt x="0" y="0"/>
                  </a:moveTo>
                  <a:lnTo>
                    <a:pt x="8141970" y="0"/>
                  </a:lnTo>
                  <a:lnTo>
                    <a:pt x="8141970" y="2209792"/>
                  </a:lnTo>
                  <a:lnTo>
                    <a:pt x="0" y="2209792"/>
                  </a:lnTo>
                  <a:lnTo>
                    <a:pt x="0" y="0"/>
                  </a:lnTo>
                  <a:close/>
                </a:path>
              </a:pathLst>
            </a:custGeom>
            <a:blipFill>
              <a:blip r:embed="rId6" cstate="hqprint">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a:fillRect/>
              </a:stretch>
            </a:blipFill>
          </p:spPr>
          <p:txBody>
            <a:bodyPr/>
            <a:lstStyle/>
            <a:p>
              <a:endParaRPr lang="en-SA"/>
            </a:p>
          </p:txBody>
        </p:sp>
        <p:sp>
          <p:nvSpPr>
            <p:cNvPr id="6" name="Freeform 6"/>
            <p:cNvSpPr/>
            <p:nvPr/>
          </p:nvSpPr>
          <p:spPr>
            <a:xfrm>
              <a:off x="8043809" y="0"/>
              <a:ext cx="8141970" cy="2209792"/>
            </a:xfrm>
            <a:custGeom>
              <a:avLst/>
              <a:gdLst/>
              <a:ahLst/>
              <a:cxnLst/>
              <a:rect l="l" t="t" r="r" b="b"/>
              <a:pathLst>
                <a:path w="8141970" h="2209792">
                  <a:moveTo>
                    <a:pt x="0" y="0"/>
                  </a:moveTo>
                  <a:lnTo>
                    <a:pt x="8141971" y="0"/>
                  </a:lnTo>
                  <a:lnTo>
                    <a:pt x="8141971" y="2209792"/>
                  </a:lnTo>
                  <a:lnTo>
                    <a:pt x="0" y="2209792"/>
                  </a:lnTo>
                  <a:lnTo>
                    <a:pt x="0" y="0"/>
                  </a:lnTo>
                  <a:close/>
                </a:path>
              </a:pathLst>
            </a:custGeom>
            <a:blipFill>
              <a:blip r:embed="rId6" cstate="hqprint">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txBody>
            <a:bodyPr/>
            <a:lstStyle/>
            <a:p>
              <a:endParaRPr lang="en-SA"/>
            </a:p>
          </p:txBody>
        </p:sp>
        <p:sp>
          <p:nvSpPr>
            <p:cNvPr id="7" name="Freeform 7"/>
            <p:cNvSpPr/>
            <p:nvPr/>
          </p:nvSpPr>
          <p:spPr>
            <a:xfrm>
              <a:off x="24064" y="-24064"/>
              <a:ext cx="8141970" cy="2209792"/>
            </a:xfrm>
            <a:custGeom>
              <a:avLst/>
              <a:gdLst/>
              <a:ahLst/>
              <a:cxnLst/>
              <a:rect l="l" t="t" r="r" b="b"/>
              <a:pathLst>
                <a:path w="8141970" h="2209792">
                  <a:moveTo>
                    <a:pt x="0" y="0"/>
                  </a:moveTo>
                  <a:lnTo>
                    <a:pt x="8141970" y="0"/>
                  </a:lnTo>
                  <a:lnTo>
                    <a:pt x="8141970" y="2209792"/>
                  </a:lnTo>
                  <a:lnTo>
                    <a:pt x="0" y="2209792"/>
                  </a:lnTo>
                  <a:lnTo>
                    <a:pt x="0" y="0"/>
                  </a:lnTo>
                  <a:close/>
                </a:path>
              </a:pathLst>
            </a:custGeom>
            <a:blipFill>
              <a:blip r:embed="rId6" cstate="hqprint">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txBody>
            <a:bodyPr/>
            <a:lstStyle/>
            <a:p>
              <a:endParaRPr lang="en-SA"/>
            </a:p>
          </p:txBody>
        </p:sp>
      </p:grpSp>
      <p:grpSp>
        <p:nvGrpSpPr>
          <p:cNvPr id="8" name="Group 8"/>
          <p:cNvGrpSpPr/>
          <p:nvPr/>
        </p:nvGrpSpPr>
        <p:grpSpPr>
          <a:xfrm>
            <a:off x="8961875" y="870886"/>
            <a:ext cx="3230125" cy="286218"/>
            <a:chOff x="-96454" y="-89590"/>
            <a:chExt cx="1420799" cy="125895"/>
          </a:xfrm>
        </p:grpSpPr>
        <p:sp>
          <p:nvSpPr>
            <p:cNvPr id="9" name="Freeform 9"/>
            <p:cNvSpPr/>
            <p:nvPr/>
          </p:nvSpPr>
          <p:spPr>
            <a:xfrm>
              <a:off x="-96454" y="-89590"/>
              <a:ext cx="1324345" cy="83930"/>
            </a:xfrm>
            <a:custGeom>
              <a:avLst/>
              <a:gdLst/>
              <a:ahLst/>
              <a:cxnLst/>
              <a:rect l="l" t="t" r="r" b="b"/>
              <a:pathLst>
                <a:path w="1324345" h="36305">
                  <a:moveTo>
                    <a:pt x="0" y="0"/>
                  </a:moveTo>
                  <a:lnTo>
                    <a:pt x="1324345" y="0"/>
                  </a:lnTo>
                  <a:lnTo>
                    <a:pt x="1324345" y="36305"/>
                  </a:lnTo>
                  <a:lnTo>
                    <a:pt x="0" y="36305"/>
                  </a:lnTo>
                  <a:close/>
                </a:path>
              </a:pathLst>
            </a:custGeom>
            <a:solidFill>
              <a:srgbClr val="01AFB1">
                <a:alpha val="35000"/>
              </a:srgbClr>
            </a:solidFill>
          </p:spPr>
          <p:txBody>
            <a:bodyPr/>
            <a:lstStyle/>
            <a:p>
              <a:endParaRPr lang="en-SA"/>
            </a:p>
          </p:txBody>
        </p:sp>
        <p:sp>
          <p:nvSpPr>
            <p:cNvPr id="10" name="TextBox 10"/>
            <p:cNvSpPr txBox="1"/>
            <p:nvPr/>
          </p:nvSpPr>
          <p:spPr>
            <a:xfrm>
              <a:off x="0" y="-47625"/>
              <a:ext cx="1324345" cy="83930"/>
            </a:xfrm>
            <a:prstGeom prst="rect">
              <a:avLst/>
            </a:prstGeom>
          </p:spPr>
          <p:txBody>
            <a:bodyPr lIns="33867" tIns="33867" rIns="33867" bIns="33867" rtlCol="0" anchor="ctr"/>
            <a:lstStyle/>
            <a:p>
              <a:pPr marL="0" marR="0" lvl="0" indent="0" algn="ctr" defTabSz="914400" rtl="1" eaLnBrk="1" fontAlgn="auto" latinLnBrk="0" hangingPunct="1">
                <a:lnSpc>
                  <a:spcPts val="2382"/>
                </a:lnSpc>
                <a:spcBef>
                  <a:spcPts val="0"/>
                </a:spcBef>
                <a:spcAft>
                  <a:spcPts val="0"/>
                </a:spcAft>
                <a:buClrTx/>
                <a:buSzTx/>
                <a:buFontTx/>
                <a:buNone/>
                <a:tabLst/>
                <a:defRPr/>
              </a:pPr>
              <a:endParaRPr kumimoji="0" sz="1200" b="0"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sp>
        <p:nvSpPr>
          <p:cNvPr id="12" name="TextBox 12"/>
          <p:cNvSpPr txBox="1"/>
          <p:nvPr/>
        </p:nvSpPr>
        <p:spPr>
          <a:xfrm>
            <a:off x="8874561" y="455487"/>
            <a:ext cx="3043577" cy="737766"/>
          </a:xfrm>
          <a:prstGeom prst="rect">
            <a:avLst/>
          </a:prstGeom>
        </p:spPr>
        <p:txBody>
          <a:bodyPr lIns="0" tIns="0" rIns="0" bIns="0" rtlCol="0" anchor="t">
            <a:spAutoFit/>
          </a:bodyPr>
          <a:lstStyle/>
          <a:p>
            <a:pPr marL="0" marR="0" lvl="0" indent="0" algn="ctr" defTabSz="914400" rtl="1" eaLnBrk="1" fontAlgn="auto" latinLnBrk="0" hangingPunct="1">
              <a:lnSpc>
                <a:spcPts val="6321"/>
              </a:lnSpc>
              <a:spcBef>
                <a:spcPts val="0"/>
              </a:spcBef>
              <a:spcAft>
                <a:spcPts val="0"/>
              </a:spcAft>
              <a:buClrTx/>
              <a:buSzTx/>
              <a:buFontTx/>
              <a:buNone/>
              <a:tabLst/>
              <a:defRPr/>
            </a:pPr>
            <a:r>
              <a:rPr kumimoji="0" lang="ar-EG" sz="4515" b="1" i="0" u="none" strike="noStrike" kern="1200" cap="none" spc="0" normalizeH="0" baseline="0" noProof="0" dirty="0">
                <a:ln>
                  <a:noFill/>
                </a:ln>
                <a:effectLst/>
                <a:uLnTx/>
                <a:uFillTx/>
                <a:latin typeface="SST Arabic Bold"/>
                <a:ea typeface="SST Arabic Bold"/>
                <a:cs typeface="SST Arabic Bold"/>
                <a:sym typeface="SST Arabic Bold"/>
                <a:rtl/>
              </a:rPr>
              <a:t>إضاءة </a:t>
            </a:r>
            <a:r>
              <a:rPr kumimoji="0" lang="ar-EG" sz="4515" b="1" i="0" u="none" strike="noStrike" kern="1200" cap="none" spc="0" normalizeH="0" baseline="0" noProof="0" dirty="0" err="1">
                <a:ln>
                  <a:noFill/>
                </a:ln>
                <a:effectLst/>
                <a:uLnTx/>
                <a:uFillTx/>
                <a:latin typeface="SST Arabic Bold"/>
                <a:ea typeface="SST Arabic Bold"/>
                <a:cs typeface="SST Arabic Bold"/>
                <a:sym typeface="SST Arabic Bold"/>
                <a:rtl/>
              </a:rPr>
              <a:t>إثرائية</a:t>
            </a:r>
            <a:r>
              <a:rPr kumimoji="0" lang="ar-EG" sz="4515" b="1" i="0" u="none" strike="noStrike" kern="1200" cap="none" spc="0" normalizeH="0" baseline="0" noProof="0" dirty="0">
                <a:ln>
                  <a:noFill/>
                </a:ln>
                <a:effectLst/>
                <a:uLnTx/>
                <a:uFillTx/>
                <a:latin typeface="SST Arabic Bold"/>
                <a:ea typeface="SST Arabic Bold"/>
                <a:cs typeface="SST Arabic Bold"/>
                <a:sym typeface="SST Arabic Bold"/>
                <a:rtl/>
              </a:rPr>
              <a:t> </a:t>
            </a:r>
          </a:p>
        </p:txBody>
      </p:sp>
      <p:sp>
        <p:nvSpPr>
          <p:cNvPr id="13" name="TextBox 13"/>
          <p:cNvSpPr txBox="1"/>
          <p:nvPr/>
        </p:nvSpPr>
        <p:spPr>
          <a:xfrm>
            <a:off x="3878341" y="2273015"/>
            <a:ext cx="7883933" cy="1420261"/>
          </a:xfrm>
          <a:prstGeom prst="rect">
            <a:avLst/>
          </a:prstGeom>
        </p:spPr>
        <p:txBody>
          <a:bodyPr lIns="0" tIns="0" rIns="0" bIns="0" rtlCol="0" anchor="t">
            <a:spAutoFit/>
          </a:bodyPr>
          <a:lstStyle/>
          <a:p>
            <a:pPr lvl="0" algn="r" rtl="1">
              <a:lnSpc>
                <a:spcPct val="200000"/>
              </a:lnSpc>
            </a:pPr>
            <a:r>
              <a:rPr lang="ar-EG" sz="2500" dirty="0">
                <a:solidFill>
                  <a:schemeClr val="accent2"/>
                </a:solidFill>
                <a:latin typeface="SST Arabic Medium" pitchFamily="34" charset="-78"/>
                <a:cs typeface="SST Arabic Medium" pitchFamily="34" charset="-78"/>
              </a:rPr>
              <a:t>"الحصول على شهادة</a:t>
            </a:r>
            <a:r>
              <a:rPr lang="en-US" sz="2500" dirty="0">
                <a:solidFill>
                  <a:schemeClr val="accent2"/>
                </a:solidFill>
                <a:latin typeface="SST Arabic Medium" pitchFamily="34" charset="-78"/>
                <a:cs typeface="SST Arabic Medium" pitchFamily="34" charset="-78"/>
              </a:rPr>
              <a:t> PMP </a:t>
            </a:r>
            <a:r>
              <a:rPr lang="ar-EG" sz="2500" dirty="0">
                <a:solidFill>
                  <a:schemeClr val="accent2"/>
                </a:solidFill>
                <a:latin typeface="SST Arabic Medium" pitchFamily="34" charset="-78"/>
                <a:cs typeface="SST Arabic Medium" pitchFamily="34" charset="-78"/>
              </a:rPr>
              <a:t>ليس مجرد إنجاز</a:t>
            </a:r>
            <a:r>
              <a:rPr lang="ar-SA" sz="2500" dirty="0">
                <a:solidFill>
                  <a:schemeClr val="accent2"/>
                </a:solidFill>
                <a:latin typeface="SST Arabic Medium" pitchFamily="34" charset="-78"/>
                <a:cs typeface="SST Arabic Medium" pitchFamily="34" charset="-78"/>
              </a:rPr>
              <a:t> </a:t>
            </a:r>
            <a:r>
              <a:rPr lang="ar-EG" sz="2500" dirty="0">
                <a:solidFill>
                  <a:schemeClr val="accent2"/>
                </a:solidFill>
                <a:latin typeface="SST Arabic Medium" pitchFamily="34" charset="-78"/>
                <a:cs typeface="SST Arabic Medium" pitchFamily="34" charset="-78"/>
              </a:rPr>
              <a:t>بل هو دليل على أنك تفكر وتتصرف كمحترف</a:t>
            </a:r>
            <a:r>
              <a:rPr lang="ar-SA" sz="2500" dirty="0">
                <a:solidFill>
                  <a:schemeClr val="accent2"/>
                </a:solidFill>
                <a:latin typeface="SST Arabic Medium" pitchFamily="34" charset="-78"/>
                <a:cs typeface="SST Arabic Medium" pitchFamily="34" charset="-78"/>
              </a:rPr>
              <a:t> </a:t>
            </a:r>
            <a:r>
              <a:rPr lang="ar-EG" sz="2500" dirty="0">
                <a:solidFill>
                  <a:schemeClr val="accent2"/>
                </a:solidFill>
                <a:latin typeface="SST Arabic Medium" pitchFamily="34" charset="-78"/>
                <a:cs typeface="SST Arabic Medium" pitchFamily="34" charset="-78"/>
              </a:rPr>
              <a:t>في إدارة المشاريع </a:t>
            </a:r>
            <a:r>
              <a:rPr lang="en-US" sz="2500" dirty="0">
                <a:solidFill>
                  <a:schemeClr val="accent2"/>
                </a:solidFill>
                <a:latin typeface="SST Arabic Medium" pitchFamily="34" charset="-78"/>
                <a:cs typeface="SST Arabic Medium" pitchFamily="34" charset="-78"/>
              </a:rPr>
              <a:t>PMI</a:t>
            </a:r>
            <a:r>
              <a:rPr lang="ar-EG" sz="2500" dirty="0">
                <a:solidFill>
                  <a:schemeClr val="accent2"/>
                </a:solidFill>
                <a:latin typeface="SST Arabic Medium" pitchFamily="34" charset="-78"/>
                <a:cs typeface="SST Arabic Medium" pitchFamily="34" charset="-78"/>
              </a:rPr>
              <a:t> "</a:t>
            </a:r>
          </a:p>
        </p:txBody>
      </p:sp>
    </p:spTree>
    <p:extLst>
      <p:ext uri="{BB962C8B-B14F-4D97-AF65-F5344CB8AC3E}">
        <p14:creationId xmlns:p14="http://schemas.microsoft.com/office/powerpoint/2010/main" val="395115816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823123" y="526472"/>
            <a:ext cx="5934770" cy="477054"/>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نماذج اسئلة اختبار </a:t>
            </a:r>
            <a:r>
              <a:rPr kumimoji="0" lang="en-US"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PMP</a:t>
            </a:r>
          </a:p>
        </p:txBody>
      </p:sp>
      <p:sp>
        <p:nvSpPr>
          <p:cNvPr id="2" name="Rectangle 1">
            <a:extLst>
              <a:ext uri="{FF2B5EF4-FFF2-40B4-BE49-F238E27FC236}">
                <a16:creationId xmlns:a16="http://schemas.microsoft.com/office/drawing/2014/main" id="{4565496B-50A7-465F-8511-C553589A3E1C}"/>
              </a:ext>
            </a:extLst>
          </p:cNvPr>
          <p:cNvSpPr/>
          <p:nvPr/>
        </p:nvSpPr>
        <p:spPr>
          <a:xfrm>
            <a:off x="817580" y="1291631"/>
            <a:ext cx="10940311" cy="3323987"/>
          </a:xfrm>
          <a:prstGeom prst="rect">
            <a:avLst/>
          </a:prstGeom>
        </p:spPr>
        <p:txBody>
          <a:bodyPr wrap="square">
            <a:spAutoFit/>
          </a:bodyPr>
          <a:lstStyle/>
          <a:p>
            <a:pPr algn="r" rtl="1"/>
            <a:r>
              <a:rPr lang="ar-DZ" b="1" dirty="0">
                <a:solidFill>
                  <a:srgbClr val="03A5AD"/>
                </a:solidFill>
                <a:latin typeface="SST Arabic"/>
                <a:cs typeface="SST Arabic Bold" pitchFamily="34" charset="-78"/>
              </a:rPr>
              <a:t>السؤال 1: </a:t>
            </a:r>
            <a:endParaRPr lang="ar-EG" b="1" dirty="0">
              <a:solidFill>
                <a:srgbClr val="03A5AD"/>
              </a:solidFill>
              <a:latin typeface="SST Arabic"/>
              <a:cs typeface="SST Arabic Bold" pitchFamily="34" charset="-78"/>
            </a:endParaRPr>
          </a:p>
          <a:p>
            <a:pPr algn="justLow" rtl="1">
              <a:lnSpc>
                <a:spcPct val="150000"/>
              </a:lnSpc>
            </a:pPr>
            <a:r>
              <a:rPr lang="ar-DZ" sz="1600" dirty="0">
                <a:solidFill>
                  <a:schemeClr val="tx1">
                    <a:lumMod val="50000"/>
                    <a:lumOff val="50000"/>
                  </a:schemeClr>
                </a:solidFill>
                <a:latin typeface="SST Arabic Medium" pitchFamily="34" charset="-78"/>
                <a:cs typeface="SST Arabic Medium" pitchFamily="34" charset="-78"/>
              </a:rPr>
              <a:t>أنت مدير مشروع في شركة تقنية تقوم بتطوير منتج جديد. خلال الاجتماع الأسبوعي، تكتشف أن أحد أعضاء الفريق لم يكمل المهمة المطلوبة منه، مما أثر على الجدول الزمني. عند سؤاله، أشار إلى أن الأولويات تغيرت بناءً على طلب أحد أصحاب المصلحة دون إبلاغك.</a:t>
            </a:r>
            <a:r>
              <a:rPr lang="ar-EG" sz="1600" dirty="0">
                <a:solidFill>
                  <a:schemeClr val="tx1">
                    <a:lumMod val="50000"/>
                    <a:lumOff val="50000"/>
                  </a:schemeClr>
                </a:solidFill>
                <a:latin typeface="SST Arabic Medium" pitchFamily="34" charset="-78"/>
                <a:cs typeface="SST Arabic Medium" pitchFamily="34" charset="-78"/>
              </a:rPr>
              <a:t> </a:t>
            </a:r>
            <a:r>
              <a:rPr lang="ar-DZ" sz="1600" dirty="0">
                <a:solidFill>
                  <a:schemeClr val="tx1">
                    <a:lumMod val="50000"/>
                    <a:lumOff val="50000"/>
                  </a:schemeClr>
                </a:solidFill>
                <a:latin typeface="SST Arabic Medium" pitchFamily="34" charset="-78"/>
                <a:cs typeface="SST Arabic Medium" pitchFamily="34" charset="-78"/>
              </a:rPr>
              <a:t>ما هو المبدأ الأساسي من </a:t>
            </a:r>
            <a:r>
              <a:rPr lang="en-US" sz="1600" dirty="0">
                <a:solidFill>
                  <a:schemeClr val="tx1">
                    <a:lumMod val="50000"/>
                    <a:lumOff val="50000"/>
                  </a:schemeClr>
                </a:solidFill>
                <a:latin typeface="SST Arabic Medium" pitchFamily="34" charset="-78"/>
                <a:cs typeface="SST Arabic Medium" pitchFamily="34" charset="-78"/>
              </a:rPr>
              <a:t>PMI </a:t>
            </a:r>
            <a:r>
              <a:rPr lang="ar-DZ" sz="1600" dirty="0">
                <a:solidFill>
                  <a:schemeClr val="tx1">
                    <a:lumMod val="50000"/>
                    <a:lumOff val="50000"/>
                  </a:schemeClr>
                </a:solidFill>
                <a:latin typeface="SST Arabic Medium" pitchFamily="34" charset="-78"/>
                <a:cs typeface="SST Arabic Medium" pitchFamily="34" charset="-78"/>
              </a:rPr>
              <a:t>الذي يجب أن تركز عليه في هذه الحالة؟</a:t>
            </a:r>
            <a:endParaRPr lang="ar-SA" sz="1600" dirty="0">
              <a:solidFill>
                <a:schemeClr val="tx1">
                  <a:lumMod val="50000"/>
                  <a:lumOff val="50000"/>
                </a:schemeClr>
              </a:solidFill>
              <a:latin typeface="SST Arabic Medium" pitchFamily="34" charset="-78"/>
              <a:cs typeface="SST Arabic Medium" pitchFamily="34" charset="-78"/>
            </a:endParaRPr>
          </a:p>
          <a:p>
            <a:pPr algn="justLow" rtl="1">
              <a:lnSpc>
                <a:spcPct val="150000"/>
              </a:lnSpc>
            </a:pPr>
            <a:endParaRPr lang="ar-DZ" sz="1600" dirty="0">
              <a:solidFill>
                <a:schemeClr val="tx1">
                  <a:lumMod val="50000"/>
                  <a:lumOff val="50000"/>
                </a:schemeClr>
              </a:solidFill>
              <a:latin typeface="SST Arabic Medium" pitchFamily="34" charset="-78"/>
              <a:cs typeface="SST Arabic Medium" pitchFamily="34" charset="-78"/>
            </a:endParaRPr>
          </a:p>
          <a:p>
            <a:pPr marL="342900" indent="-342900" algn="r" rtl="1">
              <a:lnSpc>
                <a:spcPct val="150000"/>
              </a:lnSpc>
              <a:buClr>
                <a:srgbClr val="03A5AD"/>
              </a:buClr>
              <a:buFont typeface="+mj-lt"/>
              <a:buAutoNum type="alphaLcParenR"/>
            </a:pPr>
            <a:r>
              <a:rPr lang="ar-DZ" sz="1600" dirty="0">
                <a:solidFill>
                  <a:schemeClr val="tx1">
                    <a:lumMod val="50000"/>
                    <a:lumOff val="50000"/>
                  </a:schemeClr>
                </a:solidFill>
                <a:latin typeface="SST Arabic Medium" pitchFamily="34" charset="-78"/>
                <a:cs typeface="SST Arabic Medium" pitchFamily="34" charset="-78"/>
              </a:rPr>
              <a:t>التعاون مع أصحاب المصلحة لضمان توافق الأولويات.</a:t>
            </a:r>
            <a:endParaRPr lang="ar-SA" sz="1600" dirty="0">
              <a:solidFill>
                <a:schemeClr val="tx1">
                  <a:lumMod val="50000"/>
                  <a:lumOff val="50000"/>
                </a:schemeClr>
              </a:solidFill>
              <a:latin typeface="SST Arabic Medium" pitchFamily="34" charset="-78"/>
              <a:cs typeface="SST Arabic Medium" pitchFamily="34" charset="-78"/>
            </a:endParaRPr>
          </a:p>
          <a:p>
            <a:pPr marL="342900" indent="-342900" algn="r" rtl="1">
              <a:lnSpc>
                <a:spcPct val="150000"/>
              </a:lnSpc>
              <a:buClr>
                <a:srgbClr val="03A5AD"/>
              </a:buClr>
              <a:buFont typeface="+mj-lt"/>
              <a:buAutoNum type="alphaLcParenR"/>
            </a:pPr>
            <a:r>
              <a:rPr lang="ar-DZ" sz="1600" dirty="0">
                <a:solidFill>
                  <a:schemeClr val="tx1">
                    <a:lumMod val="50000"/>
                    <a:lumOff val="50000"/>
                  </a:schemeClr>
                </a:solidFill>
                <a:latin typeface="SST Arabic Medium" pitchFamily="34" charset="-78"/>
                <a:cs typeface="SST Arabic Medium" pitchFamily="34" charset="-78"/>
              </a:rPr>
              <a:t>تعزيز المسؤولية والمساءلة داخل الفريق.</a:t>
            </a:r>
            <a:endParaRPr lang="ar-SA" sz="1600" dirty="0">
              <a:solidFill>
                <a:schemeClr val="tx1">
                  <a:lumMod val="50000"/>
                  <a:lumOff val="50000"/>
                </a:schemeClr>
              </a:solidFill>
              <a:latin typeface="SST Arabic Medium" pitchFamily="34" charset="-78"/>
              <a:cs typeface="SST Arabic Medium" pitchFamily="34" charset="-78"/>
            </a:endParaRPr>
          </a:p>
          <a:p>
            <a:pPr marL="342900" indent="-342900" algn="r" rtl="1">
              <a:lnSpc>
                <a:spcPct val="150000"/>
              </a:lnSpc>
              <a:buClr>
                <a:srgbClr val="03A5AD"/>
              </a:buClr>
              <a:buFont typeface="+mj-lt"/>
              <a:buAutoNum type="alphaLcParenR"/>
            </a:pPr>
            <a:r>
              <a:rPr lang="ar-DZ" sz="1600" dirty="0">
                <a:solidFill>
                  <a:schemeClr val="tx1">
                    <a:lumMod val="50000"/>
                    <a:lumOff val="50000"/>
                  </a:schemeClr>
                </a:solidFill>
                <a:latin typeface="SST Arabic Medium" pitchFamily="34" charset="-78"/>
                <a:cs typeface="SST Arabic Medium" pitchFamily="34" charset="-78"/>
              </a:rPr>
              <a:t>التأكد من اتباع العمليات الداخلية الصارمة دون استثناءات.</a:t>
            </a:r>
            <a:endParaRPr lang="ar-SA" sz="1600" dirty="0">
              <a:solidFill>
                <a:schemeClr val="tx1">
                  <a:lumMod val="50000"/>
                  <a:lumOff val="50000"/>
                </a:schemeClr>
              </a:solidFill>
              <a:latin typeface="SST Arabic Medium" pitchFamily="34" charset="-78"/>
              <a:cs typeface="SST Arabic Medium" pitchFamily="34" charset="-78"/>
            </a:endParaRPr>
          </a:p>
          <a:p>
            <a:pPr marL="342900" indent="-342900" algn="r" rtl="1">
              <a:lnSpc>
                <a:spcPct val="150000"/>
              </a:lnSpc>
              <a:buClr>
                <a:srgbClr val="03A5AD"/>
              </a:buClr>
              <a:buFont typeface="+mj-lt"/>
              <a:buAutoNum type="alphaLcParenR"/>
            </a:pPr>
            <a:r>
              <a:rPr lang="ar-DZ" sz="1600" dirty="0">
                <a:solidFill>
                  <a:schemeClr val="tx1">
                    <a:lumMod val="50000"/>
                    <a:lumOff val="50000"/>
                  </a:schemeClr>
                </a:solidFill>
                <a:latin typeface="SST Arabic Medium" pitchFamily="34" charset="-78"/>
                <a:cs typeface="SST Arabic Medium" pitchFamily="34" charset="-78"/>
              </a:rPr>
              <a:t>تغيير نطاق المشروع للتكيف مع الأولويات الجديدة.</a:t>
            </a:r>
          </a:p>
        </p:txBody>
      </p:sp>
    </p:spTree>
    <p:extLst>
      <p:ext uri="{BB962C8B-B14F-4D97-AF65-F5344CB8AC3E}">
        <p14:creationId xmlns:p14="http://schemas.microsoft.com/office/powerpoint/2010/main" val="297833332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565496B-50A7-465F-8511-C553589A3E1C}"/>
              </a:ext>
            </a:extLst>
          </p:cNvPr>
          <p:cNvSpPr/>
          <p:nvPr/>
        </p:nvSpPr>
        <p:spPr>
          <a:xfrm>
            <a:off x="1011219" y="1379167"/>
            <a:ext cx="10746673" cy="3816429"/>
          </a:xfrm>
          <a:prstGeom prst="rect">
            <a:avLst/>
          </a:prstGeom>
        </p:spPr>
        <p:txBody>
          <a:bodyPr wrap="square">
            <a:spAutoFit/>
          </a:bodyPr>
          <a:lstStyle/>
          <a:p>
            <a:pPr algn="r" rtl="1"/>
            <a:r>
              <a:rPr lang="ar-DZ" dirty="0">
                <a:solidFill>
                  <a:srgbClr val="03A5AD"/>
                </a:solidFill>
                <a:latin typeface="SST Arabic Medium" pitchFamily="34" charset="-78"/>
                <a:cs typeface="SST Arabic Medium" pitchFamily="34" charset="-78"/>
              </a:rPr>
              <a:t>السؤال </a:t>
            </a:r>
            <a:r>
              <a:rPr lang="ar-EG" dirty="0">
                <a:solidFill>
                  <a:srgbClr val="03A5AD"/>
                </a:solidFill>
                <a:latin typeface="SST Arabic Medium" pitchFamily="34" charset="-78"/>
                <a:cs typeface="SST Arabic Medium" pitchFamily="34" charset="-78"/>
              </a:rPr>
              <a:t>2</a:t>
            </a:r>
            <a:r>
              <a:rPr lang="ar-DZ" dirty="0">
                <a:solidFill>
                  <a:srgbClr val="03A5AD"/>
                </a:solidFill>
                <a:latin typeface="SST Arabic Medium" pitchFamily="34" charset="-78"/>
                <a:cs typeface="SST Arabic Medium" pitchFamily="34" charset="-78"/>
              </a:rPr>
              <a:t>: </a:t>
            </a:r>
            <a:endParaRPr lang="ar-EG" dirty="0">
              <a:solidFill>
                <a:srgbClr val="03A5AD"/>
              </a:solidFill>
              <a:latin typeface="SST Arabic Medium" pitchFamily="34" charset="-78"/>
              <a:cs typeface="SST Arabic Medium" pitchFamily="34" charset="-78"/>
            </a:endParaRPr>
          </a:p>
          <a:p>
            <a:pPr algn="r" rtl="1">
              <a:lnSpc>
                <a:spcPct val="200000"/>
              </a:lnSpc>
            </a:pPr>
            <a:r>
              <a:rPr lang="ar-DZ" sz="1600" dirty="0">
                <a:solidFill>
                  <a:schemeClr val="tx1">
                    <a:lumMod val="50000"/>
                    <a:lumOff val="50000"/>
                  </a:schemeClr>
                </a:solidFill>
                <a:latin typeface="SST Arabic Medium" pitchFamily="34" charset="-78"/>
                <a:cs typeface="SST Arabic Medium" pitchFamily="34" charset="-78"/>
              </a:rPr>
              <a:t>أثناء تنفيذ مشروع تطوير بنية تحتية، تم تغيير المورد الرئيسي لمواد البناء، مما أدى إلى تأخير في تسليم بعض الأجزاء المهمة. كيف ينبغي لمدير المشروع أن يتعامل مع هذه المشكلة بناءً على مبادئ </a:t>
            </a:r>
            <a:r>
              <a:rPr lang="en-US" sz="1600" dirty="0">
                <a:solidFill>
                  <a:schemeClr val="tx1">
                    <a:lumMod val="50000"/>
                    <a:lumOff val="50000"/>
                  </a:schemeClr>
                </a:solidFill>
                <a:latin typeface="SST Arabic Medium" pitchFamily="34" charset="-78"/>
                <a:cs typeface="SST Arabic Medium" pitchFamily="34" charset="-78"/>
              </a:rPr>
              <a:t>PMI؟</a:t>
            </a:r>
            <a:endParaRPr lang="ar-SA" sz="1600" dirty="0">
              <a:solidFill>
                <a:schemeClr val="tx1">
                  <a:lumMod val="50000"/>
                  <a:lumOff val="50000"/>
                </a:schemeClr>
              </a:solidFill>
              <a:latin typeface="SST Arabic Medium" pitchFamily="34" charset="-78"/>
              <a:cs typeface="SST Arabic Medium" pitchFamily="34" charset="-78"/>
            </a:endParaRPr>
          </a:p>
          <a:p>
            <a:pPr algn="r" rtl="1">
              <a:lnSpc>
                <a:spcPct val="200000"/>
              </a:lnSpc>
            </a:pPr>
            <a:endParaRPr lang="en-US" sz="1600" dirty="0">
              <a:solidFill>
                <a:schemeClr val="tx1">
                  <a:lumMod val="50000"/>
                  <a:lumOff val="50000"/>
                </a:schemeClr>
              </a:solidFill>
              <a:latin typeface="SST Arabic Medium" pitchFamily="34" charset="-78"/>
              <a:cs typeface="SST Arabic Medium" pitchFamily="34" charset="-78"/>
            </a:endParaRPr>
          </a:p>
          <a:p>
            <a:pPr marL="342900" indent="-342900" algn="r" rtl="1">
              <a:lnSpc>
                <a:spcPct val="200000"/>
              </a:lnSpc>
              <a:buClr>
                <a:srgbClr val="03A5AD"/>
              </a:buClr>
              <a:buFont typeface="+mj-lt"/>
              <a:buAutoNum type="alphaLcParenR"/>
            </a:pPr>
            <a:r>
              <a:rPr lang="ar-DZ" sz="1600" dirty="0">
                <a:solidFill>
                  <a:schemeClr val="tx1">
                    <a:lumMod val="50000"/>
                    <a:lumOff val="50000"/>
                  </a:schemeClr>
                </a:solidFill>
                <a:latin typeface="SST Arabic Medium" pitchFamily="34" charset="-78"/>
                <a:cs typeface="SST Arabic Medium" pitchFamily="34" charset="-78"/>
              </a:rPr>
              <a:t>البحث عن مورد جديد دون إشراك الفريق لضمان سرعة التنفيذ.</a:t>
            </a:r>
            <a:endParaRPr lang="ar-EG" sz="1600" dirty="0">
              <a:solidFill>
                <a:schemeClr val="tx1">
                  <a:lumMod val="50000"/>
                  <a:lumOff val="50000"/>
                </a:schemeClr>
              </a:solidFill>
              <a:latin typeface="SST Arabic Medium" pitchFamily="34" charset="-78"/>
              <a:cs typeface="SST Arabic Medium" pitchFamily="34" charset="-78"/>
            </a:endParaRPr>
          </a:p>
          <a:p>
            <a:pPr marL="342900" indent="-342900" algn="r" rtl="1">
              <a:lnSpc>
                <a:spcPct val="200000"/>
              </a:lnSpc>
              <a:buClr>
                <a:srgbClr val="03A5AD"/>
              </a:buClr>
              <a:buFont typeface="+mj-lt"/>
              <a:buAutoNum type="alphaLcParenR"/>
            </a:pPr>
            <a:r>
              <a:rPr lang="ar-DZ" sz="1600" dirty="0">
                <a:solidFill>
                  <a:schemeClr val="tx1">
                    <a:lumMod val="50000"/>
                    <a:lumOff val="50000"/>
                  </a:schemeClr>
                </a:solidFill>
                <a:latin typeface="SST Arabic Medium" pitchFamily="34" charset="-78"/>
                <a:cs typeface="SST Arabic Medium" pitchFamily="34" charset="-78"/>
              </a:rPr>
              <a:t>تقييم تأثير هذا التغيير على باقي أجزاء المشروع لضمان استمرارية العمل بسلاسة</a:t>
            </a:r>
            <a:endParaRPr lang="ar-EG" sz="1600" dirty="0">
              <a:solidFill>
                <a:schemeClr val="tx1">
                  <a:lumMod val="50000"/>
                  <a:lumOff val="50000"/>
                </a:schemeClr>
              </a:solidFill>
              <a:latin typeface="SST Arabic Medium" pitchFamily="34" charset="-78"/>
              <a:cs typeface="SST Arabic Medium" pitchFamily="34" charset="-78"/>
            </a:endParaRPr>
          </a:p>
          <a:p>
            <a:pPr marL="342900" indent="-342900" algn="r" rtl="1">
              <a:lnSpc>
                <a:spcPct val="200000"/>
              </a:lnSpc>
              <a:buClr>
                <a:srgbClr val="03A5AD"/>
              </a:buClr>
              <a:buFont typeface="+mj-lt"/>
              <a:buAutoNum type="alphaLcParenR"/>
            </a:pPr>
            <a:r>
              <a:rPr lang="ar-DZ" sz="1600" dirty="0">
                <a:solidFill>
                  <a:schemeClr val="tx1">
                    <a:lumMod val="50000"/>
                    <a:lumOff val="50000"/>
                  </a:schemeClr>
                </a:solidFill>
                <a:latin typeface="SST Arabic Medium" pitchFamily="34" charset="-78"/>
                <a:cs typeface="SST Arabic Medium" pitchFamily="34" charset="-78"/>
              </a:rPr>
              <a:t>تجاهل المشكلة لأن التأخير خارج نطاق سيطرة الفريق.</a:t>
            </a:r>
            <a:endParaRPr lang="ar-EG" sz="1600" dirty="0">
              <a:solidFill>
                <a:schemeClr val="tx1">
                  <a:lumMod val="50000"/>
                  <a:lumOff val="50000"/>
                </a:schemeClr>
              </a:solidFill>
              <a:latin typeface="SST Arabic Medium" pitchFamily="34" charset="-78"/>
              <a:cs typeface="SST Arabic Medium" pitchFamily="34" charset="-78"/>
            </a:endParaRPr>
          </a:p>
          <a:p>
            <a:pPr marL="342900" indent="-342900" algn="r" rtl="1">
              <a:lnSpc>
                <a:spcPct val="200000"/>
              </a:lnSpc>
              <a:buClr>
                <a:srgbClr val="03A5AD"/>
              </a:buClr>
              <a:buFont typeface="+mj-lt"/>
              <a:buAutoNum type="alphaLcParenR"/>
            </a:pPr>
            <a:r>
              <a:rPr lang="ar-DZ" sz="1600" dirty="0">
                <a:solidFill>
                  <a:schemeClr val="tx1">
                    <a:lumMod val="50000"/>
                    <a:lumOff val="50000"/>
                  </a:schemeClr>
                </a:solidFill>
                <a:latin typeface="SST Arabic Medium" pitchFamily="34" charset="-78"/>
                <a:cs typeface="SST Arabic Medium" pitchFamily="34" charset="-78"/>
              </a:rPr>
              <a:t>تحميل المورد المسؤولية وإلغاء العقد معه فورًا.</a:t>
            </a:r>
          </a:p>
        </p:txBody>
      </p:sp>
      <p:sp>
        <p:nvSpPr>
          <p:cNvPr id="6" name="TextBox 5"/>
          <p:cNvSpPr txBox="1"/>
          <p:nvPr/>
        </p:nvSpPr>
        <p:spPr>
          <a:xfrm>
            <a:off x="5823123" y="526472"/>
            <a:ext cx="5934770" cy="477054"/>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نماذج اسئلة اختبار </a:t>
            </a:r>
            <a:r>
              <a:rPr kumimoji="0" lang="en-US" sz="2500" i="0" u="none" strike="noStrike" kern="1200" cap="none" spc="0" normalizeH="0" baseline="0" noProof="0" dirty="0">
                <a:ln>
                  <a:noFill/>
                </a:ln>
                <a:solidFill>
                  <a:srgbClr val="112D63"/>
                </a:solidFill>
                <a:effectLst/>
                <a:uLnTx/>
                <a:uFillTx/>
                <a:latin typeface="SST Arabic Medium" pitchFamily="34" charset="-78"/>
                <a:ea typeface="+mn-ea"/>
                <a:cs typeface="SST Arabic Medium" pitchFamily="34" charset="-78"/>
              </a:rPr>
              <a:t>PMP</a:t>
            </a:r>
          </a:p>
        </p:txBody>
      </p:sp>
    </p:spTree>
    <p:extLst>
      <p:ext uri="{BB962C8B-B14F-4D97-AF65-F5344CB8AC3E}">
        <p14:creationId xmlns:p14="http://schemas.microsoft.com/office/powerpoint/2010/main" val="145958255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6"/>
          <p:cNvSpPr txBox="1"/>
          <p:nvPr/>
        </p:nvSpPr>
        <p:spPr>
          <a:xfrm>
            <a:off x="6564334" y="1416291"/>
            <a:ext cx="5143724" cy="371897"/>
          </a:xfrm>
          <a:prstGeom prst="rect">
            <a:avLst/>
          </a:prstGeom>
        </p:spPr>
        <p:txBody>
          <a:bodyPr wrap="square" lIns="0" tIns="0" rIns="0" bIns="0" rtlCol="0" anchor="t">
            <a:spAutoFit/>
          </a:bodyPr>
          <a:lstStyle/>
          <a:p>
            <a:pPr marL="0" marR="0" lvl="0" indent="0" algn="r" defTabSz="914400" rtl="1" eaLnBrk="1" fontAlgn="auto" latinLnBrk="0" hangingPunct="1">
              <a:lnSpc>
                <a:spcPts val="2899"/>
              </a:lnSpc>
              <a:spcBef>
                <a:spcPts val="0"/>
              </a:spcBef>
              <a:spcAft>
                <a:spcPts val="0"/>
              </a:spcAft>
              <a:buClrTx/>
              <a:buSzTx/>
              <a:buFontTx/>
              <a:buNone/>
              <a:tabLst/>
              <a:defRPr/>
            </a:pPr>
            <a:r>
              <a:rPr kumimoji="0" lang="ar-EG" sz="2000" b="1" i="0" u="none" strike="noStrike" kern="1200" cap="none" spc="0" normalizeH="0" baseline="0" noProof="0" dirty="0">
                <a:ln>
                  <a:noFill/>
                </a:ln>
                <a:solidFill>
                  <a:srgbClr val="00A1A7"/>
                </a:solidFill>
                <a:effectLst/>
                <a:uLnTx/>
                <a:uFillTx/>
                <a:latin typeface="SST Arabic Bold"/>
                <a:ea typeface="SST Arabic Bold"/>
                <a:cs typeface="SST Arabic Bold"/>
                <a:sym typeface="SST Arabic Bold"/>
                <a:rtl/>
              </a:rPr>
              <a:t>الســـؤال المـطلوب مـن النشـاط : </a:t>
            </a:r>
          </a:p>
        </p:txBody>
      </p:sp>
      <p:sp>
        <p:nvSpPr>
          <p:cNvPr id="17" name="TextBox 17"/>
          <p:cNvSpPr txBox="1"/>
          <p:nvPr/>
        </p:nvSpPr>
        <p:spPr>
          <a:xfrm>
            <a:off x="3833656" y="1868082"/>
            <a:ext cx="7874402" cy="408958"/>
          </a:xfrm>
          <a:prstGeom prst="rect">
            <a:avLst/>
          </a:prstGeom>
        </p:spPr>
        <p:txBody>
          <a:bodyPr wrap="square" lIns="0" tIns="0" rIns="0" bIns="0" rtlCol="0" anchor="t">
            <a:spAutoFit/>
          </a:bodyPr>
          <a:lstStyle/>
          <a:p>
            <a:pPr lvl="0" algn="r" rtl="1">
              <a:lnSpc>
                <a:spcPts val="3733"/>
              </a:lnSpc>
              <a:spcBef>
                <a:spcPct val="0"/>
              </a:spcBef>
            </a:pPr>
            <a:r>
              <a:rPr lang="ar-EG" dirty="0">
                <a:solidFill>
                  <a:srgbClr val="18337A"/>
                </a:solidFill>
                <a:latin typeface="SST Arabic Medium" pitchFamily="34" charset="-78"/>
                <a:ea typeface="Effra"/>
                <a:cs typeface="SST Arabic Medium" pitchFamily="34" charset="-78"/>
                <a:sym typeface="Effra"/>
                <a:rtl/>
              </a:rPr>
              <a:t>ورشة عمل </a:t>
            </a:r>
            <a:r>
              <a:rPr lang="ar-SA" dirty="0">
                <a:solidFill>
                  <a:srgbClr val="18337A"/>
                </a:solidFill>
                <a:latin typeface="SST Arabic Medium" pitchFamily="34" charset="-78"/>
                <a:ea typeface="Effra"/>
                <a:cs typeface="SST Arabic Medium" pitchFamily="34" charset="-78"/>
                <a:sym typeface="Effra"/>
                <a:rtl/>
              </a:rPr>
              <a:t>"تطبيق مبادئ </a:t>
            </a:r>
            <a:r>
              <a:rPr lang="en-US" dirty="0">
                <a:solidFill>
                  <a:srgbClr val="18337A"/>
                </a:solidFill>
                <a:latin typeface="SST Arabic Medium" pitchFamily="34" charset="-78"/>
                <a:ea typeface="Effra"/>
                <a:cs typeface="SST Arabic Medium" pitchFamily="34" charset="-78"/>
                <a:sym typeface="Effra"/>
                <a:rtl/>
              </a:rPr>
              <a:t>PMI </a:t>
            </a:r>
            <a:r>
              <a:rPr lang="ar-SA" dirty="0">
                <a:solidFill>
                  <a:srgbClr val="18337A"/>
                </a:solidFill>
                <a:latin typeface="SST Arabic Medium" pitchFamily="34" charset="-78"/>
                <a:ea typeface="Effra"/>
                <a:cs typeface="SST Arabic Medium" pitchFamily="34" charset="-78"/>
                <a:sym typeface="Effra"/>
                <a:rtl/>
              </a:rPr>
              <a:t> في سيناريوهات واقعية</a:t>
            </a:r>
          </a:p>
        </p:txBody>
      </p:sp>
      <p:grpSp>
        <p:nvGrpSpPr>
          <p:cNvPr id="29" name="Group 2"/>
          <p:cNvGrpSpPr/>
          <p:nvPr/>
        </p:nvGrpSpPr>
        <p:grpSpPr>
          <a:xfrm>
            <a:off x="10571741" y="5658792"/>
            <a:ext cx="1476351" cy="515451"/>
            <a:chOff x="0" y="0"/>
            <a:chExt cx="2952702" cy="1030902"/>
          </a:xfrm>
        </p:grpSpPr>
        <p:sp>
          <p:nvSpPr>
            <p:cNvPr id="30" name="Freeform 3"/>
            <p:cNvSpPr/>
            <p:nvPr/>
          </p:nvSpPr>
          <p:spPr>
            <a:xfrm>
              <a:off x="2311892" y="115883"/>
              <a:ext cx="487472" cy="799135"/>
            </a:xfrm>
            <a:custGeom>
              <a:avLst/>
              <a:gdLst/>
              <a:ahLst/>
              <a:cxnLst/>
              <a:rect l="l" t="t" r="r" b="b"/>
              <a:pathLst>
                <a:path w="487472" h="799135">
                  <a:moveTo>
                    <a:pt x="0" y="0"/>
                  </a:moveTo>
                  <a:lnTo>
                    <a:pt x="487472" y="0"/>
                  </a:lnTo>
                  <a:lnTo>
                    <a:pt x="487472" y="799135"/>
                  </a:lnTo>
                  <a:lnTo>
                    <a:pt x="0" y="799135"/>
                  </a:lnTo>
                  <a:lnTo>
                    <a:pt x="0" y="0"/>
                  </a:lnTo>
                  <a:close/>
                </a:path>
              </a:pathLst>
            </a:custGeom>
            <a: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p:spPr>
          <p:txBody>
            <a:bodyPr/>
            <a:lstStyle/>
            <a:p>
              <a:endParaRPr lang="en-SA"/>
            </a:p>
          </p:txBody>
        </p:sp>
        <p:grpSp>
          <p:nvGrpSpPr>
            <p:cNvPr id="31" name="Group 4"/>
            <p:cNvGrpSpPr/>
            <p:nvPr/>
          </p:nvGrpSpPr>
          <p:grpSpPr>
            <a:xfrm>
              <a:off x="0" y="0"/>
              <a:ext cx="2952702" cy="1030902"/>
              <a:chOff x="0" y="0"/>
              <a:chExt cx="1001064" cy="349510"/>
            </a:xfrm>
          </p:grpSpPr>
          <p:sp>
            <p:nvSpPr>
              <p:cNvPr id="33" name="Freeform 5"/>
              <p:cNvSpPr/>
              <p:nvPr/>
            </p:nvSpPr>
            <p:spPr>
              <a:xfrm>
                <a:off x="0" y="0"/>
                <a:ext cx="1001064" cy="349510"/>
              </a:xfrm>
              <a:custGeom>
                <a:avLst/>
                <a:gdLst/>
                <a:ahLst/>
                <a:cxnLst/>
                <a:rect l="l" t="t" r="r" b="b"/>
                <a:pathLst>
                  <a:path w="1001064" h="349510">
                    <a:moveTo>
                      <a:pt x="23409" y="0"/>
                    </a:moveTo>
                    <a:lnTo>
                      <a:pt x="977655" y="0"/>
                    </a:lnTo>
                    <a:cubicBezTo>
                      <a:pt x="983863" y="0"/>
                      <a:pt x="989818" y="2466"/>
                      <a:pt x="994208" y="6856"/>
                    </a:cubicBezTo>
                    <a:cubicBezTo>
                      <a:pt x="998598" y="11247"/>
                      <a:pt x="1001064" y="17201"/>
                      <a:pt x="1001064" y="23409"/>
                    </a:cubicBezTo>
                    <a:lnTo>
                      <a:pt x="1001064" y="326101"/>
                    </a:lnTo>
                    <a:cubicBezTo>
                      <a:pt x="1001064" y="332309"/>
                      <a:pt x="998598" y="338263"/>
                      <a:pt x="994208" y="342654"/>
                    </a:cubicBezTo>
                    <a:cubicBezTo>
                      <a:pt x="989818" y="347044"/>
                      <a:pt x="983863" y="349510"/>
                      <a:pt x="977655" y="349510"/>
                    </a:cubicBezTo>
                    <a:lnTo>
                      <a:pt x="23409" y="349510"/>
                    </a:lnTo>
                    <a:cubicBezTo>
                      <a:pt x="17201" y="349510"/>
                      <a:pt x="11247" y="347044"/>
                      <a:pt x="6856" y="342654"/>
                    </a:cubicBezTo>
                    <a:cubicBezTo>
                      <a:pt x="2466" y="338263"/>
                      <a:pt x="0" y="332309"/>
                      <a:pt x="0" y="326101"/>
                    </a:cubicBezTo>
                    <a:lnTo>
                      <a:pt x="0" y="23409"/>
                    </a:lnTo>
                    <a:cubicBezTo>
                      <a:pt x="0" y="17201"/>
                      <a:pt x="2466" y="11247"/>
                      <a:pt x="6856" y="6856"/>
                    </a:cubicBezTo>
                    <a:cubicBezTo>
                      <a:pt x="11247" y="2466"/>
                      <a:pt x="17201" y="0"/>
                      <a:pt x="23409" y="0"/>
                    </a:cubicBezTo>
                    <a:close/>
                  </a:path>
                </a:pathLst>
              </a:custGeom>
              <a:solidFill>
                <a:srgbClr val="000000">
                  <a:alpha val="0"/>
                </a:srgbClr>
              </a:solidFill>
              <a:ln w="19050" cap="sq">
                <a:solidFill>
                  <a:srgbClr val="18337A"/>
                </a:solidFill>
                <a:prstDash val="solid"/>
                <a:miter/>
              </a:ln>
            </p:spPr>
            <p:txBody>
              <a:bodyPr/>
              <a:lstStyle/>
              <a:p>
                <a:endParaRPr lang="en-SA"/>
              </a:p>
            </p:txBody>
          </p:sp>
          <p:sp>
            <p:nvSpPr>
              <p:cNvPr id="34" name="TextBox 6"/>
              <p:cNvSpPr txBox="1"/>
              <p:nvPr/>
            </p:nvSpPr>
            <p:spPr>
              <a:xfrm>
                <a:off x="0" y="-47625"/>
                <a:ext cx="1001064" cy="397135"/>
              </a:xfrm>
              <a:prstGeom prst="rect">
                <a:avLst/>
              </a:prstGeom>
            </p:spPr>
            <p:txBody>
              <a:bodyPr lIns="33867" tIns="33867" rIns="33867" bIns="33867" rtlCol="0" anchor="ctr"/>
              <a:lstStyle/>
              <a:p>
                <a:pPr marL="0" marR="0" lvl="0" indent="0" algn="ctr" defTabSz="914400" rtl="1" eaLnBrk="1" fontAlgn="auto" latinLnBrk="0" hangingPunct="1">
                  <a:lnSpc>
                    <a:spcPts val="2382"/>
                  </a:lnSpc>
                  <a:spcBef>
                    <a:spcPts val="0"/>
                  </a:spcBef>
                  <a:spcAft>
                    <a:spcPts val="0"/>
                  </a:spcAft>
                  <a:buClrTx/>
                  <a:buSzTx/>
                  <a:buFontTx/>
                  <a:buNone/>
                  <a:tabLst/>
                  <a:defRPr/>
                </a:pPr>
                <a:endParaRPr kumimoji="0" sz="1200" b="0" i="0" u="none" strike="noStrike" kern="1200" cap="none" spc="0" normalizeH="0" baseline="0" noProof="0" dirty="0">
                  <a:ln>
                    <a:noFill/>
                  </a:ln>
                  <a:solidFill>
                    <a:prstClr val="black"/>
                  </a:solidFill>
                  <a:effectLst/>
                  <a:uLnTx/>
                  <a:uFillTx/>
                  <a:latin typeface="SST Arabic Medium" pitchFamily="34" charset="-78"/>
                  <a:ea typeface="+mn-ea"/>
                  <a:cs typeface="+mn-cs"/>
                </a:endParaRPr>
              </a:p>
            </p:txBody>
          </p:sp>
        </p:grpSp>
        <p:sp>
          <p:nvSpPr>
            <p:cNvPr id="32" name="TextBox 7"/>
            <p:cNvSpPr txBox="1"/>
            <p:nvPr/>
          </p:nvSpPr>
          <p:spPr>
            <a:xfrm>
              <a:off x="225748" y="132886"/>
              <a:ext cx="1859262" cy="625556"/>
            </a:xfrm>
            <a:prstGeom prst="rect">
              <a:avLst/>
            </a:prstGeom>
          </p:spPr>
          <p:txBody>
            <a:bodyPr lIns="0" tIns="0" rIns="0" bIns="0" rtlCol="0" anchor="t">
              <a:spAutoFit/>
            </a:bodyPr>
            <a:lstStyle/>
            <a:p>
              <a:pPr marL="0" marR="0" lvl="0" indent="0" algn="ctr" defTabSz="914400" rtl="1" eaLnBrk="1" fontAlgn="auto" latinLnBrk="0" hangingPunct="1">
                <a:lnSpc>
                  <a:spcPts val="2659"/>
                </a:lnSpc>
                <a:spcBef>
                  <a:spcPts val="0"/>
                </a:spcBef>
                <a:spcAft>
                  <a:spcPts val="0"/>
                </a:spcAft>
                <a:buClrTx/>
                <a:buSzTx/>
                <a:buFontTx/>
                <a:buNone/>
                <a:tabLst/>
                <a:defRPr/>
              </a:pPr>
              <a:r>
                <a:rPr kumimoji="0" lang="ar-EG" sz="1800" b="0" i="0" u="none" strike="noStrike" kern="1200" cap="none" spc="0" normalizeH="0" baseline="0" noProof="0" dirty="0">
                  <a:ln>
                    <a:noFill/>
                  </a:ln>
                  <a:solidFill>
                    <a:srgbClr val="18337A"/>
                  </a:solidFill>
                  <a:effectLst/>
                  <a:uLnTx/>
                  <a:uFillTx/>
                  <a:latin typeface="SST Arabic Medium" panose="020B0604030504020204" pitchFamily="34" charset="-78"/>
                  <a:ea typeface="SST Arabic Bold"/>
                  <a:cs typeface="SST Arabic Medium" panose="020B0604030504020204" pitchFamily="34" charset="-78"/>
                  <a:sym typeface="SST Arabic Bold"/>
                </a:rPr>
                <a:t>30</a:t>
              </a:r>
              <a:r>
                <a:rPr kumimoji="0" lang="ar-EG" sz="1800" b="0" i="0" u="none" strike="noStrike" kern="1200" cap="none" spc="0" normalizeH="0" baseline="0" noProof="0" dirty="0">
                  <a:ln>
                    <a:noFill/>
                  </a:ln>
                  <a:solidFill>
                    <a:srgbClr val="18337A"/>
                  </a:solidFill>
                  <a:effectLst/>
                  <a:uLnTx/>
                  <a:uFillTx/>
                  <a:latin typeface="SST Arabic Medium" panose="020B0604030504020204" pitchFamily="34" charset="-78"/>
                  <a:ea typeface="SST Arabic Bold"/>
                  <a:cs typeface="SST Arabic Medium" panose="020B0604030504020204" pitchFamily="34" charset="-78"/>
                  <a:sym typeface="SST Arabic Bold"/>
                  <a:rtl/>
                </a:rPr>
                <a:t> </a:t>
              </a:r>
              <a:r>
                <a:rPr kumimoji="0" lang="ar-SA" sz="1800" b="0" i="0" u="none" strike="noStrike" kern="1200" cap="none" spc="0" normalizeH="0" baseline="0" noProof="0" dirty="0">
                  <a:ln>
                    <a:noFill/>
                  </a:ln>
                  <a:solidFill>
                    <a:srgbClr val="18337A"/>
                  </a:solidFill>
                  <a:effectLst/>
                  <a:uLnTx/>
                  <a:uFillTx/>
                  <a:latin typeface="SST Arabic Medium" panose="020B0604030504020204" pitchFamily="34" charset="-78"/>
                  <a:ea typeface="SST Arabic Bold"/>
                  <a:cs typeface="SST Arabic Medium" panose="020B0604030504020204" pitchFamily="34" charset="-78"/>
                  <a:sym typeface="SST Arabic Bold"/>
                  <a:rtl/>
                </a:rPr>
                <a:t>دقيقة</a:t>
              </a:r>
              <a:endParaRPr kumimoji="0" lang="ar-EG" sz="1800" b="0" i="0" u="none" strike="noStrike" kern="1200" cap="none" spc="0" normalizeH="0" baseline="0" noProof="0" dirty="0">
                <a:ln>
                  <a:noFill/>
                </a:ln>
                <a:solidFill>
                  <a:srgbClr val="18337A"/>
                </a:solidFill>
                <a:effectLst/>
                <a:uLnTx/>
                <a:uFillTx/>
                <a:latin typeface="SST Arabic Medium" panose="020B0604030504020204" pitchFamily="34" charset="-78"/>
                <a:ea typeface="SST Arabic Bold"/>
                <a:cs typeface="SST Arabic Medium" panose="020B0604030504020204" pitchFamily="34" charset="-78"/>
                <a:sym typeface="SST Arabic Bold"/>
                <a:rtl/>
              </a:endParaRPr>
            </a:p>
          </p:txBody>
        </p:sp>
      </p:grpSp>
      <p:pic>
        <p:nvPicPr>
          <p:cNvPr id="3" name="صورة 2"/>
          <p:cNvPicPr>
            <a:picLocks noChangeAspect="1"/>
          </p:cNvPicPr>
          <p:nvPr/>
        </p:nvPicPr>
        <p:blipFill rotWithShape="1">
          <a:blip r:embed="rId5" cstate="email">
            <a:extLst>
              <a:ext uri="{28A0092B-C50C-407E-A947-70E740481C1C}">
                <a14:useLocalDpi xmlns:a14="http://schemas.microsoft.com/office/drawing/2010/main"/>
              </a:ext>
            </a:extLst>
          </a:blip>
          <a:srcRect t="25690" b="26343"/>
          <a:stretch/>
        </p:blipFill>
        <p:spPr>
          <a:xfrm>
            <a:off x="85529" y="133349"/>
            <a:ext cx="1695646" cy="575238"/>
          </a:xfrm>
          <a:prstGeom prst="rect">
            <a:avLst/>
          </a:prstGeom>
        </p:spPr>
      </p:pic>
      <p:sp>
        <p:nvSpPr>
          <p:cNvPr id="2" name="Rectangle 1">
            <a:extLst>
              <a:ext uri="{FF2B5EF4-FFF2-40B4-BE49-F238E27FC236}">
                <a16:creationId xmlns:a16="http://schemas.microsoft.com/office/drawing/2014/main" id="{7F531E42-4577-4EB4-B5C5-006A1AAE8AA2}"/>
              </a:ext>
            </a:extLst>
          </p:cNvPr>
          <p:cNvSpPr/>
          <p:nvPr/>
        </p:nvSpPr>
        <p:spPr>
          <a:xfrm>
            <a:off x="2600325" y="2463896"/>
            <a:ext cx="9107733" cy="3293209"/>
          </a:xfrm>
          <a:prstGeom prst="rect">
            <a:avLst/>
          </a:prstGeom>
        </p:spPr>
        <p:txBody>
          <a:bodyPr wrap="square">
            <a:spAutoFit/>
          </a:bodyPr>
          <a:lstStyle/>
          <a:p>
            <a:pPr lvl="0" algn="r" rtl="1">
              <a:lnSpc>
                <a:spcPct val="150000"/>
              </a:lnSpc>
              <a:defRPr/>
            </a:pPr>
            <a:r>
              <a:rPr lang="ar-EG" sz="1600" b="1" dirty="0">
                <a:solidFill>
                  <a:srgbClr val="03A5AD"/>
                </a:solidFill>
                <a:latin typeface="SST Arabic Medium" pitchFamily="34" charset="-78"/>
                <a:cs typeface="SST Arabic Medium" pitchFamily="34" charset="-78"/>
              </a:rPr>
              <a:t>الهدف من الورشة:</a:t>
            </a:r>
          </a:p>
          <a:p>
            <a:pPr lvl="0" algn="r" rtl="1">
              <a:lnSpc>
                <a:spcPct val="150000"/>
              </a:lnSpc>
              <a:defRPr/>
            </a:pPr>
            <a:r>
              <a:rPr lang="ar-EG" sz="1600" dirty="0">
                <a:solidFill>
                  <a:schemeClr val="tx1">
                    <a:lumMod val="50000"/>
                    <a:lumOff val="50000"/>
                  </a:schemeClr>
                </a:solidFill>
                <a:latin typeface="SST Arabic Medium" pitchFamily="34" charset="-78"/>
                <a:cs typeface="SST Arabic Medium" pitchFamily="34" charset="-78"/>
              </a:rPr>
              <a:t>تمكين المتدربين من فهم المبادئ الـ 12 لإدارة المشاريع وفقًا لـ </a:t>
            </a:r>
            <a:r>
              <a:rPr lang="en-US" sz="1600" dirty="0">
                <a:solidFill>
                  <a:schemeClr val="tx1">
                    <a:lumMod val="50000"/>
                    <a:lumOff val="50000"/>
                  </a:schemeClr>
                </a:solidFill>
                <a:latin typeface="SST Arabic Medium" pitchFamily="34" charset="-78"/>
                <a:cs typeface="SST Arabic Medium" pitchFamily="34" charset="-78"/>
              </a:rPr>
              <a:t>PMI </a:t>
            </a:r>
            <a:r>
              <a:rPr lang="ar-EG" sz="1600" dirty="0">
                <a:solidFill>
                  <a:schemeClr val="tx1">
                    <a:lumMod val="50000"/>
                    <a:lumOff val="50000"/>
                  </a:schemeClr>
                </a:solidFill>
                <a:latin typeface="SST Arabic Medium" pitchFamily="34" charset="-78"/>
                <a:cs typeface="SST Arabic Medium" pitchFamily="34" charset="-78"/>
              </a:rPr>
              <a:t>من خلال دراسات حالة وتطبيقات عملية.</a:t>
            </a:r>
          </a:p>
          <a:p>
            <a:pPr lvl="0" algn="r" rtl="1">
              <a:lnSpc>
                <a:spcPct val="200000"/>
              </a:lnSpc>
              <a:defRPr/>
            </a:pPr>
            <a:r>
              <a:rPr lang="ar-EG" sz="1600" b="1" dirty="0">
                <a:solidFill>
                  <a:srgbClr val="03A5AD"/>
                </a:solidFill>
                <a:latin typeface="SST Arabic Medium" pitchFamily="34" charset="-78"/>
                <a:cs typeface="SST Arabic Medium" pitchFamily="34" charset="-78"/>
              </a:rPr>
              <a:t>مهمة كل مجموعة:</a:t>
            </a:r>
            <a:endParaRPr lang="ar-SA" sz="1600" b="1" dirty="0">
              <a:solidFill>
                <a:srgbClr val="03A5AD"/>
              </a:solidFill>
              <a:latin typeface="SST Arabic Medium" pitchFamily="34" charset="-78"/>
              <a:cs typeface="SST Arabic Medium" pitchFamily="34" charset="-78"/>
            </a:endParaRPr>
          </a:p>
          <a:p>
            <a:pPr marL="285750" lvl="0" indent="-285750" algn="r" rtl="1">
              <a:lnSpc>
                <a:spcPct val="200000"/>
              </a:lnSpc>
              <a:buFont typeface="Arial" panose="020B0604020202020204" pitchFamily="34" charset="0"/>
              <a:buChar char="•"/>
              <a:defRPr/>
            </a:pPr>
            <a:r>
              <a:rPr lang="ar-EG" sz="1600" dirty="0">
                <a:solidFill>
                  <a:schemeClr val="tx1">
                    <a:lumMod val="50000"/>
                    <a:lumOff val="50000"/>
                  </a:schemeClr>
                </a:solidFill>
                <a:latin typeface="SST Arabic Medium" pitchFamily="34" charset="-78"/>
                <a:cs typeface="SST Arabic Medium" pitchFamily="34" charset="-78"/>
              </a:rPr>
              <a:t>تحليل المشكلة في ضوء المبادئ الـ 12 </a:t>
            </a:r>
            <a:endParaRPr lang="ar-SA" sz="1600" dirty="0">
              <a:solidFill>
                <a:schemeClr val="tx1">
                  <a:lumMod val="50000"/>
                  <a:lumOff val="50000"/>
                </a:schemeClr>
              </a:solidFill>
              <a:latin typeface="SST Arabic Medium" pitchFamily="34" charset="-78"/>
              <a:cs typeface="SST Arabic Medium" pitchFamily="34" charset="-78"/>
            </a:endParaRPr>
          </a:p>
          <a:p>
            <a:pPr marL="285750" lvl="0" indent="-285750" algn="r" rtl="1">
              <a:lnSpc>
                <a:spcPct val="200000"/>
              </a:lnSpc>
              <a:buFont typeface="Arial" panose="020B0604020202020204" pitchFamily="34" charset="0"/>
              <a:buChar char="•"/>
              <a:defRPr/>
            </a:pPr>
            <a:r>
              <a:rPr lang="ar-EG" sz="1600" dirty="0">
                <a:solidFill>
                  <a:schemeClr val="tx1">
                    <a:lumMod val="50000"/>
                    <a:lumOff val="50000"/>
                  </a:schemeClr>
                </a:solidFill>
                <a:latin typeface="SST Arabic Medium" pitchFamily="34" charset="-78"/>
                <a:cs typeface="SST Arabic Medium" pitchFamily="34" charset="-78"/>
              </a:rPr>
              <a:t>تحديد المبدأ الأكثر ارتباطًا بالموقف.</a:t>
            </a:r>
            <a:endParaRPr lang="ar-SA" sz="1600" dirty="0">
              <a:solidFill>
                <a:schemeClr val="tx1">
                  <a:lumMod val="50000"/>
                  <a:lumOff val="50000"/>
                </a:schemeClr>
              </a:solidFill>
              <a:latin typeface="SST Arabic Medium" pitchFamily="34" charset="-78"/>
              <a:cs typeface="SST Arabic Medium" pitchFamily="34" charset="-78"/>
            </a:endParaRPr>
          </a:p>
          <a:p>
            <a:pPr marL="285750" lvl="0" indent="-285750" algn="r" rtl="1">
              <a:lnSpc>
                <a:spcPct val="200000"/>
              </a:lnSpc>
              <a:buFont typeface="Arial" panose="020B0604020202020204" pitchFamily="34" charset="0"/>
              <a:buChar char="•"/>
              <a:defRPr/>
            </a:pPr>
            <a:r>
              <a:rPr lang="ar-SA" sz="1600" dirty="0">
                <a:solidFill>
                  <a:schemeClr val="tx1">
                    <a:lumMod val="50000"/>
                    <a:lumOff val="50000"/>
                  </a:schemeClr>
                </a:solidFill>
                <a:latin typeface="SST Arabic Medium" pitchFamily="34" charset="-78"/>
                <a:cs typeface="SST Arabic Medium" pitchFamily="34" charset="-78"/>
              </a:rPr>
              <a:t>ا</a:t>
            </a:r>
            <a:r>
              <a:rPr lang="ar-EG" sz="1600" dirty="0" err="1">
                <a:solidFill>
                  <a:schemeClr val="tx1">
                    <a:lumMod val="50000"/>
                    <a:lumOff val="50000"/>
                  </a:schemeClr>
                </a:solidFill>
                <a:latin typeface="SST Arabic Medium" pitchFamily="34" charset="-78"/>
                <a:cs typeface="SST Arabic Medium" pitchFamily="34" charset="-78"/>
              </a:rPr>
              <a:t>قتراح</a:t>
            </a:r>
            <a:r>
              <a:rPr lang="ar-EG" sz="1600" dirty="0">
                <a:solidFill>
                  <a:schemeClr val="tx1">
                    <a:lumMod val="50000"/>
                    <a:lumOff val="50000"/>
                  </a:schemeClr>
                </a:solidFill>
                <a:latin typeface="SST Arabic Medium" pitchFamily="34" charset="-78"/>
                <a:cs typeface="SST Arabic Medium" pitchFamily="34" charset="-78"/>
              </a:rPr>
              <a:t> حلول وفقًا لمبادئ </a:t>
            </a:r>
            <a:r>
              <a:rPr lang="en-US" sz="1600" dirty="0">
                <a:solidFill>
                  <a:schemeClr val="tx1">
                    <a:lumMod val="50000"/>
                    <a:lumOff val="50000"/>
                  </a:schemeClr>
                </a:solidFill>
                <a:latin typeface="SST Arabic Medium" pitchFamily="34" charset="-78"/>
                <a:cs typeface="SST Arabic Medium" pitchFamily="34" charset="-78"/>
              </a:rPr>
              <a:t>PMI</a:t>
            </a:r>
            <a:endParaRPr lang="ar-SA" sz="1600" dirty="0">
              <a:solidFill>
                <a:schemeClr val="tx1">
                  <a:lumMod val="50000"/>
                  <a:lumOff val="50000"/>
                </a:schemeClr>
              </a:solidFill>
              <a:latin typeface="SST Arabic Medium" pitchFamily="34" charset="-78"/>
              <a:cs typeface="SST Arabic Medium" pitchFamily="34" charset="-78"/>
            </a:endParaRPr>
          </a:p>
          <a:p>
            <a:pPr marL="285750" lvl="0" indent="-285750" algn="r" rtl="1">
              <a:lnSpc>
                <a:spcPct val="200000"/>
              </a:lnSpc>
              <a:buFont typeface="Arial" panose="020B0604020202020204" pitchFamily="34" charset="0"/>
              <a:buChar char="•"/>
              <a:defRPr/>
            </a:pPr>
            <a:r>
              <a:rPr lang="ar-EG" sz="1600" dirty="0">
                <a:solidFill>
                  <a:schemeClr val="tx1">
                    <a:lumMod val="50000"/>
                    <a:lumOff val="50000"/>
                  </a:schemeClr>
                </a:solidFill>
                <a:latin typeface="SST Arabic Medium" pitchFamily="34" charset="-78"/>
                <a:cs typeface="SST Arabic Medium" pitchFamily="34" charset="-78"/>
              </a:rPr>
              <a:t>تقديم عرض قصير يوضح الحلول التي توصلوا إليها.</a:t>
            </a:r>
          </a:p>
        </p:txBody>
      </p:sp>
      <p:sp>
        <p:nvSpPr>
          <p:cNvPr id="18" name="TextBox 15"/>
          <p:cNvSpPr txBox="1"/>
          <p:nvPr/>
        </p:nvSpPr>
        <p:spPr>
          <a:xfrm>
            <a:off x="9221491" y="881894"/>
            <a:ext cx="2210849" cy="186205"/>
          </a:xfrm>
          <a:prstGeom prst="rect">
            <a:avLst/>
          </a:prstGeom>
        </p:spPr>
        <p:txBody>
          <a:bodyPr wrap="square" lIns="0" tIns="0" rIns="0" bIns="0" rtlCol="0" anchor="t">
            <a:spAutoFit/>
          </a:bodyPr>
          <a:lstStyle>
            <a:defPPr>
              <a:defRPr lang="en-US"/>
            </a:defPPr>
            <a:lvl1pPr algn="ctr">
              <a:lnSpc>
                <a:spcPts val="1231"/>
              </a:lnSpc>
              <a:defRPr sz="1866">
                <a:solidFill>
                  <a:srgbClr val="FEFEFE"/>
                </a:solidFill>
                <a:latin typeface="SST Arabic Medium" panose="020B0604030504020204" pitchFamily="34" charset="-78"/>
                <a:ea typeface="SST Arabic Bold"/>
                <a:cs typeface="SST Arabic Medium" panose="020B0604030504020204" pitchFamily="34" charset="-78"/>
                <a:rtl/>
              </a:defRPr>
            </a:lvl1pPr>
          </a:lstStyle>
          <a:p>
            <a:pPr lvl="0" rtl="1">
              <a:defRPr/>
            </a:pPr>
            <a:r>
              <a:rPr lang="ar-EG" sz="2400" dirty="0">
                <a:sym typeface="SST Arabic Bold"/>
              </a:rPr>
              <a:t>نشاط ت</a:t>
            </a:r>
            <a:r>
              <a:rPr lang="ar-SA" sz="2400" dirty="0">
                <a:sym typeface="SST Arabic Bold"/>
              </a:rPr>
              <a:t>دريبي (5)</a:t>
            </a:r>
            <a:r>
              <a:rPr lang="ar-EG" sz="2400" dirty="0">
                <a:sym typeface="SST Arabic Bold"/>
              </a:rPr>
              <a:t> </a:t>
            </a:r>
            <a:endParaRPr lang="en-US" sz="2400" dirty="0">
              <a:sym typeface="SST Arabic Bold"/>
            </a:endParaRPr>
          </a:p>
        </p:txBody>
      </p:sp>
      <p:pic>
        <p:nvPicPr>
          <p:cNvPr id="4" name="Picture 3">
            <a:extLst>
              <a:ext uri="{FF2B5EF4-FFF2-40B4-BE49-F238E27FC236}">
                <a16:creationId xmlns:a16="http://schemas.microsoft.com/office/drawing/2014/main" id="{FD7D3674-E434-45F0-8C8D-BA0AE9D03114}"/>
              </a:ext>
            </a:extLst>
          </p:cNvPr>
          <p:cNvPicPr>
            <a:picLocks noChangeAspect="1"/>
          </p:cNvPicPr>
          <p:nvPr/>
        </p:nvPicPr>
        <p:blipFill>
          <a:blip r:embed="rId6"/>
          <a:stretch>
            <a:fillRect/>
          </a:stretch>
        </p:blipFill>
        <p:spPr>
          <a:xfrm>
            <a:off x="11309917" y="683757"/>
            <a:ext cx="469433" cy="396274"/>
          </a:xfrm>
          <a:prstGeom prst="rect">
            <a:avLst/>
          </a:prstGeom>
        </p:spPr>
      </p:pic>
    </p:spTree>
    <p:extLst>
      <p:ext uri="{BB962C8B-B14F-4D97-AF65-F5344CB8AC3E}">
        <p14:creationId xmlns:p14="http://schemas.microsoft.com/office/powerpoint/2010/main" val="160838272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CC5EAE-F771-933E-E4CC-1B006BEE2835}"/>
            </a:ext>
          </a:extLst>
        </p:cNvPr>
        <p:cNvGrpSpPr/>
        <p:nvPr/>
      </p:nvGrpSpPr>
      <p:grpSpPr>
        <a:xfrm>
          <a:off x="0" y="0"/>
          <a:ext cx="0" cy="0"/>
          <a:chOff x="0" y="0"/>
          <a:chExt cx="0" cy="0"/>
        </a:xfrm>
      </p:grpSpPr>
      <p:pic>
        <p:nvPicPr>
          <p:cNvPr id="3" name="صورة 2">
            <a:extLst>
              <a:ext uri="{FF2B5EF4-FFF2-40B4-BE49-F238E27FC236}">
                <a16:creationId xmlns:a16="http://schemas.microsoft.com/office/drawing/2014/main" id="{0A891E3E-0580-FB30-A4AE-53C88289EAE4}"/>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t="25690" b="26343"/>
          <a:stretch/>
        </p:blipFill>
        <p:spPr>
          <a:xfrm>
            <a:off x="85529" y="133349"/>
            <a:ext cx="1695646" cy="575238"/>
          </a:xfrm>
          <a:prstGeom prst="rect">
            <a:avLst/>
          </a:prstGeom>
        </p:spPr>
      </p:pic>
      <p:sp>
        <p:nvSpPr>
          <p:cNvPr id="18" name="TextBox 15">
            <a:extLst>
              <a:ext uri="{FF2B5EF4-FFF2-40B4-BE49-F238E27FC236}">
                <a16:creationId xmlns:a16="http://schemas.microsoft.com/office/drawing/2014/main" id="{26AFC446-B23D-6462-C17A-97145F79EFDF}"/>
              </a:ext>
            </a:extLst>
          </p:cNvPr>
          <p:cNvSpPr txBox="1"/>
          <p:nvPr/>
        </p:nvSpPr>
        <p:spPr>
          <a:xfrm>
            <a:off x="9221491" y="881894"/>
            <a:ext cx="2210849" cy="186205"/>
          </a:xfrm>
          <a:prstGeom prst="rect">
            <a:avLst/>
          </a:prstGeom>
        </p:spPr>
        <p:txBody>
          <a:bodyPr wrap="square" lIns="0" tIns="0" rIns="0" bIns="0" rtlCol="0" anchor="t">
            <a:spAutoFit/>
          </a:bodyPr>
          <a:lstStyle>
            <a:defPPr>
              <a:defRPr lang="en-US"/>
            </a:defPPr>
            <a:lvl1pPr algn="ctr">
              <a:lnSpc>
                <a:spcPts val="1231"/>
              </a:lnSpc>
              <a:defRPr sz="1866">
                <a:solidFill>
                  <a:srgbClr val="FEFEFE"/>
                </a:solidFill>
                <a:latin typeface="SST Arabic Medium" panose="020B0604030504020204" pitchFamily="34" charset="-78"/>
                <a:ea typeface="SST Arabic Bold"/>
                <a:cs typeface="SST Arabic Medium" panose="020B0604030504020204" pitchFamily="34" charset="-78"/>
                <a:rtl/>
              </a:defRPr>
            </a:lvl1pPr>
          </a:lstStyle>
          <a:p>
            <a:pPr lvl="0" rtl="1">
              <a:defRPr/>
            </a:pPr>
            <a:r>
              <a:rPr lang="ar-EG" sz="2400" dirty="0">
                <a:sym typeface="SST Arabic Bold"/>
              </a:rPr>
              <a:t>نشاط ت</a:t>
            </a:r>
            <a:r>
              <a:rPr lang="ar-SA" sz="2400" dirty="0">
                <a:sym typeface="SST Arabic Bold"/>
              </a:rPr>
              <a:t>دريبي (5)</a:t>
            </a:r>
            <a:r>
              <a:rPr lang="ar-EG" sz="2400" dirty="0">
                <a:sym typeface="SST Arabic Bold"/>
              </a:rPr>
              <a:t> </a:t>
            </a:r>
            <a:endParaRPr lang="en-US" sz="2400" dirty="0">
              <a:sym typeface="SST Arabic Bold"/>
            </a:endParaRPr>
          </a:p>
        </p:txBody>
      </p:sp>
      <p:sp>
        <p:nvSpPr>
          <p:cNvPr id="5" name="Freeform 4">
            <a:extLst>
              <a:ext uri="{FF2B5EF4-FFF2-40B4-BE49-F238E27FC236}">
                <a16:creationId xmlns:a16="http://schemas.microsoft.com/office/drawing/2014/main" id="{F0F90768-D9AE-0574-608D-52E678085B7A}"/>
              </a:ext>
            </a:extLst>
          </p:cNvPr>
          <p:cNvSpPr/>
          <p:nvPr/>
        </p:nvSpPr>
        <p:spPr>
          <a:xfrm>
            <a:off x="4333876" y="2599257"/>
            <a:ext cx="7195736" cy="1062021"/>
          </a:xfrm>
          <a:custGeom>
            <a:avLst/>
            <a:gdLst/>
            <a:ahLst/>
            <a:cxnLst/>
            <a:rect l="l" t="t" r="r" b="b"/>
            <a:pathLst>
              <a:path w="2471444" h="314789">
                <a:moveTo>
                  <a:pt x="0" y="0"/>
                </a:moveTo>
                <a:lnTo>
                  <a:pt x="2471444" y="0"/>
                </a:lnTo>
                <a:lnTo>
                  <a:pt x="2471444" y="314789"/>
                </a:lnTo>
                <a:lnTo>
                  <a:pt x="0" y="314789"/>
                </a:lnTo>
                <a:close/>
              </a:path>
            </a:pathLst>
          </a:custGeom>
          <a:gradFill rotWithShape="1">
            <a:gsLst>
              <a:gs pos="0">
                <a:srgbClr val="8ED2D1">
                  <a:alpha val="21000"/>
                </a:srgbClr>
              </a:gs>
              <a:gs pos="100000">
                <a:srgbClr val="FFFFFF">
                  <a:alpha val="21000"/>
                </a:srgbClr>
              </a:gs>
            </a:gsLst>
            <a:lin ang="2700000"/>
          </a:gradFill>
        </p:spPr>
        <p:txBody>
          <a:bodyPr/>
          <a:lstStyle/>
          <a:p>
            <a:endParaRPr lang="en-SA">
              <a:latin typeface="Adelle Sans Devanagari" panose="02000503000000020004" pitchFamily="2" charset="-78"/>
              <a:cs typeface="Adelle Sans Devanagari" panose="02000503000000020004" pitchFamily="2" charset="-78"/>
            </a:endParaRPr>
          </a:p>
        </p:txBody>
      </p:sp>
      <p:sp>
        <p:nvSpPr>
          <p:cNvPr id="6" name="Title 1">
            <a:extLst>
              <a:ext uri="{FF2B5EF4-FFF2-40B4-BE49-F238E27FC236}">
                <a16:creationId xmlns:a16="http://schemas.microsoft.com/office/drawing/2014/main" id="{D04C2C8F-2EBA-7F26-7922-2EC4C3453AC9}"/>
              </a:ext>
            </a:extLst>
          </p:cNvPr>
          <p:cNvSpPr txBox="1">
            <a:spLocks/>
          </p:cNvSpPr>
          <p:nvPr/>
        </p:nvSpPr>
        <p:spPr>
          <a:xfrm>
            <a:off x="4185041" y="3160821"/>
            <a:ext cx="7174718" cy="500458"/>
          </a:xfrm>
          <a:prstGeom prst="rect">
            <a:avLst/>
          </a:prstGeom>
        </p:spPr>
        <p:txBody>
          <a:bodyPr anchor="b">
            <a:noAutofit/>
          </a:bodyPr>
          <a:lstStyle>
            <a:lvl1pPr algn="r" defTabSz="914400" rtl="1" eaLnBrk="1" latinLnBrk="0" hangingPunct="1">
              <a:lnSpc>
                <a:spcPct val="90000"/>
              </a:lnSpc>
              <a:spcBef>
                <a:spcPct val="0"/>
              </a:spcBef>
              <a:buNone/>
              <a:defRPr sz="2800" kern="1200">
                <a:solidFill>
                  <a:srgbClr val="1C3280"/>
                </a:solidFill>
                <a:latin typeface="+mj-lt"/>
                <a:ea typeface="+mj-ea"/>
                <a:cs typeface="+mj-cs"/>
              </a:defRPr>
            </a:lvl1pPr>
          </a:lstStyle>
          <a:p>
            <a:pPr lvl="0">
              <a:lnSpc>
                <a:spcPct val="130000"/>
              </a:lnSpc>
            </a:pPr>
            <a:r>
              <a:rPr lang="ar-SA" sz="2500" dirty="0">
                <a:solidFill>
                  <a:schemeClr val="tx1"/>
                </a:solidFill>
                <a:latin typeface="Adelle Sans Devanagari" panose="02000503000000020004" pitchFamily="2" charset="-78"/>
                <a:cs typeface="Adelle Sans Devanagari" panose="02000503000000020004" pitchFamily="2" charset="-78"/>
              </a:rPr>
              <a:t>الموضوع الثالث: مجالات الأداء الثمانية  </a:t>
            </a:r>
            <a:r>
              <a:rPr lang="en-US" sz="2500" dirty="0">
                <a:solidFill>
                  <a:schemeClr val="tx1"/>
                </a:solidFill>
                <a:latin typeface="Adelle Sans Devanagari" panose="02000503000000020004" pitchFamily="2" charset="-78"/>
                <a:cs typeface="Adelle Sans Devanagari" panose="02000503000000020004" pitchFamily="2" charset="-78"/>
              </a:rPr>
              <a:t>Performance Domains </a:t>
            </a:r>
          </a:p>
        </p:txBody>
      </p:sp>
      <p:sp>
        <p:nvSpPr>
          <p:cNvPr id="7" name="TextBox 5">
            <a:extLst>
              <a:ext uri="{FF2B5EF4-FFF2-40B4-BE49-F238E27FC236}">
                <a16:creationId xmlns:a16="http://schemas.microsoft.com/office/drawing/2014/main" id="{59B3F3EC-16AF-7527-EF71-E232A66044C6}"/>
              </a:ext>
            </a:extLst>
          </p:cNvPr>
          <p:cNvSpPr txBox="1"/>
          <p:nvPr/>
        </p:nvSpPr>
        <p:spPr>
          <a:xfrm>
            <a:off x="4530161" y="2329903"/>
            <a:ext cx="7026374" cy="1062021"/>
          </a:xfrm>
          <a:prstGeom prst="rect">
            <a:avLst/>
          </a:prstGeom>
        </p:spPr>
        <p:txBody>
          <a:bodyPr lIns="33867" tIns="33867" rIns="33867" bIns="33867" rtlCol="0" anchor="ctr"/>
          <a:lstStyle/>
          <a:p>
            <a:pPr marL="0" marR="0" lvl="0" indent="0" algn="ctr" defTabSz="914400" rtl="1" eaLnBrk="1" fontAlgn="auto" latinLnBrk="0" hangingPunct="1">
              <a:lnSpc>
                <a:spcPts val="2382"/>
              </a:lnSpc>
              <a:spcBef>
                <a:spcPts val="0"/>
              </a:spcBef>
              <a:spcAft>
                <a:spcPts val="0"/>
              </a:spcAft>
              <a:buClrTx/>
              <a:buSzTx/>
              <a:buFontTx/>
              <a:buNone/>
              <a:tabLst/>
              <a:defRPr/>
            </a:pPr>
            <a:endParaRPr kumimoji="0" sz="2800" b="0" i="0" u="none" strike="noStrike" kern="1200" cap="none" spc="0" normalizeH="0" baseline="0" noProof="0" dirty="0">
              <a:ln>
                <a:noFill/>
              </a:ln>
              <a:effectLst/>
              <a:uLnTx/>
              <a:uFillTx/>
              <a:latin typeface="Adelle Sans Devanagari" panose="02000503000000020004" pitchFamily="2" charset="-78"/>
              <a:cs typeface="Adelle Sans Devanagari" panose="02000503000000020004" pitchFamily="2" charset="-78"/>
            </a:endParaRPr>
          </a:p>
        </p:txBody>
      </p:sp>
      <p:grpSp>
        <p:nvGrpSpPr>
          <p:cNvPr id="8" name="Group 6">
            <a:extLst>
              <a:ext uri="{FF2B5EF4-FFF2-40B4-BE49-F238E27FC236}">
                <a16:creationId xmlns:a16="http://schemas.microsoft.com/office/drawing/2014/main" id="{0E5AD03D-DB82-1CB8-BDCE-DF279CD44585}"/>
              </a:ext>
            </a:extLst>
          </p:cNvPr>
          <p:cNvGrpSpPr/>
          <p:nvPr/>
        </p:nvGrpSpPr>
        <p:grpSpPr>
          <a:xfrm>
            <a:off x="11556535" y="2595115"/>
            <a:ext cx="169362" cy="1066163"/>
            <a:chOff x="0" y="0"/>
            <a:chExt cx="48751" cy="314789"/>
          </a:xfrm>
        </p:grpSpPr>
        <p:sp>
          <p:nvSpPr>
            <p:cNvPr id="9" name="Freeform 7">
              <a:extLst>
                <a:ext uri="{FF2B5EF4-FFF2-40B4-BE49-F238E27FC236}">
                  <a16:creationId xmlns:a16="http://schemas.microsoft.com/office/drawing/2014/main" id="{76CFCA3A-BE83-703B-5B0E-33993606CCC6}"/>
                </a:ext>
              </a:extLst>
            </p:cNvPr>
            <p:cNvSpPr/>
            <p:nvPr/>
          </p:nvSpPr>
          <p:spPr>
            <a:xfrm>
              <a:off x="0" y="0"/>
              <a:ext cx="48751" cy="314789"/>
            </a:xfrm>
            <a:custGeom>
              <a:avLst/>
              <a:gdLst/>
              <a:ahLst/>
              <a:cxnLst/>
              <a:rect l="l" t="t" r="r" b="b"/>
              <a:pathLst>
                <a:path w="48751" h="314789">
                  <a:moveTo>
                    <a:pt x="0" y="0"/>
                  </a:moveTo>
                  <a:lnTo>
                    <a:pt x="48751" y="0"/>
                  </a:lnTo>
                  <a:lnTo>
                    <a:pt x="48751" y="314789"/>
                  </a:lnTo>
                  <a:lnTo>
                    <a:pt x="0" y="314789"/>
                  </a:lnTo>
                  <a:close/>
                </a:path>
              </a:pathLst>
            </a:custGeom>
            <a:gradFill rotWithShape="1">
              <a:gsLst>
                <a:gs pos="0">
                  <a:srgbClr val="A5DBDB">
                    <a:alpha val="100000"/>
                  </a:srgbClr>
                </a:gs>
                <a:gs pos="100000">
                  <a:srgbClr val="02BBB5">
                    <a:alpha val="100000"/>
                  </a:srgbClr>
                </a:gs>
              </a:gsLst>
              <a:lin ang="5400000"/>
            </a:gradFill>
          </p:spPr>
          <p:txBody>
            <a:bodyPr/>
            <a:lstStyle/>
            <a:p>
              <a:endParaRPr lang="en-SA">
                <a:latin typeface="Adelle Sans Devanagari" panose="02000503000000020004" pitchFamily="2" charset="-78"/>
                <a:cs typeface="Adelle Sans Devanagari" panose="02000503000000020004" pitchFamily="2" charset="-78"/>
              </a:endParaRPr>
            </a:p>
          </p:txBody>
        </p:sp>
        <p:sp>
          <p:nvSpPr>
            <p:cNvPr id="10" name="TextBox 8">
              <a:extLst>
                <a:ext uri="{FF2B5EF4-FFF2-40B4-BE49-F238E27FC236}">
                  <a16:creationId xmlns:a16="http://schemas.microsoft.com/office/drawing/2014/main" id="{DC27A85E-9BE9-840A-22EC-C89AFD6000E5}"/>
                </a:ext>
              </a:extLst>
            </p:cNvPr>
            <p:cNvSpPr txBox="1"/>
            <p:nvPr/>
          </p:nvSpPr>
          <p:spPr>
            <a:xfrm>
              <a:off x="0" y="-104775"/>
              <a:ext cx="48751" cy="419564"/>
            </a:xfrm>
            <a:prstGeom prst="rect">
              <a:avLst/>
            </a:prstGeom>
          </p:spPr>
          <p:txBody>
            <a:bodyPr lIns="33867" tIns="33867" rIns="33867" bIns="33867" rtlCol="0" anchor="ctr"/>
            <a:lstStyle/>
            <a:p>
              <a:pPr marL="0" marR="0" lvl="0" indent="0" algn="ctr" defTabSz="914400" rtl="1" eaLnBrk="1" fontAlgn="auto" latinLnBrk="0" hangingPunct="1">
                <a:lnSpc>
                  <a:spcPts val="2382"/>
                </a:lnSpc>
                <a:spcBef>
                  <a:spcPts val="0"/>
                </a:spcBef>
                <a:spcAft>
                  <a:spcPts val="0"/>
                </a:spcAft>
                <a:buClrTx/>
                <a:buSzTx/>
                <a:buFontTx/>
                <a:buNone/>
                <a:tabLst/>
                <a:defRPr/>
              </a:pPr>
              <a:endParaRPr kumimoji="0" sz="2800" b="0" i="0" u="none" strike="noStrike" kern="1200" cap="none" spc="0" normalizeH="0" baseline="0" noProof="0" dirty="0">
                <a:ln>
                  <a:noFill/>
                </a:ln>
                <a:effectLst/>
                <a:uLnTx/>
                <a:uFillTx/>
                <a:latin typeface="Adelle Sans Devanagari" panose="02000503000000020004" pitchFamily="2" charset="-78"/>
                <a:cs typeface="Adelle Sans Devanagari" panose="02000503000000020004" pitchFamily="2" charset="-78"/>
              </a:endParaRPr>
            </a:p>
          </p:txBody>
        </p:sp>
      </p:grpSp>
      <p:grpSp>
        <p:nvGrpSpPr>
          <p:cNvPr id="11" name="Group 10">
            <a:extLst>
              <a:ext uri="{FF2B5EF4-FFF2-40B4-BE49-F238E27FC236}">
                <a16:creationId xmlns:a16="http://schemas.microsoft.com/office/drawing/2014/main" id="{5AE6F8C4-3190-845F-13B6-98D5349E579F}"/>
              </a:ext>
            </a:extLst>
          </p:cNvPr>
          <p:cNvGrpSpPr/>
          <p:nvPr/>
        </p:nvGrpSpPr>
        <p:grpSpPr>
          <a:xfrm>
            <a:off x="11178261" y="1931498"/>
            <a:ext cx="36441" cy="398405"/>
            <a:chOff x="0" y="0"/>
            <a:chExt cx="14396" cy="157394"/>
          </a:xfrm>
        </p:grpSpPr>
        <p:sp>
          <p:nvSpPr>
            <p:cNvPr id="12" name="Freeform 11">
              <a:extLst>
                <a:ext uri="{FF2B5EF4-FFF2-40B4-BE49-F238E27FC236}">
                  <a16:creationId xmlns:a16="http://schemas.microsoft.com/office/drawing/2014/main" id="{D36B943E-DE05-600F-A0FE-26E9B2B4D798}"/>
                </a:ext>
              </a:extLst>
            </p:cNvPr>
            <p:cNvSpPr/>
            <p:nvPr/>
          </p:nvSpPr>
          <p:spPr>
            <a:xfrm>
              <a:off x="0" y="0"/>
              <a:ext cx="14396" cy="157394"/>
            </a:xfrm>
            <a:custGeom>
              <a:avLst/>
              <a:gdLst/>
              <a:ahLst/>
              <a:cxnLst/>
              <a:rect l="l" t="t" r="r" b="b"/>
              <a:pathLst>
                <a:path w="14396" h="157394">
                  <a:moveTo>
                    <a:pt x="7198" y="0"/>
                  </a:moveTo>
                  <a:lnTo>
                    <a:pt x="7198" y="0"/>
                  </a:lnTo>
                  <a:cubicBezTo>
                    <a:pt x="9107" y="0"/>
                    <a:pt x="10938" y="758"/>
                    <a:pt x="12288" y="2108"/>
                  </a:cubicBezTo>
                  <a:cubicBezTo>
                    <a:pt x="13638" y="3458"/>
                    <a:pt x="14396" y="5289"/>
                    <a:pt x="14396" y="7198"/>
                  </a:cubicBezTo>
                  <a:lnTo>
                    <a:pt x="14396" y="150196"/>
                  </a:lnTo>
                  <a:cubicBezTo>
                    <a:pt x="14396" y="154172"/>
                    <a:pt x="11174" y="157394"/>
                    <a:pt x="7198" y="157394"/>
                  </a:cubicBezTo>
                  <a:lnTo>
                    <a:pt x="7198" y="157394"/>
                  </a:lnTo>
                  <a:cubicBezTo>
                    <a:pt x="5289" y="157394"/>
                    <a:pt x="3458" y="156636"/>
                    <a:pt x="2108" y="155286"/>
                  </a:cubicBezTo>
                  <a:cubicBezTo>
                    <a:pt x="758" y="153936"/>
                    <a:pt x="0" y="152105"/>
                    <a:pt x="0" y="150196"/>
                  </a:cubicBezTo>
                  <a:lnTo>
                    <a:pt x="0" y="7198"/>
                  </a:lnTo>
                  <a:cubicBezTo>
                    <a:pt x="0" y="3223"/>
                    <a:pt x="3223" y="0"/>
                    <a:pt x="7198" y="0"/>
                  </a:cubicBezTo>
                  <a:close/>
                </a:path>
              </a:pathLst>
            </a:custGeom>
            <a:gradFill rotWithShape="1">
              <a:gsLst>
                <a:gs pos="0">
                  <a:srgbClr val="A5DBDB">
                    <a:alpha val="100000"/>
                  </a:srgbClr>
                </a:gs>
                <a:gs pos="100000">
                  <a:srgbClr val="02BBB5">
                    <a:alpha val="100000"/>
                  </a:srgbClr>
                </a:gs>
              </a:gsLst>
              <a:lin ang="5400000"/>
            </a:gradFill>
          </p:spPr>
          <p:txBody>
            <a:bodyPr/>
            <a:lstStyle/>
            <a:p>
              <a:endParaRPr lang="en-SA">
                <a:latin typeface="Adelle Sans Devanagari" panose="02000503000000020004" pitchFamily="2" charset="-78"/>
                <a:cs typeface="Adelle Sans Devanagari" panose="02000503000000020004" pitchFamily="2" charset="-78"/>
              </a:endParaRPr>
            </a:p>
          </p:txBody>
        </p:sp>
        <p:sp>
          <p:nvSpPr>
            <p:cNvPr id="13" name="TextBox 12">
              <a:extLst>
                <a:ext uri="{FF2B5EF4-FFF2-40B4-BE49-F238E27FC236}">
                  <a16:creationId xmlns:a16="http://schemas.microsoft.com/office/drawing/2014/main" id="{06EA84E7-DB49-0FF7-6E97-51F4364FDF48}"/>
                </a:ext>
              </a:extLst>
            </p:cNvPr>
            <p:cNvSpPr txBox="1"/>
            <p:nvPr/>
          </p:nvSpPr>
          <p:spPr>
            <a:xfrm>
              <a:off x="0" y="-104775"/>
              <a:ext cx="14396" cy="262169"/>
            </a:xfrm>
            <a:prstGeom prst="rect">
              <a:avLst/>
            </a:prstGeom>
          </p:spPr>
          <p:txBody>
            <a:bodyPr lIns="33867" tIns="33867" rIns="33867" bIns="33867" rtlCol="0" anchor="ctr"/>
            <a:lstStyle/>
            <a:p>
              <a:pPr marL="0" marR="0" lvl="0" indent="0" algn="ctr" defTabSz="914400" rtl="1" eaLnBrk="1" fontAlgn="auto" latinLnBrk="0" hangingPunct="1">
                <a:lnSpc>
                  <a:spcPts val="2382"/>
                </a:lnSpc>
                <a:spcBef>
                  <a:spcPts val="0"/>
                </a:spcBef>
                <a:spcAft>
                  <a:spcPts val="0"/>
                </a:spcAft>
                <a:buClrTx/>
                <a:buSzTx/>
                <a:buFontTx/>
                <a:buNone/>
                <a:tabLst/>
                <a:defRPr/>
              </a:pPr>
              <a:endParaRPr kumimoji="0" sz="2800" b="0" i="0" u="none" strike="noStrike" kern="1200" cap="none" spc="0" normalizeH="0" baseline="0" noProof="0" dirty="0">
                <a:ln>
                  <a:noFill/>
                </a:ln>
                <a:effectLst/>
                <a:uLnTx/>
                <a:uFillTx/>
                <a:latin typeface="Adelle Sans Devanagari" panose="02000503000000020004" pitchFamily="2" charset="-78"/>
                <a:cs typeface="Adelle Sans Devanagari" panose="02000503000000020004" pitchFamily="2" charset="-78"/>
              </a:endParaRPr>
            </a:p>
          </p:txBody>
        </p:sp>
      </p:grpSp>
      <p:sp>
        <p:nvSpPr>
          <p:cNvPr id="14" name="TextBox 14">
            <a:extLst>
              <a:ext uri="{FF2B5EF4-FFF2-40B4-BE49-F238E27FC236}">
                <a16:creationId xmlns:a16="http://schemas.microsoft.com/office/drawing/2014/main" id="{D99580D9-C1FE-B125-D5D6-89A838211540}"/>
              </a:ext>
            </a:extLst>
          </p:cNvPr>
          <p:cNvSpPr txBox="1"/>
          <p:nvPr/>
        </p:nvSpPr>
        <p:spPr>
          <a:xfrm>
            <a:off x="7772400" y="1906491"/>
            <a:ext cx="3282460" cy="436017"/>
          </a:xfrm>
          <a:prstGeom prst="rect">
            <a:avLst/>
          </a:prstGeom>
        </p:spPr>
        <p:txBody>
          <a:bodyPr wrap="square" lIns="0" tIns="0" rIns="0" bIns="0" rtlCol="0" anchor="t">
            <a:spAutoFit/>
          </a:bodyPr>
          <a:lstStyle/>
          <a:p>
            <a:pPr marL="0" marR="0" lvl="0" indent="0" algn="r" defTabSz="914400" rtl="1" eaLnBrk="1" fontAlgn="auto" latinLnBrk="0" hangingPunct="1">
              <a:lnSpc>
                <a:spcPts val="3425"/>
              </a:lnSpc>
              <a:spcBef>
                <a:spcPct val="0"/>
              </a:spcBef>
              <a:spcAft>
                <a:spcPts val="0"/>
              </a:spcAft>
              <a:buClrTx/>
              <a:buSzTx/>
              <a:buFontTx/>
              <a:buNone/>
              <a:tabLst/>
              <a:defRPr/>
            </a:pPr>
            <a:r>
              <a:rPr kumimoji="0" lang="ar-EG" sz="2800" b="0" i="0" u="none" strike="noStrike" kern="1200" cap="none" spc="0" normalizeH="0" baseline="0" noProof="0" dirty="0">
                <a:ln>
                  <a:noFill/>
                </a:ln>
                <a:effectLst/>
                <a:uLnTx/>
                <a:uFillTx/>
                <a:latin typeface="Adelle Sans Devanagari" panose="02000503000000020004" pitchFamily="2" charset="-78"/>
                <a:ea typeface="Segoe UI"/>
                <a:cs typeface="Adelle Sans Devanagari" panose="02000503000000020004" pitchFamily="2" charset="-78"/>
                <a:sym typeface="Segoe UI"/>
                <a:rtl/>
              </a:rPr>
              <a:t>اليوم التدريبي الثالث</a:t>
            </a:r>
          </a:p>
        </p:txBody>
      </p:sp>
      <p:pic>
        <p:nvPicPr>
          <p:cNvPr id="15" name="صورة 31">
            <a:extLst>
              <a:ext uri="{FF2B5EF4-FFF2-40B4-BE49-F238E27FC236}">
                <a16:creationId xmlns:a16="http://schemas.microsoft.com/office/drawing/2014/main" id="{8D34940B-AA5B-0066-5E91-43AD937BA2DB}"/>
              </a:ext>
            </a:extLst>
          </p:cNvPr>
          <p:cNvPicPr>
            <a:picLocks noChangeAspect="1"/>
          </p:cNvPicPr>
          <p:nvPr/>
        </p:nvPicPr>
        <p:blipFill rotWithShape="1">
          <a:blip r:embed="rId4">
            <a:extLst>
              <a:ext uri="{28A0092B-C50C-407E-A947-70E740481C1C}">
                <a14:useLocalDpi xmlns:a14="http://schemas.microsoft.com/office/drawing/2010/main" val="0"/>
              </a:ext>
            </a:extLst>
          </a:blip>
          <a:srcRect l="61395" b="5884"/>
          <a:stretch/>
        </p:blipFill>
        <p:spPr>
          <a:xfrm>
            <a:off x="11235154" y="1928063"/>
            <a:ext cx="444782" cy="401840"/>
          </a:xfrm>
          <a:prstGeom prst="rect">
            <a:avLst/>
          </a:prstGeom>
        </p:spPr>
      </p:pic>
    </p:spTree>
    <p:extLst>
      <p:ext uri="{BB962C8B-B14F-4D97-AF65-F5344CB8AC3E}">
        <p14:creationId xmlns:p14="http://schemas.microsoft.com/office/powerpoint/2010/main" val="163842530"/>
      </p:ext>
    </p:extLst>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2065571" y="1468822"/>
            <a:ext cx="910707" cy="910707"/>
          </a:xfrm>
          <a:prstGeom prst="ellipse">
            <a:avLst/>
          </a:prstGeom>
          <a:solidFill>
            <a:srgbClr val="0999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2065571" y="4718568"/>
            <a:ext cx="910707" cy="910707"/>
          </a:xfrm>
          <a:prstGeom prst="ellipse">
            <a:avLst/>
          </a:prstGeom>
          <a:solidFill>
            <a:srgbClr val="0999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3223250" y="1924175"/>
            <a:ext cx="910707" cy="910707"/>
          </a:xfrm>
          <a:prstGeom prst="ellipse">
            <a:avLst/>
          </a:prstGeom>
          <a:solidFill>
            <a:srgbClr val="0999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907892" y="4232342"/>
            <a:ext cx="910707" cy="910707"/>
          </a:xfrm>
          <a:prstGeom prst="ellipse">
            <a:avLst/>
          </a:prstGeom>
          <a:solidFill>
            <a:srgbClr val="0999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437102" y="3074663"/>
            <a:ext cx="910707" cy="910707"/>
          </a:xfrm>
          <a:prstGeom prst="ellipse">
            <a:avLst/>
          </a:prstGeom>
          <a:solidFill>
            <a:srgbClr val="0999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907892" y="1947328"/>
            <a:ext cx="910707" cy="910707"/>
          </a:xfrm>
          <a:prstGeom prst="ellipse">
            <a:avLst/>
          </a:prstGeom>
          <a:solidFill>
            <a:srgbClr val="0999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3709475" y="3074663"/>
            <a:ext cx="910707" cy="910707"/>
          </a:xfrm>
          <a:prstGeom prst="ellipse">
            <a:avLst/>
          </a:prstGeom>
          <a:solidFill>
            <a:srgbClr val="0999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3230966" y="4232342"/>
            <a:ext cx="910707" cy="910707"/>
          </a:xfrm>
          <a:prstGeom prst="ellipse">
            <a:avLst/>
          </a:prstGeom>
          <a:solidFill>
            <a:srgbClr val="0999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p:cNvCxnSpPr/>
          <p:nvPr/>
        </p:nvCxnSpPr>
        <p:spPr>
          <a:xfrm>
            <a:off x="2520923" y="2379529"/>
            <a:ext cx="0" cy="2339038"/>
          </a:xfrm>
          <a:prstGeom prst="line">
            <a:avLst/>
          </a:prstGeom>
          <a:ln w="19050">
            <a:solidFill>
              <a:srgbClr val="0999C4"/>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a:endCxn id="10" idx="7"/>
          </p:cNvCxnSpPr>
          <p:nvPr/>
        </p:nvCxnSpPr>
        <p:spPr>
          <a:xfrm flipH="1">
            <a:off x="1685230" y="2549322"/>
            <a:ext cx="1862170" cy="1816389"/>
          </a:xfrm>
          <a:prstGeom prst="line">
            <a:avLst/>
          </a:prstGeom>
          <a:ln w="19050">
            <a:solidFill>
              <a:srgbClr val="0999C4"/>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a:stCxn id="14" idx="2"/>
          </p:cNvCxnSpPr>
          <p:nvPr/>
        </p:nvCxnSpPr>
        <p:spPr>
          <a:xfrm flipH="1">
            <a:off x="1139430" y="3530018"/>
            <a:ext cx="2570045" cy="19032"/>
          </a:xfrm>
          <a:prstGeom prst="line">
            <a:avLst/>
          </a:prstGeom>
          <a:ln w="19050">
            <a:solidFill>
              <a:srgbClr val="0999C4"/>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a:stCxn id="15" idx="1"/>
            <a:endCxn id="12" idx="5"/>
          </p:cNvCxnSpPr>
          <p:nvPr/>
        </p:nvCxnSpPr>
        <p:spPr>
          <a:xfrm flipH="1" flipV="1">
            <a:off x="1685230" y="2724665"/>
            <a:ext cx="1679105" cy="1641046"/>
          </a:xfrm>
          <a:prstGeom prst="line">
            <a:avLst/>
          </a:prstGeom>
          <a:ln w="19050">
            <a:solidFill>
              <a:srgbClr val="0999C4"/>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F06B6DF8-E8C4-4E7C-938C-470D8E897D5E}"/>
              </a:ext>
            </a:extLst>
          </p:cNvPr>
          <p:cNvSpPr/>
          <p:nvPr/>
        </p:nvSpPr>
        <p:spPr>
          <a:xfrm>
            <a:off x="5605854" y="1431890"/>
            <a:ext cx="5947642" cy="1908215"/>
          </a:xfrm>
          <a:prstGeom prst="rect">
            <a:avLst/>
          </a:prstGeom>
        </p:spPr>
        <p:txBody>
          <a:bodyPr wrap="square">
            <a:spAutoFit/>
          </a:bodyPr>
          <a:lstStyle/>
          <a:p>
            <a:pPr algn="r" rtl="1">
              <a:lnSpc>
                <a:spcPct val="150000"/>
              </a:lnSpc>
            </a:pPr>
            <a:r>
              <a:rPr lang="ar-DZ" sz="1600" dirty="0">
                <a:solidFill>
                  <a:schemeClr val="tx1">
                    <a:lumMod val="50000"/>
                    <a:lumOff val="50000"/>
                  </a:schemeClr>
                </a:solidFill>
                <a:latin typeface="SST Arabic Medium" pitchFamily="34" charset="-78"/>
                <a:cs typeface="SST Arabic Medium" pitchFamily="34" charset="-78"/>
              </a:rPr>
              <a:t>يسترشد العمل في مجالات أداء المشروع بمبادئ إدارة المشروع. وكما هو موضح في معيار إدارة المشاريع فإن المبدأ هو</a:t>
            </a:r>
            <a:r>
              <a:rPr lang="en-US" sz="1600" dirty="0">
                <a:solidFill>
                  <a:schemeClr val="tx1">
                    <a:lumMod val="50000"/>
                    <a:lumOff val="50000"/>
                  </a:schemeClr>
                </a:solidFill>
                <a:latin typeface="SST Arabic Medium" pitchFamily="34" charset="-78"/>
                <a:cs typeface="SST Arabic Medium" pitchFamily="34" charset="-78"/>
              </a:rPr>
              <a:t> </a:t>
            </a:r>
            <a:r>
              <a:rPr lang="ar-DZ" sz="1600" dirty="0">
                <a:solidFill>
                  <a:schemeClr val="tx1">
                    <a:lumMod val="50000"/>
                    <a:lumOff val="50000"/>
                  </a:schemeClr>
                </a:solidFill>
                <a:latin typeface="SST Arabic Medium" pitchFamily="34" charset="-78"/>
                <a:cs typeface="SST Arabic Medium" pitchFamily="34" charset="-78"/>
              </a:rPr>
              <a:t>قاعدة أساسية أو حقيقة أو قيمة. توفر مبادئ إدارة المشروع إرشادات لسلوك الأشخاص المشاركين في المشاريع لأنها تؤثر على</a:t>
            </a:r>
            <a:r>
              <a:rPr lang="en-US" sz="1600" dirty="0">
                <a:solidFill>
                  <a:schemeClr val="tx1">
                    <a:lumMod val="50000"/>
                    <a:lumOff val="50000"/>
                  </a:schemeClr>
                </a:solidFill>
                <a:latin typeface="SST Arabic Medium" pitchFamily="34" charset="-78"/>
                <a:cs typeface="SST Arabic Medium" pitchFamily="34" charset="-78"/>
              </a:rPr>
              <a:t> </a:t>
            </a:r>
            <a:r>
              <a:rPr lang="ar-DZ" sz="1600" dirty="0">
                <a:solidFill>
                  <a:schemeClr val="tx1">
                    <a:lumMod val="50000"/>
                    <a:lumOff val="50000"/>
                  </a:schemeClr>
                </a:solidFill>
                <a:latin typeface="SST Arabic Medium" pitchFamily="34" charset="-78"/>
                <a:cs typeface="SST Arabic Medium" pitchFamily="34" charset="-78"/>
              </a:rPr>
              <a:t>مجالات الأداء وتُشكِّلها لتحقيق النتائج المرجوة. </a:t>
            </a:r>
            <a:endParaRPr lang="en-US" sz="1600" dirty="0">
              <a:solidFill>
                <a:schemeClr val="tx1">
                  <a:lumMod val="50000"/>
                  <a:lumOff val="50000"/>
                </a:schemeClr>
              </a:solidFill>
              <a:latin typeface="SST Arabic Medium" pitchFamily="34" charset="-78"/>
              <a:cs typeface="SST Arabic Medium" pitchFamily="34" charset="-78"/>
            </a:endParaRPr>
          </a:p>
        </p:txBody>
      </p:sp>
      <p:sp>
        <p:nvSpPr>
          <p:cNvPr id="13" name="TextBox 12">
            <a:extLst>
              <a:ext uri="{FF2B5EF4-FFF2-40B4-BE49-F238E27FC236}">
                <a16:creationId xmlns:a16="http://schemas.microsoft.com/office/drawing/2014/main" id="{8249948D-BBDB-4E76-9400-2D1FA5AEDA87}"/>
              </a:ext>
            </a:extLst>
          </p:cNvPr>
          <p:cNvSpPr txBox="1"/>
          <p:nvPr/>
        </p:nvSpPr>
        <p:spPr>
          <a:xfrm>
            <a:off x="3619501" y="526472"/>
            <a:ext cx="8138392"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العلاقة بين مبادئ إدارة المشروع ومجالات أداء المشروع</a:t>
            </a:r>
          </a:p>
        </p:txBody>
      </p:sp>
      <p:graphicFrame>
        <p:nvGraphicFramePr>
          <p:cNvPr id="2" name="Table 1"/>
          <p:cNvGraphicFramePr>
            <a:graphicFrameLocks noGrp="1"/>
          </p:cNvGraphicFramePr>
          <p:nvPr/>
        </p:nvGraphicFramePr>
        <p:xfrm>
          <a:off x="4781549" y="3839616"/>
          <a:ext cx="6965948" cy="2138680"/>
        </p:xfrm>
        <a:graphic>
          <a:graphicData uri="http://schemas.openxmlformats.org/drawingml/2006/table">
            <a:tbl>
              <a:tblPr firstRow="1" bandRow="1">
                <a:tableStyleId>{5C22544A-7EE6-4342-B048-85BDC9FD1C3A}</a:tableStyleId>
              </a:tblPr>
              <a:tblGrid>
                <a:gridCol w="1741487">
                  <a:extLst>
                    <a:ext uri="{9D8B030D-6E8A-4147-A177-3AD203B41FA5}">
                      <a16:colId xmlns:a16="http://schemas.microsoft.com/office/drawing/2014/main" val="20000"/>
                    </a:ext>
                  </a:extLst>
                </a:gridCol>
                <a:gridCol w="1741487">
                  <a:extLst>
                    <a:ext uri="{9D8B030D-6E8A-4147-A177-3AD203B41FA5}">
                      <a16:colId xmlns:a16="http://schemas.microsoft.com/office/drawing/2014/main" val="20001"/>
                    </a:ext>
                  </a:extLst>
                </a:gridCol>
                <a:gridCol w="1741487">
                  <a:extLst>
                    <a:ext uri="{9D8B030D-6E8A-4147-A177-3AD203B41FA5}">
                      <a16:colId xmlns:a16="http://schemas.microsoft.com/office/drawing/2014/main" val="20002"/>
                    </a:ext>
                  </a:extLst>
                </a:gridCol>
                <a:gridCol w="1741487">
                  <a:extLst>
                    <a:ext uri="{9D8B030D-6E8A-4147-A177-3AD203B41FA5}">
                      <a16:colId xmlns:a16="http://schemas.microsoft.com/office/drawing/2014/main" val="20003"/>
                    </a:ext>
                  </a:extLst>
                </a:gridCol>
              </a:tblGrid>
              <a:tr h="370840">
                <a:tc gridSpan="4">
                  <a:txBody>
                    <a:bodyPr/>
                    <a:lstStyle/>
                    <a:p>
                      <a:pPr algn="ctr" rtl="1"/>
                      <a:r>
                        <a:rPr lang="ar-EG" b="0" dirty="0">
                          <a:latin typeface="SST Arabic Medium" pitchFamily="34" charset="-78"/>
                          <a:cs typeface="SST Arabic Medium" pitchFamily="34" charset="-78"/>
                        </a:rPr>
                        <a:t>مبادئ إدارة المشاريع</a:t>
                      </a:r>
                    </a:p>
                  </a:txBody>
                  <a:tcPr>
                    <a:solidFill>
                      <a:srgbClr val="0999C4"/>
                    </a:solidFill>
                  </a:tcPr>
                </a:tc>
                <a:tc hMerge="1">
                  <a:txBody>
                    <a:bodyPr/>
                    <a:lstStyle/>
                    <a:p>
                      <a:endParaRPr lang="en-US"/>
                    </a:p>
                  </a:txBody>
                  <a:tcPr/>
                </a:tc>
                <a:tc hMerge="1">
                  <a:txBody>
                    <a:bodyPr/>
                    <a:lstStyle/>
                    <a:p>
                      <a:endParaRPr lang="en-US"/>
                    </a:p>
                  </a:txBody>
                  <a:tcPr/>
                </a:tc>
                <a:tc hMerge="1">
                  <a:txBody>
                    <a:bodyPr/>
                    <a:lstStyle/>
                    <a:p>
                      <a:endParaRPr lang="en-US" dirty="0"/>
                    </a:p>
                  </a:txBody>
                  <a:tcPr/>
                </a:tc>
                <a:extLst>
                  <a:ext uri="{0D108BD9-81ED-4DB2-BD59-A6C34878D82A}">
                    <a16:rowId xmlns:a16="http://schemas.microsoft.com/office/drawing/2014/main" val="10000"/>
                  </a:ext>
                </a:extLst>
              </a:tr>
              <a:tr h="370840">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التركيز على القيمة</a:t>
                      </a:r>
                    </a:p>
                  </a:txBody>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المشاركة الفعالة مع المعنيين</a:t>
                      </a:r>
                    </a:p>
                  </a:txBody>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إنشاء بيئة تعاونية التفريق</a:t>
                      </a:r>
                    </a:p>
                  </a:txBody>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أن تكون مشرفًا مثابرا ومحترمًا ومهتمًا </a:t>
                      </a:r>
                    </a:p>
                  </a:txBody>
                  <a:tcPr/>
                </a:tc>
                <a:extLst>
                  <a:ext uri="{0D108BD9-81ED-4DB2-BD59-A6C34878D82A}">
                    <a16:rowId xmlns:a16="http://schemas.microsoft.com/office/drawing/2014/main" val="10001"/>
                  </a:ext>
                </a:extLst>
              </a:tr>
              <a:tr h="370840">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بناء الجوة في العمليات والتسليمات</a:t>
                      </a:r>
                    </a:p>
                  </a:txBody>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التفصيل حسب السياق</a:t>
                      </a:r>
                    </a:p>
                  </a:txBody>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إظهار سلوكيات القيادة </a:t>
                      </a:r>
                    </a:p>
                  </a:txBody>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التعرف على تفاعلات المنظومة وتقييمها والاستجابة لها</a:t>
                      </a:r>
                    </a:p>
                  </a:txBody>
                  <a:tcPr/>
                </a:tc>
                <a:extLst>
                  <a:ext uri="{0D108BD9-81ED-4DB2-BD59-A6C34878D82A}">
                    <a16:rowId xmlns:a16="http://schemas.microsoft.com/office/drawing/2014/main" val="10002"/>
                  </a:ext>
                </a:extLst>
              </a:tr>
              <a:tr h="370840">
                <a:tc>
                  <a:txBody>
                    <a:bodyPr/>
                    <a:lstStyle/>
                    <a:p>
                      <a:pPr algn="ctr" rtl="1"/>
                      <a:r>
                        <a:rPr lang="ar-EG" sz="1400" dirty="0">
                          <a:solidFill>
                            <a:schemeClr val="tx1">
                              <a:lumMod val="50000"/>
                              <a:lumOff val="50000"/>
                            </a:schemeClr>
                          </a:solidFill>
                          <a:latin typeface="SST Arabic Medium" pitchFamily="34" charset="-78"/>
                          <a:cs typeface="SST Arabic Medium" pitchFamily="34" charset="-78"/>
                        </a:rPr>
                        <a:t>يمكن</a:t>
                      </a:r>
                      <a:r>
                        <a:rPr lang="ar-EG" sz="1400" baseline="0" dirty="0">
                          <a:solidFill>
                            <a:schemeClr val="tx1">
                              <a:lumMod val="50000"/>
                              <a:lumOff val="50000"/>
                            </a:schemeClr>
                          </a:solidFill>
                          <a:latin typeface="SST Arabic Medium" pitchFamily="34" charset="-78"/>
                          <a:cs typeface="SST Arabic Medium" pitchFamily="34" charset="-78"/>
                        </a:rPr>
                        <a:t> التغيير لتحقيق الحالة المستقبلية المنشودة</a:t>
                      </a:r>
                      <a:endParaRPr lang="en-US" sz="1400" dirty="0">
                        <a:solidFill>
                          <a:schemeClr val="tx1">
                            <a:lumMod val="50000"/>
                            <a:lumOff val="50000"/>
                          </a:schemeClr>
                        </a:solidFill>
                        <a:latin typeface="SST Arabic Medium" pitchFamily="34" charset="-78"/>
                        <a:cs typeface="SST Arabic Medium" pitchFamily="34" charset="-78"/>
                      </a:endParaRPr>
                    </a:p>
                  </a:txBody>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تبني القدرة على التكيف والمرونة</a:t>
                      </a:r>
                    </a:p>
                  </a:txBody>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تحسين الاستجابات للمخاطر</a:t>
                      </a:r>
                    </a:p>
                  </a:txBody>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إجتياز التعقيم</a:t>
                      </a:r>
                    </a:p>
                  </a:txBody>
                  <a:tcPr/>
                </a:tc>
                <a:extLst>
                  <a:ext uri="{0D108BD9-81ED-4DB2-BD59-A6C34878D82A}">
                    <a16:rowId xmlns:a16="http://schemas.microsoft.com/office/drawing/2014/main" val="10003"/>
                  </a:ext>
                </a:extLst>
              </a:tr>
            </a:tbl>
          </a:graphicData>
        </a:graphic>
      </p:graphicFrame>
      <p:sp>
        <p:nvSpPr>
          <p:cNvPr id="30" name="Rectangle 29">
            <a:extLst>
              <a:ext uri="{FF2B5EF4-FFF2-40B4-BE49-F238E27FC236}">
                <a16:creationId xmlns:a16="http://schemas.microsoft.com/office/drawing/2014/main" id="{F06B6DF8-E8C4-4E7C-938C-470D8E897D5E}"/>
              </a:ext>
            </a:extLst>
          </p:cNvPr>
          <p:cNvSpPr/>
          <p:nvPr/>
        </p:nvSpPr>
        <p:spPr>
          <a:xfrm>
            <a:off x="1465126" y="970225"/>
            <a:ext cx="2119312" cy="461665"/>
          </a:xfrm>
          <a:prstGeom prst="rect">
            <a:avLst/>
          </a:prstGeom>
        </p:spPr>
        <p:txBody>
          <a:bodyPr wrap="square">
            <a:spAutoFit/>
          </a:bodyPr>
          <a:lstStyle/>
          <a:p>
            <a:pPr algn="ctr" rtl="1">
              <a:lnSpc>
                <a:spcPct val="150000"/>
              </a:lnSpc>
            </a:pPr>
            <a:r>
              <a:rPr lang="ar-DZ" sz="1600" dirty="0">
                <a:solidFill>
                  <a:srgbClr val="03A5AD"/>
                </a:solidFill>
                <a:latin typeface="SST Arabic Medium" pitchFamily="34" charset="-78"/>
                <a:cs typeface="SST Arabic Medium" pitchFamily="34" charset="-78"/>
              </a:rPr>
              <a:t>توجيه السلوك</a:t>
            </a:r>
          </a:p>
        </p:txBody>
      </p:sp>
      <p:sp>
        <p:nvSpPr>
          <p:cNvPr id="32" name="Rectangle 31">
            <a:extLst>
              <a:ext uri="{FF2B5EF4-FFF2-40B4-BE49-F238E27FC236}">
                <a16:creationId xmlns:a16="http://schemas.microsoft.com/office/drawing/2014/main" id="{F06B6DF8-E8C4-4E7C-938C-470D8E897D5E}"/>
              </a:ext>
            </a:extLst>
          </p:cNvPr>
          <p:cNvSpPr/>
          <p:nvPr/>
        </p:nvSpPr>
        <p:spPr>
          <a:xfrm>
            <a:off x="3116235" y="2112002"/>
            <a:ext cx="1114425" cy="523220"/>
          </a:xfrm>
          <a:prstGeom prst="rect">
            <a:avLst/>
          </a:prstGeom>
        </p:spPr>
        <p:txBody>
          <a:bodyPr wrap="square">
            <a:spAutoFit/>
          </a:bodyPr>
          <a:lstStyle/>
          <a:p>
            <a:pPr algn="ctr" rtl="1"/>
            <a:r>
              <a:rPr lang="ar-DZ" sz="1400" dirty="0">
                <a:solidFill>
                  <a:schemeClr val="bg1"/>
                </a:solidFill>
                <a:latin typeface="SST Arabic Medium" pitchFamily="34" charset="-78"/>
                <a:cs typeface="SST Arabic Medium" pitchFamily="34" charset="-78"/>
              </a:rPr>
              <a:t>عدم</a:t>
            </a:r>
            <a:endParaRPr lang="ar-EG" sz="1400" dirty="0">
              <a:solidFill>
                <a:schemeClr val="bg1"/>
              </a:solidFill>
              <a:latin typeface="SST Arabic Medium" pitchFamily="34" charset="-78"/>
              <a:cs typeface="SST Arabic Medium" pitchFamily="34" charset="-78"/>
            </a:endParaRPr>
          </a:p>
          <a:p>
            <a:pPr algn="ctr" rtl="1"/>
            <a:r>
              <a:rPr lang="ar-DZ" sz="1400" dirty="0">
                <a:solidFill>
                  <a:schemeClr val="bg1"/>
                </a:solidFill>
                <a:latin typeface="SST Arabic Medium" pitchFamily="34" charset="-78"/>
                <a:cs typeface="SST Arabic Medium" pitchFamily="34" charset="-78"/>
              </a:rPr>
              <a:t> التيقن</a:t>
            </a:r>
          </a:p>
        </p:txBody>
      </p:sp>
      <p:sp>
        <p:nvSpPr>
          <p:cNvPr id="35" name="Rectangle 34">
            <a:extLst>
              <a:ext uri="{FF2B5EF4-FFF2-40B4-BE49-F238E27FC236}">
                <a16:creationId xmlns:a16="http://schemas.microsoft.com/office/drawing/2014/main" id="{F06B6DF8-E8C4-4E7C-938C-470D8E897D5E}"/>
              </a:ext>
            </a:extLst>
          </p:cNvPr>
          <p:cNvSpPr/>
          <p:nvPr/>
        </p:nvSpPr>
        <p:spPr>
          <a:xfrm>
            <a:off x="1954185" y="1682266"/>
            <a:ext cx="1114425" cy="388568"/>
          </a:xfrm>
          <a:prstGeom prst="rect">
            <a:avLst/>
          </a:prstGeom>
        </p:spPr>
        <p:txBody>
          <a:bodyPr wrap="square">
            <a:spAutoFit/>
          </a:bodyPr>
          <a:lstStyle/>
          <a:p>
            <a:pPr algn="ctr" rtl="1">
              <a:lnSpc>
                <a:spcPct val="150000"/>
              </a:lnSpc>
            </a:pPr>
            <a:r>
              <a:rPr lang="ar-DZ" sz="1400" dirty="0">
                <a:solidFill>
                  <a:schemeClr val="bg1"/>
                </a:solidFill>
                <a:latin typeface="SST Arabic Medium" pitchFamily="34" charset="-78"/>
                <a:cs typeface="SST Arabic Medium" pitchFamily="34" charset="-78"/>
              </a:rPr>
              <a:t>المعنيون</a:t>
            </a:r>
          </a:p>
        </p:txBody>
      </p:sp>
      <p:sp>
        <p:nvSpPr>
          <p:cNvPr id="36" name="Rectangle 35">
            <a:extLst>
              <a:ext uri="{FF2B5EF4-FFF2-40B4-BE49-F238E27FC236}">
                <a16:creationId xmlns:a16="http://schemas.microsoft.com/office/drawing/2014/main" id="{F06B6DF8-E8C4-4E7C-938C-470D8E897D5E}"/>
              </a:ext>
            </a:extLst>
          </p:cNvPr>
          <p:cNvSpPr/>
          <p:nvPr/>
        </p:nvSpPr>
        <p:spPr>
          <a:xfrm>
            <a:off x="3579040" y="3357070"/>
            <a:ext cx="1114425" cy="307777"/>
          </a:xfrm>
          <a:prstGeom prst="rect">
            <a:avLst/>
          </a:prstGeom>
        </p:spPr>
        <p:txBody>
          <a:bodyPr wrap="square">
            <a:spAutoFit/>
          </a:bodyPr>
          <a:lstStyle/>
          <a:p>
            <a:pPr algn="ctr" rtl="1"/>
            <a:r>
              <a:rPr lang="ar-DZ" sz="1400" dirty="0">
                <a:solidFill>
                  <a:schemeClr val="bg1"/>
                </a:solidFill>
                <a:latin typeface="SST Arabic Medium" pitchFamily="34" charset="-78"/>
                <a:cs typeface="SST Arabic Medium" pitchFamily="34" charset="-78"/>
              </a:rPr>
              <a:t>القياس</a:t>
            </a:r>
          </a:p>
        </p:txBody>
      </p:sp>
      <p:sp>
        <p:nvSpPr>
          <p:cNvPr id="37" name="Rectangle 36">
            <a:extLst>
              <a:ext uri="{FF2B5EF4-FFF2-40B4-BE49-F238E27FC236}">
                <a16:creationId xmlns:a16="http://schemas.microsoft.com/office/drawing/2014/main" id="{F06B6DF8-E8C4-4E7C-938C-470D8E897D5E}"/>
              </a:ext>
            </a:extLst>
          </p:cNvPr>
          <p:cNvSpPr/>
          <p:nvPr/>
        </p:nvSpPr>
        <p:spPr>
          <a:xfrm>
            <a:off x="3098028" y="4527573"/>
            <a:ext cx="1114425" cy="307777"/>
          </a:xfrm>
          <a:prstGeom prst="rect">
            <a:avLst/>
          </a:prstGeom>
        </p:spPr>
        <p:txBody>
          <a:bodyPr wrap="square">
            <a:spAutoFit/>
          </a:bodyPr>
          <a:lstStyle/>
          <a:p>
            <a:pPr algn="ctr" rtl="1"/>
            <a:r>
              <a:rPr lang="ar-EG" sz="1400" dirty="0">
                <a:solidFill>
                  <a:schemeClr val="bg1"/>
                </a:solidFill>
                <a:latin typeface="SST Arabic Medium" pitchFamily="34" charset="-78"/>
                <a:cs typeface="SST Arabic Medium" pitchFamily="34" charset="-78"/>
              </a:rPr>
              <a:t>التسليم</a:t>
            </a:r>
            <a:endParaRPr lang="ar-DZ" sz="1400" dirty="0">
              <a:solidFill>
                <a:schemeClr val="bg1"/>
              </a:solidFill>
              <a:latin typeface="SST Arabic Medium" pitchFamily="34" charset="-78"/>
              <a:cs typeface="SST Arabic Medium" pitchFamily="34" charset="-78"/>
            </a:endParaRPr>
          </a:p>
        </p:txBody>
      </p:sp>
      <p:sp>
        <p:nvSpPr>
          <p:cNvPr id="38" name="Rectangle 37">
            <a:extLst>
              <a:ext uri="{FF2B5EF4-FFF2-40B4-BE49-F238E27FC236}">
                <a16:creationId xmlns:a16="http://schemas.microsoft.com/office/drawing/2014/main" id="{F06B6DF8-E8C4-4E7C-938C-470D8E897D5E}"/>
              </a:ext>
            </a:extLst>
          </p:cNvPr>
          <p:cNvSpPr/>
          <p:nvPr/>
        </p:nvSpPr>
        <p:spPr>
          <a:xfrm>
            <a:off x="1958044" y="4900489"/>
            <a:ext cx="1114425" cy="523220"/>
          </a:xfrm>
          <a:prstGeom prst="rect">
            <a:avLst/>
          </a:prstGeom>
        </p:spPr>
        <p:txBody>
          <a:bodyPr wrap="square">
            <a:spAutoFit/>
          </a:bodyPr>
          <a:lstStyle/>
          <a:p>
            <a:pPr algn="ctr" rtl="1"/>
            <a:r>
              <a:rPr lang="ar-EG" sz="1400" dirty="0">
                <a:solidFill>
                  <a:schemeClr val="bg1"/>
                </a:solidFill>
                <a:latin typeface="SST Arabic Medium" pitchFamily="34" charset="-78"/>
                <a:cs typeface="SST Arabic Medium" pitchFamily="34" charset="-78"/>
              </a:rPr>
              <a:t>اعمال المشروع</a:t>
            </a:r>
          </a:p>
        </p:txBody>
      </p:sp>
      <p:sp>
        <p:nvSpPr>
          <p:cNvPr id="39" name="Rectangle 38">
            <a:extLst>
              <a:ext uri="{FF2B5EF4-FFF2-40B4-BE49-F238E27FC236}">
                <a16:creationId xmlns:a16="http://schemas.microsoft.com/office/drawing/2014/main" id="{F06B6DF8-E8C4-4E7C-938C-470D8E897D5E}"/>
              </a:ext>
            </a:extLst>
          </p:cNvPr>
          <p:cNvSpPr/>
          <p:nvPr/>
        </p:nvSpPr>
        <p:spPr>
          <a:xfrm>
            <a:off x="806032" y="4533806"/>
            <a:ext cx="1114425" cy="307777"/>
          </a:xfrm>
          <a:prstGeom prst="rect">
            <a:avLst/>
          </a:prstGeom>
        </p:spPr>
        <p:txBody>
          <a:bodyPr wrap="square">
            <a:spAutoFit/>
          </a:bodyPr>
          <a:lstStyle/>
          <a:p>
            <a:pPr algn="ctr" rtl="1"/>
            <a:r>
              <a:rPr lang="ar-EG" sz="1400" dirty="0">
                <a:solidFill>
                  <a:schemeClr val="bg1"/>
                </a:solidFill>
                <a:latin typeface="SST Arabic Medium" pitchFamily="34" charset="-78"/>
                <a:cs typeface="SST Arabic Medium" pitchFamily="34" charset="-78"/>
              </a:rPr>
              <a:t>التخطيط</a:t>
            </a:r>
          </a:p>
        </p:txBody>
      </p:sp>
      <p:sp>
        <p:nvSpPr>
          <p:cNvPr id="40" name="Rectangle 39">
            <a:extLst>
              <a:ext uri="{FF2B5EF4-FFF2-40B4-BE49-F238E27FC236}">
                <a16:creationId xmlns:a16="http://schemas.microsoft.com/office/drawing/2014/main" id="{F06B6DF8-E8C4-4E7C-938C-470D8E897D5E}"/>
              </a:ext>
            </a:extLst>
          </p:cNvPr>
          <p:cNvSpPr/>
          <p:nvPr/>
        </p:nvSpPr>
        <p:spPr>
          <a:xfrm>
            <a:off x="350679" y="3239452"/>
            <a:ext cx="1114425" cy="600164"/>
          </a:xfrm>
          <a:prstGeom prst="rect">
            <a:avLst/>
          </a:prstGeom>
        </p:spPr>
        <p:txBody>
          <a:bodyPr wrap="square">
            <a:spAutoFit/>
          </a:bodyPr>
          <a:lstStyle/>
          <a:p>
            <a:pPr algn="ctr" rtl="1"/>
            <a:r>
              <a:rPr lang="ar-EG" sz="1100" dirty="0">
                <a:solidFill>
                  <a:schemeClr val="bg1"/>
                </a:solidFill>
                <a:latin typeface="SST Arabic Medium" pitchFamily="34" charset="-78"/>
                <a:cs typeface="SST Arabic Medium" pitchFamily="34" charset="-78"/>
              </a:rPr>
              <a:t>منهج</a:t>
            </a:r>
          </a:p>
          <a:p>
            <a:pPr algn="ctr" rtl="1"/>
            <a:r>
              <a:rPr lang="ar-EG" sz="1100" dirty="0">
                <a:solidFill>
                  <a:schemeClr val="bg1"/>
                </a:solidFill>
                <a:latin typeface="SST Arabic Medium" pitchFamily="34" charset="-78"/>
                <a:cs typeface="SST Arabic Medium" pitchFamily="34" charset="-78"/>
              </a:rPr>
              <a:t> التطوير ودورة الحياة</a:t>
            </a:r>
          </a:p>
        </p:txBody>
      </p:sp>
      <p:sp>
        <p:nvSpPr>
          <p:cNvPr id="41" name="Rectangle 40">
            <a:extLst>
              <a:ext uri="{FF2B5EF4-FFF2-40B4-BE49-F238E27FC236}">
                <a16:creationId xmlns:a16="http://schemas.microsoft.com/office/drawing/2014/main" id="{F06B6DF8-E8C4-4E7C-938C-470D8E897D5E}"/>
              </a:ext>
            </a:extLst>
          </p:cNvPr>
          <p:cNvSpPr/>
          <p:nvPr/>
        </p:nvSpPr>
        <p:spPr>
          <a:xfrm>
            <a:off x="792135" y="2147145"/>
            <a:ext cx="1114425" cy="388568"/>
          </a:xfrm>
          <a:prstGeom prst="rect">
            <a:avLst/>
          </a:prstGeom>
        </p:spPr>
        <p:txBody>
          <a:bodyPr wrap="square">
            <a:spAutoFit/>
          </a:bodyPr>
          <a:lstStyle/>
          <a:p>
            <a:pPr algn="ctr" rtl="1">
              <a:lnSpc>
                <a:spcPct val="150000"/>
              </a:lnSpc>
            </a:pPr>
            <a:r>
              <a:rPr lang="ar-DZ" sz="1400" dirty="0">
                <a:solidFill>
                  <a:schemeClr val="bg1"/>
                </a:solidFill>
                <a:latin typeface="SST Arabic Medium" pitchFamily="34" charset="-78"/>
                <a:cs typeface="SST Arabic Medium" pitchFamily="34" charset="-78"/>
              </a:rPr>
              <a:t>الفريق</a:t>
            </a:r>
          </a:p>
        </p:txBody>
      </p:sp>
      <p:sp>
        <p:nvSpPr>
          <p:cNvPr id="16" name="Oval 15"/>
          <p:cNvSpPr/>
          <p:nvPr/>
        </p:nvSpPr>
        <p:spPr>
          <a:xfrm>
            <a:off x="1884903" y="2909181"/>
            <a:ext cx="1260705" cy="1260705"/>
          </a:xfrm>
          <a:prstGeom prst="ellipse">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F06B6DF8-E8C4-4E7C-938C-470D8E897D5E}"/>
              </a:ext>
            </a:extLst>
          </p:cNvPr>
          <p:cNvSpPr/>
          <p:nvPr/>
        </p:nvSpPr>
        <p:spPr>
          <a:xfrm>
            <a:off x="1945503" y="3318217"/>
            <a:ext cx="1114425" cy="523220"/>
          </a:xfrm>
          <a:prstGeom prst="rect">
            <a:avLst/>
          </a:prstGeom>
        </p:spPr>
        <p:txBody>
          <a:bodyPr wrap="square">
            <a:spAutoFit/>
          </a:bodyPr>
          <a:lstStyle/>
          <a:p>
            <a:pPr algn="ctr" rtl="1"/>
            <a:r>
              <a:rPr lang="ar-EG" sz="1400" dirty="0">
                <a:solidFill>
                  <a:schemeClr val="bg1"/>
                </a:solidFill>
                <a:latin typeface="SST Arabic Medium" pitchFamily="34" charset="-78"/>
                <a:cs typeface="SST Arabic Medium" pitchFamily="34" charset="-78"/>
              </a:rPr>
              <a:t>مجالات اداء المشروع</a:t>
            </a:r>
            <a:endParaRPr lang="ar-DZ" sz="1400" dirty="0">
              <a:solidFill>
                <a:schemeClr val="bg1"/>
              </a:solidFill>
              <a:latin typeface="SST Arabic Medium" pitchFamily="34" charset="-78"/>
              <a:cs typeface="SST Arabic Medium" pitchFamily="34" charset="-78"/>
            </a:endParaRPr>
          </a:p>
        </p:txBody>
      </p:sp>
    </p:spTree>
    <p:extLst>
      <p:ext uri="{BB962C8B-B14F-4D97-AF65-F5344CB8AC3E}">
        <p14:creationId xmlns:p14="http://schemas.microsoft.com/office/powerpoint/2010/main" val="258291014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المعنيين</a:t>
            </a:r>
          </a:p>
        </p:txBody>
      </p:sp>
      <p:sp>
        <p:nvSpPr>
          <p:cNvPr id="10" name="Rectangle 9"/>
          <p:cNvSpPr/>
          <p:nvPr/>
        </p:nvSpPr>
        <p:spPr>
          <a:xfrm>
            <a:off x="2528888" y="2238375"/>
            <a:ext cx="7134225" cy="609600"/>
          </a:xfrm>
          <a:prstGeom prst="rect">
            <a:avLst/>
          </a:prstGeom>
          <a:solidFill>
            <a:srgbClr val="0999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Isosceles Triangle 10"/>
          <p:cNvSpPr/>
          <p:nvPr/>
        </p:nvSpPr>
        <p:spPr>
          <a:xfrm rot="16200000">
            <a:off x="6380532" y="3755902"/>
            <a:ext cx="226262" cy="194174"/>
          </a:xfrm>
          <a:prstGeom prst="triangle">
            <a:avLst/>
          </a:pr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1"/>
          <p:cNvSpPr/>
          <p:nvPr/>
        </p:nvSpPr>
        <p:spPr>
          <a:xfrm rot="16200000">
            <a:off x="6380532" y="4189067"/>
            <a:ext cx="226262" cy="194174"/>
          </a:xfrm>
          <a:prstGeom prst="triangle">
            <a:avLst/>
          </a:pr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p:cNvCxnSpPr/>
          <p:nvPr/>
        </p:nvCxnSpPr>
        <p:spPr>
          <a:xfrm>
            <a:off x="6948488" y="3054057"/>
            <a:ext cx="0" cy="2464194"/>
          </a:xfrm>
          <a:prstGeom prst="line">
            <a:avLst/>
          </a:prstGeom>
          <a:ln w="19050">
            <a:solidFill>
              <a:srgbClr val="0999C4"/>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BF4BD2E9-A85D-4802-B858-182A244A70C5}"/>
              </a:ext>
            </a:extLst>
          </p:cNvPr>
          <p:cNvSpPr/>
          <p:nvPr/>
        </p:nvSpPr>
        <p:spPr>
          <a:xfrm>
            <a:off x="7153275" y="3056038"/>
            <a:ext cx="2352676" cy="738664"/>
          </a:xfrm>
          <a:prstGeom prst="rect">
            <a:avLst/>
          </a:prstGeom>
        </p:spPr>
        <p:txBody>
          <a:bodyPr wrap="square">
            <a:spAutoFit/>
          </a:bodyPr>
          <a:lstStyle/>
          <a:p>
            <a:pPr lvl="0" algn="justLow" rtl="1"/>
            <a:r>
              <a:rPr lang="ar-EG" sz="1400" dirty="0">
                <a:solidFill>
                  <a:schemeClr val="tx1">
                    <a:lumMod val="50000"/>
                    <a:lumOff val="50000"/>
                  </a:schemeClr>
                </a:solidFill>
                <a:latin typeface="SST Arabic Medium" pitchFamily="34" charset="-78"/>
                <a:cs typeface="SST Arabic Medium" pitchFamily="34" charset="-78"/>
              </a:rPr>
              <a:t>يتناول مجال أداء المعنيين الأنشطة والوظائف المرتبطة بالمعنيين</a:t>
            </a:r>
          </a:p>
        </p:txBody>
      </p:sp>
      <p:sp>
        <p:nvSpPr>
          <p:cNvPr id="16" name="Rectangle 15">
            <a:extLst>
              <a:ext uri="{FF2B5EF4-FFF2-40B4-BE49-F238E27FC236}">
                <a16:creationId xmlns:a16="http://schemas.microsoft.com/office/drawing/2014/main" id="{BF4BD2E9-A85D-4802-B858-182A244A70C5}"/>
              </a:ext>
            </a:extLst>
          </p:cNvPr>
          <p:cNvSpPr/>
          <p:nvPr/>
        </p:nvSpPr>
        <p:spPr>
          <a:xfrm>
            <a:off x="2528888" y="3056038"/>
            <a:ext cx="3851873" cy="2462213"/>
          </a:xfrm>
          <a:prstGeom prst="rect">
            <a:avLst/>
          </a:prstGeom>
        </p:spPr>
        <p:txBody>
          <a:bodyPr wrap="square">
            <a:spAutoFit/>
          </a:bodyPr>
          <a:lstStyle/>
          <a:p>
            <a:pPr lvl="0" algn="justLow" rtl="1"/>
            <a:r>
              <a:rPr lang="ar-EG" sz="1400" dirty="0">
                <a:solidFill>
                  <a:schemeClr val="tx1">
                    <a:lumMod val="50000"/>
                    <a:lumOff val="50000"/>
                  </a:schemeClr>
                </a:solidFill>
                <a:latin typeface="SST Arabic Medium" pitchFamily="34" charset="-78"/>
                <a:cs typeface="SST Arabic Medium" pitchFamily="34" charset="-78"/>
              </a:rPr>
              <a:t>يؤدي التنفيذ الفعال لهذا المجال إلى النتائج المرغوبة التالية:</a:t>
            </a:r>
          </a:p>
          <a:p>
            <a:pPr lvl="0" algn="justLow" rtl="1"/>
            <a:endParaRPr lang="ar-EG" sz="1400" dirty="0">
              <a:solidFill>
                <a:schemeClr val="tx1">
                  <a:lumMod val="50000"/>
                  <a:lumOff val="50000"/>
                </a:schemeClr>
              </a:solidFill>
              <a:latin typeface="SST Arabic Medium" pitchFamily="34" charset="-78"/>
              <a:cs typeface="SST Arabic Medium" pitchFamily="34" charset="-78"/>
            </a:endParaRPr>
          </a:p>
          <a:p>
            <a:pPr lvl="0" algn="justLow" rtl="1"/>
            <a:r>
              <a:rPr lang="ar-EG" sz="1400" dirty="0">
                <a:solidFill>
                  <a:schemeClr val="tx1">
                    <a:lumMod val="50000"/>
                    <a:lumOff val="50000"/>
                  </a:schemeClr>
                </a:solidFill>
                <a:latin typeface="SST Arabic Medium" pitchFamily="34" charset="-78"/>
                <a:cs typeface="SST Arabic Medium" pitchFamily="34" charset="-78"/>
              </a:rPr>
              <a:t>علاقة عمل مثمرة مع المعنيين على مدار المشروع.</a:t>
            </a:r>
          </a:p>
          <a:p>
            <a:pPr lvl="0" algn="justLow" rtl="1"/>
            <a:endParaRPr lang="ar-EG" sz="1400" dirty="0">
              <a:solidFill>
                <a:schemeClr val="tx1">
                  <a:lumMod val="50000"/>
                  <a:lumOff val="50000"/>
                </a:schemeClr>
              </a:solidFill>
              <a:latin typeface="SST Arabic Medium" pitchFamily="34" charset="-78"/>
              <a:cs typeface="SST Arabic Medium" pitchFamily="34" charset="-78"/>
            </a:endParaRPr>
          </a:p>
          <a:p>
            <a:pPr lvl="0" algn="justLow" rtl="1"/>
            <a:r>
              <a:rPr lang="ar-EG" sz="1400" dirty="0">
                <a:solidFill>
                  <a:schemeClr val="tx1">
                    <a:lumMod val="50000"/>
                    <a:lumOff val="50000"/>
                  </a:schemeClr>
                </a:solidFill>
                <a:latin typeface="SST Arabic Medium" pitchFamily="34" charset="-78"/>
                <a:cs typeface="SST Arabic Medium" pitchFamily="34" charset="-78"/>
              </a:rPr>
              <a:t>اتفاق المعنيين مع أهداف المشروع.</a:t>
            </a:r>
          </a:p>
          <a:p>
            <a:pPr lvl="0" algn="justLow" rtl="1"/>
            <a:endParaRPr lang="ar-EG" sz="1400" dirty="0">
              <a:solidFill>
                <a:schemeClr val="tx1">
                  <a:lumMod val="50000"/>
                  <a:lumOff val="50000"/>
                </a:schemeClr>
              </a:solidFill>
              <a:latin typeface="SST Arabic Medium" pitchFamily="34" charset="-78"/>
              <a:cs typeface="SST Arabic Medium" pitchFamily="34" charset="-78"/>
            </a:endParaRPr>
          </a:p>
          <a:p>
            <a:pPr lvl="0" algn="justLow" rtl="1"/>
            <a:r>
              <a:rPr lang="ar-EG" sz="1400" dirty="0">
                <a:solidFill>
                  <a:schemeClr val="tx1">
                    <a:lumMod val="50000"/>
                    <a:lumOff val="50000"/>
                  </a:schemeClr>
                </a:solidFill>
                <a:latin typeface="SST Arabic Medium" pitchFamily="34" charset="-78"/>
                <a:cs typeface="SST Arabic Medium" pitchFamily="34" charset="-78"/>
              </a:rPr>
              <a:t>المعنيون من المستفيدين من المشروع يكونوا داعمين وراضين بينما المعنيين الذين قد يعارضون المشروع أو تسليماته لا يؤثرون سلبا على نتائج المشروع.</a:t>
            </a:r>
          </a:p>
        </p:txBody>
      </p:sp>
      <p:sp>
        <p:nvSpPr>
          <p:cNvPr id="17" name="Isosceles Triangle 16"/>
          <p:cNvSpPr/>
          <p:nvPr/>
        </p:nvSpPr>
        <p:spPr>
          <a:xfrm rot="16200000">
            <a:off x="6380532" y="4598783"/>
            <a:ext cx="226262" cy="194174"/>
          </a:xfrm>
          <a:prstGeom prst="triangle">
            <a:avLst/>
          </a:pr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BF4BD2E9-A85D-4802-B858-182A244A70C5}"/>
              </a:ext>
            </a:extLst>
          </p:cNvPr>
          <p:cNvSpPr/>
          <p:nvPr/>
        </p:nvSpPr>
        <p:spPr>
          <a:xfrm>
            <a:off x="3586257" y="2343120"/>
            <a:ext cx="5919694" cy="400110"/>
          </a:xfrm>
          <a:prstGeom prst="rect">
            <a:avLst/>
          </a:prstGeom>
        </p:spPr>
        <p:txBody>
          <a:bodyPr wrap="square">
            <a:spAutoFit/>
          </a:bodyPr>
          <a:lstStyle/>
          <a:p>
            <a:pPr lvl="0" algn="just" rtl="1"/>
            <a:r>
              <a:rPr lang="ar-EG" sz="2000" b="1" dirty="0">
                <a:solidFill>
                  <a:schemeClr val="bg1"/>
                </a:solidFill>
                <a:latin typeface="SST Arabic Medium" pitchFamily="34" charset="-78"/>
                <a:cs typeface="SST Arabic Medium" pitchFamily="34" charset="-78"/>
              </a:rPr>
              <a:t>مجال أداء المعنيين</a:t>
            </a:r>
          </a:p>
        </p:txBody>
      </p:sp>
    </p:spTree>
    <p:extLst>
      <p:ext uri="{BB962C8B-B14F-4D97-AF65-F5344CB8AC3E}">
        <p14:creationId xmlns:p14="http://schemas.microsoft.com/office/powerpoint/2010/main" val="339504014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06B6DF8-E8C4-4E7C-938C-470D8E897D5E}"/>
              </a:ext>
            </a:extLst>
          </p:cNvPr>
          <p:cNvSpPr/>
          <p:nvPr/>
        </p:nvSpPr>
        <p:spPr>
          <a:xfrm>
            <a:off x="5953126" y="1705140"/>
            <a:ext cx="5623832" cy="2677656"/>
          </a:xfrm>
          <a:prstGeom prst="rect">
            <a:avLst/>
          </a:prstGeom>
        </p:spPr>
        <p:txBody>
          <a:bodyPr wrap="square">
            <a:spAutoFit/>
          </a:bodyPr>
          <a:lstStyle/>
          <a:p>
            <a:pPr lvl="0"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يشمل تحديد المعنيين وتحليلهم ومشاركتهم بشكل فعال كلا من المعنيين الداخليين والخارجيين للمنظمة، وأولئك</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الذين يدعمون المشروع، والذين قد لا يكونوا داعمين أو المحايدين. </a:t>
            </a:r>
            <a:endParaRPr lang="ar-EG" dirty="0">
              <a:solidFill>
                <a:schemeClr val="tx1">
                  <a:lumMod val="50000"/>
                  <a:lumOff val="50000"/>
                </a:schemeClr>
              </a:solidFill>
              <a:latin typeface="SST Arabic Medium" pitchFamily="34" charset="-78"/>
              <a:cs typeface="SST Arabic Medium" pitchFamily="34" charset="-78"/>
            </a:endParaRPr>
          </a:p>
          <a:p>
            <a:pPr lvl="0" algn="r" rtl="1">
              <a:lnSpc>
                <a:spcPct val="150000"/>
              </a:lnSpc>
            </a:pPr>
            <a:endParaRPr kumimoji="0" lang="ar-EG" sz="16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5" name="TextBox 4">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المعنيين</a:t>
            </a:r>
          </a:p>
        </p:txBody>
      </p:sp>
      <p:sp>
        <p:nvSpPr>
          <p:cNvPr id="3" name="Oval 2"/>
          <p:cNvSpPr/>
          <p:nvPr/>
        </p:nvSpPr>
        <p:spPr>
          <a:xfrm>
            <a:off x="970241" y="1513414"/>
            <a:ext cx="4233583" cy="4267199"/>
          </a:xfrm>
          <a:prstGeom prst="ellipse">
            <a:avLst/>
          </a:prstGeom>
          <a:solidFill>
            <a:srgbClr val="112D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1517928" y="2713729"/>
            <a:ext cx="3138208" cy="3066884"/>
          </a:xfrm>
          <a:prstGeom prst="ellipse">
            <a:avLst/>
          </a:prstGeom>
          <a:solidFill>
            <a:srgbClr val="0999C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2117255" y="3885140"/>
            <a:ext cx="1939555" cy="1895473"/>
          </a:xfrm>
          <a:prstGeom prst="ellipse">
            <a:avLst/>
          </a:prstGeom>
          <a:solidFill>
            <a:srgbClr val="03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43995" y="5906180"/>
            <a:ext cx="5537201" cy="338554"/>
          </a:xfrm>
          <a:prstGeom prst="rect">
            <a:avLst/>
          </a:prstGeom>
          <a:noFill/>
        </p:spPr>
        <p:txBody>
          <a:bodyPr wrap="square" rtlCol="0">
            <a:spAutoFit/>
          </a:bodyPr>
          <a:lstStyle/>
          <a:p>
            <a:pPr lvl="0" algn="ctr" rtl="1">
              <a:defRPr/>
            </a:pPr>
            <a:r>
              <a:rPr lang="ar-EG" sz="1600" dirty="0">
                <a:solidFill>
                  <a:schemeClr val="tx1">
                    <a:lumMod val="50000"/>
                    <a:lumOff val="50000"/>
                  </a:schemeClr>
                </a:solidFill>
                <a:latin typeface="SST Arabic Medium" pitchFamily="34" charset="-78"/>
                <a:cs typeface="SST Arabic Medium" pitchFamily="34" charset="-78"/>
              </a:rPr>
              <a:t>الشكل 2-2 أمثلة على المعنيين بالمشروع</a:t>
            </a:r>
          </a:p>
        </p:txBody>
      </p:sp>
      <p:sp>
        <p:nvSpPr>
          <p:cNvPr id="10" name="Rectangle 9">
            <a:extLst>
              <a:ext uri="{FF2B5EF4-FFF2-40B4-BE49-F238E27FC236}">
                <a16:creationId xmlns:a16="http://schemas.microsoft.com/office/drawing/2014/main" id="{F06B6DF8-E8C4-4E7C-938C-470D8E897D5E}"/>
              </a:ext>
            </a:extLst>
          </p:cNvPr>
          <p:cNvSpPr/>
          <p:nvPr/>
        </p:nvSpPr>
        <p:spPr>
          <a:xfrm>
            <a:off x="2076981" y="1823498"/>
            <a:ext cx="2020103" cy="830997"/>
          </a:xfrm>
          <a:prstGeom prst="rect">
            <a:avLst/>
          </a:prstGeom>
        </p:spPr>
        <p:txBody>
          <a:bodyPr wrap="square">
            <a:spAutoFit/>
          </a:bodyPr>
          <a:lstStyle/>
          <a:p>
            <a:pPr lvl="0" algn="ctr" rtl="1"/>
            <a:r>
              <a:rPr lang="ar-DZ" sz="1200" dirty="0">
                <a:solidFill>
                  <a:schemeClr val="bg1"/>
                </a:solidFill>
                <a:latin typeface="SST Arabic Medium" pitchFamily="34" charset="-78"/>
                <a:cs typeface="SST Arabic Medium" pitchFamily="34" charset="-78"/>
              </a:rPr>
              <a:t>الموردين</a:t>
            </a:r>
          </a:p>
          <a:p>
            <a:pPr lvl="0" algn="ctr" rtl="1"/>
            <a:r>
              <a:rPr lang="ar-DZ" sz="1200" dirty="0">
                <a:solidFill>
                  <a:schemeClr val="bg1"/>
                </a:solidFill>
                <a:latin typeface="SST Arabic Medium" pitchFamily="34" charset="-78"/>
                <a:cs typeface="SST Arabic Medium" pitchFamily="34" charset="-78"/>
              </a:rPr>
              <a:t>العملاء</a:t>
            </a:r>
          </a:p>
          <a:p>
            <a:pPr lvl="0" algn="ctr" rtl="1"/>
            <a:r>
              <a:rPr lang="ar-DZ" sz="1200" dirty="0">
                <a:solidFill>
                  <a:schemeClr val="bg1"/>
                </a:solidFill>
                <a:latin typeface="SST Arabic Medium" pitchFamily="34" charset="-78"/>
                <a:cs typeface="SST Arabic Medium" pitchFamily="34" charset="-78"/>
              </a:rPr>
              <a:t>المستخدمون النهائيون</a:t>
            </a:r>
          </a:p>
          <a:p>
            <a:pPr lvl="0" algn="ctr" rtl="1"/>
            <a:r>
              <a:rPr lang="ar-DZ" sz="1200" dirty="0">
                <a:solidFill>
                  <a:schemeClr val="bg1"/>
                </a:solidFill>
                <a:latin typeface="SST Arabic Medium" pitchFamily="34" charset="-78"/>
                <a:cs typeface="SST Arabic Medium" pitchFamily="34" charset="-78"/>
              </a:rPr>
              <a:t>الجهات التنظيمية</a:t>
            </a:r>
          </a:p>
        </p:txBody>
      </p:sp>
      <p:sp>
        <p:nvSpPr>
          <p:cNvPr id="11" name="Rectangle 10">
            <a:extLst>
              <a:ext uri="{FF2B5EF4-FFF2-40B4-BE49-F238E27FC236}">
                <a16:creationId xmlns:a16="http://schemas.microsoft.com/office/drawing/2014/main" id="{F06B6DF8-E8C4-4E7C-938C-470D8E897D5E}"/>
              </a:ext>
            </a:extLst>
          </p:cNvPr>
          <p:cNvSpPr/>
          <p:nvPr/>
        </p:nvSpPr>
        <p:spPr>
          <a:xfrm>
            <a:off x="1848381" y="3113242"/>
            <a:ext cx="2477302" cy="646331"/>
          </a:xfrm>
          <a:prstGeom prst="rect">
            <a:avLst/>
          </a:prstGeom>
          <a:ln>
            <a:noFill/>
          </a:ln>
        </p:spPr>
        <p:txBody>
          <a:bodyPr wrap="square">
            <a:spAutoFit/>
          </a:bodyPr>
          <a:lstStyle/>
          <a:p>
            <a:pPr lvl="0" algn="ctr" rtl="1"/>
            <a:r>
              <a:rPr lang="ar-DZ" sz="1200" dirty="0">
                <a:solidFill>
                  <a:schemeClr val="bg1"/>
                </a:solidFill>
                <a:latin typeface="SST Arabic Medium" pitchFamily="34" charset="-78"/>
                <a:cs typeface="SST Arabic Medium" pitchFamily="34" charset="-78"/>
              </a:rPr>
              <a:t>الجهات المسؤولة عن الحوكمة</a:t>
            </a:r>
          </a:p>
          <a:p>
            <a:pPr lvl="0" algn="ctr" rtl="1"/>
            <a:r>
              <a:rPr lang="ar-DZ" sz="1200" dirty="0">
                <a:solidFill>
                  <a:schemeClr val="bg1"/>
                </a:solidFill>
                <a:latin typeface="SST Arabic Medium" pitchFamily="34" charset="-78"/>
                <a:cs typeface="SST Arabic Medium" pitchFamily="34" charset="-78"/>
              </a:rPr>
              <a:t>مكاتب إدارة المشاريع</a:t>
            </a:r>
          </a:p>
          <a:p>
            <a:pPr lvl="0" algn="ctr" rtl="1"/>
            <a:r>
              <a:rPr lang="ar-DZ" sz="1200" dirty="0">
                <a:solidFill>
                  <a:schemeClr val="bg1"/>
                </a:solidFill>
                <a:latin typeface="SST Arabic Medium" pitchFamily="34" charset="-78"/>
                <a:cs typeface="SST Arabic Medium" pitchFamily="34" charset="-78"/>
              </a:rPr>
              <a:t>اللجان التوجيهية</a:t>
            </a:r>
          </a:p>
        </p:txBody>
      </p:sp>
      <p:sp>
        <p:nvSpPr>
          <p:cNvPr id="12" name="Rectangle 11">
            <a:extLst>
              <a:ext uri="{FF2B5EF4-FFF2-40B4-BE49-F238E27FC236}">
                <a16:creationId xmlns:a16="http://schemas.microsoft.com/office/drawing/2014/main" id="{F06B6DF8-E8C4-4E7C-938C-470D8E897D5E}"/>
              </a:ext>
            </a:extLst>
          </p:cNvPr>
          <p:cNvSpPr/>
          <p:nvPr/>
        </p:nvSpPr>
        <p:spPr>
          <a:xfrm>
            <a:off x="1848381" y="4399117"/>
            <a:ext cx="2477302" cy="646331"/>
          </a:xfrm>
          <a:prstGeom prst="rect">
            <a:avLst/>
          </a:prstGeom>
        </p:spPr>
        <p:txBody>
          <a:bodyPr wrap="square">
            <a:spAutoFit/>
          </a:bodyPr>
          <a:lstStyle/>
          <a:p>
            <a:pPr lvl="0" algn="ctr" rtl="1"/>
            <a:r>
              <a:rPr lang="ar-DZ" sz="1200" dirty="0">
                <a:solidFill>
                  <a:schemeClr val="bg1"/>
                </a:solidFill>
                <a:latin typeface="SST Arabic Medium" pitchFamily="34" charset="-78"/>
                <a:cs typeface="SST Arabic Medium" pitchFamily="34" charset="-78"/>
              </a:rPr>
              <a:t>مدير المشروع</a:t>
            </a:r>
          </a:p>
          <a:p>
            <a:pPr lvl="0" algn="ctr" rtl="1"/>
            <a:r>
              <a:rPr lang="ar-DZ" sz="1200" dirty="0">
                <a:solidFill>
                  <a:schemeClr val="bg1"/>
                </a:solidFill>
                <a:latin typeface="SST Arabic Medium" pitchFamily="34" charset="-78"/>
                <a:cs typeface="SST Arabic Medium" pitchFamily="34" charset="-78"/>
              </a:rPr>
              <a:t>فريق إدارة المشروع</a:t>
            </a:r>
          </a:p>
          <a:p>
            <a:pPr lvl="0" algn="ctr" rtl="1"/>
            <a:r>
              <a:rPr lang="ar-DZ" sz="1200" dirty="0">
                <a:solidFill>
                  <a:schemeClr val="bg1"/>
                </a:solidFill>
                <a:latin typeface="SST Arabic Medium" pitchFamily="34" charset="-78"/>
                <a:cs typeface="SST Arabic Medium" pitchFamily="34" charset="-78"/>
              </a:rPr>
              <a:t>فريق المشروع</a:t>
            </a:r>
          </a:p>
        </p:txBody>
      </p:sp>
    </p:spTree>
    <p:extLst>
      <p:ext uri="{BB962C8B-B14F-4D97-AF65-F5344CB8AC3E}">
        <p14:creationId xmlns:p14="http://schemas.microsoft.com/office/powerpoint/2010/main" val="395164595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866467" y="1734828"/>
            <a:ext cx="5136084" cy="2908678"/>
            <a:chOff x="866467" y="2320547"/>
            <a:chExt cx="6542482" cy="3705152"/>
          </a:xfrm>
        </p:grpSpPr>
        <p:pic>
          <p:nvPicPr>
            <p:cNvPr id="8" name="صورة 135"/>
            <p:cNvPicPr>
              <a:picLocks noChangeAspect="1"/>
            </p:cNvPicPr>
            <p:nvPr/>
          </p:nvPicPr>
          <p:blipFill rotWithShape="1">
            <a:blip r:embed="rId2" cstate="email">
              <a:extLst>
                <a:ext uri="{28A0092B-C50C-407E-A947-70E740481C1C}">
                  <a14:useLocalDpi xmlns:a14="http://schemas.microsoft.com/office/drawing/2010/main"/>
                </a:ext>
              </a:extLst>
            </a:blip>
            <a:srcRect t="11072"/>
            <a:stretch/>
          </p:blipFill>
          <p:spPr>
            <a:xfrm>
              <a:off x="2004373" y="2320547"/>
              <a:ext cx="3577954" cy="3705152"/>
            </a:xfrm>
            <a:prstGeom prst="rect">
              <a:avLst/>
            </a:prstGeom>
          </p:spPr>
        </p:pic>
        <p:sp>
          <p:nvSpPr>
            <p:cNvPr id="10" name="Freeform 5"/>
            <p:cNvSpPr/>
            <p:nvPr/>
          </p:nvSpPr>
          <p:spPr>
            <a:xfrm>
              <a:off x="866467" y="3077865"/>
              <a:ext cx="3012949" cy="860843"/>
            </a:xfrm>
            <a:custGeom>
              <a:avLst/>
              <a:gdLst/>
              <a:ahLst/>
              <a:cxnLst/>
              <a:rect l="l" t="t" r="r" b="b"/>
              <a:pathLst>
                <a:path w="8056288" h="2301797">
                  <a:moveTo>
                    <a:pt x="0" y="0"/>
                  </a:moveTo>
                  <a:lnTo>
                    <a:pt x="8056288" y="0"/>
                  </a:lnTo>
                  <a:lnTo>
                    <a:pt x="8056288" y="2301797"/>
                  </a:lnTo>
                  <a:lnTo>
                    <a:pt x="0" y="2301797"/>
                  </a:lnTo>
                  <a:lnTo>
                    <a:pt x="0" y="0"/>
                  </a:lnTo>
                  <a:close/>
                </a:path>
              </a:pathLst>
            </a:custGeom>
            <a:blipFill>
              <a:blip r:embed="rId3">
                <a:extLst>
                  <a:ext uri="{96DAC541-7B7A-43D3-8B79-37D633B846F1}">
                    <asvg:svgBlip xmlns:asvg="http://schemas.microsoft.com/office/drawing/2016/SVG/main" r:embed="rId4"/>
                  </a:ext>
                </a:extLst>
              </a:blip>
              <a:stretch>
                <a:fillRect/>
              </a:stretch>
            </a:blipFill>
            <a:ln cap="sq">
              <a:noFill/>
              <a:prstDash val="solid"/>
              <a:miter/>
            </a:ln>
          </p:spPr>
          <p:txBody>
            <a:bodyPr/>
            <a:lstStyle/>
            <a:p>
              <a:endParaRPr lang="en-SA"/>
            </a:p>
          </p:txBody>
        </p:sp>
        <p:grpSp>
          <p:nvGrpSpPr>
            <p:cNvPr id="11" name="Group 6"/>
            <p:cNvGrpSpPr/>
            <p:nvPr/>
          </p:nvGrpSpPr>
          <p:grpSpPr>
            <a:xfrm>
              <a:off x="1034071" y="3224563"/>
              <a:ext cx="368756" cy="368756"/>
              <a:chOff x="0" y="0"/>
              <a:chExt cx="6350000" cy="6350000"/>
            </a:xfrm>
          </p:grpSpPr>
          <p:sp>
            <p:nvSpPr>
              <p:cNvPr id="39" name="Freeform 7"/>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EFD"/>
              </a:solidFill>
            </p:spPr>
            <p:txBody>
              <a:bodyPr/>
              <a:lstStyle/>
              <a:p>
                <a:endParaRPr lang="en-SA"/>
              </a:p>
            </p:txBody>
          </p:sp>
        </p:grpSp>
        <p:sp>
          <p:nvSpPr>
            <p:cNvPr id="12" name="Freeform 8"/>
            <p:cNvSpPr/>
            <p:nvPr/>
          </p:nvSpPr>
          <p:spPr>
            <a:xfrm>
              <a:off x="866467" y="3757978"/>
              <a:ext cx="3012949" cy="860843"/>
            </a:xfrm>
            <a:custGeom>
              <a:avLst/>
              <a:gdLst/>
              <a:ahLst/>
              <a:cxnLst/>
              <a:rect l="l" t="t" r="r" b="b"/>
              <a:pathLst>
                <a:path w="8056288" h="2301797">
                  <a:moveTo>
                    <a:pt x="0" y="0"/>
                  </a:moveTo>
                  <a:lnTo>
                    <a:pt x="8056288" y="0"/>
                  </a:lnTo>
                  <a:lnTo>
                    <a:pt x="8056288" y="2301796"/>
                  </a:lnTo>
                  <a:lnTo>
                    <a:pt x="0" y="2301796"/>
                  </a:lnTo>
                  <a:lnTo>
                    <a:pt x="0" y="0"/>
                  </a:lnTo>
                  <a:close/>
                </a:path>
              </a:pathLst>
            </a:custGeom>
            <a:blipFill>
              <a:blip r:embed="rId5">
                <a:extLs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n-SA"/>
            </a:p>
          </p:txBody>
        </p:sp>
        <p:sp>
          <p:nvSpPr>
            <p:cNvPr id="13" name="Freeform 9"/>
            <p:cNvSpPr/>
            <p:nvPr/>
          </p:nvSpPr>
          <p:spPr>
            <a:xfrm>
              <a:off x="866467" y="4442445"/>
              <a:ext cx="3012949" cy="860843"/>
            </a:xfrm>
            <a:custGeom>
              <a:avLst/>
              <a:gdLst/>
              <a:ahLst/>
              <a:cxnLst/>
              <a:rect l="l" t="t" r="r" b="b"/>
              <a:pathLst>
                <a:path w="8056288" h="2301797">
                  <a:moveTo>
                    <a:pt x="0" y="0"/>
                  </a:moveTo>
                  <a:lnTo>
                    <a:pt x="8056288" y="0"/>
                  </a:lnTo>
                  <a:lnTo>
                    <a:pt x="8056288" y="2301796"/>
                  </a:lnTo>
                  <a:lnTo>
                    <a:pt x="0" y="2301796"/>
                  </a:lnTo>
                  <a:lnTo>
                    <a:pt x="0" y="0"/>
                  </a:lnTo>
                  <a:close/>
                </a:path>
              </a:pathLst>
            </a:custGeom>
            <a:blipFill>
              <a:blip r:embed="rId7">
                <a:extLst>
                  <a:ext uri="{96DAC541-7B7A-43D3-8B79-37D633B846F1}">
                    <asvg:svgBlip xmlns:asvg="http://schemas.microsoft.com/office/drawing/2016/SVG/main" r:embed="rId8"/>
                  </a:ext>
                </a:extLst>
              </a:blip>
              <a:stretch>
                <a:fillRect/>
              </a:stretch>
            </a:blipFill>
            <a:ln cap="sq">
              <a:noFill/>
              <a:prstDash val="solid"/>
              <a:miter/>
            </a:ln>
          </p:spPr>
          <p:txBody>
            <a:bodyPr/>
            <a:lstStyle/>
            <a:p>
              <a:endParaRPr lang="en-SA"/>
            </a:p>
          </p:txBody>
        </p:sp>
        <p:grpSp>
          <p:nvGrpSpPr>
            <p:cNvPr id="14" name="Group 10"/>
            <p:cNvGrpSpPr/>
            <p:nvPr/>
          </p:nvGrpSpPr>
          <p:grpSpPr>
            <a:xfrm>
              <a:off x="1034071" y="3911694"/>
              <a:ext cx="368756" cy="368756"/>
              <a:chOff x="0" y="0"/>
              <a:chExt cx="6350000" cy="6350000"/>
            </a:xfrm>
          </p:grpSpPr>
          <p:sp>
            <p:nvSpPr>
              <p:cNvPr id="38" name="Freeform 11"/>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EFD"/>
              </a:solidFill>
            </p:spPr>
            <p:txBody>
              <a:bodyPr/>
              <a:lstStyle/>
              <a:p>
                <a:endParaRPr lang="en-SA"/>
              </a:p>
            </p:txBody>
          </p:sp>
        </p:grpSp>
        <p:sp>
          <p:nvSpPr>
            <p:cNvPr id="15" name="Freeform 12"/>
            <p:cNvSpPr/>
            <p:nvPr/>
          </p:nvSpPr>
          <p:spPr>
            <a:xfrm flipH="1">
              <a:off x="4396000" y="3757978"/>
              <a:ext cx="3012949" cy="860843"/>
            </a:xfrm>
            <a:custGeom>
              <a:avLst/>
              <a:gdLst/>
              <a:ahLst/>
              <a:cxnLst/>
              <a:rect l="l" t="t" r="r" b="b"/>
              <a:pathLst>
                <a:path w="8056288" h="2301797">
                  <a:moveTo>
                    <a:pt x="8056288" y="0"/>
                  </a:moveTo>
                  <a:lnTo>
                    <a:pt x="0" y="0"/>
                  </a:lnTo>
                  <a:lnTo>
                    <a:pt x="0" y="2301796"/>
                  </a:lnTo>
                  <a:lnTo>
                    <a:pt x="8056288" y="2301796"/>
                  </a:lnTo>
                  <a:lnTo>
                    <a:pt x="8056288"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SA"/>
            </a:p>
          </p:txBody>
        </p:sp>
        <p:sp>
          <p:nvSpPr>
            <p:cNvPr id="16" name="Freeform 13"/>
            <p:cNvSpPr/>
            <p:nvPr/>
          </p:nvSpPr>
          <p:spPr>
            <a:xfrm flipH="1">
              <a:off x="4396000" y="3077865"/>
              <a:ext cx="3012949" cy="860843"/>
            </a:xfrm>
            <a:custGeom>
              <a:avLst/>
              <a:gdLst/>
              <a:ahLst/>
              <a:cxnLst/>
              <a:rect l="l" t="t" r="r" b="b"/>
              <a:pathLst>
                <a:path w="8056288" h="2301797">
                  <a:moveTo>
                    <a:pt x="8056288" y="0"/>
                  </a:moveTo>
                  <a:lnTo>
                    <a:pt x="0" y="0"/>
                  </a:lnTo>
                  <a:lnTo>
                    <a:pt x="0" y="2301797"/>
                  </a:lnTo>
                  <a:lnTo>
                    <a:pt x="8056288" y="2301797"/>
                  </a:lnTo>
                  <a:lnTo>
                    <a:pt x="8056288"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SA"/>
            </a:p>
          </p:txBody>
        </p:sp>
        <p:sp>
          <p:nvSpPr>
            <p:cNvPr id="17" name="Freeform 14"/>
            <p:cNvSpPr/>
            <p:nvPr/>
          </p:nvSpPr>
          <p:spPr>
            <a:xfrm flipH="1">
              <a:off x="4396000" y="4442445"/>
              <a:ext cx="3012949" cy="860843"/>
            </a:xfrm>
            <a:custGeom>
              <a:avLst/>
              <a:gdLst/>
              <a:ahLst/>
              <a:cxnLst/>
              <a:rect l="l" t="t" r="r" b="b"/>
              <a:pathLst>
                <a:path w="8056288" h="2301797">
                  <a:moveTo>
                    <a:pt x="8056288" y="0"/>
                  </a:moveTo>
                  <a:lnTo>
                    <a:pt x="0" y="0"/>
                  </a:lnTo>
                  <a:lnTo>
                    <a:pt x="0" y="2301796"/>
                  </a:lnTo>
                  <a:lnTo>
                    <a:pt x="8056288" y="2301796"/>
                  </a:lnTo>
                  <a:lnTo>
                    <a:pt x="8056288"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SA"/>
            </a:p>
          </p:txBody>
        </p:sp>
        <p:grpSp>
          <p:nvGrpSpPr>
            <p:cNvPr id="18" name="Group 15"/>
            <p:cNvGrpSpPr/>
            <p:nvPr/>
          </p:nvGrpSpPr>
          <p:grpSpPr>
            <a:xfrm>
              <a:off x="1034071" y="4592875"/>
              <a:ext cx="368756" cy="368756"/>
              <a:chOff x="0" y="0"/>
              <a:chExt cx="6350000" cy="6350000"/>
            </a:xfrm>
          </p:grpSpPr>
          <p:sp>
            <p:nvSpPr>
              <p:cNvPr id="37" name="Freeform 16"/>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EFD"/>
              </a:solidFill>
            </p:spPr>
            <p:txBody>
              <a:bodyPr/>
              <a:lstStyle/>
              <a:p>
                <a:endParaRPr lang="en-SA"/>
              </a:p>
            </p:txBody>
          </p:sp>
        </p:grpSp>
        <p:grpSp>
          <p:nvGrpSpPr>
            <p:cNvPr id="19" name="Group 17"/>
            <p:cNvGrpSpPr/>
            <p:nvPr/>
          </p:nvGrpSpPr>
          <p:grpSpPr>
            <a:xfrm>
              <a:off x="6870739" y="3224563"/>
              <a:ext cx="368756" cy="368756"/>
              <a:chOff x="0" y="0"/>
              <a:chExt cx="6350000" cy="6350000"/>
            </a:xfrm>
          </p:grpSpPr>
          <p:sp>
            <p:nvSpPr>
              <p:cNvPr id="36" name="Freeform 18"/>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EFD"/>
              </a:solidFill>
            </p:spPr>
            <p:txBody>
              <a:bodyPr/>
              <a:lstStyle/>
              <a:p>
                <a:endParaRPr lang="en-SA"/>
              </a:p>
            </p:txBody>
          </p:sp>
        </p:grpSp>
        <p:grpSp>
          <p:nvGrpSpPr>
            <p:cNvPr id="20" name="Group 19"/>
            <p:cNvGrpSpPr/>
            <p:nvPr/>
          </p:nvGrpSpPr>
          <p:grpSpPr>
            <a:xfrm>
              <a:off x="6870739" y="3899977"/>
              <a:ext cx="368756" cy="368756"/>
              <a:chOff x="0" y="0"/>
              <a:chExt cx="6350000" cy="6350000"/>
            </a:xfrm>
          </p:grpSpPr>
          <p:sp>
            <p:nvSpPr>
              <p:cNvPr id="35" name="Freeform 20"/>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EFD"/>
              </a:solidFill>
            </p:spPr>
            <p:txBody>
              <a:bodyPr/>
              <a:lstStyle/>
              <a:p>
                <a:endParaRPr lang="en-SA"/>
              </a:p>
            </p:txBody>
          </p:sp>
        </p:grpSp>
        <p:grpSp>
          <p:nvGrpSpPr>
            <p:cNvPr id="21" name="Group 21"/>
            <p:cNvGrpSpPr/>
            <p:nvPr/>
          </p:nvGrpSpPr>
          <p:grpSpPr>
            <a:xfrm>
              <a:off x="6870739" y="4584444"/>
              <a:ext cx="368756" cy="368756"/>
              <a:chOff x="0" y="0"/>
              <a:chExt cx="6350000" cy="6350000"/>
            </a:xfrm>
          </p:grpSpPr>
          <p:sp>
            <p:nvSpPr>
              <p:cNvPr id="34" name="Freeform 22"/>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EFD"/>
              </a:solidFill>
            </p:spPr>
            <p:txBody>
              <a:bodyPr/>
              <a:lstStyle/>
              <a:p>
                <a:endParaRPr lang="en-SA"/>
              </a:p>
            </p:txBody>
          </p:sp>
        </p:grpSp>
      </p:grpSp>
      <p:sp>
        <p:nvSpPr>
          <p:cNvPr id="7" name="Rectangle 6">
            <a:extLst>
              <a:ext uri="{FF2B5EF4-FFF2-40B4-BE49-F238E27FC236}">
                <a16:creationId xmlns:a16="http://schemas.microsoft.com/office/drawing/2014/main" id="{F06B6DF8-E8C4-4E7C-938C-470D8E897D5E}"/>
              </a:ext>
            </a:extLst>
          </p:cNvPr>
          <p:cNvSpPr/>
          <p:nvPr/>
        </p:nvSpPr>
        <p:spPr>
          <a:xfrm>
            <a:off x="6238874" y="1327968"/>
            <a:ext cx="5329439" cy="1985159"/>
          </a:xfrm>
          <a:prstGeom prst="rect">
            <a:avLst/>
          </a:prstGeom>
        </p:spPr>
        <p:txBody>
          <a:bodyPr wrap="square">
            <a:spAutoFit/>
          </a:bodyPr>
          <a:lstStyle/>
          <a:p>
            <a:pPr lvl="0" algn="justLow" rtl="1">
              <a:lnSpc>
                <a:spcPct val="150000"/>
              </a:lnSpc>
            </a:pPr>
            <a:r>
              <a:rPr lang="ar-EG" dirty="0">
                <a:solidFill>
                  <a:srgbClr val="03A5AD"/>
                </a:solidFill>
                <a:latin typeface="SST Arabic Medium" pitchFamily="34" charset="-78"/>
                <a:cs typeface="SST Arabic Medium" pitchFamily="34" charset="-78"/>
              </a:rPr>
              <a:t>1. </a:t>
            </a:r>
            <a:r>
              <a:rPr lang="ar-DZ" dirty="0">
                <a:solidFill>
                  <a:srgbClr val="03A5AD"/>
                </a:solidFill>
                <a:latin typeface="SST Arabic Medium" pitchFamily="34" charset="-78"/>
                <a:cs typeface="SST Arabic Medium" pitchFamily="34" charset="-78"/>
              </a:rPr>
              <a:t>مشاركة المعنيين</a:t>
            </a:r>
          </a:p>
          <a:p>
            <a:pPr lvl="0" algn="justLow" rtl="1">
              <a:lnSpc>
                <a:spcPct val="150000"/>
              </a:lnSpc>
            </a:pPr>
            <a:r>
              <a:rPr lang="ar-DZ" sz="1600" dirty="0">
                <a:solidFill>
                  <a:schemeClr val="tx1">
                    <a:lumMod val="50000"/>
                    <a:lumOff val="50000"/>
                  </a:schemeClr>
                </a:solidFill>
                <a:latin typeface="SST Arabic Medium" pitchFamily="34" charset="-78"/>
                <a:cs typeface="SST Arabic Medium" pitchFamily="34" charset="-78"/>
              </a:rPr>
              <a:t>تشمل مشاركة المعنيين تنفيذ الاستراتيجيات والإجراءات من أجل تعزيز المشاركة المنتجة للمعنيين. وتبدأ أنشطة</a:t>
            </a:r>
            <a:r>
              <a:rPr lang="ar-EG" sz="1600" dirty="0">
                <a:solidFill>
                  <a:schemeClr val="tx1">
                    <a:lumMod val="50000"/>
                    <a:lumOff val="50000"/>
                  </a:schemeClr>
                </a:solidFill>
                <a:latin typeface="SST Arabic Medium" pitchFamily="34" charset="-78"/>
                <a:cs typeface="SST Arabic Medium" pitchFamily="34" charset="-78"/>
              </a:rPr>
              <a:t> </a:t>
            </a:r>
            <a:r>
              <a:rPr lang="ar-DZ" sz="1600" dirty="0">
                <a:solidFill>
                  <a:schemeClr val="tx1">
                    <a:lumMod val="50000"/>
                    <a:lumOff val="50000"/>
                  </a:schemeClr>
                </a:solidFill>
                <a:latin typeface="SST Arabic Medium" pitchFamily="34" charset="-78"/>
                <a:cs typeface="SST Arabic Medium" pitchFamily="34" charset="-78"/>
              </a:rPr>
              <a:t>مشاركة المعنيين قبل أو عندما يبدأ المشروع وتستمر على مدار المشروع.</a:t>
            </a:r>
            <a:endParaRPr kumimoji="0" lang="en-US" sz="16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5" name="TextBox 4">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المعنيين</a:t>
            </a:r>
          </a:p>
        </p:txBody>
      </p:sp>
      <p:sp>
        <p:nvSpPr>
          <p:cNvPr id="46" name="TextBox 45"/>
          <p:cNvSpPr txBox="1"/>
          <p:nvPr/>
        </p:nvSpPr>
        <p:spPr>
          <a:xfrm>
            <a:off x="665871" y="4930324"/>
            <a:ext cx="5537201" cy="338554"/>
          </a:xfrm>
          <a:prstGeom prst="rect">
            <a:avLst/>
          </a:prstGeom>
          <a:noFill/>
        </p:spPr>
        <p:txBody>
          <a:bodyPr wrap="square" rtlCol="0">
            <a:spAutoFit/>
          </a:bodyPr>
          <a:lstStyle/>
          <a:p>
            <a:pPr lvl="0" algn="ctr" rtl="1">
              <a:defRPr/>
            </a:pPr>
            <a:r>
              <a:rPr lang="ar-EG" sz="1600" dirty="0">
                <a:solidFill>
                  <a:schemeClr val="tx1">
                    <a:lumMod val="50000"/>
                    <a:lumOff val="50000"/>
                  </a:schemeClr>
                </a:solidFill>
                <a:latin typeface="SST Arabic Medium" pitchFamily="34" charset="-78"/>
                <a:cs typeface="SST Arabic Medium" pitchFamily="34" charset="-78"/>
              </a:rPr>
              <a:t>الشكل 2-3 استعراض مشاركة المعنيين الفعالة</a:t>
            </a:r>
          </a:p>
        </p:txBody>
      </p:sp>
      <p:sp>
        <p:nvSpPr>
          <p:cNvPr id="53" name="Rectangle 52">
            <a:extLst>
              <a:ext uri="{FF2B5EF4-FFF2-40B4-BE49-F238E27FC236}">
                <a16:creationId xmlns:a16="http://schemas.microsoft.com/office/drawing/2014/main" id="{F06B6DF8-E8C4-4E7C-938C-470D8E897D5E}"/>
              </a:ext>
            </a:extLst>
          </p:cNvPr>
          <p:cNvSpPr/>
          <p:nvPr/>
        </p:nvSpPr>
        <p:spPr>
          <a:xfrm>
            <a:off x="2990577" y="3491171"/>
            <a:ext cx="2477302" cy="338554"/>
          </a:xfrm>
          <a:prstGeom prst="rect">
            <a:avLst/>
          </a:prstGeom>
          <a:ln>
            <a:noFill/>
          </a:ln>
        </p:spPr>
        <p:txBody>
          <a:bodyPr wrap="square">
            <a:spAutoFit/>
          </a:bodyPr>
          <a:lstStyle/>
          <a:p>
            <a:pPr lvl="0" algn="r" rtl="1"/>
            <a:r>
              <a:rPr lang="ar-DZ" sz="1600" dirty="0">
                <a:solidFill>
                  <a:schemeClr val="bg1"/>
                </a:solidFill>
                <a:latin typeface="SST Arabic Medium" pitchFamily="34" charset="-78"/>
                <a:cs typeface="SST Arabic Medium" pitchFamily="34" charset="-78"/>
              </a:rPr>
              <a:t>التحليل</a:t>
            </a:r>
          </a:p>
        </p:txBody>
      </p:sp>
      <p:sp>
        <p:nvSpPr>
          <p:cNvPr id="56" name="Rectangle 55">
            <a:extLst>
              <a:ext uri="{FF2B5EF4-FFF2-40B4-BE49-F238E27FC236}">
                <a16:creationId xmlns:a16="http://schemas.microsoft.com/office/drawing/2014/main" id="{F06B6DF8-E8C4-4E7C-938C-470D8E897D5E}"/>
              </a:ext>
            </a:extLst>
          </p:cNvPr>
          <p:cNvSpPr/>
          <p:nvPr/>
        </p:nvSpPr>
        <p:spPr>
          <a:xfrm>
            <a:off x="1384367" y="2459058"/>
            <a:ext cx="2477302" cy="338554"/>
          </a:xfrm>
          <a:prstGeom prst="rect">
            <a:avLst/>
          </a:prstGeom>
          <a:ln>
            <a:noFill/>
          </a:ln>
        </p:spPr>
        <p:txBody>
          <a:bodyPr wrap="square">
            <a:spAutoFit/>
          </a:bodyPr>
          <a:lstStyle/>
          <a:p>
            <a:pPr lvl="0" rtl="1"/>
            <a:r>
              <a:rPr lang="ar-DZ" sz="1600" dirty="0">
                <a:solidFill>
                  <a:schemeClr val="bg1"/>
                </a:solidFill>
                <a:latin typeface="SST Arabic Medium" pitchFamily="34" charset="-78"/>
                <a:cs typeface="SST Arabic Medium" pitchFamily="34" charset="-78"/>
              </a:rPr>
              <a:t>تحديد الأولوية</a:t>
            </a:r>
          </a:p>
        </p:txBody>
      </p:sp>
      <p:sp>
        <p:nvSpPr>
          <p:cNvPr id="57" name="Rectangle 56">
            <a:extLst>
              <a:ext uri="{FF2B5EF4-FFF2-40B4-BE49-F238E27FC236}">
                <a16:creationId xmlns:a16="http://schemas.microsoft.com/office/drawing/2014/main" id="{F06B6DF8-E8C4-4E7C-938C-470D8E897D5E}"/>
              </a:ext>
            </a:extLst>
          </p:cNvPr>
          <p:cNvSpPr/>
          <p:nvPr/>
        </p:nvSpPr>
        <p:spPr>
          <a:xfrm>
            <a:off x="2990577" y="2964658"/>
            <a:ext cx="2477302" cy="338554"/>
          </a:xfrm>
          <a:prstGeom prst="rect">
            <a:avLst/>
          </a:prstGeom>
          <a:ln>
            <a:noFill/>
          </a:ln>
        </p:spPr>
        <p:txBody>
          <a:bodyPr wrap="square">
            <a:spAutoFit/>
          </a:bodyPr>
          <a:lstStyle/>
          <a:p>
            <a:pPr lvl="0" algn="r" rtl="1"/>
            <a:r>
              <a:rPr lang="ar-DZ" sz="1600" dirty="0">
                <a:solidFill>
                  <a:schemeClr val="bg1"/>
                </a:solidFill>
                <a:latin typeface="SST Arabic Medium" pitchFamily="34" charset="-78"/>
                <a:cs typeface="SST Arabic Medium" pitchFamily="34" charset="-78"/>
              </a:rPr>
              <a:t>الفهم</a:t>
            </a:r>
          </a:p>
        </p:txBody>
      </p:sp>
      <p:sp>
        <p:nvSpPr>
          <p:cNvPr id="58" name="Rectangle 57">
            <a:extLst>
              <a:ext uri="{FF2B5EF4-FFF2-40B4-BE49-F238E27FC236}">
                <a16:creationId xmlns:a16="http://schemas.microsoft.com/office/drawing/2014/main" id="{F06B6DF8-E8C4-4E7C-938C-470D8E897D5E}"/>
              </a:ext>
            </a:extLst>
          </p:cNvPr>
          <p:cNvSpPr/>
          <p:nvPr/>
        </p:nvSpPr>
        <p:spPr>
          <a:xfrm>
            <a:off x="3029949" y="2419979"/>
            <a:ext cx="2477302" cy="338554"/>
          </a:xfrm>
          <a:prstGeom prst="rect">
            <a:avLst/>
          </a:prstGeom>
          <a:ln>
            <a:noFill/>
          </a:ln>
        </p:spPr>
        <p:txBody>
          <a:bodyPr wrap="square">
            <a:spAutoFit/>
          </a:bodyPr>
          <a:lstStyle/>
          <a:p>
            <a:pPr lvl="0" algn="r" rtl="1"/>
            <a:r>
              <a:rPr lang="ar-DZ" sz="1600" dirty="0">
                <a:solidFill>
                  <a:schemeClr val="bg1"/>
                </a:solidFill>
                <a:latin typeface="SST Arabic Medium" pitchFamily="34" charset="-78"/>
                <a:cs typeface="SST Arabic Medium" pitchFamily="34" charset="-78"/>
              </a:rPr>
              <a:t>التحديد</a:t>
            </a:r>
          </a:p>
        </p:txBody>
      </p:sp>
      <p:sp>
        <p:nvSpPr>
          <p:cNvPr id="59" name="Rectangle 58">
            <a:extLst>
              <a:ext uri="{FF2B5EF4-FFF2-40B4-BE49-F238E27FC236}">
                <a16:creationId xmlns:a16="http://schemas.microsoft.com/office/drawing/2014/main" id="{F06B6DF8-E8C4-4E7C-938C-470D8E897D5E}"/>
              </a:ext>
            </a:extLst>
          </p:cNvPr>
          <p:cNvSpPr/>
          <p:nvPr/>
        </p:nvSpPr>
        <p:spPr>
          <a:xfrm>
            <a:off x="5554231" y="2451900"/>
            <a:ext cx="341098" cy="338554"/>
          </a:xfrm>
          <a:prstGeom prst="rect">
            <a:avLst/>
          </a:prstGeom>
          <a:ln>
            <a:noFill/>
          </a:ln>
        </p:spPr>
        <p:txBody>
          <a:bodyPr wrap="square">
            <a:spAutoFit/>
          </a:bodyPr>
          <a:lstStyle/>
          <a:p>
            <a:pPr lvl="0" algn="ctr" rtl="1"/>
            <a:r>
              <a:rPr lang="ar-EG" sz="1600" dirty="0">
                <a:solidFill>
                  <a:schemeClr val="tx1">
                    <a:lumMod val="50000"/>
                    <a:lumOff val="50000"/>
                  </a:schemeClr>
                </a:solidFill>
                <a:latin typeface="SST Arabic Medium" pitchFamily="34" charset="-78"/>
                <a:cs typeface="SST Arabic Medium" pitchFamily="34" charset="-78"/>
              </a:rPr>
              <a:t>1</a:t>
            </a:r>
            <a:endParaRPr lang="ar-DZ" sz="1600" dirty="0">
              <a:solidFill>
                <a:schemeClr val="tx1">
                  <a:lumMod val="50000"/>
                  <a:lumOff val="50000"/>
                </a:schemeClr>
              </a:solidFill>
              <a:latin typeface="SST Arabic Medium" pitchFamily="34" charset="-78"/>
              <a:cs typeface="SST Arabic Medium" pitchFamily="34" charset="-78"/>
            </a:endParaRPr>
          </a:p>
        </p:txBody>
      </p:sp>
      <p:sp>
        <p:nvSpPr>
          <p:cNvPr id="60" name="Rectangle 59">
            <a:extLst>
              <a:ext uri="{FF2B5EF4-FFF2-40B4-BE49-F238E27FC236}">
                <a16:creationId xmlns:a16="http://schemas.microsoft.com/office/drawing/2014/main" id="{F06B6DF8-E8C4-4E7C-938C-470D8E897D5E}"/>
              </a:ext>
            </a:extLst>
          </p:cNvPr>
          <p:cNvSpPr/>
          <p:nvPr/>
        </p:nvSpPr>
        <p:spPr>
          <a:xfrm>
            <a:off x="5554231" y="2967686"/>
            <a:ext cx="341098" cy="338554"/>
          </a:xfrm>
          <a:prstGeom prst="rect">
            <a:avLst/>
          </a:prstGeom>
          <a:ln>
            <a:noFill/>
          </a:ln>
        </p:spPr>
        <p:txBody>
          <a:bodyPr wrap="square">
            <a:spAutoFit/>
          </a:bodyPr>
          <a:lstStyle/>
          <a:p>
            <a:pPr lvl="0" algn="ctr" rtl="1"/>
            <a:r>
              <a:rPr lang="ar-EG" sz="1600" dirty="0">
                <a:solidFill>
                  <a:schemeClr val="tx1">
                    <a:lumMod val="50000"/>
                    <a:lumOff val="50000"/>
                  </a:schemeClr>
                </a:solidFill>
                <a:latin typeface="SST Arabic Medium" pitchFamily="34" charset="-78"/>
                <a:cs typeface="SST Arabic Medium" pitchFamily="34" charset="-78"/>
              </a:rPr>
              <a:t>2</a:t>
            </a:r>
            <a:endParaRPr lang="ar-DZ" sz="1600" dirty="0">
              <a:solidFill>
                <a:schemeClr val="tx1">
                  <a:lumMod val="50000"/>
                  <a:lumOff val="50000"/>
                </a:schemeClr>
              </a:solidFill>
              <a:latin typeface="SST Arabic Medium" pitchFamily="34" charset="-78"/>
              <a:cs typeface="SST Arabic Medium" pitchFamily="34" charset="-78"/>
            </a:endParaRPr>
          </a:p>
        </p:txBody>
      </p:sp>
      <p:sp>
        <p:nvSpPr>
          <p:cNvPr id="61" name="Rectangle 60">
            <a:extLst>
              <a:ext uri="{FF2B5EF4-FFF2-40B4-BE49-F238E27FC236}">
                <a16:creationId xmlns:a16="http://schemas.microsoft.com/office/drawing/2014/main" id="{F06B6DF8-E8C4-4E7C-938C-470D8E897D5E}"/>
              </a:ext>
            </a:extLst>
          </p:cNvPr>
          <p:cNvSpPr/>
          <p:nvPr/>
        </p:nvSpPr>
        <p:spPr>
          <a:xfrm>
            <a:off x="5554231" y="3492997"/>
            <a:ext cx="341098" cy="338554"/>
          </a:xfrm>
          <a:prstGeom prst="rect">
            <a:avLst/>
          </a:prstGeom>
          <a:ln>
            <a:noFill/>
          </a:ln>
        </p:spPr>
        <p:txBody>
          <a:bodyPr wrap="square">
            <a:spAutoFit/>
          </a:bodyPr>
          <a:lstStyle/>
          <a:p>
            <a:pPr lvl="0" algn="ctr" rtl="1"/>
            <a:r>
              <a:rPr lang="ar-EG" sz="1600" dirty="0">
                <a:solidFill>
                  <a:schemeClr val="tx1">
                    <a:lumMod val="50000"/>
                    <a:lumOff val="50000"/>
                  </a:schemeClr>
                </a:solidFill>
                <a:latin typeface="SST Arabic Medium" pitchFamily="34" charset="-78"/>
                <a:cs typeface="SST Arabic Medium" pitchFamily="34" charset="-78"/>
              </a:rPr>
              <a:t>3</a:t>
            </a:r>
            <a:endParaRPr lang="ar-DZ" sz="1600" dirty="0">
              <a:solidFill>
                <a:schemeClr val="tx1">
                  <a:lumMod val="50000"/>
                  <a:lumOff val="50000"/>
                </a:schemeClr>
              </a:solidFill>
              <a:latin typeface="SST Arabic Medium" pitchFamily="34" charset="-78"/>
              <a:cs typeface="SST Arabic Medium" pitchFamily="34" charset="-78"/>
            </a:endParaRPr>
          </a:p>
        </p:txBody>
      </p:sp>
      <p:sp>
        <p:nvSpPr>
          <p:cNvPr id="62" name="Rectangle 61">
            <a:extLst>
              <a:ext uri="{FF2B5EF4-FFF2-40B4-BE49-F238E27FC236}">
                <a16:creationId xmlns:a16="http://schemas.microsoft.com/office/drawing/2014/main" id="{F06B6DF8-E8C4-4E7C-938C-470D8E897D5E}"/>
              </a:ext>
            </a:extLst>
          </p:cNvPr>
          <p:cNvSpPr/>
          <p:nvPr/>
        </p:nvSpPr>
        <p:spPr>
          <a:xfrm>
            <a:off x="953186" y="2429044"/>
            <a:ext cx="341098" cy="338554"/>
          </a:xfrm>
          <a:prstGeom prst="rect">
            <a:avLst/>
          </a:prstGeom>
          <a:ln>
            <a:noFill/>
          </a:ln>
        </p:spPr>
        <p:txBody>
          <a:bodyPr wrap="square">
            <a:spAutoFit/>
          </a:bodyPr>
          <a:lstStyle/>
          <a:p>
            <a:pPr lvl="0" algn="ctr" rtl="1"/>
            <a:r>
              <a:rPr lang="ar-EG" sz="1600" dirty="0">
                <a:solidFill>
                  <a:schemeClr val="tx1">
                    <a:lumMod val="50000"/>
                    <a:lumOff val="50000"/>
                  </a:schemeClr>
                </a:solidFill>
                <a:latin typeface="SST Arabic Medium" pitchFamily="34" charset="-78"/>
                <a:cs typeface="SST Arabic Medium" pitchFamily="34" charset="-78"/>
              </a:rPr>
              <a:t>4</a:t>
            </a:r>
            <a:endParaRPr lang="ar-DZ" sz="1600" dirty="0">
              <a:solidFill>
                <a:schemeClr val="tx1">
                  <a:lumMod val="50000"/>
                  <a:lumOff val="50000"/>
                </a:schemeClr>
              </a:solidFill>
              <a:latin typeface="SST Arabic Medium" pitchFamily="34" charset="-78"/>
              <a:cs typeface="SST Arabic Medium" pitchFamily="34" charset="-78"/>
            </a:endParaRPr>
          </a:p>
        </p:txBody>
      </p:sp>
      <p:sp>
        <p:nvSpPr>
          <p:cNvPr id="63" name="Rectangle 62">
            <a:extLst>
              <a:ext uri="{FF2B5EF4-FFF2-40B4-BE49-F238E27FC236}">
                <a16:creationId xmlns:a16="http://schemas.microsoft.com/office/drawing/2014/main" id="{F06B6DF8-E8C4-4E7C-938C-470D8E897D5E}"/>
              </a:ext>
            </a:extLst>
          </p:cNvPr>
          <p:cNvSpPr/>
          <p:nvPr/>
        </p:nvSpPr>
        <p:spPr>
          <a:xfrm>
            <a:off x="962711" y="2992455"/>
            <a:ext cx="341098" cy="338554"/>
          </a:xfrm>
          <a:prstGeom prst="rect">
            <a:avLst/>
          </a:prstGeom>
          <a:ln>
            <a:noFill/>
          </a:ln>
        </p:spPr>
        <p:txBody>
          <a:bodyPr wrap="square">
            <a:spAutoFit/>
          </a:bodyPr>
          <a:lstStyle/>
          <a:p>
            <a:pPr lvl="0" algn="ctr" rtl="1"/>
            <a:r>
              <a:rPr lang="ar-EG" sz="1600" dirty="0">
                <a:solidFill>
                  <a:schemeClr val="tx1">
                    <a:lumMod val="50000"/>
                    <a:lumOff val="50000"/>
                  </a:schemeClr>
                </a:solidFill>
                <a:latin typeface="SST Arabic Medium" pitchFamily="34" charset="-78"/>
                <a:cs typeface="SST Arabic Medium" pitchFamily="34" charset="-78"/>
              </a:rPr>
              <a:t>5</a:t>
            </a:r>
            <a:endParaRPr lang="ar-DZ" sz="1600" dirty="0">
              <a:solidFill>
                <a:schemeClr val="tx1">
                  <a:lumMod val="50000"/>
                  <a:lumOff val="50000"/>
                </a:schemeClr>
              </a:solidFill>
              <a:latin typeface="SST Arabic Medium" pitchFamily="34" charset="-78"/>
              <a:cs typeface="SST Arabic Medium" pitchFamily="34" charset="-78"/>
            </a:endParaRPr>
          </a:p>
        </p:txBody>
      </p:sp>
      <p:sp>
        <p:nvSpPr>
          <p:cNvPr id="64" name="Rectangle 63">
            <a:extLst>
              <a:ext uri="{FF2B5EF4-FFF2-40B4-BE49-F238E27FC236}">
                <a16:creationId xmlns:a16="http://schemas.microsoft.com/office/drawing/2014/main" id="{F06B6DF8-E8C4-4E7C-938C-470D8E897D5E}"/>
              </a:ext>
            </a:extLst>
          </p:cNvPr>
          <p:cNvSpPr/>
          <p:nvPr/>
        </p:nvSpPr>
        <p:spPr>
          <a:xfrm>
            <a:off x="953186" y="3508241"/>
            <a:ext cx="341098" cy="338554"/>
          </a:xfrm>
          <a:prstGeom prst="rect">
            <a:avLst/>
          </a:prstGeom>
          <a:ln>
            <a:noFill/>
          </a:ln>
        </p:spPr>
        <p:txBody>
          <a:bodyPr wrap="square">
            <a:spAutoFit/>
          </a:bodyPr>
          <a:lstStyle/>
          <a:p>
            <a:pPr lvl="0" algn="ctr" rtl="1"/>
            <a:r>
              <a:rPr lang="ar-EG" sz="1600" dirty="0">
                <a:solidFill>
                  <a:schemeClr val="tx1">
                    <a:lumMod val="50000"/>
                    <a:lumOff val="50000"/>
                  </a:schemeClr>
                </a:solidFill>
                <a:latin typeface="SST Arabic Medium" pitchFamily="34" charset="-78"/>
                <a:cs typeface="SST Arabic Medium" pitchFamily="34" charset="-78"/>
              </a:rPr>
              <a:t>6</a:t>
            </a:r>
            <a:endParaRPr lang="ar-DZ" sz="1600" dirty="0">
              <a:solidFill>
                <a:schemeClr val="tx1">
                  <a:lumMod val="50000"/>
                  <a:lumOff val="50000"/>
                </a:schemeClr>
              </a:solidFill>
              <a:latin typeface="SST Arabic Medium" pitchFamily="34" charset="-78"/>
              <a:cs typeface="SST Arabic Medium" pitchFamily="34" charset="-78"/>
            </a:endParaRPr>
          </a:p>
        </p:txBody>
      </p:sp>
      <p:sp>
        <p:nvSpPr>
          <p:cNvPr id="54" name="Rectangle 53">
            <a:extLst>
              <a:ext uri="{FF2B5EF4-FFF2-40B4-BE49-F238E27FC236}">
                <a16:creationId xmlns:a16="http://schemas.microsoft.com/office/drawing/2014/main" id="{F06B6DF8-E8C4-4E7C-938C-470D8E897D5E}"/>
              </a:ext>
            </a:extLst>
          </p:cNvPr>
          <p:cNvSpPr/>
          <p:nvPr/>
        </p:nvSpPr>
        <p:spPr>
          <a:xfrm>
            <a:off x="1411670" y="3500696"/>
            <a:ext cx="2477302" cy="338554"/>
          </a:xfrm>
          <a:prstGeom prst="rect">
            <a:avLst/>
          </a:prstGeom>
          <a:ln>
            <a:noFill/>
          </a:ln>
        </p:spPr>
        <p:txBody>
          <a:bodyPr wrap="square">
            <a:spAutoFit/>
          </a:bodyPr>
          <a:lstStyle/>
          <a:p>
            <a:pPr lvl="0" rtl="1"/>
            <a:r>
              <a:rPr lang="ar-DZ" sz="1600" dirty="0">
                <a:solidFill>
                  <a:schemeClr val="bg1"/>
                </a:solidFill>
                <a:latin typeface="SST Arabic Medium" pitchFamily="34" charset="-78"/>
                <a:cs typeface="SST Arabic Medium" pitchFamily="34" charset="-78"/>
              </a:rPr>
              <a:t>المتابعة</a:t>
            </a:r>
          </a:p>
        </p:txBody>
      </p:sp>
      <p:sp>
        <p:nvSpPr>
          <p:cNvPr id="55" name="Rectangle 54">
            <a:extLst>
              <a:ext uri="{FF2B5EF4-FFF2-40B4-BE49-F238E27FC236}">
                <a16:creationId xmlns:a16="http://schemas.microsoft.com/office/drawing/2014/main" id="{F06B6DF8-E8C4-4E7C-938C-470D8E897D5E}"/>
              </a:ext>
            </a:extLst>
          </p:cNvPr>
          <p:cNvSpPr/>
          <p:nvPr/>
        </p:nvSpPr>
        <p:spPr>
          <a:xfrm>
            <a:off x="1411670" y="2974411"/>
            <a:ext cx="2477302" cy="338554"/>
          </a:xfrm>
          <a:prstGeom prst="rect">
            <a:avLst/>
          </a:prstGeom>
          <a:ln>
            <a:noFill/>
          </a:ln>
        </p:spPr>
        <p:txBody>
          <a:bodyPr wrap="square">
            <a:spAutoFit/>
          </a:bodyPr>
          <a:lstStyle/>
          <a:p>
            <a:pPr lvl="0" rtl="1"/>
            <a:r>
              <a:rPr lang="ar-DZ" sz="1600" dirty="0">
                <a:solidFill>
                  <a:schemeClr val="bg1"/>
                </a:solidFill>
                <a:latin typeface="SST Arabic Medium" pitchFamily="34" charset="-78"/>
                <a:cs typeface="SST Arabic Medium" pitchFamily="34" charset="-78"/>
              </a:rPr>
              <a:t>المشاركة</a:t>
            </a:r>
          </a:p>
        </p:txBody>
      </p:sp>
    </p:spTree>
    <p:extLst>
      <p:ext uri="{BB962C8B-B14F-4D97-AF65-F5344CB8AC3E}">
        <p14:creationId xmlns:p14="http://schemas.microsoft.com/office/powerpoint/2010/main" val="11482546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06B6DF8-E8C4-4E7C-938C-470D8E897D5E}"/>
              </a:ext>
            </a:extLst>
          </p:cNvPr>
          <p:cNvSpPr/>
          <p:nvPr/>
        </p:nvSpPr>
        <p:spPr>
          <a:xfrm>
            <a:off x="6548915" y="1415088"/>
            <a:ext cx="5058114" cy="1615827"/>
          </a:xfrm>
          <a:prstGeom prst="rect">
            <a:avLst/>
          </a:prstGeom>
        </p:spPr>
        <p:txBody>
          <a:bodyPr wrap="square">
            <a:spAutoFit/>
          </a:bodyPr>
          <a:lstStyle/>
          <a:p>
            <a:pPr lvl="0" algn="r" rtl="1">
              <a:lnSpc>
                <a:spcPct val="150000"/>
              </a:lnSpc>
            </a:pPr>
            <a:r>
              <a:rPr lang="ar-EG" dirty="0">
                <a:solidFill>
                  <a:srgbClr val="03A5AD"/>
                </a:solidFill>
                <a:latin typeface="SST Arabic Medium" pitchFamily="34" charset="-78"/>
                <a:cs typeface="SST Arabic Medium" pitchFamily="34" charset="-78"/>
              </a:rPr>
              <a:t>أ. </a:t>
            </a:r>
            <a:r>
              <a:rPr lang="ar-DZ" dirty="0">
                <a:solidFill>
                  <a:srgbClr val="03A5AD"/>
                </a:solidFill>
                <a:latin typeface="SST Arabic Medium" pitchFamily="34" charset="-78"/>
                <a:cs typeface="SST Arabic Medium" pitchFamily="34" charset="-78"/>
              </a:rPr>
              <a:t>التحديد</a:t>
            </a:r>
          </a:p>
          <a:p>
            <a:pPr algn="justLow" rtl="1">
              <a:lnSpc>
                <a:spcPct val="150000"/>
              </a:lnSpc>
            </a:pPr>
            <a:r>
              <a:rPr lang="ar-DZ" sz="1600" dirty="0">
                <a:solidFill>
                  <a:schemeClr val="tx1">
                    <a:lumMod val="50000"/>
                    <a:lumOff val="50000"/>
                  </a:schemeClr>
                </a:solidFill>
                <a:latin typeface="SST Arabic Medium" pitchFamily="34" charset="-78"/>
                <a:cs typeface="SST Arabic Medium" pitchFamily="34" charset="-78"/>
              </a:rPr>
              <a:t>قد يتم تحديد المعنيين بصورة عامة قبل تشكيل فريق المشروع. ويوضح التحديد التفصيلي للمعنيين العمل المبدئي</a:t>
            </a:r>
            <a:r>
              <a:rPr lang="ar-EG" sz="1600" dirty="0">
                <a:solidFill>
                  <a:schemeClr val="tx1">
                    <a:lumMod val="50000"/>
                    <a:lumOff val="50000"/>
                  </a:schemeClr>
                </a:solidFill>
                <a:latin typeface="SST Arabic Medium" pitchFamily="34" charset="-78"/>
                <a:cs typeface="SST Arabic Medium" pitchFamily="34" charset="-78"/>
              </a:rPr>
              <a:t> </a:t>
            </a:r>
            <a:r>
              <a:rPr lang="ar-DZ" sz="1600" dirty="0">
                <a:solidFill>
                  <a:schemeClr val="tx1">
                    <a:lumMod val="50000"/>
                    <a:lumOff val="50000"/>
                  </a:schemeClr>
                </a:solidFill>
                <a:latin typeface="SST Arabic Medium" pitchFamily="34" charset="-78"/>
                <a:cs typeface="SST Arabic Medium" pitchFamily="34" charset="-78"/>
              </a:rPr>
              <a:t>بشكل تدريجي وهو نشاط مستمر على مدار المشروع. </a:t>
            </a:r>
            <a:endParaRPr lang="en-US" sz="1600" dirty="0">
              <a:solidFill>
                <a:schemeClr val="tx1">
                  <a:lumMod val="50000"/>
                  <a:lumOff val="50000"/>
                </a:schemeClr>
              </a:solidFill>
              <a:latin typeface="SST Arabic Medium" pitchFamily="34" charset="-78"/>
              <a:cs typeface="SST Arabic Medium" pitchFamily="34" charset="-78"/>
            </a:endParaRPr>
          </a:p>
        </p:txBody>
      </p:sp>
      <p:sp>
        <p:nvSpPr>
          <p:cNvPr id="6" name="TextBox 5">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المعنيين</a:t>
            </a:r>
          </a:p>
        </p:txBody>
      </p:sp>
      <p:grpSp>
        <p:nvGrpSpPr>
          <p:cNvPr id="8" name="Group 7"/>
          <p:cNvGrpSpPr/>
          <p:nvPr/>
        </p:nvGrpSpPr>
        <p:grpSpPr>
          <a:xfrm>
            <a:off x="866467" y="1734828"/>
            <a:ext cx="5136084" cy="2908678"/>
            <a:chOff x="866467" y="2320547"/>
            <a:chExt cx="6542482" cy="3705152"/>
          </a:xfrm>
        </p:grpSpPr>
        <p:pic>
          <p:nvPicPr>
            <p:cNvPr id="9" name="صورة 135"/>
            <p:cNvPicPr>
              <a:picLocks noChangeAspect="1"/>
            </p:cNvPicPr>
            <p:nvPr/>
          </p:nvPicPr>
          <p:blipFill rotWithShape="1">
            <a:blip r:embed="rId3" cstate="email">
              <a:extLst>
                <a:ext uri="{28A0092B-C50C-407E-A947-70E740481C1C}">
                  <a14:useLocalDpi xmlns:a14="http://schemas.microsoft.com/office/drawing/2010/main"/>
                </a:ext>
              </a:extLst>
            </a:blip>
            <a:srcRect t="11072"/>
            <a:stretch/>
          </p:blipFill>
          <p:spPr>
            <a:xfrm>
              <a:off x="2004373" y="2320547"/>
              <a:ext cx="3577954" cy="3705152"/>
            </a:xfrm>
            <a:prstGeom prst="rect">
              <a:avLst/>
            </a:prstGeom>
          </p:spPr>
        </p:pic>
        <p:sp>
          <p:nvSpPr>
            <p:cNvPr id="10" name="Freeform 5"/>
            <p:cNvSpPr/>
            <p:nvPr/>
          </p:nvSpPr>
          <p:spPr>
            <a:xfrm>
              <a:off x="866467" y="3077865"/>
              <a:ext cx="3012949" cy="860843"/>
            </a:xfrm>
            <a:custGeom>
              <a:avLst/>
              <a:gdLst/>
              <a:ahLst/>
              <a:cxnLst/>
              <a:rect l="l" t="t" r="r" b="b"/>
              <a:pathLst>
                <a:path w="8056288" h="2301797">
                  <a:moveTo>
                    <a:pt x="0" y="0"/>
                  </a:moveTo>
                  <a:lnTo>
                    <a:pt x="8056288" y="0"/>
                  </a:lnTo>
                  <a:lnTo>
                    <a:pt x="8056288" y="2301797"/>
                  </a:lnTo>
                  <a:lnTo>
                    <a:pt x="0" y="2301797"/>
                  </a:lnTo>
                  <a:lnTo>
                    <a:pt x="0" y="0"/>
                  </a:lnTo>
                  <a:close/>
                </a:path>
              </a:pathLst>
            </a:custGeom>
            <a:blipFill>
              <a:blip r:embed="rId4">
                <a:extLst>
                  <a:ext uri="{96DAC541-7B7A-43D3-8B79-37D633B846F1}">
                    <asvg:svgBlip xmlns:asvg="http://schemas.microsoft.com/office/drawing/2016/SVG/main" r:embed="rId5"/>
                  </a:ext>
                </a:extLst>
              </a:blip>
              <a:stretch>
                <a:fillRect/>
              </a:stretch>
            </a:blipFill>
            <a:ln cap="sq">
              <a:noFill/>
              <a:prstDash val="solid"/>
              <a:miter/>
            </a:ln>
          </p:spPr>
          <p:txBody>
            <a:bodyPr/>
            <a:lstStyle/>
            <a:p>
              <a:endParaRPr lang="en-SA"/>
            </a:p>
          </p:txBody>
        </p:sp>
        <p:grpSp>
          <p:nvGrpSpPr>
            <p:cNvPr id="11" name="Group 6"/>
            <p:cNvGrpSpPr/>
            <p:nvPr/>
          </p:nvGrpSpPr>
          <p:grpSpPr>
            <a:xfrm>
              <a:off x="1034071" y="3224563"/>
              <a:ext cx="368756" cy="368756"/>
              <a:chOff x="0" y="0"/>
              <a:chExt cx="6350000" cy="6350000"/>
            </a:xfrm>
          </p:grpSpPr>
          <p:sp>
            <p:nvSpPr>
              <p:cNvPr id="27" name="Freeform 7"/>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EFD"/>
              </a:solidFill>
            </p:spPr>
            <p:txBody>
              <a:bodyPr/>
              <a:lstStyle/>
              <a:p>
                <a:endParaRPr lang="en-SA"/>
              </a:p>
            </p:txBody>
          </p:sp>
        </p:grpSp>
        <p:sp>
          <p:nvSpPr>
            <p:cNvPr id="12" name="Freeform 8"/>
            <p:cNvSpPr/>
            <p:nvPr/>
          </p:nvSpPr>
          <p:spPr>
            <a:xfrm>
              <a:off x="866467" y="3757978"/>
              <a:ext cx="3012949" cy="860843"/>
            </a:xfrm>
            <a:custGeom>
              <a:avLst/>
              <a:gdLst/>
              <a:ahLst/>
              <a:cxnLst/>
              <a:rect l="l" t="t" r="r" b="b"/>
              <a:pathLst>
                <a:path w="8056288" h="2301797">
                  <a:moveTo>
                    <a:pt x="0" y="0"/>
                  </a:moveTo>
                  <a:lnTo>
                    <a:pt x="8056288" y="0"/>
                  </a:lnTo>
                  <a:lnTo>
                    <a:pt x="8056288" y="2301796"/>
                  </a:lnTo>
                  <a:lnTo>
                    <a:pt x="0" y="2301796"/>
                  </a:lnTo>
                  <a:lnTo>
                    <a:pt x="0" y="0"/>
                  </a:lnTo>
                  <a:close/>
                </a:path>
              </a:pathLst>
            </a:custGeom>
            <a:blipFill>
              <a:blip r:embed="rId6">
                <a:extLst>
                  <a:ext uri="{96DAC541-7B7A-43D3-8B79-37D633B846F1}">
                    <asvg:svgBlip xmlns:asvg="http://schemas.microsoft.com/office/drawing/2016/SVG/main" r:embed="rId7"/>
                  </a:ext>
                </a:extLst>
              </a:blip>
              <a:stretch>
                <a:fillRect/>
              </a:stretch>
            </a:blipFill>
            <a:ln cap="sq">
              <a:noFill/>
              <a:prstDash val="solid"/>
              <a:miter/>
            </a:ln>
          </p:spPr>
          <p:txBody>
            <a:bodyPr/>
            <a:lstStyle/>
            <a:p>
              <a:endParaRPr lang="en-SA"/>
            </a:p>
          </p:txBody>
        </p:sp>
        <p:sp>
          <p:nvSpPr>
            <p:cNvPr id="13" name="Freeform 9"/>
            <p:cNvSpPr/>
            <p:nvPr/>
          </p:nvSpPr>
          <p:spPr>
            <a:xfrm>
              <a:off x="866467" y="4442445"/>
              <a:ext cx="3012949" cy="860843"/>
            </a:xfrm>
            <a:custGeom>
              <a:avLst/>
              <a:gdLst/>
              <a:ahLst/>
              <a:cxnLst/>
              <a:rect l="l" t="t" r="r" b="b"/>
              <a:pathLst>
                <a:path w="8056288" h="2301797">
                  <a:moveTo>
                    <a:pt x="0" y="0"/>
                  </a:moveTo>
                  <a:lnTo>
                    <a:pt x="8056288" y="0"/>
                  </a:lnTo>
                  <a:lnTo>
                    <a:pt x="8056288" y="2301796"/>
                  </a:lnTo>
                  <a:lnTo>
                    <a:pt x="0" y="2301796"/>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SA"/>
            </a:p>
          </p:txBody>
        </p:sp>
        <p:grpSp>
          <p:nvGrpSpPr>
            <p:cNvPr id="14" name="Group 10"/>
            <p:cNvGrpSpPr/>
            <p:nvPr/>
          </p:nvGrpSpPr>
          <p:grpSpPr>
            <a:xfrm>
              <a:off x="1034071" y="3911694"/>
              <a:ext cx="368756" cy="368756"/>
              <a:chOff x="0" y="0"/>
              <a:chExt cx="6350000" cy="6350000"/>
            </a:xfrm>
          </p:grpSpPr>
          <p:sp>
            <p:nvSpPr>
              <p:cNvPr id="26" name="Freeform 11"/>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EFD"/>
              </a:solidFill>
            </p:spPr>
            <p:txBody>
              <a:bodyPr/>
              <a:lstStyle/>
              <a:p>
                <a:endParaRPr lang="en-SA"/>
              </a:p>
            </p:txBody>
          </p:sp>
        </p:grpSp>
        <p:sp>
          <p:nvSpPr>
            <p:cNvPr id="15" name="Freeform 12"/>
            <p:cNvSpPr/>
            <p:nvPr/>
          </p:nvSpPr>
          <p:spPr>
            <a:xfrm flipH="1">
              <a:off x="4396000" y="3757978"/>
              <a:ext cx="3012949" cy="860843"/>
            </a:xfrm>
            <a:custGeom>
              <a:avLst/>
              <a:gdLst/>
              <a:ahLst/>
              <a:cxnLst/>
              <a:rect l="l" t="t" r="r" b="b"/>
              <a:pathLst>
                <a:path w="8056288" h="2301797">
                  <a:moveTo>
                    <a:pt x="8056288" y="0"/>
                  </a:moveTo>
                  <a:lnTo>
                    <a:pt x="0" y="0"/>
                  </a:lnTo>
                  <a:lnTo>
                    <a:pt x="0" y="2301796"/>
                  </a:lnTo>
                  <a:lnTo>
                    <a:pt x="8056288" y="2301796"/>
                  </a:lnTo>
                  <a:lnTo>
                    <a:pt x="8056288"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SA"/>
            </a:p>
          </p:txBody>
        </p:sp>
        <p:sp>
          <p:nvSpPr>
            <p:cNvPr id="16" name="Freeform 13"/>
            <p:cNvSpPr/>
            <p:nvPr/>
          </p:nvSpPr>
          <p:spPr>
            <a:xfrm flipH="1">
              <a:off x="4396000" y="3077865"/>
              <a:ext cx="3012949" cy="860843"/>
            </a:xfrm>
            <a:custGeom>
              <a:avLst/>
              <a:gdLst/>
              <a:ahLst/>
              <a:cxnLst/>
              <a:rect l="l" t="t" r="r" b="b"/>
              <a:pathLst>
                <a:path w="8056288" h="2301797">
                  <a:moveTo>
                    <a:pt x="8056288" y="0"/>
                  </a:moveTo>
                  <a:lnTo>
                    <a:pt x="0" y="0"/>
                  </a:lnTo>
                  <a:lnTo>
                    <a:pt x="0" y="2301797"/>
                  </a:lnTo>
                  <a:lnTo>
                    <a:pt x="8056288" y="2301797"/>
                  </a:lnTo>
                  <a:lnTo>
                    <a:pt x="8056288"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SA"/>
            </a:p>
          </p:txBody>
        </p:sp>
        <p:sp>
          <p:nvSpPr>
            <p:cNvPr id="17" name="Freeform 14"/>
            <p:cNvSpPr/>
            <p:nvPr/>
          </p:nvSpPr>
          <p:spPr>
            <a:xfrm flipH="1">
              <a:off x="4396000" y="4442445"/>
              <a:ext cx="3012949" cy="860843"/>
            </a:xfrm>
            <a:custGeom>
              <a:avLst/>
              <a:gdLst/>
              <a:ahLst/>
              <a:cxnLst/>
              <a:rect l="l" t="t" r="r" b="b"/>
              <a:pathLst>
                <a:path w="8056288" h="2301797">
                  <a:moveTo>
                    <a:pt x="8056288" y="0"/>
                  </a:moveTo>
                  <a:lnTo>
                    <a:pt x="0" y="0"/>
                  </a:lnTo>
                  <a:lnTo>
                    <a:pt x="0" y="2301796"/>
                  </a:lnTo>
                  <a:lnTo>
                    <a:pt x="8056288" y="2301796"/>
                  </a:lnTo>
                  <a:lnTo>
                    <a:pt x="8056288"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SA"/>
            </a:p>
          </p:txBody>
        </p:sp>
        <p:grpSp>
          <p:nvGrpSpPr>
            <p:cNvPr id="18" name="Group 15"/>
            <p:cNvGrpSpPr/>
            <p:nvPr/>
          </p:nvGrpSpPr>
          <p:grpSpPr>
            <a:xfrm>
              <a:off x="1034071" y="4592875"/>
              <a:ext cx="368756" cy="368756"/>
              <a:chOff x="0" y="0"/>
              <a:chExt cx="6350000" cy="6350000"/>
            </a:xfrm>
          </p:grpSpPr>
          <p:sp>
            <p:nvSpPr>
              <p:cNvPr id="25" name="Freeform 16"/>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EFD"/>
              </a:solidFill>
            </p:spPr>
            <p:txBody>
              <a:bodyPr/>
              <a:lstStyle/>
              <a:p>
                <a:endParaRPr lang="en-SA"/>
              </a:p>
            </p:txBody>
          </p:sp>
        </p:grpSp>
        <p:grpSp>
          <p:nvGrpSpPr>
            <p:cNvPr id="19" name="Group 17"/>
            <p:cNvGrpSpPr/>
            <p:nvPr/>
          </p:nvGrpSpPr>
          <p:grpSpPr>
            <a:xfrm>
              <a:off x="6870739" y="3224563"/>
              <a:ext cx="368756" cy="368756"/>
              <a:chOff x="0" y="0"/>
              <a:chExt cx="6350000" cy="6350000"/>
            </a:xfrm>
          </p:grpSpPr>
          <p:sp>
            <p:nvSpPr>
              <p:cNvPr id="24" name="Freeform 18"/>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EFD"/>
              </a:solidFill>
            </p:spPr>
            <p:txBody>
              <a:bodyPr/>
              <a:lstStyle/>
              <a:p>
                <a:endParaRPr lang="en-SA"/>
              </a:p>
            </p:txBody>
          </p:sp>
        </p:grpSp>
        <p:grpSp>
          <p:nvGrpSpPr>
            <p:cNvPr id="20" name="Group 19"/>
            <p:cNvGrpSpPr/>
            <p:nvPr/>
          </p:nvGrpSpPr>
          <p:grpSpPr>
            <a:xfrm>
              <a:off x="6870739" y="3899977"/>
              <a:ext cx="368756" cy="368756"/>
              <a:chOff x="0" y="0"/>
              <a:chExt cx="6350000" cy="6350000"/>
            </a:xfrm>
          </p:grpSpPr>
          <p:sp>
            <p:nvSpPr>
              <p:cNvPr id="23" name="Freeform 20"/>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EFD"/>
              </a:solidFill>
            </p:spPr>
            <p:txBody>
              <a:bodyPr/>
              <a:lstStyle/>
              <a:p>
                <a:endParaRPr lang="en-SA"/>
              </a:p>
            </p:txBody>
          </p:sp>
        </p:grpSp>
        <p:grpSp>
          <p:nvGrpSpPr>
            <p:cNvPr id="21" name="Group 21"/>
            <p:cNvGrpSpPr/>
            <p:nvPr/>
          </p:nvGrpSpPr>
          <p:grpSpPr>
            <a:xfrm>
              <a:off x="6870739" y="4584444"/>
              <a:ext cx="368756" cy="368756"/>
              <a:chOff x="0" y="0"/>
              <a:chExt cx="6350000" cy="6350000"/>
            </a:xfrm>
          </p:grpSpPr>
          <p:sp>
            <p:nvSpPr>
              <p:cNvPr id="22" name="Freeform 22"/>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EFD"/>
              </a:solidFill>
            </p:spPr>
            <p:txBody>
              <a:bodyPr/>
              <a:lstStyle/>
              <a:p>
                <a:endParaRPr lang="en-SA"/>
              </a:p>
            </p:txBody>
          </p:sp>
        </p:grpSp>
      </p:grpSp>
      <p:sp>
        <p:nvSpPr>
          <p:cNvPr id="28" name="TextBox 27"/>
          <p:cNvSpPr txBox="1"/>
          <p:nvPr/>
        </p:nvSpPr>
        <p:spPr>
          <a:xfrm>
            <a:off x="665871" y="4930324"/>
            <a:ext cx="5537201" cy="338554"/>
          </a:xfrm>
          <a:prstGeom prst="rect">
            <a:avLst/>
          </a:prstGeom>
          <a:noFill/>
        </p:spPr>
        <p:txBody>
          <a:bodyPr wrap="square" rtlCol="0">
            <a:spAutoFit/>
          </a:bodyPr>
          <a:lstStyle/>
          <a:p>
            <a:pPr lvl="0" algn="ctr" rtl="1">
              <a:defRPr/>
            </a:pPr>
            <a:r>
              <a:rPr lang="ar-EG" sz="1600" dirty="0">
                <a:solidFill>
                  <a:schemeClr val="tx1">
                    <a:lumMod val="50000"/>
                    <a:lumOff val="50000"/>
                  </a:schemeClr>
                </a:solidFill>
                <a:latin typeface="SST Arabic Medium" pitchFamily="34" charset="-78"/>
                <a:cs typeface="SST Arabic Medium" pitchFamily="34" charset="-78"/>
              </a:rPr>
              <a:t>الشكل 2-3 استعراض مشاركة المعنيين الفعالة</a:t>
            </a:r>
          </a:p>
        </p:txBody>
      </p:sp>
      <p:sp>
        <p:nvSpPr>
          <p:cNvPr id="29" name="Rectangle 28">
            <a:extLst>
              <a:ext uri="{FF2B5EF4-FFF2-40B4-BE49-F238E27FC236}">
                <a16:creationId xmlns:a16="http://schemas.microsoft.com/office/drawing/2014/main" id="{F06B6DF8-E8C4-4E7C-938C-470D8E897D5E}"/>
              </a:ext>
            </a:extLst>
          </p:cNvPr>
          <p:cNvSpPr/>
          <p:nvPr/>
        </p:nvSpPr>
        <p:spPr>
          <a:xfrm>
            <a:off x="2990577" y="3491171"/>
            <a:ext cx="2477302" cy="338554"/>
          </a:xfrm>
          <a:prstGeom prst="rect">
            <a:avLst/>
          </a:prstGeom>
          <a:ln>
            <a:noFill/>
          </a:ln>
        </p:spPr>
        <p:txBody>
          <a:bodyPr wrap="square">
            <a:spAutoFit/>
          </a:bodyPr>
          <a:lstStyle/>
          <a:p>
            <a:pPr lvl="0" algn="r" rtl="1"/>
            <a:r>
              <a:rPr lang="ar-DZ" sz="1600" dirty="0">
                <a:solidFill>
                  <a:schemeClr val="bg1"/>
                </a:solidFill>
                <a:latin typeface="SST Arabic Medium" pitchFamily="34" charset="-78"/>
                <a:cs typeface="SST Arabic Medium" pitchFamily="34" charset="-78"/>
              </a:rPr>
              <a:t>التحليل</a:t>
            </a:r>
          </a:p>
        </p:txBody>
      </p:sp>
      <p:sp>
        <p:nvSpPr>
          <p:cNvPr id="30" name="Rectangle 29">
            <a:extLst>
              <a:ext uri="{FF2B5EF4-FFF2-40B4-BE49-F238E27FC236}">
                <a16:creationId xmlns:a16="http://schemas.microsoft.com/office/drawing/2014/main" id="{F06B6DF8-E8C4-4E7C-938C-470D8E897D5E}"/>
              </a:ext>
            </a:extLst>
          </p:cNvPr>
          <p:cNvSpPr/>
          <p:nvPr/>
        </p:nvSpPr>
        <p:spPr>
          <a:xfrm>
            <a:off x="1384367" y="2459058"/>
            <a:ext cx="2477302" cy="338554"/>
          </a:xfrm>
          <a:prstGeom prst="rect">
            <a:avLst/>
          </a:prstGeom>
          <a:ln>
            <a:noFill/>
          </a:ln>
        </p:spPr>
        <p:txBody>
          <a:bodyPr wrap="square">
            <a:spAutoFit/>
          </a:bodyPr>
          <a:lstStyle/>
          <a:p>
            <a:pPr lvl="0" rtl="1"/>
            <a:r>
              <a:rPr lang="ar-DZ" sz="1600" dirty="0">
                <a:solidFill>
                  <a:schemeClr val="bg1"/>
                </a:solidFill>
                <a:latin typeface="SST Arabic Medium" pitchFamily="34" charset="-78"/>
                <a:cs typeface="SST Arabic Medium" pitchFamily="34" charset="-78"/>
              </a:rPr>
              <a:t>تحديد الأولوية</a:t>
            </a:r>
          </a:p>
        </p:txBody>
      </p:sp>
      <p:sp>
        <p:nvSpPr>
          <p:cNvPr id="31" name="Rectangle 30">
            <a:extLst>
              <a:ext uri="{FF2B5EF4-FFF2-40B4-BE49-F238E27FC236}">
                <a16:creationId xmlns:a16="http://schemas.microsoft.com/office/drawing/2014/main" id="{F06B6DF8-E8C4-4E7C-938C-470D8E897D5E}"/>
              </a:ext>
            </a:extLst>
          </p:cNvPr>
          <p:cNvSpPr/>
          <p:nvPr/>
        </p:nvSpPr>
        <p:spPr>
          <a:xfrm>
            <a:off x="2990577" y="2964658"/>
            <a:ext cx="2477302" cy="338554"/>
          </a:xfrm>
          <a:prstGeom prst="rect">
            <a:avLst/>
          </a:prstGeom>
          <a:ln>
            <a:noFill/>
          </a:ln>
        </p:spPr>
        <p:txBody>
          <a:bodyPr wrap="square">
            <a:spAutoFit/>
          </a:bodyPr>
          <a:lstStyle/>
          <a:p>
            <a:pPr lvl="0" algn="r" rtl="1"/>
            <a:r>
              <a:rPr lang="ar-DZ" sz="1600" dirty="0">
                <a:solidFill>
                  <a:schemeClr val="bg1"/>
                </a:solidFill>
                <a:latin typeface="SST Arabic Medium" pitchFamily="34" charset="-78"/>
                <a:cs typeface="SST Arabic Medium" pitchFamily="34" charset="-78"/>
              </a:rPr>
              <a:t>الفهم</a:t>
            </a:r>
          </a:p>
        </p:txBody>
      </p:sp>
      <p:sp>
        <p:nvSpPr>
          <p:cNvPr id="32" name="Rectangle 31">
            <a:extLst>
              <a:ext uri="{FF2B5EF4-FFF2-40B4-BE49-F238E27FC236}">
                <a16:creationId xmlns:a16="http://schemas.microsoft.com/office/drawing/2014/main" id="{F06B6DF8-E8C4-4E7C-938C-470D8E897D5E}"/>
              </a:ext>
            </a:extLst>
          </p:cNvPr>
          <p:cNvSpPr/>
          <p:nvPr/>
        </p:nvSpPr>
        <p:spPr>
          <a:xfrm>
            <a:off x="3029949" y="2419979"/>
            <a:ext cx="2477302" cy="338554"/>
          </a:xfrm>
          <a:prstGeom prst="rect">
            <a:avLst/>
          </a:prstGeom>
          <a:ln>
            <a:noFill/>
          </a:ln>
        </p:spPr>
        <p:txBody>
          <a:bodyPr wrap="square">
            <a:spAutoFit/>
          </a:bodyPr>
          <a:lstStyle/>
          <a:p>
            <a:pPr lvl="0" algn="r" rtl="1"/>
            <a:r>
              <a:rPr lang="ar-DZ" sz="1600" dirty="0">
                <a:solidFill>
                  <a:schemeClr val="bg1"/>
                </a:solidFill>
                <a:latin typeface="SST Arabic Medium" pitchFamily="34" charset="-78"/>
                <a:cs typeface="SST Arabic Medium" pitchFamily="34" charset="-78"/>
              </a:rPr>
              <a:t>التحديد</a:t>
            </a:r>
          </a:p>
        </p:txBody>
      </p:sp>
      <p:sp>
        <p:nvSpPr>
          <p:cNvPr id="33" name="Rectangle 32">
            <a:extLst>
              <a:ext uri="{FF2B5EF4-FFF2-40B4-BE49-F238E27FC236}">
                <a16:creationId xmlns:a16="http://schemas.microsoft.com/office/drawing/2014/main" id="{F06B6DF8-E8C4-4E7C-938C-470D8E897D5E}"/>
              </a:ext>
            </a:extLst>
          </p:cNvPr>
          <p:cNvSpPr/>
          <p:nvPr/>
        </p:nvSpPr>
        <p:spPr>
          <a:xfrm>
            <a:off x="5554231" y="2451900"/>
            <a:ext cx="341098" cy="338554"/>
          </a:xfrm>
          <a:prstGeom prst="rect">
            <a:avLst/>
          </a:prstGeom>
          <a:ln>
            <a:noFill/>
          </a:ln>
        </p:spPr>
        <p:txBody>
          <a:bodyPr wrap="square">
            <a:spAutoFit/>
          </a:bodyPr>
          <a:lstStyle/>
          <a:p>
            <a:pPr lvl="0" algn="ctr" rtl="1"/>
            <a:r>
              <a:rPr lang="ar-EG" sz="1600" dirty="0">
                <a:solidFill>
                  <a:schemeClr val="tx1">
                    <a:lumMod val="50000"/>
                    <a:lumOff val="50000"/>
                  </a:schemeClr>
                </a:solidFill>
                <a:latin typeface="SST Arabic Medium" pitchFamily="34" charset="-78"/>
                <a:cs typeface="SST Arabic Medium" pitchFamily="34" charset="-78"/>
              </a:rPr>
              <a:t>1</a:t>
            </a:r>
            <a:endParaRPr lang="ar-DZ" sz="1600" dirty="0">
              <a:solidFill>
                <a:schemeClr val="tx1">
                  <a:lumMod val="50000"/>
                  <a:lumOff val="50000"/>
                </a:schemeClr>
              </a:solidFill>
              <a:latin typeface="SST Arabic Medium" pitchFamily="34" charset="-78"/>
              <a:cs typeface="SST Arabic Medium" pitchFamily="34" charset="-78"/>
            </a:endParaRPr>
          </a:p>
        </p:txBody>
      </p:sp>
      <p:sp>
        <p:nvSpPr>
          <p:cNvPr id="34" name="Rectangle 33">
            <a:extLst>
              <a:ext uri="{FF2B5EF4-FFF2-40B4-BE49-F238E27FC236}">
                <a16:creationId xmlns:a16="http://schemas.microsoft.com/office/drawing/2014/main" id="{F06B6DF8-E8C4-4E7C-938C-470D8E897D5E}"/>
              </a:ext>
            </a:extLst>
          </p:cNvPr>
          <p:cNvSpPr/>
          <p:nvPr/>
        </p:nvSpPr>
        <p:spPr>
          <a:xfrm>
            <a:off x="5554231" y="2967686"/>
            <a:ext cx="341098" cy="338554"/>
          </a:xfrm>
          <a:prstGeom prst="rect">
            <a:avLst/>
          </a:prstGeom>
          <a:ln>
            <a:noFill/>
          </a:ln>
        </p:spPr>
        <p:txBody>
          <a:bodyPr wrap="square">
            <a:spAutoFit/>
          </a:bodyPr>
          <a:lstStyle/>
          <a:p>
            <a:pPr lvl="0" algn="ctr" rtl="1"/>
            <a:r>
              <a:rPr lang="ar-EG" sz="1600" dirty="0">
                <a:solidFill>
                  <a:schemeClr val="tx1">
                    <a:lumMod val="50000"/>
                    <a:lumOff val="50000"/>
                  </a:schemeClr>
                </a:solidFill>
                <a:latin typeface="SST Arabic Medium" pitchFamily="34" charset="-78"/>
                <a:cs typeface="SST Arabic Medium" pitchFamily="34" charset="-78"/>
              </a:rPr>
              <a:t>2</a:t>
            </a:r>
            <a:endParaRPr lang="ar-DZ" sz="1600" dirty="0">
              <a:solidFill>
                <a:schemeClr val="tx1">
                  <a:lumMod val="50000"/>
                  <a:lumOff val="50000"/>
                </a:schemeClr>
              </a:solidFill>
              <a:latin typeface="SST Arabic Medium" pitchFamily="34" charset="-78"/>
              <a:cs typeface="SST Arabic Medium" pitchFamily="34" charset="-78"/>
            </a:endParaRPr>
          </a:p>
        </p:txBody>
      </p:sp>
      <p:sp>
        <p:nvSpPr>
          <p:cNvPr id="35" name="Rectangle 34">
            <a:extLst>
              <a:ext uri="{FF2B5EF4-FFF2-40B4-BE49-F238E27FC236}">
                <a16:creationId xmlns:a16="http://schemas.microsoft.com/office/drawing/2014/main" id="{F06B6DF8-E8C4-4E7C-938C-470D8E897D5E}"/>
              </a:ext>
            </a:extLst>
          </p:cNvPr>
          <p:cNvSpPr/>
          <p:nvPr/>
        </p:nvSpPr>
        <p:spPr>
          <a:xfrm>
            <a:off x="5554231" y="3492997"/>
            <a:ext cx="341098" cy="338554"/>
          </a:xfrm>
          <a:prstGeom prst="rect">
            <a:avLst/>
          </a:prstGeom>
          <a:ln>
            <a:noFill/>
          </a:ln>
        </p:spPr>
        <p:txBody>
          <a:bodyPr wrap="square">
            <a:spAutoFit/>
          </a:bodyPr>
          <a:lstStyle/>
          <a:p>
            <a:pPr lvl="0" algn="ctr" rtl="1"/>
            <a:r>
              <a:rPr lang="ar-EG" sz="1600" dirty="0">
                <a:solidFill>
                  <a:schemeClr val="tx1">
                    <a:lumMod val="50000"/>
                    <a:lumOff val="50000"/>
                  </a:schemeClr>
                </a:solidFill>
                <a:latin typeface="SST Arabic Medium" pitchFamily="34" charset="-78"/>
                <a:cs typeface="SST Arabic Medium" pitchFamily="34" charset="-78"/>
              </a:rPr>
              <a:t>3</a:t>
            </a:r>
            <a:endParaRPr lang="ar-DZ" sz="1600" dirty="0">
              <a:solidFill>
                <a:schemeClr val="tx1">
                  <a:lumMod val="50000"/>
                  <a:lumOff val="50000"/>
                </a:schemeClr>
              </a:solidFill>
              <a:latin typeface="SST Arabic Medium" pitchFamily="34" charset="-78"/>
              <a:cs typeface="SST Arabic Medium" pitchFamily="34" charset="-78"/>
            </a:endParaRPr>
          </a:p>
        </p:txBody>
      </p:sp>
      <p:sp>
        <p:nvSpPr>
          <p:cNvPr id="36" name="Rectangle 35">
            <a:extLst>
              <a:ext uri="{FF2B5EF4-FFF2-40B4-BE49-F238E27FC236}">
                <a16:creationId xmlns:a16="http://schemas.microsoft.com/office/drawing/2014/main" id="{F06B6DF8-E8C4-4E7C-938C-470D8E897D5E}"/>
              </a:ext>
            </a:extLst>
          </p:cNvPr>
          <p:cNvSpPr/>
          <p:nvPr/>
        </p:nvSpPr>
        <p:spPr>
          <a:xfrm>
            <a:off x="953186" y="2429044"/>
            <a:ext cx="341098" cy="338554"/>
          </a:xfrm>
          <a:prstGeom prst="rect">
            <a:avLst/>
          </a:prstGeom>
          <a:ln>
            <a:noFill/>
          </a:ln>
        </p:spPr>
        <p:txBody>
          <a:bodyPr wrap="square">
            <a:spAutoFit/>
          </a:bodyPr>
          <a:lstStyle/>
          <a:p>
            <a:pPr lvl="0" algn="ctr" rtl="1"/>
            <a:r>
              <a:rPr lang="ar-EG" sz="1600" dirty="0">
                <a:solidFill>
                  <a:schemeClr val="tx1">
                    <a:lumMod val="50000"/>
                    <a:lumOff val="50000"/>
                  </a:schemeClr>
                </a:solidFill>
                <a:latin typeface="SST Arabic Medium" pitchFamily="34" charset="-78"/>
                <a:cs typeface="SST Arabic Medium" pitchFamily="34" charset="-78"/>
              </a:rPr>
              <a:t>4</a:t>
            </a:r>
            <a:endParaRPr lang="ar-DZ" sz="1600" dirty="0">
              <a:solidFill>
                <a:schemeClr val="tx1">
                  <a:lumMod val="50000"/>
                  <a:lumOff val="50000"/>
                </a:schemeClr>
              </a:solidFill>
              <a:latin typeface="SST Arabic Medium" pitchFamily="34" charset="-78"/>
              <a:cs typeface="SST Arabic Medium" pitchFamily="34" charset="-78"/>
            </a:endParaRPr>
          </a:p>
        </p:txBody>
      </p:sp>
      <p:sp>
        <p:nvSpPr>
          <p:cNvPr id="37" name="Rectangle 36">
            <a:extLst>
              <a:ext uri="{FF2B5EF4-FFF2-40B4-BE49-F238E27FC236}">
                <a16:creationId xmlns:a16="http://schemas.microsoft.com/office/drawing/2014/main" id="{F06B6DF8-E8C4-4E7C-938C-470D8E897D5E}"/>
              </a:ext>
            </a:extLst>
          </p:cNvPr>
          <p:cNvSpPr/>
          <p:nvPr/>
        </p:nvSpPr>
        <p:spPr>
          <a:xfrm>
            <a:off x="962711" y="2992455"/>
            <a:ext cx="341098" cy="338554"/>
          </a:xfrm>
          <a:prstGeom prst="rect">
            <a:avLst/>
          </a:prstGeom>
          <a:ln>
            <a:noFill/>
          </a:ln>
        </p:spPr>
        <p:txBody>
          <a:bodyPr wrap="square">
            <a:spAutoFit/>
          </a:bodyPr>
          <a:lstStyle/>
          <a:p>
            <a:pPr lvl="0" algn="ctr" rtl="1"/>
            <a:r>
              <a:rPr lang="ar-EG" sz="1600" dirty="0">
                <a:solidFill>
                  <a:schemeClr val="tx1">
                    <a:lumMod val="50000"/>
                    <a:lumOff val="50000"/>
                  </a:schemeClr>
                </a:solidFill>
                <a:latin typeface="SST Arabic Medium" pitchFamily="34" charset="-78"/>
                <a:cs typeface="SST Arabic Medium" pitchFamily="34" charset="-78"/>
              </a:rPr>
              <a:t>5</a:t>
            </a:r>
            <a:endParaRPr lang="ar-DZ" sz="1600" dirty="0">
              <a:solidFill>
                <a:schemeClr val="tx1">
                  <a:lumMod val="50000"/>
                  <a:lumOff val="50000"/>
                </a:schemeClr>
              </a:solidFill>
              <a:latin typeface="SST Arabic Medium" pitchFamily="34" charset="-78"/>
              <a:cs typeface="SST Arabic Medium" pitchFamily="34" charset="-78"/>
            </a:endParaRPr>
          </a:p>
        </p:txBody>
      </p:sp>
      <p:sp>
        <p:nvSpPr>
          <p:cNvPr id="38" name="Rectangle 37">
            <a:extLst>
              <a:ext uri="{FF2B5EF4-FFF2-40B4-BE49-F238E27FC236}">
                <a16:creationId xmlns:a16="http://schemas.microsoft.com/office/drawing/2014/main" id="{F06B6DF8-E8C4-4E7C-938C-470D8E897D5E}"/>
              </a:ext>
            </a:extLst>
          </p:cNvPr>
          <p:cNvSpPr/>
          <p:nvPr/>
        </p:nvSpPr>
        <p:spPr>
          <a:xfrm>
            <a:off x="953186" y="3508241"/>
            <a:ext cx="341098" cy="338554"/>
          </a:xfrm>
          <a:prstGeom prst="rect">
            <a:avLst/>
          </a:prstGeom>
          <a:ln>
            <a:noFill/>
          </a:ln>
        </p:spPr>
        <p:txBody>
          <a:bodyPr wrap="square">
            <a:spAutoFit/>
          </a:bodyPr>
          <a:lstStyle/>
          <a:p>
            <a:pPr lvl="0" algn="ctr" rtl="1"/>
            <a:r>
              <a:rPr lang="ar-EG" sz="1600" dirty="0">
                <a:solidFill>
                  <a:schemeClr val="tx1">
                    <a:lumMod val="50000"/>
                    <a:lumOff val="50000"/>
                  </a:schemeClr>
                </a:solidFill>
                <a:latin typeface="SST Arabic Medium" pitchFamily="34" charset="-78"/>
                <a:cs typeface="SST Arabic Medium" pitchFamily="34" charset="-78"/>
              </a:rPr>
              <a:t>6</a:t>
            </a:r>
            <a:endParaRPr lang="ar-DZ" sz="1600" dirty="0">
              <a:solidFill>
                <a:schemeClr val="tx1">
                  <a:lumMod val="50000"/>
                  <a:lumOff val="50000"/>
                </a:schemeClr>
              </a:solidFill>
              <a:latin typeface="SST Arabic Medium" pitchFamily="34" charset="-78"/>
              <a:cs typeface="SST Arabic Medium" pitchFamily="34" charset="-78"/>
            </a:endParaRPr>
          </a:p>
        </p:txBody>
      </p:sp>
      <p:sp>
        <p:nvSpPr>
          <p:cNvPr id="39" name="Rectangle 38">
            <a:extLst>
              <a:ext uri="{FF2B5EF4-FFF2-40B4-BE49-F238E27FC236}">
                <a16:creationId xmlns:a16="http://schemas.microsoft.com/office/drawing/2014/main" id="{F06B6DF8-E8C4-4E7C-938C-470D8E897D5E}"/>
              </a:ext>
            </a:extLst>
          </p:cNvPr>
          <p:cNvSpPr/>
          <p:nvPr/>
        </p:nvSpPr>
        <p:spPr>
          <a:xfrm>
            <a:off x="1411670" y="3500696"/>
            <a:ext cx="2477302" cy="338554"/>
          </a:xfrm>
          <a:prstGeom prst="rect">
            <a:avLst/>
          </a:prstGeom>
          <a:ln>
            <a:noFill/>
          </a:ln>
        </p:spPr>
        <p:txBody>
          <a:bodyPr wrap="square">
            <a:spAutoFit/>
          </a:bodyPr>
          <a:lstStyle/>
          <a:p>
            <a:pPr lvl="0" rtl="1"/>
            <a:r>
              <a:rPr lang="ar-DZ" sz="1600" dirty="0">
                <a:solidFill>
                  <a:schemeClr val="bg1"/>
                </a:solidFill>
                <a:latin typeface="SST Arabic Medium" pitchFamily="34" charset="-78"/>
                <a:cs typeface="SST Arabic Medium" pitchFamily="34" charset="-78"/>
              </a:rPr>
              <a:t>المتابعة</a:t>
            </a:r>
          </a:p>
        </p:txBody>
      </p:sp>
      <p:sp>
        <p:nvSpPr>
          <p:cNvPr id="40" name="Rectangle 39">
            <a:extLst>
              <a:ext uri="{FF2B5EF4-FFF2-40B4-BE49-F238E27FC236}">
                <a16:creationId xmlns:a16="http://schemas.microsoft.com/office/drawing/2014/main" id="{F06B6DF8-E8C4-4E7C-938C-470D8E897D5E}"/>
              </a:ext>
            </a:extLst>
          </p:cNvPr>
          <p:cNvSpPr/>
          <p:nvPr/>
        </p:nvSpPr>
        <p:spPr>
          <a:xfrm>
            <a:off x="1411670" y="2974411"/>
            <a:ext cx="2477302" cy="338554"/>
          </a:xfrm>
          <a:prstGeom prst="rect">
            <a:avLst/>
          </a:prstGeom>
          <a:ln>
            <a:noFill/>
          </a:ln>
        </p:spPr>
        <p:txBody>
          <a:bodyPr wrap="square">
            <a:spAutoFit/>
          </a:bodyPr>
          <a:lstStyle/>
          <a:p>
            <a:pPr lvl="0" rtl="1"/>
            <a:r>
              <a:rPr lang="ar-DZ" sz="1600" dirty="0">
                <a:solidFill>
                  <a:schemeClr val="bg1"/>
                </a:solidFill>
                <a:latin typeface="SST Arabic Medium" pitchFamily="34" charset="-78"/>
                <a:cs typeface="SST Arabic Medium" pitchFamily="34" charset="-78"/>
              </a:rPr>
              <a:t>المشاركة</a:t>
            </a:r>
          </a:p>
        </p:txBody>
      </p:sp>
      <p:cxnSp>
        <p:nvCxnSpPr>
          <p:cNvPr id="41" name="Straight Arrow Connector 40"/>
          <p:cNvCxnSpPr/>
          <p:nvPr/>
        </p:nvCxnSpPr>
        <p:spPr>
          <a:xfrm rot="10800000">
            <a:off x="5988913" y="2598321"/>
            <a:ext cx="466417" cy="0"/>
          </a:xfrm>
          <a:prstGeom prst="straightConnector1">
            <a:avLst/>
          </a:prstGeom>
          <a:ln w="38100">
            <a:solidFill>
              <a:srgbClr val="03A5AD"/>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629580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06B6DF8-E8C4-4E7C-938C-470D8E897D5E}"/>
              </a:ext>
            </a:extLst>
          </p:cNvPr>
          <p:cNvSpPr/>
          <p:nvPr/>
        </p:nvSpPr>
        <p:spPr>
          <a:xfrm>
            <a:off x="6305550" y="1669046"/>
            <a:ext cx="5254774" cy="1985159"/>
          </a:xfrm>
          <a:prstGeom prst="rect">
            <a:avLst/>
          </a:prstGeom>
        </p:spPr>
        <p:txBody>
          <a:bodyPr wrap="square">
            <a:spAutoFit/>
          </a:bodyPr>
          <a:lstStyle/>
          <a:p>
            <a:pPr lvl="0" algn="r" rtl="1">
              <a:lnSpc>
                <a:spcPct val="150000"/>
              </a:lnSpc>
            </a:pPr>
            <a:r>
              <a:rPr lang="ar-EG" dirty="0">
                <a:solidFill>
                  <a:srgbClr val="03A5AD"/>
                </a:solidFill>
                <a:latin typeface="SST Arabic Medium" pitchFamily="34" charset="-78"/>
                <a:cs typeface="SST Arabic Medium" pitchFamily="34" charset="-78"/>
              </a:rPr>
              <a:t>ب. </a:t>
            </a:r>
            <a:r>
              <a:rPr lang="ar-DZ" dirty="0">
                <a:solidFill>
                  <a:srgbClr val="03A5AD"/>
                </a:solidFill>
                <a:latin typeface="SST Arabic Medium" pitchFamily="34" charset="-78"/>
                <a:cs typeface="SST Arabic Medium" pitchFamily="34" charset="-78"/>
              </a:rPr>
              <a:t>الفهم والتحليل</a:t>
            </a:r>
          </a:p>
          <a:p>
            <a:pPr lvl="0" algn="justLow" rtl="1">
              <a:lnSpc>
                <a:spcPct val="150000"/>
              </a:lnSpc>
            </a:pPr>
            <a:r>
              <a:rPr lang="ar-DZ" sz="1600" dirty="0">
                <a:solidFill>
                  <a:schemeClr val="tx1">
                    <a:lumMod val="50000"/>
                    <a:lumOff val="50000"/>
                  </a:schemeClr>
                </a:solidFill>
                <a:latin typeface="SST Arabic Medium" pitchFamily="34" charset="-78"/>
                <a:cs typeface="SST Arabic Medium" pitchFamily="34" charset="-78"/>
              </a:rPr>
              <a:t>بمجرد تحديد المعنيين، يجب على مدير المشروع وفريق المشروع أن يسعوا إلى فهم مشاعر المعنيين وعواطفهم</a:t>
            </a:r>
            <a:r>
              <a:rPr lang="ar-EG" sz="1600" dirty="0">
                <a:solidFill>
                  <a:schemeClr val="tx1">
                    <a:lumMod val="50000"/>
                    <a:lumOff val="50000"/>
                  </a:schemeClr>
                </a:solidFill>
                <a:latin typeface="SST Arabic Medium" pitchFamily="34" charset="-78"/>
                <a:cs typeface="SST Arabic Medium" pitchFamily="34" charset="-78"/>
              </a:rPr>
              <a:t> </a:t>
            </a:r>
            <a:r>
              <a:rPr lang="ar-DZ" sz="1600" dirty="0">
                <a:solidFill>
                  <a:schemeClr val="tx1">
                    <a:lumMod val="50000"/>
                    <a:lumOff val="50000"/>
                  </a:schemeClr>
                </a:solidFill>
                <a:latin typeface="SST Arabic Medium" pitchFamily="34" charset="-78"/>
                <a:cs typeface="SST Arabic Medium" pitchFamily="34" charset="-78"/>
              </a:rPr>
              <a:t>ومعتقداتهم وقيمهم. يمكن أن تؤدي هذه العناصر إلى تهديدات أو فرص إضافية لنتائج المشروع. </a:t>
            </a:r>
            <a:endParaRPr lang="en-US" sz="1600" dirty="0">
              <a:solidFill>
                <a:schemeClr val="tx1">
                  <a:lumMod val="50000"/>
                  <a:lumOff val="50000"/>
                </a:schemeClr>
              </a:solidFill>
              <a:latin typeface="SST Arabic Medium" pitchFamily="34" charset="-78"/>
              <a:cs typeface="SST Arabic Medium" pitchFamily="34" charset="-78"/>
            </a:endParaRPr>
          </a:p>
        </p:txBody>
      </p:sp>
      <p:sp>
        <p:nvSpPr>
          <p:cNvPr id="6" name="TextBox 5">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المعنيين</a:t>
            </a:r>
          </a:p>
        </p:txBody>
      </p:sp>
      <p:grpSp>
        <p:nvGrpSpPr>
          <p:cNvPr id="8" name="Group 7"/>
          <p:cNvGrpSpPr/>
          <p:nvPr/>
        </p:nvGrpSpPr>
        <p:grpSpPr>
          <a:xfrm>
            <a:off x="866467" y="1734828"/>
            <a:ext cx="5136084" cy="2908678"/>
            <a:chOff x="866467" y="2320547"/>
            <a:chExt cx="6542482" cy="3705152"/>
          </a:xfrm>
        </p:grpSpPr>
        <p:pic>
          <p:nvPicPr>
            <p:cNvPr id="9" name="صورة 135"/>
            <p:cNvPicPr>
              <a:picLocks noChangeAspect="1"/>
            </p:cNvPicPr>
            <p:nvPr/>
          </p:nvPicPr>
          <p:blipFill rotWithShape="1">
            <a:blip r:embed="rId2" cstate="email">
              <a:extLst>
                <a:ext uri="{28A0092B-C50C-407E-A947-70E740481C1C}">
                  <a14:useLocalDpi xmlns:a14="http://schemas.microsoft.com/office/drawing/2010/main"/>
                </a:ext>
              </a:extLst>
            </a:blip>
            <a:srcRect t="11072"/>
            <a:stretch/>
          </p:blipFill>
          <p:spPr>
            <a:xfrm>
              <a:off x="2004373" y="2320547"/>
              <a:ext cx="3577954" cy="3705152"/>
            </a:xfrm>
            <a:prstGeom prst="rect">
              <a:avLst/>
            </a:prstGeom>
          </p:spPr>
        </p:pic>
        <p:sp>
          <p:nvSpPr>
            <p:cNvPr id="10" name="Freeform 5"/>
            <p:cNvSpPr/>
            <p:nvPr/>
          </p:nvSpPr>
          <p:spPr>
            <a:xfrm>
              <a:off x="866467" y="3077865"/>
              <a:ext cx="3012949" cy="860843"/>
            </a:xfrm>
            <a:custGeom>
              <a:avLst/>
              <a:gdLst/>
              <a:ahLst/>
              <a:cxnLst/>
              <a:rect l="l" t="t" r="r" b="b"/>
              <a:pathLst>
                <a:path w="8056288" h="2301797">
                  <a:moveTo>
                    <a:pt x="0" y="0"/>
                  </a:moveTo>
                  <a:lnTo>
                    <a:pt x="8056288" y="0"/>
                  </a:lnTo>
                  <a:lnTo>
                    <a:pt x="8056288" y="2301797"/>
                  </a:lnTo>
                  <a:lnTo>
                    <a:pt x="0" y="2301797"/>
                  </a:lnTo>
                  <a:lnTo>
                    <a:pt x="0" y="0"/>
                  </a:lnTo>
                  <a:close/>
                </a:path>
              </a:pathLst>
            </a:custGeom>
            <a:blipFill>
              <a:blip r:embed="rId3">
                <a:extLst>
                  <a:ext uri="{96DAC541-7B7A-43D3-8B79-37D633B846F1}">
                    <asvg:svgBlip xmlns:asvg="http://schemas.microsoft.com/office/drawing/2016/SVG/main" r:embed="rId4"/>
                  </a:ext>
                </a:extLst>
              </a:blip>
              <a:stretch>
                <a:fillRect/>
              </a:stretch>
            </a:blipFill>
            <a:ln cap="sq">
              <a:noFill/>
              <a:prstDash val="solid"/>
              <a:miter/>
            </a:ln>
          </p:spPr>
          <p:txBody>
            <a:bodyPr/>
            <a:lstStyle/>
            <a:p>
              <a:endParaRPr lang="en-SA"/>
            </a:p>
          </p:txBody>
        </p:sp>
        <p:grpSp>
          <p:nvGrpSpPr>
            <p:cNvPr id="11" name="Group 6"/>
            <p:cNvGrpSpPr/>
            <p:nvPr/>
          </p:nvGrpSpPr>
          <p:grpSpPr>
            <a:xfrm>
              <a:off x="1034071" y="3224563"/>
              <a:ext cx="368756" cy="368756"/>
              <a:chOff x="0" y="0"/>
              <a:chExt cx="6350000" cy="6350000"/>
            </a:xfrm>
          </p:grpSpPr>
          <p:sp>
            <p:nvSpPr>
              <p:cNvPr id="27" name="Freeform 7"/>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EFD"/>
              </a:solidFill>
            </p:spPr>
            <p:txBody>
              <a:bodyPr/>
              <a:lstStyle/>
              <a:p>
                <a:endParaRPr lang="en-SA"/>
              </a:p>
            </p:txBody>
          </p:sp>
        </p:grpSp>
        <p:sp>
          <p:nvSpPr>
            <p:cNvPr id="12" name="Freeform 8"/>
            <p:cNvSpPr/>
            <p:nvPr/>
          </p:nvSpPr>
          <p:spPr>
            <a:xfrm>
              <a:off x="866467" y="3757978"/>
              <a:ext cx="3012949" cy="860843"/>
            </a:xfrm>
            <a:custGeom>
              <a:avLst/>
              <a:gdLst/>
              <a:ahLst/>
              <a:cxnLst/>
              <a:rect l="l" t="t" r="r" b="b"/>
              <a:pathLst>
                <a:path w="8056288" h="2301797">
                  <a:moveTo>
                    <a:pt x="0" y="0"/>
                  </a:moveTo>
                  <a:lnTo>
                    <a:pt x="8056288" y="0"/>
                  </a:lnTo>
                  <a:lnTo>
                    <a:pt x="8056288" y="2301796"/>
                  </a:lnTo>
                  <a:lnTo>
                    <a:pt x="0" y="2301796"/>
                  </a:lnTo>
                  <a:lnTo>
                    <a:pt x="0" y="0"/>
                  </a:lnTo>
                  <a:close/>
                </a:path>
              </a:pathLst>
            </a:custGeom>
            <a:blipFill>
              <a:blip r:embed="rId5">
                <a:extLs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n-SA"/>
            </a:p>
          </p:txBody>
        </p:sp>
        <p:sp>
          <p:nvSpPr>
            <p:cNvPr id="13" name="Freeform 9"/>
            <p:cNvSpPr/>
            <p:nvPr/>
          </p:nvSpPr>
          <p:spPr>
            <a:xfrm>
              <a:off x="866467" y="4442445"/>
              <a:ext cx="3012949" cy="860843"/>
            </a:xfrm>
            <a:custGeom>
              <a:avLst/>
              <a:gdLst/>
              <a:ahLst/>
              <a:cxnLst/>
              <a:rect l="l" t="t" r="r" b="b"/>
              <a:pathLst>
                <a:path w="8056288" h="2301797">
                  <a:moveTo>
                    <a:pt x="0" y="0"/>
                  </a:moveTo>
                  <a:lnTo>
                    <a:pt x="8056288" y="0"/>
                  </a:lnTo>
                  <a:lnTo>
                    <a:pt x="8056288" y="2301796"/>
                  </a:lnTo>
                  <a:lnTo>
                    <a:pt x="0" y="2301796"/>
                  </a:lnTo>
                  <a:lnTo>
                    <a:pt x="0" y="0"/>
                  </a:lnTo>
                  <a:close/>
                </a:path>
              </a:pathLst>
            </a:custGeom>
            <a:blipFill>
              <a:blip r:embed="rId7">
                <a:extLst>
                  <a:ext uri="{96DAC541-7B7A-43D3-8B79-37D633B846F1}">
                    <asvg:svgBlip xmlns:asvg="http://schemas.microsoft.com/office/drawing/2016/SVG/main" r:embed="rId8"/>
                  </a:ext>
                </a:extLst>
              </a:blip>
              <a:stretch>
                <a:fillRect/>
              </a:stretch>
            </a:blipFill>
            <a:ln cap="sq">
              <a:noFill/>
              <a:prstDash val="solid"/>
              <a:miter/>
            </a:ln>
          </p:spPr>
          <p:txBody>
            <a:bodyPr/>
            <a:lstStyle/>
            <a:p>
              <a:endParaRPr lang="en-SA"/>
            </a:p>
          </p:txBody>
        </p:sp>
        <p:grpSp>
          <p:nvGrpSpPr>
            <p:cNvPr id="14" name="Group 10"/>
            <p:cNvGrpSpPr/>
            <p:nvPr/>
          </p:nvGrpSpPr>
          <p:grpSpPr>
            <a:xfrm>
              <a:off x="1034071" y="3911694"/>
              <a:ext cx="368756" cy="368756"/>
              <a:chOff x="0" y="0"/>
              <a:chExt cx="6350000" cy="6350000"/>
            </a:xfrm>
          </p:grpSpPr>
          <p:sp>
            <p:nvSpPr>
              <p:cNvPr id="26" name="Freeform 11"/>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EFD"/>
              </a:solidFill>
            </p:spPr>
            <p:txBody>
              <a:bodyPr/>
              <a:lstStyle/>
              <a:p>
                <a:endParaRPr lang="en-SA"/>
              </a:p>
            </p:txBody>
          </p:sp>
        </p:grpSp>
        <p:sp>
          <p:nvSpPr>
            <p:cNvPr id="15" name="Freeform 12"/>
            <p:cNvSpPr/>
            <p:nvPr/>
          </p:nvSpPr>
          <p:spPr>
            <a:xfrm flipH="1">
              <a:off x="4396000" y="3757978"/>
              <a:ext cx="3012949" cy="860843"/>
            </a:xfrm>
            <a:custGeom>
              <a:avLst/>
              <a:gdLst/>
              <a:ahLst/>
              <a:cxnLst/>
              <a:rect l="l" t="t" r="r" b="b"/>
              <a:pathLst>
                <a:path w="8056288" h="2301797">
                  <a:moveTo>
                    <a:pt x="8056288" y="0"/>
                  </a:moveTo>
                  <a:lnTo>
                    <a:pt x="0" y="0"/>
                  </a:lnTo>
                  <a:lnTo>
                    <a:pt x="0" y="2301796"/>
                  </a:lnTo>
                  <a:lnTo>
                    <a:pt x="8056288" y="2301796"/>
                  </a:lnTo>
                  <a:lnTo>
                    <a:pt x="8056288"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SA"/>
            </a:p>
          </p:txBody>
        </p:sp>
        <p:sp>
          <p:nvSpPr>
            <p:cNvPr id="16" name="Freeform 13"/>
            <p:cNvSpPr/>
            <p:nvPr/>
          </p:nvSpPr>
          <p:spPr>
            <a:xfrm flipH="1">
              <a:off x="4396000" y="3077865"/>
              <a:ext cx="3012949" cy="860843"/>
            </a:xfrm>
            <a:custGeom>
              <a:avLst/>
              <a:gdLst/>
              <a:ahLst/>
              <a:cxnLst/>
              <a:rect l="l" t="t" r="r" b="b"/>
              <a:pathLst>
                <a:path w="8056288" h="2301797">
                  <a:moveTo>
                    <a:pt x="8056288" y="0"/>
                  </a:moveTo>
                  <a:lnTo>
                    <a:pt x="0" y="0"/>
                  </a:lnTo>
                  <a:lnTo>
                    <a:pt x="0" y="2301797"/>
                  </a:lnTo>
                  <a:lnTo>
                    <a:pt x="8056288" y="2301797"/>
                  </a:lnTo>
                  <a:lnTo>
                    <a:pt x="8056288"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SA"/>
            </a:p>
          </p:txBody>
        </p:sp>
        <p:sp>
          <p:nvSpPr>
            <p:cNvPr id="17" name="Freeform 14"/>
            <p:cNvSpPr/>
            <p:nvPr/>
          </p:nvSpPr>
          <p:spPr>
            <a:xfrm flipH="1">
              <a:off x="4396000" y="4442445"/>
              <a:ext cx="3012949" cy="860843"/>
            </a:xfrm>
            <a:custGeom>
              <a:avLst/>
              <a:gdLst/>
              <a:ahLst/>
              <a:cxnLst/>
              <a:rect l="l" t="t" r="r" b="b"/>
              <a:pathLst>
                <a:path w="8056288" h="2301797">
                  <a:moveTo>
                    <a:pt x="8056288" y="0"/>
                  </a:moveTo>
                  <a:lnTo>
                    <a:pt x="0" y="0"/>
                  </a:lnTo>
                  <a:lnTo>
                    <a:pt x="0" y="2301796"/>
                  </a:lnTo>
                  <a:lnTo>
                    <a:pt x="8056288" y="2301796"/>
                  </a:lnTo>
                  <a:lnTo>
                    <a:pt x="8056288"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SA"/>
            </a:p>
          </p:txBody>
        </p:sp>
        <p:grpSp>
          <p:nvGrpSpPr>
            <p:cNvPr id="18" name="Group 15"/>
            <p:cNvGrpSpPr/>
            <p:nvPr/>
          </p:nvGrpSpPr>
          <p:grpSpPr>
            <a:xfrm>
              <a:off x="1034071" y="4592875"/>
              <a:ext cx="368756" cy="368756"/>
              <a:chOff x="0" y="0"/>
              <a:chExt cx="6350000" cy="6350000"/>
            </a:xfrm>
          </p:grpSpPr>
          <p:sp>
            <p:nvSpPr>
              <p:cNvPr id="25" name="Freeform 16"/>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EFD"/>
              </a:solidFill>
            </p:spPr>
            <p:txBody>
              <a:bodyPr/>
              <a:lstStyle/>
              <a:p>
                <a:endParaRPr lang="en-SA"/>
              </a:p>
            </p:txBody>
          </p:sp>
        </p:grpSp>
        <p:grpSp>
          <p:nvGrpSpPr>
            <p:cNvPr id="19" name="Group 17"/>
            <p:cNvGrpSpPr/>
            <p:nvPr/>
          </p:nvGrpSpPr>
          <p:grpSpPr>
            <a:xfrm>
              <a:off x="6870739" y="3224563"/>
              <a:ext cx="368756" cy="368756"/>
              <a:chOff x="0" y="0"/>
              <a:chExt cx="6350000" cy="6350000"/>
            </a:xfrm>
          </p:grpSpPr>
          <p:sp>
            <p:nvSpPr>
              <p:cNvPr id="24" name="Freeform 18"/>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EFD"/>
              </a:solidFill>
            </p:spPr>
            <p:txBody>
              <a:bodyPr/>
              <a:lstStyle/>
              <a:p>
                <a:endParaRPr lang="en-SA"/>
              </a:p>
            </p:txBody>
          </p:sp>
        </p:grpSp>
        <p:grpSp>
          <p:nvGrpSpPr>
            <p:cNvPr id="20" name="Group 19"/>
            <p:cNvGrpSpPr/>
            <p:nvPr/>
          </p:nvGrpSpPr>
          <p:grpSpPr>
            <a:xfrm>
              <a:off x="6870739" y="3899977"/>
              <a:ext cx="368756" cy="368756"/>
              <a:chOff x="0" y="0"/>
              <a:chExt cx="6350000" cy="6350000"/>
            </a:xfrm>
          </p:grpSpPr>
          <p:sp>
            <p:nvSpPr>
              <p:cNvPr id="23" name="Freeform 20"/>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EFD"/>
              </a:solidFill>
            </p:spPr>
            <p:txBody>
              <a:bodyPr/>
              <a:lstStyle/>
              <a:p>
                <a:endParaRPr lang="en-SA"/>
              </a:p>
            </p:txBody>
          </p:sp>
        </p:grpSp>
        <p:grpSp>
          <p:nvGrpSpPr>
            <p:cNvPr id="21" name="Group 21"/>
            <p:cNvGrpSpPr/>
            <p:nvPr/>
          </p:nvGrpSpPr>
          <p:grpSpPr>
            <a:xfrm>
              <a:off x="6870739" y="4584444"/>
              <a:ext cx="368756" cy="368756"/>
              <a:chOff x="0" y="0"/>
              <a:chExt cx="6350000" cy="6350000"/>
            </a:xfrm>
          </p:grpSpPr>
          <p:sp>
            <p:nvSpPr>
              <p:cNvPr id="22" name="Freeform 22"/>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EFD"/>
              </a:solidFill>
            </p:spPr>
            <p:txBody>
              <a:bodyPr/>
              <a:lstStyle/>
              <a:p>
                <a:endParaRPr lang="en-SA"/>
              </a:p>
            </p:txBody>
          </p:sp>
        </p:grpSp>
      </p:grpSp>
      <p:sp>
        <p:nvSpPr>
          <p:cNvPr id="28" name="TextBox 27"/>
          <p:cNvSpPr txBox="1"/>
          <p:nvPr/>
        </p:nvSpPr>
        <p:spPr>
          <a:xfrm>
            <a:off x="665871" y="4930324"/>
            <a:ext cx="5537201" cy="338554"/>
          </a:xfrm>
          <a:prstGeom prst="rect">
            <a:avLst/>
          </a:prstGeom>
          <a:noFill/>
        </p:spPr>
        <p:txBody>
          <a:bodyPr wrap="square" rtlCol="0">
            <a:spAutoFit/>
          </a:bodyPr>
          <a:lstStyle/>
          <a:p>
            <a:pPr lvl="0" algn="ctr" rtl="1">
              <a:defRPr/>
            </a:pPr>
            <a:r>
              <a:rPr lang="ar-EG" sz="1600" dirty="0">
                <a:solidFill>
                  <a:schemeClr val="tx1">
                    <a:lumMod val="50000"/>
                    <a:lumOff val="50000"/>
                  </a:schemeClr>
                </a:solidFill>
                <a:latin typeface="SST Arabic Medium" pitchFamily="34" charset="-78"/>
                <a:cs typeface="SST Arabic Medium" pitchFamily="34" charset="-78"/>
              </a:rPr>
              <a:t>الشكل 2-3 استعراض مشاركة المعنيين الفعالة</a:t>
            </a:r>
          </a:p>
        </p:txBody>
      </p:sp>
      <p:sp>
        <p:nvSpPr>
          <p:cNvPr id="29" name="Rectangle 28">
            <a:extLst>
              <a:ext uri="{FF2B5EF4-FFF2-40B4-BE49-F238E27FC236}">
                <a16:creationId xmlns:a16="http://schemas.microsoft.com/office/drawing/2014/main" id="{F06B6DF8-E8C4-4E7C-938C-470D8E897D5E}"/>
              </a:ext>
            </a:extLst>
          </p:cNvPr>
          <p:cNvSpPr/>
          <p:nvPr/>
        </p:nvSpPr>
        <p:spPr>
          <a:xfrm>
            <a:off x="2990577" y="3491171"/>
            <a:ext cx="2477302" cy="338554"/>
          </a:xfrm>
          <a:prstGeom prst="rect">
            <a:avLst/>
          </a:prstGeom>
          <a:ln>
            <a:noFill/>
          </a:ln>
        </p:spPr>
        <p:txBody>
          <a:bodyPr wrap="square">
            <a:spAutoFit/>
          </a:bodyPr>
          <a:lstStyle/>
          <a:p>
            <a:pPr lvl="0" algn="r" rtl="1"/>
            <a:r>
              <a:rPr lang="ar-DZ" sz="1600" dirty="0">
                <a:solidFill>
                  <a:schemeClr val="bg1"/>
                </a:solidFill>
                <a:latin typeface="SST Arabic Medium" pitchFamily="34" charset="-78"/>
                <a:cs typeface="SST Arabic Medium" pitchFamily="34" charset="-78"/>
              </a:rPr>
              <a:t>التحليل</a:t>
            </a:r>
          </a:p>
        </p:txBody>
      </p:sp>
      <p:sp>
        <p:nvSpPr>
          <p:cNvPr id="30" name="Rectangle 29">
            <a:extLst>
              <a:ext uri="{FF2B5EF4-FFF2-40B4-BE49-F238E27FC236}">
                <a16:creationId xmlns:a16="http://schemas.microsoft.com/office/drawing/2014/main" id="{F06B6DF8-E8C4-4E7C-938C-470D8E897D5E}"/>
              </a:ext>
            </a:extLst>
          </p:cNvPr>
          <p:cNvSpPr/>
          <p:nvPr/>
        </p:nvSpPr>
        <p:spPr>
          <a:xfrm>
            <a:off x="1384367" y="2459058"/>
            <a:ext cx="2477302" cy="338554"/>
          </a:xfrm>
          <a:prstGeom prst="rect">
            <a:avLst/>
          </a:prstGeom>
          <a:ln>
            <a:noFill/>
          </a:ln>
        </p:spPr>
        <p:txBody>
          <a:bodyPr wrap="square">
            <a:spAutoFit/>
          </a:bodyPr>
          <a:lstStyle/>
          <a:p>
            <a:pPr lvl="0" rtl="1"/>
            <a:r>
              <a:rPr lang="ar-DZ" sz="1600" dirty="0">
                <a:solidFill>
                  <a:schemeClr val="bg1"/>
                </a:solidFill>
                <a:latin typeface="SST Arabic Medium" pitchFamily="34" charset="-78"/>
                <a:cs typeface="SST Arabic Medium" pitchFamily="34" charset="-78"/>
              </a:rPr>
              <a:t>تحديد الأولوية</a:t>
            </a:r>
          </a:p>
        </p:txBody>
      </p:sp>
      <p:sp>
        <p:nvSpPr>
          <p:cNvPr id="31" name="Rectangle 30">
            <a:extLst>
              <a:ext uri="{FF2B5EF4-FFF2-40B4-BE49-F238E27FC236}">
                <a16:creationId xmlns:a16="http://schemas.microsoft.com/office/drawing/2014/main" id="{F06B6DF8-E8C4-4E7C-938C-470D8E897D5E}"/>
              </a:ext>
            </a:extLst>
          </p:cNvPr>
          <p:cNvSpPr/>
          <p:nvPr/>
        </p:nvSpPr>
        <p:spPr>
          <a:xfrm>
            <a:off x="2990577" y="2964658"/>
            <a:ext cx="2477302" cy="338554"/>
          </a:xfrm>
          <a:prstGeom prst="rect">
            <a:avLst/>
          </a:prstGeom>
          <a:ln>
            <a:noFill/>
          </a:ln>
        </p:spPr>
        <p:txBody>
          <a:bodyPr wrap="square">
            <a:spAutoFit/>
          </a:bodyPr>
          <a:lstStyle/>
          <a:p>
            <a:pPr lvl="0" algn="r" rtl="1"/>
            <a:r>
              <a:rPr lang="ar-DZ" sz="1600" dirty="0">
                <a:solidFill>
                  <a:schemeClr val="bg1"/>
                </a:solidFill>
                <a:latin typeface="SST Arabic Medium" pitchFamily="34" charset="-78"/>
                <a:cs typeface="SST Arabic Medium" pitchFamily="34" charset="-78"/>
              </a:rPr>
              <a:t>الفهم</a:t>
            </a:r>
          </a:p>
        </p:txBody>
      </p:sp>
      <p:sp>
        <p:nvSpPr>
          <p:cNvPr id="32" name="Rectangle 31">
            <a:extLst>
              <a:ext uri="{FF2B5EF4-FFF2-40B4-BE49-F238E27FC236}">
                <a16:creationId xmlns:a16="http://schemas.microsoft.com/office/drawing/2014/main" id="{F06B6DF8-E8C4-4E7C-938C-470D8E897D5E}"/>
              </a:ext>
            </a:extLst>
          </p:cNvPr>
          <p:cNvSpPr/>
          <p:nvPr/>
        </p:nvSpPr>
        <p:spPr>
          <a:xfrm>
            <a:off x="3029949" y="2419979"/>
            <a:ext cx="2477302" cy="338554"/>
          </a:xfrm>
          <a:prstGeom prst="rect">
            <a:avLst/>
          </a:prstGeom>
          <a:ln>
            <a:noFill/>
          </a:ln>
        </p:spPr>
        <p:txBody>
          <a:bodyPr wrap="square">
            <a:spAutoFit/>
          </a:bodyPr>
          <a:lstStyle/>
          <a:p>
            <a:pPr lvl="0" algn="r" rtl="1"/>
            <a:r>
              <a:rPr lang="ar-DZ" sz="1600" dirty="0">
                <a:solidFill>
                  <a:schemeClr val="bg1"/>
                </a:solidFill>
                <a:latin typeface="SST Arabic Medium" pitchFamily="34" charset="-78"/>
                <a:cs typeface="SST Arabic Medium" pitchFamily="34" charset="-78"/>
              </a:rPr>
              <a:t>التحديد</a:t>
            </a:r>
          </a:p>
        </p:txBody>
      </p:sp>
      <p:sp>
        <p:nvSpPr>
          <p:cNvPr id="33" name="Rectangle 32">
            <a:extLst>
              <a:ext uri="{FF2B5EF4-FFF2-40B4-BE49-F238E27FC236}">
                <a16:creationId xmlns:a16="http://schemas.microsoft.com/office/drawing/2014/main" id="{F06B6DF8-E8C4-4E7C-938C-470D8E897D5E}"/>
              </a:ext>
            </a:extLst>
          </p:cNvPr>
          <p:cNvSpPr/>
          <p:nvPr/>
        </p:nvSpPr>
        <p:spPr>
          <a:xfrm>
            <a:off x="5554231" y="2451900"/>
            <a:ext cx="341098" cy="338554"/>
          </a:xfrm>
          <a:prstGeom prst="rect">
            <a:avLst/>
          </a:prstGeom>
          <a:ln>
            <a:noFill/>
          </a:ln>
        </p:spPr>
        <p:txBody>
          <a:bodyPr wrap="square">
            <a:spAutoFit/>
          </a:bodyPr>
          <a:lstStyle/>
          <a:p>
            <a:pPr lvl="0" algn="ctr" rtl="1"/>
            <a:r>
              <a:rPr lang="ar-EG" sz="1600" dirty="0">
                <a:solidFill>
                  <a:schemeClr val="tx1">
                    <a:lumMod val="50000"/>
                    <a:lumOff val="50000"/>
                  </a:schemeClr>
                </a:solidFill>
                <a:latin typeface="SST Arabic Medium" pitchFamily="34" charset="-78"/>
                <a:cs typeface="SST Arabic Medium" pitchFamily="34" charset="-78"/>
              </a:rPr>
              <a:t>1</a:t>
            </a:r>
            <a:endParaRPr lang="ar-DZ" sz="1600" dirty="0">
              <a:solidFill>
                <a:schemeClr val="tx1">
                  <a:lumMod val="50000"/>
                  <a:lumOff val="50000"/>
                </a:schemeClr>
              </a:solidFill>
              <a:latin typeface="SST Arabic Medium" pitchFamily="34" charset="-78"/>
              <a:cs typeface="SST Arabic Medium" pitchFamily="34" charset="-78"/>
            </a:endParaRPr>
          </a:p>
        </p:txBody>
      </p:sp>
      <p:sp>
        <p:nvSpPr>
          <p:cNvPr id="34" name="Rectangle 33">
            <a:extLst>
              <a:ext uri="{FF2B5EF4-FFF2-40B4-BE49-F238E27FC236}">
                <a16:creationId xmlns:a16="http://schemas.microsoft.com/office/drawing/2014/main" id="{F06B6DF8-E8C4-4E7C-938C-470D8E897D5E}"/>
              </a:ext>
            </a:extLst>
          </p:cNvPr>
          <p:cNvSpPr/>
          <p:nvPr/>
        </p:nvSpPr>
        <p:spPr>
          <a:xfrm>
            <a:off x="5554231" y="2967686"/>
            <a:ext cx="341098" cy="338554"/>
          </a:xfrm>
          <a:prstGeom prst="rect">
            <a:avLst/>
          </a:prstGeom>
          <a:ln>
            <a:noFill/>
          </a:ln>
        </p:spPr>
        <p:txBody>
          <a:bodyPr wrap="square">
            <a:spAutoFit/>
          </a:bodyPr>
          <a:lstStyle/>
          <a:p>
            <a:pPr lvl="0" algn="ctr" rtl="1"/>
            <a:r>
              <a:rPr lang="ar-EG" sz="1600" dirty="0">
                <a:solidFill>
                  <a:schemeClr val="tx1">
                    <a:lumMod val="50000"/>
                    <a:lumOff val="50000"/>
                  </a:schemeClr>
                </a:solidFill>
                <a:latin typeface="SST Arabic Medium" pitchFamily="34" charset="-78"/>
                <a:cs typeface="SST Arabic Medium" pitchFamily="34" charset="-78"/>
              </a:rPr>
              <a:t>2</a:t>
            </a:r>
            <a:endParaRPr lang="ar-DZ" sz="1600" dirty="0">
              <a:solidFill>
                <a:schemeClr val="tx1">
                  <a:lumMod val="50000"/>
                  <a:lumOff val="50000"/>
                </a:schemeClr>
              </a:solidFill>
              <a:latin typeface="SST Arabic Medium" pitchFamily="34" charset="-78"/>
              <a:cs typeface="SST Arabic Medium" pitchFamily="34" charset="-78"/>
            </a:endParaRPr>
          </a:p>
        </p:txBody>
      </p:sp>
      <p:sp>
        <p:nvSpPr>
          <p:cNvPr id="35" name="Rectangle 34">
            <a:extLst>
              <a:ext uri="{FF2B5EF4-FFF2-40B4-BE49-F238E27FC236}">
                <a16:creationId xmlns:a16="http://schemas.microsoft.com/office/drawing/2014/main" id="{F06B6DF8-E8C4-4E7C-938C-470D8E897D5E}"/>
              </a:ext>
            </a:extLst>
          </p:cNvPr>
          <p:cNvSpPr/>
          <p:nvPr/>
        </p:nvSpPr>
        <p:spPr>
          <a:xfrm>
            <a:off x="5554231" y="3492997"/>
            <a:ext cx="341098" cy="338554"/>
          </a:xfrm>
          <a:prstGeom prst="rect">
            <a:avLst/>
          </a:prstGeom>
          <a:ln>
            <a:noFill/>
          </a:ln>
        </p:spPr>
        <p:txBody>
          <a:bodyPr wrap="square">
            <a:spAutoFit/>
          </a:bodyPr>
          <a:lstStyle/>
          <a:p>
            <a:pPr lvl="0" algn="ctr" rtl="1"/>
            <a:r>
              <a:rPr lang="ar-EG" sz="1600" dirty="0">
                <a:solidFill>
                  <a:schemeClr val="tx1">
                    <a:lumMod val="50000"/>
                    <a:lumOff val="50000"/>
                  </a:schemeClr>
                </a:solidFill>
                <a:latin typeface="SST Arabic Medium" pitchFamily="34" charset="-78"/>
                <a:cs typeface="SST Arabic Medium" pitchFamily="34" charset="-78"/>
              </a:rPr>
              <a:t>3</a:t>
            </a:r>
            <a:endParaRPr lang="ar-DZ" sz="1600" dirty="0">
              <a:solidFill>
                <a:schemeClr val="tx1">
                  <a:lumMod val="50000"/>
                  <a:lumOff val="50000"/>
                </a:schemeClr>
              </a:solidFill>
              <a:latin typeface="SST Arabic Medium" pitchFamily="34" charset="-78"/>
              <a:cs typeface="SST Arabic Medium" pitchFamily="34" charset="-78"/>
            </a:endParaRPr>
          </a:p>
        </p:txBody>
      </p:sp>
      <p:sp>
        <p:nvSpPr>
          <p:cNvPr id="36" name="Rectangle 35">
            <a:extLst>
              <a:ext uri="{FF2B5EF4-FFF2-40B4-BE49-F238E27FC236}">
                <a16:creationId xmlns:a16="http://schemas.microsoft.com/office/drawing/2014/main" id="{F06B6DF8-E8C4-4E7C-938C-470D8E897D5E}"/>
              </a:ext>
            </a:extLst>
          </p:cNvPr>
          <p:cNvSpPr/>
          <p:nvPr/>
        </p:nvSpPr>
        <p:spPr>
          <a:xfrm>
            <a:off x="953186" y="2429044"/>
            <a:ext cx="341098" cy="338554"/>
          </a:xfrm>
          <a:prstGeom prst="rect">
            <a:avLst/>
          </a:prstGeom>
          <a:ln>
            <a:noFill/>
          </a:ln>
        </p:spPr>
        <p:txBody>
          <a:bodyPr wrap="square">
            <a:spAutoFit/>
          </a:bodyPr>
          <a:lstStyle/>
          <a:p>
            <a:pPr lvl="0" algn="ctr" rtl="1"/>
            <a:r>
              <a:rPr lang="ar-EG" sz="1600" dirty="0">
                <a:solidFill>
                  <a:schemeClr val="tx1">
                    <a:lumMod val="50000"/>
                    <a:lumOff val="50000"/>
                  </a:schemeClr>
                </a:solidFill>
                <a:latin typeface="SST Arabic Medium" pitchFamily="34" charset="-78"/>
                <a:cs typeface="SST Arabic Medium" pitchFamily="34" charset="-78"/>
              </a:rPr>
              <a:t>4</a:t>
            </a:r>
            <a:endParaRPr lang="ar-DZ" sz="1600" dirty="0">
              <a:solidFill>
                <a:schemeClr val="tx1">
                  <a:lumMod val="50000"/>
                  <a:lumOff val="50000"/>
                </a:schemeClr>
              </a:solidFill>
              <a:latin typeface="SST Arabic Medium" pitchFamily="34" charset="-78"/>
              <a:cs typeface="SST Arabic Medium" pitchFamily="34" charset="-78"/>
            </a:endParaRPr>
          </a:p>
        </p:txBody>
      </p:sp>
      <p:sp>
        <p:nvSpPr>
          <p:cNvPr id="37" name="Rectangle 36">
            <a:extLst>
              <a:ext uri="{FF2B5EF4-FFF2-40B4-BE49-F238E27FC236}">
                <a16:creationId xmlns:a16="http://schemas.microsoft.com/office/drawing/2014/main" id="{F06B6DF8-E8C4-4E7C-938C-470D8E897D5E}"/>
              </a:ext>
            </a:extLst>
          </p:cNvPr>
          <p:cNvSpPr/>
          <p:nvPr/>
        </p:nvSpPr>
        <p:spPr>
          <a:xfrm>
            <a:off x="962711" y="2992455"/>
            <a:ext cx="341098" cy="338554"/>
          </a:xfrm>
          <a:prstGeom prst="rect">
            <a:avLst/>
          </a:prstGeom>
          <a:ln>
            <a:noFill/>
          </a:ln>
        </p:spPr>
        <p:txBody>
          <a:bodyPr wrap="square">
            <a:spAutoFit/>
          </a:bodyPr>
          <a:lstStyle/>
          <a:p>
            <a:pPr lvl="0" algn="ctr" rtl="1"/>
            <a:r>
              <a:rPr lang="ar-EG" sz="1600" dirty="0">
                <a:solidFill>
                  <a:schemeClr val="tx1">
                    <a:lumMod val="50000"/>
                    <a:lumOff val="50000"/>
                  </a:schemeClr>
                </a:solidFill>
                <a:latin typeface="SST Arabic Medium" pitchFamily="34" charset="-78"/>
                <a:cs typeface="SST Arabic Medium" pitchFamily="34" charset="-78"/>
              </a:rPr>
              <a:t>5</a:t>
            </a:r>
            <a:endParaRPr lang="ar-DZ" sz="1600" dirty="0">
              <a:solidFill>
                <a:schemeClr val="tx1">
                  <a:lumMod val="50000"/>
                  <a:lumOff val="50000"/>
                </a:schemeClr>
              </a:solidFill>
              <a:latin typeface="SST Arabic Medium" pitchFamily="34" charset="-78"/>
              <a:cs typeface="SST Arabic Medium" pitchFamily="34" charset="-78"/>
            </a:endParaRPr>
          </a:p>
        </p:txBody>
      </p:sp>
      <p:sp>
        <p:nvSpPr>
          <p:cNvPr id="38" name="Rectangle 37">
            <a:extLst>
              <a:ext uri="{FF2B5EF4-FFF2-40B4-BE49-F238E27FC236}">
                <a16:creationId xmlns:a16="http://schemas.microsoft.com/office/drawing/2014/main" id="{F06B6DF8-E8C4-4E7C-938C-470D8E897D5E}"/>
              </a:ext>
            </a:extLst>
          </p:cNvPr>
          <p:cNvSpPr/>
          <p:nvPr/>
        </p:nvSpPr>
        <p:spPr>
          <a:xfrm>
            <a:off x="953186" y="3508241"/>
            <a:ext cx="341098" cy="338554"/>
          </a:xfrm>
          <a:prstGeom prst="rect">
            <a:avLst/>
          </a:prstGeom>
          <a:ln>
            <a:noFill/>
          </a:ln>
        </p:spPr>
        <p:txBody>
          <a:bodyPr wrap="square">
            <a:spAutoFit/>
          </a:bodyPr>
          <a:lstStyle/>
          <a:p>
            <a:pPr lvl="0" algn="ctr" rtl="1"/>
            <a:r>
              <a:rPr lang="ar-EG" sz="1600" dirty="0">
                <a:solidFill>
                  <a:schemeClr val="tx1">
                    <a:lumMod val="50000"/>
                    <a:lumOff val="50000"/>
                  </a:schemeClr>
                </a:solidFill>
                <a:latin typeface="SST Arabic Medium" pitchFamily="34" charset="-78"/>
                <a:cs typeface="SST Arabic Medium" pitchFamily="34" charset="-78"/>
              </a:rPr>
              <a:t>6</a:t>
            </a:r>
            <a:endParaRPr lang="ar-DZ" sz="1600" dirty="0">
              <a:solidFill>
                <a:schemeClr val="tx1">
                  <a:lumMod val="50000"/>
                  <a:lumOff val="50000"/>
                </a:schemeClr>
              </a:solidFill>
              <a:latin typeface="SST Arabic Medium" pitchFamily="34" charset="-78"/>
              <a:cs typeface="SST Arabic Medium" pitchFamily="34" charset="-78"/>
            </a:endParaRPr>
          </a:p>
        </p:txBody>
      </p:sp>
      <p:sp>
        <p:nvSpPr>
          <p:cNvPr id="39" name="Rectangle 38">
            <a:extLst>
              <a:ext uri="{FF2B5EF4-FFF2-40B4-BE49-F238E27FC236}">
                <a16:creationId xmlns:a16="http://schemas.microsoft.com/office/drawing/2014/main" id="{F06B6DF8-E8C4-4E7C-938C-470D8E897D5E}"/>
              </a:ext>
            </a:extLst>
          </p:cNvPr>
          <p:cNvSpPr/>
          <p:nvPr/>
        </p:nvSpPr>
        <p:spPr>
          <a:xfrm>
            <a:off x="1411670" y="3500696"/>
            <a:ext cx="2477302" cy="338554"/>
          </a:xfrm>
          <a:prstGeom prst="rect">
            <a:avLst/>
          </a:prstGeom>
          <a:ln>
            <a:noFill/>
          </a:ln>
        </p:spPr>
        <p:txBody>
          <a:bodyPr wrap="square">
            <a:spAutoFit/>
          </a:bodyPr>
          <a:lstStyle/>
          <a:p>
            <a:pPr lvl="0" rtl="1"/>
            <a:r>
              <a:rPr lang="ar-DZ" sz="1600" dirty="0">
                <a:solidFill>
                  <a:schemeClr val="bg1"/>
                </a:solidFill>
                <a:latin typeface="SST Arabic Medium" pitchFamily="34" charset="-78"/>
                <a:cs typeface="SST Arabic Medium" pitchFamily="34" charset="-78"/>
              </a:rPr>
              <a:t>المتابعة</a:t>
            </a:r>
          </a:p>
        </p:txBody>
      </p:sp>
      <p:sp>
        <p:nvSpPr>
          <p:cNvPr id="40" name="Rectangle 39">
            <a:extLst>
              <a:ext uri="{FF2B5EF4-FFF2-40B4-BE49-F238E27FC236}">
                <a16:creationId xmlns:a16="http://schemas.microsoft.com/office/drawing/2014/main" id="{F06B6DF8-E8C4-4E7C-938C-470D8E897D5E}"/>
              </a:ext>
            </a:extLst>
          </p:cNvPr>
          <p:cNvSpPr/>
          <p:nvPr/>
        </p:nvSpPr>
        <p:spPr>
          <a:xfrm>
            <a:off x="1411670" y="2974411"/>
            <a:ext cx="2477302" cy="338554"/>
          </a:xfrm>
          <a:prstGeom prst="rect">
            <a:avLst/>
          </a:prstGeom>
          <a:ln>
            <a:noFill/>
          </a:ln>
        </p:spPr>
        <p:txBody>
          <a:bodyPr wrap="square">
            <a:spAutoFit/>
          </a:bodyPr>
          <a:lstStyle/>
          <a:p>
            <a:pPr lvl="0" rtl="1"/>
            <a:r>
              <a:rPr lang="ar-DZ" sz="1600" dirty="0">
                <a:solidFill>
                  <a:schemeClr val="bg1"/>
                </a:solidFill>
                <a:latin typeface="SST Arabic Medium" pitchFamily="34" charset="-78"/>
                <a:cs typeface="SST Arabic Medium" pitchFamily="34" charset="-78"/>
              </a:rPr>
              <a:t>المشاركة</a:t>
            </a:r>
          </a:p>
        </p:txBody>
      </p:sp>
      <p:cxnSp>
        <p:nvCxnSpPr>
          <p:cNvPr id="41" name="Straight Arrow Connector 40"/>
          <p:cNvCxnSpPr/>
          <p:nvPr/>
        </p:nvCxnSpPr>
        <p:spPr>
          <a:xfrm rot="10800000">
            <a:off x="6126872" y="3399050"/>
            <a:ext cx="466417" cy="0"/>
          </a:xfrm>
          <a:prstGeom prst="straightConnector1">
            <a:avLst/>
          </a:prstGeom>
          <a:ln w="38100">
            <a:solidFill>
              <a:srgbClr val="03A5AD"/>
            </a:solidFill>
            <a:tailEnd type="arrow"/>
          </a:ln>
        </p:spPr>
        <p:style>
          <a:lnRef idx="1">
            <a:schemeClr val="accent1"/>
          </a:lnRef>
          <a:fillRef idx="0">
            <a:schemeClr val="accent1"/>
          </a:fillRef>
          <a:effectRef idx="0">
            <a:schemeClr val="accent1"/>
          </a:effectRef>
          <a:fontRef idx="minor">
            <a:schemeClr val="tx1"/>
          </a:fontRef>
        </p:style>
      </p:cxnSp>
      <p:sp>
        <p:nvSpPr>
          <p:cNvPr id="4" name="Right Bracket 3"/>
          <p:cNvSpPr/>
          <p:nvPr/>
        </p:nvSpPr>
        <p:spPr>
          <a:xfrm>
            <a:off x="6002551" y="3119481"/>
            <a:ext cx="45719" cy="537331"/>
          </a:xfrm>
          <a:prstGeom prst="rightBracket">
            <a:avLst/>
          </a:prstGeom>
          <a:ln w="38100">
            <a:solidFill>
              <a:srgbClr val="03A5AD"/>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11492571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11B28FDD-818E-4EAA-8027-94BABB29313C}"/>
              </a:ext>
            </a:extLst>
          </p:cNvPr>
          <p:cNvSpPr/>
          <p:nvPr/>
        </p:nvSpPr>
        <p:spPr>
          <a:xfrm>
            <a:off x="5553483" y="1631093"/>
            <a:ext cx="6204409" cy="361977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lgn="r" rtl="1">
              <a:lnSpc>
                <a:spcPct val="150000"/>
              </a:lnSpc>
            </a:pPr>
            <a:r>
              <a:rPr lang="ar-DZ" dirty="0">
                <a:solidFill>
                  <a:schemeClr val="tx1"/>
                </a:solidFill>
                <a:latin typeface="SST Arabic Medium" pitchFamily="34" charset="-78"/>
                <a:cs typeface="SST Arabic Medium" pitchFamily="34" charset="-78"/>
              </a:rPr>
              <a:t>معهد إدارة المشاريع</a:t>
            </a:r>
            <a:endParaRPr lang="en-US" dirty="0">
              <a:solidFill>
                <a:schemeClr val="tx1"/>
              </a:solidFill>
              <a:latin typeface="SST Arabic Medium" pitchFamily="34" charset="-78"/>
              <a:cs typeface="SST Arabic Medium" pitchFamily="34" charset="-78"/>
            </a:endParaRPr>
          </a:p>
          <a:p>
            <a:pPr lvl="0" algn="r" rtl="1">
              <a:lnSpc>
                <a:spcPct val="150000"/>
              </a:lnSpc>
            </a:pPr>
            <a:r>
              <a:rPr lang="en-US" dirty="0">
                <a:solidFill>
                  <a:schemeClr val="tx1"/>
                </a:solidFill>
                <a:latin typeface="SST Arabic Medium" pitchFamily="34" charset="-78"/>
                <a:cs typeface="SST Arabic Medium" pitchFamily="34" charset="-78"/>
              </a:rPr>
              <a:t>Project Management Institute PMI</a:t>
            </a:r>
          </a:p>
          <a:p>
            <a:pPr lvl="0" algn="r" rtl="1">
              <a:lnSpc>
                <a:spcPct val="150000"/>
              </a:lnSpc>
            </a:pPr>
            <a:endParaRPr lang="en-US" dirty="0">
              <a:solidFill>
                <a:schemeClr val="tx1"/>
              </a:solidFill>
              <a:latin typeface="SST Arabic Medium" pitchFamily="34" charset="-78"/>
              <a:cs typeface="SST Arabic Medium" pitchFamily="34" charset="-78"/>
            </a:endParaRPr>
          </a:p>
          <a:p>
            <a:pPr lvl="0" algn="just" rtl="1">
              <a:lnSpc>
                <a:spcPct val="150000"/>
              </a:lnSpc>
            </a:pPr>
            <a:r>
              <a:rPr lang="ar-DZ" dirty="0">
                <a:solidFill>
                  <a:schemeClr val="tx1"/>
                </a:solidFill>
                <a:latin typeface="SST Arabic Medium" pitchFamily="34" charset="-78"/>
                <a:cs typeface="SST Arabic Medium" pitchFamily="34" charset="-78"/>
              </a:rPr>
              <a:t>هو مؤسسة عالمية غير ربحية تأسست عام 1969 في الولايات المتحدة، ويُعد المرجع الأساسي في مجال إدارة المشاريع، حيث يضع المعايير الدولية المعتمدة ويمنح الشهادات الاحترافية.</a:t>
            </a:r>
            <a:endParaRPr kumimoji="0" lang="ar-DZ" i="0" u="none" strike="noStrike" kern="1200" cap="none" spc="0" normalizeH="0" baseline="0" noProof="0" dirty="0">
              <a:ln>
                <a:noFill/>
              </a:ln>
              <a:solidFill>
                <a:schemeClr val="tx1"/>
              </a:solidFill>
              <a:effectLst/>
              <a:uLnTx/>
              <a:uFillTx/>
              <a:latin typeface="SST Arabic Medium" pitchFamily="34" charset="-78"/>
              <a:cs typeface="SST Arabic Medium" pitchFamily="34" charset="-78"/>
            </a:endParaRPr>
          </a:p>
        </p:txBody>
      </p:sp>
      <p:sp>
        <p:nvSpPr>
          <p:cNvPr id="15" name="TextBox 14">
            <a:extLst>
              <a:ext uri="{FF2B5EF4-FFF2-40B4-BE49-F238E27FC236}">
                <a16:creationId xmlns:a16="http://schemas.microsoft.com/office/drawing/2014/main" id="{470EC2C2-17EE-4261-84F2-0EACD98A0D02}"/>
              </a:ext>
            </a:extLst>
          </p:cNvPr>
          <p:cNvSpPr txBox="1"/>
          <p:nvPr/>
        </p:nvSpPr>
        <p:spPr>
          <a:xfrm>
            <a:off x="6220691" y="526472"/>
            <a:ext cx="5537201" cy="523220"/>
          </a:xfrm>
          <a:prstGeom prst="rect">
            <a:avLst/>
          </a:prstGeom>
          <a:noFill/>
        </p:spPr>
        <p:txBody>
          <a:bodyPr wrap="square" rtlCol="0">
            <a:spAutoFit/>
          </a:bodyPr>
          <a:lstStyle/>
          <a:p>
            <a:pPr lvl="0" algn="r" rtl="1">
              <a:defRPr/>
            </a:pPr>
            <a:r>
              <a:rPr lang="ar-EG" sz="2800" b="1" dirty="0">
                <a:latin typeface="SST Arabic Medium" pitchFamily="34" charset="-78"/>
                <a:cs typeface="SST Arabic Medium" pitchFamily="34" charset="-78"/>
              </a:rPr>
              <a:t> تعريف بمعهد إدارة المشاريع </a:t>
            </a:r>
            <a:r>
              <a:rPr lang="en-US" sz="2800" b="1" dirty="0">
                <a:latin typeface="SST Arabic Medium" pitchFamily="34" charset="-78"/>
                <a:cs typeface="SST Arabic Medium" pitchFamily="34" charset="-78"/>
              </a:rPr>
              <a:t>PMI</a:t>
            </a:r>
            <a:endParaRPr kumimoji="0" lang="en-US" sz="2800" b="1" i="0" u="none" strike="noStrike" kern="1200" cap="none" spc="0" normalizeH="0" baseline="0" noProof="0" dirty="0">
              <a:ln>
                <a:noFill/>
              </a:ln>
              <a:effectLst/>
              <a:uLnTx/>
              <a:uFillTx/>
              <a:latin typeface="SST Arabic Medium" pitchFamily="34" charset="-78"/>
              <a:cs typeface="SST Arabic Medium" pitchFamily="34" charset="-78"/>
            </a:endParaRPr>
          </a:p>
        </p:txBody>
      </p:sp>
      <p:pic>
        <p:nvPicPr>
          <p:cNvPr id="5" name="Picture 2" descr="ايفوري للتدريب و الاستشارات - Project Management Professional (PMP)">
            <a:extLst>
              <a:ext uri="{FF2B5EF4-FFF2-40B4-BE49-F238E27FC236}">
                <a16:creationId xmlns:a16="http://schemas.microsoft.com/office/drawing/2014/main" id="{1F66CA8A-DAA5-46A8-AF1A-0CAAE4C7213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00715" y="2238375"/>
            <a:ext cx="1995296" cy="1995296"/>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212683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06B6DF8-E8C4-4E7C-938C-470D8E897D5E}"/>
              </a:ext>
            </a:extLst>
          </p:cNvPr>
          <p:cNvSpPr/>
          <p:nvPr/>
        </p:nvSpPr>
        <p:spPr>
          <a:xfrm>
            <a:off x="5629275" y="1705140"/>
            <a:ext cx="6001103" cy="1985159"/>
          </a:xfrm>
          <a:prstGeom prst="rect">
            <a:avLst/>
          </a:prstGeom>
        </p:spPr>
        <p:txBody>
          <a:bodyPr wrap="square">
            <a:spAutoFit/>
          </a:bodyPr>
          <a:lstStyle/>
          <a:p>
            <a:pPr lvl="0" algn="r" rtl="1">
              <a:lnSpc>
                <a:spcPct val="150000"/>
              </a:lnSpc>
            </a:pPr>
            <a:r>
              <a:rPr lang="ar-EG" dirty="0">
                <a:solidFill>
                  <a:srgbClr val="03A5AD"/>
                </a:solidFill>
                <a:latin typeface="SST Arabic Medium" pitchFamily="34" charset="-78"/>
                <a:cs typeface="SST Arabic Medium" pitchFamily="34" charset="-78"/>
              </a:rPr>
              <a:t>ج. </a:t>
            </a:r>
            <a:r>
              <a:rPr lang="ar-DZ" dirty="0">
                <a:solidFill>
                  <a:srgbClr val="03A5AD"/>
                </a:solidFill>
                <a:latin typeface="SST Arabic Medium" pitchFamily="34" charset="-78"/>
                <a:cs typeface="SST Arabic Medium" pitchFamily="34" charset="-78"/>
              </a:rPr>
              <a:t>تحديد الاولوية</a:t>
            </a:r>
          </a:p>
          <a:p>
            <a:pPr algn="justLow" rtl="1">
              <a:lnSpc>
                <a:spcPct val="150000"/>
              </a:lnSpc>
            </a:pPr>
            <a:r>
              <a:rPr lang="ar-DZ" sz="1600" dirty="0">
                <a:solidFill>
                  <a:schemeClr val="tx1">
                    <a:lumMod val="50000"/>
                    <a:lumOff val="50000"/>
                  </a:schemeClr>
                </a:solidFill>
                <a:latin typeface="SST Arabic Medium" pitchFamily="34" charset="-78"/>
                <a:cs typeface="SST Arabic Medium" pitchFamily="34" charset="-78"/>
              </a:rPr>
              <a:t>في العديد من المشاريع، يشارك عدد كبير جدًا من المعنيين، مما يتعذر معه مشاركة فريق المشروع بشكل مباشر أو فعال</a:t>
            </a:r>
            <a:r>
              <a:rPr lang="ar-EG" sz="1600" dirty="0">
                <a:solidFill>
                  <a:schemeClr val="tx1">
                    <a:lumMod val="50000"/>
                    <a:lumOff val="50000"/>
                  </a:schemeClr>
                </a:solidFill>
                <a:latin typeface="SST Arabic Medium" pitchFamily="34" charset="-78"/>
                <a:cs typeface="SST Arabic Medium" pitchFamily="34" charset="-78"/>
              </a:rPr>
              <a:t> </a:t>
            </a:r>
            <a:r>
              <a:rPr lang="ar-DZ" sz="1600" dirty="0">
                <a:solidFill>
                  <a:schemeClr val="tx1">
                    <a:lumMod val="50000"/>
                    <a:lumOff val="50000"/>
                  </a:schemeClr>
                </a:solidFill>
                <a:latin typeface="SST Arabic Medium" pitchFamily="34" charset="-78"/>
                <a:cs typeface="SST Arabic Medium" pitchFamily="34" charset="-78"/>
              </a:rPr>
              <a:t>معهم جميعًا. بناءً على تحليل المعنيين يمكن لفريق المشروع إكمال تحديد أولي لأولوية ترتيب المعنيين. </a:t>
            </a:r>
            <a:endParaRPr lang="en-US" sz="1600" dirty="0">
              <a:solidFill>
                <a:schemeClr val="tx1">
                  <a:lumMod val="50000"/>
                  <a:lumOff val="50000"/>
                </a:schemeClr>
              </a:solidFill>
              <a:latin typeface="SST Arabic Medium" pitchFamily="34" charset="-78"/>
              <a:cs typeface="SST Arabic Medium" pitchFamily="34" charset="-78"/>
            </a:endParaRPr>
          </a:p>
        </p:txBody>
      </p:sp>
      <p:sp>
        <p:nvSpPr>
          <p:cNvPr id="6" name="TextBox 5">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المعنيين</a:t>
            </a:r>
          </a:p>
        </p:txBody>
      </p:sp>
      <p:grpSp>
        <p:nvGrpSpPr>
          <p:cNvPr id="8" name="Group 7"/>
          <p:cNvGrpSpPr/>
          <p:nvPr/>
        </p:nvGrpSpPr>
        <p:grpSpPr>
          <a:xfrm>
            <a:off x="866467" y="1734828"/>
            <a:ext cx="5136084" cy="2908678"/>
            <a:chOff x="866467" y="2320547"/>
            <a:chExt cx="6542482" cy="3705152"/>
          </a:xfrm>
        </p:grpSpPr>
        <p:pic>
          <p:nvPicPr>
            <p:cNvPr id="9" name="صورة 135"/>
            <p:cNvPicPr>
              <a:picLocks noChangeAspect="1"/>
            </p:cNvPicPr>
            <p:nvPr/>
          </p:nvPicPr>
          <p:blipFill rotWithShape="1">
            <a:blip r:embed="rId3" cstate="email">
              <a:extLst>
                <a:ext uri="{28A0092B-C50C-407E-A947-70E740481C1C}">
                  <a14:useLocalDpi xmlns:a14="http://schemas.microsoft.com/office/drawing/2010/main"/>
                </a:ext>
              </a:extLst>
            </a:blip>
            <a:srcRect t="11072"/>
            <a:stretch/>
          </p:blipFill>
          <p:spPr>
            <a:xfrm>
              <a:off x="2004373" y="2320547"/>
              <a:ext cx="3577954" cy="3705152"/>
            </a:xfrm>
            <a:prstGeom prst="rect">
              <a:avLst/>
            </a:prstGeom>
          </p:spPr>
        </p:pic>
        <p:sp>
          <p:nvSpPr>
            <p:cNvPr id="10" name="Freeform 5"/>
            <p:cNvSpPr/>
            <p:nvPr/>
          </p:nvSpPr>
          <p:spPr>
            <a:xfrm>
              <a:off x="866467" y="3077865"/>
              <a:ext cx="3012949" cy="860843"/>
            </a:xfrm>
            <a:custGeom>
              <a:avLst/>
              <a:gdLst/>
              <a:ahLst/>
              <a:cxnLst/>
              <a:rect l="l" t="t" r="r" b="b"/>
              <a:pathLst>
                <a:path w="8056288" h="2301797">
                  <a:moveTo>
                    <a:pt x="0" y="0"/>
                  </a:moveTo>
                  <a:lnTo>
                    <a:pt x="8056288" y="0"/>
                  </a:lnTo>
                  <a:lnTo>
                    <a:pt x="8056288" y="2301797"/>
                  </a:lnTo>
                  <a:lnTo>
                    <a:pt x="0" y="2301797"/>
                  </a:lnTo>
                  <a:lnTo>
                    <a:pt x="0" y="0"/>
                  </a:lnTo>
                  <a:close/>
                </a:path>
              </a:pathLst>
            </a:custGeom>
            <a:blipFill>
              <a:blip r:embed="rId4">
                <a:extLst>
                  <a:ext uri="{96DAC541-7B7A-43D3-8B79-37D633B846F1}">
                    <asvg:svgBlip xmlns:asvg="http://schemas.microsoft.com/office/drawing/2016/SVG/main" r:embed="rId5"/>
                  </a:ext>
                </a:extLst>
              </a:blip>
              <a:stretch>
                <a:fillRect/>
              </a:stretch>
            </a:blipFill>
            <a:ln cap="sq">
              <a:noFill/>
              <a:prstDash val="solid"/>
              <a:miter/>
            </a:ln>
          </p:spPr>
          <p:txBody>
            <a:bodyPr/>
            <a:lstStyle/>
            <a:p>
              <a:endParaRPr lang="en-SA"/>
            </a:p>
          </p:txBody>
        </p:sp>
        <p:grpSp>
          <p:nvGrpSpPr>
            <p:cNvPr id="11" name="Group 6"/>
            <p:cNvGrpSpPr/>
            <p:nvPr/>
          </p:nvGrpSpPr>
          <p:grpSpPr>
            <a:xfrm>
              <a:off x="1034071" y="3224563"/>
              <a:ext cx="368756" cy="368756"/>
              <a:chOff x="0" y="0"/>
              <a:chExt cx="6350000" cy="6350000"/>
            </a:xfrm>
          </p:grpSpPr>
          <p:sp>
            <p:nvSpPr>
              <p:cNvPr id="27" name="Freeform 7"/>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EFD"/>
              </a:solidFill>
            </p:spPr>
            <p:txBody>
              <a:bodyPr/>
              <a:lstStyle/>
              <a:p>
                <a:endParaRPr lang="en-SA"/>
              </a:p>
            </p:txBody>
          </p:sp>
        </p:grpSp>
        <p:sp>
          <p:nvSpPr>
            <p:cNvPr id="12" name="Freeform 8"/>
            <p:cNvSpPr/>
            <p:nvPr/>
          </p:nvSpPr>
          <p:spPr>
            <a:xfrm>
              <a:off x="866467" y="3757978"/>
              <a:ext cx="3012949" cy="860843"/>
            </a:xfrm>
            <a:custGeom>
              <a:avLst/>
              <a:gdLst/>
              <a:ahLst/>
              <a:cxnLst/>
              <a:rect l="l" t="t" r="r" b="b"/>
              <a:pathLst>
                <a:path w="8056288" h="2301797">
                  <a:moveTo>
                    <a:pt x="0" y="0"/>
                  </a:moveTo>
                  <a:lnTo>
                    <a:pt x="8056288" y="0"/>
                  </a:lnTo>
                  <a:lnTo>
                    <a:pt x="8056288" y="2301796"/>
                  </a:lnTo>
                  <a:lnTo>
                    <a:pt x="0" y="2301796"/>
                  </a:lnTo>
                  <a:lnTo>
                    <a:pt x="0" y="0"/>
                  </a:lnTo>
                  <a:close/>
                </a:path>
              </a:pathLst>
            </a:custGeom>
            <a:blipFill>
              <a:blip r:embed="rId6">
                <a:extLst>
                  <a:ext uri="{96DAC541-7B7A-43D3-8B79-37D633B846F1}">
                    <asvg:svgBlip xmlns:asvg="http://schemas.microsoft.com/office/drawing/2016/SVG/main" r:embed="rId7"/>
                  </a:ext>
                </a:extLst>
              </a:blip>
              <a:stretch>
                <a:fillRect/>
              </a:stretch>
            </a:blipFill>
            <a:ln cap="sq">
              <a:noFill/>
              <a:prstDash val="solid"/>
              <a:miter/>
            </a:ln>
          </p:spPr>
          <p:txBody>
            <a:bodyPr/>
            <a:lstStyle/>
            <a:p>
              <a:endParaRPr lang="en-SA"/>
            </a:p>
          </p:txBody>
        </p:sp>
        <p:sp>
          <p:nvSpPr>
            <p:cNvPr id="13" name="Freeform 9"/>
            <p:cNvSpPr/>
            <p:nvPr/>
          </p:nvSpPr>
          <p:spPr>
            <a:xfrm>
              <a:off x="866467" y="4442445"/>
              <a:ext cx="3012949" cy="860843"/>
            </a:xfrm>
            <a:custGeom>
              <a:avLst/>
              <a:gdLst/>
              <a:ahLst/>
              <a:cxnLst/>
              <a:rect l="l" t="t" r="r" b="b"/>
              <a:pathLst>
                <a:path w="8056288" h="2301797">
                  <a:moveTo>
                    <a:pt x="0" y="0"/>
                  </a:moveTo>
                  <a:lnTo>
                    <a:pt x="8056288" y="0"/>
                  </a:lnTo>
                  <a:lnTo>
                    <a:pt x="8056288" y="2301796"/>
                  </a:lnTo>
                  <a:lnTo>
                    <a:pt x="0" y="2301796"/>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SA"/>
            </a:p>
          </p:txBody>
        </p:sp>
        <p:grpSp>
          <p:nvGrpSpPr>
            <p:cNvPr id="14" name="Group 10"/>
            <p:cNvGrpSpPr/>
            <p:nvPr/>
          </p:nvGrpSpPr>
          <p:grpSpPr>
            <a:xfrm>
              <a:off x="1034071" y="3911694"/>
              <a:ext cx="368756" cy="368756"/>
              <a:chOff x="0" y="0"/>
              <a:chExt cx="6350000" cy="6350000"/>
            </a:xfrm>
          </p:grpSpPr>
          <p:sp>
            <p:nvSpPr>
              <p:cNvPr id="26" name="Freeform 11"/>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EFD"/>
              </a:solidFill>
            </p:spPr>
            <p:txBody>
              <a:bodyPr/>
              <a:lstStyle/>
              <a:p>
                <a:endParaRPr lang="en-SA"/>
              </a:p>
            </p:txBody>
          </p:sp>
        </p:grpSp>
        <p:sp>
          <p:nvSpPr>
            <p:cNvPr id="15" name="Freeform 12"/>
            <p:cNvSpPr/>
            <p:nvPr/>
          </p:nvSpPr>
          <p:spPr>
            <a:xfrm flipH="1">
              <a:off x="4396000" y="3757978"/>
              <a:ext cx="3012949" cy="860843"/>
            </a:xfrm>
            <a:custGeom>
              <a:avLst/>
              <a:gdLst/>
              <a:ahLst/>
              <a:cxnLst/>
              <a:rect l="l" t="t" r="r" b="b"/>
              <a:pathLst>
                <a:path w="8056288" h="2301797">
                  <a:moveTo>
                    <a:pt x="8056288" y="0"/>
                  </a:moveTo>
                  <a:lnTo>
                    <a:pt x="0" y="0"/>
                  </a:lnTo>
                  <a:lnTo>
                    <a:pt x="0" y="2301796"/>
                  </a:lnTo>
                  <a:lnTo>
                    <a:pt x="8056288" y="2301796"/>
                  </a:lnTo>
                  <a:lnTo>
                    <a:pt x="8056288"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SA"/>
            </a:p>
          </p:txBody>
        </p:sp>
        <p:sp>
          <p:nvSpPr>
            <p:cNvPr id="16" name="Freeform 13"/>
            <p:cNvSpPr/>
            <p:nvPr/>
          </p:nvSpPr>
          <p:spPr>
            <a:xfrm flipH="1">
              <a:off x="4396000" y="3077865"/>
              <a:ext cx="3012949" cy="860843"/>
            </a:xfrm>
            <a:custGeom>
              <a:avLst/>
              <a:gdLst/>
              <a:ahLst/>
              <a:cxnLst/>
              <a:rect l="l" t="t" r="r" b="b"/>
              <a:pathLst>
                <a:path w="8056288" h="2301797">
                  <a:moveTo>
                    <a:pt x="8056288" y="0"/>
                  </a:moveTo>
                  <a:lnTo>
                    <a:pt x="0" y="0"/>
                  </a:lnTo>
                  <a:lnTo>
                    <a:pt x="0" y="2301797"/>
                  </a:lnTo>
                  <a:lnTo>
                    <a:pt x="8056288" y="2301797"/>
                  </a:lnTo>
                  <a:lnTo>
                    <a:pt x="8056288"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SA"/>
            </a:p>
          </p:txBody>
        </p:sp>
        <p:sp>
          <p:nvSpPr>
            <p:cNvPr id="17" name="Freeform 14"/>
            <p:cNvSpPr/>
            <p:nvPr/>
          </p:nvSpPr>
          <p:spPr>
            <a:xfrm flipH="1">
              <a:off x="4396000" y="4442445"/>
              <a:ext cx="3012949" cy="860843"/>
            </a:xfrm>
            <a:custGeom>
              <a:avLst/>
              <a:gdLst/>
              <a:ahLst/>
              <a:cxnLst/>
              <a:rect l="l" t="t" r="r" b="b"/>
              <a:pathLst>
                <a:path w="8056288" h="2301797">
                  <a:moveTo>
                    <a:pt x="8056288" y="0"/>
                  </a:moveTo>
                  <a:lnTo>
                    <a:pt x="0" y="0"/>
                  </a:lnTo>
                  <a:lnTo>
                    <a:pt x="0" y="2301796"/>
                  </a:lnTo>
                  <a:lnTo>
                    <a:pt x="8056288" y="2301796"/>
                  </a:lnTo>
                  <a:lnTo>
                    <a:pt x="8056288"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SA"/>
            </a:p>
          </p:txBody>
        </p:sp>
        <p:grpSp>
          <p:nvGrpSpPr>
            <p:cNvPr id="18" name="Group 15"/>
            <p:cNvGrpSpPr/>
            <p:nvPr/>
          </p:nvGrpSpPr>
          <p:grpSpPr>
            <a:xfrm>
              <a:off x="1034071" y="4592875"/>
              <a:ext cx="368756" cy="368756"/>
              <a:chOff x="0" y="0"/>
              <a:chExt cx="6350000" cy="6350000"/>
            </a:xfrm>
          </p:grpSpPr>
          <p:sp>
            <p:nvSpPr>
              <p:cNvPr id="25" name="Freeform 16"/>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EFD"/>
              </a:solidFill>
            </p:spPr>
            <p:txBody>
              <a:bodyPr/>
              <a:lstStyle/>
              <a:p>
                <a:endParaRPr lang="en-SA"/>
              </a:p>
            </p:txBody>
          </p:sp>
        </p:grpSp>
        <p:grpSp>
          <p:nvGrpSpPr>
            <p:cNvPr id="19" name="Group 17"/>
            <p:cNvGrpSpPr/>
            <p:nvPr/>
          </p:nvGrpSpPr>
          <p:grpSpPr>
            <a:xfrm>
              <a:off x="6870739" y="3224563"/>
              <a:ext cx="368756" cy="368756"/>
              <a:chOff x="0" y="0"/>
              <a:chExt cx="6350000" cy="6350000"/>
            </a:xfrm>
          </p:grpSpPr>
          <p:sp>
            <p:nvSpPr>
              <p:cNvPr id="24" name="Freeform 18"/>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EFD"/>
              </a:solidFill>
            </p:spPr>
            <p:txBody>
              <a:bodyPr/>
              <a:lstStyle/>
              <a:p>
                <a:endParaRPr lang="en-SA"/>
              </a:p>
            </p:txBody>
          </p:sp>
        </p:grpSp>
        <p:grpSp>
          <p:nvGrpSpPr>
            <p:cNvPr id="20" name="Group 19"/>
            <p:cNvGrpSpPr/>
            <p:nvPr/>
          </p:nvGrpSpPr>
          <p:grpSpPr>
            <a:xfrm>
              <a:off x="6870739" y="3899977"/>
              <a:ext cx="368756" cy="368756"/>
              <a:chOff x="0" y="0"/>
              <a:chExt cx="6350000" cy="6350000"/>
            </a:xfrm>
          </p:grpSpPr>
          <p:sp>
            <p:nvSpPr>
              <p:cNvPr id="23" name="Freeform 20"/>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EFD"/>
              </a:solidFill>
            </p:spPr>
            <p:txBody>
              <a:bodyPr/>
              <a:lstStyle/>
              <a:p>
                <a:endParaRPr lang="en-SA"/>
              </a:p>
            </p:txBody>
          </p:sp>
        </p:grpSp>
        <p:grpSp>
          <p:nvGrpSpPr>
            <p:cNvPr id="21" name="Group 21"/>
            <p:cNvGrpSpPr/>
            <p:nvPr/>
          </p:nvGrpSpPr>
          <p:grpSpPr>
            <a:xfrm>
              <a:off x="6870739" y="4584444"/>
              <a:ext cx="368756" cy="368756"/>
              <a:chOff x="0" y="0"/>
              <a:chExt cx="6350000" cy="6350000"/>
            </a:xfrm>
          </p:grpSpPr>
          <p:sp>
            <p:nvSpPr>
              <p:cNvPr id="22" name="Freeform 22"/>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EFD"/>
              </a:solidFill>
            </p:spPr>
            <p:txBody>
              <a:bodyPr/>
              <a:lstStyle/>
              <a:p>
                <a:endParaRPr lang="en-SA"/>
              </a:p>
            </p:txBody>
          </p:sp>
        </p:grpSp>
      </p:grpSp>
      <p:sp>
        <p:nvSpPr>
          <p:cNvPr id="28" name="TextBox 27"/>
          <p:cNvSpPr txBox="1"/>
          <p:nvPr/>
        </p:nvSpPr>
        <p:spPr>
          <a:xfrm>
            <a:off x="665871" y="4930324"/>
            <a:ext cx="5537201" cy="338554"/>
          </a:xfrm>
          <a:prstGeom prst="rect">
            <a:avLst/>
          </a:prstGeom>
          <a:noFill/>
        </p:spPr>
        <p:txBody>
          <a:bodyPr wrap="square" rtlCol="0">
            <a:spAutoFit/>
          </a:bodyPr>
          <a:lstStyle/>
          <a:p>
            <a:pPr lvl="0" algn="ctr" rtl="1">
              <a:defRPr/>
            </a:pPr>
            <a:r>
              <a:rPr lang="ar-EG" sz="1600" dirty="0">
                <a:solidFill>
                  <a:schemeClr val="tx1">
                    <a:lumMod val="50000"/>
                    <a:lumOff val="50000"/>
                  </a:schemeClr>
                </a:solidFill>
                <a:latin typeface="SST Arabic Medium" pitchFamily="34" charset="-78"/>
                <a:cs typeface="SST Arabic Medium" pitchFamily="34" charset="-78"/>
              </a:rPr>
              <a:t>الشكل 2-3 استعراض مشاركة المعنيين الفعالة</a:t>
            </a:r>
          </a:p>
        </p:txBody>
      </p:sp>
      <p:sp>
        <p:nvSpPr>
          <p:cNvPr id="29" name="Rectangle 28">
            <a:extLst>
              <a:ext uri="{FF2B5EF4-FFF2-40B4-BE49-F238E27FC236}">
                <a16:creationId xmlns:a16="http://schemas.microsoft.com/office/drawing/2014/main" id="{F06B6DF8-E8C4-4E7C-938C-470D8E897D5E}"/>
              </a:ext>
            </a:extLst>
          </p:cNvPr>
          <p:cNvSpPr/>
          <p:nvPr/>
        </p:nvSpPr>
        <p:spPr>
          <a:xfrm>
            <a:off x="2990577" y="3491171"/>
            <a:ext cx="2477302" cy="338554"/>
          </a:xfrm>
          <a:prstGeom prst="rect">
            <a:avLst/>
          </a:prstGeom>
          <a:ln>
            <a:noFill/>
          </a:ln>
        </p:spPr>
        <p:txBody>
          <a:bodyPr wrap="square">
            <a:spAutoFit/>
          </a:bodyPr>
          <a:lstStyle/>
          <a:p>
            <a:pPr lvl="0" algn="r" rtl="1"/>
            <a:r>
              <a:rPr lang="ar-DZ" sz="1600" dirty="0">
                <a:solidFill>
                  <a:schemeClr val="bg1"/>
                </a:solidFill>
                <a:latin typeface="SST Arabic Medium" pitchFamily="34" charset="-78"/>
                <a:cs typeface="SST Arabic Medium" pitchFamily="34" charset="-78"/>
              </a:rPr>
              <a:t>التحليل</a:t>
            </a:r>
          </a:p>
        </p:txBody>
      </p:sp>
      <p:sp>
        <p:nvSpPr>
          <p:cNvPr id="30" name="Rectangle 29">
            <a:extLst>
              <a:ext uri="{FF2B5EF4-FFF2-40B4-BE49-F238E27FC236}">
                <a16:creationId xmlns:a16="http://schemas.microsoft.com/office/drawing/2014/main" id="{F06B6DF8-E8C4-4E7C-938C-470D8E897D5E}"/>
              </a:ext>
            </a:extLst>
          </p:cNvPr>
          <p:cNvSpPr/>
          <p:nvPr/>
        </p:nvSpPr>
        <p:spPr>
          <a:xfrm>
            <a:off x="1384367" y="2459058"/>
            <a:ext cx="2477302" cy="338554"/>
          </a:xfrm>
          <a:prstGeom prst="rect">
            <a:avLst/>
          </a:prstGeom>
          <a:ln>
            <a:noFill/>
          </a:ln>
        </p:spPr>
        <p:txBody>
          <a:bodyPr wrap="square">
            <a:spAutoFit/>
          </a:bodyPr>
          <a:lstStyle/>
          <a:p>
            <a:pPr lvl="0" rtl="1"/>
            <a:r>
              <a:rPr lang="ar-DZ" sz="1600" dirty="0">
                <a:solidFill>
                  <a:schemeClr val="bg1"/>
                </a:solidFill>
                <a:latin typeface="SST Arabic Medium" pitchFamily="34" charset="-78"/>
                <a:cs typeface="SST Arabic Medium" pitchFamily="34" charset="-78"/>
              </a:rPr>
              <a:t>تحديد الأولوية</a:t>
            </a:r>
          </a:p>
        </p:txBody>
      </p:sp>
      <p:sp>
        <p:nvSpPr>
          <p:cNvPr id="31" name="Rectangle 30">
            <a:extLst>
              <a:ext uri="{FF2B5EF4-FFF2-40B4-BE49-F238E27FC236}">
                <a16:creationId xmlns:a16="http://schemas.microsoft.com/office/drawing/2014/main" id="{F06B6DF8-E8C4-4E7C-938C-470D8E897D5E}"/>
              </a:ext>
            </a:extLst>
          </p:cNvPr>
          <p:cNvSpPr/>
          <p:nvPr/>
        </p:nvSpPr>
        <p:spPr>
          <a:xfrm>
            <a:off x="2990577" y="2964658"/>
            <a:ext cx="2477302" cy="338554"/>
          </a:xfrm>
          <a:prstGeom prst="rect">
            <a:avLst/>
          </a:prstGeom>
          <a:ln>
            <a:noFill/>
          </a:ln>
        </p:spPr>
        <p:txBody>
          <a:bodyPr wrap="square">
            <a:spAutoFit/>
          </a:bodyPr>
          <a:lstStyle/>
          <a:p>
            <a:pPr lvl="0" algn="r" rtl="1"/>
            <a:r>
              <a:rPr lang="ar-DZ" sz="1600" dirty="0">
                <a:solidFill>
                  <a:schemeClr val="bg1"/>
                </a:solidFill>
                <a:latin typeface="SST Arabic Medium" pitchFamily="34" charset="-78"/>
                <a:cs typeface="SST Arabic Medium" pitchFamily="34" charset="-78"/>
              </a:rPr>
              <a:t>الفهم</a:t>
            </a:r>
          </a:p>
        </p:txBody>
      </p:sp>
      <p:sp>
        <p:nvSpPr>
          <p:cNvPr id="32" name="Rectangle 31">
            <a:extLst>
              <a:ext uri="{FF2B5EF4-FFF2-40B4-BE49-F238E27FC236}">
                <a16:creationId xmlns:a16="http://schemas.microsoft.com/office/drawing/2014/main" id="{F06B6DF8-E8C4-4E7C-938C-470D8E897D5E}"/>
              </a:ext>
            </a:extLst>
          </p:cNvPr>
          <p:cNvSpPr/>
          <p:nvPr/>
        </p:nvSpPr>
        <p:spPr>
          <a:xfrm>
            <a:off x="3029949" y="2419979"/>
            <a:ext cx="2477302" cy="338554"/>
          </a:xfrm>
          <a:prstGeom prst="rect">
            <a:avLst/>
          </a:prstGeom>
          <a:ln>
            <a:noFill/>
          </a:ln>
        </p:spPr>
        <p:txBody>
          <a:bodyPr wrap="square">
            <a:spAutoFit/>
          </a:bodyPr>
          <a:lstStyle/>
          <a:p>
            <a:pPr lvl="0" algn="r" rtl="1"/>
            <a:r>
              <a:rPr lang="ar-DZ" sz="1600" dirty="0">
                <a:solidFill>
                  <a:schemeClr val="bg1"/>
                </a:solidFill>
                <a:latin typeface="SST Arabic Medium" pitchFamily="34" charset="-78"/>
                <a:cs typeface="SST Arabic Medium" pitchFamily="34" charset="-78"/>
              </a:rPr>
              <a:t>التحديد</a:t>
            </a:r>
          </a:p>
        </p:txBody>
      </p:sp>
      <p:sp>
        <p:nvSpPr>
          <p:cNvPr id="33" name="Rectangle 32">
            <a:extLst>
              <a:ext uri="{FF2B5EF4-FFF2-40B4-BE49-F238E27FC236}">
                <a16:creationId xmlns:a16="http://schemas.microsoft.com/office/drawing/2014/main" id="{F06B6DF8-E8C4-4E7C-938C-470D8E897D5E}"/>
              </a:ext>
            </a:extLst>
          </p:cNvPr>
          <p:cNvSpPr/>
          <p:nvPr/>
        </p:nvSpPr>
        <p:spPr>
          <a:xfrm>
            <a:off x="5554231" y="2451900"/>
            <a:ext cx="341098" cy="338554"/>
          </a:xfrm>
          <a:prstGeom prst="rect">
            <a:avLst/>
          </a:prstGeom>
          <a:ln>
            <a:noFill/>
          </a:ln>
        </p:spPr>
        <p:txBody>
          <a:bodyPr wrap="square">
            <a:spAutoFit/>
          </a:bodyPr>
          <a:lstStyle/>
          <a:p>
            <a:pPr lvl="0" algn="ctr" rtl="1"/>
            <a:r>
              <a:rPr lang="ar-EG" sz="1600" dirty="0">
                <a:solidFill>
                  <a:schemeClr val="tx1">
                    <a:lumMod val="50000"/>
                    <a:lumOff val="50000"/>
                  </a:schemeClr>
                </a:solidFill>
                <a:latin typeface="SST Arabic Medium" pitchFamily="34" charset="-78"/>
                <a:cs typeface="SST Arabic Medium" pitchFamily="34" charset="-78"/>
              </a:rPr>
              <a:t>1</a:t>
            </a:r>
            <a:endParaRPr lang="ar-DZ" sz="1600" dirty="0">
              <a:solidFill>
                <a:schemeClr val="tx1">
                  <a:lumMod val="50000"/>
                  <a:lumOff val="50000"/>
                </a:schemeClr>
              </a:solidFill>
              <a:latin typeface="SST Arabic Medium" pitchFamily="34" charset="-78"/>
              <a:cs typeface="SST Arabic Medium" pitchFamily="34" charset="-78"/>
            </a:endParaRPr>
          </a:p>
        </p:txBody>
      </p:sp>
      <p:sp>
        <p:nvSpPr>
          <p:cNvPr id="34" name="Rectangle 33">
            <a:extLst>
              <a:ext uri="{FF2B5EF4-FFF2-40B4-BE49-F238E27FC236}">
                <a16:creationId xmlns:a16="http://schemas.microsoft.com/office/drawing/2014/main" id="{F06B6DF8-E8C4-4E7C-938C-470D8E897D5E}"/>
              </a:ext>
            </a:extLst>
          </p:cNvPr>
          <p:cNvSpPr/>
          <p:nvPr/>
        </p:nvSpPr>
        <p:spPr>
          <a:xfrm>
            <a:off x="5554231" y="2967686"/>
            <a:ext cx="341098" cy="338554"/>
          </a:xfrm>
          <a:prstGeom prst="rect">
            <a:avLst/>
          </a:prstGeom>
          <a:ln>
            <a:noFill/>
          </a:ln>
        </p:spPr>
        <p:txBody>
          <a:bodyPr wrap="square">
            <a:spAutoFit/>
          </a:bodyPr>
          <a:lstStyle/>
          <a:p>
            <a:pPr lvl="0" algn="ctr" rtl="1"/>
            <a:r>
              <a:rPr lang="ar-EG" sz="1600" dirty="0">
                <a:solidFill>
                  <a:schemeClr val="tx1">
                    <a:lumMod val="50000"/>
                    <a:lumOff val="50000"/>
                  </a:schemeClr>
                </a:solidFill>
                <a:latin typeface="SST Arabic Medium" pitchFamily="34" charset="-78"/>
                <a:cs typeface="SST Arabic Medium" pitchFamily="34" charset="-78"/>
              </a:rPr>
              <a:t>2</a:t>
            </a:r>
            <a:endParaRPr lang="ar-DZ" sz="1600" dirty="0">
              <a:solidFill>
                <a:schemeClr val="tx1">
                  <a:lumMod val="50000"/>
                  <a:lumOff val="50000"/>
                </a:schemeClr>
              </a:solidFill>
              <a:latin typeface="SST Arabic Medium" pitchFamily="34" charset="-78"/>
              <a:cs typeface="SST Arabic Medium" pitchFamily="34" charset="-78"/>
            </a:endParaRPr>
          </a:p>
        </p:txBody>
      </p:sp>
      <p:sp>
        <p:nvSpPr>
          <p:cNvPr id="35" name="Rectangle 34">
            <a:extLst>
              <a:ext uri="{FF2B5EF4-FFF2-40B4-BE49-F238E27FC236}">
                <a16:creationId xmlns:a16="http://schemas.microsoft.com/office/drawing/2014/main" id="{F06B6DF8-E8C4-4E7C-938C-470D8E897D5E}"/>
              </a:ext>
            </a:extLst>
          </p:cNvPr>
          <p:cNvSpPr/>
          <p:nvPr/>
        </p:nvSpPr>
        <p:spPr>
          <a:xfrm>
            <a:off x="5554231" y="3492997"/>
            <a:ext cx="341098" cy="338554"/>
          </a:xfrm>
          <a:prstGeom prst="rect">
            <a:avLst/>
          </a:prstGeom>
          <a:ln>
            <a:noFill/>
          </a:ln>
        </p:spPr>
        <p:txBody>
          <a:bodyPr wrap="square">
            <a:spAutoFit/>
          </a:bodyPr>
          <a:lstStyle/>
          <a:p>
            <a:pPr lvl="0" algn="ctr" rtl="1"/>
            <a:r>
              <a:rPr lang="ar-EG" sz="1600" dirty="0">
                <a:solidFill>
                  <a:schemeClr val="tx1">
                    <a:lumMod val="50000"/>
                    <a:lumOff val="50000"/>
                  </a:schemeClr>
                </a:solidFill>
                <a:latin typeface="SST Arabic Medium" pitchFamily="34" charset="-78"/>
                <a:cs typeface="SST Arabic Medium" pitchFamily="34" charset="-78"/>
              </a:rPr>
              <a:t>3</a:t>
            </a:r>
            <a:endParaRPr lang="ar-DZ" sz="1600" dirty="0">
              <a:solidFill>
                <a:schemeClr val="tx1">
                  <a:lumMod val="50000"/>
                  <a:lumOff val="50000"/>
                </a:schemeClr>
              </a:solidFill>
              <a:latin typeface="SST Arabic Medium" pitchFamily="34" charset="-78"/>
              <a:cs typeface="SST Arabic Medium" pitchFamily="34" charset="-78"/>
            </a:endParaRPr>
          </a:p>
        </p:txBody>
      </p:sp>
      <p:sp>
        <p:nvSpPr>
          <p:cNvPr id="36" name="Rectangle 35">
            <a:extLst>
              <a:ext uri="{FF2B5EF4-FFF2-40B4-BE49-F238E27FC236}">
                <a16:creationId xmlns:a16="http://schemas.microsoft.com/office/drawing/2014/main" id="{F06B6DF8-E8C4-4E7C-938C-470D8E897D5E}"/>
              </a:ext>
            </a:extLst>
          </p:cNvPr>
          <p:cNvSpPr/>
          <p:nvPr/>
        </p:nvSpPr>
        <p:spPr>
          <a:xfrm>
            <a:off x="953186" y="2429044"/>
            <a:ext cx="341098" cy="338554"/>
          </a:xfrm>
          <a:prstGeom prst="rect">
            <a:avLst/>
          </a:prstGeom>
          <a:ln>
            <a:noFill/>
          </a:ln>
        </p:spPr>
        <p:txBody>
          <a:bodyPr wrap="square">
            <a:spAutoFit/>
          </a:bodyPr>
          <a:lstStyle/>
          <a:p>
            <a:pPr lvl="0" algn="ctr" rtl="1"/>
            <a:r>
              <a:rPr lang="ar-EG" sz="1600" dirty="0">
                <a:solidFill>
                  <a:schemeClr val="tx1">
                    <a:lumMod val="50000"/>
                    <a:lumOff val="50000"/>
                  </a:schemeClr>
                </a:solidFill>
                <a:latin typeface="SST Arabic Medium" pitchFamily="34" charset="-78"/>
                <a:cs typeface="SST Arabic Medium" pitchFamily="34" charset="-78"/>
              </a:rPr>
              <a:t>4</a:t>
            </a:r>
            <a:endParaRPr lang="ar-DZ" sz="1600" dirty="0">
              <a:solidFill>
                <a:schemeClr val="tx1">
                  <a:lumMod val="50000"/>
                  <a:lumOff val="50000"/>
                </a:schemeClr>
              </a:solidFill>
              <a:latin typeface="SST Arabic Medium" pitchFamily="34" charset="-78"/>
              <a:cs typeface="SST Arabic Medium" pitchFamily="34" charset="-78"/>
            </a:endParaRPr>
          </a:p>
        </p:txBody>
      </p:sp>
      <p:sp>
        <p:nvSpPr>
          <p:cNvPr id="37" name="Rectangle 36">
            <a:extLst>
              <a:ext uri="{FF2B5EF4-FFF2-40B4-BE49-F238E27FC236}">
                <a16:creationId xmlns:a16="http://schemas.microsoft.com/office/drawing/2014/main" id="{F06B6DF8-E8C4-4E7C-938C-470D8E897D5E}"/>
              </a:ext>
            </a:extLst>
          </p:cNvPr>
          <p:cNvSpPr/>
          <p:nvPr/>
        </p:nvSpPr>
        <p:spPr>
          <a:xfrm>
            <a:off x="962711" y="2992455"/>
            <a:ext cx="341098" cy="338554"/>
          </a:xfrm>
          <a:prstGeom prst="rect">
            <a:avLst/>
          </a:prstGeom>
          <a:ln>
            <a:noFill/>
          </a:ln>
        </p:spPr>
        <p:txBody>
          <a:bodyPr wrap="square">
            <a:spAutoFit/>
          </a:bodyPr>
          <a:lstStyle/>
          <a:p>
            <a:pPr lvl="0" algn="ctr" rtl="1"/>
            <a:r>
              <a:rPr lang="ar-EG" sz="1600" dirty="0">
                <a:solidFill>
                  <a:schemeClr val="tx1">
                    <a:lumMod val="50000"/>
                    <a:lumOff val="50000"/>
                  </a:schemeClr>
                </a:solidFill>
                <a:latin typeface="SST Arabic Medium" pitchFamily="34" charset="-78"/>
                <a:cs typeface="SST Arabic Medium" pitchFamily="34" charset="-78"/>
              </a:rPr>
              <a:t>5</a:t>
            </a:r>
            <a:endParaRPr lang="ar-DZ" sz="1600" dirty="0">
              <a:solidFill>
                <a:schemeClr val="tx1">
                  <a:lumMod val="50000"/>
                  <a:lumOff val="50000"/>
                </a:schemeClr>
              </a:solidFill>
              <a:latin typeface="SST Arabic Medium" pitchFamily="34" charset="-78"/>
              <a:cs typeface="SST Arabic Medium" pitchFamily="34" charset="-78"/>
            </a:endParaRPr>
          </a:p>
        </p:txBody>
      </p:sp>
      <p:sp>
        <p:nvSpPr>
          <p:cNvPr id="38" name="Rectangle 37">
            <a:extLst>
              <a:ext uri="{FF2B5EF4-FFF2-40B4-BE49-F238E27FC236}">
                <a16:creationId xmlns:a16="http://schemas.microsoft.com/office/drawing/2014/main" id="{F06B6DF8-E8C4-4E7C-938C-470D8E897D5E}"/>
              </a:ext>
            </a:extLst>
          </p:cNvPr>
          <p:cNvSpPr/>
          <p:nvPr/>
        </p:nvSpPr>
        <p:spPr>
          <a:xfrm>
            <a:off x="953186" y="3508241"/>
            <a:ext cx="341098" cy="338554"/>
          </a:xfrm>
          <a:prstGeom prst="rect">
            <a:avLst/>
          </a:prstGeom>
          <a:ln>
            <a:noFill/>
          </a:ln>
        </p:spPr>
        <p:txBody>
          <a:bodyPr wrap="square">
            <a:spAutoFit/>
          </a:bodyPr>
          <a:lstStyle/>
          <a:p>
            <a:pPr lvl="0" algn="ctr" rtl="1"/>
            <a:r>
              <a:rPr lang="ar-EG" sz="1600" dirty="0">
                <a:solidFill>
                  <a:schemeClr val="tx1">
                    <a:lumMod val="50000"/>
                    <a:lumOff val="50000"/>
                  </a:schemeClr>
                </a:solidFill>
                <a:latin typeface="SST Arabic Medium" pitchFamily="34" charset="-78"/>
                <a:cs typeface="SST Arabic Medium" pitchFamily="34" charset="-78"/>
              </a:rPr>
              <a:t>6</a:t>
            </a:r>
            <a:endParaRPr lang="ar-DZ" sz="1600" dirty="0">
              <a:solidFill>
                <a:schemeClr val="tx1">
                  <a:lumMod val="50000"/>
                  <a:lumOff val="50000"/>
                </a:schemeClr>
              </a:solidFill>
              <a:latin typeface="SST Arabic Medium" pitchFamily="34" charset="-78"/>
              <a:cs typeface="SST Arabic Medium" pitchFamily="34" charset="-78"/>
            </a:endParaRPr>
          </a:p>
        </p:txBody>
      </p:sp>
      <p:sp>
        <p:nvSpPr>
          <p:cNvPr id="39" name="Rectangle 38">
            <a:extLst>
              <a:ext uri="{FF2B5EF4-FFF2-40B4-BE49-F238E27FC236}">
                <a16:creationId xmlns:a16="http://schemas.microsoft.com/office/drawing/2014/main" id="{F06B6DF8-E8C4-4E7C-938C-470D8E897D5E}"/>
              </a:ext>
            </a:extLst>
          </p:cNvPr>
          <p:cNvSpPr/>
          <p:nvPr/>
        </p:nvSpPr>
        <p:spPr>
          <a:xfrm>
            <a:off x="1411670" y="3500696"/>
            <a:ext cx="2477302" cy="338554"/>
          </a:xfrm>
          <a:prstGeom prst="rect">
            <a:avLst/>
          </a:prstGeom>
          <a:ln>
            <a:noFill/>
          </a:ln>
        </p:spPr>
        <p:txBody>
          <a:bodyPr wrap="square">
            <a:spAutoFit/>
          </a:bodyPr>
          <a:lstStyle/>
          <a:p>
            <a:pPr lvl="0" rtl="1"/>
            <a:r>
              <a:rPr lang="ar-DZ" sz="1600" dirty="0">
                <a:solidFill>
                  <a:schemeClr val="bg1"/>
                </a:solidFill>
                <a:latin typeface="SST Arabic Medium" pitchFamily="34" charset="-78"/>
                <a:cs typeface="SST Arabic Medium" pitchFamily="34" charset="-78"/>
              </a:rPr>
              <a:t>المتابعة</a:t>
            </a:r>
          </a:p>
        </p:txBody>
      </p:sp>
      <p:sp>
        <p:nvSpPr>
          <p:cNvPr id="40" name="Rectangle 39">
            <a:extLst>
              <a:ext uri="{FF2B5EF4-FFF2-40B4-BE49-F238E27FC236}">
                <a16:creationId xmlns:a16="http://schemas.microsoft.com/office/drawing/2014/main" id="{F06B6DF8-E8C4-4E7C-938C-470D8E897D5E}"/>
              </a:ext>
            </a:extLst>
          </p:cNvPr>
          <p:cNvSpPr/>
          <p:nvPr/>
        </p:nvSpPr>
        <p:spPr>
          <a:xfrm>
            <a:off x="1411670" y="2974411"/>
            <a:ext cx="2477302" cy="338554"/>
          </a:xfrm>
          <a:prstGeom prst="rect">
            <a:avLst/>
          </a:prstGeom>
          <a:ln>
            <a:noFill/>
          </a:ln>
        </p:spPr>
        <p:txBody>
          <a:bodyPr wrap="square">
            <a:spAutoFit/>
          </a:bodyPr>
          <a:lstStyle/>
          <a:p>
            <a:pPr lvl="0" rtl="1"/>
            <a:r>
              <a:rPr lang="ar-DZ" sz="1600" dirty="0">
                <a:solidFill>
                  <a:schemeClr val="bg1"/>
                </a:solidFill>
                <a:latin typeface="SST Arabic Medium" pitchFamily="34" charset="-78"/>
                <a:cs typeface="SST Arabic Medium" pitchFamily="34" charset="-78"/>
              </a:rPr>
              <a:t>المشاركة</a:t>
            </a:r>
          </a:p>
        </p:txBody>
      </p:sp>
      <p:cxnSp>
        <p:nvCxnSpPr>
          <p:cNvPr id="41" name="Straight Arrow Connector 40"/>
          <p:cNvCxnSpPr/>
          <p:nvPr/>
        </p:nvCxnSpPr>
        <p:spPr>
          <a:xfrm>
            <a:off x="400050" y="2589256"/>
            <a:ext cx="466417" cy="0"/>
          </a:xfrm>
          <a:prstGeom prst="straightConnector1">
            <a:avLst/>
          </a:prstGeom>
          <a:ln w="38100">
            <a:solidFill>
              <a:srgbClr val="03A5AD"/>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2410720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06B6DF8-E8C4-4E7C-938C-470D8E897D5E}"/>
              </a:ext>
            </a:extLst>
          </p:cNvPr>
          <p:cNvSpPr/>
          <p:nvPr/>
        </p:nvSpPr>
        <p:spPr>
          <a:xfrm>
            <a:off x="6203072" y="1664858"/>
            <a:ext cx="5349570" cy="1985159"/>
          </a:xfrm>
          <a:prstGeom prst="rect">
            <a:avLst/>
          </a:prstGeom>
        </p:spPr>
        <p:txBody>
          <a:bodyPr wrap="square">
            <a:spAutoFit/>
          </a:bodyPr>
          <a:lstStyle/>
          <a:p>
            <a:pPr lvl="0" algn="r" rtl="1">
              <a:lnSpc>
                <a:spcPct val="150000"/>
              </a:lnSpc>
            </a:pPr>
            <a:r>
              <a:rPr lang="ar-EG" dirty="0">
                <a:solidFill>
                  <a:srgbClr val="03A5AD"/>
                </a:solidFill>
                <a:latin typeface="SST Arabic Medium" pitchFamily="34" charset="-78"/>
                <a:cs typeface="SST Arabic Medium" pitchFamily="34" charset="-78"/>
              </a:rPr>
              <a:t>د. المشاركة</a:t>
            </a:r>
            <a:endParaRPr lang="ar-DZ" dirty="0">
              <a:solidFill>
                <a:srgbClr val="03A5AD"/>
              </a:solidFill>
              <a:latin typeface="SST Arabic Medium" pitchFamily="34" charset="-78"/>
              <a:cs typeface="SST Arabic Medium" pitchFamily="34" charset="-78"/>
            </a:endParaRPr>
          </a:p>
          <a:p>
            <a:pPr lvl="0" algn="justLow" rtl="1">
              <a:lnSpc>
                <a:spcPct val="150000"/>
              </a:lnSpc>
            </a:pPr>
            <a:r>
              <a:rPr lang="ar-DZ" sz="1600" dirty="0">
                <a:solidFill>
                  <a:schemeClr val="tx1">
                    <a:lumMod val="50000"/>
                    <a:lumOff val="50000"/>
                  </a:schemeClr>
                </a:solidFill>
                <a:latin typeface="SST Arabic Medium" pitchFamily="34" charset="-78"/>
                <a:cs typeface="SST Arabic Medium" pitchFamily="34" charset="-78"/>
              </a:rPr>
              <a:t>تستلزم مشاركة المعنيين العمل بشكل تعاوني مع المعنيين لتقديم المشروع، واستنباط متطلباتهم، وإدارة التوقعات، وحل</a:t>
            </a:r>
            <a:r>
              <a:rPr lang="ar-EG" sz="1600" dirty="0">
                <a:solidFill>
                  <a:schemeClr val="tx1">
                    <a:lumMod val="50000"/>
                    <a:lumOff val="50000"/>
                  </a:schemeClr>
                </a:solidFill>
                <a:latin typeface="SST Arabic Medium" pitchFamily="34" charset="-78"/>
                <a:cs typeface="SST Arabic Medium" pitchFamily="34" charset="-78"/>
              </a:rPr>
              <a:t> </a:t>
            </a:r>
            <a:r>
              <a:rPr lang="ar-DZ" sz="1600" dirty="0">
                <a:solidFill>
                  <a:schemeClr val="tx1">
                    <a:lumMod val="50000"/>
                    <a:lumOff val="50000"/>
                  </a:schemeClr>
                </a:solidFill>
                <a:latin typeface="SST Arabic Medium" pitchFamily="34" charset="-78"/>
                <a:cs typeface="SST Arabic Medium" pitchFamily="34" charset="-78"/>
              </a:rPr>
              <a:t>الإشكالات، والتفاوض، وتحديد الأولويات، وحل المشكلات، واتخاذ القرارات.</a:t>
            </a:r>
            <a:endParaRPr lang="en-US" sz="1600" dirty="0">
              <a:solidFill>
                <a:schemeClr val="tx1">
                  <a:lumMod val="50000"/>
                  <a:lumOff val="50000"/>
                </a:schemeClr>
              </a:solidFill>
              <a:latin typeface="SST Arabic Medium" pitchFamily="34" charset="-78"/>
              <a:cs typeface="SST Arabic Medium" pitchFamily="34" charset="-78"/>
            </a:endParaRPr>
          </a:p>
        </p:txBody>
      </p:sp>
      <p:sp>
        <p:nvSpPr>
          <p:cNvPr id="6" name="TextBox 5">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المعنيين</a:t>
            </a:r>
          </a:p>
        </p:txBody>
      </p:sp>
      <p:grpSp>
        <p:nvGrpSpPr>
          <p:cNvPr id="8" name="Group 7"/>
          <p:cNvGrpSpPr/>
          <p:nvPr/>
        </p:nvGrpSpPr>
        <p:grpSpPr>
          <a:xfrm>
            <a:off x="866467" y="1734828"/>
            <a:ext cx="5136084" cy="2908678"/>
            <a:chOff x="866467" y="2320547"/>
            <a:chExt cx="6542482" cy="3705152"/>
          </a:xfrm>
        </p:grpSpPr>
        <p:pic>
          <p:nvPicPr>
            <p:cNvPr id="9" name="صورة 135"/>
            <p:cNvPicPr>
              <a:picLocks noChangeAspect="1"/>
            </p:cNvPicPr>
            <p:nvPr/>
          </p:nvPicPr>
          <p:blipFill rotWithShape="1">
            <a:blip r:embed="rId3" cstate="email">
              <a:extLst>
                <a:ext uri="{28A0092B-C50C-407E-A947-70E740481C1C}">
                  <a14:useLocalDpi xmlns:a14="http://schemas.microsoft.com/office/drawing/2010/main"/>
                </a:ext>
              </a:extLst>
            </a:blip>
            <a:srcRect t="11072"/>
            <a:stretch/>
          </p:blipFill>
          <p:spPr>
            <a:xfrm>
              <a:off x="2004373" y="2320547"/>
              <a:ext cx="3577954" cy="3705152"/>
            </a:xfrm>
            <a:prstGeom prst="rect">
              <a:avLst/>
            </a:prstGeom>
          </p:spPr>
        </p:pic>
        <p:sp>
          <p:nvSpPr>
            <p:cNvPr id="10" name="Freeform 5"/>
            <p:cNvSpPr/>
            <p:nvPr/>
          </p:nvSpPr>
          <p:spPr>
            <a:xfrm>
              <a:off x="866467" y="3077865"/>
              <a:ext cx="3012949" cy="860843"/>
            </a:xfrm>
            <a:custGeom>
              <a:avLst/>
              <a:gdLst/>
              <a:ahLst/>
              <a:cxnLst/>
              <a:rect l="l" t="t" r="r" b="b"/>
              <a:pathLst>
                <a:path w="8056288" h="2301797">
                  <a:moveTo>
                    <a:pt x="0" y="0"/>
                  </a:moveTo>
                  <a:lnTo>
                    <a:pt x="8056288" y="0"/>
                  </a:lnTo>
                  <a:lnTo>
                    <a:pt x="8056288" y="2301797"/>
                  </a:lnTo>
                  <a:lnTo>
                    <a:pt x="0" y="2301797"/>
                  </a:lnTo>
                  <a:lnTo>
                    <a:pt x="0" y="0"/>
                  </a:lnTo>
                  <a:close/>
                </a:path>
              </a:pathLst>
            </a:custGeom>
            <a:blipFill>
              <a:blip r:embed="rId4">
                <a:extLst>
                  <a:ext uri="{96DAC541-7B7A-43D3-8B79-37D633B846F1}">
                    <asvg:svgBlip xmlns:asvg="http://schemas.microsoft.com/office/drawing/2016/SVG/main" r:embed="rId5"/>
                  </a:ext>
                </a:extLst>
              </a:blip>
              <a:stretch>
                <a:fillRect/>
              </a:stretch>
            </a:blipFill>
            <a:ln cap="sq">
              <a:noFill/>
              <a:prstDash val="solid"/>
              <a:miter/>
            </a:ln>
          </p:spPr>
          <p:txBody>
            <a:bodyPr/>
            <a:lstStyle/>
            <a:p>
              <a:endParaRPr lang="en-SA"/>
            </a:p>
          </p:txBody>
        </p:sp>
        <p:grpSp>
          <p:nvGrpSpPr>
            <p:cNvPr id="11" name="Group 6"/>
            <p:cNvGrpSpPr/>
            <p:nvPr/>
          </p:nvGrpSpPr>
          <p:grpSpPr>
            <a:xfrm>
              <a:off x="1034071" y="3224563"/>
              <a:ext cx="368756" cy="368756"/>
              <a:chOff x="0" y="0"/>
              <a:chExt cx="6350000" cy="6350000"/>
            </a:xfrm>
          </p:grpSpPr>
          <p:sp>
            <p:nvSpPr>
              <p:cNvPr id="27" name="Freeform 7"/>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EFD"/>
              </a:solidFill>
            </p:spPr>
            <p:txBody>
              <a:bodyPr/>
              <a:lstStyle/>
              <a:p>
                <a:endParaRPr lang="en-SA"/>
              </a:p>
            </p:txBody>
          </p:sp>
        </p:grpSp>
        <p:sp>
          <p:nvSpPr>
            <p:cNvPr id="12" name="Freeform 8"/>
            <p:cNvSpPr/>
            <p:nvPr/>
          </p:nvSpPr>
          <p:spPr>
            <a:xfrm>
              <a:off x="866467" y="3757978"/>
              <a:ext cx="3012949" cy="860843"/>
            </a:xfrm>
            <a:custGeom>
              <a:avLst/>
              <a:gdLst/>
              <a:ahLst/>
              <a:cxnLst/>
              <a:rect l="l" t="t" r="r" b="b"/>
              <a:pathLst>
                <a:path w="8056288" h="2301797">
                  <a:moveTo>
                    <a:pt x="0" y="0"/>
                  </a:moveTo>
                  <a:lnTo>
                    <a:pt x="8056288" y="0"/>
                  </a:lnTo>
                  <a:lnTo>
                    <a:pt x="8056288" y="2301796"/>
                  </a:lnTo>
                  <a:lnTo>
                    <a:pt x="0" y="2301796"/>
                  </a:lnTo>
                  <a:lnTo>
                    <a:pt x="0" y="0"/>
                  </a:lnTo>
                  <a:close/>
                </a:path>
              </a:pathLst>
            </a:custGeom>
            <a:blipFill>
              <a:blip r:embed="rId6">
                <a:extLst>
                  <a:ext uri="{96DAC541-7B7A-43D3-8B79-37D633B846F1}">
                    <asvg:svgBlip xmlns:asvg="http://schemas.microsoft.com/office/drawing/2016/SVG/main" r:embed="rId7"/>
                  </a:ext>
                </a:extLst>
              </a:blip>
              <a:stretch>
                <a:fillRect/>
              </a:stretch>
            </a:blipFill>
            <a:ln cap="sq">
              <a:noFill/>
              <a:prstDash val="solid"/>
              <a:miter/>
            </a:ln>
          </p:spPr>
          <p:txBody>
            <a:bodyPr/>
            <a:lstStyle/>
            <a:p>
              <a:endParaRPr lang="en-SA"/>
            </a:p>
          </p:txBody>
        </p:sp>
        <p:sp>
          <p:nvSpPr>
            <p:cNvPr id="13" name="Freeform 9"/>
            <p:cNvSpPr/>
            <p:nvPr/>
          </p:nvSpPr>
          <p:spPr>
            <a:xfrm>
              <a:off x="866467" y="4442445"/>
              <a:ext cx="3012949" cy="860843"/>
            </a:xfrm>
            <a:custGeom>
              <a:avLst/>
              <a:gdLst/>
              <a:ahLst/>
              <a:cxnLst/>
              <a:rect l="l" t="t" r="r" b="b"/>
              <a:pathLst>
                <a:path w="8056288" h="2301797">
                  <a:moveTo>
                    <a:pt x="0" y="0"/>
                  </a:moveTo>
                  <a:lnTo>
                    <a:pt x="8056288" y="0"/>
                  </a:lnTo>
                  <a:lnTo>
                    <a:pt x="8056288" y="2301796"/>
                  </a:lnTo>
                  <a:lnTo>
                    <a:pt x="0" y="2301796"/>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SA"/>
            </a:p>
          </p:txBody>
        </p:sp>
        <p:grpSp>
          <p:nvGrpSpPr>
            <p:cNvPr id="14" name="Group 10"/>
            <p:cNvGrpSpPr/>
            <p:nvPr/>
          </p:nvGrpSpPr>
          <p:grpSpPr>
            <a:xfrm>
              <a:off x="1034071" y="3911694"/>
              <a:ext cx="368756" cy="368756"/>
              <a:chOff x="0" y="0"/>
              <a:chExt cx="6350000" cy="6350000"/>
            </a:xfrm>
          </p:grpSpPr>
          <p:sp>
            <p:nvSpPr>
              <p:cNvPr id="26" name="Freeform 11"/>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EFD"/>
              </a:solidFill>
            </p:spPr>
            <p:txBody>
              <a:bodyPr/>
              <a:lstStyle/>
              <a:p>
                <a:endParaRPr lang="en-SA"/>
              </a:p>
            </p:txBody>
          </p:sp>
        </p:grpSp>
        <p:sp>
          <p:nvSpPr>
            <p:cNvPr id="15" name="Freeform 12"/>
            <p:cNvSpPr/>
            <p:nvPr/>
          </p:nvSpPr>
          <p:spPr>
            <a:xfrm flipH="1">
              <a:off x="4396000" y="3757978"/>
              <a:ext cx="3012949" cy="860843"/>
            </a:xfrm>
            <a:custGeom>
              <a:avLst/>
              <a:gdLst/>
              <a:ahLst/>
              <a:cxnLst/>
              <a:rect l="l" t="t" r="r" b="b"/>
              <a:pathLst>
                <a:path w="8056288" h="2301797">
                  <a:moveTo>
                    <a:pt x="8056288" y="0"/>
                  </a:moveTo>
                  <a:lnTo>
                    <a:pt x="0" y="0"/>
                  </a:lnTo>
                  <a:lnTo>
                    <a:pt x="0" y="2301796"/>
                  </a:lnTo>
                  <a:lnTo>
                    <a:pt x="8056288" y="2301796"/>
                  </a:lnTo>
                  <a:lnTo>
                    <a:pt x="8056288"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SA"/>
            </a:p>
          </p:txBody>
        </p:sp>
        <p:sp>
          <p:nvSpPr>
            <p:cNvPr id="16" name="Freeform 13"/>
            <p:cNvSpPr/>
            <p:nvPr/>
          </p:nvSpPr>
          <p:spPr>
            <a:xfrm flipH="1">
              <a:off x="4396000" y="3077865"/>
              <a:ext cx="3012949" cy="860843"/>
            </a:xfrm>
            <a:custGeom>
              <a:avLst/>
              <a:gdLst/>
              <a:ahLst/>
              <a:cxnLst/>
              <a:rect l="l" t="t" r="r" b="b"/>
              <a:pathLst>
                <a:path w="8056288" h="2301797">
                  <a:moveTo>
                    <a:pt x="8056288" y="0"/>
                  </a:moveTo>
                  <a:lnTo>
                    <a:pt x="0" y="0"/>
                  </a:lnTo>
                  <a:lnTo>
                    <a:pt x="0" y="2301797"/>
                  </a:lnTo>
                  <a:lnTo>
                    <a:pt x="8056288" y="2301797"/>
                  </a:lnTo>
                  <a:lnTo>
                    <a:pt x="8056288"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SA"/>
            </a:p>
          </p:txBody>
        </p:sp>
        <p:sp>
          <p:nvSpPr>
            <p:cNvPr id="17" name="Freeform 14"/>
            <p:cNvSpPr/>
            <p:nvPr/>
          </p:nvSpPr>
          <p:spPr>
            <a:xfrm flipH="1">
              <a:off x="4396000" y="4442445"/>
              <a:ext cx="3012949" cy="860843"/>
            </a:xfrm>
            <a:custGeom>
              <a:avLst/>
              <a:gdLst/>
              <a:ahLst/>
              <a:cxnLst/>
              <a:rect l="l" t="t" r="r" b="b"/>
              <a:pathLst>
                <a:path w="8056288" h="2301797">
                  <a:moveTo>
                    <a:pt x="8056288" y="0"/>
                  </a:moveTo>
                  <a:lnTo>
                    <a:pt x="0" y="0"/>
                  </a:lnTo>
                  <a:lnTo>
                    <a:pt x="0" y="2301796"/>
                  </a:lnTo>
                  <a:lnTo>
                    <a:pt x="8056288" y="2301796"/>
                  </a:lnTo>
                  <a:lnTo>
                    <a:pt x="8056288"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SA"/>
            </a:p>
          </p:txBody>
        </p:sp>
        <p:grpSp>
          <p:nvGrpSpPr>
            <p:cNvPr id="18" name="Group 15"/>
            <p:cNvGrpSpPr/>
            <p:nvPr/>
          </p:nvGrpSpPr>
          <p:grpSpPr>
            <a:xfrm>
              <a:off x="1034071" y="4592875"/>
              <a:ext cx="368756" cy="368756"/>
              <a:chOff x="0" y="0"/>
              <a:chExt cx="6350000" cy="6350000"/>
            </a:xfrm>
          </p:grpSpPr>
          <p:sp>
            <p:nvSpPr>
              <p:cNvPr id="25" name="Freeform 16"/>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EFD"/>
              </a:solidFill>
            </p:spPr>
            <p:txBody>
              <a:bodyPr/>
              <a:lstStyle/>
              <a:p>
                <a:endParaRPr lang="en-SA"/>
              </a:p>
            </p:txBody>
          </p:sp>
        </p:grpSp>
        <p:grpSp>
          <p:nvGrpSpPr>
            <p:cNvPr id="19" name="Group 17"/>
            <p:cNvGrpSpPr/>
            <p:nvPr/>
          </p:nvGrpSpPr>
          <p:grpSpPr>
            <a:xfrm>
              <a:off x="6870739" y="3224563"/>
              <a:ext cx="368756" cy="368756"/>
              <a:chOff x="0" y="0"/>
              <a:chExt cx="6350000" cy="6350000"/>
            </a:xfrm>
          </p:grpSpPr>
          <p:sp>
            <p:nvSpPr>
              <p:cNvPr id="24" name="Freeform 18"/>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EFD"/>
              </a:solidFill>
            </p:spPr>
            <p:txBody>
              <a:bodyPr/>
              <a:lstStyle/>
              <a:p>
                <a:endParaRPr lang="en-SA"/>
              </a:p>
            </p:txBody>
          </p:sp>
        </p:grpSp>
        <p:grpSp>
          <p:nvGrpSpPr>
            <p:cNvPr id="20" name="Group 19"/>
            <p:cNvGrpSpPr/>
            <p:nvPr/>
          </p:nvGrpSpPr>
          <p:grpSpPr>
            <a:xfrm>
              <a:off x="6870739" y="3899977"/>
              <a:ext cx="368756" cy="368756"/>
              <a:chOff x="0" y="0"/>
              <a:chExt cx="6350000" cy="6350000"/>
            </a:xfrm>
          </p:grpSpPr>
          <p:sp>
            <p:nvSpPr>
              <p:cNvPr id="23" name="Freeform 20"/>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EFD"/>
              </a:solidFill>
            </p:spPr>
            <p:txBody>
              <a:bodyPr/>
              <a:lstStyle/>
              <a:p>
                <a:endParaRPr lang="en-SA"/>
              </a:p>
            </p:txBody>
          </p:sp>
        </p:grpSp>
        <p:grpSp>
          <p:nvGrpSpPr>
            <p:cNvPr id="21" name="Group 21"/>
            <p:cNvGrpSpPr/>
            <p:nvPr/>
          </p:nvGrpSpPr>
          <p:grpSpPr>
            <a:xfrm>
              <a:off x="6870739" y="4584444"/>
              <a:ext cx="368756" cy="368756"/>
              <a:chOff x="0" y="0"/>
              <a:chExt cx="6350000" cy="6350000"/>
            </a:xfrm>
          </p:grpSpPr>
          <p:sp>
            <p:nvSpPr>
              <p:cNvPr id="22" name="Freeform 22"/>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EFD"/>
              </a:solidFill>
            </p:spPr>
            <p:txBody>
              <a:bodyPr/>
              <a:lstStyle/>
              <a:p>
                <a:endParaRPr lang="en-SA"/>
              </a:p>
            </p:txBody>
          </p:sp>
        </p:grpSp>
      </p:grpSp>
      <p:sp>
        <p:nvSpPr>
          <p:cNvPr id="28" name="TextBox 27"/>
          <p:cNvSpPr txBox="1"/>
          <p:nvPr/>
        </p:nvSpPr>
        <p:spPr>
          <a:xfrm>
            <a:off x="665871" y="4930324"/>
            <a:ext cx="5537201" cy="338554"/>
          </a:xfrm>
          <a:prstGeom prst="rect">
            <a:avLst/>
          </a:prstGeom>
          <a:noFill/>
        </p:spPr>
        <p:txBody>
          <a:bodyPr wrap="square" rtlCol="0">
            <a:spAutoFit/>
          </a:bodyPr>
          <a:lstStyle/>
          <a:p>
            <a:pPr lvl="0" algn="ctr" rtl="1">
              <a:defRPr/>
            </a:pPr>
            <a:r>
              <a:rPr lang="ar-EG" sz="1600" dirty="0">
                <a:solidFill>
                  <a:schemeClr val="tx1">
                    <a:lumMod val="50000"/>
                    <a:lumOff val="50000"/>
                  </a:schemeClr>
                </a:solidFill>
                <a:latin typeface="SST Arabic Medium" pitchFamily="34" charset="-78"/>
                <a:cs typeface="SST Arabic Medium" pitchFamily="34" charset="-78"/>
              </a:rPr>
              <a:t>الشكل 2-3 استعراض مشاركة المعنيين الفعالة</a:t>
            </a:r>
          </a:p>
        </p:txBody>
      </p:sp>
      <p:sp>
        <p:nvSpPr>
          <p:cNvPr id="29" name="Rectangle 28">
            <a:extLst>
              <a:ext uri="{FF2B5EF4-FFF2-40B4-BE49-F238E27FC236}">
                <a16:creationId xmlns:a16="http://schemas.microsoft.com/office/drawing/2014/main" id="{F06B6DF8-E8C4-4E7C-938C-470D8E897D5E}"/>
              </a:ext>
            </a:extLst>
          </p:cNvPr>
          <p:cNvSpPr/>
          <p:nvPr/>
        </p:nvSpPr>
        <p:spPr>
          <a:xfrm>
            <a:off x="2990577" y="3491171"/>
            <a:ext cx="2477302" cy="338554"/>
          </a:xfrm>
          <a:prstGeom prst="rect">
            <a:avLst/>
          </a:prstGeom>
          <a:ln>
            <a:noFill/>
          </a:ln>
        </p:spPr>
        <p:txBody>
          <a:bodyPr wrap="square">
            <a:spAutoFit/>
          </a:bodyPr>
          <a:lstStyle/>
          <a:p>
            <a:pPr lvl="0" algn="r" rtl="1"/>
            <a:r>
              <a:rPr lang="ar-DZ" sz="1600" dirty="0">
                <a:solidFill>
                  <a:schemeClr val="bg1"/>
                </a:solidFill>
                <a:latin typeface="SST Arabic Medium" pitchFamily="34" charset="-78"/>
                <a:cs typeface="SST Arabic Medium" pitchFamily="34" charset="-78"/>
              </a:rPr>
              <a:t>التحليل</a:t>
            </a:r>
          </a:p>
        </p:txBody>
      </p:sp>
      <p:sp>
        <p:nvSpPr>
          <p:cNvPr id="30" name="Rectangle 29">
            <a:extLst>
              <a:ext uri="{FF2B5EF4-FFF2-40B4-BE49-F238E27FC236}">
                <a16:creationId xmlns:a16="http://schemas.microsoft.com/office/drawing/2014/main" id="{F06B6DF8-E8C4-4E7C-938C-470D8E897D5E}"/>
              </a:ext>
            </a:extLst>
          </p:cNvPr>
          <p:cNvSpPr/>
          <p:nvPr/>
        </p:nvSpPr>
        <p:spPr>
          <a:xfrm>
            <a:off x="1384367" y="2459058"/>
            <a:ext cx="2477302" cy="338554"/>
          </a:xfrm>
          <a:prstGeom prst="rect">
            <a:avLst/>
          </a:prstGeom>
          <a:ln>
            <a:noFill/>
          </a:ln>
        </p:spPr>
        <p:txBody>
          <a:bodyPr wrap="square">
            <a:spAutoFit/>
          </a:bodyPr>
          <a:lstStyle/>
          <a:p>
            <a:pPr lvl="0" rtl="1"/>
            <a:r>
              <a:rPr lang="ar-DZ" sz="1600" dirty="0">
                <a:solidFill>
                  <a:schemeClr val="bg1"/>
                </a:solidFill>
                <a:latin typeface="SST Arabic Medium" pitchFamily="34" charset="-78"/>
                <a:cs typeface="SST Arabic Medium" pitchFamily="34" charset="-78"/>
              </a:rPr>
              <a:t>تحديد الأولوية</a:t>
            </a:r>
          </a:p>
        </p:txBody>
      </p:sp>
      <p:sp>
        <p:nvSpPr>
          <p:cNvPr id="31" name="Rectangle 30">
            <a:extLst>
              <a:ext uri="{FF2B5EF4-FFF2-40B4-BE49-F238E27FC236}">
                <a16:creationId xmlns:a16="http://schemas.microsoft.com/office/drawing/2014/main" id="{F06B6DF8-E8C4-4E7C-938C-470D8E897D5E}"/>
              </a:ext>
            </a:extLst>
          </p:cNvPr>
          <p:cNvSpPr/>
          <p:nvPr/>
        </p:nvSpPr>
        <p:spPr>
          <a:xfrm>
            <a:off x="2990577" y="2964658"/>
            <a:ext cx="2477302" cy="338554"/>
          </a:xfrm>
          <a:prstGeom prst="rect">
            <a:avLst/>
          </a:prstGeom>
          <a:ln>
            <a:noFill/>
          </a:ln>
        </p:spPr>
        <p:txBody>
          <a:bodyPr wrap="square">
            <a:spAutoFit/>
          </a:bodyPr>
          <a:lstStyle/>
          <a:p>
            <a:pPr lvl="0" algn="r" rtl="1"/>
            <a:r>
              <a:rPr lang="ar-DZ" sz="1600" dirty="0">
                <a:solidFill>
                  <a:schemeClr val="bg1"/>
                </a:solidFill>
                <a:latin typeface="SST Arabic Medium" pitchFamily="34" charset="-78"/>
                <a:cs typeface="SST Arabic Medium" pitchFamily="34" charset="-78"/>
              </a:rPr>
              <a:t>الفهم</a:t>
            </a:r>
          </a:p>
        </p:txBody>
      </p:sp>
      <p:sp>
        <p:nvSpPr>
          <p:cNvPr id="32" name="Rectangle 31">
            <a:extLst>
              <a:ext uri="{FF2B5EF4-FFF2-40B4-BE49-F238E27FC236}">
                <a16:creationId xmlns:a16="http://schemas.microsoft.com/office/drawing/2014/main" id="{F06B6DF8-E8C4-4E7C-938C-470D8E897D5E}"/>
              </a:ext>
            </a:extLst>
          </p:cNvPr>
          <p:cNvSpPr/>
          <p:nvPr/>
        </p:nvSpPr>
        <p:spPr>
          <a:xfrm>
            <a:off x="3029949" y="2419979"/>
            <a:ext cx="2477302" cy="338554"/>
          </a:xfrm>
          <a:prstGeom prst="rect">
            <a:avLst/>
          </a:prstGeom>
          <a:ln>
            <a:noFill/>
          </a:ln>
        </p:spPr>
        <p:txBody>
          <a:bodyPr wrap="square">
            <a:spAutoFit/>
          </a:bodyPr>
          <a:lstStyle/>
          <a:p>
            <a:pPr lvl="0" algn="r" rtl="1"/>
            <a:r>
              <a:rPr lang="ar-DZ" sz="1600" dirty="0">
                <a:solidFill>
                  <a:schemeClr val="bg1"/>
                </a:solidFill>
                <a:latin typeface="SST Arabic Medium" pitchFamily="34" charset="-78"/>
                <a:cs typeface="SST Arabic Medium" pitchFamily="34" charset="-78"/>
              </a:rPr>
              <a:t>التحديد</a:t>
            </a:r>
          </a:p>
        </p:txBody>
      </p:sp>
      <p:sp>
        <p:nvSpPr>
          <p:cNvPr id="33" name="Rectangle 32">
            <a:extLst>
              <a:ext uri="{FF2B5EF4-FFF2-40B4-BE49-F238E27FC236}">
                <a16:creationId xmlns:a16="http://schemas.microsoft.com/office/drawing/2014/main" id="{F06B6DF8-E8C4-4E7C-938C-470D8E897D5E}"/>
              </a:ext>
            </a:extLst>
          </p:cNvPr>
          <p:cNvSpPr/>
          <p:nvPr/>
        </p:nvSpPr>
        <p:spPr>
          <a:xfrm>
            <a:off x="5554231" y="2451900"/>
            <a:ext cx="341098" cy="338554"/>
          </a:xfrm>
          <a:prstGeom prst="rect">
            <a:avLst/>
          </a:prstGeom>
          <a:ln>
            <a:noFill/>
          </a:ln>
        </p:spPr>
        <p:txBody>
          <a:bodyPr wrap="square">
            <a:spAutoFit/>
          </a:bodyPr>
          <a:lstStyle/>
          <a:p>
            <a:pPr lvl="0" algn="ctr" rtl="1"/>
            <a:r>
              <a:rPr lang="ar-EG" sz="1600" dirty="0">
                <a:solidFill>
                  <a:schemeClr val="tx1">
                    <a:lumMod val="50000"/>
                    <a:lumOff val="50000"/>
                  </a:schemeClr>
                </a:solidFill>
                <a:latin typeface="SST Arabic Medium" pitchFamily="34" charset="-78"/>
                <a:cs typeface="SST Arabic Medium" pitchFamily="34" charset="-78"/>
              </a:rPr>
              <a:t>1</a:t>
            </a:r>
            <a:endParaRPr lang="ar-DZ" sz="1600" dirty="0">
              <a:solidFill>
                <a:schemeClr val="tx1">
                  <a:lumMod val="50000"/>
                  <a:lumOff val="50000"/>
                </a:schemeClr>
              </a:solidFill>
              <a:latin typeface="SST Arabic Medium" pitchFamily="34" charset="-78"/>
              <a:cs typeface="SST Arabic Medium" pitchFamily="34" charset="-78"/>
            </a:endParaRPr>
          </a:p>
        </p:txBody>
      </p:sp>
      <p:sp>
        <p:nvSpPr>
          <p:cNvPr id="34" name="Rectangle 33">
            <a:extLst>
              <a:ext uri="{FF2B5EF4-FFF2-40B4-BE49-F238E27FC236}">
                <a16:creationId xmlns:a16="http://schemas.microsoft.com/office/drawing/2014/main" id="{F06B6DF8-E8C4-4E7C-938C-470D8E897D5E}"/>
              </a:ext>
            </a:extLst>
          </p:cNvPr>
          <p:cNvSpPr/>
          <p:nvPr/>
        </p:nvSpPr>
        <p:spPr>
          <a:xfrm>
            <a:off x="5554231" y="2967686"/>
            <a:ext cx="341098" cy="338554"/>
          </a:xfrm>
          <a:prstGeom prst="rect">
            <a:avLst/>
          </a:prstGeom>
          <a:ln>
            <a:noFill/>
          </a:ln>
        </p:spPr>
        <p:txBody>
          <a:bodyPr wrap="square">
            <a:spAutoFit/>
          </a:bodyPr>
          <a:lstStyle/>
          <a:p>
            <a:pPr lvl="0" algn="ctr" rtl="1"/>
            <a:r>
              <a:rPr lang="ar-EG" sz="1600" dirty="0">
                <a:solidFill>
                  <a:schemeClr val="tx1">
                    <a:lumMod val="50000"/>
                    <a:lumOff val="50000"/>
                  </a:schemeClr>
                </a:solidFill>
                <a:latin typeface="SST Arabic Medium" pitchFamily="34" charset="-78"/>
                <a:cs typeface="SST Arabic Medium" pitchFamily="34" charset="-78"/>
              </a:rPr>
              <a:t>2</a:t>
            </a:r>
            <a:endParaRPr lang="ar-DZ" sz="1600" dirty="0">
              <a:solidFill>
                <a:schemeClr val="tx1">
                  <a:lumMod val="50000"/>
                  <a:lumOff val="50000"/>
                </a:schemeClr>
              </a:solidFill>
              <a:latin typeface="SST Arabic Medium" pitchFamily="34" charset="-78"/>
              <a:cs typeface="SST Arabic Medium" pitchFamily="34" charset="-78"/>
            </a:endParaRPr>
          </a:p>
        </p:txBody>
      </p:sp>
      <p:sp>
        <p:nvSpPr>
          <p:cNvPr id="35" name="Rectangle 34">
            <a:extLst>
              <a:ext uri="{FF2B5EF4-FFF2-40B4-BE49-F238E27FC236}">
                <a16:creationId xmlns:a16="http://schemas.microsoft.com/office/drawing/2014/main" id="{F06B6DF8-E8C4-4E7C-938C-470D8E897D5E}"/>
              </a:ext>
            </a:extLst>
          </p:cNvPr>
          <p:cNvSpPr/>
          <p:nvPr/>
        </p:nvSpPr>
        <p:spPr>
          <a:xfrm>
            <a:off x="5554231" y="3492997"/>
            <a:ext cx="341098" cy="338554"/>
          </a:xfrm>
          <a:prstGeom prst="rect">
            <a:avLst/>
          </a:prstGeom>
          <a:ln>
            <a:noFill/>
          </a:ln>
        </p:spPr>
        <p:txBody>
          <a:bodyPr wrap="square">
            <a:spAutoFit/>
          </a:bodyPr>
          <a:lstStyle/>
          <a:p>
            <a:pPr lvl="0" algn="ctr" rtl="1"/>
            <a:r>
              <a:rPr lang="ar-EG" sz="1600" dirty="0">
                <a:solidFill>
                  <a:schemeClr val="tx1">
                    <a:lumMod val="50000"/>
                    <a:lumOff val="50000"/>
                  </a:schemeClr>
                </a:solidFill>
                <a:latin typeface="SST Arabic Medium" pitchFamily="34" charset="-78"/>
                <a:cs typeface="SST Arabic Medium" pitchFamily="34" charset="-78"/>
              </a:rPr>
              <a:t>3</a:t>
            </a:r>
            <a:endParaRPr lang="ar-DZ" sz="1600" dirty="0">
              <a:solidFill>
                <a:schemeClr val="tx1">
                  <a:lumMod val="50000"/>
                  <a:lumOff val="50000"/>
                </a:schemeClr>
              </a:solidFill>
              <a:latin typeface="SST Arabic Medium" pitchFamily="34" charset="-78"/>
              <a:cs typeface="SST Arabic Medium" pitchFamily="34" charset="-78"/>
            </a:endParaRPr>
          </a:p>
        </p:txBody>
      </p:sp>
      <p:sp>
        <p:nvSpPr>
          <p:cNvPr id="36" name="Rectangle 35">
            <a:extLst>
              <a:ext uri="{FF2B5EF4-FFF2-40B4-BE49-F238E27FC236}">
                <a16:creationId xmlns:a16="http://schemas.microsoft.com/office/drawing/2014/main" id="{F06B6DF8-E8C4-4E7C-938C-470D8E897D5E}"/>
              </a:ext>
            </a:extLst>
          </p:cNvPr>
          <p:cNvSpPr/>
          <p:nvPr/>
        </p:nvSpPr>
        <p:spPr>
          <a:xfrm>
            <a:off x="953186" y="2429044"/>
            <a:ext cx="341098" cy="338554"/>
          </a:xfrm>
          <a:prstGeom prst="rect">
            <a:avLst/>
          </a:prstGeom>
          <a:ln>
            <a:noFill/>
          </a:ln>
        </p:spPr>
        <p:txBody>
          <a:bodyPr wrap="square">
            <a:spAutoFit/>
          </a:bodyPr>
          <a:lstStyle/>
          <a:p>
            <a:pPr lvl="0" algn="ctr" rtl="1"/>
            <a:r>
              <a:rPr lang="ar-EG" sz="1600" dirty="0">
                <a:solidFill>
                  <a:schemeClr val="tx1">
                    <a:lumMod val="50000"/>
                    <a:lumOff val="50000"/>
                  </a:schemeClr>
                </a:solidFill>
                <a:latin typeface="SST Arabic Medium" pitchFamily="34" charset="-78"/>
                <a:cs typeface="SST Arabic Medium" pitchFamily="34" charset="-78"/>
              </a:rPr>
              <a:t>4</a:t>
            </a:r>
            <a:endParaRPr lang="ar-DZ" sz="1600" dirty="0">
              <a:solidFill>
                <a:schemeClr val="tx1">
                  <a:lumMod val="50000"/>
                  <a:lumOff val="50000"/>
                </a:schemeClr>
              </a:solidFill>
              <a:latin typeface="SST Arabic Medium" pitchFamily="34" charset="-78"/>
              <a:cs typeface="SST Arabic Medium" pitchFamily="34" charset="-78"/>
            </a:endParaRPr>
          </a:p>
        </p:txBody>
      </p:sp>
      <p:sp>
        <p:nvSpPr>
          <p:cNvPr id="37" name="Rectangle 36">
            <a:extLst>
              <a:ext uri="{FF2B5EF4-FFF2-40B4-BE49-F238E27FC236}">
                <a16:creationId xmlns:a16="http://schemas.microsoft.com/office/drawing/2014/main" id="{F06B6DF8-E8C4-4E7C-938C-470D8E897D5E}"/>
              </a:ext>
            </a:extLst>
          </p:cNvPr>
          <p:cNvSpPr/>
          <p:nvPr/>
        </p:nvSpPr>
        <p:spPr>
          <a:xfrm>
            <a:off x="962711" y="2992455"/>
            <a:ext cx="341098" cy="338554"/>
          </a:xfrm>
          <a:prstGeom prst="rect">
            <a:avLst/>
          </a:prstGeom>
          <a:ln>
            <a:noFill/>
          </a:ln>
        </p:spPr>
        <p:txBody>
          <a:bodyPr wrap="square">
            <a:spAutoFit/>
          </a:bodyPr>
          <a:lstStyle/>
          <a:p>
            <a:pPr lvl="0" algn="ctr" rtl="1"/>
            <a:r>
              <a:rPr lang="ar-EG" sz="1600" dirty="0">
                <a:solidFill>
                  <a:schemeClr val="tx1">
                    <a:lumMod val="50000"/>
                    <a:lumOff val="50000"/>
                  </a:schemeClr>
                </a:solidFill>
                <a:latin typeface="SST Arabic Medium" pitchFamily="34" charset="-78"/>
                <a:cs typeface="SST Arabic Medium" pitchFamily="34" charset="-78"/>
              </a:rPr>
              <a:t>5</a:t>
            </a:r>
            <a:endParaRPr lang="ar-DZ" sz="1600" dirty="0">
              <a:solidFill>
                <a:schemeClr val="tx1">
                  <a:lumMod val="50000"/>
                  <a:lumOff val="50000"/>
                </a:schemeClr>
              </a:solidFill>
              <a:latin typeface="SST Arabic Medium" pitchFamily="34" charset="-78"/>
              <a:cs typeface="SST Arabic Medium" pitchFamily="34" charset="-78"/>
            </a:endParaRPr>
          </a:p>
        </p:txBody>
      </p:sp>
      <p:sp>
        <p:nvSpPr>
          <p:cNvPr id="38" name="Rectangle 37">
            <a:extLst>
              <a:ext uri="{FF2B5EF4-FFF2-40B4-BE49-F238E27FC236}">
                <a16:creationId xmlns:a16="http://schemas.microsoft.com/office/drawing/2014/main" id="{F06B6DF8-E8C4-4E7C-938C-470D8E897D5E}"/>
              </a:ext>
            </a:extLst>
          </p:cNvPr>
          <p:cNvSpPr/>
          <p:nvPr/>
        </p:nvSpPr>
        <p:spPr>
          <a:xfrm>
            <a:off x="953186" y="3508241"/>
            <a:ext cx="341098" cy="338554"/>
          </a:xfrm>
          <a:prstGeom prst="rect">
            <a:avLst/>
          </a:prstGeom>
          <a:ln>
            <a:noFill/>
          </a:ln>
        </p:spPr>
        <p:txBody>
          <a:bodyPr wrap="square">
            <a:spAutoFit/>
          </a:bodyPr>
          <a:lstStyle/>
          <a:p>
            <a:pPr lvl="0" algn="ctr" rtl="1"/>
            <a:r>
              <a:rPr lang="ar-EG" sz="1600" dirty="0">
                <a:solidFill>
                  <a:schemeClr val="tx1">
                    <a:lumMod val="50000"/>
                    <a:lumOff val="50000"/>
                  </a:schemeClr>
                </a:solidFill>
                <a:latin typeface="SST Arabic Medium" pitchFamily="34" charset="-78"/>
                <a:cs typeface="SST Arabic Medium" pitchFamily="34" charset="-78"/>
              </a:rPr>
              <a:t>6</a:t>
            </a:r>
            <a:endParaRPr lang="ar-DZ" sz="1600" dirty="0">
              <a:solidFill>
                <a:schemeClr val="tx1">
                  <a:lumMod val="50000"/>
                  <a:lumOff val="50000"/>
                </a:schemeClr>
              </a:solidFill>
              <a:latin typeface="SST Arabic Medium" pitchFamily="34" charset="-78"/>
              <a:cs typeface="SST Arabic Medium" pitchFamily="34" charset="-78"/>
            </a:endParaRPr>
          </a:p>
        </p:txBody>
      </p:sp>
      <p:sp>
        <p:nvSpPr>
          <p:cNvPr id="39" name="Rectangle 38">
            <a:extLst>
              <a:ext uri="{FF2B5EF4-FFF2-40B4-BE49-F238E27FC236}">
                <a16:creationId xmlns:a16="http://schemas.microsoft.com/office/drawing/2014/main" id="{F06B6DF8-E8C4-4E7C-938C-470D8E897D5E}"/>
              </a:ext>
            </a:extLst>
          </p:cNvPr>
          <p:cNvSpPr/>
          <p:nvPr/>
        </p:nvSpPr>
        <p:spPr>
          <a:xfrm>
            <a:off x="1411670" y="3500696"/>
            <a:ext cx="2477302" cy="338554"/>
          </a:xfrm>
          <a:prstGeom prst="rect">
            <a:avLst/>
          </a:prstGeom>
          <a:ln>
            <a:noFill/>
          </a:ln>
        </p:spPr>
        <p:txBody>
          <a:bodyPr wrap="square">
            <a:spAutoFit/>
          </a:bodyPr>
          <a:lstStyle/>
          <a:p>
            <a:pPr lvl="0" rtl="1"/>
            <a:r>
              <a:rPr lang="ar-DZ" sz="1600" dirty="0">
                <a:solidFill>
                  <a:schemeClr val="bg1"/>
                </a:solidFill>
                <a:latin typeface="SST Arabic Medium" pitchFamily="34" charset="-78"/>
                <a:cs typeface="SST Arabic Medium" pitchFamily="34" charset="-78"/>
              </a:rPr>
              <a:t>المتابعة</a:t>
            </a:r>
          </a:p>
        </p:txBody>
      </p:sp>
      <p:sp>
        <p:nvSpPr>
          <p:cNvPr id="40" name="Rectangle 39">
            <a:extLst>
              <a:ext uri="{FF2B5EF4-FFF2-40B4-BE49-F238E27FC236}">
                <a16:creationId xmlns:a16="http://schemas.microsoft.com/office/drawing/2014/main" id="{F06B6DF8-E8C4-4E7C-938C-470D8E897D5E}"/>
              </a:ext>
            </a:extLst>
          </p:cNvPr>
          <p:cNvSpPr/>
          <p:nvPr/>
        </p:nvSpPr>
        <p:spPr>
          <a:xfrm>
            <a:off x="1411670" y="2974411"/>
            <a:ext cx="2477302" cy="338554"/>
          </a:xfrm>
          <a:prstGeom prst="rect">
            <a:avLst/>
          </a:prstGeom>
          <a:ln>
            <a:noFill/>
          </a:ln>
        </p:spPr>
        <p:txBody>
          <a:bodyPr wrap="square">
            <a:spAutoFit/>
          </a:bodyPr>
          <a:lstStyle/>
          <a:p>
            <a:pPr lvl="0" rtl="1"/>
            <a:r>
              <a:rPr lang="ar-DZ" sz="1600" dirty="0">
                <a:solidFill>
                  <a:schemeClr val="bg1"/>
                </a:solidFill>
                <a:latin typeface="SST Arabic Medium" pitchFamily="34" charset="-78"/>
                <a:cs typeface="SST Arabic Medium" pitchFamily="34" charset="-78"/>
              </a:rPr>
              <a:t>المشاركة</a:t>
            </a:r>
          </a:p>
        </p:txBody>
      </p:sp>
      <p:cxnSp>
        <p:nvCxnSpPr>
          <p:cNvPr id="41" name="Straight Arrow Connector 40"/>
          <p:cNvCxnSpPr/>
          <p:nvPr/>
        </p:nvCxnSpPr>
        <p:spPr>
          <a:xfrm>
            <a:off x="400050" y="3143688"/>
            <a:ext cx="466417" cy="0"/>
          </a:xfrm>
          <a:prstGeom prst="straightConnector1">
            <a:avLst/>
          </a:prstGeom>
          <a:ln w="38100">
            <a:solidFill>
              <a:srgbClr val="03A5AD"/>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832122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06B6DF8-E8C4-4E7C-938C-470D8E897D5E}"/>
              </a:ext>
            </a:extLst>
          </p:cNvPr>
          <p:cNvSpPr/>
          <p:nvPr/>
        </p:nvSpPr>
        <p:spPr>
          <a:xfrm>
            <a:off x="6174889" y="1528466"/>
            <a:ext cx="5390227" cy="3600986"/>
          </a:xfrm>
          <a:prstGeom prst="rect">
            <a:avLst/>
          </a:prstGeom>
        </p:spPr>
        <p:txBody>
          <a:bodyPr wrap="square">
            <a:spAutoFit/>
          </a:bodyPr>
          <a:lstStyle/>
          <a:p>
            <a:pPr lvl="0" algn="r" rtl="1">
              <a:lnSpc>
                <a:spcPct val="150000"/>
              </a:lnSpc>
            </a:pPr>
            <a:r>
              <a:rPr lang="ar-DZ" dirty="0">
                <a:solidFill>
                  <a:srgbClr val="03A5AD"/>
                </a:solidFill>
                <a:latin typeface="SST Arabic Medium" pitchFamily="34" charset="-78"/>
                <a:cs typeface="SST Arabic Medium" pitchFamily="34" charset="-78"/>
              </a:rPr>
              <a:t>تشمل طرق التواصل الدفع والسحب والتواصل التفاعلي:</a:t>
            </a:r>
            <a:endParaRPr lang="ar-EG" dirty="0">
              <a:solidFill>
                <a:srgbClr val="03A5AD"/>
              </a:solidFill>
              <a:latin typeface="SST Arabic Medium" pitchFamily="34" charset="-78"/>
              <a:cs typeface="SST Arabic Medium" pitchFamily="34" charset="-78"/>
            </a:endParaRPr>
          </a:p>
          <a:p>
            <a:pPr lvl="0" algn="r" rtl="1">
              <a:lnSpc>
                <a:spcPct val="150000"/>
              </a:lnSpc>
            </a:pPr>
            <a:endParaRPr lang="ar-DZ" dirty="0">
              <a:solidFill>
                <a:srgbClr val="03A5AD"/>
              </a:solidFill>
              <a:latin typeface="SST Arabic Medium" pitchFamily="34" charset="-78"/>
              <a:cs typeface="SST Arabic Medium" pitchFamily="34" charset="-78"/>
            </a:endParaRPr>
          </a:p>
          <a:p>
            <a:pPr lvl="0" algn="justLow" rtl="1">
              <a:lnSpc>
                <a:spcPct val="150000"/>
              </a:lnSpc>
            </a:pPr>
            <a:r>
              <a:rPr lang="ar-DZ" dirty="0">
                <a:solidFill>
                  <a:srgbClr val="03A5AD"/>
                </a:solidFill>
                <a:latin typeface="SST Arabic Medium" pitchFamily="34" charset="-78"/>
                <a:cs typeface="SST Arabic Medium" pitchFamily="34" charset="-78"/>
              </a:rPr>
              <a:t>الدفع</a:t>
            </a:r>
            <a:endParaRPr lang="ar-EG" dirty="0">
              <a:solidFill>
                <a:srgbClr val="03A5AD"/>
              </a:solidFill>
              <a:latin typeface="SST Arabic Medium" pitchFamily="34" charset="-78"/>
              <a:cs typeface="SST Arabic Medium" pitchFamily="34" charset="-78"/>
            </a:endParaRPr>
          </a:p>
          <a:p>
            <a:pPr lvl="0" algn="justLow" rtl="1">
              <a:lnSpc>
                <a:spcPct val="150000"/>
              </a:lnSpc>
            </a:pPr>
            <a:r>
              <a:rPr lang="ar-DZ" sz="1600" dirty="0">
                <a:solidFill>
                  <a:schemeClr val="tx1">
                    <a:lumMod val="50000"/>
                    <a:lumOff val="50000"/>
                  </a:schemeClr>
                </a:solidFill>
                <a:latin typeface="SST Arabic Medium" pitchFamily="34" charset="-78"/>
                <a:cs typeface="SST Arabic Medium" pitchFamily="34" charset="-78"/>
              </a:rPr>
              <a:t>يتم فيه إرسال محتوى التواصل إلى المعنيين مثل المذكرات ورسائل البريد الإلكتروني وتقارير الحالة والبريد الصوتي وما إلى ذلك. </a:t>
            </a:r>
            <a:endParaRPr lang="ar-EG" sz="1200" dirty="0">
              <a:solidFill>
                <a:schemeClr val="tx1">
                  <a:lumMod val="50000"/>
                  <a:lumOff val="50000"/>
                </a:schemeClr>
              </a:solidFill>
              <a:latin typeface="SST Arabic Medium" pitchFamily="34" charset="-78"/>
              <a:cs typeface="SST Arabic Medium" pitchFamily="34" charset="-78"/>
            </a:endParaRPr>
          </a:p>
          <a:p>
            <a:pPr lvl="0" algn="justLow" rtl="1">
              <a:lnSpc>
                <a:spcPct val="150000"/>
              </a:lnSpc>
            </a:pPr>
            <a:r>
              <a:rPr lang="ar-DZ" dirty="0">
                <a:solidFill>
                  <a:srgbClr val="03A5AD"/>
                </a:solidFill>
                <a:latin typeface="SST Arabic Medium" pitchFamily="34" charset="-78"/>
                <a:cs typeface="SST Arabic Medium" pitchFamily="34" charset="-78"/>
              </a:rPr>
              <a:t>السحب </a:t>
            </a:r>
            <a:endParaRPr lang="ar-EG" dirty="0">
              <a:solidFill>
                <a:srgbClr val="03A5AD"/>
              </a:solidFill>
              <a:latin typeface="SST Arabic Medium" pitchFamily="34" charset="-78"/>
              <a:cs typeface="SST Arabic Medium" pitchFamily="34" charset="-78"/>
            </a:endParaRPr>
          </a:p>
          <a:p>
            <a:pPr lvl="0" algn="justLow" rtl="1">
              <a:lnSpc>
                <a:spcPct val="150000"/>
              </a:lnSpc>
            </a:pPr>
            <a:r>
              <a:rPr lang="ar-DZ" sz="1600" dirty="0">
                <a:solidFill>
                  <a:schemeClr val="tx1">
                    <a:lumMod val="50000"/>
                    <a:lumOff val="50000"/>
                  </a:schemeClr>
                </a:solidFill>
                <a:latin typeface="SST Arabic Medium" pitchFamily="34" charset="-78"/>
                <a:cs typeface="SST Arabic Medium" pitchFamily="34" charset="-78"/>
              </a:rPr>
              <a:t>المعلومات يطلبها المعنيون، مثل قيام أحد شبكة إنترانت لإيجاد سياسات أو قوالب التواصل</a:t>
            </a:r>
            <a:endParaRPr kumimoji="0" lang="en-US" sz="16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5" name="TextBox 4">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المعنيين</a:t>
            </a:r>
          </a:p>
        </p:txBody>
      </p:sp>
      <p:graphicFrame>
        <p:nvGraphicFramePr>
          <p:cNvPr id="2" name="Table 1"/>
          <p:cNvGraphicFramePr>
            <a:graphicFrameLocks noGrp="1"/>
          </p:cNvGraphicFramePr>
          <p:nvPr/>
        </p:nvGraphicFramePr>
        <p:xfrm>
          <a:off x="508002" y="2444477"/>
          <a:ext cx="5505524" cy="2461460"/>
        </p:xfrm>
        <a:graphic>
          <a:graphicData uri="http://schemas.openxmlformats.org/drawingml/2006/table">
            <a:tbl>
              <a:tblPr firstRow="1" bandRow="1">
                <a:tableStyleId>{5C22544A-7EE6-4342-B048-85BDC9FD1C3A}</a:tableStyleId>
              </a:tblPr>
              <a:tblGrid>
                <a:gridCol w="2440220">
                  <a:extLst>
                    <a:ext uri="{9D8B030D-6E8A-4147-A177-3AD203B41FA5}">
                      <a16:colId xmlns:a16="http://schemas.microsoft.com/office/drawing/2014/main" val="20000"/>
                    </a:ext>
                  </a:extLst>
                </a:gridCol>
                <a:gridCol w="1983431">
                  <a:extLst>
                    <a:ext uri="{9D8B030D-6E8A-4147-A177-3AD203B41FA5}">
                      <a16:colId xmlns:a16="http://schemas.microsoft.com/office/drawing/2014/main" val="20001"/>
                    </a:ext>
                  </a:extLst>
                </a:gridCol>
                <a:gridCol w="1081873">
                  <a:extLst>
                    <a:ext uri="{9D8B030D-6E8A-4147-A177-3AD203B41FA5}">
                      <a16:colId xmlns:a16="http://schemas.microsoft.com/office/drawing/2014/main" val="20002"/>
                    </a:ext>
                  </a:extLst>
                </a:gridCol>
              </a:tblGrid>
              <a:tr h="315381">
                <a:tc>
                  <a:txBody>
                    <a:bodyPr/>
                    <a:lstStyle/>
                    <a:p>
                      <a:pPr algn="ctr"/>
                      <a:r>
                        <a:rPr lang="ar-EG" sz="1600" b="0" dirty="0">
                          <a:solidFill>
                            <a:schemeClr val="bg1"/>
                          </a:solidFill>
                          <a:latin typeface="SST Arabic Medium" pitchFamily="34" charset="-78"/>
                          <a:cs typeface="SST Arabic Medium" pitchFamily="34" charset="-78"/>
                        </a:rPr>
                        <a:t>غير الرسمي</a:t>
                      </a:r>
                      <a:endParaRPr lang="en-US" sz="1600" b="0" dirty="0">
                        <a:solidFill>
                          <a:schemeClr val="bg1"/>
                        </a:solidFill>
                        <a:latin typeface="SST Arabic Medium" pitchFamily="34" charset="-78"/>
                        <a:cs typeface="SST Arabic Medium" pitchFamily="34" charset="-78"/>
                      </a:endParaRPr>
                    </a:p>
                  </a:txBody>
                  <a:tcPr anchor="ctr">
                    <a:solidFill>
                      <a:srgbClr val="03A5AD"/>
                    </a:solidFill>
                  </a:tcPr>
                </a:tc>
                <a:tc>
                  <a:txBody>
                    <a:bodyPr/>
                    <a:lstStyle/>
                    <a:p>
                      <a:pPr algn="ctr"/>
                      <a:r>
                        <a:rPr lang="ar-EG" sz="1600" b="0" dirty="0">
                          <a:solidFill>
                            <a:schemeClr val="bg1"/>
                          </a:solidFill>
                          <a:latin typeface="SST Arabic Medium" pitchFamily="34" charset="-78"/>
                          <a:cs typeface="SST Arabic Medium" pitchFamily="34" charset="-78"/>
                        </a:rPr>
                        <a:t>الرسمي</a:t>
                      </a:r>
                      <a:endParaRPr lang="en-US" sz="1600" b="0" dirty="0">
                        <a:solidFill>
                          <a:schemeClr val="bg1"/>
                        </a:solidFill>
                        <a:latin typeface="SST Arabic Medium" pitchFamily="34" charset="-78"/>
                        <a:cs typeface="SST Arabic Medium" pitchFamily="34" charset="-78"/>
                      </a:endParaRPr>
                    </a:p>
                  </a:txBody>
                  <a:tcPr anchor="ctr">
                    <a:solidFill>
                      <a:srgbClr val="03A5AD"/>
                    </a:solidFill>
                  </a:tcPr>
                </a:tc>
                <a:tc>
                  <a:txBody>
                    <a:bodyPr/>
                    <a:lstStyle/>
                    <a:p>
                      <a:pPr algn="ctr"/>
                      <a:r>
                        <a:rPr lang="ar-EG" sz="1600" b="0" dirty="0">
                          <a:solidFill>
                            <a:schemeClr val="bg1"/>
                          </a:solidFill>
                          <a:latin typeface="SST Arabic Medium" pitchFamily="34" charset="-78"/>
                          <a:cs typeface="SST Arabic Medium" pitchFamily="34" charset="-78"/>
                        </a:rPr>
                        <a:t>النوع</a:t>
                      </a:r>
                      <a:endParaRPr lang="en-US" sz="1600" b="0" dirty="0">
                        <a:solidFill>
                          <a:schemeClr val="bg1"/>
                        </a:solidFill>
                        <a:latin typeface="SST Arabic Medium" pitchFamily="34" charset="-78"/>
                        <a:cs typeface="SST Arabic Medium" pitchFamily="34" charset="-78"/>
                      </a:endParaRPr>
                    </a:p>
                  </a:txBody>
                  <a:tcPr anchor="ctr">
                    <a:solidFill>
                      <a:srgbClr val="03A5AD"/>
                    </a:solidFill>
                  </a:tcPr>
                </a:tc>
                <a:extLst>
                  <a:ext uri="{0D108BD9-81ED-4DB2-BD59-A6C34878D82A}">
                    <a16:rowId xmlns:a16="http://schemas.microsoft.com/office/drawing/2014/main" val="10000"/>
                  </a:ext>
                </a:extLst>
              </a:tr>
              <a:tr h="888801">
                <a:tc>
                  <a:txBody>
                    <a:bodyPr/>
                    <a:lstStyle/>
                    <a:p>
                      <a:pPr marL="285750" indent="-285750" algn="r" rtl="1" fontAlgn="base">
                        <a:buFont typeface="Arial" pitchFamily="34" charset="0"/>
                        <a:buChar char="•"/>
                      </a:pPr>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المحادثات</a:t>
                      </a:r>
                    </a:p>
                    <a:p>
                      <a:pPr marL="285750" indent="-285750" algn="r" rtl="1" fontAlgn="base">
                        <a:buFont typeface="Arial" pitchFamily="34" charset="0"/>
                        <a:buChar char="•"/>
                      </a:pPr>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المناقشات المخصصة</a:t>
                      </a:r>
                    </a:p>
                  </a:txBody>
                  <a:tcPr anchor="ctr"/>
                </a:tc>
                <a:tc>
                  <a:txBody>
                    <a:bodyPr/>
                    <a:lstStyle/>
                    <a:p>
                      <a:pPr marL="285750" indent="-285750" algn="r" rtl="1" fontAlgn="base">
                        <a:buFont typeface="Arial" pitchFamily="34" charset="0"/>
                        <a:buChar char="•"/>
                      </a:pPr>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العروض التقديمية</a:t>
                      </a:r>
                    </a:p>
                    <a:p>
                      <a:pPr marL="285750" indent="-285750" algn="r" rtl="1" fontAlgn="base">
                        <a:buFont typeface="Arial" pitchFamily="34" charset="0"/>
                        <a:buChar char="•"/>
                      </a:pPr>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مراجعات المشروع</a:t>
                      </a:r>
                    </a:p>
                    <a:p>
                      <a:pPr marL="285750" indent="-285750" algn="r" rtl="1" fontAlgn="base">
                        <a:buFont typeface="Arial" pitchFamily="34" charset="0"/>
                        <a:buChar char="•"/>
                      </a:pPr>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التعليمات</a:t>
                      </a:r>
                    </a:p>
                    <a:p>
                      <a:pPr marL="285750" indent="-285750" algn="r" rtl="1" fontAlgn="base">
                        <a:buFont typeface="Arial" pitchFamily="34" charset="0"/>
                        <a:buChar char="•"/>
                      </a:pPr>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عروض المنتج</a:t>
                      </a:r>
                    </a:p>
                  </a:txBody>
                  <a:tcPr anchor="ctr"/>
                </a:tc>
                <a:tc>
                  <a:txBody>
                    <a:bodyPr/>
                    <a:lstStyle/>
                    <a:p>
                      <a:pPr algn="r" rtl="1"/>
                      <a:r>
                        <a:rPr lang="ar-EG" sz="1400" dirty="0">
                          <a:solidFill>
                            <a:schemeClr val="tx1">
                              <a:lumMod val="50000"/>
                              <a:lumOff val="50000"/>
                            </a:schemeClr>
                          </a:solidFill>
                          <a:latin typeface="SST Arabic Medium" pitchFamily="34" charset="-78"/>
                          <a:cs typeface="SST Arabic Medium" pitchFamily="34" charset="-78"/>
                        </a:rPr>
                        <a:t>شفهي</a:t>
                      </a:r>
                      <a:endParaRPr lang="en-US" sz="1400" dirty="0">
                        <a:solidFill>
                          <a:schemeClr val="tx1">
                            <a:lumMod val="50000"/>
                            <a:lumOff val="50000"/>
                          </a:schemeClr>
                        </a:solidFill>
                        <a:latin typeface="SST Arabic Medium" pitchFamily="34" charset="-78"/>
                        <a:cs typeface="SST Arabic Medium" pitchFamily="34" charset="-78"/>
                      </a:endParaRPr>
                    </a:p>
                  </a:txBody>
                  <a:tcPr anchor="ctr"/>
                </a:tc>
                <a:extLst>
                  <a:ext uri="{0D108BD9-81ED-4DB2-BD59-A6C34878D82A}">
                    <a16:rowId xmlns:a16="http://schemas.microsoft.com/office/drawing/2014/main" val="10001"/>
                  </a:ext>
                </a:extLst>
              </a:tr>
              <a:tr h="1181300">
                <a:tc>
                  <a:txBody>
                    <a:bodyPr/>
                    <a:lstStyle/>
                    <a:p>
                      <a:pPr marL="285750" indent="-285750" algn="r" rtl="1">
                        <a:buFont typeface="Arial" pitchFamily="34" charset="0"/>
                        <a:buChar char="•"/>
                      </a:pPr>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الملاحظات الموجزة</a:t>
                      </a:r>
                      <a:endParaRPr lang="ar-EG" sz="1400" b="0" dirty="0">
                        <a:solidFill>
                          <a:schemeClr val="tx1">
                            <a:lumMod val="50000"/>
                            <a:lumOff val="50000"/>
                          </a:schemeClr>
                        </a:solidFill>
                        <a:effectLst/>
                        <a:latin typeface="SST Arabic Medium" pitchFamily="34" charset="-78"/>
                        <a:cs typeface="SST Arabic Medium" pitchFamily="34" charset="-78"/>
                      </a:endParaRPr>
                    </a:p>
                    <a:p>
                      <a:pPr marL="285750" indent="-285750" algn="r" rtl="1">
                        <a:buFont typeface="Arial" pitchFamily="34" charset="0"/>
                        <a:buChar char="•"/>
                      </a:pPr>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البريد الإلكتروني</a:t>
                      </a:r>
                      <a:endParaRPr lang="ar-EG" sz="1400" b="0" dirty="0">
                        <a:solidFill>
                          <a:schemeClr val="tx1">
                            <a:lumMod val="50000"/>
                            <a:lumOff val="50000"/>
                          </a:schemeClr>
                        </a:solidFill>
                        <a:effectLst/>
                        <a:latin typeface="SST Arabic Medium" pitchFamily="34" charset="-78"/>
                        <a:cs typeface="SST Arabic Medium" pitchFamily="34" charset="-78"/>
                      </a:endParaRPr>
                    </a:p>
                    <a:p>
                      <a:pPr marL="285750" indent="-285750" algn="r" rtl="1">
                        <a:buFont typeface="Arial" pitchFamily="34" charset="0"/>
                        <a:buChar char="•"/>
                      </a:pPr>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الرسائل الفورية / الرسائل النصية</a:t>
                      </a:r>
                      <a:endParaRPr lang="ar-EG" sz="1400" b="0" dirty="0">
                        <a:solidFill>
                          <a:schemeClr val="tx1">
                            <a:lumMod val="50000"/>
                            <a:lumOff val="50000"/>
                          </a:schemeClr>
                        </a:solidFill>
                        <a:effectLst/>
                        <a:latin typeface="SST Arabic Medium" pitchFamily="34" charset="-78"/>
                        <a:cs typeface="SST Arabic Medium" pitchFamily="34" charset="-78"/>
                      </a:endParaRPr>
                    </a:p>
                    <a:p>
                      <a:pPr marL="285750" indent="-285750" algn="r" rtl="1">
                        <a:buFont typeface="Arial" pitchFamily="34" charset="0"/>
                        <a:buChar char="•"/>
                      </a:pPr>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وسائل التواصل الاجتماعي</a:t>
                      </a:r>
                      <a:endParaRPr lang="ar-EG" sz="1400" b="0" dirty="0">
                        <a:solidFill>
                          <a:schemeClr val="tx1">
                            <a:lumMod val="50000"/>
                            <a:lumOff val="50000"/>
                          </a:schemeClr>
                        </a:solidFill>
                        <a:effectLst/>
                        <a:latin typeface="SST Arabic Medium" pitchFamily="34" charset="-78"/>
                        <a:cs typeface="SST Arabic Medium" pitchFamily="34" charset="-78"/>
                      </a:endParaRPr>
                    </a:p>
                  </a:txBody>
                  <a:tcPr anchor="ctr"/>
                </a:tc>
                <a:tc>
                  <a:txBody>
                    <a:bodyPr/>
                    <a:lstStyle/>
                    <a:p>
                      <a:pPr marL="285750" indent="-285750" algn="r" rtl="1" fontAlgn="base">
                        <a:buFont typeface="Arial" pitchFamily="34" charset="0"/>
                        <a:buChar char="•"/>
                      </a:pPr>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تقارير تقدم الأعمال</a:t>
                      </a:r>
                    </a:p>
                    <a:p>
                      <a:pPr marL="285750" indent="-285750" algn="r" rtl="1" fontAlgn="base">
                        <a:buFont typeface="Arial" pitchFamily="34" charset="0"/>
                        <a:buChar char="•"/>
                      </a:pPr>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مستندات المشروع</a:t>
                      </a:r>
                    </a:p>
                    <a:p>
                      <a:pPr marL="285750" indent="-285750" algn="r" rtl="1" fontAlgn="base">
                        <a:buFont typeface="Arial" pitchFamily="34" charset="0"/>
                        <a:buChar char="•"/>
                      </a:pPr>
                      <a:r>
                        <a:rPr lang="ar-EG" sz="1400" b="0" i="0" u="none" strike="noStrike" kern="1200" dirty="0">
                          <a:solidFill>
                            <a:schemeClr val="tx1">
                              <a:lumMod val="50000"/>
                              <a:lumOff val="50000"/>
                            </a:schemeClr>
                          </a:solidFill>
                          <a:effectLst/>
                          <a:latin typeface="SST Arabic Medium" pitchFamily="34" charset="-78"/>
                          <a:ea typeface="+mn-ea"/>
                          <a:cs typeface="SST Arabic Medium" pitchFamily="34" charset="-78"/>
                        </a:rPr>
                        <a:t>دراسة الأعمال</a:t>
                      </a:r>
                    </a:p>
                  </a:txBody>
                  <a:tcPr anchor="ctr"/>
                </a:tc>
                <a:tc>
                  <a:txBody>
                    <a:bodyPr/>
                    <a:lstStyle/>
                    <a:p>
                      <a:pPr algn="r" rtl="1"/>
                      <a:r>
                        <a:rPr lang="ar-EG" sz="1400" dirty="0">
                          <a:solidFill>
                            <a:schemeClr val="tx1">
                              <a:lumMod val="50000"/>
                              <a:lumOff val="50000"/>
                            </a:schemeClr>
                          </a:solidFill>
                          <a:latin typeface="SST Arabic Medium" pitchFamily="34" charset="-78"/>
                          <a:cs typeface="SST Arabic Medium" pitchFamily="34" charset="-78"/>
                        </a:rPr>
                        <a:t>مكتوب</a:t>
                      </a:r>
                      <a:endParaRPr lang="en-US" sz="1400" dirty="0">
                        <a:solidFill>
                          <a:schemeClr val="tx1">
                            <a:lumMod val="50000"/>
                            <a:lumOff val="50000"/>
                          </a:schemeClr>
                        </a:solidFill>
                        <a:latin typeface="SST Arabic Medium" pitchFamily="34" charset="-78"/>
                        <a:cs typeface="SST Arabic Medium" pitchFamily="34" charset="-78"/>
                      </a:endParaRPr>
                    </a:p>
                  </a:txBody>
                  <a:tcPr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86315037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06B6DF8-E8C4-4E7C-938C-470D8E897D5E}"/>
              </a:ext>
            </a:extLst>
          </p:cNvPr>
          <p:cNvSpPr/>
          <p:nvPr/>
        </p:nvSpPr>
        <p:spPr>
          <a:xfrm>
            <a:off x="6296025" y="1549847"/>
            <a:ext cx="5237662" cy="2354491"/>
          </a:xfrm>
          <a:prstGeom prst="rect">
            <a:avLst/>
          </a:prstGeom>
        </p:spPr>
        <p:txBody>
          <a:bodyPr wrap="square">
            <a:spAutoFit/>
          </a:bodyPr>
          <a:lstStyle/>
          <a:p>
            <a:pPr lvl="0" algn="r" rtl="1">
              <a:lnSpc>
                <a:spcPct val="150000"/>
              </a:lnSpc>
            </a:pPr>
            <a:r>
              <a:rPr lang="ar-EG" dirty="0">
                <a:solidFill>
                  <a:srgbClr val="03A5AD"/>
                </a:solidFill>
                <a:latin typeface="SST Arabic Medium" pitchFamily="34" charset="-78"/>
                <a:cs typeface="SST Arabic Medium" pitchFamily="34" charset="-78"/>
              </a:rPr>
              <a:t>هـ. المتابعة</a:t>
            </a:r>
            <a:endParaRPr lang="ar-DZ" dirty="0">
              <a:solidFill>
                <a:srgbClr val="03A5AD"/>
              </a:solidFill>
              <a:latin typeface="SST Arabic Medium" pitchFamily="34" charset="-78"/>
              <a:cs typeface="SST Arabic Medium" pitchFamily="34" charset="-78"/>
            </a:endParaRPr>
          </a:p>
          <a:p>
            <a:pPr lvl="0" algn="r" rtl="1">
              <a:lnSpc>
                <a:spcPct val="150000"/>
              </a:lnSpc>
            </a:pPr>
            <a:r>
              <a:rPr lang="ar-DZ" sz="1600" dirty="0">
                <a:solidFill>
                  <a:schemeClr val="tx1">
                    <a:lumMod val="50000"/>
                    <a:lumOff val="50000"/>
                  </a:schemeClr>
                </a:solidFill>
                <a:latin typeface="SST Arabic Medium" pitchFamily="34" charset="-78"/>
                <a:cs typeface="SST Arabic Medium" pitchFamily="34" charset="-78"/>
              </a:rPr>
              <a:t>على مدار المشروع، سوف يتغير المعنيون مع تحديد المعنيين الجدد ويتوقف آخرون عن كونهم من المعنيين بالمشروع. ومع</a:t>
            </a:r>
            <a:r>
              <a:rPr lang="ar-EG" sz="1600" dirty="0">
                <a:solidFill>
                  <a:schemeClr val="tx1">
                    <a:lumMod val="50000"/>
                    <a:lumOff val="50000"/>
                  </a:schemeClr>
                </a:solidFill>
                <a:latin typeface="SST Arabic Medium" pitchFamily="34" charset="-78"/>
                <a:cs typeface="SST Arabic Medium" pitchFamily="34" charset="-78"/>
              </a:rPr>
              <a:t> </a:t>
            </a:r>
            <a:r>
              <a:rPr lang="ar-DZ" sz="1600" dirty="0">
                <a:solidFill>
                  <a:schemeClr val="tx1">
                    <a:lumMod val="50000"/>
                    <a:lumOff val="50000"/>
                  </a:schemeClr>
                </a:solidFill>
                <a:latin typeface="SST Arabic Medium" pitchFamily="34" charset="-78"/>
                <a:cs typeface="SST Arabic Medium" pitchFamily="34" charset="-78"/>
              </a:rPr>
              <a:t>تقدم المشروع، قد يتغير موقف أو قوة بعض المعنيين. </a:t>
            </a:r>
            <a:endParaRPr lang="ar-EG" sz="1600" dirty="0">
              <a:solidFill>
                <a:schemeClr val="tx1">
                  <a:lumMod val="50000"/>
                  <a:lumOff val="50000"/>
                </a:schemeClr>
              </a:solidFill>
              <a:latin typeface="SST Arabic Medium" pitchFamily="34" charset="-78"/>
              <a:cs typeface="SST Arabic Medium" pitchFamily="34" charset="-78"/>
            </a:endParaRPr>
          </a:p>
          <a:p>
            <a:pPr lvl="0" algn="r" rtl="1">
              <a:lnSpc>
                <a:spcPct val="150000"/>
              </a:lnSpc>
            </a:pPr>
            <a:r>
              <a:rPr lang="ar-DZ" sz="1600" dirty="0">
                <a:solidFill>
                  <a:schemeClr val="tx1">
                    <a:lumMod val="50000"/>
                    <a:lumOff val="50000"/>
                  </a:schemeClr>
                </a:solidFill>
                <a:latin typeface="SST Arabic Medium" pitchFamily="34" charset="-78"/>
                <a:cs typeface="SST Arabic Medium" pitchFamily="34" charset="-78"/>
              </a:rPr>
              <a:t>يتم متابعة مقدار وفعالية مشاركة المعنيين في جميع مراحل المشروع.</a:t>
            </a:r>
            <a:endParaRPr kumimoji="0" lang="en-US" sz="16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6" name="TextBox 5">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المعنيين</a:t>
            </a:r>
          </a:p>
        </p:txBody>
      </p:sp>
      <p:grpSp>
        <p:nvGrpSpPr>
          <p:cNvPr id="8" name="Group 7"/>
          <p:cNvGrpSpPr/>
          <p:nvPr/>
        </p:nvGrpSpPr>
        <p:grpSpPr>
          <a:xfrm>
            <a:off x="866467" y="1734828"/>
            <a:ext cx="5136084" cy="2908678"/>
            <a:chOff x="866467" y="2320547"/>
            <a:chExt cx="6542482" cy="3705152"/>
          </a:xfrm>
        </p:grpSpPr>
        <p:pic>
          <p:nvPicPr>
            <p:cNvPr id="9" name="صورة 135"/>
            <p:cNvPicPr>
              <a:picLocks noChangeAspect="1"/>
            </p:cNvPicPr>
            <p:nvPr/>
          </p:nvPicPr>
          <p:blipFill rotWithShape="1">
            <a:blip r:embed="rId3" cstate="email">
              <a:extLst>
                <a:ext uri="{28A0092B-C50C-407E-A947-70E740481C1C}">
                  <a14:useLocalDpi xmlns:a14="http://schemas.microsoft.com/office/drawing/2010/main"/>
                </a:ext>
              </a:extLst>
            </a:blip>
            <a:srcRect t="11072"/>
            <a:stretch/>
          </p:blipFill>
          <p:spPr>
            <a:xfrm>
              <a:off x="2004373" y="2320547"/>
              <a:ext cx="3577954" cy="3705152"/>
            </a:xfrm>
            <a:prstGeom prst="rect">
              <a:avLst/>
            </a:prstGeom>
          </p:spPr>
        </p:pic>
        <p:sp>
          <p:nvSpPr>
            <p:cNvPr id="10" name="Freeform 5"/>
            <p:cNvSpPr/>
            <p:nvPr/>
          </p:nvSpPr>
          <p:spPr>
            <a:xfrm>
              <a:off x="866467" y="3077865"/>
              <a:ext cx="3012949" cy="860843"/>
            </a:xfrm>
            <a:custGeom>
              <a:avLst/>
              <a:gdLst/>
              <a:ahLst/>
              <a:cxnLst/>
              <a:rect l="l" t="t" r="r" b="b"/>
              <a:pathLst>
                <a:path w="8056288" h="2301797">
                  <a:moveTo>
                    <a:pt x="0" y="0"/>
                  </a:moveTo>
                  <a:lnTo>
                    <a:pt x="8056288" y="0"/>
                  </a:lnTo>
                  <a:lnTo>
                    <a:pt x="8056288" y="2301797"/>
                  </a:lnTo>
                  <a:lnTo>
                    <a:pt x="0" y="2301797"/>
                  </a:lnTo>
                  <a:lnTo>
                    <a:pt x="0" y="0"/>
                  </a:lnTo>
                  <a:close/>
                </a:path>
              </a:pathLst>
            </a:custGeom>
            <a:blipFill>
              <a:blip r:embed="rId4">
                <a:extLst>
                  <a:ext uri="{96DAC541-7B7A-43D3-8B79-37D633B846F1}">
                    <asvg:svgBlip xmlns:asvg="http://schemas.microsoft.com/office/drawing/2016/SVG/main" r:embed="rId5"/>
                  </a:ext>
                </a:extLst>
              </a:blip>
              <a:stretch>
                <a:fillRect/>
              </a:stretch>
            </a:blipFill>
            <a:ln cap="sq">
              <a:noFill/>
              <a:prstDash val="solid"/>
              <a:miter/>
            </a:ln>
          </p:spPr>
          <p:txBody>
            <a:bodyPr/>
            <a:lstStyle/>
            <a:p>
              <a:endParaRPr lang="en-SA"/>
            </a:p>
          </p:txBody>
        </p:sp>
        <p:grpSp>
          <p:nvGrpSpPr>
            <p:cNvPr id="11" name="Group 6"/>
            <p:cNvGrpSpPr/>
            <p:nvPr/>
          </p:nvGrpSpPr>
          <p:grpSpPr>
            <a:xfrm>
              <a:off x="1034071" y="3224563"/>
              <a:ext cx="368756" cy="368756"/>
              <a:chOff x="0" y="0"/>
              <a:chExt cx="6350000" cy="6350000"/>
            </a:xfrm>
          </p:grpSpPr>
          <p:sp>
            <p:nvSpPr>
              <p:cNvPr id="27" name="Freeform 7"/>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EFD"/>
              </a:solidFill>
            </p:spPr>
            <p:txBody>
              <a:bodyPr/>
              <a:lstStyle/>
              <a:p>
                <a:endParaRPr lang="en-SA"/>
              </a:p>
            </p:txBody>
          </p:sp>
        </p:grpSp>
        <p:sp>
          <p:nvSpPr>
            <p:cNvPr id="12" name="Freeform 8"/>
            <p:cNvSpPr/>
            <p:nvPr/>
          </p:nvSpPr>
          <p:spPr>
            <a:xfrm>
              <a:off x="866467" y="3757978"/>
              <a:ext cx="3012949" cy="860843"/>
            </a:xfrm>
            <a:custGeom>
              <a:avLst/>
              <a:gdLst/>
              <a:ahLst/>
              <a:cxnLst/>
              <a:rect l="l" t="t" r="r" b="b"/>
              <a:pathLst>
                <a:path w="8056288" h="2301797">
                  <a:moveTo>
                    <a:pt x="0" y="0"/>
                  </a:moveTo>
                  <a:lnTo>
                    <a:pt x="8056288" y="0"/>
                  </a:lnTo>
                  <a:lnTo>
                    <a:pt x="8056288" y="2301796"/>
                  </a:lnTo>
                  <a:lnTo>
                    <a:pt x="0" y="2301796"/>
                  </a:lnTo>
                  <a:lnTo>
                    <a:pt x="0" y="0"/>
                  </a:lnTo>
                  <a:close/>
                </a:path>
              </a:pathLst>
            </a:custGeom>
            <a:blipFill>
              <a:blip r:embed="rId6">
                <a:extLst>
                  <a:ext uri="{96DAC541-7B7A-43D3-8B79-37D633B846F1}">
                    <asvg:svgBlip xmlns:asvg="http://schemas.microsoft.com/office/drawing/2016/SVG/main" r:embed="rId7"/>
                  </a:ext>
                </a:extLst>
              </a:blip>
              <a:stretch>
                <a:fillRect/>
              </a:stretch>
            </a:blipFill>
            <a:ln cap="sq">
              <a:noFill/>
              <a:prstDash val="solid"/>
              <a:miter/>
            </a:ln>
          </p:spPr>
          <p:txBody>
            <a:bodyPr/>
            <a:lstStyle/>
            <a:p>
              <a:endParaRPr lang="en-SA"/>
            </a:p>
          </p:txBody>
        </p:sp>
        <p:sp>
          <p:nvSpPr>
            <p:cNvPr id="13" name="Freeform 9"/>
            <p:cNvSpPr/>
            <p:nvPr/>
          </p:nvSpPr>
          <p:spPr>
            <a:xfrm>
              <a:off x="866467" y="4442445"/>
              <a:ext cx="3012949" cy="860843"/>
            </a:xfrm>
            <a:custGeom>
              <a:avLst/>
              <a:gdLst/>
              <a:ahLst/>
              <a:cxnLst/>
              <a:rect l="l" t="t" r="r" b="b"/>
              <a:pathLst>
                <a:path w="8056288" h="2301797">
                  <a:moveTo>
                    <a:pt x="0" y="0"/>
                  </a:moveTo>
                  <a:lnTo>
                    <a:pt x="8056288" y="0"/>
                  </a:lnTo>
                  <a:lnTo>
                    <a:pt x="8056288" y="2301796"/>
                  </a:lnTo>
                  <a:lnTo>
                    <a:pt x="0" y="2301796"/>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SA"/>
            </a:p>
          </p:txBody>
        </p:sp>
        <p:grpSp>
          <p:nvGrpSpPr>
            <p:cNvPr id="14" name="Group 10"/>
            <p:cNvGrpSpPr/>
            <p:nvPr/>
          </p:nvGrpSpPr>
          <p:grpSpPr>
            <a:xfrm>
              <a:off x="1034071" y="3911694"/>
              <a:ext cx="368756" cy="368756"/>
              <a:chOff x="0" y="0"/>
              <a:chExt cx="6350000" cy="6350000"/>
            </a:xfrm>
          </p:grpSpPr>
          <p:sp>
            <p:nvSpPr>
              <p:cNvPr id="26" name="Freeform 11"/>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EFD"/>
              </a:solidFill>
            </p:spPr>
            <p:txBody>
              <a:bodyPr/>
              <a:lstStyle/>
              <a:p>
                <a:endParaRPr lang="en-SA"/>
              </a:p>
            </p:txBody>
          </p:sp>
        </p:grpSp>
        <p:sp>
          <p:nvSpPr>
            <p:cNvPr id="15" name="Freeform 12"/>
            <p:cNvSpPr/>
            <p:nvPr/>
          </p:nvSpPr>
          <p:spPr>
            <a:xfrm flipH="1">
              <a:off x="4396000" y="3757978"/>
              <a:ext cx="3012949" cy="860843"/>
            </a:xfrm>
            <a:custGeom>
              <a:avLst/>
              <a:gdLst/>
              <a:ahLst/>
              <a:cxnLst/>
              <a:rect l="l" t="t" r="r" b="b"/>
              <a:pathLst>
                <a:path w="8056288" h="2301797">
                  <a:moveTo>
                    <a:pt x="8056288" y="0"/>
                  </a:moveTo>
                  <a:lnTo>
                    <a:pt x="0" y="0"/>
                  </a:lnTo>
                  <a:lnTo>
                    <a:pt x="0" y="2301796"/>
                  </a:lnTo>
                  <a:lnTo>
                    <a:pt x="8056288" y="2301796"/>
                  </a:lnTo>
                  <a:lnTo>
                    <a:pt x="8056288"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SA"/>
            </a:p>
          </p:txBody>
        </p:sp>
        <p:sp>
          <p:nvSpPr>
            <p:cNvPr id="16" name="Freeform 13"/>
            <p:cNvSpPr/>
            <p:nvPr/>
          </p:nvSpPr>
          <p:spPr>
            <a:xfrm flipH="1">
              <a:off x="4396000" y="3077865"/>
              <a:ext cx="3012949" cy="860843"/>
            </a:xfrm>
            <a:custGeom>
              <a:avLst/>
              <a:gdLst/>
              <a:ahLst/>
              <a:cxnLst/>
              <a:rect l="l" t="t" r="r" b="b"/>
              <a:pathLst>
                <a:path w="8056288" h="2301797">
                  <a:moveTo>
                    <a:pt x="8056288" y="0"/>
                  </a:moveTo>
                  <a:lnTo>
                    <a:pt x="0" y="0"/>
                  </a:lnTo>
                  <a:lnTo>
                    <a:pt x="0" y="2301797"/>
                  </a:lnTo>
                  <a:lnTo>
                    <a:pt x="8056288" y="2301797"/>
                  </a:lnTo>
                  <a:lnTo>
                    <a:pt x="8056288"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SA"/>
            </a:p>
          </p:txBody>
        </p:sp>
        <p:sp>
          <p:nvSpPr>
            <p:cNvPr id="17" name="Freeform 14"/>
            <p:cNvSpPr/>
            <p:nvPr/>
          </p:nvSpPr>
          <p:spPr>
            <a:xfrm flipH="1">
              <a:off x="4396000" y="4442445"/>
              <a:ext cx="3012949" cy="860843"/>
            </a:xfrm>
            <a:custGeom>
              <a:avLst/>
              <a:gdLst/>
              <a:ahLst/>
              <a:cxnLst/>
              <a:rect l="l" t="t" r="r" b="b"/>
              <a:pathLst>
                <a:path w="8056288" h="2301797">
                  <a:moveTo>
                    <a:pt x="8056288" y="0"/>
                  </a:moveTo>
                  <a:lnTo>
                    <a:pt x="0" y="0"/>
                  </a:lnTo>
                  <a:lnTo>
                    <a:pt x="0" y="2301796"/>
                  </a:lnTo>
                  <a:lnTo>
                    <a:pt x="8056288" y="2301796"/>
                  </a:lnTo>
                  <a:lnTo>
                    <a:pt x="8056288"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SA"/>
            </a:p>
          </p:txBody>
        </p:sp>
        <p:grpSp>
          <p:nvGrpSpPr>
            <p:cNvPr id="18" name="Group 15"/>
            <p:cNvGrpSpPr/>
            <p:nvPr/>
          </p:nvGrpSpPr>
          <p:grpSpPr>
            <a:xfrm>
              <a:off x="1034071" y="4592875"/>
              <a:ext cx="368756" cy="368756"/>
              <a:chOff x="0" y="0"/>
              <a:chExt cx="6350000" cy="6350000"/>
            </a:xfrm>
          </p:grpSpPr>
          <p:sp>
            <p:nvSpPr>
              <p:cNvPr id="25" name="Freeform 16"/>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EFD"/>
              </a:solidFill>
            </p:spPr>
            <p:txBody>
              <a:bodyPr/>
              <a:lstStyle/>
              <a:p>
                <a:endParaRPr lang="en-SA"/>
              </a:p>
            </p:txBody>
          </p:sp>
        </p:grpSp>
        <p:grpSp>
          <p:nvGrpSpPr>
            <p:cNvPr id="19" name="Group 17"/>
            <p:cNvGrpSpPr/>
            <p:nvPr/>
          </p:nvGrpSpPr>
          <p:grpSpPr>
            <a:xfrm>
              <a:off x="6870739" y="3224563"/>
              <a:ext cx="368756" cy="368756"/>
              <a:chOff x="0" y="0"/>
              <a:chExt cx="6350000" cy="6350000"/>
            </a:xfrm>
          </p:grpSpPr>
          <p:sp>
            <p:nvSpPr>
              <p:cNvPr id="24" name="Freeform 18"/>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EFD"/>
              </a:solidFill>
            </p:spPr>
            <p:txBody>
              <a:bodyPr/>
              <a:lstStyle/>
              <a:p>
                <a:endParaRPr lang="en-SA"/>
              </a:p>
            </p:txBody>
          </p:sp>
        </p:grpSp>
        <p:grpSp>
          <p:nvGrpSpPr>
            <p:cNvPr id="20" name="Group 19"/>
            <p:cNvGrpSpPr/>
            <p:nvPr/>
          </p:nvGrpSpPr>
          <p:grpSpPr>
            <a:xfrm>
              <a:off x="6870739" y="3899977"/>
              <a:ext cx="368756" cy="368756"/>
              <a:chOff x="0" y="0"/>
              <a:chExt cx="6350000" cy="6350000"/>
            </a:xfrm>
          </p:grpSpPr>
          <p:sp>
            <p:nvSpPr>
              <p:cNvPr id="23" name="Freeform 20"/>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EFD"/>
              </a:solidFill>
            </p:spPr>
            <p:txBody>
              <a:bodyPr/>
              <a:lstStyle/>
              <a:p>
                <a:endParaRPr lang="en-SA"/>
              </a:p>
            </p:txBody>
          </p:sp>
        </p:grpSp>
        <p:grpSp>
          <p:nvGrpSpPr>
            <p:cNvPr id="21" name="Group 21"/>
            <p:cNvGrpSpPr/>
            <p:nvPr/>
          </p:nvGrpSpPr>
          <p:grpSpPr>
            <a:xfrm>
              <a:off x="6870739" y="4584444"/>
              <a:ext cx="368756" cy="368756"/>
              <a:chOff x="0" y="0"/>
              <a:chExt cx="6350000" cy="6350000"/>
            </a:xfrm>
          </p:grpSpPr>
          <p:sp>
            <p:nvSpPr>
              <p:cNvPr id="22" name="Freeform 22"/>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EFD"/>
              </a:solidFill>
            </p:spPr>
            <p:txBody>
              <a:bodyPr/>
              <a:lstStyle/>
              <a:p>
                <a:endParaRPr lang="en-SA"/>
              </a:p>
            </p:txBody>
          </p:sp>
        </p:grpSp>
      </p:grpSp>
      <p:sp>
        <p:nvSpPr>
          <p:cNvPr id="28" name="TextBox 27"/>
          <p:cNvSpPr txBox="1"/>
          <p:nvPr/>
        </p:nvSpPr>
        <p:spPr>
          <a:xfrm>
            <a:off x="665871" y="4930324"/>
            <a:ext cx="5537201" cy="338554"/>
          </a:xfrm>
          <a:prstGeom prst="rect">
            <a:avLst/>
          </a:prstGeom>
          <a:noFill/>
        </p:spPr>
        <p:txBody>
          <a:bodyPr wrap="square" rtlCol="0">
            <a:spAutoFit/>
          </a:bodyPr>
          <a:lstStyle/>
          <a:p>
            <a:pPr lvl="0" algn="ctr" rtl="1">
              <a:defRPr/>
            </a:pPr>
            <a:r>
              <a:rPr lang="ar-EG" sz="1600" dirty="0">
                <a:solidFill>
                  <a:schemeClr val="tx1">
                    <a:lumMod val="50000"/>
                    <a:lumOff val="50000"/>
                  </a:schemeClr>
                </a:solidFill>
                <a:latin typeface="SST Arabic Medium" pitchFamily="34" charset="-78"/>
                <a:cs typeface="SST Arabic Medium" pitchFamily="34" charset="-78"/>
              </a:rPr>
              <a:t>الشكل 2-3 استعراض مشاركة المعنيين الفعالة</a:t>
            </a:r>
          </a:p>
        </p:txBody>
      </p:sp>
      <p:sp>
        <p:nvSpPr>
          <p:cNvPr id="29" name="Rectangle 28">
            <a:extLst>
              <a:ext uri="{FF2B5EF4-FFF2-40B4-BE49-F238E27FC236}">
                <a16:creationId xmlns:a16="http://schemas.microsoft.com/office/drawing/2014/main" id="{F06B6DF8-E8C4-4E7C-938C-470D8E897D5E}"/>
              </a:ext>
            </a:extLst>
          </p:cNvPr>
          <p:cNvSpPr/>
          <p:nvPr/>
        </p:nvSpPr>
        <p:spPr>
          <a:xfrm>
            <a:off x="2990577" y="3491171"/>
            <a:ext cx="2477302" cy="338554"/>
          </a:xfrm>
          <a:prstGeom prst="rect">
            <a:avLst/>
          </a:prstGeom>
          <a:ln>
            <a:noFill/>
          </a:ln>
        </p:spPr>
        <p:txBody>
          <a:bodyPr wrap="square">
            <a:spAutoFit/>
          </a:bodyPr>
          <a:lstStyle/>
          <a:p>
            <a:pPr lvl="0" algn="r" rtl="1"/>
            <a:r>
              <a:rPr lang="ar-DZ" sz="1600" dirty="0">
                <a:solidFill>
                  <a:schemeClr val="bg1"/>
                </a:solidFill>
                <a:latin typeface="SST Arabic Medium" pitchFamily="34" charset="-78"/>
                <a:cs typeface="SST Arabic Medium" pitchFamily="34" charset="-78"/>
              </a:rPr>
              <a:t>التحليل</a:t>
            </a:r>
          </a:p>
        </p:txBody>
      </p:sp>
      <p:sp>
        <p:nvSpPr>
          <p:cNvPr id="30" name="Rectangle 29">
            <a:extLst>
              <a:ext uri="{FF2B5EF4-FFF2-40B4-BE49-F238E27FC236}">
                <a16:creationId xmlns:a16="http://schemas.microsoft.com/office/drawing/2014/main" id="{F06B6DF8-E8C4-4E7C-938C-470D8E897D5E}"/>
              </a:ext>
            </a:extLst>
          </p:cNvPr>
          <p:cNvSpPr/>
          <p:nvPr/>
        </p:nvSpPr>
        <p:spPr>
          <a:xfrm>
            <a:off x="1384367" y="2459058"/>
            <a:ext cx="2477302" cy="338554"/>
          </a:xfrm>
          <a:prstGeom prst="rect">
            <a:avLst/>
          </a:prstGeom>
          <a:ln>
            <a:noFill/>
          </a:ln>
        </p:spPr>
        <p:txBody>
          <a:bodyPr wrap="square">
            <a:spAutoFit/>
          </a:bodyPr>
          <a:lstStyle/>
          <a:p>
            <a:pPr lvl="0" rtl="1"/>
            <a:r>
              <a:rPr lang="ar-DZ" sz="1600" dirty="0">
                <a:solidFill>
                  <a:schemeClr val="bg1"/>
                </a:solidFill>
                <a:latin typeface="SST Arabic Medium" pitchFamily="34" charset="-78"/>
                <a:cs typeface="SST Arabic Medium" pitchFamily="34" charset="-78"/>
              </a:rPr>
              <a:t>تحديد الأولوية</a:t>
            </a:r>
          </a:p>
        </p:txBody>
      </p:sp>
      <p:sp>
        <p:nvSpPr>
          <p:cNvPr id="31" name="Rectangle 30">
            <a:extLst>
              <a:ext uri="{FF2B5EF4-FFF2-40B4-BE49-F238E27FC236}">
                <a16:creationId xmlns:a16="http://schemas.microsoft.com/office/drawing/2014/main" id="{F06B6DF8-E8C4-4E7C-938C-470D8E897D5E}"/>
              </a:ext>
            </a:extLst>
          </p:cNvPr>
          <p:cNvSpPr/>
          <p:nvPr/>
        </p:nvSpPr>
        <p:spPr>
          <a:xfrm>
            <a:off x="2990577" y="2964658"/>
            <a:ext cx="2477302" cy="338554"/>
          </a:xfrm>
          <a:prstGeom prst="rect">
            <a:avLst/>
          </a:prstGeom>
          <a:ln>
            <a:noFill/>
          </a:ln>
        </p:spPr>
        <p:txBody>
          <a:bodyPr wrap="square">
            <a:spAutoFit/>
          </a:bodyPr>
          <a:lstStyle/>
          <a:p>
            <a:pPr lvl="0" algn="r" rtl="1"/>
            <a:r>
              <a:rPr lang="ar-DZ" sz="1600" dirty="0">
                <a:solidFill>
                  <a:schemeClr val="bg1"/>
                </a:solidFill>
                <a:latin typeface="SST Arabic Medium" pitchFamily="34" charset="-78"/>
                <a:cs typeface="SST Arabic Medium" pitchFamily="34" charset="-78"/>
              </a:rPr>
              <a:t>الفهم</a:t>
            </a:r>
          </a:p>
        </p:txBody>
      </p:sp>
      <p:sp>
        <p:nvSpPr>
          <p:cNvPr id="32" name="Rectangle 31">
            <a:extLst>
              <a:ext uri="{FF2B5EF4-FFF2-40B4-BE49-F238E27FC236}">
                <a16:creationId xmlns:a16="http://schemas.microsoft.com/office/drawing/2014/main" id="{F06B6DF8-E8C4-4E7C-938C-470D8E897D5E}"/>
              </a:ext>
            </a:extLst>
          </p:cNvPr>
          <p:cNvSpPr/>
          <p:nvPr/>
        </p:nvSpPr>
        <p:spPr>
          <a:xfrm>
            <a:off x="3029949" y="2419979"/>
            <a:ext cx="2477302" cy="338554"/>
          </a:xfrm>
          <a:prstGeom prst="rect">
            <a:avLst/>
          </a:prstGeom>
          <a:ln>
            <a:noFill/>
          </a:ln>
        </p:spPr>
        <p:txBody>
          <a:bodyPr wrap="square">
            <a:spAutoFit/>
          </a:bodyPr>
          <a:lstStyle/>
          <a:p>
            <a:pPr lvl="0" algn="r" rtl="1"/>
            <a:r>
              <a:rPr lang="ar-DZ" sz="1600" dirty="0">
                <a:solidFill>
                  <a:schemeClr val="bg1"/>
                </a:solidFill>
                <a:latin typeface="SST Arabic Medium" pitchFamily="34" charset="-78"/>
                <a:cs typeface="SST Arabic Medium" pitchFamily="34" charset="-78"/>
              </a:rPr>
              <a:t>التحديد</a:t>
            </a:r>
          </a:p>
        </p:txBody>
      </p:sp>
      <p:sp>
        <p:nvSpPr>
          <p:cNvPr id="33" name="Rectangle 32">
            <a:extLst>
              <a:ext uri="{FF2B5EF4-FFF2-40B4-BE49-F238E27FC236}">
                <a16:creationId xmlns:a16="http://schemas.microsoft.com/office/drawing/2014/main" id="{F06B6DF8-E8C4-4E7C-938C-470D8E897D5E}"/>
              </a:ext>
            </a:extLst>
          </p:cNvPr>
          <p:cNvSpPr/>
          <p:nvPr/>
        </p:nvSpPr>
        <p:spPr>
          <a:xfrm>
            <a:off x="5554231" y="2451900"/>
            <a:ext cx="341098" cy="338554"/>
          </a:xfrm>
          <a:prstGeom prst="rect">
            <a:avLst/>
          </a:prstGeom>
          <a:ln>
            <a:noFill/>
          </a:ln>
        </p:spPr>
        <p:txBody>
          <a:bodyPr wrap="square">
            <a:spAutoFit/>
          </a:bodyPr>
          <a:lstStyle/>
          <a:p>
            <a:pPr lvl="0" algn="ctr" rtl="1"/>
            <a:r>
              <a:rPr lang="ar-EG" sz="1600" dirty="0">
                <a:solidFill>
                  <a:schemeClr val="tx1">
                    <a:lumMod val="50000"/>
                    <a:lumOff val="50000"/>
                  </a:schemeClr>
                </a:solidFill>
                <a:latin typeface="SST Arabic Medium" pitchFamily="34" charset="-78"/>
                <a:cs typeface="SST Arabic Medium" pitchFamily="34" charset="-78"/>
              </a:rPr>
              <a:t>1</a:t>
            </a:r>
            <a:endParaRPr lang="ar-DZ" sz="1600" dirty="0">
              <a:solidFill>
                <a:schemeClr val="tx1">
                  <a:lumMod val="50000"/>
                  <a:lumOff val="50000"/>
                </a:schemeClr>
              </a:solidFill>
              <a:latin typeface="SST Arabic Medium" pitchFamily="34" charset="-78"/>
              <a:cs typeface="SST Arabic Medium" pitchFamily="34" charset="-78"/>
            </a:endParaRPr>
          </a:p>
        </p:txBody>
      </p:sp>
      <p:sp>
        <p:nvSpPr>
          <p:cNvPr id="34" name="Rectangle 33">
            <a:extLst>
              <a:ext uri="{FF2B5EF4-FFF2-40B4-BE49-F238E27FC236}">
                <a16:creationId xmlns:a16="http://schemas.microsoft.com/office/drawing/2014/main" id="{F06B6DF8-E8C4-4E7C-938C-470D8E897D5E}"/>
              </a:ext>
            </a:extLst>
          </p:cNvPr>
          <p:cNvSpPr/>
          <p:nvPr/>
        </p:nvSpPr>
        <p:spPr>
          <a:xfrm>
            <a:off x="5554231" y="2967686"/>
            <a:ext cx="341098" cy="338554"/>
          </a:xfrm>
          <a:prstGeom prst="rect">
            <a:avLst/>
          </a:prstGeom>
          <a:ln>
            <a:noFill/>
          </a:ln>
        </p:spPr>
        <p:txBody>
          <a:bodyPr wrap="square">
            <a:spAutoFit/>
          </a:bodyPr>
          <a:lstStyle/>
          <a:p>
            <a:pPr lvl="0" algn="ctr" rtl="1"/>
            <a:r>
              <a:rPr lang="ar-EG" sz="1600" dirty="0">
                <a:solidFill>
                  <a:schemeClr val="tx1">
                    <a:lumMod val="50000"/>
                    <a:lumOff val="50000"/>
                  </a:schemeClr>
                </a:solidFill>
                <a:latin typeface="SST Arabic Medium" pitchFamily="34" charset="-78"/>
                <a:cs typeface="SST Arabic Medium" pitchFamily="34" charset="-78"/>
              </a:rPr>
              <a:t>2</a:t>
            </a:r>
            <a:endParaRPr lang="ar-DZ" sz="1600" dirty="0">
              <a:solidFill>
                <a:schemeClr val="tx1">
                  <a:lumMod val="50000"/>
                  <a:lumOff val="50000"/>
                </a:schemeClr>
              </a:solidFill>
              <a:latin typeface="SST Arabic Medium" pitchFamily="34" charset="-78"/>
              <a:cs typeface="SST Arabic Medium" pitchFamily="34" charset="-78"/>
            </a:endParaRPr>
          </a:p>
        </p:txBody>
      </p:sp>
      <p:sp>
        <p:nvSpPr>
          <p:cNvPr id="35" name="Rectangle 34">
            <a:extLst>
              <a:ext uri="{FF2B5EF4-FFF2-40B4-BE49-F238E27FC236}">
                <a16:creationId xmlns:a16="http://schemas.microsoft.com/office/drawing/2014/main" id="{F06B6DF8-E8C4-4E7C-938C-470D8E897D5E}"/>
              </a:ext>
            </a:extLst>
          </p:cNvPr>
          <p:cNvSpPr/>
          <p:nvPr/>
        </p:nvSpPr>
        <p:spPr>
          <a:xfrm>
            <a:off x="5554231" y="3492997"/>
            <a:ext cx="341098" cy="338554"/>
          </a:xfrm>
          <a:prstGeom prst="rect">
            <a:avLst/>
          </a:prstGeom>
          <a:ln>
            <a:noFill/>
          </a:ln>
        </p:spPr>
        <p:txBody>
          <a:bodyPr wrap="square">
            <a:spAutoFit/>
          </a:bodyPr>
          <a:lstStyle/>
          <a:p>
            <a:pPr lvl="0" algn="ctr" rtl="1"/>
            <a:r>
              <a:rPr lang="ar-EG" sz="1600" dirty="0">
                <a:solidFill>
                  <a:schemeClr val="tx1">
                    <a:lumMod val="50000"/>
                    <a:lumOff val="50000"/>
                  </a:schemeClr>
                </a:solidFill>
                <a:latin typeface="SST Arabic Medium" pitchFamily="34" charset="-78"/>
                <a:cs typeface="SST Arabic Medium" pitchFamily="34" charset="-78"/>
              </a:rPr>
              <a:t>3</a:t>
            </a:r>
            <a:endParaRPr lang="ar-DZ" sz="1600" dirty="0">
              <a:solidFill>
                <a:schemeClr val="tx1">
                  <a:lumMod val="50000"/>
                  <a:lumOff val="50000"/>
                </a:schemeClr>
              </a:solidFill>
              <a:latin typeface="SST Arabic Medium" pitchFamily="34" charset="-78"/>
              <a:cs typeface="SST Arabic Medium" pitchFamily="34" charset="-78"/>
            </a:endParaRPr>
          </a:p>
        </p:txBody>
      </p:sp>
      <p:sp>
        <p:nvSpPr>
          <p:cNvPr id="36" name="Rectangle 35">
            <a:extLst>
              <a:ext uri="{FF2B5EF4-FFF2-40B4-BE49-F238E27FC236}">
                <a16:creationId xmlns:a16="http://schemas.microsoft.com/office/drawing/2014/main" id="{F06B6DF8-E8C4-4E7C-938C-470D8E897D5E}"/>
              </a:ext>
            </a:extLst>
          </p:cNvPr>
          <p:cNvSpPr/>
          <p:nvPr/>
        </p:nvSpPr>
        <p:spPr>
          <a:xfrm>
            <a:off x="953186" y="2429044"/>
            <a:ext cx="341098" cy="338554"/>
          </a:xfrm>
          <a:prstGeom prst="rect">
            <a:avLst/>
          </a:prstGeom>
          <a:ln>
            <a:noFill/>
          </a:ln>
        </p:spPr>
        <p:txBody>
          <a:bodyPr wrap="square">
            <a:spAutoFit/>
          </a:bodyPr>
          <a:lstStyle/>
          <a:p>
            <a:pPr lvl="0" algn="ctr" rtl="1"/>
            <a:r>
              <a:rPr lang="ar-EG" sz="1600" dirty="0">
                <a:solidFill>
                  <a:schemeClr val="tx1">
                    <a:lumMod val="50000"/>
                    <a:lumOff val="50000"/>
                  </a:schemeClr>
                </a:solidFill>
                <a:latin typeface="SST Arabic Medium" pitchFamily="34" charset="-78"/>
                <a:cs typeface="SST Arabic Medium" pitchFamily="34" charset="-78"/>
              </a:rPr>
              <a:t>4</a:t>
            </a:r>
            <a:endParaRPr lang="ar-DZ" sz="1600" dirty="0">
              <a:solidFill>
                <a:schemeClr val="tx1">
                  <a:lumMod val="50000"/>
                  <a:lumOff val="50000"/>
                </a:schemeClr>
              </a:solidFill>
              <a:latin typeface="SST Arabic Medium" pitchFamily="34" charset="-78"/>
              <a:cs typeface="SST Arabic Medium" pitchFamily="34" charset="-78"/>
            </a:endParaRPr>
          </a:p>
        </p:txBody>
      </p:sp>
      <p:sp>
        <p:nvSpPr>
          <p:cNvPr id="37" name="Rectangle 36">
            <a:extLst>
              <a:ext uri="{FF2B5EF4-FFF2-40B4-BE49-F238E27FC236}">
                <a16:creationId xmlns:a16="http://schemas.microsoft.com/office/drawing/2014/main" id="{F06B6DF8-E8C4-4E7C-938C-470D8E897D5E}"/>
              </a:ext>
            </a:extLst>
          </p:cNvPr>
          <p:cNvSpPr/>
          <p:nvPr/>
        </p:nvSpPr>
        <p:spPr>
          <a:xfrm>
            <a:off x="962711" y="2992455"/>
            <a:ext cx="341098" cy="338554"/>
          </a:xfrm>
          <a:prstGeom prst="rect">
            <a:avLst/>
          </a:prstGeom>
          <a:ln>
            <a:noFill/>
          </a:ln>
        </p:spPr>
        <p:txBody>
          <a:bodyPr wrap="square">
            <a:spAutoFit/>
          </a:bodyPr>
          <a:lstStyle/>
          <a:p>
            <a:pPr lvl="0" algn="ctr" rtl="1"/>
            <a:r>
              <a:rPr lang="ar-EG" sz="1600" dirty="0">
                <a:solidFill>
                  <a:schemeClr val="tx1">
                    <a:lumMod val="50000"/>
                    <a:lumOff val="50000"/>
                  </a:schemeClr>
                </a:solidFill>
                <a:latin typeface="SST Arabic Medium" pitchFamily="34" charset="-78"/>
                <a:cs typeface="SST Arabic Medium" pitchFamily="34" charset="-78"/>
              </a:rPr>
              <a:t>5</a:t>
            </a:r>
            <a:endParaRPr lang="ar-DZ" sz="1600" dirty="0">
              <a:solidFill>
                <a:schemeClr val="tx1">
                  <a:lumMod val="50000"/>
                  <a:lumOff val="50000"/>
                </a:schemeClr>
              </a:solidFill>
              <a:latin typeface="SST Arabic Medium" pitchFamily="34" charset="-78"/>
              <a:cs typeface="SST Arabic Medium" pitchFamily="34" charset="-78"/>
            </a:endParaRPr>
          </a:p>
        </p:txBody>
      </p:sp>
      <p:sp>
        <p:nvSpPr>
          <p:cNvPr id="38" name="Rectangle 37">
            <a:extLst>
              <a:ext uri="{FF2B5EF4-FFF2-40B4-BE49-F238E27FC236}">
                <a16:creationId xmlns:a16="http://schemas.microsoft.com/office/drawing/2014/main" id="{F06B6DF8-E8C4-4E7C-938C-470D8E897D5E}"/>
              </a:ext>
            </a:extLst>
          </p:cNvPr>
          <p:cNvSpPr/>
          <p:nvPr/>
        </p:nvSpPr>
        <p:spPr>
          <a:xfrm>
            <a:off x="953186" y="3508241"/>
            <a:ext cx="341098" cy="338554"/>
          </a:xfrm>
          <a:prstGeom prst="rect">
            <a:avLst/>
          </a:prstGeom>
          <a:ln>
            <a:noFill/>
          </a:ln>
        </p:spPr>
        <p:txBody>
          <a:bodyPr wrap="square">
            <a:spAutoFit/>
          </a:bodyPr>
          <a:lstStyle/>
          <a:p>
            <a:pPr lvl="0" algn="ctr" rtl="1"/>
            <a:r>
              <a:rPr lang="ar-EG" sz="1600" dirty="0">
                <a:solidFill>
                  <a:schemeClr val="tx1">
                    <a:lumMod val="50000"/>
                    <a:lumOff val="50000"/>
                  </a:schemeClr>
                </a:solidFill>
                <a:latin typeface="SST Arabic Medium" pitchFamily="34" charset="-78"/>
                <a:cs typeface="SST Arabic Medium" pitchFamily="34" charset="-78"/>
              </a:rPr>
              <a:t>6</a:t>
            </a:r>
            <a:endParaRPr lang="ar-DZ" sz="1600" dirty="0">
              <a:solidFill>
                <a:schemeClr val="tx1">
                  <a:lumMod val="50000"/>
                  <a:lumOff val="50000"/>
                </a:schemeClr>
              </a:solidFill>
              <a:latin typeface="SST Arabic Medium" pitchFamily="34" charset="-78"/>
              <a:cs typeface="SST Arabic Medium" pitchFamily="34" charset="-78"/>
            </a:endParaRPr>
          </a:p>
        </p:txBody>
      </p:sp>
      <p:sp>
        <p:nvSpPr>
          <p:cNvPr id="39" name="Rectangle 38">
            <a:extLst>
              <a:ext uri="{FF2B5EF4-FFF2-40B4-BE49-F238E27FC236}">
                <a16:creationId xmlns:a16="http://schemas.microsoft.com/office/drawing/2014/main" id="{F06B6DF8-E8C4-4E7C-938C-470D8E897D5E}"/>
              </a:ext>
            </a:extLst>
          </p:cNvPr>
          <p:cNvSpPr/>
          <p:nvPr/>
        </p:nvSpPr>
        <p:spPr>
          <a:xfrm>
            <a:off x="1411670" y="3500696"/>
            <a:ext cx="2477302" cy="338554"/>
          </a:xfrm>
          <a:prstGeom prst="rect">
            <a:avLst/>
          </a:prstGeom>
          <a:ln>
            <a:noFill/>
          </a:ln>
        </p:spPr>
        <p:txBody>
          <a:bodyPr wrap="square">
            <a:spAutoFit/>
          </a:bodyPr>
          <a:lstStyle/>
          <a:p>
            <a:pPr lvl="0" rtl="1"/>
            <a:r>
              <a:rPr lang="ar-DZ" sz="1600" dirty="0">
                <a:solidFill>
                  <a:schemeClr val="bg1"/>
                </a:solidFill>
                <a:latin typeface="SST Arabic Medium" pitchFamily="34" charset="-78"/>
                <a:cs typeface="SST Arabic Medium" pitchFamily="34" charset="-78"/>
              </a:rPr>
              <a:t>المتابعة</a:t>
            </a:r>
          </a:p>
        </p:txBody>
      </p:sp>
      <p:sp>
        <p:nvSpPr>
          <p:cNvPr id="40" name="Rectangle 39">
            <a:extLst>
              <a:ext uri="{FF2B5EF4-FFF2-40B4-BE49-F238E27FC236}">
                <a16:creationId xmlns:a16="http://schemas.microsoft.com/office/drawing/2014/main" id="{F06B6DF8-E8C4-4E7C-938C-470D8E897D5E}"/>
              </a:ext>
            </a:extLst>
          </p:cNvPr>
          <p:cNvSpPr/>
          <p:nvPr/>
        </p:nvSpPr>
        <p:spPr>
          <a:xfrm>
            <a:off x="1411670" y="2974411"/>
            <a:ext cx="2477302" cy="338554"/>
          </a:xfrm>
          <a:prstGeom prst="rect">
            <a:avLst/>
          </a:prstGeom>
          <a:ln>
            <a:noFill/>
          </a:ln>
        </p:spPr>
        <p:txBody>
          <a:bodyPr wrap="square">
            <a:spAutoFit/>
          </a:bodyPr>
          <a:lstStyle/>
          <a:p>
            <a:pPr lvl="0" rtl="1"/>
            <a:r>
              <a:rPr lang="ar-DZ" sz="1600" dirty="0">
                <a:solidFill>
                  <a:schemeClr val="bg1"/>
                </a:solidFill>
                <a:latin typeface="SST Arabic Medium" pitchFamily="34" charset="-78"/>
                <a:cs typeface="SST Arabic Medium" pitchFamily="34" charset="-78"/>
              </a:rPr>
              <a:t>المشاركة</a:t>
            </a:r>
          </a:p>
        </p:txBody>
      </p:sp>
      <p:cxnSp>
        <p:nvCxnSpPr>
          <p:cNvPr id="5" name="Straight Arrow Connector 4"/>
          <p:cNvCxnSpPr/>
          <p:nvPr/>
        </p:nvCxnSpPr>
        <p:spPr>
          <a:xfrm>
            <a:off x="400050" y="3677518"/>
            <a:ext cx="466417" cy="0"/>
          </a:xfrm>
          <a:prstGeom prst="straightConnector1">
            <a:avLst/>
          </a:prstGeom>
          <a:ln w="38100">
            <a:solidFill>
              <a:srgbClr val="03A5AD"/>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088847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6350" y="2062163"/>
            <a:ext cx="2743200" cy="2733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a:extLst>
              <a:ext uri="{FF2B5EF4-FFF2-40B4-BE49-F238E27FC236}">
                <a16:creationId xmlns:a16="http://schemas.microsoft.com/office/drawing/2014/main" id="{F06B6DF8-E8C4-4E7C-938C-470D8E897D5E}"/>
              </a:ext>
            </a:extLst>
          </p:cNvPr>
          <p:cNvSpPr/>
          <p:nvPr/>
        </p:nvSpPr>
        <p:spPr>
          <a:xfrm>
            <a:off x="5271247" y="1557656"/>
            <a:ext cx="6267569" cy="2723823"/>
          </a:xfrm>
          <a:prstGeom prst="rect">
            <a:avLst/>
          </a:prstGeom>
        </p:spPr>
        <p:txBody>
          <a:bodyPr wrap="square">
            <a:spAutoFit/>
          </a:bodyPr>
          <a:lstStyle/>
          <a:p>
            <a:pPr lvl="0" algn="r" rtl="1">
              <a:lnSpc>
                <a:spcPct val="150000"/>
              </a:lnSpc>
            </a:pPr>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2. </a:t>
            </a:r>
            <a:r>
              <a:rPr lang="ar-DZ" dirty="0">
                <a:solidFill>
                  <a:srgbClr val="03A5AD"/>
                </a:solidFill>
                <a:latin typeface="SST Arabic Medium" pitchFamily="34" charset="-78"/>
                <a:cs typeface="SST Arabic Medium" pitchFamily="34" charset="-78"/>
              </a:rPr>
              <a:t>التفاعلات مع مجالات الأداء الأخرى</a:t>
            </a:r>
            <a:endParaRPr kumimoji="0" lang="ar-DZ"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a:p>
            <a:pPr lvl="0"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ينخرط المعنيون في جميع جوانب المشروع. فهم يحددون ويرتبون أولويات المتطلبات والنطاق لفريق المشروع. ويشاركون</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في التخطيط ويشكلونه. ويحددون معايير القبول والجودة لتسليمات المشروع ونتائجه. </a:t>
            </a:r>
            <a:endParaRPr kumimoji="0" lang="ar-EG"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5" name="TextBox 4">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المعنيين</a:t>
            </a:r>
          </a:p>
        </p:txBody>
      </p:sp>
    </p:spTree>
    <p:extLst>
      <p:ext uri="{BB962C8B-B14F-4D97-AF65-F5344CB8AC3E}">
        <p14:creationId xmlns:p14="http://schemas.microsoft.com/office/powerpoint/2010/main" val="406210818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06B6DF8-E8C4-4E7C-938C-470D8E897D5E}"/>
              </a:ext>
            </a:extLst>
          </p:cNvPr>
          <p:cNvSpPr/>
          <p:nvPr/>
        </p:nvSpPr>
        <p:spPr>
          <a:xfrm>
            <a:off x="2731581" y="1298185"/>
            <a:ext cx="8834582" cy="369332"/>
          </a:xfrm>
          <a:prstGeom prst="rect">
            <a:avLst/>
          </a:prstGeom>
        </p:spPr>
        <p:txBody>
          <a:bodyPr wrap="square">
            <a:spAutoFit/>
          </a:bodyPr>
          <a:lstStyle/>
          <a:p>
            <a:pPr lvl="0" algn="r" rtl="1"/>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3. </a:t>
            </a:r>
            <a:r>
              <a:rPr lang="ar-DZ" dirty="0">
                <a:solidFill>
                  <a:srgbClr val="03A5AD"/>
                </a:solidFill>
                <a:latin typeface="SST Arabic Medium" pitchFamily="34" charset="-78"/>
                <a:cs typeface="SST Arabic Medium" pitchFamily="34" charset="-78"/>
              </a:rPr>
              <a:t>فحص النتائج</a:t>
            </a:r>
            <a:endParaRPr lang="ar-EG" dirty="0">
              <a:solidFill>
                <a:srgbClr val="03A5AD"/>
              </a:solidFill>
              <a:latin typeface="SST Arabic Medium" pitchFamily="34" charset="-78"/>
              <a:cs typeface="SST Arabic Medium" pitchFamily="34" charset="-78"/>
            </a:endParaRPr>
          </a:p>
        </p:txBody>
      </p:sp>
      <p:sp>
        <p:nvSpPr>
          <p:cNvPr id="5" name="TextBox 4">
            <a:extLst>
              <a:ext uri="{FF2B5EF4-FFF2-40B4-BE49-F238E27FC236}">
                <a16:creationId xmlns:a16="http://schemas.microsoft.com/office/drawing/2014/main" id="{8249948D-BBDB-4E76-9400-2D1FA5AEDA87}"/>
              </a:ext>
            </a:extLst>
          </p:cNvPr>
          <p:cNvSpPr txBox="1"/>
          <p:nvPr/>
        </p:nvSpPr>
        <p:spPr>
          <a:xfrm>
            <a:off x="5860473"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المعنيين</a:t>
            </a:r>
          </a:p>
        </p:txBody>
      </p:sp>
      <p:sp>
        <p:nvSpPr>
          <p:cNvPr id="6" name="TextBox 5"/>
          <p:cNvSpPr txBox="1"/>
          <p:nvPr/>
        </p:nvSpPr>
        <p:spPr>
          <a:xfrm>
            <a:off x="3327400" y="5873299"/>
            <a:ext cx="5537201" cy="338554"/>
          </a:xfrm>
          <a:prstGeom prst="rect">
            <a:avLst/>
          </a:prstGeom>
          <a:noFill/>
        </p:spPr>
        <p:txBody>
          <a:bodyPr wrap="square" rtlCol="0">
            <a:spAutoFit/>
          </a:bodyPr>
          <a:lstStyle/>
          <a:p>
            <a:pPr lvl="0" algn="ctr" rtl="1">
              <a:defRPr/>
            </a:pPr>
            <a:r>
              <a:rPr lang="ar-EG" sz="1600" dirty="0">
                <a:solidFill>
                  <a:schemeClr val="tx1">
                    <a:lumMod val="50000"/>
                    <a:lumOff val="50000"/>
                  </a:schemeClr>
                </a:solidFill>
                <a:latin typeface="SST Arabic Medium" pitchFamily="34" charset="-78"/>
                <a:cs typeface="SST Arabic Medium" pitchFamily="34" charset="-78"/>
              </a:rPr>
              <a:t>الجدول 2-2 فحص النتائج - مجال أداء المعنيين</a:t>
            </a:r>
          </a:p>
        </p:txBody>
      </p:sp>
      <p:graphicFrame>
        <p:nvGraphicFramePr>
          <p:cNvPr id="3" name="Table 2"/>
          <p:cNvGraphicFramePr>
            <a:graphicFrameLocks noGrp="1"/>
          </p:cNvGraphicFramePr>
          <p:nvPr/>
        </p:nvGraphicFramePr>
        <p:xfrm>
          <a:off x="2032000" y="1986491"/>
          <a:ext cx="8128000" cy="2842101"/>
        </p:xfrm>
        <a:graphic>
          <a:graphicData uri="http://schemas.openxmlformats.org/drawingml/2006/table">
            <a:tbl>
              <a:tblPr firstRow="1" bandRow="1">
                <a:tableStyleId>{5C22544A-7EE6-4342-B048-85BDC9FD1C3A}</a:tableStyleId>
              </a:tblPr>
              <a:tblGrid>
                <a:gridCol w="5616575">
                  <a:extLst>
                    <a:ext uri="{9D8B030D-6E8A-4147-A177-3AD203B41FA5}">
                      <a16:colId xmlns:a16="http://schemas.microsoft.com/office/drawing/2014/main" val="20000"/>
                    </a:ext>
                  </a:extLst>
                </a:gridCol>
                <a:gridCol w="2511425">
                  <a:extLst>
                    <a:ext uri="{9D8B030D-6E8A-4147-A177-3AD203B41FA5}">
                      <a16:colId xmlns:a16="http://schemas.microsoft.com/office/drawing/2014/main" val="20001"/>
                    </a:ext>
                  </a:extLst>
                </a:gridCol>
              </a:tblGrid>
              <a:tr h="551127">
                <a:tc>
                  <a:txBody>
                    <a:bodyPr/>
                    <a:lstStyle/>
                    <a:p>
                      <a:pPr algn="ctr" rtl="1"/>
                      <a:r>
                        <a:rPr lang="ar-EG" sz="1600" b="1" i="0" u="none" strike="noStrike" kern="1200" dirty="0">
                          <a:solidFill>
                            <a:schemeClr val="bg1"/>
                          </a:solidFill>
                          <a:effectLst/>
                          <a:latin typeface="SST Arabic Medium" pitchFamily="34" charset="-78"/>
                          <a:ea typeface="+mn-ea"/>
                          <a:cs typeface="SST Arabic Medium" pitchFamily="34" charset="-78"/>
                        </a:rPr>
                        <a:t>الفحص</a:t>
                      </a:r>
                      <a:endParaRPr lang="en-US" sz="1600" dirty="0">
                        <a:solidFill>
                          <a:schemeClr val="bg1"/>
                        </a:solidFill>
                        <a:latin typeface="SST Arabic Medium" pitchFamily="34" charset="-78"/>
                        <a:cs typeface="SST Arabic Medium" pitchFamily="34" charset="-78"/>
                      </a:endParaRPr>
                    </a:p>
                  </a:txBody>
                  <a:tcPr anchor="ctr">
                    <a:solidFill>
                      <a:srgbClr val="03A5AD"/>
                    </a:solidFill>
                  </a:tcPr>
                </a:tc>
                <a:tc>
                  <a:txBody>
                    <a:bodyPr/>
                    <a:lstStyle/>
                    <a:p>
                      <a:pPr algn="ctr" rtl="1"/>
                      <a:r>
                        <a:rPr lang="ar-EG" sz="1600" b="0" i="0" u="none" strike="noStrike" kern="1200" dirty="0">
                          <a:solidFill>
                            <a:schemeClr val="bg1"/>
                          </a:solidFill>
                          <a:effectLst/>
                          <a:latin typeface="SST Arabic Medium" pitchFamily="34" charset="-78"/>
                          <a:ea typeface="+mn-ea"/>
                          <a:cs typeface="SST Arabic Medium" pitchFamily="34" charset="-78"/>
                        </a:rPr>
                        <a:t>النتيجة</a:t>
                      </a:r>
                      <a:endParaRPr lang="en-US" sz="1600" dirty="0">
                        <a:solidFill>
                          <a:schemeClr val="bg1"/>
                        </a:solidFill>
                        <a:latin typeface="SST Arabic Medium" pitchFamily="34" charset="-78"/>
                        <a:cs typeface="SST Arabic Medium" pitchFamily="34" charset="-78"/>
                      </a:endParaRPr>
                    </a:p>
                  </a:txBody>
                  <a:tcPr anchor="ctr">
                    <a:solidFill>
                      <a:srgbClr val="03A5AD"/>
                    </a:solidFill>
                  </a:tcPr>
                </a:tc>
                <a:extLst>
                  <a:ext uri="{0D108BD9-81ED-4DB2-BD59-A6C34878D82A}">
                    <a16:rowId xmlns:a16="http://schemas.microsoft.com/office/drawing/2014/main" val="10000"/>
                  </a:ext>
                </a:extLst>
              </a:tr>
              <a:tr h="551127">
                <a:tc>
                  <a:txBody>
                    <a:bodyPr/>
                    <a:lstStyle/>
                    <a:p>
                      <a:pPr algn="r"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علاقة عمل مثمرة مع المعنيين على مدار علاقة العمل المنتمثمرة مع المعنيين يمكن ملاحظتها ومع ذلك، يمكن أن تشير حركة المعنيين على طول سلسلة من المشاركة إلى المستوى النسبي للرضا عن المشروع.</a:t>
                      </a:r>
                      <a:endParaRPr lang="en-US" sz="1200" dirty="0">
                        <a:solidFill>
                          <a:schemeClr val="tx1">
                            <a:lumMod val="50000"/>
                            <a:lumOff val="50000"/>
                          </a:schemeClr>
                        </a:solidFill>
                        <a:latin typeface="SST Arabic Medium" pitchFamily="34" charset="-78"/>
                        <a:cs typeface="SST Arabic Medium" pitchFamily="34" charset="-78"/>
                      </a:endParaRPr>
                    </a:p>
                  </a:txBody>
                  <a:tcPr anchor="ctr"/>
                </a:tc>
                <a:tc>
                  <a:txBody>
                    <a:bodyPr/>
                    <a:lstStyle/>
                    <a:p>
                      <a:pPr algn="r"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علاقة عمل مثمرة مع المعنيين على مدار المشروع</a:t>
                      </a:r>
                      <a:endParaRPr lang="en-US" sz="1200" dirty="0">
                        <a:solidFill>
                          <a:schemeClr val="tx1">
                            <a:lumMod val="50000"/>
                            <a:lumOff val="50000"/>
                          </a:schemeClr>
                        </a:solidFill>
                        <a:latin typeface="SST Arabic Medium" pitchFamily="34" charset="-78"/>
                        <a:cs typeface="SST Arabic Medium" pitchFamily="34" charset="-78"/>
                      </a:endParaRPr>
                    </a:p>
                  </a:txBody>
                  <a:tcPr anchor="ctr"/>
                </a:tc>
                <a:extLst>
                  <a:ext uri="{0D108BD9-81ED-4DB2-BD59-A6C34878D82A}">
                    <a16:rowId xmlns:a16="http://schemas.microsoft.com/office/drawing/2014/main" val="10001"/>
                  </a:ext>
                </a:extLst>
              </a:tr>
              <a:tr h="551127">
                <a:tc>
                  <a:txBody>
                    <a:bodyPr/>
                    <a:lstStyle/>
                    <a:p>
                      <a:pPr algn="r"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عدد كبير من التغييرات أو التعديلات على متطلبات المشروع والمنتج ونطاقه قد يشير إلى</a:t>
                      </a:r>
                      <a:r>
                        <a:rPr lang="ar-EG" sz="1200" b="0" i="0" u="none" strike="noStrike" kern="1200" baseline="0" dirty="0">
                          <a:solidFill>
                            <a:schemeClr val="tx1">
                              <a:lumMod val="50000"/>
                              <a:lumOff val="50000"/>
                            </a:schemeClr>
                          </a:solidFill>
                          <a:effectLst/>
                          <a:latin typeface="SST Arabic Medium" pitchFamily="34" charset="-78"/>
                          <a:ea typeface="+mn-ea"/>
                          <a:cs typeface="SST Arabic Medium" pitchFamily="34" charset="-78"/>
                        </a:rPr>
                        <a:t> </a:t>
                      </a:r>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عدم مشاركة المعنيين أو توافقهم مع أهداف المشروع.</a:t>
                      </a:r>
                      <a:endParaRPr lang="ar-EG" sz="1200" b="0" dirty="0">
                        <a:solidFill>
                          <a:schemeClr val="tx1">
                            <a:lumMod val="50000"/>
                            <a:lumOff val="50000"/>
                          </a:schemeClr>
                        </a:solidFill>
                        <a:effectLst/>
                        <a:latin typeface="SST Arabic Medium" pitchFamily="34" charset="-78"/>
                        <a:cs typeface="SST Arabic Medium" pitchFamily="34" charset="-78"/>
                      </a:endParaRPr>
                    </a:p>
                  </a:txBody>
                  <a:tcPr anchor="ctr"/>
                </a:tc>
                <a:tc>
                  <a:txBody>
                    <a:bodyPr/>
                    <a:lstStyle/>
                    <a:p>
                      <a:pPr algn="r"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اتفاق المعنيين مع أهداف المشروع</a:t>
                      </a:r>
                      <a:endParaRPr lang="ar-EG" sz="1200" b="0" dirty="0">
                        <a:solidFill>
                          <a:schemeClr val="tx1">
                            <a:lumMod val="50000"/>
                            <a:lumOff val="50000"/>
                          </a:schemeClr>
                        </a:solidFill>
                        <a:effectLst/>
                        <a:latin typeface="SST Arabic Medium" pitchFamily="34" charset="-78"/>
                        <a:cs typeface="SST Arabic Medium" pitchFamily="34" charset="-78"/>
                      </a:endParaRPr>
                    </a:p>
                  </a:txBody>
                  <a:tcPr anchor="ctr"/>
                </a:tc>
                <a:extLst>
                  <a:ext uri="{0D108BD9-81ED-4DB2-BD59-A6C34878D82A}">
                    <a16:rowId xmlns:a16="http://schemas.microsoft.com/office/drawing/2014/main" val="10002"/>
                  </a:ext>
                </a:extLst>
              </a:tr>
              <a:tr h="551127">
                <a:tc>
                  <a:txBody>
                    <a:bodyPr/>
                    <a:lstStyle/>
                    <a:p>
                      <a:pPr algn="r"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يمكن أن يشير سلوك المعنيين إلى ما إذا كان المستفيدون من المشروع راضين وداعمين للمشروع</a:t>
                      </a:r>
                      <a:endParaRPr lang="ar-EG" sz="1200" b="0" dirty="0">
                        <a:solidFill>
                          <a:schemeClr val="tx1">
                            <a:lumMod val="50000"/>
                            <a:lumOff val="50000"/>
                          </a:schemeClr>
                        </a:solidFill>
                        <a:effectLst/>
                        <a:latin typeface="SST Arabic Medium" pitchFamily="34" charset="-78"/>
                        <a:cs typeface="SST Arabic Medium" pitchFamily="34" charset="-78"/>
                      </a:endParaRPr>
                    </a:p>
                    <a:p>
                      <a:pPr algn="r"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يكونوا داعمين وراضين والمعنيون الذين قد أو ما إذا كانوا يعارضونه الاستطلاعات والمقابلات ومجموعات التركيز هي أيضًا طرق فعالة لتحديد ما إذا كان المعنيون راضين وداعمين أو ما إذا كانوا يعارضون المشروع وتسليماته.</a:t>
                      </a:r>
                      <a:endParaRPr lang="ar-EG" sz="1200" b="0" dirty="0">
                        <a:solidFill>
                          <a:schemeClr val="tx1">
                            <a:lumMod val="50000"/>
                            <a:lumOff val="50000"/>
                          </a:schemeClr>
                        </a:solidFill>
                        <a:effectLst/>
                        <a:latin typeface="SST Arabic Medium" pitchFamily="34" charset="-78"/>
                        <a:cs typeface="SST Arabic Medium" pitchFamily="34" charset="-78"/>
                      </a:endParaRPr>
                    </a:p>
                    <a:p>
                      <a:pPr algn="r"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يمكن لمراجعة سجل قضايا المشروع وسجل المخاطر تحديد التحديات المرتبطة بالمعنيين المحددين</a:t>
                      </a:r>
                      <a:endParaRPr lang="ar-EG" sz="1200" b="0" dirty="0">
                        <a:solidFill>
                          <a:schemeClr val="tx1">
                            <a:lumMod val="50000"/>
                            <a:lumOff val="50000"/>
                          </a:schemeClr>
                        </a:solidFill>
                        <a:effectLst/>
                        <a:latin typeface="SST Arabic Medium" pitchFamily="34" charset="-78"/>
                        <a:cs typeface="SST Arabic Medium" pitchFamily="34" charset="-78"/>
                      </a:endParaRPr>
                    </a:p>
                    <a:p>
                      <a:pPr algn="r" rtl="1"/>
                      <a:endParaRPr lang="en-US" sz="1200" dirty="0">
                        <a:solidFill>
                          <a:schemeClr val="tx1">
                            <a:lumMod val="50000"/>
                            <a:lumOff val="50000"/>
                          </a:schemeClr>
                        </a:solidFill>
                        <a:latin typeface="SST Arabic Medium" pitchFamily="34" charset="-78"/>
                        <a:cs typeface="SST Arabic Medium" pitchFamily="34" charset="-78"/>
                      </a:endParaRPr>
                    </a:p>
                  </a:txBody>
                  <a:tcPr anchor="ctr"/>
                </a:tc>
                <a:tc>
                  <a:txBody>
                    <a:bodyPr/>
                    <a:lstStyle/>
                    <a:p>
                      <a:pPr algn="r"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المعنيون من المستفيدين من المشروع يكونوا داعمين وراضين , والمعنيون الذي قد يعارضون المشروع أو تسليماته لا يؤثرون</a:t>
                      </a:r>
                      <a:endParaRPr lang="ar-EG" sz="1200" b="0" dirty="0">
                        <a:solidFill>
                          <a:schemeClr val="tx1">
                            <a:lumMod val="50000"/>
                            <a:lumOff val="50000"/>
                          </a:schemeClr>
                        </a:solidFill>
                        <a:effectLst/>
                        <a:latin typeface="SST Arabic Medium" pitchFamily="34" charset="-78"/>
                        <a:cs typeface="SST Arabic Medium" pitchFamily="34" charset="-78"/>
                      </a:endParaRPr>
                    </a:p>
                    <a:p>
                      <a:pPr algn="r" rtl="1"/>
                      <a:r>
                        <a:rPr lang="ar-EG" sz="1200" b="0" i="0" u="none" strike="noStrike" kern="1200" dirty="0">
                          <a:solidFill>
                            <a:schemeClr val="tx1">
                              <a:lumMod val="50000"/>
                              <a:lumOff val="50000"/>
                            </a:schemeClr>
                          </a:solidFill>
                          <a:effectLst/>
                          <a:latin typeface="SST Arabic Medium" pitchFamily="34" charset="-78"/>
                          <a:ea typeface="+mn-ea"/>
                          <a:cs typeface="SST Arabic Medium" pitchFamily="34" charset="-78"/>
                        </a:rPr>
                        <a:t>سلبا على نتائج المشروع</a:t>
                      </a:r>
                      <a:endParaRPr lang="ar-EG" sz="1200" b="0" dirty="0">
                        <a:solidFill>
                          <a:schemeClr val="tx1">
                            <a:lumMod val="50000"/>
                            <a:lumOff val="50000"/>
                          </a:schemeClr>
                        </a:solidFill>
                        <a:effectLst/>
                        <a:latin typeface="SST Arabic Medium" pitchFamily="34" charset="-78"/>
                        <a:cs typeface="SST Arabic Medium" pitchFamily="34" charset="-78"/>
                      </a:endParaRPr>
                    </a:p>
                  </a:txBody>
                  <a:tcPr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892698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249948D-BBDB-4E76-9400-2D1FA5AEDA87}"/>
              </a:ext>
            </a:extLst>
          </p:cNvPr>
          <p:cNvSpPr txBox="1"/>
          <p:nvPr/>
        </p:nvSpPr>
        <p:spPr>
          <a:xfrm>
            <a:off x="5812848" y="526472"/>
            <a:ext cx="5897419" cy="492443"/>
          </a:xfrm>
          <a:prstGeom prst="rect">
            <a:avLst/>
          </a:prstGeom>
          <a:noFill/>
        </p:spPr>
        <p:txBody>
          <a:bodyPr wrap="square" rtlCol="0">
            <a:spAutoFit/>
          </a:bodyPr>
          <a:lstStyle/>
          <a:p>
            <a:pPr algn="r" rtl="1">
              <a:defRPr/>
            </a:pPr>
            <a:r>
              <a:rPr lang="ar-EG" sz="2500" dirty="0">
                <a:solidFill>
                  <a:srgbClr val="112D63"/>
                </a:solidFill>
                <a:latin typeface="SST Arabic Medium" pitchFamily="34" charset="-78"/>
                <a:cs typeface="SST Arabic Medium" pitchFamily="34" charset="-78"/>
              </a:rPr>
              <a:t>مجال أداء الفريق</a:t>
            </a:r>
          </a:p>
        </p:txBody>
      </p:sp>
      <p:sp>
        <p:nvSpPr>
          <p:cNvPr id="11" name="Rectangle 10"/>
          <p:cNvSpPr/>
          <p:nvPr/>
        </p:nvSpPr>
        <p:spPr>
          <a:xfrm>
            <a:off x="2528888" y="2238375"/>
            <a:ext cx="7134225" cy="609600"/>
          </a:xfrm>
          <a:prstGeom prst="rect">
            <a:avLst/>
          </a:prstGeom>
          <a:solidFill>
            <a:srgbClr val="0999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1"/>
          <p:cNvSpPr/>
          <p:nvPr/>
        </p:nvSpPr>
        <p:spPr>
          <a:xfrm rot="16200000">
            <a:off x="6380532" y="3755902"/>
            <a:ext cx="226262" cy="194174"/>
          </a:xfrm>
          <a:prstGeom prst="triangle">
            <a:avLst/>
          </a:pr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Isosceles Triangle 12"/>
          <p:cNvSpPr/>
          <p:nvPr/>
        </p:nvSpPr>
        <p:spPr>
          <a:xfrm rot="16200000">
            <a:off x="6380532" y="4189067"/>
            <a:ext cx="226262" cy="194174"/>
          </a:xfrm>
          <a:prstGeom prst="triangle">
            <a:avLst/>
          </a:pr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p:cNvCxnSpPr/>
          <p:nvPr/>
        </p:nvCxnSpPr>
        <p:spPr>
          <a:xfrm>
            <a:off x="6948488" y="3054057"/>
            <a:ext cx="0" cy="1965618"/>
          </a:xfrm>
          <a:prstGeom prst="line">
            <a:avLst/>
          </a:prstGeom>
          <a:ln w="19050">
            <a:solidFill>
              <a:srgbClr val="0999C4"/>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BF4BD2E9-A85D-4802-B858-182A244A70C5}"/>
              </a:ext>
            </a:extLst>
          </p:cNvPr>
          <p:cNvSpPr/>
          <p:nvPr/>
        </p:nvSpPr>
        <p:spPr>
          <a:xfrm>
            <a:off x="7153275" y="3056038"/>
            <a:ext cx="2352676" cy="1169551"/>
          </a:xfrm>
          <a:prstGeom prst="rect">
            <a:avLst/>
          </a:prstGeom>
        </p:spPr>
        <p:txBody>
          <a:bodyPr wrap="square">
            <a:spAutoFit/>
          </a:bodyPr>
          <a:lstStyle/>
          <a:p>
            <a:pPr lvl="0" algn="justLow" rtl="1"/>
            <a:r>
              <a:rPr lang="ar-EG" sz="1400" dirty="0">
                <a:solidFill>
                  <a:schemeClr val="tx1">
                    <a:lumMod val="50000"/>
                    <a:lumOff val="50000"/>
                  </a:schemeClr>
                </a:solidFill>
                <a:latin typeface="SST Arabic Medium" pitchFamily="34" charset="-78"/>
                <a:cs typeface="SST Arabic Medium" pitchFamily="34" charset="-78"/>
              </a:rPr>
              <a:t>يتناول مجال أداء الفريق الأنشطة والوظائف المرتبطة</a:t>
            </a:r>
          </a:p>
          <a:p>
            <a:pPr lvl="0" algn="justLow" rtl="1"/>
            <a:r>
              <a:rPr lang="ar-EG" sz="1400" dirty="0">
                <a:solidFill>
                  <a:schemeClr val="tx1">
                    <a:lumMod val="50000"/>
                    <a:lumOff val="50000"/>
                  </a:schemeClr>
                </a:solidFill>
                <a:latin typeface="SST Arabic Medium" pitchFamily="34" charset="-78"/>
                <a:cs typeface="SST Arabic Medium" pitchFamily="34" charset="-78"/>
              </a:rPr>
              <a:t>بالأشخاص المسؤولين عن إنتاج تسليمات المشروع التي تحقق نتائج الأعمال.</a:t>
            </a:r>
          </a:p>
        </p:txBody>
      </p:sp>
      <p:sp>
        <p:nvSpPr>
          <p:cNvPr id="16" name="Rectangle 15">
            <a:extLst>
              <a:ext uri="{FF2B5EF4-FFF2-40B4-BE49-F238E27FC236}">
                <a16:creationId xmlns:a16="http://schemas.microsoft.com/office/drawing/2014/main" id="{BF4BD2E9-A85D-4802-B858-182A244A70C5}"/>
              </a:ext>
            </a:extLst>
          </p:cNvPr>
          <p:cNvSpPr/>
          <p:nvPr/>
        </p:nvSpPr>
        <p:spPr>
          <a:xfrm>
            <a:off x="2528888" y="3056038"/>
            <a:ext cx="3851873" cy="2031325"/>
          </a:xfrm>
          <a:prstGeom prst="rect">
            <a:avLst/>
          </a:prstGeom>
        </p:spPr>
        <p:txBody>
          <a:bodyPr wrap="square">
            <a:spAutoFit/>
          </a:bodyPr>
          <a:lstStyle/>
          <a:p>
            <a:pPr lvl="0" algn="justLow" rtl="1"/>
            <a:r>
              <a:rPr lang="ar-EG" sz="1400" dirty="0">
                <a:solidFill>
                  <a:schemeClr val="tx1">
                    <a:lumMod val="50000"/>
                    <a:lumOff val="50000"/>
                  </a:schemeClr>
                </a:solidFill>
                <a:latin typeface="SST Arabic Medium" pitchFamily="34" charset="-78"/>
                <a:cs typeface="SST Arabic Medium" pitchFamily="34" charset="-78"/>
              </a:rPr>
              <a:t>يؤدي التنفيذ الفعال لهذا المجال إلى النتائج المرغوبة التالية:</a:t>
            </a:r>
          </a:p>
          <a:p>
            <a:pPr lvl="0" algn="justLow" rtl="1"/>
            <a:endParaRPr lang="ar-EG" sz="1400" dirty="0">
              <a:solidFill>
                <a:schemeClr val="tx1">
                  <a:lumMod val="50000"/>
                  <a:lumOff val="50000"/>
                </a:schemeClr>
              </a:solidFill>
              <a:latin typeface="SST Arabic Medium" pitchFamily="34" charset="-78"/>
              <a:cs typeface="SST Arabic Medium" pitchFamily="34" charset="-78"/>
            </a:endParaRPr>
          </a:p>
          <a:p>
            <a:pPr lvl="0" algn="justLow" rtl="1"/>
            <a:r>
              <a:rPr lang="ar-EG" sz="1400" dirty="0">
                <a:solidFill>
                  <a:schemeClr val="tx1">
                    <a:lumMod val="50000"/>
                    <a:lumOff val="50000"/>
                  </a:schemeClr>
                </a:solidFill>
                <a:latin typeface="SST Arabic Medium" pitchFamily="34" charset="-78"/>
                <a:cs typeface="SST Arabic Medium" pitchFamily="34" charset="-78"/>
              </a:rPr>
              <a:t>الملكية المشتركة.</a:t>
            </a:r>
          </a:p>
          <a:p>
            <a:pPr lvl="0" algn="justLow" rtl="1"/>
            <a:endParaRPr lang="ar-EG" sz="1400" dirty="0">
              <a:solidFill>
                <a:schemeClr val="tx1">
                  <a:lumMod val="50000"/>
                  <a:lumOff val="50000"/>
                </a:schemeClr>
              </a:solidFill>
              <a:latin typeface="SST Arabic Medium" pitchFamily="34" charset="-78"/>
              <a:cs typeface="SST Arabic Medium" pitchFamily="34" charset="-78"/>
            </a:endParaRPr>
          </a:p>
          <a:p>
            <a:pPr lvl="0" algn="justLow" rtl="1"/>
            <a:r>
              <a:rPr lang="ar-EG" sz="1400" dirty="0">
                <a:solidFill>
                  <a:schemeClr val="tx1">
                    <a:lumMod val="50000"/>
                    <a:lumOff val="50000"/>
                  </a:schemeClr>
                </a:solidFill>
                <a:latin typeface="SST Arabic Medium" pitchFamily="34" charset="-78"/>
                <a:cs typeface="SST Arabic Medium" pitchFamily="34" charset="-78"/>
              </a:rPr>
              <a:t>فريق عالي الأداء.</a:t>
            </a:r>
          </a:p>
          <a:p>
            <a:pPr lvl="0" algn="justLow" rtl="1"/>
            <a:endParaRPr lang="ar-EG" sz="1400" dirty="0">
              <a:solidFill>
                <a:schemeClr val="tx1">
                  <a:lumMod val="50000"/>
                  <a:lumOff val="50000"/>
                </a:schemeClr>
              </a:solidFill>
              <a:latin typeface="SST Arabic Medium" pitchFamily="34" charset="-78"/>
              <a:cs typeface="SST Arabic Medium" pitchFamily="34" charset="-78"/>
            </a:endParaRPr>
          </a:p>
          <a:p>
            <a:pPr lvl="0" algn="justLow" rtl="1"/>
            <a:r>
              <a:rPr lang="ar-EG" sz="1400" dirty="0">
                <a:solidFill>
                  <a:schemeClr val="tx1">
                    <a:lumMod val="50000"/>
                    <a:lumOff val="50000"/>
                  </a:schemeClr>
                </a:solidFill>
                <a:latin typeface="SST Arabic Medium" pitchFamily="34" charset="-78"/>
                <a:cs typeface="SST Arabic Medium" pitchFamily="34" charset="-78"/>
              </a:rPr>
              <a:t>القيادة القابلة للتطبيق ومهارات شخصية أخرى يظهرها جميع أعضاء الفريق.</a:t>
            </a:r>
          </a:p>
        </p:txBody>
      </p:sp>
      <p:sp>
        <p:nvSpPr>
          <p:cNvPr id="17" name="Isosceles Triangle 16"/>
          <p:cNvSpPr/>
          <p:nvPr/>
        </p:nvSpPr>
        <p:spPr>
          <a:xfrm rot="16200000">
            <a:off x="6380532" y="4598783"/>
            <a:ext cx="226262" cy="194174"/>
          </a:xfrm>
          <a:prstGeom prst="triangle">
            <a:avLst/>
          </a:prstGeom>
          <a:solidFill>
            <a:srgbClr val="FFB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BF4BD2E9-A85D-4802-B858-182A244A70C5}"/>
              </a:ext>
            </a:extLst>
          </p:cNvPr>
          <p:cNvSpPr/>
          <p:nvPr/>
        </p:nvSpPr>
        <p:spPr>
          <a:xfrm>
            <a:off x="3586257" y="2343120"/>
            <a:ext cx="5919694" cy="400110"/>
          </a:xfrm>
          <a:prstGeom prst="rect">
            <a:avLst/>
          </a:prstGeom>
        </p:spPr>
        <p:txBody>
          <a:bodyPr wrap="square">
            <a:spAutoFit/>
          </a:bodyPr>
          <a:lstStyle/>
          <a:p>
            <a:pPr lvl="0" algn="just" rtl="1"/>
            <a:r>
              <a:rPr lang="ar-EG" sz="2000" b="1" dirty="0">
                <a:solidFill>
                  <a:schemeClr val="bg1"/>
                </a:solidFill>
                <a:latin typeface="SST Arabic Medium" pitchFamily="34" charset="-78"/>
                <a:cs typeface="SST Arabic Medium" pitchFamily="34" charset="-78"/>
              </a:rPr>
              <a:t>مجال أداء الفريق</a:t>
            </a:r>
          </a:p>
        </p:txBody>
      </p:sp>
    </p:spTree>
    <p:extLst>
      <p:ext uri="{BB962C8B-B14F-4D97-AF65-F5344CB8AC3E}">
        <p14:creationId xmlns:p14="http://schemas.microsoft.com/office/powerpoint/2010/main" val="145793565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06B6DF8-E8C4-4E7C-938C-470D8E897D5E}"/>
              </a:ext>
            </a:extLst>
          </p:cNvPr>
          <p:cNvSpPr/>
          <p:nvPr/>
        </p:nvSpPr>
        <p:spPr>
          <a:xfrm>
            <a:off x="3926541" y="1529813"/>
            <a:ext cx="7643225" cy="2723823"/>
          </a:xfrm>
          <a:prstGeom prst="rect">
            <a:avLst/>
          </a:prstGeom>
        </p:spPr>
        <p:txBody>
          <a:bodyPr wrap="square">
            <a:spAutoFit/>
          </a:bodyPr>
          <a:lstStyle/>
          <a:p>
            <a:pPr lvl="0" algn="justLow" rtl="1">
              <a:lnSpc>
                <a:spcPct val="150000"/>
              </a:lnSpc>
            </a:pPr>
            <a:r>
              <a:rPr lang="ar-EG" dirty="0">
                <a:solidFill>
                  <a:srgbClr val="03A5AD"/>
                </a:solidFill>
                <a:latin typeface="SST Arabic Medium" pitchFamily="34" charset="-78"/>
                <a:cs typeface="SST Arabic Medium" pitchFamily="34" charset="-78"/>
              </a:rPr>
              <a:t>1. </a:t>
            </a:r>
            <a:r>
              <a:rPr lang="ar-DZ" dirty="0">
                <a:solidFill>
                  <a:srgbClr val="03A5AD"/>
                </a:solidFill>
                <a:latin typeface="SST Arabic Medium" pitchFamily="34" charset="-78"/>
                <a:cs typeface="SST Arabic Medium" pitchFamily="34" charset="-78"/>
              </a:rPr>
              <a:t>إدارة فريق المشروع وقيادته</a:t>
            </a:r>
            <a:endParaRPr lang="ar-EG" dirty="0">
              <a:solidFill>
                <a:srgbClr val="03A5AD"/>
              </a:solidFill>
              <a:latin typeface="SST Arabic Medium" pitchFamily="34" charset="-78"/>
              <a:cs typeface="SST Arabic Medium" pitchFamily="34" charset="-78"/>
            </a:endParaRPr>
          </a:p>
          <a:p>
            <a:pPr lvl="0"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تستلزم إدارة المشروع تطبيق المعرفة والمهارات والأدوات والتقنيات اللازمة لأنشطة الإدارة وكذلك أنشطة القيادة. تركز</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أنشطة الإدارة على وسائل تحقيق أهداف المشروع، مثل وجود عمليات فعالة، وتخطيط وتنسيق وقياس ومراقبة العمل. </a:t>
            </a:r>
            <a:endParaRPr lang="ar-EG" dirty="0">
              <a:solidFill>
                <a:schemeClr val="tx1">
                  <a:lumMod val="50000"/>
                  <a:lumOff val="50000"/>
                </a:schemeClr>
              </a:solidFill>
              <a:latin typeface="SST Arabic Medium" pitchFamily="34" charset="-78"/>
              <a:cs typeface="SST Arabic Medium" pitchFamily="34" charset="-78"/>
            </a:endParaRPr>
          </a:p>
        </p:txBody>
      </p:sp>
      <p:sp>
        <p:nvSpPr>
          <p:cNvPr id="5" name="TextBox 4">
            <a:extLst>
              <a:ext uri="{FF2B5EF4-FFF2-40B4-BE49-F238E27FC236}">
                <a16:creationId xmlns:a16="http://schemas.microsoft.com/office/drawing/2014/main" id="{8249948D-BBDB-4E76-9400-2D1FA5AEDA87}"/>
              </a:ext>
            </a:extLst>
          </p:cNvPr>
          <p:cNvSpPr txBox="1"/>
          <p:nvPr/>
        </p:nvSpPr>
        <p:spPr>
          <a:xfrm>
            <a:off x="5812848"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الفريق</a:t>
            </a:r>
          </a:p>
        </p:txBody>
      </p:sp>
    </p:spTree>
    <p:extLst>
      <p:ext uri="{BB962C8B-B14F-4D97-AF65-F5344CB8AC3E}">
        <p14:creationId xmlns:p14="http://schemas.microsoft.com/office/powerpoint/2010/main" val="259674634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06B6DF8-E8C4-4E7C-938C-470D8E897D5E}"/>
              </a:ext>
            </a:extLst>
          </p:cNvPr>
          <p:cNvSpPr/>
          <p:nvPr/>
        </p:nvSpPr>
        <p:spPr>
          <a:xfrm>
            <a:off x="3818965" y="1512983"/>
            <a:ext cx="7813565" cy="2169825"/>
          </a:xfrm>
          <a:prstGeom prst="rect">
            <a:avLst/>
          </a:prstGeom>
        </p:spPr>
        <p:txBody>
          <a:bodyPr wrap="square">
            <a:spAutoFit/>
          </a:bodyPr>
          <a:lstStyle/>
          <a:p>
            <a:pPr algn="justLow" rtl="1">
              <a:lnSpc>
                <a:spcPct val="150000"/>
              </a:lnSpc>
            </a:pPr>
            <a:r>
              <a:rPr lang="ar-EG" dirty="0">
                <a:solidFill>
                  <a:srgbClr val="03A5AD"/>
                </a:solidFill>
                <a:latin typeface="SST Arabic Medium" pitchFamily="34" charset="-78"/>
                <a:cs typeface="SST Arabic Medium" pitchFamily="34" charset="-78"/>
              </a:rPr>
              <a:t>1. </a:t>
            </a:r>
            <a:r>
              <a:rPr lang="ar-DZ" dirty="0">
                <a:solidFill>
                  <a:srgbClr val="03A5AD"/>
                </a:solidFill>
                <a:latin typeface="SST Arabic Medium" pitchFamily="34" charset="-78"/>
                <a:cs typeface="SST Arabic Medium" pitchFamily="34" charset="-78"/>
              </a:rPr>
              <a:t>إدارة فريق المشروع وقيادته</a:t>
            </a:r>
            <a:endParaRPr lang="ar-EG" dirty="0">
              <a:solidFill>
                <a:srgbClr val="03A5AD"/>
              </a:solidFill>
              <a:latin typeface="SST Arabic Medium" pitchFamily="34" charset="-78"/>
              <a:cs typeface="SST Arabic Medium" pitchFamily="34" charset="-78"/>
            </a:endParaRPr>
          </a:p>
          <a:p>
            <a:pPr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وتركز أنشطة القيادة على الأشخاص. تشمل القيادة التأثير، والتحفيز، والاستماع، والتمكين، وأنشطة أخرى تتعلق</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بفريق المشروع. كلاهما مهم في تحقيق النتائج المرجوة.</a:t>
            </a:r>
            <a:endParaRPr lang="en-US" dirty="0">
              <a:solidFill>
                <a:schemeClr val="tx1">
                  <a:lumMod val="50000"/>
                  <a:lumOff val="50000"/>
                </a:schemeClr>
              </a:solidFill>
              <a:latin typeface="SST Arabic Medium" pitchFamily="34" charset="-78"/>
              <a:cs typeface="SST Arabic Medium" pitchFamily="34" charset="-78"/>
            </a:endParaRPr>
          </a:p>
        </p:txBody>
      </p:sp>
      <p:sp>
        <p:nvSpPr>
          <p:cNvPr id="13" name="TextBox 12">
            <a:extLst>
              <a:ext uri="{FF2B5EF4-FFF2-40B4-BE49-F238E27FC236}">
                <a16:creationId xmlns:a16="http://schemas.microsoft.com/office/drawing/2014/main" id="{8249948D-BBDB-4E76-9400-2D1FA5AEDA87}"/>
              </a:ext>
            </a:extLst>
          </p:cNvPr>
          <p:cNvSpPr txBox="1"/>
          <p:nvPr/>
        </p:nvSpPr>
        <p:spPr>
          <a:xfrm>
            <a:off x="5812848"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الفريق</a:t>
            </a:r>
          </a:p>
        </p:txBody>
      </p:sp>
    </p:spTree>
    <p:extLst>
      <p:ext uri="{BB962C8B-B14F-4D97-AF65-F5344CB8AC3E}">
        <p14:creationId xmlns:p14="http://schemas.microsoft.com/office/powerpoint/2010/main" val="168022349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06B6DF8-E8C4-4E7C-938C-470D8E897D5E}"/>
              </a:ext>
            </a:extLst>
          </p:cNvPr>
          <p:cNvSpPr/>
          <p:nvPr/>
        </p:nvSpPr>
        <p:spPr>
          <a:xfrm>
            <a:off x="3851238" y="1696679"/>
            <a:ext cx="7859029" cy="2723823"/>
          </a:xfrm>
          <a:prstGeom prst="rect">
            <a:avLst/>
          </a:prstGeom>
        </p:spPr>
        <p:txBody>
          <a:bodyPr wrap="square">
            <a:spAutoFit/>
          </a:bodyPr>
          <a:lstStyle/>
          <a:p>
            <a:pPr lvl="0" algn="r" rtl="1">
              <a:lnSpc>
                <a:spcPct val="150000"/>
              </a:lnSpc>
            </a:pPr>
            <a:r>
              <a:rPr lang="ar-EG" dirty="0">
                <a:solidFill>
                  <a:srgbClr val="03A5AD"/>
                </a:solidFill>
                <a:latin typeface="SST Arabic Medium" pitchFamily="34" charset="-78"/>
                <a:cs typeface="SST Arabic Medium" pitchFamily="34" charset="-78"/>
              </a:rPr>
              <a:t>أ. الإدارة المركزية والقيادة</a:t>
            </a:r>
          </a:p>
          <a:p>
            <a:pPr lvl="0"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في حين أن أنشطة القيادة يجب أن يمارسها جميع أعضاء فريق المشروع، قد تكون أنشطة الإدارة مركزية أو موزعة. وفي</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البيئة التي تكون فيها أنشطة الإدارة مركزية، عادة ما يتم تعيين المسائلة على عاتق فرد واحد </a:t>
            </a:r>
            <a:r>
              <a:rPr lang="ar-EG" dirty="0">
                <a:solidFill>
                  <a:schemeClr val="tx1">
                    <a:lumMod val="50000"/>
                    <a:lumOff val="50000"/>
                  </a:schemeClr>
                </a:solidFill>
                <a:latin typeface="SST Arabic Medium" pitchFamily="34" charset="-78"/>
                <a:cs typeface="SST Arabic Medium" pitchFamily="34" charset="-78"/>
              </a:rPr>
              <a:t>(</a:t>
            </a:r>
            <a:r>
              <a:rPr lang="ar-DZ" dirty="0">
                <a:solidFill>
                  <a:schemeClr val="tx1">
                    <a:lumMod val="50000"/>
                    <a:lumOff val="50000"/>
                  </a:schemeClr>
                </a:solidFill>
                <a:latin typeface="SST Arabic Medium" pitchFamily="34" charset="-78"/>
                <a:cs typeface="SST Arabic Medium" pitchFamily="34" charset="-78"/>
              </a:rPr>
              <a:t>كونه مُسائل عن تحقيق نتيجة</a:t>
            </a:r>
            <a:r>
              <a:rPr lang="ar-EG" dirty="0">
                <a:solidFill>
                  <a:schemeClr val="tx1">
                    <a:lumMod val="50000"/>
                    <a:lumOff val="50000"/>
                  </a:schemeClr>
                </a:solidFill>
                <a:latin typeface="SST Arabic Medium" pitchFamily="34" charset="-78"/>
                <a:cs typeface="SST Arabic Medium" pitchFamily="34" charset="-78"/>
              </a:rPr>
              <a:t>)</a:t>
            </a:r>
            <a:r>
              <a:rPr lang="ar-DZ" dirty="0">
                <a:solidFill>
                  <a:schemeClr val="tx1">
                    <a:lumMod val="50000"/>
                    <a:lumOff val="50000"/>
                  </a:schemeClr>
                </a:solidFill>
                <a:latin typeface="SST Arabic Medium" pitchFamily="34" charset="-78"/>
                <a:cs typeface="SST Arabic Medium" pitchFamily="34" charset="-78"/>
              </a:rPr>
              <a:t>،</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مثل مدير المشروع أو أي منصب مماثل. </a:t>
            </a:r>
            <a:endParaRPr lang="en-US" dirty="0">
              <a:solidFill>
                <a:schemeClr val="tx1">
                  <a:lumMod val="50000"/>
                  <a:lumOff val="50000"/>
                </a:schemeClr>
              </a:solidFill>
              <a:latin typeface="SST Arabic Medium" pitchFamily="34" charset="-78"/>
              <a:cs typeface="SST Arabic Medium" pitchFamily="34" charset="-78"/>
            </a:endParaRPr>
          </a:p>
        </p:txBody>
      </p:sp>
      <p:sp>
        <p:nvSpPr>
          <p:cNvPr id="6" name="TextBox 5">
            <a:extLst>
              <a:ext uri="{FF2B5EF4-FFF2-40B4-BE49-F238E27FC236}">
                <a16:creationId xmlns:a16="http://schemas.microsoft.com/office/drawing/2014/main" id="{8249948D-BBDB-4E76-9400-2D1FA5AEDA87}"/>
              </a:ext>
            </a:extLst>
          </p:cNvPr>
          <p:cNvSpPr txBox="1"/>
          <p:nvPr/>
        </p:nvSpPr>
        <p:spPr>
          <a:xfrm>
            <a:off x="5812848"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الفريق</a:t>
            </a:r>
          </a:p>
        </p:txBody>
      </p:sp>
    </p:spTree>
    <p:extLst>
      <p:ext uri="{BB962C8B-B14F-4D97-AF65-F5344CB8AC3E}">
        <p14:creationId xmlns:p14="http://schemas.microsoft.com/office/powerpoint/2010/main" val="17159023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11B28FDD-818E-4EAA-8027-94BABB29313C}"/>
              </a:ext>
            </a:extLst>
          </p:cNvPr>
          <p:cNvSpPr/>
          <p:nvPr/>
        </p:nvSpPr>
        <p:spPr>
          <a:xfrm>
            <a:off x="4987637" y="1631093"/>
            <a:ext cx="6770256" cy="283613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lgn="r" rtl="1">
              <a:lnSpc>
                <a:spcPct val="150000"/>
              </a:lnSpc>
            </a:pPr>
            <a:r>
              <a:rPr lang="ar-DZ" dirty="0">
                <a:solidFill>
                  <a:schemeClr val="tx1"/>
                </a:solidFill>
                <a:latin typeface="SST Arabic Medium" pitchFamily="34" charset="-78"/>
                <a:cs typeface="SST Arabic Medium" pitchFamily="34" charset="-78"/>
              </a:rPr>
              <a:t>دور </a:t>
            </a:r>
            <a:r>
              <a:rPr lang="en-US" dirty="0">
                <a:solidFill>
                  <a:schemeClr val="tx1"/>
                </a:solidFill>
                <a:latin typeface="SST Arabic Medium" pitchFamily="34" charset="-78"/>
                <a:cs typeface="SST Arabic Medium" pitchFamily="34" charset="-78"/>
              </a:rPr>
              <a:t> PMI </a:t>
            </a:r>
            <a:r>
              <a:rPr lang="ar-DZ" dirty="0">
                <a:solidFill>
                  <a:schemeClr val="tx1"/>
                </a:solidFill>
                <a:latin typeface="SST Arabic Medium" pitchFamily="34" charset="-78"/>
                <a:cs typeface="SST Arabic Medium" pitchFamily="34" charset="-78"/>
              </a:rPr>
              <a:t>في إدارة المشاريع</a:t>
            </a:r>
            <a:endParaRPr lang="en-US" dirty="0">
              <a:solidFill>
                <a:schemeClr val="tx1"/>
              </a:solidFill>
              <a:latin typeface="SST Arabic Medium" pitchFamily="34" charset="-78"/>
              <a:cs typeface="SST Arabic Medium" pitchFamily="34" charset="-78"/>
            </a:endParaRPr>
          </a:p>
          <a:p>
            <a:pPr lvl="0" algn="r" rtl="1">
              <a:lnSpc>
                <a:spcPct val="150000"/>
              </a:lnSpc>
            </a:pPr>
            <a:endParaRPr lang="ar-EG" dirty="0">
              <a:solidFill>
                <a:schemeClr val="tx1"/>
              </a:solidFill>
              <a:latin typeface="SST Arabic Medium" pitchFamily="34" charset="-78"/>
              <a:cs typeface="SST Arabic Medium" pitchFamily="34" charset="-78"/>
            </a:endParaRPr>
          </a:p>
          <a:p>
            <a:pPr marL="342900" lvl="0" indent="-342900" algn="r" rtl="1">
              <a:lnSpc>
                <a:spcPct val="150000"/>
              </a:lnSpc>
              <a:buFont typeface="Arial" panose="020B0604020202020204" pitchFamily="34" charset="0"/>
              <a:buChar char="•"/>
            </a:pPr>
            <a:r>
              <a:rPr lang="ar-DZ" sz="1600" b="1" dirty="0">
                <a:solidFill>
                  <a:schemeClr val="tx1"/>
                </a:solidFill>
                <a:latin typeface="SST Arabic Medium" pitchFamily="34" charset="-78"/>
                <a:cs typeface="SST Arabic Medium" pitchFamily="34" charset="-78"/>
              </a:rPr>
              <a:t> </a:t>
            </a:r>
            <a:r>
              <a:rPr lang="ar-DZ" sz="1600" dirty="0">
                <a:solidFill>
                  <a:schemeClr val="tx1"/>
                </a:solidFill>
                <a:latin typeface="SST Arabic Medium" pitchFamily="34" charset="-78"/>
                <a:cs typeface="SST Arabic Medium" pitchFamily="34" charset="-78"/>
              </a:rPr>
              <a:t>تطوير وإصدار دليل </a:t>
            </a:r>
            <a:r>
              <a:rPr lang="en-US" sz="1600" dirty="0">
                <a:solidFill>
                  <a:schemeClr val="tx1"/>
                </a:solidFill>
                <a:latin typeface="SST Arabic Medium" pitchFamily="34" charset="-78"/>
                <a:cs typeface="SST Arabic Medium" pitchFamily="34" charset="-78"/>
              </a:rPr>
              <a:t> PMBOK</a:t>
            </a:r>
            <a:r>
              <a:rPr lang="ar-DZ" sz="1600" dirty="0">
                <a:solidFill>
                  <a:schemeClr val="tx1"/>
                </a:solidFill>
                <a:latin typeface="SST Arabic Medium" pitchFamily="34" charset="-78"/>
                <a:cs typeface="SST Arabic Medium" pitchFamily="34" charset="-78"/>
              </a:rPr>
              <a:t>الذي يُعتبر المرجع الرئيسي لإدارة المشاريع</a:t>
            </a:r>
            <a:endParaRPr lang="ar-EG" sz="1600" dirty="0">
              <a:solidFill>
                <a:schemeClr val="tx1"/>
              </a:solidFill>
              <a:latin typeface="SST Arabic Medium" pitchFamily="34" charset="-78"/>
              <a:cs typeface="SST Arabic Medium" pitchFamily="34" charset="-78"/>
            </a:endParaRPr>
          </a:p>
          <a:p>
            <a:pPr marL="342900" lvl="0" indent="-342900" algn="r" rtl="1">
              <a:lnSpc>
                <a:spcPct val="150000"/>
              </a:lnSpc>
              <a:buFont typeface="Arial" panose="020B0604020202020204" pitchFamily="34" charset="0"/>
              <a:buChar char="•"/>
            </a:pPr>
            <a:r>
              <a:rPr lang="ar-DZ" sz="1600" dirty="0">
                <a:solidFill>
                  <a:schemeClr val="tx1"/>
                </a:solidFill>
                <a:latin typeface="SST Arabic Medium" pitchFamily="34" charset="-78"/>
                <a:cs typeface="SST Arabic Medium" pitchFamily="34" charset="-78"/>
              </a:rPr>
              <a:t> تقديم الشهادات الاحترافية مثل</a:t>
            </a:r>
            <a:r>
              <a:rPr lang="en-US" sz="1600" dirty="0">
                <a:solidFill>
                  <a:schemeClr val="tx1"/>
                </a:solidFill>
                <a:latin typeface="SST Arabic Medium" pitchFamily="34" charset="-78"/>
                <a:cs typeface="SST Arabic Medium" pitchFamily="34" charset="-78"/>
              </a:rPr>
              <a:t>PMP, CAPM, </a:t>
            </a:r>
            <a:r>
              <a:rPr lang="en-US" sz="1600" dirty="0" err="1">
                <a:solidFill>
                  <a:schemeClr val="tx1"/>
                </a:solidFill>
                <a:latin typeface="SST Arabic Medium" pitchFamily="34" charset="-78"/>
                <a:cs typeface="SST Arabic Medium" pitchFamily="34" charset="-78"/>
              </a:rPr>
              <a:t>PgMP</a:t>
            </a:r>
            <a:r>
              <a:rPr lang="en-US" sz="1600" dirty="0">
                <a:solidFill>
                  <a:schemeClr val="tx1"/>
                </a:solidFill>
                <a:latin typeface="SST Arabic Medium" pitchFamily="34" charset="-78"/>
                <a:cs typeface="SST Arabic Medium" pitchFamily="34" charset="-78"/>
              </a:rPr>
              <a:t> </a:t>
            </a:r>
            <a:r>
              <a:rPr lang="ar-DZ" sz="1600" dirty="0">
                <a:solidFill>
                  <a:schemeClr val="tx1"/>
                </a:solidFill>
                <a:latin typeface="SST Arabic Medium" pitchFamily="34" charset="-78"/>
                <a:cs typeface="SST Arabic Medium" pitchFamily="34" charset="-78"/>
              </a:rPr>
              <a:t>وغيرها</a:t>
            </a:r>
            <a:endParaRPr lang="ar-EG" sz="1600" dirty="0">
              <a:solidFill>
                <a:schemeClr val="tx1"/>
              </a:solidFill>
              <a:latin typeface="SST Arabic Medium" pitchFamily="34" charset="-78"/>
              <a:cs typeface="SST Arabic Medium" pitchFamily="34" charset="-78"/>
            </a:endParaRPr>
          </a:p>
          <a:p>
            <a:pPr marL="342900" lvl="0" indent="-342900" algn="r" rtl="1">
              <a:lnSpc>
                <a:spcPct val="150000"/>
              </a:lnSpc>
              <a:buFont typeface="Arial" panose="020B0604020202020204" pitchFamily="34" charset="0"/>
              <a:buChar char="•"/>
            </a:pPr>
            <a:r>
              <a:rPr lang="ar-DZ" sz="1600" dirty="0">
                <a:solidFill>
                  <a:schemeClr val="tx1"/>
                </a:solidFill>
                <a:latin typeface="SST Arabic Medium" pitchFamily="34" charset="-78"/>
                <a:cs typeface="SST Arabic Medium" pitchFamily="34" charset="-78"/>
              </a:rPr>
              <a:t> دعم الأبحاث والدراسات المتعلقة بإدارة المشاريع</a:t>
            </a:r>
            <a:endParaRPr lang="ar-EG" sz="1600" dirty="0">
              <a:solidFill>
                <a:schemeClr val="tx1"/>
              </a:solidFill>
              <a:latin typeface="SST Arabic Medium" pitchFamily="34" charset="-78"/>
              <a:cs typeface="SST Arabic Medium" pitchFamily="34" charset="-78"/>
            </a:endParaRPr>
          </a:p>
          <a:p>
            <a:pPr marL="342900" lvl="0" indent="-342900" algn="r" rtl="1">
              <a:lnSpc>
                <a:spcPct val="150000"/>
              </a:lnSpc>
              <a:buFont typeface="Arial" panose="020B0604020202020204" pitchFamily="34" charset="0"/>
              <a:buChar char="•"/>
            </a:pPr>
            <a:r>
              <a:rPr lang="ar-DZ" sz="1600" dirty="0">
                <a:solidFill>
                  <a:schemeClr val="tx1"/>
                </a:solidFill>
                <a:latin typeface="SST Arabic Medium" pitchFamily="34" charset="-78"/>
                <a:cs typeface="SST Arabic Medium" pitchFamily="34" charset="-78"/>
              </a:rPr>
              <a:t> توفير مصادر تعليمية مثل الدورات وورش العمل</a:t>
            </a:r>
            <a:endParaRPr lang="ar-EG" sz="1600" dirty="0">
              <a:solidFill>
                <a:schemeClr val="tx1"/>
              </a:solidFill>
              <a:latin typeface="SST Arabic Medium" pitchFamily="34" charset="-78"/>
              <a:cs typeface="SST Arabic Medium" pitchFamily="34" charset="-78"/>
            </a:endParaRPr>
          </a:p>
          <a:p>
            <a:pPr marL="342900" lvl="0" indent="-342900" algn="r" rtl="1">
              <a:lnSpc>
                <a:spcPct val="150000"/>
              </a:lnSpc>
              <a:buFont typeface="Arial" panose="020B0604020202020204" pitchFamily="34" charset="0"/>
              <a:buChar char="•"/>
            </a:pPr>
            <a:r>
              <a:rPr lang="ar-DZ" sz="1600" dirty="0">
                <a:solidFill>
                  <a:schemeClr val="tx1"/>
                </a:solidFill>
                <a:latin typeface="SST Arabic Medium" pitchFamily="34" charset="-78"/>
                <a:cs typeface="SST Arabic Medium" pitchFamily="34" charset="-78"/>
              </a:rPr>
              <a:t> تعزيز شبكة عالمية من محترفي إدارة المشاريع</a:t>
            </a:r>
            <a:endParaRPr kumimoji="0" lang="ar-DZ" sz="1600" i="0" u="none" strike="noStrike" kern="1200" cap="none" spc="0" normalizeH="0" baseline="0" noProof="0" dirty="0">
              <a:ln>
                <a:noFill/>
              </a:ln>
              <a:solidFill>
                <a:schemeClr val="tx1"/>
              </a:solidFill>
              <a:effectLst/>
              <a:uLnTx/>
              <a:uFillTx/>
              <a:latin typeface="SST Arabic Medium" pitchFamily="34" charset="-78"/>
              <a:cs typeface="SST Arabic Medium" pitchFamily="34" charset="-78"/>
            </a:endParaRPr>
          </a:p>
        </p:txBody>
      </p:sp>
      <p:sp>
        <p:nvSpPr>
          <p:cNvPr id="6" name="TextBox 5">
            <a:extLst>
              <a:ext uri="{FF2B5EF4-FFF2-40B4-BE49-F238E27FC236}">
                <a16:creationId xmlns:a16="http://schemas.microsoft.com/office/drawing/2014/main" id="{470EC2C2-17EE-4261-84F2-0EACD98A0D02}"/>
              </a:ext>
            </a:extLst>
          </p:cNvPr>
          <p:cNvSpPr txBox="1"/>
          <p:nvPr/>
        </p:nvSpPr>
        <p:spPr>
          <a:xfrm>
            <a:off x="6220691" y="526472"/>
            <a:ext cx="5537201" cy="523220"/>
          </a:xfrm>
          <a:prstGeom prst="rect">
            <a:avLst/>
          </a:prstGeom>
          <a:noFill/>
        </p:spPr>
        <p:txBody>
          <a:bodyPr wrap="square" rtlCol="0">
            <a:spAutoFit/>
          </a:bodyPr>
          <a:lstStyle/>
          <a:p>
            <a:pPr lvl="0" algn="r" rtl="1">
              <a:defRPr/>
            </a:pPr>
            <a:r>
              <a:rPr lang="ar-EG" sz="2800" b="1" dirty="0">
                <a:latin typeface="SST Arabic Medium" pitchFamily="34" charset="-78"/>
                <a:cs typeface="SST Arabic Medium" pitchFamily="34" charset="-78"/>
              </a:rPr>
              <a:t> تعريف بمعهد إدارة المشاريع </a:t>
            </a:r>
            <a:r>
              <a:rPr lang="en-US" sz="2800" b="1" dirty="0">
                <a:latin typeface="SST Arabic Medium" pitchFamily="34" charset="-78"/>
                <a:cs typeface="SST Arabic Medium" pitchFamily="34" charset="-78"/>
              </a:rPr>
              <a:t>PMI</a:t>
            </a:r>
            <a:endParaRPr kumimoji="0" lang="en-US" sz="2800" b="1" i="0" u="none" strike="noStrike" kern="1200" cap="none" spc="0" normalizeH="0" baseline="0" noProof="0" dirty="0">
              <a:ln>
                <a:noFill/>
              </a:ln>
              <a:effectLst/>
              <a:uLnTx/>
              <a:uFillTx/>
              <a:latin typeface="SST Arabic Medium" pitchFamily="34" charset="-78"/>
              <a:cs typeface="SST Arabic Medium" pitchFamily="34" charset="-78"/>
            </a:endParaRPr>
          </a:p>
        </p:txBody>
      </p:sp>
      <p:pic>
        <p:nvPicPr>
          <p:cNvPr id="5" name="Picture 2" descr="ايفوري للتدريب و الاستشارات - Project Management Professional (PMP)">
            <a:extLst>
              <a:ext uri="{FF2B5EF4-FFF2-40B4-BE49-F238E27FC236}">
                <a16:creationId xmlns:a16="http://schemas.microsoft.com/office/drawing/2014/main" id="{1F66CA8A-DAA5-46A8-AF1A-0CAAE4C7213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00715" y="2238375"/>
            <a:ext cx="1995296" cy="1995296"/>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791691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06B6DF8-E8C4-4E7C-938C-470D8E897D5E}"/>
              </a:ext>
            </a:extLst>
          </p:cNvPr>
          <p:cNvSpPr/>
          <p:nvPr/>
        </p:nvSpPr>
        <p:spPr>
          <a:xfrm>
            <a:off x="3775934" y="1515381"/>
            <a:ext cx="7764795" cy="2723823"/>
          </a:xfrm>
          <a:prstGeom prst="rect">
            <a:avLst/>
          </a:prstGeom>
        </p:spPr>
        <p:txBody>
          <a:bodyPr wrap="square">
            <a:spAutoFit/>
          </a:bodyPr>
          <a:lstStyle/>
          <a:p>
            <a:pPr lvl="0" algn="justLow" rtl="1">
              <a:lnSpc>
                <a:spcPct val="150000"/>
              </a:lnSpc>
            </a:pPr>
            <a:r>
              <a:rPr lang="ar-EG" dirty="0">
                <a:solidFill>
                  <a:srgbClr val="03A5AD"/>
                </a:solidFill>
                <a:latin typeface="SST Arabic Medium" pitchFamily="34" charset="-78"/>
                <a:cs typeface="SST Arabic Medium" pitchFamily="34" charset="-78"/>
              </a:rPr>
              <a:t>ب. الإدارة الموزعة والقيادة</a:t>
            </a:r>
          </a:p>
          <a:p>
            <a:pPr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في بعض الأحيان يتشارك فريق إدارة المشروع أنشطة إدارته، ويكون أعضاء فريق المشروع مسؤولين عن إكمال العمل.</a:t>
            </a:r>
          </a:p>
          <a:p>
            <a:pPr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القيادة الخادمة هي أسلوب قيادة يركز على فهم ومعالجة احتياجات أعضاء فريق المشروع وتطويرهم من أجل تمكين أعلى</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أداء ممكن لفريق المشروع.</a:t>
            </a:r>
            <a:endParaRPr lang="en-US" dirty="0">
              <a:solidFill>
                <a:schemeClr val="tx1">
                  <a:lumMod val="50000"/>
                  <a:lumOff val="50000"/>
                </a:schemeClr>
              </a:solidFill>
              <a:latin typeface="SST Arabic Medium" pitchFamily="34" charset="-78"/>
              <a:cs typeface="SST Arabic Medium" pitchFamily="34" charset="-78"/>
            </a:endParaRPr>
          </a:p>
        </p:txBody>
      </p:sp>
      <p:sp>
        <p:nvSpPr>
          <p:cNvPr id="10" name="TextBox 9">
            <a:extLst>
              <a:ext uri="{FF2B5EF4-FFF2-40B4-BE49-F238E27FC236}">
                <a16:creationId xmlns:a16="http://schemas.microsoft.com/office/drawing/2014/main" id="{8249948D-BBDB-4E76-9400-2D1FA5AEDA87}"/>
              </a:ext>
            </a:extLst>
          </p:cNvPr>
          <p:cNvSpPr txBox="1"/>
          <p:nvPr/>
        </p:nvSpPr>
        <p:spPr>
          <a:xfrm>
            <a:off x="5812848"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الفريق</a:t>
            </a:r>
          </a:p>
        </p:txBody>
      </p:sp>
    </p:spTree>
    <p:extLst>
      <p:ext uri="{BB962C8B-B14F-4D97-AF65-F5344CB8AC3E}">
        <p14:creationId xmlns:p14="http://schemas.microsoft.com/office/powerpoint/2010/main" val="377113899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06B6DF8-E8C4-4E7C-938C-470D8E897D5E}"/>
              </a:ext>
            </a:extLst>
          </p:cNvPr>
          <p:cNvSpPr/>
          <p:nvPr/>
        </p:nvSpPr>
        <p:spPr>
          <a:xfrm>
            <a:off x="5983422" y="1350875"/>
            <a:ext cx="5627553" cy="2585323"/>
          </a:xfrm>
          <a:prstGeom prst="rect">
            <a:avLst/>
          </a:prstGeom>
        </p:spPr>
        <p:txBody>
          <a:bodyPr wrap="square">
            <a:spAutoFit/>
          </a:bodyPr>
          <a:lstStyle/>
          <a:p>
            <a:pPr lvl="0" algn="justLow" rtl="1">
              <a:lnSpc>
                <a:spcPct val="150000"/>
              </a:lnSpc>
            </a:pPr>
            <a:r>
              <a:rPr lang="ar-DZ" dirty="0">
                <a:solidFill>
                  <a:schemeClr val="tx1">
                    <a:lumMod val="50000"/>
                    <a:lumOff val="50000"/>
                  </a:schemeClr>
                </a:solidFill>
                <a:latin typeface="SST Arabic Medium" pitchFamily="34" charset="-78"/>
                <a:cs typeface="SST Arabic Medium" pitchFamily="34" charset="-78"/>
              </a:rPr>
              <a:t>يسمح القادة الخادمون لفرق المشروع بالتنظيم الذاتي عندما يكون ذلك ممكنًا، و يسمحون بزيادة مستويات الاستقلالية</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عن طريق اتاحة فرص اتخاذ القرار المناسبة لأعضاء فريق المشروع.</a:t>
            </a:r>
            <a:endParaRPr lang="ar-EG" dirty="0">
              <a:solidFill>
                <a:schemeClr val="tx1">
                  <a:lumMod val="50000"/>
                  <a:lumOff val="50000"/>
                </a:schemeClr>
              </a:solidFill>
              <a:latin typeface="SST Arabic Medium" pitchFamily="34" charset="-78"/>
              <a:cs typeface="SST Arabic Medium" pitchFamily="34" charset="-78"/>
            </a:endParaRPr>
          </a:p>
          <a:p>
            <a:pPr lvl="0" algn="r" rtl="1">
              <a:lnSpc>
                <a:spcPct val="150000"/>
              </a:lnSpc>
            </a:pPr>
            <a:endParaRPr lang="en-US" dirty="0">
              <a:solidFill>
                <a:srgbClr val="03A5AD"/>
              </a:solidFill>
              <a:latin typeface="SST Arabic Medium" pitchFamily="34" charset="-78"/>
              <a:cs typeface="SST Arabic Medium" pitchFamily="34" charset="-78"/>
            </a:endParaRPr>
          </a:p>
          <a:p>
            <a:pPr lvl="0" algn="r" rtl="1">
              <a:lnSpc>
                <a:spcPct val="150000"/>
              </a:lnSpc>
            </a:pPr>
            <a:r>
              <a:rPr lang="ar-DZ" dirty="0">
                <a:solidFill>
                  <a:srgbClr val="03A5AD"/>
                </a:solidFill>
                <a:latin typeface="SST Arabic Medium" pitchFamily="34" charset="-78"/>
                <a:cs typeface="SST Arabic Medium" pitchFamily="34" charset="-78"/>
              </a:rPr>
              <a:t>تشمل سلوكيات القيادة الخادمة:</a:t>
            </a:r>
            <a:endParaRPr kumimoji="0" lang="en-US"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p:txBody>
      </p:sp>
      <p:sp>
        <p:nvSpPr>
          <p:cNvPr id="6" name="Rectangle 5">
            <a:extLst>
              <a:ext uri="{FF2B5EF4-FFF2-40B4-BE49-F238E27FC236}">
                <a16:creationId xmlns:a16="http://schemas.microsoft.com/office/drawing/2014/main" id="{8745D2D8-D4B2-4D87-8DEC-97BCBEA61DD1}"/>
              </a:ext>
            </a:extLst>
          </p:cNvPr>
          <p:cNvSpPr/>
          <p:nvPr/>
        </p:nvSpPr>
        <p:spPr>
          <a:xfrm>
            <a:off x="8327870" y="3975892"/>
            <a:ext cx="3133369" cy="1200329"/>
          </a:xfrm>
          <a:prstGeom prst="rect">
            <a:avLst/>
          </a:prstGeom>
        </p:spPr>
        <p:txBody>
          <a:bodyPr wrap="square">
            <a:spAutoFit/>
          </a:bodyPr>
          <a:lstStyle/>
          <a:p>
            <a:pPr marL="457200" indent="-457200" algn="r" rtl="1">
              <a:lnSpc>
                <a:spcPct val="150000"/>
              </a:lnSpc>
              <a:buClr>
                <a:srgbClr val="03A5AD"/>
              </a:buClr>
              <a:buFont typeface="+mj-lt"/>
              <a:buAutoNum type="arabicPeriod"/>
            </a:pPr>
            <a:r>
              <a:rPr lang="ar-DZ" sz="1600" dirty="0">
                <a:solidFill>
                  <a:schemeClr val="tx1">
                    <a:lumMod val="50000"/>
                    <a:lumOff val="50000"/>
                  </a:schemeClr>
                </a:solidFill>
                <a:latin typeface="SST Arabic Medium" pitchFamily="34" charset="-78"/>
                <a:cs typeface="SST Arabic Medium" pitchFamily="34" charset="-78"/>
              </a:rPr>
              <a:t>إزالة العوائق.</a:t>
            </a:r>
            <a:endParaRPr lang="ar-EG" sz="1600" dirty="0">
              <a:solidFill>
                <a:schemeClr val="tx1">
                  <a:lumMod val="50000"/>
                  <a:lumOff val="50000"/>
                </a:schemeClr>
              </a:solidFill>
              <a:latin typeface="SST Arabic Medium" pitchFamily="34" charset="-78"/>
              <a:cs typeface="SST Arabic Medium" pitchFamily="34" charset="-78"/>
            </a:endParaRPr>
          </a:p>
          <a:p>
            <a:pPr marL="457200" indent="-457200" algn="r" rtl="1">
              <a:lnSpc>
                <a:spcPct val="150000"/>
              </a:lnSpc>
              <a:buClr>
                <a:srgbClr val="03A5AD"/>
              </a:buClr>
              <a:buFont typeface="+mj-lt"/>
              <a:buAutoNum type="arabicPeriod"/>
            </a:pPr>
            <a:r>
              <a:rPr lang="ar-DZ" sz="1600" dirty="0">
                <a:solidFill>
                  <a:schemeClr val="tx1">
                    <a:lumMod val="50000"/>
                    <a:lumOff val="50000"/>
                  </a:schemeClr>
                </a:solidFill>
                <a:latin typeface="SST Arabic Medium" pitchFamily="34" charset="-78"/>
                <a:cs typeface="SST Arabic Medium" pitchFamily="34" charset="-78"/>
              </a:rPr>
              <a:t>درع الحماية من الانحراف</a:t>
            </a:r>
            <a:endParaRPr lang="ar-EG" sz="1600" dirty="0">
              <a:solidFill>
                <a:schemeClr val="tx1">
                  <a:lumMod val="50000"/>
                  <a:lumOff val="50000"/>
                </a:schemeClr>
              </a:solidFill>
              <a:latin typeface="SST Arabic Medium" pitchFamily="34" charset="-78"/>
              <a:cs typeface="SST Arabic Medium" pitchFamily="34" charset="-78"/>
            </a:endParaRPr>
          </a:p>
          <a:p>
            <a:pPr marL="457200" indent="-457200" algn="r" rtl="1">
              <a:lnSpc>
                <a:spcPct val="150000"/>
              </a:lnSpc>
              <a:buClr>
                <a:srgbClr val="03A5AD"/>
              </a:buClr>
              <a:buFont typeface="+mj-lt"/>
              <a:buAutoNum type="arabicPeriod"/>
            </a:pPr>
            <a:r>
              <a:rPr lang="ar-DZ" sz="1600" dirty="0">
                <a:solidFill>
                  <a:schemeClr val="tx1">
                    <a:lumMod val="50000"/>
                    <a:lumOff val="50000"/>
                  </a:schemeClr>
                </a:solidFill>
                <a:latin typeface="SST Arabic Medium" pitchFamily="34" charset="-78"/>
                <a:cs typeface="SST Arabic Medium" pitchFamily="34" charset="-78"/>
              </a:rPr>
              <a:t>فرص التشجيع والتطوير</a:t>
            </a:r>
          </a:p>
        </p:txBody>
      </p:sp>
      <p:sp>
        <p:nvSpPr>
          <p:cNvPr id="9" name="TextBox 8">
            <a:extLst>
              <a:ext uri="{FF2B5EF4-FFF2-40B4-BE49-F238E27FC236}">
                <a16:creationId xmlns:a16="http://schemas.microsoft.com/office/drawing/2014/main" id="{8249948D-BBDB-4E76-9400-2D1FA5AEDA87}"/>
              </a:ext>
            </a:extLst>
          </p:cNvPr>
          <p:cNvSpPr txBox="1"/>
          <p:nvPr/>
        </p:nvSpPr>
        <p:spPr>
          <a:xfrm>
            <a:off x="5812848"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الفريق</a:t>
            </a:r>
          </a:p>
        </p:txBody>
      </p:sp>
      <p:sp>
        <p:nvSpPr>
          <p:cNvPr id="29" name="Rectangle 28">
            <a:extLst>
              <a:ext uri="{FF2B5EF4-FFF2-40B4-BE49-F238E27FC236}">
                <a16:creationId xmlns:a16="http://schemas.microsoft.com/office/drawing/2014/main" id="{F06B6DF8-E8C4-4E7C-938C-470D8E897D5E}"/>
              </a:ext>
            </a:extLst>
          </p:cNvPr>
          <p:cNvSpPr/>
          <p:nvPr/>
        </p:nvSpPr>
        <p:spPr>
          <a:xfrm>
            <a:off x="2388482" y="1871445"/>
            <a:ext cx="1671042" cy="473206"/>
          </a:xfrm>
          <a:prstGeom prst="rect">
            <a:avLst/>
          </a:prstGeom>
        </p:spPr>
        <p:txBody>
          <a:bodyPr wrap="square">
            <a:spAutoFit/>
          </a:bodyPr>
          <a:lstStyle/>
          <a:p>
            <a:pPr lvl="0" algn="ctr" rtl="1">
              <a:lnSpc>
                <a:spcPct val="150000"/>
              </a:lnSpc>
            </a:pPr>
            <a:r>
              <a:rPr lang="ar-EG" dirty="0">
                <a:solidFill>
                  <a:srgbClr val="03A5AD"/>
                </a:solidFill>
                <a:latin typeface="SST Arabic Medium" pitchFamily="34" charset="-78"/>
                <a:cs typeface="SST Arabic Medium" pitchFamily="34" charset="-78"/>
              </a:rPr>
              <a:t>القيادة الخادمة</a:t>
            </a:r>
            <a:endParaRPr kumimoji="0" lang="en-US"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p:txBody>
      </p:sp>
      <p:sp>
        <p:nvSpPr>
          <p:cNvPr id="31" name="Rectangle 30">
            <a:extLst>
              <a:ext uri="{FF2B5EF4-FFF2-40B4-BE49-F238E27FC236}">
                <a16:creationId xmlns:a16="http://schemas.microsoft.com/office/drawing/2014/main" id="{F06B6DF8-E8C4-4E7C-938C-470D8E897D5E}"/>
              </a:ext>
            </a:extLst>
          </p:cNvPr>
          <p:cNvSpPr/>
          <p:nvPr/>
        </p:nvSpPr>
        <p:spPr>
          <a:xfrm>
            <a:off x="-3383212" y="1790858"/>
            <a:ext cx="1671042" cy="430887"/>
          </a:xfrm>
          <a:prstGeom prst="rect">
            <a:avLst/>
          </a:prstGeom>
        </p:spPr>
        <p:txBody>
          <a:bodyPr wrap="square">
            <a:spAutoFit/>
          </a:bodyPr>
          <a:lstStyle/>
          <a:p>
            <a:pPr lvl="0" algn="ctr" rtl="1">
              <a:lnSpc>
                <a:spcPct val="150000"/>
              </a:lnSpc>
            </a:pPr>
            <a:r>
              <a:rPr lang="ar-EG" sz="1600" dirty="0">
                <a:solidFill>
                  <a:srgbClr val="112D63"/>
                </a:solidFill>
                <a:latin typeface="SST Arabic Medium" pitchFamily="34" charset="-78"/>
                <a:cs typeface="SST Arabic Medium" pitchFamily="34" charset="-78"/>
              </a:rPr>
              <a:t>القيادة الخادمة</a:t>
            </a:r>
            <a:endParaRPr kumimoji="0" lang="en-US" sz="1600" i="0" u="none" strike="noStrike" kern="1200" cap="none" spc="0" normalizeH="0" baseline="0" noProof="0" dirty="0">
              <a:ln>
                <a:noFill/>
              </a:ln>
              <a:solidFill>
                <a:srgbClr val="112D63"/>
              </a:solidFill>
              <a:effectLst/>
              <a:uLnTx/>
              <a:uFillTx/>
              <a:latin typeface="SST Arabic Medium" pitchFamily="34" charset="-78"/>
              <a:cs typeface="SST Arabic Medium" pitchFamily="34" charset="-78"/>
            </a:endParaRPr>
          </a:p>
        </p:txBody>
      </p:sp>
      <p:pic>
        <p:nvPicPr>
          <p:cNvPr id="12" name="صورة 20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135626" y="2950204"/>
            <a:ext cx="2266216" cy="2140196"/>
          </a:xfrm>
          <a:prstGeom prst="rect">
            <a:avLst/>
          </a:prstGeom>
        </p:spPr>
      </p:pic>
      <p:sp>
        <p:nvSpPr>
          <p:cNvPr id="13" name="Freeform 3"/>
          <p:cNvSpPr/>
          <p:nvPr/>
        </p:nvSpPr>
        <p:spPr>
          <a:xfrm rot="2635237" flipH="1">
            <a:off x="2186699" y="3165833"/>
            <a:ext cx="492130" cy="163450"/>
          </a:xfrm>
          <a:custGeom>
            <a:avLst/>
            <a:gdLst/>
            <a:ahLst/>
            <a:cxnLst/>
            <a:rect l="l" t="t" r="r" b="b"/>
            <a:pathLst>
              <a:path w="1299892" h="464712">
                <a:moveTo>
                  <a:pt x="1299892" y="0"/>
                </a:moveTo>
                <a:lnTo>
                  <a:pt x="0" y="0"/>
                </a:lnTo>
                <a:lnTo>
                  <a:pt x="0" y="464712"/>
                </a:lnTo>
                <a:lnTo>
                  <a:pt x="1299892" y="464712"/>
                </a:lnTo>
                <a:lnTo>
                  <a:pt x="1299892"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txBody>
          <a:bodyPr/>
          <a:lstStyle/>
          <a:p>
            <a:endParaRPr lang="en-SA"/>
          </a:p>
        </p:txBody>
      </p:sp>
      <p:sp>
        <p:nvSpPr>
          <p:cNvPr id="14" name="Freeform 4"/>
          <p:cNvSpPr/>
          <p:nvPr/>
        </p:nvSpPr>
        <p:spPr>
          <a:xfrm flipH="1">
            <a:off x="1755533" y="4140327"/>
            <a:ext cx="492131" cy="163450"/>
          </a:xfrm>
          <a:custGeom>
            <a:avLst/>
            <a:gdLst/>
            <a:ahLst/>
            <a:cxnLst/>
            <a:rect l="l" t="t" r="r" b="b"/>
            <a:pathLst>
              <a:path w="1299892" h="464712">
                <a:moveTo>
                  <a:pt x="1299893" y="0"/>
                </a:moveTo>
                <a:lnTo>
                  <a:pt x="0" y="0"/>
                </a:lnTo>
                <a:lnTo>
                  <a:pt x="0" y="464711"/>
                </a:lnTo>
                <a:lnTo>
                  <a:pt x="1299893" y="464711"/>
                </a:lnTo>
                <a:lnTo>
                  <a:pt x="1299893"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txBody>
          <a:bodyPr/>
          <a:lstStyle/>
          <a:p>
            <a:endParaRPr lang="en-SA"/>
          </a:p>
        </p:txBody>
      </p:sp>
      <p:sp>
        <p:nvSpPr>
          <p:cNvPr id="15" name="Freeform 5"/>
          <p:cNvSpPr/>
          <p:nvPr/>
        </p:nvSpPr>
        <p:spPr>
          <a:xfrm rot="20312640" flipV="1">
            <a:off x="4325222" y="4257494"/>
            <a:ext cx="492130" cy="163450"/>
          </a:xfrm>
          <a:custGeom>
            <a:avLst/>
            <a:gdLst/>
            <a:ahLst/>
            <a:cxnLst/>
            <a:rect l="l" t="t" r="r" b="b"/>
            <a:pathLst>
              <a:path w="1299892" h="464712">
                <a:moveTo>
                  <a:pt x="0" y="464711"/>
                </a:moveTo>
                <a:lnTo>
                  <a:pt x="1299892" y="464711"/>
                </a:lnTo>
                <a:lnTo>
                  <a:pt x="1299892" y="0"/>
                </a:lnTo>
                <a:lnTo>
                  <a:pt x="0" y="0"/>
                </a:lnTo>
                <a:lnTo>
                  <a:pt x="0" y="464711"/>
                </a:lnTo>
                <a:close/>
              </a:path>
            </a:pathLst>
          </a:custGeom>
          <a: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a:blipFill>
        </p:spPr>
        <p:txBody>
          <a:bodyPr/>
          <a:lstStyle/>
          <a:p>
            <a:endParaRPr lang="en-SA"/>
          </a:p>
        </p:txBody>
      </p:sp>
      <p:sp>
        <p:nvSpPr>
          <p:cNvPr id="28" name="Rectangle 27">
            <a:extLst>
              <a:ext uri="{FF2B5EF4-FFF2-40B4-BE49-F238E27FC236}">
                <a16:creationId xmlns:a16="http://schemas.microsoft.com/office/drawing/2014/main" id="{F06B6DF8-E8C4-4E7C-938C-470D8E897D5E}"/>
              </a:ext>
            </a:extLst>
          </p:cNvPr>
          <p:cNvSpPr/>
          <p:nvPr/>
        </p:nvSpPr>
        <p:spPr>
          <a:xfrm>
            <a:off x="4312380" y="3678662"/>
            <a:ext cx="1671042" cy="430887"/>
          </a:xfrm>
          <a:prstGeom prst="rect">
            <a:avLst/>
          </a:prstGeom>
        </p:spPr>
        <p:txBody>
          <a:bodyPr wrap="square">
            <a:spAutoFit/>
          </a:bodyPr>
          <a:lstStyle/>
          <a:p>
            <a:pPr lvl="0" algn="ctr" rtl="1">
              <a:lnSpc>
                <a:spcPct val="150000"/>
              </a:lnSpc>
            </a:pPr>
            <a:r>
              <a:rPr lang="ar-EG" sz="1600" dirty="0">
                <a:solidFill>
                  <a:schemeClr val="tx1">
                    <a:lumMod val="50000"/>
                    <a:lumOff val="50000"/>
                  </a:schemeClr>
                </a:solidFill>
                <a:latin typeface="SST Arabic Medium" pitchFamily="34" charset="-78"/>
                <a:cs typeface="SST Arabic Medium" pitchFamily="34" charset="-78"/>
              </a:rPr>
              <a:t>التشجيع والتطوير</a:t>
            </a:r>
            <a:endParaRPr kumimoji="0" lang="en-US" sz="16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30" name="Rectangle 29">
            <a:extLst>
              <a:ext uri="{FF2B5EF4-FFF2-40B4-BE49-F238E27FC236}">
                <a16:creationId xmlns:a16="http://schemas.microsoft.com/office/drawing/2014/main" id="{F06B6DF8-E8C4-4E7C-938C-470D8E897D5E}"/>
              </a:ext>
            </a:extLst>
          </p:cNvPr>
          <p:cNvSpPr/>
          <p:nvPr/>
        </p:nvSpPr>
        <p:spPr>
          <a:xfrm>
            <a:off x="464584" y="2734760"/>
            <a:ext cx="1671042" cy="584775"/>
          </a:xfrm>
          <a:prstGeom prst="rect">
            <a:avLst/>
          </a:prstGeom>
        </p:spPr>
        <p:txBody>
          <a:bodyPr wrap="square">
            <a:spAutoFit/>
          </a:bodyPr>
          <a:lstStyle/>
          <a:p>
            <a:pPr lvl="0" algn="ctr" rtl="1"/>
            <a:r>
              <a:rPr lang="ar-EG" sz="1600" dirty="0">
                <a:solidFill>
                  <a:srgbClr val="112D63"/>
                </a:solidFill>
                <a:latin typeface="SST Arabic Medium" pitchFamily="34" charset="-78"/>
                <a:cs typeface="SST Arabic Medium" pitchFamily="34" charset="-78"/>
              </a:rPr>
              <a:t>الحماية من الانحرافات</a:t>
            </a:r>
            <a:endParaRPr kumimoji="0" lang="en-US" sz="1600" i="0" u="none" strike="noStrike" kern="1200" cap="none" spc="0" normalizeH="0" baseline="0" noProof="0" dirty="0">
              <a:ln>
                <a:noFill/>
              </a:ln>
              <a:solidFill>
                <a:srgbClr val="112D63"/>
              </a:solidFill>
              <a:effectLst/>
              <a:uLnTx/>
              <a:uFillTx/>
              <a:latin typeface="SST Arabic Medium" pitchFamily="34" charset="-78"/>
              <a:cs typeface="SST Arabic Medium" pitchFamily="34" charset="-78"/>
            </a:endParaRPr>
          </a:p>
        </p:txBody>
      </p:sp>
      <p:sp>
        <p:nvSpPr>
          <p:cNvPr id="32" name="Rectangle 31">
            <a:extLst>
              <a:ext uri="{FF2B5EF4-FFF2-40B4-BE49-F238E27FC236}">
                <a16:creationId xmlns:a16="http://schemas.microsoft.com/office/drawing/2014/main" id="{F06B6DF8-E8C4-4E7C-938C-470D8E897D5E}"/>
              </a:ext>
            </a:extLst>
          </p:cNvPr>
          <p:cNvSpPr/>
          <p:nvPr/>
        </p:nvSpPr>
        <p:spPr>
          <a:xfrm>
            <a:off x="527791" y="4463656"/>
            <a:ext cx="1671042" cy="430887"/>
          </a:xfrm>
          <a:prstGeom prst="rect">
            <a:avLst/>
          </a:prstGeom>
        </p:spPr>
        <p:txBody>
          <a:bodyPr wrap="square">
            <a:spAutoFit/>
          </a:bodyPr>
          <a:lstStyle/>
          <a:p>
            <a:pPr lvl="0" algn="ctr" rtl="1">
              <a:lnSpc>
                <a:spcPct val="150000"/>
              </a:lnSpc>
            </a:pPr>
            <a:r>
              <a:rPr lang="ar-EG" sz="1600" dirty="0">
                <a:solidFill>
                  <a:srgbClr val="03A5AD"/>
                </a:solidFill>
                <a:latin typeface="SST Arabic Medium" pitchFamily="34" charset="-78"/>
                <a:cs typeface="SST Arabic Medium" pitchFamily="34" charset="-78"/>
              </a:rPr>
              <a:t>إزالة العوائق</a:t>
            </a:r>
            <a:endParaRPr kumimoji="0" lang="en-US" sz="1600"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p:txBody>
      </p:sp>
      <p:sp>
        <p:nvSpPr>
          <p:cNvPr id="2" name="Down Arrow 1"/>
          <p:cNvSpPr/>
          <p:nvPr/>
        </p:nvSpPr>
        <p:spPr>
          <a:xfrm>
            <a:off x="3076234" y="2344651"/>
            <a:ext cx="295538" cy="596652"/>
          </a:xfrm>
          <a:prstGeom prst="downArrow">
            <a:avLst/>
          </a:prstGeom>
          <a:solidFill>
            <a:srgbClr val="8EE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4" name="Picture 2" descr="D:\icons\conference_6713278.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038134" y="3291129"/>
            <a:ext cx="533741" cy="533741"/>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D:\icons\development_555038.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590925" y="4302111"/>
            <a:ext cx="409575" cy="409575"/>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D:\icons\list_5251955.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562340" y="4273841"/>
            <a:ext cx="437845" cy="4378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974974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06B6DF8-E8C4-4E7C-938C-470D8E897D5E}"/>
              </a:ext>
            </a:extLst>
          </p:cNvPr>
          <p:cNvSpPr/>
          <p:nvPr/>
        </p:nvSpPr>
        <p:spPr>
          <a:xfrm>
            <a:off x="3286126" y="1204639"/>
            <a:ext cx="8267440" cy="2539157"/>
          </a:xfrm>
          <a:prstGeom prst="rect">
            <a:avLst/>
          </a:prstGeom>
        </p:spPr>
        <p:txBody>
          <a:bodyPr wrap="square">
            <a:spAutoFit/>
          </a:bodyPr>
          <a:lstStyle/>
          <a:p>
            <a:pPr lvl="0" algn="justLow" rtl="1">
              <a:lnSpc>
                <a:spcPct val="150000"/>
              </a:lnSpc>
            </a:pPr>
            <a:r>
              <a:rPr lang="ar-EG" dirty="0">
                <a:solidFill>
                  <a:srgbClr val="03A5AD"/>
                </a:solidFill>
                <a:latin typeface="SST Arabic Medium" pitchFamily="34" charset="-78"/>
                <a:cs typeface="SST Arabic Medium" pitchFamily="34" charset="-78"/>
              </a:rPr>
              <a:t>ج. الجوانب المشتركة لتطوير الفريق</a:t>
            </a:r>
          </a:p>
          <a:p>
            <a:pPr lvl="0" algn="justLow" rtl="1">
              <a:lnSpc>
                <a:spcPct val="150000"/>
              </a:lnSpc>
            </a:pPr>
            <a:endParaRPr lang="ar-EG" sz="2400" b="1" dirty="0">
              <a:solidFill>
                <a:srgbClr val="FE824C"/>
              </a:solidFill>
              <a:latin typeface="SST Arabic Medium" pitchFamily="34" charset="-78"/>
              <a:cs typeface="SST Arabic Medium" pitchFamily="34" charset="-78"/>
            </a:endParaRPr>
          </a:p>
          <a:p>
            <a:pPr lvl="0" algn="justLow" rtl="1">
              <a:lnSpc>
                <a:spcPct val="150000"/>
              </a:lnSpc>
            </a:pPr>
            <a:r>
              <a:rPr lang="ar-DZ" sz="1600" dirty="0">
                <a:solidFill>
                  <a:srgbClr val="0999C4"/>
                </a:solidFill>
                <a:latin typeface="SST Arabic Medium" pitchFamily="34" charset="-78"/>
                <a:cs typeface="SST Arabic Medium" pitchFamily="34" charset="-78"/>
              </a:rPr>
              <a:t>الرؤية والأهداف.</a:t>
            </a:r>
            <a:endParaRPr lang="ar-EG" sz="1600" dirty="0">
              <a:solidFill>
                <a:srgbClr val="0999C4"/>
              </a:solidFill>
              <a:latin typeface="SST Arabic Medium" pitchFamily="34" charset="-78"/>
              <a:cs typeface="SST Arabic Medium" pitchFamily="34" charset="-78"/>
            </a:endParaRPr>
          </a:p>
          <a:p>
            <a:pPr lvl="0" algn="justLow" rtl="1">
              <a:lnSpc>
                <a:spcPct val="150000"/>
              </a:lnSpc>
            </a:pPr>
            <a:r>
              <a:rPr lang="ar-DZ" sz="1600" dirty="0">
                <a:solidFill>
                  <a:schemeClr val="tx1">
                    <a:lumMod val="50000"/>
                    <a:lumOff val="50000"/>
                  </a:schemeClr>
                </a:solidFill>
                <a:latin typeface="SST Arabic Medium" pitchFamily="34" charset="-78"/>
                <a:cs typeface="SST Arabic Medium" pitchFamily="34" charset="-78"/>
              </a:rPr>
              <a:t>من الضروري أن يدرك الجميع رؤية المشروع وأهدافه</a:t>
            </a:r>
          </a:p>
          <a:p>
            <a:pPr lvl="0" algn="justLow" rtl="1">
              <a:lnSpc>
                <a:spcPct val="150000"/>
              </a:lnSpc>
            </a:pPr>
            <a:r>
              <a:rPr lang="ar-DZ" sz="1600" dirty="0">
                <a:solidFill>
                  <a:srgbClr val="0999C4"/>
                </a:solidFill>
                <a:latin typeface="SST Arabic Medium" pitchFamily="34" charset="-78"/>
                <a:cs typeface="SST Arabic Medium" pitchFamily="34" charset="-78"/>
              </a:rPr>
              <a:t>الأدوار والمسؤوليات.</a:t>
            </a:r>
            <a:endParaRPr lang="ar-EG" sz="1600" dirty="0">
              <a:solidFill>
                <a:srgbClr val="0999C4"/>
              </a:solidFill>
              <a:latin typeface="SST Arabic Medium" pitchFamily="34" charset="-78"/>
              <a:cs typeface="SST Arabic Medium" pitchFamily="34" charset="-78"/>
            </a:endParaRPr>
          </a:p>
          <a:p>
            <a:pPr lvl="0" algn="justLow" rtl="1">
              <a:lnSpc>
                <a:spcPct val="150000"/>
              </a:lnSpc>
            </a:pPr>
            <a:r>
              <a:rPr lang="ar-DZ" sz="1600" dirty="0">
                <a:solidFill>
                  <a:schemeClr val="tx1">
                    <a:lumMod val="50000"/>
                    <a:lumOff val="50000"/>
                  </a:schemeClr>
                </a:solidFill>
                <a:latin typeface="SST Arabic Medium" pitchFamily="34" charset="-78"/>
                <a:cs typeface="SST Arabic Medium" pitchFamily="34" charset="-78"/>
              </a:rPr>
              <a:t>من المهم التأكد من أن أعضاء فريق المشروع يفهمون أدوارهم</a:t>
            </a:r>
            <a:r>
              <a:rPr lang="ar-EG" sz="1600" dirty="0">
                <a:solidFill>
                  <a:schemeClr val="tx1">
                    <a:lumMod val="50000"/>
                    <a:lumOff val="50000"/>
                  </a:schemeClr>
                </a:solidFill>
                <a:latin typeface="SST Arabic Medium" pitchFamily="34" charset="-78"/>
                <a:cs typeface="SST Arabic Medium" pitchFamily="34" charset="-78"/>
              </a:rPr>
              <a:t> </a:t>
            </a:r>
            <a:r>
              <a:rPr lang="ar-DZ" sz="1600" dirty="0">
                <a:solidFill>
                  <a:schemeClr val="tx1">
                    <a:lumMod val="50000"/>
                    <a:lumOff val="50000"/>
                  </a:schemeClr>
                </a:solidFill>
                <a:latin typeface="SST Arabic Medium" pitchFamily="34" charset="-78"/>
                <a:cs typeface="SST Arabic Medium" pitchFamily="34" charset="-78"/>
              </a:rPr>
              <a:t>و مسؤولياتهم و يقومون بها</a:t>
            </a:r>
            <a:endParaRPr kumimoji="0" lang="en-US" sz="16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6" name="TextBox 5">
            <a:extLst>
              <a:ext uri="{FF2B5EF4-FFF2-40B4-BE49-F238E27FC236}">
                <a16:creationId xmlns:a16="http://schemas.microsoft.com/office/drawing/2014/main" id="{8249948D-BBDB-4E76-9400-2D1FA5AEDA87}"/>
              </a:ext>
            </a:extLst>
          </p:cNvPr>
          <p:cNvSpPr txBox="1"/>
          <p:nvPr/>
        </p:nvSpPr>
        <p:spPr>
          <a:xfrm>
            <a:off x="5812848"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الفريق</a:t>
            </a:r>
          </a:p>
        </p:txBody>
      </p:sp>
      <p:grpSp>
        <p:nvGrpSpPr>
          <p:cNvPr id="3" name="Group 2"/>
          <p:cNvGrpSpPr/>
          <p:nvPr/>
        </p:nvGrpSpPr>
        <p:grpSpPr>
          <a:xfrm>
            <a:off x="1431402" y="4394073"/>
            <a:ext cx="9329197" cy="1736777"/>
            <a:chOff x="2400030" y="4754724"/>
            <a:chExt cx="7391940" cy="1376126"/>
          </a:xfrm>
        </p:grpSpPr>
        <p:grpSp>
          <p:nvGrpSpPr>
            <p:cNvPr id="10" name="Group 3"/>
            <p:cNvGrpSpPr/>
            <p:nvPr/>
          </p:nvGrpSpPr>
          <p:grpSpPr>
            <a:xfrm rot="10800000">
              <a:off x="4324997" y="4772013"/>
              <a:ext cx="406063" cy="562014"/>
              <a:chOff x="0" y="0"/>
              <a:chExt cx="587259" cy="812800"/>
            </a:xfrm>
          </p:grpSpPr>
          <p:sp>
            <p:nvSpPr>
              <p:cNvPr id="63" name="Freeform 4"/>
              <p:cNvSpPr/>
              <p:nvPr/>
            </p:nvSpPr>
            <p:spPr>
              <a:xfrm>
                <a:off x="0" y="0"/>
                <a:ext cx="587259" cy="812800"/>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686CA8"/>
              </a:solidFill>
              <a:ln cap="sq">
                <a:noFill/>
                <a:prstDash val="solid"/>
                <a:miter/>
              </a:ln>
            </p:spPr>
            <p:txBody>
              <a:bodyPr/>
              <a:lstStyle/>
              <a:p>
                <a:endParaRPr lang="en-SA"/>
              </a:p>
            </p:txBody>
          </p:sp>
          <p:sp>
            <p:nvSpPr>
              <p:cNvPr id="64" name="TextBox 5"/>
              <p:cNvSpPr txBox="1"/>
              <p:nvPr/>
            </p:nvSpPr>
            <p:spPr>
              <a:xfrm>
                <a:off x="0" y="-38100"/>
                <a:ext cx="587259" cy="8509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12" name="Freeform 7"/>
            <p:cNvSpPr/>
            <p:nvPr/>
          </p:nvSpPr>
          <p:spPr>
            <a:xfrm>
              <a:off x="3978274" y="5053020"/>
              <a:ext cx="1077830" cy="1077830"/>
            </a:xfrm>
            <a:custGeom>
              <a:avLst/>
              <a:gdLst/>
              <a:ahLst/>
              <a:cxnLst/>
              <a:rect l="l" t="t" r="r" b="b"/>
              <a:pathLst>
                <a:path w="2571293" h="2571293">
                  <a:moveTo>
                    <a:pt x="0" y="0"/>
                  </a:moveTo>
                  <a:lnTo>
                    <a:pt x="2571293" y="0"/>
                  </a:lnTo>
                  <a:lnTo>
                    <a:pt x="2571293" y="2571292"/>
                  </a:lnTo>
                  <a:lnTo>
                    <a:pt x="0" y="2571292"/>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n-SA"/>
            </a:p>
          </p:txBody>
        </p:sp>
        <p:grpSp>
          <p:nvGrpSpPr>
            <p:cNvPr id="13" name="Group 8"/>
            <p:cNvGrpSpPr/>
            <p:nvPr/>
          </p:nvGrpSpPr>
          <p:grpSpPr>
            <a:xfrm>
              <a:off x="4076180" y="5150925"/>
              <a:ext cx="882019" cy="882019"/>
              <a:chOff x="0" y="0"/>
              <a:chExt cx="812800" cy="812800"/>
            </a:xfrm>
          </p:grpSpPr>
          <p:sp>
            <p:nvSpPr>
              <p:cNvPr id="61" name="Freeform 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cap="sq">
                <a:noFill/>
                <a:prstDash val="solid"/>
                <a:miter/>
              </a:ln>
            </p:spPr>
            <p:txBody>
              <a:bodyPr/>
              <a:lstStyle/>
              <a:p>
                <a:endParaRPr lang="en-SA"/>
              </a:p>
            </p:txBody>
          </p:sp>
          <p:sp>
            <p:nvSpPr>
              <p:cNvPr id="62" name="TextBox 10"/>
              <p:cNvSpPr txBox="1"/>
              <p:nvPr/>
            </p:nvSpPr>
            <p:spPr>
              <a:xfrm>
                <a:off x="76200" y="38100"/>
                <a:ext cx="660400" cy="6985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grpSp>
          <p:nvGrpSpPr>
            <p:cNvPr id="14" name="Group 11"/>
            <p:cNvGrpSpPr/>
            <p:nvPr/>
          </p:nvGrpSpPr>
          <p:grpSpPr>
            <a:xfrm rot="10800000">
              <a:off x="5903242" y="4763368"/>
              <a:ext cx="406063" cy="562014"/>
              <a:chOff x="0" y="0"/>
              <a:chExt cx="587259" cy="812800"/>
            </a:xfrm>
          </p:grpSpPr>
          <p:sp>
            <p:nvSpPr>
              <p:cNvPr id="59" name="Freeform 12"/>
              <p:cNvSpPr/>
              <p:nvPr/>
            </p:nvSpPr>
            <p:spPr>
              <a:xfrm>
                <a:off x="0" y="0"/>
                <a:ext cx="587259" cy="812800"/>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19337C"/>
              </a:solidFill>
              <a:ln cap="sq">
                <a:noFill/>
                <a:prstDash val="solid"/>
                <a:miter/>
              </a:ln>
            </p:spPr>
            <p:txBody>
              <a:bodyPr/>
              <a:lstStyle/>
              <a:p>
                <a:endParaRPr lang="en-SA"/>
              </a:p>
            </p:txBody>
          </p:sp>
          <p:sp>
            <p:nvSpPr>
              <p:cNvPr id="60" name="TextBox 13"/>
              <p:cNvSpPr txBox="1"/>
              <p:nvPr/>
            </p:nvSpPr>
            <p:spPr>
              <a:xfrm>
                <a:off x="0" y="-38100"/>
                <a:ext cx="587259" cy="8509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16" name="Freeform 15"/>
            <p:cNvSpPr/>
            <p:nvPr/>
          </p:nvSpPr>
          <p:spPr>
            <a:xfrm>
              <a:off x="5556519" y="5044375"/>
              <a:ext cx="1077830" cy="1077830"/>
            </a:xfrm>
            <a:custGeom>
              <a:avLst/>
              <a:gdLst/>
              <a:ahLst/>
              <a:cxnLst/>
              <a:rect l="l" t="t" r="r" b="b"/>
              <a:pathLst>
                <a:path w="2571293" h="2571293">
                  <a:moveTo>
                    <a:pt x="0" y="0"/>
                  </a:moveTo>
                  <a:lnTo>
                    <a:pt x="2571293" y="0"/>
                  </a:lnTo>
                  <a:lnTo>
                    <a:pt x="2571293" y="2571293"/>
                  </a:lnTo>
                  <a:lnTo>
                    <a:pt x="0" y="2571293"/>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a:ln cap="sq">
              <a:noFill/>
              <a:prstDash val="solid"/>
              <a:miter/>
            </a:ln>
          </p:spPr>
          <p:txBody>
            <a:bodyPr/>
            <a:lstStyle/>
            <a:p>
              <a:endParaRPr lang="en-SA"/>
            </a:p>
          </p:txBody>
        </p:sp>
        <p:grpSp>
          <p:nvGrpSpPr>
            <p:cNvPr id="17" name="Group 16"/>
            <p:cNvGrpSpPr/>
            <p:nvPr/>
          </p:nvGrpSpPr>
          <p:grpSpPr>
            <a:xfrm>
              <a:off x="5654424" y="5142281"/>
              <a:ext cx="882019" cy="882019"/>
              <a:chOff x="0" y="0"/>
              <a:chExt cx="812800" cy="812800"/>
            </a:xfrm>
          </p:grpSpPr>
          <p:sp>
            <p:nvSpPr>
              <p:cNvPr id="57" name="Freeform 1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cap="sq">
                <a:noFill/>
                <a:prstDash val="solid"/>
                <a:miter/>
              </a:ln>
            </p:spPr>
            <p:txBody>
              <a:bodyPr/>
              <a:lstStyle/>
              <a:p>
                <a:endParaRPr lang="en-SA"/>
              </a:p>
            </p:txBody>
          </p:sp>
          <p:sp>
            <p:nvSpPr>
              <p:cNvPr id="58" name="TextBox 18"/>
              <p:cNvSpPr txBox="1"/>
              <p:nvPr/>
            </p:nvSpPr>
            <p:spPr>
              <a:xfrm>
                <a:off x="76200" y="38100"/>
                <a:ext cx="660400" cy="6985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grpSp>
          <p:nvGrpSpPr>
            <p:cNvPr id="18" name="Group 19"/>
            <p:cNvGrpSpPr/>
            <p:nvPr/>
          </p:nvGrpSpPr>
          <p:grpSpPr>
            <a:xfrm rot="10800000">
              <a:off x="7481487" y="4754724"/>
              <a:ext cx="406063" cy="562014"/>
              <a:chOff x="0" y="0"/>
              <a:chExt cx="587259" cy="812800"/>
            </a:xfrm>
          </p:grpSpPr>
          <p:sp>
            <p:nvSpPr>
              <p:cNvPr id="55" name="Freeform 20"/>
              <p:cNvSpPr/>
              <p:nvPr/>
            </p:nvSpPr>
            <p:spPr>
              <a:xfrm>
                <a:off x="0" y="0"/>
                <a:ext cx="587259" cy="812800"/>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5B5C7A"/>
              </a:solidFill>
              <a:ln cap="sq">
                <a:noFill/>
                <a:prstDash val="solid"/>
                <a:miter/>
              </a:ln>
            </p:spPr>
            <p:txBody>
              <a:bodyPr/>
              <a:lstStyle/>
              <a:p>
                <a:endParaRPr lang="en-SA"/>
              </a:p>
            </p:txBody>
          </p:sp>
          <p:sp>
            <p:nvSpPr>
              <p:cNvPr id="56" name="TextBox 21"/>
              <p:cNvSpPr txBox="1"/>
              <p:nvPr/>
            </p:nvSpPr>
            <p:spPr>
              <a:xfrm>
                <a:off x="0" y="-38100"/>
                <a:ext cx="587259" cy="8509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20" name="Freeform 23"/>
            <p:cNvSpPr/>
            <p:nvPr/>
          </p:nvSpPr>
          <p:spPr>
            <a:xfrm>
              <a:off x="7134764" y="5035731"/>
              <a:ext cx="1077830" cy="1077830"/>
            </a:xfrm>
            <a:custGeom>
              <a:avLst/>
              <a:gdLst/>
              <a:ahLst/>
              <a:cxnLst/>
              <a:rect l="l" t="t" r="r" b="b"/>
              <a:pathLst>
                <a:path w="2571293" h="2571293">
                  <a:moveTo>
                    <a:pt x="0" y="0"/>
                  </a:moveTo>
                  <a:lnTo>
                    <a:pt x="2571293" y="0"/>
                  </a:lnTo>
                  <a:lnTo>
                    <a:pt x="2571293" y="2571293"/>
                  </a:lnTo>
                  <a:lnTo>
                    <a:pt x="0" y="2571293"/>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a:ln cap="sq">
              <a:noFill/>
              <a:prstDash val="solid"/>
              <a:miter/>
            </a:ln>
          </p:spPr>
          <p:txBody>
            <a:bodyPr/>
            <a:lstStyle/>
            <a:p>
              <a:endParaRPr lang="en-SA"/>
            </a:p>
          </p:txBody>
        </p:sp>
        <p:grpSp>
          <p:nvGrpSpPr>
            <p:cNvPr id="21" name="Group 24"/>
            <p:cNvGrpSpPr/>
            <p:nvPr/>
          </p:nvGrpSpPr>
          <p:grpSpPr>
            <a:xfrm>
              <a:off x="7232669" y="5133636"/>
              <a:ext cx="882019" cy="882019"/>
              <a:chOff x="0" y="0"/>
              <a:chExt cx="812800" cy="812800"/>
            </a:xfrm>
          </p:grpSpPr>
          <p:sp>
            <p:nvSpPr>
              <p:cNvPr id="53" name="Freeform 2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cap="sq">
                <a:noFill/>
                <a:prstDash val="solid"/>
                <a:miter/>
              </a:ln>
            </p:spPr>
            <p:txBody>
              <a:bodyPr/>
              <a:lstStyle/>
              <a:p>
                <a:endParaRPr lang="en-SA"/>
              </a:p>
            </p:txBody>
          </p:sp>
          <p:sp>
            <p:nvSpPr>
              <p:cNvPr id="54" name="TextBox 26"/>
              <p:cNvSpPr txBox="1"/>
              <p:nvPr/>
            </p:nvSpPr>
            <p:spPr>
              <a:xfrm>
                <a:off x="76200" y="38100"/>
                <a:ext cx="660400" cy="6985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grpSp>
          <p:nvGrpSpPr>
            <p:cNvPr id="22" name="Group 27"/>
            <p:cNvGrpSpPr/>
            <p:nvPr/>
          </p:nvGrpSpPr>
          <p:grpSpPr>
            <a:xfrm rot="10800000">
              <a:off x="9060863" y="4754724"/>
              <a:ext cx="406063" cy="562014"/>
              <a:chOff x="0" y="0"/>
              <a:chExt cx="587259" cy="812800"/>
            </a:xfrm>
          </p:grpSpPr>
          <p:sp>
            <p:nvSpPr>
              <p:cNvPr id="51" name="Freeform 28"/>
              <p:cNvSpPr/>
              <p:nvPr/>
            </p:nvSpPr>
            <p:spPr>
              <a:xfrm>
                <a:off x="0" y="0"/>
                <a:ext cx="587259" cy="812800"/>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000F53"/>
              </a:solidFill>
              <a:ln cap="sq">
                <a:noFill/>
                <a:prstDash val="solid"/>
                <a:miter/>
              </a:ln>
            </p:spPr>
            <p:txBody>
              <a:bodyPr/>
              <a:lstStyle/>
              <a:p>
                <a:endParaRPr lang="en-SA"/>
              </a:p>
            </p:txBody>
          </p:sp>
          <p:sp>
            <p:nvSpPr>
              <p:cNvPr id="52" name="TextBox 29"/>
              <p:cNvSpPr txBox="1"/>
              <p:nvPr/>
            </p:nvSpPr>
            <p:spPr>
              <a:xfrm>
                <a:off x="0" y="-38100"/>
                <a:ext cx="587259" cy="8509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24" name="Freeform 31"/>
            <p:cNvSpPr/>
            <p:nvPr/>
          </p:nvSpPr>
          <p:spPr>
            <a:xfrm>
              <a:off x="8714140" y="5035731"/>
              <a:ext cx="1077830" cy="1077830"/>
            </a:xfrm>
            <a:custGeom>
              <a:avLst/>
              <a:gdLst/>
              <a:ahLst/>
              <a:cxnLst/>
              <a:rect l="l" t="t" r="r" b="b"/>
              <a:pathLst>
                <a:path w="2571293" h="2571293">
                  <a:moveTo>
                    <a:pt x="0" y="0"/>
                  </a:moveTo>
                  <a:lnTo>
                    <a:pt x="2571293" y="0"/>
                  </a:lnTo>
                  <a:lnTo>
                    <a:pt x="2571293" y="2571293"/>
                  </a:lnTo>
                  <a:lnTo>
                    <a:pt x="0" y="2571293"/>
                  </a:lnTo>
                  <a:lnTo>
                    <a:pt x="0" y="0"/>
                  </a:lnTo>
                  <a:close/>
                </a:path>
              </a:pathLst>
            </a:custGeom>
            <a: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SA"/>
            </a:p>
          </p:txBody>
        </p:sp>
        <p:grpSp>
          <p:nvGrpSpPr>
            <p:cNvPr id="25" name="Group 32"/>
            <p:cNvGrpSpPr/>
            <p:nvPr/>
          </p:nvGrpSpPr>
          <p:grpSpPr>
            <a:xfrm>
              <a:off x="8812046" y="5133636"/>
              <a:ext cx="882019" cy="882019"/>
              <a:chOff x="0" y="0"/>
              <a:chExt cx="812800" cy="812800"/>
            </a:xfrm>
          </p:grpSpPr>
          <p:sp>
            <p:nvSpPr>
              <p:cNvPr id="49" name="Freeform 3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cap="sq">
                <a:noFill/>
                <a:prstDash val="solid"/>
                <a:miter/>
              </a:ln>
            </p:spPr>
            <p:txBody>
              <a:bodyPr/>
              <a:lstStyle/>
              <a:p>
                <a:endParaRPr lang="en-SA"/>
              </a:p>
            </p:txBody>
          </p:sp>
          <p:sp>
            <p:nvSpPr>
              <p:cNvPr id="50" name="TextBox 34"/>
              <p:cNvSpPr txBox="1"/>
              <p:nvPr/>
            </p:nvSpPr>
            <p:spPr>
              <a:xfrm>
                <a:off x="76200" y="38100"/>
                <a:ext cx="660400" cy="6985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grpSp>
          <p:nvGrpSpPr>
            <p:cNvPr id="26" name="Group 35"/>
            <p:cNvGrpSpPr/>
            <p:nvPr/>
          </p:nvGrpSpPr>
          <p:grpSpPr>
            <a:xfrm rot="10800000">
              <a:off x="2746753" y="4763368"/>
              <a:ext cx="406063" cy="562014"/>
              <a:chOff x="0" y="0"/>
              <a:chExt cx="587259" cy="812800"/>
            </a:xfrm>
          </p:grpSpPr>
          <p:sp>
            <p:nvSpPr>
              <p:cNvPr id="47" name="Freeform 36"/>
              <p:cNvSpPr/>
              <p:nvPr/>
            </p:nvSpPr>
            <p:spPr>
              <a:xfrm>
                <a:off x="0" y="0"/>
                <a:ext cx="587259" cy="812800"/>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01AFB1"/>
              </a:solidFill>
              <a:ln cap="sq">
                <a:noFill/>
                <a:prstDash val="solid"/>
                <a:miter/>
              </a:ln>
            </p:spPr>
            <p:txBody>
              <a:bodyPr/>
              <a:lstStyle/>
              <a:p>
                <a:endParaRPr lang="en-SA"/>
              </a:p>
            </p:txBody>
          </p:sp>
          <p:sp>
            <p:nvSpPr>
              <p:cNvPr id="48" name="TextBox 37"/>
              <p:cNvSpPr txBox="1"/>
              <p:nvPr/>
            </p:nvSpPr>
            <p:spPr>
              <a:xfrm>
                <a:off x="0" y="-38100"/>
                <a:ext cx="587259" cy="8509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28" name="Freeform 39"/>
            <p:cNvSpPr/>
            <p:nvPr/>
          </p:nvSpPr>
          <p:spPr>
            <a:xfrm>
              <a:off x="2400030" y="5044375"/>
              <a:ext cx="1077830" cy="1077830"/>
            </a:xfrm>
            <a:custGeom>
              <a:avLst/>
              <a:gdLst/>
              <a:ahLst/>
              <a:cxnLst/>
              <a:rect l="l" t="t" r="r" b="b"/>
              <a:pathLst>
                <a:path w="2571293" h="2571293">
                  <a:moveTo>
                    <a:pt x="0" y="0"/>
                  </a:moveTo>
                  <a:lnTo>
                    <a:pt x="2571292" y="0"/>
                  </a:lnTo>
                  <a:lnTo>
                    <a:pt x="2571292" y="2571293"/>
                  </a:lnTo>
                  <a:lnTo>
                    <a:pt x="0" y="2571293"/>
                  </a:lnTo>
                  <a:lnTo>
                    <a:pt x="0" y="0"/>
                  </a:lnTo>
                  <a:close/>
                </a:path>
              </a:pathLst>
            </a:custGeom>
            <a: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a:blipFill>
            <a:ln cap="sq">
              <a:noFill/>
              <a:prstDash val="solid"/>
              <a:miter/>
            </a:ln>
          </p:spPr>
          <p:txBody>
            <a:bodyPr/>
            <a:lstStyle/>
            <a:p>
              <a:endParaRPr lang="en-SA"/>
            </a:p>
          </p:txBody>
        </p:sp>
        <p:grpSp>
          <p:nvGrpSpPr>
            <p:cNvPr id="29" name="Group 40"/>
            <p:cNvGrpSpPr/>
            <p:nvPr/>
          </p:nvGrpSpPr>
          <p:grpSpPr>
            <a:xfrm>
              <a:off x="2497935" y="5142281"/>
              <a:ext cx="882019" cy="882019"/>
              <a:chOff x="0" y="0"/>
              <a:chExt cx="812800" cy="812800"/>
            </a:xfrm>
          </p:grpSpPr>
          <p:sp>
            <p:nvSpPr>
              <p:cNvPr id="45" name="Freeform 4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cap="sq">
                <a:noFill/>
                <a:prstDash val="solid"/>
                <a:miter/>
              </a:ln>
            </p:spPr>
            <p:txBody>
              <a:bodyPr/>
              <a:lstStyle/>
              <a:p>
                <a:endParaRPr lang="en-SA"/>
              </a:p>
            </p:txBody>
          </p:sp>
          <p:sp>
            <p:nvSpPr>
              <p:cNvPr id="46" name="TextBox 42"/>
              <p:cNvSpPr txBox="1"/>
              <p:nvPr/>
            </p:nvSpPr>
            <p:spPr>
              <a:xfrm>
                <a:off x="76200" y="38100"/>
                <a:ext cx="660400" cy="6985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35" name="TextBox 48"/>
            <p:cNvSpPr txBox="1"/>
            <p:nvPr/>
          </p:nvSpPr>
          <p:spPr>
            <a:xfrm>
              <a:off x="4338202" y="4821023"/>
              <a:ext cx="338315" cy="282129"/>
            </a:xfrm>
            <a:prstGeom prst="rect">
              <a:avLst/>
            </a:prstGeom>
          </p:spPr>
          <p:txBody>
            <a:bodyPr lIns="0" tIns="0" rIns="0" bIns="0" rtlCol="0" anchor="t">
              <a:spAutoFit/>
            </a:bodyPr>
            <a:lstStyle/>
            <a:p>
              <a:pPr algn="ctr">
                <a:lnSpc>
                  <a:spcPts val="2249"/>
                </a:lnSpc>
                <a:spcBef>
                  <a:spcPct val="0"/>
                </a:spcBef>
              </a:pPr>
              <a:r>
                <a:rPr lang="ar-SA" b="1" dirty="0">
                  <a:solidFill>
                    <a:srgbClr val="F8F8F8"/>
                  </a:solidFill>
                  <a:latin typeface="SST Arabic Medium" panose="020B0604030504020204" pitchFamily="34" charset="-78"/>
                  <a:ea typeface="SST Arabic Bold"/>
                  <a:cs typeface="SST Arabic Medium" panose="020B0604030504020204" pitchFamily="34" charset="-78"/>
                  <a:sym typeface="SST Arabic Bold"/>
                </a:rPr>
                <a:t>04</a:t>
              </a:r>
              <a:endParaRPr lang="en-US" b="1" dirty="0">
                <a:solidFill>
                  <a:srgbClr val="F8F8F8"/>
                </a:solidFill>
                <a:latin typeface="SST Arabic Medium" panose="020B0604030504020204" pitchFamily="34" charset="-78"/>
                <a:ea typeface="SST Arabic Bold"/>
                <a:cs typeface="SST Arabic Medium" panose="020B0604030504020204" pitchFamily="34" charset="-78"/>
                <a:sym typeface="SST Arabic Bold"/>
              </a:endParaRPr>
            </a:p>
          </p:txBody>
        </p:sp>
        <p:sp>
          <p:nvSpPr>
            <p:cNvPr id="36" name="TextBox 49"/>
            <p:cNvSpPr txBox="1"/>
            <p:nvPr/>
          </p:nvSpPr>
          <p:spPr>
            <a:xfrm>
              <a:off x="5937116" y="4822787"/>
              <a:ext cx="338315" cy="282129"/>
            </a:xfrm>
            <a:prstGeom prst="rect">
              <a:avLst/>
            </a:prstGeom>
          </p:spPr>
          <p:txBody>
            <a:bodyPr lIns="0" tIns="0" rIns="0" bIns="0" rtlCol="0" anchor="t">
              <a:spAutoFit/>
            </a:bodyPr>
            <a:lstStyle/>
            <a:p>
              <a:pPr algn="ctr">
                <a:lnSpc>
                  <a:spcPts val="2249"/>
                </a:lnSpc>
                <a:spcBef>
                  <a:spcPct val="0"/>
                </a:spcBef>
              </a:pPr>
              <a:r>
                <a:rPr lang="ar-SA" b="1" dirty="0">
                  <a:solidFill>
                    <a:srgbClr val="F8F8F8"/>
                  </a:solidFill>
                  <a:latin typeface="SST Arabic Medium" panose="020B0604030504020204" pitchFamily="34" charset="-78"/>
                  <a:ea typeface="SST Arabic Bold"/>
                  <a:cs typeface="SST Arabic Medium" panose="020B0604030504020204" pitchFamily="34" charset="-78"/>
                  <a:sym typeface="SST Arabic Bold"/>
                </a:rPr>
                <a:t>03</a:t>
              </a:r>
              <a:endParaRPr lang="en-US" b="1" dirty="0">
                <a:solidFill>
                  <a:srgbClr val="F8F8F8"/>
                </a:solidFill>
                <a:latin typeface="SST Arabic Medium" panose="020B0604030504020204" pitchFamily="34" charset="-78"/>
                <a:ea typeface="SST Arabic Bold"/>
                <a:cs typeface="SST Arabic Medium" panose="020B0604030504020204" pitchFamily="34" charset="-78"/>
                <a:sym typeface="SST Arabic Bold"/>
              </a:endParaRPr>
            </a:p>
          </p:txBody>
        </p:sp>
        <p:sp>
          <p:nvSpPr>
            <p:cNvPr id="38" name="TextBox 51"/>
            <p:cNvSpPr txBox="1"/>
            <p:nvPr/>
          </p:nvSpPr>
          <p:spPr>
            <a:xfrm>
              <a:off x="7515360" y="4814122"/>
              <a:ext cx="338315" cy="282129"/>
            </a:xfrm>
            <a:prstGeom prst="rect">
              <a:avLst/>
            </a:prstGeom>
          </p:spPr>
          <p:txBody>
            <a:bodyPr lIns="0" tIns="0" rIns="0" bIns="0" rtlCol="0" anchor="t">
              <a:spAutoFit/>
            </a:bodyPr>
            <a:lstStyle>
              <a:defPPr>
                <a:defRPr lang="en-US"/>
              </a:defPPr>
              <a:lvl1pPr algn="justLow">
                <a:lnSpc>
                  <a:spcPts val="2249"/>
                </a:lnSpc>
                <a:spcBef>
                  <a:spcPct val="0"/>
                </a:spcBef>
                <a:defRPr sz="1757" b="1">
                  <a:solidFill>
                    <a:srgbClr val="F8F8F8"/>
                  </a:solidFill>
                  <a:latin typeface="SST Arabic Bold"/>
                  <a:ea typeface="SST Arabic Bold"/>
                  <a:cs typeface="SST Arabic Bold"/>
                </a:defRPr>
              </a:lvl1pPr>
            </a:lstStyle>
            <a:p>
              <a:pPr algn="ctr"/>
              <a:r>
                <a:rPr lang="ar-SA" sz="1800" dirty="0">
                  <a:latin typeface="SST Arabic Medium" panose="020B0604030504020204" pitchFamily="34" charset="-78"/>
                  <a:cs typeface="SST Arabic Medium" panose="020B0604030504020204" pitchFamily="34" charset="-78"/>
                  <a:sym typeface="SST Arabic Bold"/>
                </a:rPr>
                <a:t>02</a:t>
              </a:r>
              <a:endParaRPr lang="en-US" sz="1800" dirty="0">
                <a:latin typeface="SST Arabic Medium" panose="020B0604030504020204" pitchFamily="34" charset="-78"/>
                <a:cs typeface="SST Arabic Medium" panose="020B0604030504020204" pitchFamily="34" charset="-78"/>
                <a:sym typeface="SST Arabic Bold"/>
              </a:endParaRPr>
            </a:p>
          </p:txBody>
        </p:sp>
        <p:sp>
          <p:nvSpPr>
            <p:cNvPr id="39" name="TextBox 52"/>
            <p:cNvSpPr txBox="1"/>
            <p:nvPr/>
          </p:nvSpPr>
          <p:spPr>
            <a:xfrm>
              <a:off x="9094737" y="4805476"/>
              <a:ext cx="338315" cy="282129"/>
            </a:xfrm>
            <a:prstGeom prst="rect">
              <a:avLst/>
            </a:prstGeom>
          </p:spPr>
          <p:txBody>
            <a:bodyPr lIns="0" tIns="0" rIns="0" bIns="0" rtlCol="0" anchor="t">
              <a:spAutoFit/>
            </a:bodyPr>
            <a:lstStyle/>
            <a:p>
              <a:pPr algn="ctr">
                <a:lnSpc>
                  <a:spcPts val="2249"/>
                </a:lnSpc>
                <a:spcBef>
                  <a:spcPct val="0"/>
                </a:spcBef>
              </a:pPr>
              <a:r>
                <a:rPr lang="ar-SA" b="1" dirty="0">
                  <a:solidFill>
                    <a:srgbClr val="F8F8F8"/>
                  </a:solidFill>
                  <a:latin typeface="SST Arabic Medium" panose="020B0604030504020204" pitchFamily="34" charset="-78"/>
                  <a:ea typeface="SST Arabic Bold"/>
                  <a:cs typeface="SST Arabic Medium" panose="020B0604030504020204" pitchFamily="34" charset="-78"/>
                  <a:sym typeface="SST Arabic Bold"/>
                </a:rPr>
                <a:t>01</a:t>
              </a:r>
              <a:endParaRPr lang="en-US" b="1" dirty="0">
                <a:solidFill>
                  <a:srgbClr val="F8F8F8"/>
                </a:solidFill>
                <a:latin typeface="SST Arabic Medium" panose="020B0604030504020204" pitchFamily="34" charset="-78"/>
                <a:ea typeface="SST Arabic Bold"/>
                <a:cs typeface="SST Arabic Medium" panose="020B0604030504020204" pitchFamily="34" charset="-78"/>
                <a:sym typeface="SST Arabic Bold"/>
              </a:endParaRPr>
            </a:p>
          </p:txBody>
        </p:sp>
        <p:sp>
          <p:nvSpPr>
            <p:cNvPr id="41" name="TextBox 54"/>
            <p:cNvSpPr txBox="1"/>
            <p:nvPr/>
          </p:nvSpPr>
          <p:spPr>
            <a:xfrm>
              <a:off x="2746752" y="4805476"/>
              <a:ext cx="338315" cy="282129"/>
            </a:xfrm>
            <a:prstGeom prst="rect">
              <a:avLst/>
            </a:prstGeom>
          </p:spPr>
          <p:txBody>
            <a:bodyPr lIns="0" tIns="0" rIns="0" bIns="0" rtlCol="0" anchor="t">
              <a:spAutoFit/>
            </a:bodyPr>
            <a:lstStyle/>
            <a:p>
              <a:pPr algn="ctr">
                <a:lnSpc>
                  <a:spcPts val="2249"/>
                </a:lnSpc>
                <a:spcBef>
                  <a:spcPct val="0"/>
                </a:spcBef>
              </a:pPr>
              <a:r>
                <a:rPr lang="ar-SA" b="1" dirty="0">
                  <a:solidFill>
                    <a:srgbClr val="F8F8F8"/>
                  </a:solidFill>
                  <a:latin typeface="SST Arabic Medium" panose="020B0604030504020204" pitchFamily="34" charset="-78"/>
                  <a:ea typeface="SST Arabic Bold"/>
                  <a:cs typeface="SST Arabic Medium" panose="020B0604030504020204" pitchFamily="34" charset="-78"/>
                  <a:sym typeface="SST Arabic Bold"/>
                </a:rPr>
                <a:t>05</a:t>
              </a:r>
              <a:endParaRPr lang="en-US" b="1" dirty="0">
                <a:solidFill>
                  <a:srgbClr val="F8F8F8"/>
                </a:solidFill>
                <a:latin typeface="SST Arabic Medium" panose="020B0604030504020204" pitchFamily="34" charset="-78"/>
                <a:ea typeface="SST Arabic Bold"/>
                <a:cs typeface="SST Arabic Medium" panose="020B0604030504020204" pitchFamily="34" charset="-78"/>
                <a:sym typeface="SST Arabic Bold"/>
              </a:endParaRPr>
            </a:p>
          </p:txBody>
        </p:sp>
      </p:grpSp>
      <p:sp>
        <p:nvSpPr>
          <p:cNvPr id="67" name="Rectangle 66">
            <a:extLst>
              <a:ext uri="{FF2B5EF4-FFF2-40B4-BE49-F238E27FC236}">
                <a16:creationId xmlns:a16="http://schemas.microsoft.com/office/drawing/2014/main" id="{F06B6DF8-E8C4-4E7C-938C-470D8E897D5E}"/>
              </a:ext>
            </a:extLst>
          </p:cNvPr>
          <p:cNvSpPr/>
          <p:nvPr/>
        </p:nvSpPr>
        <p:spPr>
          <a:xfrm>
            <a:off x="9381622" y="5095599"/>
            <a:ext cx="1397650" cy="523220"/>
          </a:xfrm>
          <a:prstGeom prst="rect">
            <a:avLst/>
          </a:prstGeom>
        </p:spPr>
        <p:txBody>
          <a:bodyPr wrap="square">
            <a:spAutoFit/>
          </a:bodyPr>
          <a:lstStyle/>
          <a:p>
            <a:pPr lvl="0" algn="ctr" rtl="1"/>
            <a:r>
              <a:rPr lang="ar-EG" sz="1400" dirty="0">
                <a:solidFill>
                  <a:srgbClr val="03A5AD"/>
                </a:solidFill>
                <a:latin typeface="SST Arabic Medium" pitchFamily="34" charset="-78"/>
                <a:cs typeface="SST Arabic Medium" pitchFamily="34" charset="-78"/>
              </a:rPr>
              <a:t>الرؤية</a:t>
            </a:r>
          </a:p>
          <a:p>
            <a:pPr lvl="0" algn="ctr" rtl="1"/>
            <a:r>
              <a:rPr lang="ar-EG" sz="1400" dirty="0">
                <a:solidFill>
                  <a:srgbClr val="03A5AD"/>
                </a:solidFill>
                <a:latin typeface="SST Arabic Medium" pitchFamily="34" charset="-78"/>
                <a:cs typeface="SST Arabic Medium" pitchFamily="34" charset="-78"/>
              </a:rPr>
              <a:t> والأهداف</a:t>
            </a:r>
          </a:p>
        </p:txBody>
      </p:sp>
      <p:sp>
        <p:nvSpPr>
          <p:cNvPr id="68" name="Rectangle 67">
            <a:extLst>
              <a:ext uri="{FF2B5EF4-FFF2-40B4-BE49-F238E27FC236}">
                <a16:creationId xmlns:a16="http://schemas.microsoft.com/office/drawing/2014/main" id="{F06B6DF8-E8C4-4E7C-938C-470D8E897D5E}"/>
              </a:ext>
            </a:extLst>
          </p:cNvPr>
          <p:cNvSpPr/>
          <p:nvPr/>
        </p:nvSpPr>
        <p:spPr>
          <a:xfrm>
            <a:off x="7402008" y="5112888"/>
            <a:ext cx="1397650" cy="523220"/>
          </a:xfrm>
          <a:prstGeom prst="rect">
            <a:avLst/>
          </a:prstGeom>
        </p:spPr>
        <p:txBody>
          <a:bodyPr wrap="square">
            <a:spAutoFit/>
          </a:bodyPr>
          <a:lstStyle/>
          <a:p>
            <a:pPr lvl="0" algn="ctr" rtl="1"/>
            <a:r>
              <a:rPr lang="ar-EG" sz="1400" dirty="0">
                <a:solidFill>
                  <a:srgbClr val="03A5AD"/>
                </a:solidFill>
                <a:latin typeface="SST Arabic Medium" pitchFamily="34" charset="-78"/>
                <a:cs typeface="SST Arabic Medium" pitchFamily="34" charset="-78"/>
              </a:rPr>
              <a:t>الأدوار والمسؤوليات</a:t>
            </a:r>
          </a:p>
        </p:txBody>
      </p:sp>
      <p:sp>
        <p:nvSpPr>
          <p:cNvPr id="70" name="Rectangle 69">
            <a:extLst>
              <a:ext uri="{FF2B5EF4-FFF2-40B4-BE49-F238E27FC236}">
                <a16:creationId xmlns:a16="http://schemas.microsoft.com/office/drawing/2014/main" id="{F06B6DF8-E8C4-4E7C-938C-470D8E897D5E}"/>
              </a:ext>
            </a:extLst>
          </p:cNvPr>
          <p:cNvSpPr/>
          <p:nvPr/>
        </p:nvSpPr>
        <p:spPr>
          <a:xfrm>
            <a:off x="5385870" y="5141177"/>
            <a:ext cx="1397650" cy="523220"/>
          </a:xfrm>
          <a:prstGeom prst="rect">
            <a:avLst/>
          </a:prstGeom>
        </p:spPr>
        <p:txBody>
          <a:bodyPr wrap="square">
            <a:spAutoFit/>
          </a:bodyPr>
          <a:lstStyle/>
          <a:p>
            <a:pPr lvl="0" algn="ctr" rtl="1"/>
            <a:r>
              <a:rPr lang="ar-EG" sz="1400" dirty="0">
                <a:solidFill>
                  <a:srgbClr val="03A5AD"/>
                </a:solidFill>
                <a:latin typeface="SST Arabic Medium" pitchFamily="34" charset="-78"/>
                <a:cs typeface="SST Arabic Medium" pitchFamily="34" charset="-78"/>
              </a:rPr>
              <a:t>أعمال فريق المشروع</a:t>
            </a:r>
          </a:p>
        </p:txBody>
      </p:sp>
      <p:sp>
        <p:nvSpPr>
          <p:cNvPr id="71" name="Rectangle 70">
            <a:extLst>
              <a:ext uri="{FF2B5EF4-FFF2-40B4-BE49-F238E27FC236}">
                <a16:creationId xmlns:a16="http://schemas.microsoft.com/office/drawing/2014/main" id="{F06B6DF8-E8C4-4E7C-938C-470D8E897D5E}"/>
              </a:ext>
            </a:extLst>
          </p:cNvPr>
          <p:cNvSpPr/>
          <p:nvPr/>
        </p:nvSpPr>
        <p:spPr>
          <a:xfrm>
            <a:off x="3392189" y="5259809"/>
            <a:ext cx="1397650" cy="307777"/>
          </a:xfrm>
          <a:prstGeom prst="rect">
            <a:avLst/>
          </a:prstGeom>
        </p:spPr>
        <p:txBody>
          <a:bodyPr wrap="square">
            <a:spAutoFit/>
          </a:bodyPr>
          <a:lstStyle/>
          <a:p>
            <a:pPr lvl="0" algn="ctr" rtl="1"/>
            <a:r>
              <a:rPr lang="ar-EG" sz="1400" dirty="0">
                <a:solidFill>
                  <a:srgbClr val="03A5AD"/>
                </a:solidFill>
                <a:latin typeface="SST Arabic Medium" pitchFamily="34" charset="-78"/>
                <a:cs typeface="SST Arabic Medium" pitchFamily="34" charset="-78"/>
              </a:rPr>
              <a:t>الإرشاد</a:t>
            </a:r>
          </a:p>
        </p:txBody>
      </p:sp>
      <p:sp>
        <p:nvSpPr>
          <p:cNvPr id="72" name="Rectangle 71">
            <a:extLst>
              <a:ext uri="{FF2B5EF4-FFF2-40B4-BE49-F238E27FC236}">
                <a16:creationId xmlns:a16="http://schemas.microsoft.com/office/drawing/2014/main" id="{F06B6DF8-E8C4-4E7C-938C-470D8E897D5E}"/>
              </a:ext>
            </a:extLst>
          </p:cNvPr>
          <p:cNvSpPr/>
          <p:nvPr/>
        </p:nvSpPr>
        <p:spPr>
          <a:xfrm>
            <a:off x="1398508" y="5259809"/>
            <a:ext cx="1397650" cy="307777"/>
          </a:xfrm>
          <a:prstGeom prst="rect">
            <a:avLst/>
          </a:prstGeom>
        </p:spPr>
        <p:txBody>
          <a:bodyPr wrap="square">
            <a:spAutoFit/>
          </a:bodyPr>
          <a:lstStyle/>
          <a:p>
            <a:pPr lvl="0" algn="ctr" rtl="1"/>
            <a:r>
              <a:rPr lang="ar-EG" sz="1400" dirty="0">
                <a:solidFill>
                  <a:srgbClr val="03A5AD"/>
                </a:solidFill>
                <a:latin typeface="SST Arabic Medium" pitchFamily="34" charset="-78"/>
                <a:cs typeface="SST Arabic Medium" pitchFamily="34" charset="-78"/>
              </a:rPr>
              <a:t>النمو</a:t>
            </a:r>
          </a:p>
        </p:txBody>
      </p:sp>
      <p:sp>
        <p:nvSpPr>
          <p:cNvPr id="5" name="Left Bracket 4"/>
          <p:cNvSpPr/>
          <p:nvPr/>
        </p:nvSpPr>
        <p:spPr>
          <a:xfrm rot="16200000">
            <a:off x="9034115" y="5184373"/>
            <a:ext cx="143983" cy="1993294"/>
          </a:xfrm>
          <a:prstGeom prst="leftBracket">
            <a:avLst/>
          </a:prstGeom>
          <a:ln w="28575">
            <a:solidFill>
              <a:srgbClr val="03A5AD"/>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06888768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06B6DF8-E8C4-4E7C-938C-470D8E897D5E}"/>
              </a:ext>
            </a:extLst>
          </p:cNvPr>
          <p:cNvSpPr/>
          <p:nvPr/>
        </p:nvSpPr>
        <p:spPr>
          <a:xfrm>
            <a:off x="6371302" y="1393328"/>
            <a:ext cx="5096985" cy="2031325"/>
          </a:xfrm>
          <a:prstGeom prst="rect">
            <a:avLst/>
          </a:prstGeom>
        </p:spPr>
        <p:txBody>
          <a:bodyPr wrap="square">
            <a:spAutoFit/>
          </a:bodyPr>
          <a:lstStyle/>
          <a:p>
            <a:pPr lvl="0" algn="r" rtl="1">
              <a:lnSpc>
                <a:spcPct val="150000"/>
              </a:lnSpc>
            </a:pPr>
            <a:r>
              <a:rPr lang="ar-EG" dirty="0">
                <a:solidFill>
                  <a:srgbClr val="03A5AD"/>
                </a:solidFill>
                <a:latin typeface="SST Arabic Medium" pitchFamily="34" charset="-78"/>
                <a:cs typeface="SST Arabic Medium" pitchFamily="34" charset="-78"/>
              </a:rPr>
              <a:t>ج. الجوانب المشتركة لتطوير الفريق</a:t>
            </a:r>
          </a:p>
          <a:p>
            <a:pPr lvl="0" algn="r" rtl="1">
              <a:lnSpc>
                <a:spcPct val="150000"/>
              </a:lnSpc>
            </a:pPr>
            <a:endParaRPr lang="ar-EG" dirty="0">
              <a:solidFill>
                <a:srgbClr val="03A5AD"/>
              </a:solidFill>
              <a:latin typeface="SST Arabic Medium" pitchFamily="34" charset="-78"/>
              <a:cs typeface="SST Arabic Medium" pitchFamily="34" charset="-78"/>
            </a:endParaRPr>
          </a:p>
          <a:p>
            <a:pPr marL="796925" lvl="0" indent="-342900" algn="r" rtl="1">
              <a:lnSpc>
                <a:spcPct val="150000"/>
              </a:lnSpc>
              <a:buClr>
                <a:srgbClr val="03A5AD"/>
              </a:buClr>
              <a:buFont typeface="Arial" panose="020B0604020202020204" pitchFamily="34" charset="0"/>
              <a:buChar char="•"/>
            </a:pPr>
            <a:r>
              <a:rPr lang="ar-DZ" sz="1600" dirty="0">
                <a:solidFill>
                  <a:schemeClr val="tx1">
                    <a:lumMod val="50000"/>
                    <a:lumOff val="50000"/>
                  </a:schemeClr>
                </a:solidFill>
                <a:latin typeface="SST Arabic Medium" pitchFamily="34" charset="-78"/>
                <a:cs typeface="SST Arabic Medium" pitchFamily="34" charset="-78"/>
              </a:rPr>
              <a:t>أعمال فريق المشروع. </a:t>
            </a:r>
            <a:endParaRPr lang="ar-EG" sz="1600" dirty="0">
              <a:solidFill>
                <a:schemeClr val="tx1">
                  <a:lumMod val="50000"/>
                  <a:lumOff val="50000"/>
                </a:schemeClr>
              </a:solidFill>
              <a:latin typeface="SST Arabic Medium" pitchFamily="34" charset="-78"/>
              <a:cs typeface="SST Arabic Medium" pitchFamily="34" charset="-78"/>
            </a:endParaRPr>
          </a:p>
          <a:p>
            <a:pPr marL="796925" lvl="0" indent="-342900" algn="r" rtl="1">
              <a:lnSpc>
                <a:spcPct val="150000"/>
              </a:lnSpc>
              <a:buClr>
                <a:srgbClr val="03A5AD"/>
              </a:buClr>
              <a:buFont typeface="Arial" panose="020B0604020202020204" pitchFamily="34" charset="0"/>
              <a:buChar char="•"/>
            </a:pPr>
            <a:r>
              <a:rPr lang="ar-DZ" sz="1600" dirty="0">
                <a:solidFill>
                  <a:schemeClr val="tx1">
                    <a:lumMod val="50000"/>
                    <a:lumOff val="50000"/>
                  </a:schemeClr>
                </a:solidFill>
                <a:latin typeface="SST Arabic Medium" pitchFamily="34" charset="-78"/>
                <a:cs typeface="SST Arabic Medium" pitchFamily="34" charset="-78"/>
              </a:rPr>
              <a:t>الإرشاد. </a:t>
            </a:r>
            <a:endParaRPr lang="ar-EG" sz="1600" dirty="0">
              <a:solidFill>
                <a:schemeClr val="tx1">
                  <a:lumMod val="50000"/>
                  <a:lumOff val="50000"/>
                </a:schemeClr>
              </a:solidFill>
              <a:latin typeface="SST Arabic Medium" pitchFamily="34" charset="-78"/>
              <a:cs typeface="SST Arabic Medium" pitchFamily="34" charset="-78"/>
            </a:endParaRPr>
          </a:p>
          <a:p>
            <a:pPr marL="796925" lvl="0" indent="-342900" algn="r" rtl="1">
              <a:lnSpc>
                <a:spcPct val="150000"/>
              </a:lnSpc>
              <a:buClr>
                <a:srgbClr val="03A5AD"/>
              </a:buClr>
              <a:buFont typeface="Arial" panose="020B0604020202020204" pitchFamily="34" charset="0"/>
              <a:buChar char="•"/>
            </a:pPr>
            <a:r>
              <a:rPr lang="ar-DZ" sz="1600" dirty="0">
                <a:solidFill>
                  <a:schemeClr val="tx1">
                    <a:lumMod val="50000"/>
                    <a:lumOff val="50000"/>
                  </a:schemeClr>
                </a:solidFill>
                <a:latin typeface="SST Arabic Medium" pitchFamily="34" charset="-78"/>
                <a:cs typeface="SST Arabic Medium" pitchFamily="34" charset="-78"/>
              </a:rPr>
              <a:t>النمو. </a:t>
            </a:r>
            <a:endParaRPr kumimoji="0" lang="en-US" sz="160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9" name="TextBox 8">
            <a:extLst>
              <a:ext uri="{FF2B5EF4-FFF2-40B4-BE49-F238E27FC236}">
                <a16:creationId xmlns:a16="http://schemas.microsoft.com/office/drawing/2014/main" id="{8249948D-BBDB-4E76-9400-2D1FA5AEDA87}"/>
              </a:ext>
            </a:extLst>
          </p:cNvPr>
          <p:cNvSpPr txBox="1"/>
          <p:nvPr/>
        </p:nvSpPr>
        <p:spPr>
          <a:xfrm>
            <a:off x="5812848"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الفريق</a:t>
            </a:r>
          </a:p>
        </p:txBody>
      </p:sp>
      <p:grpSp>
        <p:nvGrpSpPr>
          <p:cNvPr id="57" name="Group 56"/>
          <p:cNvGrpSpPr/>
          <p:nvPr/>
        </p:nvGrpSpPr>
        <p:grpSpPr>
          <a:xfrm>
            <a:off x="1431402" y="4394073"/>
            <a:ext cx="9329197" cy="1736777"/>
            <a:chOff x="2400030" y="4754724"/>
            <a:chExt cx="7391940" cy="1376126"/>
          </a:xfrm>
        </p:grpSpPr>
        <p:grpSp>
          <p:nvGrpSpPr>
            <p:cNvPr id="58" name="Group 3"/>
            <p:cNvGrpSpPr/>
            <p:nvPr/>
          </p:nvGrpSpPr>
          <p:grpSpPr>
            <a:xfrm rot="10800000">
              <a:off x="4324997" y="4772013"/>
              <a:ext cx="406063" cy="562014"/>
              <a:chOff x="0" y="0"/>
              <a:chExt cx="587259" cy="812800"/>
            </a:xfrm>
          </p:grpSpPr>
          <p:sp>
            <p:nvSpPr>
              <p:cNvPr id="96" name="Freeform 4"/>
              <p:cNvSpPr/>
              <p:nvPr/>
            </p:nvSpPr>
            <p:spPr>
              <a:xfrm>
                <a:off x="0" y="0"/>
                <a:ext cx="587259" cy="812800"/>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686CA8"/>
              </a:solidFill>
              <a:ln cap="sq">
                <a:noFill/>
                <a:prstDash val="solid"/>
                <a:miter/>
              </a:ln>
            </p:spPr>
            <p:txBody>
              <a:bodyPr/>
              <a:lstStyle/>
              <a:p>
                <a:endParaRPr lang="en-SA"/>
              </a:p>
            </p:txBody>
          </p:sp>
          <p:sp>
            <p:nvSpPr>
              <p:cNvPr id="97" name="TextBox 5"/>
              <p:cNvSpPr txBox="1"/>
              <p:nvPr/>
            </p:nvSpPr>
            <p:spPr>
              <a:xfrm>
                <a:off x="0" y="-38100"/>
                <a:ext cx="587259" cy="8509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59" name="Freeform 7"/>
            <p:cNvSpPr/>
            <p:nvPr/>
          </p:nvSpPr>
          <p:spPr>
            <a:xfrm>
              <a:off x="3978274" y="5053020"/>
              <a:ext cx="1077830" cy="1077830"/>
            </a:xfrm>
            <a:custGeom>
              <a:avLst/>
              <a:gdLst/>
              <a:ahLst/>
              <a:cxnLst/>
              <a:rect l="l" t="t" r="r" b="b"/>
              <a:pathLst>
                <a:path w="2571293" h="2571293">
                  <a:moveTo>
                    <a:pt x="0" y="0"/>
                  </a:moveTo>
                  <a:lnTo>
                    <a:pt x="2571293" y="0"/>
                  </a:lnTo>
                  <a:lnTo>
                    <a:pt x="2571293" y="2571292"/>
                  </a:lnTo>
                  <a:lnTo>
                    <a:pt x="0" y="2571292"/>
                  </a:lnTo>
                  <a:lnTo>
                    <a:pt x="0" y="0"/>
                  </a:lnTo>
                  <a:close/>
                </a:path>
              </a:pathLst>
            </a:custGeom>
            <a: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a:ln cap="sq">
              <a:noFill/>
              <a:prstDash val="solid"/>
              <a:miter/>
            </a:ln>
          </p:spPr>
          <p:txBody>
            <a:bodyPr/>
            <a:lstStyle/>
            <a:p>
              <a:endParaRPr lang="en-SA"/>
            </a:p>
          </p:txBody>
        </p:sp>
        <p:grpSp>
          <p:nvGrpSpPr>
            <p:cNvPr id="60" name="Group 8"/>
            <p:cNvGrpSpPr/>
            <p:nvPr/>
          </p:nvGrpSpPr>
          <p:grpSpPr>
            <a:xfrm>
              <a:off x="4076180" y="5150925"/>
              <a:ext cx="882019" cy="882019"/>
              <a:chOff x="0" y="0"/>
              <a:chExt cx="812800" cy="812800"/>
            </a:xfrm>
          </p:grpSpPr>
          <p:sp>
            <p:nvSpPr>
              <p:cNvPr id="94" name="Freeform 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cap="sq">
                <a:noFill/>
                <a:prstDash val="solid"/>
                <a:miter/>
              </a:ln>
            </p:spPr>
            <p:txBody>
              <a:bodyPr/>
              <a:lstStyle/>
              <a:p>
                <a:endParaRPr lang="en-SA"/>
              </a:p>
            </p:txBody>
          </p:sp>
          <p:sp>
            <p:nvSpPr>
              <p:cNvPr id="95" name="TextBox 10"/>
              <p:cNvSpPr txBox="1"/>
              <p:nvPr/>
            </p:nvSpPr>
            <p:spPr>
              <a:xfrm>
                <a:off x="76200" y="38100"/>
                <a:ext cx="660400" cy="6985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grpSp>
          <p:nvGrpSpPr>
            <p:cNvPr id="61" name="Group 11"/>
            <p:cNvGrpSpPr/>
            <p:nvPr/>
          </p:nvGrpSpPr>
          <p:grpSpPr>
            <a:xfrm rot="10800000">
              <a:off x="5903242" y="4763368"/>
              <a:ext cx="406063" cy="562014"/>
              <a:chOff x="0" y="0"/>
              <a:chExt cx="587259" cy="812800"/>
            </a:xfrm>
          </p:grpSpPr>
          <p:sp>
            <p:nvSpPr>
              <p:cNvPr id="92" name="Freeform 12"/>
              <p:cNvSpPr/>
              <p:nvPr/>
            </p:nvSpPr>
            <p:spPr>
              <a:xfrm>
                <a:off x="0" y="0"/>
                <a:ext cx="587259" cy="812800"/>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19337C"/>
              </a:solidFill>
              <a:ln cap="sq">
                <a:noFill/>
                <a:prstDash val="solid"/>
                <a:miter/>
              </a:ln>
            </p:spPr>
            <p:txBody>
              <a:bodyPr/>
              <a:lstStyle/>
              <a:p>
                <a:endParaRPr lang="en-SA"/>
              </a:p>
            </p:txBody>
          </p:sp>
          <p:sp>
            <p:nvSpPr>
              <p:cNvPr id="93" name="TextBox 13"/>
              <p:cNvSpPr txBox="1"/>
              <p:nvPr/>
            </p:nvSpPr>
            <p:spPr>
              <a:xfrm>
                <a:off x="0" y="-38100"/>
                <a:ext cx="587259" cy="8509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62" name="Freeform 61"/>
            <p:cNvSpPr/>
            <p:nvPr/>
          </p:nvSpPr>
          <p:spPr>
            <a:xfrm>
              <a:off x="5556519" y="5044375"/>
              <a:ext cx="1077830" cy="1077830"/>
            </a:xfrm>
            <a:custGeom>
              <a:avLst/>
              <a:gdLst/>
              <a:ahLst/>
              <a:cxnLst/>
              <a:rect l="l" t="t" r="r" b="b"/>
              <a:pathLst>
                <a:path w="2571293" h="2571293">
                  <a:moveTo>
                    <a:pt x="0" y="0"/>
                  </a:moveTo>
                  <a:lnTo>
                    <a:pt x="2571293" y="0"/>
                  </a:lnTo>
                  <a:lnTo>
                    <a:pt x="2571293" y="2571293"/>
                  </a:lnTo>
                  <a:lnTo>
                    <a:pt x="0" y="2571293"/>
                  </a:lnTo>
                  <a:lnTo>
                    <a:pt x="0" y="0"/>
                  </a:lnTo>
                  <a:close/>
                </a:path>
              </a:pathLst>
            </a:custGeom>
            <a: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n-SA"/>
            </a:p>
          </p:txBody>
        </p:sp>
        <p:grpSp>
          <p:nvGrpSpPr>
            <p:cNvPr id="63" name="Group 62"/>
            <p:cNvGrpSpPr/>
            <p:nvPr/>
          </p:nvGrpSpPr>
          <p:grpSpPr>
            <a:xfrm>
              <a:off x="5654424" y="5142281"/>
              <a:ext cx="882019" cy="882019"/>
              <a:chOff x="0" y="0"/>
              <a:chExt cx="812800" cy="812800"/>
            </a:xfrm>
          </p:grpSpPr>
          <p:sp>
            <p:nvSpPr>
              <p:cNvPr id="90" name="Freeform 1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cap="sq">
                <a:noFill/>
                <a:prstDash val="solid"/>
                <a:miter/>
              </a:ln>
            </p:spPr>
            <p:txBody>
              <a:bodyPr/>
              <a:lstStyle/>
              <a:p>
                <a:endParaRPr lang="en-SA"/>
              </a:p>
            </p:txBody>
          </p:sp>
          <p:sp>
            <p:nvSpPr>
              <p:cNvPr id="91" name="TextBox 18"/>
              <p:cNvSpPr txBox="1"/>
              <p:nvPr/>
            </p:nvSpPr>
            <p:spPr>
              <a:xfrm>
                <a:off x="76200" y="38100"/>
                <a:ext cx="660400" cy="6985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grpSp>
          <p:nvGrpSpPr>
            <p:cNvPr id="64" name="Group 19"/>
            <p:cNvGrpSpPr/>
            <p:nvPr/>
          </p:nvGrpSpPr>
          <p:grpSpPr>
            <a:xfrm rot="10800000">
              <a:off x="7481487" y="4754724"/>
              <a:ext cx="406063" cy="562014"/>
              <a:chOff x="0" y="0"/>
              <a:chExt cx="587259" cy="812800"/>
            </a:xfrm>
          </p:grpSpPr>
          <p:sp>
            <p:nvSpPr>
              <p:cNvPr id="88" name="Freeform 20"/>
              <p:cNvSpPr/>
              <p:nvPr/>
            </p:nvSpPr>
            <p:spPr>
              <a:xfrm>
                <a:off x="0" y="0"/>
                <a:ext cx="587259" cy="812800"/>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5B5C7A"/>
              </a:solidFill>
              <a:ln cap="sq">
                <a:noFill/>
                <a:prstDash val="solid"/>
                <a:miter/>
              </a:ln>
            </p:spPr>
            <p:txBody>
              <a:bodyPr/>
              <a:lstStyle/>
              <a:p>
                <a:endParaRPr lang="en-SA"/>
              </a:p>
            </p:txBody>
          </p:sp>
          <p:sp>
            <p:nvSpPr>
              <p:cNvPr id="89" name="TextBox 21"/>
              <p:cNvSpPr txBox="1"/>
              <p:nvPr/>
            </p:nvSpPr>
            <p:spPr>
              <a:xfrm>
                <a:off x="0" y="-38100"/>
                <a:ext cx="587259" cy="8509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65" name="Freeform 23"/>
            <p:cNvSpPr/>
            <p:nvPr/>
          </p:nvSpPr>
          <p:spPr>
            <a:xfrm>
              <a:off x="7134764" y="5035731"/>
              <a:ext cx="1077830" cy="1077830"/>
            </a:xfrm>
            <a:custGeom>
              <a:avLst/>
              <a:gdLst/>
              <a:ahLst/>
              <a:cxnLst/>
              <a:rect l="l" t="t" r="r" b="b"/>
              <a:pathLst>
                <a:path w="2571293" h="2571293">
                  <a:moveTo>
                    <a:pt x="0" y="0"/>
                  </a:moveTo>
                  <a:lnTo>
                    <a:pt x="2571293" y="0"/>
                  </a:lnTo>
                  <a:lnTo>
                    <a:pt x="2571293" y="2571293"/>
                  </a:lnTo>
                  <a:lnTo>
                    <a:pt x="0" y="2571293"/>
                  </a:lnTo>
                  <a:lnTo>
                    <a:pt x="0" y="0"/>
                  </a:lnTo>
                  <a:close/>
                </a:path>
              </a:pathLst>
            </a:custGeom>
            <a: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a:blipFill>
            <a:ln cap="sq">
              <a:noFill/>
              <a:prstDash val="solid"/>
              <a:miter/>
            </a:ln>
          </p:spPr>
          <p:txBody>
            <a:bodyPr/>
            <a:lstStyle/>
            <a:p>
              <a:endParaRPr lang="en-SA"/>
            </a:p>
          </p:txBody>
        </p:sp>
        <p:grpSp>
          <p:nvGrpSpPr>
            <p:cNvPr id="66" name="Group 24"/>
            <p:cNvGrpSpPr/>
            <p:nvPr/>
          </p:nvGrpSpPr>
          <p:grpSpPr>
            <a:xfrm>
              <a:off x="7232669" y="5133636"/>
              <a:ext cx="882019" cy="882019"/>
              <a:chOff x="0" y="0"/>
              <a:chExt cx="812800" cy="812800"/>
            </a:xfrm>
          </p:grpSpPr>
          <p:sp>
            <p:nvSpPr>
              <p:cNvPr id="86" name="Freeform 2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cap="sq">
                <a:noFill/>
                <a:prstDash val="solid"/>
                <a:miter/>
              </a:ln>
            </p:spPr>
            <p:txBody>
              <a:bodyPr/>
              <a:lstStyle/>
              <a:p>
                <a:endParaRPr lang="en-SA"/>
              </a:p>
            </p:txBody>
          </p:sp>
          <p:sp>
            <p:nvSpPr>
              <p:cNvPr id="87" name="TextBox 26"/>
              <p:cNvSpPr txBox="1"/>
              <p:nvPr/>
            </p:nvSpPr>
            <p:spPr>
              <a:xfrm>
                <a:off x="76200" y="38100"/>
                <a:ext cx="660400" cy="6985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grpSp>
          <p:nvGrpSpPr>
            <p:cNvPr id="67" name="Group 27"/>
            <p:cNvGrpSpPr/>
            <p:nvPr/>
          </p:nvGrpSpPr>
          <p:grpSpPr>
            <a:xfrm rot="10800000">
              <a:off x="9060863" y="4754724"/>
              <a:ext cx="406063" cy="562014"/>
              <a:chOff x="0" y="0"/>
              <a:chExt cx="587259" cy="812800"/>
            </a:xfrm>
          </p:grpSpPr>
          <p:sp>
            <p:nvSpPr>
              <p:cNvPr id="84" name="Freeform 28"/>
              <p:cNvSpPr/>
              <p:nvPr/>
            </p:nvSpPr>
            <p:spPr>
              <a:xfrm>
                <a:off x="0" y="0"/>
                <a:ext cx="587259" cy="812800"/>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000F53"/>
              </a:solidFill>
              <a:ln cap="sq">
                <a:noFill/>
                <a:prstDash val="solid"/>
                <a:miter/>
              </a:ln>
            </p:spPr>
            <p:txBody>
              <a:bodyPr/>
              <a:lstStyle/>
              <a:p>
                <a:endParaRPr lang="en-SA"/>
              </a:p>
            </p:txBody>
          </p:sp>
          <p:sp>
            <p:nvSpPr>
              <p:cNvPr id="85" name="TextBox 29"/>
              <p:cNvSpPr txBox="1"/>
              <p:nvPr/>
            </p:nvSpPr>
            <p:spPr>
              <a:xfrm>
                <a:off x="0" y="-38100"/>
                <a:ext cx="587259" cy="8509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68" name="Freeform 31"/>
            <p:cNvSpPr/>
            <p:nvPr/>
          </p:nvSpPr>
          <p:spPr>
            <a:xfrm>
              <a:off x="8714140" y="5035731"/>
              <a:ext cx="1077830" cy="1077830"/>
            </a:xfrm>
            <a:custGeom>
              <a:avLst/>
              <a:gdLst/>
              <a:ahLst/>
              <a:cxnLst/>
              <a:rect l="l" t="t" r="r" b="b"/>
              <a:pathLst>
                <a:path w="2571293" h="2571293">
                  <a:moveTo>
                    <a:pt x="0" y="0"/>
                  </a:moveTo>
                  <a:lnTo>
                    <a:pt x="2571293" y="0"/>
                  </a:lnTo>
                  <a:lnTo>
                    <a:pt x="2571293" y="2571293"/>
                  </a:lnTo>
                  <a:lnTo>
                    <a:pt x="0" y="2571293"/>
                  </a:lnTo>
                  <a:lnTo>
                    <a:pt x="0" y="0"/>
                  </a:lnTo>
                  <a:close/>
                </a:path>
              </a:pathLst>
            </a:custGeom>
            <a: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a:blipFill>
            <a:ln cap="sq">
              <a:noFill/>
              <a:prstDash val="solid"/>
              <a:miter/>
            </a:ln>
          </p:spPr>
          <p:txBody>
            <a:bodyPr/>
            <a:lstStyle/>
            <a:p>
              <a:endParaRPr lang="en-SA"/>
            </a:p>
          </p:txBody>
        </p:sp>
        <p:grpSp>
          <p:nvGrpSpPr>
            <p:cNvPr id="69" name="Group 32"/>
            <p:cNvGrpSpPr/>
            <p:nvPr/>
          </p:nvGrpSpPr>
          <p:grpSpPr>
            <a:xfrm>
              <a:off x="8812046" y="5133636"/>
              <a:ext cx="882019" cy="882019"/>
              <a:chOff x="0" y="0"/>
              <a:chExt cx="812800" cy="812800"/>
            </a:xfrm>
          </p:grpSpPr>
          <p:sp>
            <p:nvSpPr>
              <p:cNvPr id="82" name="Freeform 3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cap="sq">
                <a:noFill/>
                <a:prstDash val="solid"/>
                <a:miter/>
              </a:ln>
            </p:spPr>
            <p:txBody>
              <a:bodyPr/>
              <a:lstStyle/>
              <a:p>
                <a:endParaRPr lang="en-SA"/>
              </a:p>
            </p:txBody>
          </p:sp>
          <p:sp>
            <p:nvSpPr>
              <p:cNvPr id="83" name="TextBox 34"/>
              <p:cNvSpPr txBox="1"/>
              <p:nvPr/>
            </p:nvSpPr>
            <p:spPr>
              <a:xfrm>
                <a:off x="76200" y="38100"/>
                <a:ext cx="660400" cy="6985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grpSp>
          <p:nvGrpSpPr>
            <p:cNvPr id="70" name="Group 35"/>
            <p:cNvGrpSpPr/>
            <p:nvPr/>
          </p:nvGrpSpPr>
          <p:grpSpPr>
            <a:xfrm rot="10800000">
              <a:off x="2746753" y="4763368"/>
              <a:ext cx="406063" cy="562014"/>
              <a:chOff x="0" y="0"/>
              <a:chExt cx="587259" cy="812800"/>
            </a:xfrm>
          </p:grpSpPr>
          <p:sp>
            <p:nvSpPr>
              <p:cNvPr id="80" name="Freeform 36"/>
              <p:cNvSpPr/>
              <p:nvPr/>
            </p:nvSpPr>
            <p:spPr>
              <a:xfrm>
                <a:off x="0" y="0"/>
                <a:ext cx="587259" cy="812800"/>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01AFB1"/>
              </a:solidFill>
              <a:ln cap="sq">
                <a:noFill/>
                <a:prstDash val="solid"/>
                <a:miter/>
              </a:ln>
            </p:spPr>
            <p:txBody>
              <a:bodyPr/>
              <a:lstStyle/>
              <a:p>
                <a:endParaRPr lang="en-SA"/>
              </a:p>
            </p:txBody>
          </p:sp>
          <p:sp>
            <p:nvSpPr>
              <p:cNvPr id="81" name="TextBox 37"/>
              <p:cNvSpPr txBox="1"/>
              <p:nvPr/>
            </p:nvSpPr>
            <p:spPr>
              <a:xfrm>
                <a:off x="0" y="-38100"/>
                <a:ext cx="587259" cy="8509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71" name="Freeform 39"/>
            <p:cNvSpPr/>
            <p:nvPr/>
          </p:nvSpPr>
          <p:spPr>
            <a:xfrm>
              <a:off x="2400030" y="5044375"/>
              <a:ext cx="1077830" cy="1077830"/>
            </a:xfrm>
            <a:custGeom>
              <a:avLst/>
              <a:gdLst/>
              <a:ahLst/>
              <a:cxnLst/>
              <a:rect l="l" t="t" r="r" b="b"/>
              <a:pathLst>
                <a:path w="2571293" h="2571293">
                  <a:moveTo>
                    <a:pt x="0" y="0"/>
                  </a:moveTo>
                  <a:lnTo>
                    <a:pt x="2571292" y="0"/>
                  </a:lnTo>
                  <a:lnTo>
                    <a:pt x="2571292" y="2571293"/>
                  </a:lnTo>
                  <a:lnTo>
                    <a:pt x="0" y="2571293"/>
                  </a:lnTo>
                  <a:lnTo>
                    <a:pt x="0" y="0"/>
                  </a:lnTo>
                  <a:close/>
                </a:path>
              </a:pathLst>
            </a:custGeom>
            <a: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a:blipFill>
            <a:ln cap="sq">
              <a:noFill/>
              <a:prstDash val="solid"/>
              <a:miter/>
            </a:ln>
          </p:spPr>
          <p:txBody>
            <a:bodyPr/>
            <a:lstStyle/>
            <a:p>
              <a:endParaRPr lang="en-SA"/>
            </a:p>
          </p:txBody>
        </p:sp>
        <p:grpSp>
          <p:nvGrpSpPr>
            <p:cNvPr id="72" name="Group 40"/>
            <p:cNvGrpSpPr/>
            <p:nvPr/>
          </p:nvGrpSpPr>
          <p:grpSpPr>
            <a:xfrm>
              <a:off x="2497935" y="5142281"/>
              <a:ext cx="882019" cy="882019"/>
              <a:chOff x="0" y="0"/>
              <a:chExt cx="812800" cy="812800"/>
            </a:xfrm>
          </p:grpSpPr>
          <p:sp>
            <p:nvSpPr>
              <p:cNvPr id="78" name="Freeform 4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cap="sq">
                <a:noFill/>
                <a:prstDash val="solid"/>
                <a:miter/>
              </a:ln>
            </p:spPr>
            <p:txBody>
              <a:bodyPr/>
              <a:lstStyle/>
              <a:p>
                <a:endParaRPr lang="en-SA"/>
              </a:p>
            </p:txBody>
          </p:sp>
          <p:sp>
            <p:nvSpPr>
              <p:cNvPr id="79" name="TextBox 42"/>
              <p:cNvSpPr txBox="1"/>
              <p:nvPr/>
            </p:nvSpPr>
            <p:spPr>
              <a:xfrm>
                <a:off x="76200" y="38100"/>
                <a:ext cx="660400" cy="698500"/>
              </a:xfrm>
              <a:prstGeom prst="rect">
                <a:avLst/>
              </a:prstGeom>
            </p:spPr>
            <p:txBody>
              <a:bodyPr lIns="21287" tIns="21287" rIns="21287" bIns="21287" rtlCol="0" anchor="ctr"/>
              <a:lstStyle/>
              <a:p>
                <a:pPr algn="ctr">
                  <a:lnSpc>
                    <a:spcPts val="1837"/>
                  </a:lnSpc>
                  <a:spcBef>
                    <a:spcPct val="0"/>
                  </a:spcBef>
                </a:pPr>
                <a:endParaRPr>
                  <a:solidFill>
                    <a:prstClr val="black"/>
                  </a:solidFill>
                  <a:latin typeface="SST Arabic Medium" panose="020B0604030504020204" pitchFamily="34" charset="-78"/>
                  <a:cs typeface="SST Arabic Medium" panose="020B0604030504020204" pitchFamily="34" charset="-78"/>
                </a:endParaRPr>
              </a:p>
            </p:txBody>
          </p:sp>
        </p:grpSp>
        <p:sp>
          <p:nvSpPr>
            <p:cNvPr id="73" name="TextBox 48"/>
            <p:cNvSpPr txBox="1"/>
            <p:nvPr/>
          </p:nvSpPr>
          <p:spPr>
            <a:xfrm>
              <a:off x="4338202" y="4821023"/>
              <a:ext cx="338315" cy="282129"/>
            </a:xfrm>
            <a:prstGeom prst="rect">
              <a:avLst/>
            </a:prstGeom>
          </p:spPr>
          <p:txBody>
            <a:bodyPr lIns="0" tIns="0" rIns="0" bIns="0" rtlCol="0" anchor="t">
              <a:spAutoFit/>
            </a:bodyPr>
            <a:lstStyle/>
            <a:p>
              <a:pPr algn="ctr">
                <a:lnSpc>
                  <a:spcPts val="2249"/>
                </a:lnSpc>
                <a:spcBef>
                  <a:spcPct val="0"/>
                </a:spcBef>
              </a:pPr>
              <a:r>
                <a:rPr lang="ar-SA" b="1" dirty="0">
                  <a:solidFill>
                    <a:srgbClr val="F8F8F8"/>
                  </a:solidFill>
                  <a:latin typeface="SST Arabic Medium" panose="020B0604030504020204" pitchFamily="34" charset="-78"/>
                  <a:ea typeface="SST Arabic Bold"/>
                  <a:cs typeface="SST Arabic Medium" panose="020B0604030504020204" pitchFamily="34" charset="-78"/>
                  <a:sym typeface="SST Arabic Bold"/>
                </a:rPr>
                <a:t>04</a:t>
              </a:r>
              <a:endParaRPr lang="en-US" b="1" dirty="0">
                <a:solidFill>
                  <a:srgbClr val="F8F8F8"/>
                </a:solidFill>
                <a:latin typeface="SST Arabic Medium" panose="020B0604030504020204" pitchFamily="34" charset="-78"/>
                <a:ea typeface="SST Arabic Bold"/>
                <a:cs typeface="SST Arabic Medium" panose="020B0604030504020204" pitchFamily="34" charset="-78"/>
                <a:sym typeface="SST Arabic Bold"/>
              </a:endParaRPr>
            </a:p>
          </p:txBody>
        </p:sp>
        <p:sp>
          <p:nvSpPr>
            <p:cNvPr id="74" name="TextBox 49"/>
            <p:cNvSpPr txBox="1"/>
            <p:nvPr/>
          </p:nvSpPr>
          <p:spPr>
            <a:xfrm>
              <a:off x="5937116" y="4822787"/>
              <a:ext cx="338315" cy="282129"/>
            </a:xfrm>
            <a:prstGeom prst="rect">
              <a:avLst/>
            </a:prstGeom>
          </p:spPr>
          <p:txBody>
            <a:bodyPr lIns="0" tIns="0" rIns="0" bIns="0" rtlCol="0" anchor="t">
              <a:spAutoFit/>
            </a:bodyPr>
            <a:lstStyle/>
            <a:p>
              <a:pPr algn="ctr">
                <a:lnSpc>
                  <a:spcPts val="2249"/>
                </a:lnSpc>
                <a:spcBef>
                  <a:spcPct val="0"/>
                </a:spcBef>
              </a:pPr>
              <a:r>
                <a:rPr lang="ar-SA" b="1" dirty="0">
                  <a:solidFill>
                    <a:srgbClr val="F8F8F8"/>
                  </a:solidFill>
                  <a:latin typeface="SST Arabic Medium" panose="020B0604030504020204" pitchFamily="34" charset="-78"/>
                  <a:ea typeface="SST Arabic Bold"/>
                  <a:cs typeface="SST Arabic Medium" panose="020B0604030504020204" pitchFamily="34" charset="-78"/>
                  <a:sym typeface="SST Arabic Bold"/>
                </a:rPr>
                <a:t>03</a:t>
              </a:r>
              <a:endParaRPr lang="en-US" b="1" dirty="0">
                <a:solidFill>
                  <a:srgbClr val="F8F8F8"/>
                </a:solidFill>
                <a:latin typeface="SST Arabic Medium" panose="020B0604030504020204" pitchFamily="34" charset="-78"/>
                <a:ea typeface="SST Arabic Bold"/>
                <a:cs typeface="SST Arabic Medium" panose="020B0604030504020204" pitchFamily="34" charset="-78"/>
                <a:sym typeface="SST Arabic Bold"/>
              </a:endParaRPr>
            </a:p>
          </p:txBody>
        </p:sp>
        <p:sp>
          <p:nvSpPr>
            <p:cNvPr id="75" name="TextBox 51"/>
            <p:cNvSpPr txBox="1"/>
            <p:nvPr/>
          </p:nvSpPr>
          <p:spPr>
            <a:xfrm>
              <a:off x="7515360" y="4814122"/>
              <a:ext cx="338315" cy="282129"/>
            </a:xfrm>
            <a:prstGeom prst="rect">
              <a:avLst/>
            </a:prstGeom>
          </p:spPr>
          <p:txBody>
            <a:bodyPr lIns="0" tIns="0" rIns="0" bIns="0" rtlCol="0" anchor="t">
              <a:spAutoFit/>
            </a:bodyPr>
            <a:lstStyle>
              <a:defPPr>
                <a:defRPr lang="en-US"/>
              </a:defPPr>
              <a:lvl1pPr algn="justLow">
                <a:lnSpc>
                  <a:spcPts val="2249"/>
                </a:lnSpc>
                <a:spcBef>
                  <a:spcPct val="0"/>
                </a:spcBef>
                <a:defRPr sz="1757" b="1">
                  <a:solidFill>
                    <a:srgbClr val="F8F8F8"/>
                  </a:solidFill>
                  <a:latin typeface="SST Arabic Bold"/>
                  <a:ea typeface="SST Arabic Bold"/>
                  <a:cs typeface="SST Arabic Bold"/>
                </a:defRPr>
              </a:lvl1pPr>
            </a:lstStyle>
            <a:p>
              <a:pPr algn="ctr"/>
              <a:r>
                <a:rPr lang="ar-SA" sz="1800" dirty="0">
                  <a:latin typeface="SST Arabic Medium" panose="020B0604030504020204" pitchFamily="34" charset="-78"/>
                  <a:cs typeface="SST Arabic Medium" panose="020B0604030504020204" pitchFamily="34" charset="-78"/>
                  <a:sym typeface="SST Arabic Bold"/>
                </a:rPr>
                <a:t>02</a:t>
              </a:r>
              <a:endParaRPr lang="en-US" sz="1800" dirty="0">
                <a:latin typeface="SST Arabic Medium" panose="020B0604030504020204" pitchFamily="34" charset="-78"/>
                <a:cs typeface="SST Arabic Medium" panose="020B0604030504020204" pitchFamily="34" charset="-78"/>
                <a:sym typeface="SST Arabic Bold"/>
              </a:endParaRPr>
            </a:p>
          </p:txBody>
        </p:sp>
        <p:sp>
          <p:nvSpPr>
            <p:cNvPr id="76" name="TextBox 52"/>
            <p:cNvSpPr txBox="1"/>
            <p:nvPr/>
          </p:nvSpPr>
          <p:spPr>
            <a:xfrm>
              <a:off x="9094737" y="4805476"/>
              <a:ext cx="338315" cy="282129"/>
            </a:xfrm>
            <a:prstGeom prst="rect">
              <a:avLst/>
            </a:prstGeom>
          </p:spPr>
          <p:txBody>
            <a:bodyPr lIns="0" tIns="0" rIns="0" bIns="0" rtlCol="0" anchor="t">
              <a:spAutoFit/>
            </a:bodyPr>
            <a:lstStyle/>
            <a:p>
              <a:pPr algn="ctr">
                <a:lnSpc>
                  <a:spcPts val="2249"/>
                </a:lnSpc>
                <a:spcBef>
                  <a:spcPct val="0"/>
                </a:spcBef>
              </a:pPr>
              <a:r>
                <a:rPr lang="ar-SA" b="1" dirty="0">
                  <a:solidFill>
                    <a:srgbClr val="F8F8F8"/>
                  </a:solidFill>
                  <a:latin typeface="SST Arabic Medium" panose="020B0604030504020204" pitchFamily="34" charset="-78"/>
                  <a:ea typeface="SST Arabic Bold"/>
                  <a:cs typeface="SST Arabic Medium" panose="020B0604030504020204" pitchFamily="34" charset="-78"/>
                  <a:sym typeface="SST Arabic Bold"/>
                </a:rPr>
                <a:t>01</a:t>
              </a:r>
              <a:endParaRPr lang="en-US" b="1" dirty="0">
                <a:solidFill>
                  <a:srgbClr val="F8F8F8"/>
                </a:solidFill>
                <a:latin typeface="SST Arabic Medium" panose="020B0604030504020204" pitchFamily="34" charset="-78"/>
                <a:ea typeface="SST Arabic Bold"/>
                <a:cs typeface="SST Arabic Medium" panose="020B0604030504020204" pitchFamily="34" charset="-78"/>
                <a:sym typeface="SST Arabic Bold"/>
              </a:endParaRPr>
            </a:p>
          </p:txBody>
        </p:sp>
        <p:sp>
          <p:nvSpPr>
            <p:cNvPr id="77" name="TextBox 54"/>
            <p:cNvSpPr txBox="1"/>
            <p:nvPr/>
          </p:nvSpPr>
          <p:spPr>
            <a:xfrm>
              <a:off x="2746752" y="4805476"/>
              <a:ext cx="338315" cy="282129"/>
            </a:xfrm>
            <a:prstGeom prst="rect">
              <a:avLst/>
            </a:prstGeom>
          </p:spPr>
          <p:txBody>
            <a:bodyPr lIns="0" tIns="0" rIns="0" bIns="0" rtlCol="0" anchor="t">
              <a:spAutoFit/>
            </a:bodyPr>
            <a:lstStyle/>
            <a:p>
              <a:pPr algn="ctr">
                <a:lnSpc>
                  <a:spcPts val="2249"/>
                </a:lnSpc>
                <a:spcBef>
                  <a:spcPct val="0"/>
                </a:spcBef>
              </a:pPr>
              <a:r>
                <a:rPr lang="ar-SA" b="1" dirty="0">
                  <a:solidFill>
                    <a:srgbClr val="F8F8F8"/>
                  </a:solidFill>
                  <a:latin typeface="SST Arabic Medium" panose="020B0604030504020204" pitchFamily="34" charset="-78"/>
                  <a:ea typeface="SST Arabic Bold"/>
                  <a:cs typeface="SST Arabic Medium" panose="020B0604030504020204" pitchFamily="34" charset="-78"/>
                  <a:sym typeface="SST Arabic Bold"/>
                </a:rPr>
                <a:t>05</a:t>
              </a:r>
              <a:endParaRPr lang="en-US" b="1" dirty="0">
                <a:solidFill>
                  <a:srgbClr val="F8F8F8"/>
                </a:solidFill>
                <a:latin typeface="SST Arabic Medium" panose="020B0604030504020204" pitchFamily="34" charset="-78"/>
                <a:ea typeface="SST Arabic Bold"/>
                <a:cs typeface="SST Arabic Medium" panose="020B0604030504020204" pitchFamily="34" charset="-78"/>
                <a:sym typeface="SST Arabic Bold"/>
              </a:endParaRPr>
            </a:p>
          </p:txBody>
        </p:sp>
      </p:grpSp>
      <p:sp>
        <p:nvSpPr>
          <p:cNvPr id="98" name="Rectangle 97">
            <a:extLst>
              <a:ext uri="{FF2B5EF4-FFF2-40B4-BE49-F238E27FC236}">
                <a16:creationId xmlns:a16="http://schemas.microsoft.com/office/drawing/2014/main" id="{F06B6DF8-E8C4-4E7C-938C-470D8E897D5E}"/>
              </a:ext>
            </a:extLst>
          </p:cNvPr>
          <p:cNvSpPr/>
          <p:nvPr/>
        </p:nvSpPr>
        <p:spPr>
          <a:xfrm>
            <a:off x="9381622" y="5095599"/>
            <a:ext cx="1397650" cy="523220"/>
          </a:xfrm>
          <a:prstGeom prst="rect">
            <a:avLst/>
          </a:prstGeom>
        </p:spPr>
        <p:txBody>
          <a:bodyPr wrap="square">
            <a:spAutoFit/>
          </a:bodyPr>
          <a:lstStyle/>
          <a:p>
            <a:pPr lvl="0" algn="ctr" rtl="1"/>
            <a:r>
              <a:rPr lang="ar-EG" sz="1400" dirty="0">
                <a:solidFill>
                  <a:srgbClr val="03A5AD"/>
                </a:solidFill>
                <a:latin typeface="SST Arabic Medium" pitchFamily="34" charset="-78"/>
                <a:cs typeface="SST Arabic Medium" pitchFamily="34" charset="-78"/>
              </a:rPr>
              <a:t>الرؤية</a:t>
            </a:r>
          </a:p>
          <a:p>
            <a:pPr lvl="0" algn="ctr" rtl="1"/>
            <a:r>
              <a:rPr lang="ar-EG" sz="1400" dirty="0">
                <a:solidFill>
                  <a:srgbClr val="03A5AD"/>
                </a:solidFill>
                <a:latin typeface="SST Arabic Medium" pitchFamily="34" charset="-78"/>
                <a:cs typeface="SST Arabic Medium" pitchFamily="34" charset="-78"/>
              </a:rPr>
              <a:t> والأهداف</a:t>
            </a:r>
          </a:p>
        </p:txBody>
      </p:sp>
      <p:sp>
        <p:nvSpPr>
          <p:cNvPr id="99" name="Rectangle 98">
            <a:extLst>
              <a:ext uri="{FF2B5EF4-FFF2-40B4-BE49-F238E27FC236}">
                <a16:creationId xmlns:a16="http://schemas.microsoft.com/office/drawing/2014/main" id="{F06B6DF8-E8C4-4E7C-938C-470D8E897D5E}"/>
              </a:ext>
            </a:extLst>
          </p:cNvPr>
          <p:cNvSpPr/>
          <p:nvPr/>
        </p:nvSpPr>
        <p:spPr>
          <a:xfrm>
            <a:off x="7402008" y="5112888"/>
            <a:ext cx="1397650" cy="523220"/>
          </a:xfrm>
          <a:prstGeom prst="rect">
            <a:avLst/>
          </a:prstGeom>
        </p:spPr>
        <p:txBody>
          <a:bodyPr wrap="square">
            <a:spAutoFit/>
          </a:bodyPr>
          <a:lstStyle/>
          <a:p>
            <a:pPr lvl="0" algn="ctr" rtl="1"/>
            <a:r>
              <a:rPr lang="ar-EG" sz="1400" dirty="0">
                <a:solidFill>
                  <a:srgbClr val="03A5AD"/>
                </a:solidFill>
                <a:latin typeface="SST Arabic Medium" pitchFamily="34" charset="-78"/>
                <a:cs typeface="SST Arabic Medium" pitchFamily="34" charset="-78"/>
              </a:rPr>
              <a:t>الأدوار والمسؤوليات</a:t>
            </a:r>
          </a:p>
        </p:txBody>
      </p:sp>
      <p:sp>
        <p:nvSpPr>
          <p:cNvPr id="100" name="Rectangle 99">
            <a:extLst>
              <a:ext uri="{FF2B5EF4-FFF2-40B4-BE49-F238E27FC236}">
                <a16:creationId xmlns:a16="http://schemas.microsoft.com/office/drawing/2014/main" id="{F06B6DF8-E8C4-4E7C-938C-470D8E897D5E}"/>
              </a:ext>
            </a:extLst>
          </p:cNvPr>
          <p:cNvSpPr/>
          <p:nvPr/>
        </p:nvSpPr>
        <p:spPr>
          <a:xfrm>
            <a:off x="5385870" y="5141177"/>
            <a:ext cx="1397650" cy="523220"/>
          </a:xfrm>
          <a:prstGeom prst="rect">
            <a:avLst/>
          </a:prstGeom>
        </p:spPr>
        <p:txBody>
          <a:bodyPr wrap="square">
            <a:spAutoFit/>
          </a:bodyPr>
          <a:lstStyle/>
          <a:p>
            <a:pPr lvl="0" algn="ctr" rtl="1"/>
            <a:r>
              <a:rPr lang="ar-EG" sz="1400" dirty="0">
                <a:solidFill>
                  <a:srgbClr val="03A5AD"/>
                </a:solidFill>
                <a:latin typeface="SST Arabic Medium" pitchFamily="34" charset="-78"/>
                <a:cs typeface="SST Arabic Medium" pitchFamily="34" charset="-78"/>
              </a:rPr>
              <a:t>أعمال فريق المشروع</a:t>
            </a:r>
          </a:p>
        </p:txBody>
      </p:sp>
      <p:sp>
        <p:nvSpPr>
          <p:cNvPr id="101" name="Rectangle 100">
            <a:extLst>
              <a:ext uri="{FF2B5EF4-FFF2-40B4-BE49-F238E27FC236}">
                <a16:creationId xmlns:a16="http://schemas.microsoft.com/office/drawing/2014/main" id="{F06B6DF8-E8C4-4E7C-938C-470D8E897D5E}"/>
              </a:ext>
            </a:extLst>
          </p:cNvPr>
          <p:cNvSpPr/>
          <p:nvPr/>
        </p:nvSpPr>
        <p:spPr>
          <a:xfrm>
            <a:off x="3392189" y="5259809"/>
            <a:ext cx="1397650" cy="307777"/>
          </a:xfrm>
          <a:prstGeom prst="rect">
            <a:avLst/>
          </a:prstGeom>
        </p:spPr>
        <p:txBody>
          <a:bodyPr wrap="square">
            <a:spAutoFit/>
          </a:bodyPr>
          <a:lstStyle/>
          <a:p>
            <a:pPr lvl="0" algn="ctr" rtl="1"/>
            <a:r>
              <a:rPr lang="ar-EG" sz="1400" dirty="0">
                <a:solidFill>
                  <a:srgbClr val="03A5AD"/>
                </a:solidFill>
                <a:latin typeface="SST Arabic Medium" pitchFamily="34" charset="-78"/>
                <a:cs typeface="SST Arabic Medium" pitchFamily="34" charset="-78"/>
              </a:rPr>
              <a:t>الإرشاد</a:t>
            </a:r>
          </a:p>
        </p:txBody>
      </p:sp>
      <p:sp>
        <p:nvSpPr>
          <p:cNvPr id="102" name="Rectangle 101">
            <a:extLst>
              <a:ext uri="{FF2B5EF4-FFF2-40B4-BE49-F238E27FC236}">
                <a16:creationId xmlns:a16="http://schemas.microsoft.com/office/drawing/2014/main" id="{F06B6DF8-E8C4-4E7C-938C-470D8E897D5E}"/>
              </a:ext>
            </a:extLst>
          </p:cNvPr>
          <p:cNvSpPr/>
          <p:nvPr/>
        </p:nvSpPr>
        <p:spPr>
          <a:xfrm>
            <a:off x="1398508" y="5259809"/>
            <a:ext cx="1397650" cy="307777"/>
          </a:xfrm>
          <a:prstGeom prst="rect">
            <a:avLst/>
          </a:prstGeom>
        </p:spPr>
        <p:txBody>
          <a:bodyPr wrap="square">
            <a:spAutoFit/>
          </a:bodyPr>
          <a:lstStyle/>
          <a:p>
            <a:pPr lvl="0" algn="ctr" rtl="1"/>
            <a:r>
              <a:rPr lang="ar-EG" sz="1400" dirty="0">
                <a:solidFill>
                  <a:srgbClr val="03A5AD"/>
                </a:solidFill>
                <a:latin typeface="SST Arabic Medium" pitchFamily="34" charset="-78"/>
                <a:cs typeface="SST Arabic Medium" pitchFamily="34" charset="-78"/>
              </a:rPr>
              <a:t>النمو</a:t>
            </a:r>
          </a:p>
        </p:txBody>
      </p:sp>
      <p:sp>
        <p:nvSpPr>
          <p:cNvPr id="103" name="Left Bracket 102"/>
          <p:cNvSpPr/>
          <p:nvPr/>
        </p:nvSpPr>
        <p:spPr>
          <a:xfrm rot="16200000">
            <a:off x="4044395" y="4188438"/>
            <a:ext cx="143983" cy="3985164"/>
          </a:xfrm>
          <a:prstGeom prst="leftBracket">
            <a:avLst/>
          </a:prstGeom>
          <a:ln w="28575">
            <a:solidFill>
              <a:srgbClr val="03A5AD"/>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79865176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06B6DF8-E8C4-4E7C-938C-470D8E897D5E}"/>
              </a:ext>
            </a:extLst>
          </p:cNvPr>
          <p:cNvSpPr/>
          <p:nvPr/>
        </p:nvSpPr>
        <p:spPr>
          <a:xfrm>
            <a:off x="3808207" y="1456072"/>
            <a:ext cx="7610471" cy="2169825"/>
          </a:xfrm>
          <a:prstGeom prst="rect">
            <a:avLst/>
          </a:prstGeom>
        </p:spPr>
        <p:txBody>
          <a:bodyPr wrap="square">
            <a:spAutoFit/>
          </a:bodyPr>
          <a:lstStyle/>
          <a:p>
            <a:pPr lvl="0" algn="justLow" rtl="1">
              <a:lnSpc>
                <a:spcPct val="150000"/>
              </a:lnSpc>
            </a:pPr>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2. </a:t>
            </a:r>
            <a:r>
              <a:rPr lang="ar-DZ" dirty="0">
                <a:solidFill>
                  <a:srgbClr val="03A5AD"/>
                </a:solidFill>
                <a:latin typeface="SST Arabic Medium" pitchFamily="34" charset="-78"/>
                <a:cs typeface="SST Arabic Medium" pitchFamily="34" charset="-78"/>
              </a:rPr>
              <a:t>ثقافة فريق المشروع</a:t>
            </a:r>
            <a:endPar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a:p>
            <a:pPr lvl="0"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يطور كل فريق مشروع ثقافته الخاصة. قد يتم ترسيخ ثقافة فريق المشروع من خلال تطوير قواعد لفريق المشروع بشكل</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متعمد، أو بشكل ودي من خلال سلوكيات وأفعال أعضاء فريق المشروع. </a:t>
            </a:r>
            <a:endParaRPr kumimoji="0" lang="en-US"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5" name="TextBox 4">
            <a:extLst>
              <a:ext uri="{FF2B5EF4-FFF2-40B4-BE49-F238E27FC236}">
                <a16:creationId xmlns:a16="http://schemas.microsoft.com/office/drawing/2014/main" id="{8249948D-BBDB-4E76-9400-2D1FA5AEDA87}"/>
              </a:ext>
            </a:extLst>
          </p:cNvPr>
          <p:cNvSpPr txBox="1"/>
          <p:nvPr/>
        </p:nvSpPr>
        <p:spPr>
          <a:xfrm>
            <a:off x="5812848"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الفريق</a:t>
            </a:r>
          </a:p>
        </p:txBody>
      </p:sp>
    </p:spTree>
    <p:extLst>
      <p:ext uri="{BB962C8B-B14F-4D97-AF65-F5344CB8AC3E}">
        <p14:creationId xmlns:p14="http://schemas.microsoft.com/office/powerpoint/2010/main" val="150595165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06B6DF8-E8C4-4E7C-938C-470D8E897D5E}"/>
              </a:ext>
            </a:extLst>
          </p:cNvPr>
          <p:cNvSpPr/>
          <p:nvPr/>
        </p:nvSpPr>
        <p:spPr>
          <a:xfrm>
            <a:off x="3829722" y="1371629"/>
            <a:ext cx="7765937" cy="1668918"/>
          </a:xfrm>
          <a:prstGeom prst="rect">
            <a:avLst/>
          </a:prstGeom>
        </p:spPr>
        <p:txBody>
          <a:bodyPr wrap="square">
            <a:spAutoFit/>
          </a:bodyPr>
          <a:lstStyle/>
          <a:p>
            <a:pPr lvl="0"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يعد مدير المشروع عاملاً أساسيًا في إنشاء والحفاظ على بيئة آمنة ومحترمة دون اصدار أحكام مسبقة تسمح لفريق</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المشروع بالتواصل بشكل منفتح. وإحدى الوسائل لتحقيق ذلك هي نمذجة السلوكيات المرغوبة، مثل:</a:t>
            </a:r>
            <a:endParaRPr kumimoji="0" lang="en-US" b="0"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5" name="TextBox 4">
            <a:extLst>
              <a:ext uri="{FF2B5EF4-FFF2-40B4-BE49-F238E27FC236}">
                <a16:creationId xmlns:a16="http://schemas.microsoft.com/office/drawing/2014/main" id="{8249948D-BBDB-4E76-9400-2D1FA5AEDA87}"/>
              </a:ext>
            </a:extLst>
          </p:cNvPr>
          <p:cNvSpPr txBox="1"/>
          <p:nvPr/>
        </p:nvSpPr>
        <p:spPr>
          <a:xfrm>
            <a:off x="5812848"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الفريق</a:t>
            </a:r>
          </a:p>
        </p:txBody>
      </p:sp>
      <p:sp>
        <p:nvSpPr>
          <p:cNvPr id="10" name="Freeform 3"/>
          <p:cNvSpPr/>
          <p:nvPr/>
        </p:nvSpPr>
        <p:spPr>
          <a:xfrm>
            <a:off x="3337691" y="4274315"/>
            <a:ext cx="3300164" cy="944672"/>
          </a:xfrm>
          <a:custGeom>
            <a:avLst/>
            <a:gdLst/>
            <a:ahLst/>
            <a:cxnLst/>
            <a:rect l="l" t="t" r="r" b="b"/>
            <a:pathLst>
              <a:path w="9312983" h="2665841">
                <a:moveTo>
                  <a:pt x="0" y="0"/>
                </a:moveTo>
                <a:lnTo>
                  <a:pt x="9312983" y="0"/>
                </a:lnTo>
                <a:lnTo>
                  <a:pt x="9312983" y="2665841"/>
                </a:lnTo>
                <a:lnTo>
                  <a:pt x="0" y="266584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SA"/>
          </a:p>
        </p:txBody>
      </p:sp>
      <p:sp>
        <p:nvSpPr>
          <p:cNvPr id="11" name="Freeform 4"/>
          <p:cNvSpPr/>
          <p:nvPr/>
        </p:nvSpPr>
        <p:spPr>
          <a:xfrm flipH="1">
            <a:off x="6637854" y="4274315"/>
            <a:ext cx="3300164" cy="944672"/>
          </a:xfrm>
          <a:custGeom>
            <a:avLst/>
            <a:gdLst/>
            <a:ahLst/>
            <a:cxnLst/>
            <a:rect l="l" t="t" r="r" b="b"/>
            <a:pathLst>
              <a:path w="9312983" h="2665841">
                <a:moveTo>
                  <a:pt x="9312982" y="0"/>
                </a:moveTo>
                <a:lnTo>
                  <a:pt x="0" y="0"/>
                </a:lnTo>
                <a:lnTo>
                  <a:pt x="0" y="2665841"/>
                </a:lnTo>
                <a:lnTo>
                  <a:pt x="9312982" y="2665841"/>
                </a:lnTo>
                <a:lnTo>
                  <a:pt x="9312982"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SA"/>
          </a:p>
        </p:txBody>
      </p:sp>
      <p:grpSp>
        <p:nvGrpSpPr>
          <p:cNvPr id="12" name="Group 5"/>
          <p:cNvGrpSpPr/>
          <p:nvPr/>
        </p:nvGrpSpPr>
        <p:grpSpPr>
          <a:xfrm>
            <a:off x="3337691" y="3718939"/>
            <a:ext cx="1100833" cy="1110752"/>
            <a:chOff x="0" y="0"/>
            <a:chExt cx="805541" cy="812800"/>
          </a:xfrm>
        </p:grpSpPr>
        <p:sp>
          <p:nvSpPr>
            <p:cNvPr id="74" name="Freeform 6"/>
            <p:cNvSpPr/>
            <p:nvPr/>
          </p:nvSpPr>
          <p:spPr>
            <a:xfrm>
              <a:off x="0" y="0"/>
              <a:ext cx="805541" cy="812800"/>
            </a:xfrm>
            <a:custGeom>
              <a:avLst/>
              <a:gdLst/>
              <a:ahLst/>
              <a:cxnLst/>
              <a:rect l="l" t="t" r="r" b="b"/>
              <a:pathLst>
                <a:path w="805541" h="812800">
                  <a:moveTo>
                    <a:pt x="402771" y="0"/>
                  </a:moveTo>
                  <a:cubicBezTo>
                    <a:pt x="180327" y="0"/>
                    <a:pt x="0" y="181951"/>
                    <a:pt x="0" y="406400"/>
                  </a:cubicBezTo>
                  <a:cubicBezTo>
                    <a:pt x="0" y="630849"/>
                    <a:pt x="180327" y="812800"/>
                    <a:pt x="402771" y="812800"/>
                  </a:cubicBezTo>
                  <a:cubicBezTo>
                    <a:pt x="625215" y="812800"/>
                    <a:pt x="805541" y="630849"/>
                    <a:pt x="805541" y="406400"/>
                  </a:cubicBezTo>
                  <a:cubicBezTo>
                    <a:pt x="805541" y="181951"/>
                    <a:pt x="625215" y="0"/>
                    <a:pt x="402771" y="0"/>
                  </a:cubicBezTo>
                  <a:close/>
                </a:path>
              </a:pathLst>
            </a:custGeom>
            <a:solidFill>
              <a:srgbClr val="000000">
                <a:alpha val="0"/>
              </a:srgbClr>
            </a:solidFill>
            <a:ln w="66675" cap="sq">
              <a:solidFill>
                <a:srgbClr val="576874"/>
              </a:solidFill>
              <a:prstDash val="solid"/>
              <a:miter/>
            </a:ln>
          </p:spPr>
          <p:txBody>
            <a:bodyPr/>
            <a:lstStyle/>
            <a:p>
              <a:endParaRPr lang="en-SA"/>
            </a:p>
          </p:txBody>
        </p:sp>
        <p:sp>
          <p:nvSpPr>
            <p:cNvPr id="75" name="TextBox 7"/>
            <p:cNvSpPr txBox="1"/>
            <p:nvPr/>
          </p:nvSpPr>
          <p:spPr>
            <a:xfrm>
              <a:off x="75520" y="47625"/>
              <a:ext cx="654502" cy="68897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13" name="Freeform 8"/>
          <p:cNvSpPr/>
          <p:nvPr/>
        </p:nvSpPr>
        <p:spPr>
          <a:xfrm>
            <a:off x="3385095" y="3771303"/>
            <a:ext cx="1006024" cy="1006024"/>
          </a:xfrm>
          <a:custGeom>
            <a:avLst/>
            <a:gdLst/>
            <a:ahLst/>
            <a:cxnLst/>
            <a:rect l="l" t="t" r="r" b="b"/>
            <a:pathLst>
              <a:path w="2838976" h="2838976">
                <a:moveTo>
                  <a:pt x="0" y="0"/>
                </a:moveTo>
                <a:lnTo>
                  <a:pt x="2838976" y="0"/>
                </a:lnTo>
                <a:lnTo>
                  <a:pt x="2838976" y="2838976"/>
                </a:lnTo>
                <a:lnTo>
                  <a:pt x="0" y="2838976"/>
                </a:lnTo>
                <a:lnTo>
                  <a:pt x="0" y="0"/>
                </a:lnTo>
                <a:close/>
              </a:path>
            </a:pathLst>
          </a:custGeom>
          <a:blipFill>
            <a:blip r:embed="rId6">
              <a:alphaModFix amt="60000"/>
              <a:extLst>
                <a:ext uri="{96DAC541-7B7A-43D3-8B79-37D633B846F1}">
                  <asvg:svgBlip xmlns:asvg="http://schemas.microsoft.com/office/drawing/2016/SVG/main" r:embed="rId7"/>
                </a:ext>
              </a:extLst>
            </a:blip>
            <a:stretch>
              <a:fillRect/>
            </a:stretch>
          </a:blipFill>
        </p:spPr>
        <p:txBody>
          <a:bodyPr/>
          <a:lstStyle/>
          <a:p>
            <a:endParaRPr lang="en-SA"/>
          </a:p>
        </p:txBody>
      </p:sp>
      <p:grpSp>
        <p:nvGrpSpPr>
          <p:cNvPr id="14" name="Group 9"/>
          <p:cNvGrpSpPr/>
          <p:nvPr/>
        </p:nvGrpSpPr>
        <p:grpSpPr>
          <a:xfrm>
            <a:off x="3481471" y="3867679"/>
            <a:ext cx="813272" cy="813272"/>
            <a:chOff x="0" y="0"/>
            <a:chExt cx="812800" cy="812800"/>
          </a:xfrm>
        </p:grpSpPr>
        <p:sp>
          <p:nvSpPr>
            <p:cNvPr id="72" name="Freeform 1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EFD"/>
            </a:solidFill>
          </p:spPr>
          <p:txBody>
            <a:bodyPr/>
            <a:lstStyle/>
            <a:p>
              <a:endParaRPr lang="en-SA"/>
            </a:p>
          </p:txBody>
        </p:sp>
        <p:sp>
          <p:nvSpPr>
            <p:cNvPr id="73" name="TextBox 11"/>
            <p:cNvSpPr txBox="1"/>
            <p:nvPr/>
          </p:nvSpPr>
          <p:spPr>
            <a:xfrm>
              <a:off x="76200" y="47625"/>
              <a:ext cx="660400" cy="68897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15" name="Group 12"/>
          <p:cNvGrpSpPr/>
          <p:nvPr/>
        </p:nvGrpSpPr>
        <p:grpSpPr>
          <a:xfrm>
            <a:off x="4437589" y="3718939"/>
            <a:ext cx="1100833" cy="1110752"/>
            <a:chOff x="0" y="0"/>
            <a:chExt cx="805541" cy="812800"/>
          </a:xfrm>
        </p:grpSpPr>
        <p:sp>
          <p:nvSpPr>
            <p:cNvPr id="70" name="Freeform 13"/>
            <p:cNvSpPr/>
            <p:nvPr/>
          </p:nvSpPr>
          <p:spPr>
            <a:xfrm>
              <a:off x="0" y="0"/>
              <a:ext cx="805541" cy="812800"/>
            </a:xfrm>
            <a:custGeom>
              <a:avLst/>
              <a:gdLst/>
              <a:ahLst/>
              <a:cxnLst/>
              <a:rect l="l" t="t" r="r" b="b"/>
              <a:pathLst>
                <a:path w="805541" h="812800">
                  <a:moveTo>
                    <a:pt x="402771" y="0"/>
                  </a:moveTo>
                  <a:cubicBezTo>
                    <a:pt x="180327" y="0"/>
                    <a:pt x="0" y="181951"/>
                    <a:pt x="0" y="406400"/>
                  </a:cubicBezTo>
                  <a:cubicBezTo>
                    <a:pt x="0" y="630849"/>
                    <a:pt x="180327" y="812800"/>
                    <a:pt x="402771" y="812800"/>
                  </a:cubicBezTo>
                  <a:cubicBezTo>
                    <a:pt x="625215" y="812800"/>
                    <a:pt x="805541" y="630849"/>
                    <a:pt x="805541" y="406400"/>
                  </a:cubicBezTo>
                  <a:cubicBezTo>
                    <a:pt x="805541" y="181951"/>
                    <a:pt x="625215" y="0"/>
                    <a:pt x="402771" y="0"/>
                  </a:cubicBezTo>
                  <a:close/>
                </a:path>
              </a:pathLst>
            </a:custGeom>
            <a:solidFill>
              <a:srgbClr val="000000">
                <a:alpha val="0"/>
              </a:srgbClr>
            </a:solidFill>
            <a:ln w="66675" cap="sq">
              <a:solidFill>
                <a:srgbClr val="8E98A1"/>
              </a:solidFill>
              <a:prstDash val="solid"/>
              <a:miter/>
            </a:ln>
          </p:spPr>
          <p:txBody>
            <a:bodyPr/>
            <a:lstStyle/>
            <a:p>
              <a:endParaRPr lang="en-SA"/>
            </a:p>
          </p:txBody>
        </p:sp>
        <p:sp>
          <p:nvSpPr>
            <p:cNvPr id="71" name="TextBox 14"/>
            <p:cNvSpPr txBox="1"/>
            <p:nvPr/>
          </p:nvSpPr>
          <p:spPr>
            <a:xfrm>
              <a:off x="75520" y="47625"/>
              <a:ext cx="654502" cy="68897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16" name="Freeform 15"/>
          <p:cNvSpPr/>
          <p:nvPr/>
        </p:nvSpPr>
        <p:spPr>
          <a:xfrm>
            <a:off x="4484994" y="3771303"/>
            <a:ext cx="1006024" cy="1006024"/>
          </a:xfrm>
          <a:custGeom>
            <a:avLst/>
            <a:gdLst/>
            <a:ahLst/>
            <a:cxnLst/>
            <a:rect l="l" t="t" r="r" b="b"/>
            <a:pathLst>
              <a:path w="2838976" h="2838976">
                <a:moveTo>
                  <a:pt x="0" y="0"/>
                </a:moveTo>
                <a:lnTo>
                  <a:pt x="2838976" y="0"/>
                </a:lnTo>
                <a:lnTo>
                  <a:pt x="2838976" y="2838976"/>
                </a:lnTo>
                <a:lnTo>
                  <a:pt x="0" y="2838976"/>
                </a:lnTo>
                <a:lnTo>
                  <a:pt x="0" y="0"/>
                </a:lnTo>
                <a:close/>
              </a:path>
            </a:pathLst>
          </a:custGeom>
          <a:blipFill>
            <a:blip r:embed="rId6">
              <a:alphaModFix amt="60000"/>
              <a:extLst>
                <a:ext uri="{96DAC541-7B7A-43D3-8B79-37D633B846F1}">
                  <asvg:svgBlip xmlns:asvg="http://schemas.microsoft.com/office/drawing/2016/SVG/main" r:embed="rId7"/>
                </a:ext>
              </a:extLst>
            </a:blip>
            <a:stretch>
              <a:fillRect/>
            </a:stretch>
          </a:blipFill>
        </p:spPr>
        <p:txBody>
          <a:bodyPr/>
          <a:lstStyle/>
          <a:p>
            <a:endParaRPr lang="en-SA"/>
          </a:p>
        </p:txBody>
      </p:sp>
      <p:grpSp>
        <p:nvGrpSpPr>
          <p:cNvPr id="17" name="Group 16"/>
          <p:cNvGrpSpPr/>
          <p:nvPr/>
        </p:nvGrpSpPr>
        <p:grpSpPr>
          <a:xfrm>
            <a:off x="4581370" y="3867679"/>
            <a:ext cx="813272" cy="813272"/>
            <a:chOff x="0" y="0"/>
            <a:chExt cx="812800" cy="812800"/>
          </a:xfrm>
        </p:grpSpPr>
        <p:sp>
          <p:nvSpPr>
            <p:cNvPr id="68" name="Freeform 1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EFD"/>
            </a:solidFill>
          </p:spPr>
          <p:txBody>
            <a:bodyPr/>
            <a:lstStyle/>
            <a:p>
              <a:endParaRPr lang="en-SA"/>
            </a:p>
          </p:txBody>
        </p:sp>
        <p:sp>
          <p:nvSpPr>
            <p:cNvPr id="69" name="TextBox 18"/>
            <p:cNvSpPr txBox="1"/>
            <p:nvPr/>
          </p:nvSpPr>
          <p:spPr>
            <a:xfrm>
              <a:off x="76200" y="47625"/>
              <a:ext cx="660400" cy="68897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18" name="Group 19"/>
          <p:cNvGrpSpPr/>
          <p:nvPr/>
        </p:nvGrpSpPr>
        <p:grpSpPr>
          <a:xfrm>
            <a:off x="5537489" y="3718939"/>
            <a:ext cx="1100833" cy="1110752"/>
            <a:chOff x="0" y="0"/>
            <a:chExt cx="805541" cy="812800"/>
          </a:xfrm>
        </p:grpSpPr>
        <p:sp>
          <p:nvSpPr>
            <p:cNvPr id="66" name="Freeform 20"/>
            <p:cNvSpPr/>
            <p:nvPr/>
          </p:nvSpPr>
          <p:spPr>
            <a:xfrm>
              <a:off x="0" y="0"/>
              <a:ext cx="805541" cy="812800"/>
            </a:xfrm>
            <a:custGeom>
              <a:avLst/>
              <a:gdLst/>
              <a:ahLst/>
              <a:cxnLst/>
              <a:rect l="l" t="t" r="r" b="b"/>
              <a:pathLst>
                <a:path w="805541" h="812800">
                  <a:moveTo>
                    <a:pt x="402771" y="0"/>
                  </a:moveTo>
                  <a:cubicBezTo>
                    <a:pt x="180327" y="0"/>
                    <a:pt x="0" y="181951"/>
                    <a:pt x="0" y="406400"/>
                  </a:cubicBezTo>
                  <a:cubicBezTo>
                    <a:pt x="0" y="630849"/>
                    <a:pt x="180327" y="812800"/>
                    <a:pt x="402771" y="812800"/>
                  </a:cubicBezTo>
                  <a:cubicBezTo>
                    <a:pt x="625215" y="812800"/>
                    <a:pt x="805541" y="630849"/>
                    <a:pt x="805541" y="406400"/>
                  </a:cubicBezTo>
                  <a:cubicBezTo>
                    <a:pt x="805541" y="181951"/>
                    <a:pt x="625215" y="0"/>
                    <a:pt x="402771" y="0"/>
                  </a:cubicBezTo>
                  <a:close/>
                </a:path>
              </a:pathLst>
            </a:custGeom>
            <a:solidFill>
              <a:srgbClr val="000000">
                <a:alpha val="0"/>
              </a:srgbClr>
            </a:solidFill>
            <a:ln w="66675" cap="sq">
              <a:solidFill>
                <a:srgbClr val="05B7B2"/>
              </a:solidFill>
              <a:prstDash val="solid"/>
              <a:miter/>
            </a:ln>
          </p:spPr>
          <p:txBody>
            <a:bodyPr/>
            <a:lstStyle/>
            <a:p>
              <a:endParaRPr lang="en-SA"/>
            </a:p>
          </p:txBody>
        </p:sp>
        <p:sp>
          <p:nvSpPr>
            <p:cNvPr id="67" name="TextBox 21"/>
            <p:cNvSpPr txBox="1"/>
            <p:nvPr/>
          </p:nvSpPr>
          <p:spPr>
            <a:xfrm>
              <a:off x="75520" y="47625"/>
              <a:ext cx="654502" cy="68897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19" name="Freeform 22"/>
          <p:cNvSpPr/>
          <p:nvPr/>
        </p:nvSpPr>
        <p:spPr>
          <a:xfrm>
            <a:off x="5584893" y="3771303"/>
            <a:ext cx="1006024" cy="1006024"/>
          </a:xfrm>
          <a:custGeom>
            <a:avLst/>
            <a:gdLst/>
            <a:ahLst/>
            <a:cxnLst/>
            <a:rect l="l" t="t" r="r" b="b"/>
            <a:pathLst>
              <a:path w="2838976" h="2838976">
                <a:moveTo>
                  <a:pt x="0" y="0"/>
                </a:moveTo>
                <a:lnTo>
                  <a:pt x="2838976" y="0"/>
                </a:lnTo>
                <a:lnTo>
                  <a:pt x="2838976" y="2838976"/>
                </a:lnTo>
                <a:lnTo>
                  <a:pt x="0" y="2838976"/>
                </a:lnTo>
                <a:lnTo>
                  <a:pt x="0" y="0"/>
                </a:lnTo>
                <a:close/>
              </a:path>
            </a:pathLst>
          </a:custGeom>
          <a:blipFill>
            <a:blip r:embed="rId6">
              <a:alphaModFix amt="60000"/>
              <a:extLst>
                <a:ext uri="{96DAC541-7B7A-43D3-8B79-37D633B846F1}">
                  <asvg:svgBlip xmlns:asvg="http://schemas.microsoft.com/office/drawing/2016/SVG/main" r:embed="rId7"/>
                </a:ext>
              </a:extLst>
            </a:blip>
            <a:stretch>
              <a:fillRect/>
            </a:stretch>
          </a:blipFill>
        </p:spPr>
        <p:txBody>
          <a:bodyPr/>
          <a:lstStyle/>
          <a:p>
            <a:endParaRPr lang="en-SA"/>
          </a:p>
        </p:txBody>
      </p:sp>
      <p:grpSp>
        <p:nvGrpSpPr>
          <p:cNvPr id="20" name="Group 23"/>
          <p:cNvGrpSpPr/>
          <p:nvPr/>
        </p:nvGrpSpPr>
        <p:grpSpPr>
          <a:xfrm>
            <a:off x="5681269" y="3867679"/>
            <a:ext cx="813272" cy="813272"/>
            <a:chOff x="0" y="0"/>
            <a:chExt cx="812800" cy="812800"/>
          </a:xfrm>
        </p:grpSpPr>
        <p:sp>
          <p:nvSpPr>
            <p:cNvPr id="64" name="Freeform 2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EFD"/>
            </a:solidFill>
          </p:spPr>
          <p:txBody>
            <a:bodyPr/>
            <a:lstStyle/>
            <a:p>
              <a:endParaRPr lang="en-SA"/>
            </a:p>
          </p:txBody>
        </p:sp>
        <p:sp>
          <p:nvSpPr>
            <p:cNvPr id="65" name="TextBox 25"/>
            <p:cNvSpPr txBox="1"/>
            <p:nvPr/>
          </p:nvSpPr>
          <p:spPr>
            <a:xfrm>
              <a:off x="76200" y="47625"/>
              <a:ext cx="660400" cy="68897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21" name="Group 26"/>
          <p:cNvGrpSpPr/>
          <p:nvPr/>
        </p:nvGrpSpPr>
        <p:grpSpPr>
          <a:xfrm>
            <a:off x="6637387" y="3718939"/>
            <a:ext cx="1100833" cy="1110752"/>
            <a:chOff x="0" y="0"/>
            <a:chExt cx="805541" cy="812800"/>
          </a:xfrm>
        </p:grpSpPr>
        <p:sp>
          <p:nvSpPr>
            <p:cNvPr id="62" name="Freeform 27"/>
            <p:cNvSpPr/>
            <p:nvPr/>
          </p:nvSpPr>
          <p:spPr>
            <a:xfrm>
              <a:off x="0" y="0"/>
              <a:ext cx="805541" cy="812800"/>
            </a:xfrm>
            <a:custGeom>
              <a:avLst/>
              <a:gdLst/>
              <a:ahLst/>
              <a:cxnLst/>
              <a:rect l="l" t="t" r="r" b="b"/>
              <a:pathLst>
                <a:path w="805541" h="812800">
                  <a:moveTo>
                    <a:pt x="402771" y="0"/>
                  </a:moveTo>
                  <a:cubicBezTo>
                    <a:pt x="180327" y="0"/>
                    <a:pt x="0" y="181951"/>
                    <a:pt x="0" y="406400"/>
                  </a:cubicBezTo>
                  <a:cubicBezTo>
                    <a:pt x="0" y="630849"/>
                    <a:pt x="180327" y="812800"/>
                    <a:pt x="402771" y="812800"/>
                  </a:cubicBezTo>
                  <a:cubicBezTo>
                    <a:pt x="625215" y="812800"/>
                    <a:pt x="805541" y="630849"/>
                    <a:pt x="805541" y="406400"/>
                  </a:cubicBezTo>
                  <a:cubicBezTo>
                    <a:pt x="805541" y="181951"/>
                    <a:pt x="625215" y="0"/>
                    <a:pt x="402771" y="0"/>
                  </a:cubicBezTo>
                  <a:close/>
                </a:path>
              </a:pathLst>
            </a:custGeom>
            <a:solidFill>
              <a:srgbClr val="000000">
                <a:alpha val="0"/>
              </a:srgbClr>
            </a:solidFill>
            <a:ln w="66675" cap="sq">
              <a:solidFill>
                <a:srgbClr val="5B5C78"/>
              </a:solidFill>
              <a:prstDash val="solid"/>
              <a:miter/>
            </a:ln>
          </p:spPr>
          <p:txBody>
            <a:bodyPr/>
            <a:lstStyle/>
            <a:p>
              <a:endParaRPr lang="en-SA"/>
            </a:p>
          </p:txBody>
        </p:sp>
        <p:sp>
          <p:nvSpPr>
            <p:cNvPr id="63" name="TextBox 28"/>
            <p:cNvSpPr txBox="1"/>
            <p:nvPr/>
          </p:nvSpPr>
          <p:spPr>
            <a:xfrm>
              <a:off x="75520" y="47625"/>
              <a:ext cx="654502" cy="68897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22" name="Freeform 29"/>
          <p:cNvSpPr/>
          <p:nvPr/>
        </p:nvSpPr>
        <p:spPr>
          <a:xfrm>
            <a:off x="6684792" y="3771303"/>
            <a:ext cx="1006024" cy="1006024"/>
          </a:xfrm>
          <a:custGeom>
            <a:avLst/>
            <a:gdLst/>
            <a:ahLst/>
            <a:cxnLst/>
            <a:rect l="l" t="t" r="r" b="b"/>
            <a:pathLst>
              <a:path w="2838976" h="2838976">
                <a:moveTo>
                  <a:pt x="0" y="0"/>
                </a:moveTo>
                <a:lnTo>
                  <a:pt x="2838976" y="0"/>
                </a:lnTo>
                <a:lnTo>
                  <a:pt x="2838976" y="2838976"/>
                </a:lnTo>
                <a:lnTo>
                  <a:pt x="0" y="2838976"/>
                </a:lnTo>
                <a:lnTo>
                  <a:pt x="0" y="0"/>
                </a:lnTo>
                <a:close/>
              </a:path>
            </a:pathLst>
          </a:custGeom>
          <a:blipFill>
            <a:blip r:embed="rId8">
              <a:alphaModFix amt="60000"/>
              <a:extLst>
                <a:ext uri="{96DAC541-7B7A-43D3-8B79-37D633B846F1}">
                  <asvg:svgBlip xmlns:asvg="http://schemas.microsoft.com/office/drawing/2016/SVG/main" r:embed="rId9"/>
                </a:ext>
              </a:extLst>
            </a:blip>
            <a:stretch>
              <a:fillRect/>
            </a:stretch>
          </a:blipFill>
        </p:spPr>
        <p:txBody>
          <a:bodyPr/>
          <a:lstStyle/>
          <a:p>
            <a:endParaRPr lang="en-SA"/>
          </a:p>
        </p:txBody>
      </p:sp>
      <p:grpSp>
        <p:nvGrpSpPr>
          <p:cNvPr id="23" name="Group 30"/>
          <p:cNvGrpSpPr/>
          <p:nvPr/>
        </p:nvGrpSpPr>
        <p:grpSpPr>
          <a:xfrm>
            <a:off x="6781167" y="3867679"/>
            <a:ext cx="813272" cy="813272"/>
            <a:chOff x="0" y="0"/>
            <a:chExt cx="812800" cy="812800"/>
          </a:xfrm>
        </p:grpSpPr>
        <p:sp>
          <p:nvSpPr>
            <p:cNvPr id="60" name="Freeform 3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EFD"/>
            </a:solidFill>
          </p:spPr>
          <p:txBody>
            <a:bodyPr/>
            <a:lstStyle/>
            <a:p>
              <a:endParaRPr lang="en-SA"/>
            </a:p>
          </p:txBody>
        </p:sp>
        <p:sp>
          <p:nvSpPr>
            <p:cNvPr id="61" name="TextBox 32"/>
            <p:cNvSpPr txBox="1"/>
            <p:nvPr/>
          </p:nvSpPr>
          <p:spPr>
            <a:xfrm>
              <a:off x="76200" y="47625"/>
              <a:ext cx="660400" cy="68897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24" name="Group 33"/>
          <p:cNvGrpSpPr/>
          <p:nvPr/>
        </p:nvGrpSpPr>
        <p:grpSpPr>
          <a:xfrm>
            <a:off x="7737286" y="3718939"/>
            <a:ext cx="1100833" cy="1110752"/>
            <a:chOff x="0" y="0"/>
            <a:chExt cx="805541" cy="812800"/>
          </a:xfrm>
        </p:grpSpPr>
        <p:sp>
          <p:nvSpPr>
            <p:cNvPr id="58" name="Freeform 34"/>
            <p:cNvSpPr/>
            <p:nvPr/>
          </p:nvSpPr>
          <p:spPr>
            <a:xfrm>
              <a:off x="0" y="0"/>
              <a:ext cx="805541" cy="812800"/>
            </a:xfrm>
            <a:custGeom>
              <a:avLst/>
              <a:gdLst/>
              <a:ahLst/>
              <a:cxnLst/>
              <a:rect l="l" t="t" r="r" b="b"/>
              <a:pathLst>
                <a:path w="805541" h="812800">
                  <a:moveTo>
                    <a:pt x="402771" y="0"/>
                  </a:moveTo>
                  <a:cubicBezTo>
                    <a:pt x="180327" y="0"/>
                    <a:pt x="0" y="181951"/>
                    <a:pt x="0" y="406400"/>
                  </a:cubicBezTo>
                  <a:cubicBezTo>
                    <a:pt x="0" y="630849"/>
                    <a:pt x="180327" y="812800"/>
                    <a:pt x="402771" y="812800"/>
                  </a:cubicBezTo>
                  <a:cubicBezTo>
                    <a:pt x="625215" y="812800"/>
                    <a:pt x="805541" y="630849"/>
                    <a:pt x="805541" y="406400"/>
                  </a:cubicBezTo>
                  <a:cubicBezTo>
                    <a:pt x="805541" y="181951"/>
                    <a:pt x="625215" y="0"/>
                    <a:pt x="402771" y="0"/>
                  </a:cubicBezTo>
                  <a:close/>
                </a:path>
              </a:pathLst>
            </a:custGeom>
            <a:solidFill>
              <a:srgbClr val="000000">
                <a:alpha val="0"/>
              </a:srgbClr>
            </a:solidFill>
            <a:ln w="66675" cap="sq">
              <a:solidFill>
                <a:srgbClr val="131F44"/>
              </a:solidFill>
              <a:prstDash val="solid"/>
              <a:miter/>
            </a:ln>
          </p:spPr>
          <p:txBody>
            <a:bodyPr/>
            <a:lstStyle/>
            <a:p>
              <a:endParaRPr lang="en-SA"/>
            </a:p>
          </p:txBody>
        </p:sp>
        <p:sp>
          <p:nvSpPr>
            <p:cNvPr id="59" name="TextBox 35"/>
            <p:cNvSpPr txBox="1"/>
            <p:nvPr/>
          </p:nvSpPr>
          <p:spPr>
            <a:xfrm>
              <a:off x="75520" y="47625"/>
              <a:ext cx="654502" cy="68897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25" name="Freeform 36"/>
          <p:cNvSpPr/>
          <p:nvPr/>
        </p:nvSpPr>
        <p:spPr>
          <a:xfrm>
            <a:off x="7784690" y="3771303"/>
            <a:ext cx="1006024" cy="1006024"/>
          </a:xfrm>
          <a:custGeom>
            <a:avLst/>
            <a:gdLst/>
            <a:ahLst/>
            <a:cxnLst/>
            <a:rect l="l" t="t" r="r" b="b"/>
            <a:pathLst>
              <a:path w="2838976" h="2838976">
                <a:moveTo>
                  <a:pt x="0" y="0"/>
                </a:moveTo>
                <a:lnTo>
                  <a:pt x="2838976" y="0"/>
                </a:lnTo>
                <a:lnTo>
                  <a:pt x="2838976" y="2838976"/>
                </a:lnTo>
                <a:lnTo>
                  <a:pt x="0" y="2838976"/>
                </a:lnTo>
                <a:lnTo>
                  <a:pt x="0" y="0"/>
                </a:lnTo>
                <a:close/>
              </a:path>
            </a:pathLst>
          </a:custGeom>
          <a:blipFill>
            <a:blip r:embed="rId6">
              <a:alphaModFix amt="60000"/>
              <a:extLst>
                <a:ext uri="{96DAC541-7B7A-43D3-8B79-37D633B846F1}">
                  <asvg:svgBlip xmlns:asvg="http://schemas.microsoft.com/office/drawing/2016/SVG/main" r:embed="rId7"/>
                </a:ext>
              </a:extLst>
            </a:blip>
            <a:stretch>
              <a:fillRect/>
            </a:stretch>
          </a:blipFill>
        </p:spPr>
        <p:txBody>
          <a:bodyPr/>
          <a:lstStyle/>
          <a:p>
            <a:endParaRPr lang="en-SA"/>
          </a:p>
        </p:txBody>
      </p:sp>
      <p:grpSp>
        <p:nvGrpSpPr>
          <p:cNvPr id="26" name="Group 37"/>
          <p:cNvGrpSpPr/>
          <p:nvPr/>
        </p:nvGrpSpPr>
        <p:grpSpPr>
          <a:xfrm>
            <a:off x="7881066" y="3867679"/>
            <a:ext cx="813272" cy="813272"/>
            <a:chOff x="0" y="0"/>
            <a:chExt cx="812800" cy="812800"/>
          </a:xfrm>
        </p:grpSpPr>
        <p:sp>
          <p:nvSpPr>
            <p:cNvPr id="56" name="Freeform 3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EFD"/>
            </a:solidFill>
          </p:spPr>
          <p:txBody>
            <a:bodyPr/>
            <a:lstStyle/>
            <a:p>
              <a:endParaRPr lang="en-SA"/>
            </a:p>
          </p:txBody>
        </p:sp>
        <p:sp>
          <p:nvSpPr>
            <p:cNvPr id="57" name="TextBox 39"/>
            <p:cNvSpPr txBox="1"/>
            <p:nvPr/>
          </p:nvSpPr>
          <p:spPr>
            <a:xfrm>
              <a:off x="76200" y="47625"/>
              <a:ext cx="660400" cy="68897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grpSp>
      <p:grpSp>
        <p:nvGrpSpPr>
          <p:cNvPr id="27" name="Group 40"/>
          <p:cNvGrpSpPr/>
          <p:nvPr/>
        </p:nvGrpSpPr>
        <p:grpSpPr>
          <a:xfrm>
            <a:off x="8837185" y="3718939"/>
            <a:ext cx="1100833" cy="1110752"/>
            <a:chOff x="0" y="0"/>
            <a:chExt cx="805541" cy="812800"/>
          </a:xfrm>
        </p:grpSpPr>
        <p:sp>
          <p:nvSpPr>
            <p:cNvPr id="54" name="Freeform 41"/>
            <p:cNvSpPr/>
            <p:nvPr/>
          </p:nvSpPr>
          <p:spPr>
            <a:xfrm>
              <a:off x="0" y="0"/>
              <a:ext cx="805541" cy="812800"/>
            </a:xfrm>
            <a:custGeom>
              <a:avLst/>
              <a:gdLst/>
              <a:ahLst/>
              <a:cxnLst/>
              <a:rect l="l" t="t" r="r" b="b"/>
              <a:pathLst>
                <a:path w="805541" h="812800">
                  <a:moveTo>
                    <a:pt x="402771" y="0"/>
                  </a:moveTo>
                  <a:cubicBezTo>
                    <a:pt x="180327" y="0"/>
                    <a:pt x="0" y="181951"/>
                    <a:pt x="0" y="406400"/>
                  </a:cubicBezTo>
                  <a:cubicBezTo>
                    <a:pt x="0" y="630849"/>
                    <a:pt x="180327" y="812800"/>
                    <a:pt x="402771" y="812800"/>
                  </a:cubicBezTo>
                  <a:cubicBezTo>
                    <a:pt x="625215" y="812800"/>
                    <a:pt x="805541" y="630849"/>
                    <a:pt x="805541" y="406400"/>
                  </a:cubicBezTo>
                  <a:cubicBezTo>
                    <a:pt x="805541" y="181951"/>
                    <a:pt x="625215" y="0"/>
                    <a:pt x="402771" y="0"/>
                  </a:cubicBezTo>
                  <a:close/>
                </a:path>
              </a:pathLst>
            </a:custGeom>
            <a:solidFill>
              <a:srgbClr val="000000">
                <a:alpha val="0"/>
              </a:srgbClr>
            </a:solidFill>
            <a:ln w="66675" cap="sq">
              <a:solidFill>
                <a:srgbClr val="19337C"/>
              </a:solidFill>
              <a:prstDash val="solid"/>
              <a:miter/>
            </a:ln>
          </p:spPr>
          <p:txBody>
            <a:bodyPr/>
            <a:lstStyle/>
            <a:p>
              <a:endParaRPr lang="en-SA"/>
            </a:p>
          </p:txBody>
        </p:sp>
        <p:sp>
          <p:nvSpPr>
            <p:cNvPr id="55" name="TextBox 42"/>
            <p:cNvSpPr txBox="1"/>
            <p:nvPr/>
          </p:nvSpPr>
          <p:spPr>
            <a:xfrm>
              <a:off x="75520" y="47625"/>
              <a:ext cx="654502" cy="68897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28" name="Freeform 43"/>
          <p:cNvSpPr/>
          <p:nvPr/>
        </p:nvSpPr>
        <p:spPr>
          <a:xfrm>
            <a:off x="8884589" y="3771303"/>
            <a:ext cx="1006024" cy="1006024"/>
          </a:xfrm>
          <a:custGeom>
            <a:avLst/>
            <a:gdLst/>
            <a:ahLst/>
            <a:cxnLst/>
            <a:rect l="l" t="t" r="r" b="b"/>
            <a:pathLst>
              <a:path w="2838976" h="2838976">
                <a:moveTo>
                  <a:pt x="0" y="0"/>
                </a:moveTo>
                <a:lnTo>
                  <a:pt x="2838977" y="0"/>
                </a:lnTo>
                <a:lnTo>
                  <a:pt x="2838977" y="2838976"/>
                </a:lnTo>
                <a:lnTo>
                  <a:pt x="0" y="2838976"/>
                </a:lnTo>
                <a:lnTo>
                  <a:pt x="0" y="0"/>
                </a:lnTo>
                <a:close/>
              </a:path>
            </a:pathLst>
          </a:custGeom>
          <a:blipFill>
            <a:blip r:embed="rId10">
              <a:alphaModFix amt="60000"/>
              <a:extLst>
                <a:ext uri="{96DAC541-7B7A-43D3-8B79-37D633B846F1}">
                  <asvg:svgBlip xmlns:asvg="http://schemas.microsoft.com/office/drawing/2016/SVG/main" r:embed="rId11"/>
                </a:ext>
              </a:extLst>
            </a:blip>
            <a:stretch>
              <a:fillRect/>
            </a:stretch>
          </a:blipFill>
        </p:spPr>
        <p:txBody>
          <a:bodyPr/>
          <a:lstStyle/>
          <a:p>
            <a:endParaRPr lang="en-SA"/>
          </a:p>
        </p:txBody>
      </p:sp>
      <p:grpSp>
        <p:nvGrpSpPr>
          <p:cNvPr id="29" name="Group 44"/>
          <p:cNvGrpSpPr/>
          <p:nvPr/>
        </p:nvGrpSpPr>
        <p:grpSpPr>
          <a:xfrm>
            <a:off x="8980965" y="3867679"/>
            <a:ext cx="813272" cy="813272"/>
            <a:chOff x="0" y="0"/>
            <a:chExt cx="812800" cy="812800"/>
          </a:xfrm>
        </p:grpSpPr>
        <p:sp>
          <p:nvSpPr>
            <p:cNvPr id="52"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EFD"/>
            </a:solidFill>
          </p:spPr>
          <p:txBody>
            <a:bodyPr/>
            <a:lstStyle/>
            <a:p>
              <a:endParaRPr lang="en-SA"/>
            </a:p>
          </p:txBody>
        </p:sp>
        <p:sp>
          <p:nvSpPr>
            <p:cNvPr id="53" name="TextBox 46"/>
            <p:cNvSpPr txBox="1"/>
            <p:nvPr/>
          </p:nvSpPr>
          <p:spPr>
            <a:xfrm>
              <a:off x="76200" y="47625"/>
              <a:ext cx="660400" cy="68897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30" name="Freeform 47"/>
          <p:cNvSpPr/>
          <p:nvPr/>
        </p:nvSpPr>
        <p:spPr>
          <a:xfrm>
            <a:off x="2237325" y="4274808"/>
            <a:ext cx="1094231" cy="944672"/>
          </a:xfrm>
          <a:custGeom>
            <a:avLst/>
            <a:gdLst/>
            <a:ahLst/>
            <a:cxnLst/>
            <a:rect l="l" t="t" r="r" b="b"/>
            <a:pathLst>
              <a:path w="3087895" h="2665841">
                <a:moveTo>
                  <a:pt x="0" y="0"/>
                </a:moveTo>
                <a:lnTo>
                  <a:pt x="3087895" y="0"/>
                </a:lnTo>
                <a:lnTo>
                  <a:pt x="3087895" y="2665841"/>
                </a:lnTo>
                <a:lnTo>
                  <a:pt x="0" y="2665841"/>
                </a:lnTo>
                <a:lnTo>
                  <a:pt x="0" y="0"/>
                </a:lnTo>
                <a:close/>
              </a:path>
            </a:pathLst>
          </a:custGeom>
          <a: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a:blipFill>
        </p:spPr>
        <p:txBody>
          <a:bodyPr/>
          <a:lstStyle/>
          <a:p>
            <a:endParaRPr lang="en-SA"/>
          </a:p>
        </p:txBody>
      </p:sp>
      <p:grpSp>
        <p:nvGrpSpPr>
          <p:cNvPr id="31" name="Group 48"/>
          <p:cNvGrpSpPr/>
          <p:nvPr/>
        </p:nvGrpSpPr>
        <p:grpSpPr>
          <a:xfrm>
            <a:off x="2237325" y="3719432"/>
            <a:ext cx="1100833" cy="1110752"/>
            <a:chOff x="0" y="0"/>
            <a:chExt cx="805541" cy="812800"/>
          </a:xfrm>
        </p:grpSpPr>
        <p:sp>
          <p:nvSpPr>
            <p:cNvPr id="50" name="Freeform 49"/>
            <p:cNvSpPr/>
            <p:nvPr/>
          </p:nvSpPr>
          <p:spPr>
            <a:xfrm>
              <a:off x="0" y="0"/>
              <a:ext cx="805541" cy="812800"/>
            </a:xfrm>
            <a:custGeom>
              <a:avLst/>
              <a:gdLst/>
              <a:ahLst/>
              <a:cxnLst/>
              <a:rect l="l" t="t" r="r" b="b"/>
              <a:pathLst>
                <a:path w="805541" h="812800">
                  <a:moveTo>
                    <a:pt x="402771" y="0"/>
                  </a:moveTo>
                  <a:cubicBezTo>
                    <a:pt x="180327" y="0"/>
                    <a:pt x="0" y="181951"/>
                    <a:pt x="0" y="406400"/>
                  </a:cubicBezTo>
                  <a:cubicBezTo>
                    <a:pt x="0" y="630849"/>
                    <a:pt x="180327" y="812800"/>
                    <a:pt x="402771" y="812800"/>
                  </a:cubicBezTo>
                  <a:cubicBezTo>
                    <a:pt x="625215" y="812800"/>
                    <a:pt x="805541" y="630849"/>
                    <a:pt x="805541" y="406400"/>
                  </a:cubicBezTo>
                  <a:cubicBezTo>
                    <a:pt x="805541" y="181951"/>
                    <a:pt x="625215" y="0"/>
                    <a:pt x="402771" y="0"/>
                  </a:cubicBezTo>
                  <a:close/>
                </a:path>
              </a:pathLst>
            </a:custGeom>
            <a:solidFill>
              <a:srgbClr val="000000">
                <a:alpha val="0"/>
              </a:srgbClr>
            </a:solidFill>
            <a:ln w="66675" cap="sq">
              <a:solidFill>
                <a:srgbClr val="474D96"/>
              </a:solidFill>
              <a:prstDash val="solid"/>
              <a:miter/>
            </a:ln>
          </p:spPr>
          <p:txBody>
            <a:bodyPr/>
            <a:lstStyle/>
            <a:p>
              <a:endParaRPr lang="en-SA"/>
            </a:p>
          </p:txBody>
        </p:sp>
        <p:sp>
          <p:nvSpPr>
            <p:cNvPr id="51" name="TextBox 50"/>
            <p:cNvSpPr txBox="1"/>
            <p:nvPr/>
          </p:nvSpPr>
          <p:spPr>
            <a:xfrm>
              <a:off x="75520" y="47625"/>
              <a:ext cx="654502" cy="68897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32" name="Freeform 51"/>
          <p:cNvSpPr/>
          <p:nvPr/>
        </p:nvSpPr>
        <p:spPr>
          <a:xfrm>
            <a:off x="2284729" y="3771796"/>
            <a:ext cx="1006024" cy="1006024"/>
          </a:xfrm>
          <a:custGeom>
            <a:avLst/>
            <a:gdLst/>
            <a:ahLst/>
            <a:cxnLst/>
            <a:rect l="l" t="t" r="r" b="b"/>
            <a:pathLst>
              <a:path w="2838976" h="2838976">
                <a:moveTo>
                  <a:pt x="0" y="0"/>
                </a:moveTo>
                <a:lnTo>
                  <a:pt x="2838976" y="0"/>
                </a:lnTo>
                <a:lnTo>
                  <a:pt x="2838976" y="2838976"/>
                </a:lnTo>
                <a:lnTo>
                  <a:pt x="0" y="2838976"/>
                </a:lnTo>
                <a:lnTo>
                  <a:pt x="0" y="0"/>
                </a:lnTo>
                <a:close/>
              </a:path>
            </a:pathLst>
          </a:custGeom>
          <a:blipFill>
            <a:blip r:embed="rId6">
              <a:alphaModFix amt="60000"/>
              <a:extLst>
                <a:ext uri="{96DAC541-7B7A-43D3-8B79-37D633B846F1}">
                  <asvg:svgBlip xmlns:asvg="http://schemas.microsoft.com/office/drawing/2016/SVG/main" r:embed="rId7"/>
                </a:ext>
              </a:extLst>
            </a:blip>
            <a:stretch>
              <a:fillRect/>
            </a:stretch>
          </a:blipFill>
        </p:spPr>
        <p:txBody>
          <a:bodyPr/>
          <a:lstStyle/>
          <a:p>
            <a:endParaRPr lang="en-SA"/>
          </a:p>
        </p:txBody>
      </p:sp>
      <p:grpSp>
        <p:nvGrpSpPr>
          <p:cNvPr id="33" name="Group 52"/>
          <p:cNvGrpSpPr/>
          <p:nvPr/>
        </p:nvGrpSpPr>
        <p:grpSpPr>
          <a:xfrm>
            <a:off x="2381105" y="3868171"/>
            <a:ext cx="813272" cy="813272"/>
            <a:chOff x="0" y="0"/>
            <a:chExt cx="812800" cy="812800"/>
          </a:xfrm>
        </p:grpSpPr>
        <p:sp>
          <p:nvSpPr>
            <p:cNvPr id="48" name="Freeform 5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EFD"/>
            </a:solidFill>
          </p:spPr>
          <p:txBody>
            <a:bodyPr/>
            <a:lstStyle/>
            <a:p>
              <a:endParaRPr lang="en-SA"/>
            </a:p>
          </p:txBody>
        </p:sp>
        <p:sp>
          <p:nvSpPr>
            <p:cNvPr id="49" name="TextBox 54"/>
            <p:cNvSpPr txBox="1"/>
            <p:nvPr/>
          </p:nvSpPr>
          <p:spPr>
            <a:xfrm>
              <a:off x="76200" y="47625"/>
              <a:ext cx="660400" cy="688975"/>
            </a:xfrm>
            <a:prstGeom prst="rect">
              <a:avLst/>
            </a:prstGeom>
          </p:spPr>
          <p:txBody>
            <a:bodyPr lIns="32583" tIns="32583" rIns="32583" bIns="32583" rtlCol="0" anchor="ctr"/>
            <a:lstStyle/>
            <a:p>
              <a:pPr algn="ctr">
                <a:lnSpc>
                  <a:spcPts val="1979"/>
                </a:lnSpc>
              </a:pPr>
              <a:endParaRPr sz="1200">
                <a:solidFill>
                  <a:prstClr val="black"/>
                </a:solidFill>
                <a:latin typeface="SST Arabic Medium" panose="020B0604030504020204" pitchFamily="34" charset="-78"/>
                <a:cs typeface="SST Arabic Medium" panose="020B0604030504020204" pitchFamily="34" charset="-78"/>
              </a:endParaRPr>
            </a:p>
          </p:txBody>
        </p:sp>
      </p:grpSp>
      <p:sp>
        <p:nvSpPr>
          <p:cNvPr id="76" name="Rectangle 75">
            <a:extLst>
              <a:ext uri="{FF2B5EF4-FFF2-40B4-BE49-F238E27FC236}">
                <a16:creationId xmlns:a16="http://schemas.microsoft.com/office/drawing/2014/main" id="{F06B6DF8-E8C4-4E7C-938C-470D8E897D5E}"/>
              </a:ext>
            </a:extLst>
          </p:cNvPr>
          <p:cNvSpPr/>
          <p:nvPr/>
        </p:nvSpPr>
        <p:spPr>
          <a:xfrm>
            <a:off x="8910952" y="4120919"/>
            <a:ext cx="970074" cy="307777"/>
          </a:xfrm>
          <a:prstGeom prst="rect">
            <a:avLst/>
          </a:prstGeom>
        </p:spPr>
        <p:txBody>
          <a:bodyPr wrap="square">
            <a:spAutoFit/>
          </a:bodyPr>
          <a:lstStyle/>
          <a:p>
            <a:pPr lvl="0" algn="ctr" rtl="1"/>
            <a:r>
              <a:rPr lang="ar-EG" sz="1400" dirty="0">
                <a:solidFill>
                  <a:srgbClr val="03A5AD"/>
                </a:solidFill>
                <a:latin typeface="SST Arabic Medium" pitchFamily="34" charset="-78"/>
                <a:cs typeface="SST Arabic Medium" pitchFamily="34" charset="-78"/>
              </a:rPr>
              <a:t>النزاهة</a:t>
            </a:r>
          </a:p>
        </p:txBody>
      </p:sp>
      <p:sp>
        <p:nvSpPr>
          <p:cNvPr id="77" name="Rectangle 76">
            <a:extLst>
              <a:ext uri="{FF2B5EF4-FFF2-40B4-BE49-F238E27FC236}">
                <a16:creationId xmlns:a16="http://schemas.microsoft.com/office/drawing/2014/main" id="{F06B6DF8-E8C4-4E7C-938C-470D8E897D5E}"/>
              </a:ext>
            </a:extLst>
          </p:cNvPr>
          <p:cNvSpPr/>
          <p:nvPr/>
        </p:nvSpPr>
        <p:spPr>
          <a:xfrm>
            <a:off x="7798342" y="4106622"/>
            <a:ext cx="970074" cy="307777"/>
          </a:xfrm>
          <a:prstGeom prst="rect">
            <a:avLst/>
          </a:prstGeom>
        </p:spPr>
        <p:txBody>
          <a:bodyPr wrap="square">
            <a:spAutoFit/>
          </a:bodyPr>
          <a:lstStyle/>
          <a:p>
            <a:pPr lvl="0" algn="ctr" rtl="1"/>
            <a:r>
              <a:rPr lang="ar-EG" sz="1400" dirty="0">
                <a:solidFill>
                  <a:srgbClr val="03A5AD"/>
                </a:solidFill>
                <a:latin typeface="SST Arabic Medium" pitchFamily="34" charset="-78"/>
                <a:cs typeface="SST Arabic Medium" pitchFamily="34" charset="-78"/>
              </a:rPr>
              <a:t>الشفافية</a:t>
            </a:r>
          </a:p>
        </p:txBody>
      </p:sp>
      <p:sp>
        <p:nvSpPr>
          <p:cNvPr id="81" name="Rectangle 80">
            <a:extLst>
              <a:ext uri="{FF2B5EF4-FFF2-40B4-BE49-F238E27FC236}">
                <a16:creationId xmlns:a16="http://schemas.microsoft.com/office/drawing/2014/main" id="{F06B6DF8-E8C4-4E7C-938C-470D8E897D5E}"/>
              </a:ext>
            </a:extLst>
          </p:cNvPr>
          <p:cNvSpPr/>
          <p:nvPr/>
        </p:nvSpPr>
        <p:spPr>
          <a:xfrm>
            <a:off x="6702766" y="3998901"/>
            <a:ext cx="970074" cy="523220"/>
          </a:xfrm>
          <a:prstGeom prst="rect">
            <a:avLst/>
          </a:prstGeom>
        </p:spPr>
        <p:txBody>
          <a:bodyPr wrap="square">
            <a:spAutoFit/>
          </a:bodyPr>
          <a:lstStyle/>
          <a:p>
            <a:pPr lvl="0" algn="ctr" rtl="1"/>
            <a:r>
              <a:rPr lang="ar-EG" sz="1400" dirty="0">
                <a:solidFill>
                  <a:srgbClr val="03A5AD"/>
                </a:solidFill>
                <a:latin typeface="SST Arabic Medium" pitchFamily="34" charset="-78"/>
                <a:cs typeface="SST Arabic Medium" pitchFamily="34" charset="-78"/>
              </a:rPr>
              <a:t>التواصل الإيجابي</a:t>
            </a:r>
          </a:p>
        </p:txBody>
      </p:sp>
      <p:sp>
        <p:nvSpPr>
          <p:cNvPr id="82" name="Rectangle 81">
            <a:extLst>
              <a:ext uri="{FF2B5EF4-FFF2-40B4-BE49-F238E27FC236}">
                <a16:creationId xmlns:a16="http://schemas.microsoft.com/office/drawing/2014/main" id="{F06B6DF8-E8C4-4E7C-938C-470D8E897D5E}"/>
              </a:ext>
            </a:extLst>
          </p:cNvPr>
          <p:cNvSpPr/>
          <p:nvPr/>
        </p:nvSpPr>
        <p:spPr>
          <a:xfrm>
            <a:off x="5584893" y="4109300"/>
            <a:ext cx="970074" cy="307777"/>
          </a:xfrm>
          <a:prstGeom prst="rect">
            <a:avLst/>
          </a:prstGeom>
        </p:spPr>
        <p:txBody>
          <a:bodyPr wrap="square">
            <a:spAutoFit/>
          </a:bodyPr>
          <a:lstStyle/>
          <a:p>
            <a:pPr lvl="0" algn="ctr" rtl="1"/>
            <a:r>
              <a:rPr lang="ar-EG" sz="1400" dirty="0">
                <a:solidFill>
                  <a:srgbClr val="03A5AD"/>
                </a:solidFill>
                <a:latin typeface="SST Arabic Medium" pitchFamily="34" charset="-78"/>
                <a:cs typeface="SST Arabic Medium" pitchFamily="34" charset="-78"/>
              </a:rPr>
              <a:t>الاحترام</a:t>
            </a:r>
          </a:p>
        </p:txBody>
      </p:sp>
      <p:sp>
        <p:nvSpPr>
          <p:cNvPr id="83" name="Rectangle 82">
            <a:extLst>
              <a:ext uri="{FF2B5EF4-FFF2-40B4-BE49-F238E27FC236}">
                <a16:creationId xmlns:a16="http://schemas.microsoft.com/office/drawing/2014/main" id="{F06B6DF8-E8C4-4E7C-938C-470D8E897D5E}"/>
              </a:ext>
            </a:extLst>
          </p:cNvPr>
          <p:cNvSpPr/>
          <p:nvPr/>
        </p:nvSpPr>
        <p:spPr>
          <a:xfrm>
            <a:off x="4502736" y="4106621"/>
            <a:ext cx="970074" cy="307777"/>
          </a:xfrm>
          <a:prstGeom prst="rect">
            <a:avLst/>
          </a:prstGeom>
        </p:spPr>
        <p:txBody>
          <a:bodyPr wrap="square">
            <a:spAutoFit/>
          </a:bodyPr>
          <a:lstStyle/>
          <a:p>
            <a:pPr lvl="0" algn="ctr" rtl="1"/>
            <a:r>
              <a:rPr lang="ar-EG" sz="1400" dirty="0">
                <a:solidFill>
                  <a:srgbClr val="03A5AD"/>
                </a:solidFill>
                <a:latin typeface="SST Arabic Medium" pitchFamily="34" charset="-78"/>
                <a:cs typeface="SST Arabic Medium" pitchFamily="34" charset="-78"/>
              </a:rPr>
              <a:t>الشجاعة</a:t>
            </a:r>
          </a:p>
        </p:txBody>
      </p:sp>
      <p:sp>
        <p:nvSpPr>
          <p:cNvPr id="84" name="Rectangle 83">
            <a:extLst>
              <a:ext uri="{FF2B5EF4-FFF2-40B4-BE49-F238E27FC236}">
                <a16:creationId xmlns:a16="http://schemas.microsoft.com/office/drawing/2014/main" id="{F06B6DF8-E8C4-4E7C-938C-470D8E897D5E}"/>
              </a:ext>
            </a:extLst>
          </p:cNvPr>
          <p:cNvSpPr/>
          <p:nvPr/>
        </p:nvSpPr>
        <p:spPr>
          <a:xfrm>
            <a:off x="3394701" y="4043558"/>
            <a:ext cx="970074" cy="523220"/>
          </a:xfrm>
          <a:prstGeom prst="rect">
            <a:avLst/>
          </a:prstGeom>
        </p:spPr>
        <p:txBody>
          <a:bodyPr wrap="square">
            <a:spAutoFit/>
          </a:bodyPr>
          <a:lstStyle/>
          <a:p>
            <a:pPr lvl="0" algn="ctr" rtl="1"/>
            <a:r>
              <a:rPr lang="ar-EG" sz="1400" dirty="0">
                <a:solidFill>
                  <a:srgbClr val="03A5AD"/>
                </a:solidFill>
                <a:latin typeface="SST Arabic Medium" pitchFamily="34" charset="-78"/>
                <a:cs typeface="SST Arabic Medium" pitchFamily="34" charset="-78"/>
              </a:rPr>
              <a:t>الاحتفال بالنجاح</a:t>
            </a:r>
          </a:p>
        </p:txBody>
      </p:sp>
      <p:sp>
        <p:nvSpPr>
          <p:cNvPr id="85" name="Rectangle 84">
            <a:extLst>
              <a:ext uri="{FF2B5EF4-FFF2-40B4-BE49-F238E27FC236}">
                <a16:creationId xmlns:a16="http://schemas.microsoft.com/office/drawing/2014/main" id="{F06B6DF8-E8C4-4E7C-938C-470D8E897D5E}"/>
              </a:ext>
            </a:extLst>
          </p:cNvPr>
          <p:cNvSpPr/>
          <p:nvPr/>
        </p:nvSpPr>
        <p:spPr>
          <a:xfrm>
            <a:off x="2338422" y="4101263"/>
            <a:ext cx="970074" cy="307777"/>
          </a:xfrm>
          <a:prstGeom prst="rect">
            <a:avLst/>
          </a:prstGeom>
        </p:spPr>
        <p:txBody>
          <a:bodyPr wrap="square">
            <a:spAutoFit/>
          </a:bodyPr>
          <a:lstStyle/>
          <a:p>
            <a:pPr lvl="0" algn="ctr" rtl="1"/>
            <a:r>
              <a:rPr lang="ar-EG" sz="1400" dirty="0">
                <a:solidFill>
                  <a:srgbClr val="03A5AD"/>
                </a:solidFill>
                <a:latin typeface="SST Arabic Medium" pitchFamily="34" charset="-78"/>
                <a:cs typeface="SST Arabic Medium" pitchFamily="34" charset="-78"/>
              </a:rPr>
              <a:t>الدعم</a:t>
            </a:r>
          </a:p>
        </p:txBody>
      </p:sp>
    </p:spTree>
    <p:extLst>
      <p:ext uri="{BB962C8B-B14F-4D97-AF65-F5344CB8AC3E}">
        <p14:creationId xmlns:p14="http://schemas.microsoft.com/office/powerpoint/2010/main" val="45534228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06B6DF8-E8C4-4E7C-938C-470D8E897D5E}"/>
              </a:ext>
            </a:extLst>
          </p:cNvPr>
          <p:cNvSpPr/>
          <p:nvPr/>
        </p:nvSpPr>
        <p:spPr>
          <a:xfrm>
            <a:off x="3739556" y="1326479"/>
            <a:ext cx="7788986" cy="2169825"/>
          </a:xfrm>
          <a:prstGeom prst="rect">
            <a:avLst/>
          </a:prstGeom>
        </p:spPr>
        <p:txBody>
          <a:bodyPr wrap="square">
            <a:spAutoFit/>
          </a:bodyPr>
          <a:lstStyle/>
          <a:p>
            <a:pPr lvl="0" algn="r" rtl="1">
              <a:lnSpc>
                <a:spcPct val="150000"/>
              </a:lnSpc>
            </a:pPr>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3. </a:t>
            </a:r>
            <a:r>
              <a:rPr lang="ar-DZ" dirty="0">
                <a:solidFill>
                  <a:srgbClr val="03A5AD"/>
                </a:solidFill>
                <a:latin typeface="SST Arabic Medium" pitchFamily="34" charset="-78"/>
                <a:cs typeface="SST Arabic Medium" pitchFamily="34" charset="-78"/>
              </a:rPr>
              <a:t>فرق المشروع عالية الأداء</a:t>
            </a:r>
            <a:endPar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a:p>
            <a:pPr lvl="0"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أحد أهداف القيادة الفعالة هو إعداد فريق مشروع عالي الأداء. هناك عدد من العوامل التي تساهم في دعم فِرق المشروع</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عالية الأداء. القائمة المذكورة </a:t>
            </a:r>
            <a:r>
              <a:rPr lang="ar-EG" dirty="0">
                <a:solidFill>
                  <a:schemeClr val="tx1">
                    <a:lumMod val="50000"/>
                    <a:lumOff val="50000"/>
                  </a:schemeClr>
                </a:solidFill>
                <a:latin typeface="SST Arabic Medium" pitchFamily="34" charset="-78"/>
                <a:cs typeface="SST Arabic Medium" pitchFamily="34" charset="-78"/>
              </a:rPr>
              <a:t>هنا</a:t>
            </a:r>
            <a:r>
              <a:rPr lang="ar-DZ" dirty="0">
                <a:solidFill>
                  <a:schemeClr val="tx1">
                    <a:lumMod val="50000"/>
                    <a:lumOff val="50000"/>
                  </a:schemeClr>
                </a:solidFill>
                <a:latin typeface="SST Arabic Medium" pitchFamily="34" charset="-78"/>
                <a:cs typeface="SST Arabic Medium" pitchFamily="34" charset="-78"/>
              </a:rPr>
              <a:t> ليست شاملة، لكنها تحدد بعض العوامل المرتبطة بفرق المشروع عالية الأداء.</a:t>
            </a:r>
            <a:endParaRPr kumimoji="0" lang="en-US"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11" name="TextBox 10">
            <a:extLst>
              <a:ext uri="{FF2B5EF4-FFF2-40B4-BE49-F238E27FC236}">
                <a16:creationId xmlns:a16="http://schemas.microsoft.com/office/drawing/2014/main" id="{8249948D-BBDB-4E76-9400-2D1FA5AEDA87}"/>
              </a:ext>
            </a:extLst>
          </p:cNvPr>
          <p:cNvSpPr txBox="1"/>
          <p:nvPr/>
        </p:nvSpPr>
        <p:spPr>
          <a:xfrm>
            <a:off x="5812848"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الفريق</a:t>
            </a:r>
          </a:p>
        </p:txBody>
      </p:sp>
      <p:sp>
        <p:nvSpPr>
          <p:cNvPr id="63" name="Freeform 4"/>
          <p:cNvSpPr/>
          <p:nvPr/>
        </p:nvSpPr>
        <p:spPr>
          <a:xfrm>
            <a:off x="2806899" y="3693121"/>
            <a:ext cx="1251054" cy="2365904"/>
          </a:xfrm>
          <a:custGeom>
            <a:avLst/>
            <a:gdLst/>
            <a:ahLst/>
            <a:cxnLst/>
            <a:rect l="l" t="t" r="r" b="b"/>
            <a:pathLst>
              <a:path w="855709" h="1618255">
                <a:moveTo>
                  <a:pt x="192193" y="0"/>
                </a:moveTo>
                <a:lnTo>
                  <a:pt x="663516" y="0"/>
                </a:lnTo>
                <a:cubicBezTo>
                  <a:pt x="714488" y="0"/>
                  <a:pt x="763373" y="20249"/>
                  <a:pt x="799417" y="56292"/>
                </a:cubicBezTo>
                <a:cubicBezTo>
                  <a:pt x="835460" y="92335"/>
                  <a:pt x="855709" y="141220"/>
                  <a:pt x="855709" y="192193"/>
                </a:cubicBezTo>
                <a:lnTo>
                  <a:pt x="855709" y="1426062"/>
                </a:lnTo>
                <a:cubicBezTo>
                  <a:pt x="855709" y="1477035"/>
                  <a:pt x="835460" y="1525920"/>
                  <a:pt x="799417" y="1561963"/>
                </a:cubicBezTo>
                <a:cubicBezTo>
                  <a:pt x="763373" y="1598006"/>
                  <a:pt x="714488" y="1618255"/>
                  <a:pt x="663516" y="1618255"/>
                </a:cubicBezTo>
                <a:lnTo>
                  <a:pt x="192193" y="1618255"/>
                </a:lnTo>
                <a:cubicBezTo>
                  <a:pt x="141220" y="1618255"/>
                  <a:pt x="92335" y="1598006"/>
                  <a:pt x="56292" y="1561963"/>
                </a:cubicBezTo>
                <a:cubicBezTo>
                  <a:pt x="20249" y="1525920"/>
                  <a:pt x="0" y="1477035"/>
                  <a:pt x="0" y="1426062"/>
                </a:cubicBezTo>
                <a:lnTo>
                  <a:pt x="0" y="192193"/>
                </a:lnTo>
                <a:cubicBezTo>
                  <a:pt x="0" y="141220"/>
                  <a:pt x="20249" y="92335"/>
                  <a:pt x="56292" y="56292"/>
                </a:cubicBezTo>
                <a:cubicBezTo>
                  <a:pt x="92335" y="20249"/>
                  <a:pt x="141220" y="0"/>
                  <a:pt x="192193" y="0"/>
                </a:cubicBezTo>
                <a:close/>
              </a:path>
            </a:pathLst>
          </a:custGeom>
          <a:solidFill>
            <a:srgbClr val="566A75"/>
          </a:solidFill>
        </p:spPr>
        <p:txBody>
          <a:bodyPr/>
          <a:lstStyle/>
          <a:p>
            <a:endParaRPr lang="en-SA"/>
          </a:p>
        </p:txBody>
      </p:sp>
      <p:sp>
        <p:nvSpPr>
          <p:cNvPr id="64" name="TextBox 5"/>
          <p:cNvSpPr txBox="1"/>
          <p:nvPr/>
        </p:nvSpPr>
        <p:spPr>
          <a:xfrm>
            <a:off x="2806899" y="3623493"/>
            <a:ext cx="1251054" cy="2435532"/>
          </a:xfrm>
          <a:prstGeom prst="rect">
            <a:avLst/>
          </a:prstGeom>
        </p:spPr>
        <p:txBody>
          <a:bodyPr lIns="33867" tIns="33867" rIns="33867" bIns="33867" rtlCol="0" anchor="ctr"/>
          <a:lstStyle/>
          <a:p>
            <a:pPr algn="justLow">
              <a:lnSpc>
                <a:spcPts val="2053"/>
              </a:lnSpc>
            </a:pPr>
            <a:endParaRPr sz="1200">
              <a:solidFill>
                <a:prstClr val="black"/>
              </a:solidFill>
              <a:latin typeface="SST Arabic Medium" panose="020B0604030504020204" pitchFamily="34" charset="-78"/>
              <a:cs typeface="SST Arabic Medium" panose="020B0604030504020204" pitchFamily="34" charset="-78"/>
            </a:endParaRPr>
          </a:p>
        </p:txBody>
      </p:sp>
      <p:sp>
        <p:nvSpPr>
          <p:cNvPr id="61" name="Freeform 7"/>
          <p:cNvSpPr/>
          <p:nvPr/>
        </p:nvSpPr>
        <p:spPr>
          <a:xfrm rot="16200000">
            <a:off x="3048744" y="3608555"/>
            <a:ext cx="767364" cy="1262358"/>
          </a:xfrm>
          <a:custGeom>
            <a:avLst/>
            <a:gdLst/>
            <a:ahLst/>
            <a:cxnLst/>
            <a:rect l="l" t="t" r="r" b="b"/>
            <a:pathLst>
              <a:path w="524870" h="863440">
                <a:moveTo>
                  <a:pt x="321670" y="0"/>
                </a:moveTo>
                <a:lnTo>
                  <a:pt x="0" y="0"/>
                </a:lnTo>
                <a:lnTo>
                  <a:pt x="203200" y="863440"/>
                </a:lnTo>
                <a:lnTo>
                  <a:pt x="524870" y="863440"/>
                </a:lnTo>
                <a:lnTo>
                  <a:pt x="321670" y="0"/>
                </a:lnTo>
                <a:close/>
              </a:path>
            </a:pathLst>
          </a:custGeom>
          <a:solidFill>
            <a:srgbClr val="FEFEFE"/>
          </a:solidFill>
        </p:spPr>
        <p:txBody>
          <a:bodyPr/>
          <a:lstStyle/>
          <a:p>
            <a:endParaRPr lang="en-SA"/>
          </a:p>
        </p:txBody>
      </p:sp>
      <p:sp>
        <p:nvSpPr>
          <p:cNvPr id="62" name="TextBox 8"/>
          <p:cNvSpPr txBox="1"/>
          <p:nvPr/>
        </p:nvSpPr>
        <p:spPr>
          <a:xfrm rot="16200000">
            <a:off x="3162470" y="3573741"/>
            <a:ext cx="470284" cy="1331986"/>
          </a:xfrm>
          <a:prstGeom prst="rect">
            <a:avLst/>
          </a:prstGeom>
        </p:spPr>
        <p:txBody>
          <a:bodyPr lIns="33867" tIns="33867" rIns="33867" bIns="33867" rtlCol="0" anchor="ctr"/>
          <a:lstStyle/>
          <a:p>
            <a:pPr algn="justLow">
              <a:lnSpc>
                <a:spcPts val="2053"/>
              </a:lnSpc>
            </a:pPr>
            <a:endParaRPr sz="1200">
              <a:solidFill>
                <a:prstClr val="black"/>
              </a:solidFill>
              <a:latin typeface="SST Arabic Medium" panose="020B0604030504020204" pitchFamily="34" charset="-78"/>
              <a:cs typeface="SST Arabic Medium" panose="020B0604030504020204" pitchFamily="34" charset="-78"/>
            </a:endParaRPr>
          </a:p>
        </p:txBody>
      </p:sp>
      <p:sp>
        <p:nvSpPr>
          <p:cNvPr id="59" name="Freeform 10"/>
          <p:cNvSpPr/>
          <p:nvPr/>
        </p:nvSpPr>
        <p:spPr>
          <a:xfrm rot="16200000">
            <a:off x="3434502" y="3788645"/>
            <a:ext cx="746775" cy="918265"/>
          </a:xfrm>
          <a:custGeom>
            <a:avLst/>
            <a:gdLst/>
            <a:ahLst/>
            <a:cxnLst/>
            <a:rect l="l" t="t" r="r" b="b"/>
            <a:pathLst>
              <a:path w="702189" h="863440">
                <a:moveTo>
                  <a:pt x="498989" y="0"/>
                </a:moveTo>
                <a:lnTo>
                  <a:pt x="0" y="0"/>
                </a:lnTo>
                <a:lnTo>
                  <a:pt x="203200" y="863440"/>
                </a:lnTo>
                <a:lnTo>
                  <a:pt x="702189" y="863440"/>
                </a:lnTo>
                <a:lnTo>
                  <a:pt x="498989" y="0"/>
                </a:lnTo>
                <a:close/>
              </a:path>
            </a:pathLst>
          </a:custGeom>
          <a:solidFill>
            <a:srgbClr val="737F8D"/>
          </a:solidFill>
        </p:spPr>
        <p:txBody>
          <a:bodyPr/>
          <a:lstStyle/>
          <a:p>
            <a:endParaRPr lang="en-SA"/>
          </a:p>
        </p:txBody>
      </p:sp>
      <p:sp>
        <p:nvSpPr>
          <p:cNvPr id="60" name="TextBox 11"/>
          <p:cNvSpPr txBox="1"/>
          <p:nvPr/>
        </p:nvSpPr>
        <p:spPr>
          <a:xfrm rot="16200000">
            <a:off x="3517229" y="3763321"/>
            <a:ext cx="530673" cy="968914"/>
          </a:xfrm>
          <a:prstGeom prst="rect">
            <a:avLst/>
          </a:prstGeom>
        </p:spPr>
        <p:txBody>
          <a:bodyPr lIns="33867" tIns="33867" rIns="33867" bIns="33867" rtlCol="0" anchor="ctr"/>
          <a:lstStyle/>
          <a:p>
            <a:pPr algn="justLow">
              <a:lnSpc>
                <a:spcPts val="2053"/>
              </a:lnSpc>
            </a:pPr>
            <a:endParaRPr sz="1200">
              <a:solidFill>
                <a:prstClr val="black"/>
              </a:solidFill>
              <a:latin typeface="SST Arabic Medium" panose="020B0604030504020204" pitchFamily="34" charset="-78"/>
              <a:cs typeface="SST Arabic Medium" panose="020B0604030504020204" pitchFamily="34" charset="-78"/>
            </a:endParaRPr>
          </a:p>
        </p:txBody>
      </p:sp>
      <p:sp>
        <p:nvSpPr>
          <p:cNvPr id="57" name="Freeform 13"/>
          <p:cNvSpPr/>
          <p:nvPr/>
        </p:nvSpPr>
        <p:spPr>
          <a:xfrm>
            <a:off x="4514810" y="3693121"/>
            <a:ext cx="1251054" cy="2365904"/>
          </a:xfrm>
          <a:custGeom>
            <a:avLst/>
            <a:gdLst/>
            <a:ahLst/>
            <a:cxnLst/>
            <a:rect l="l" t="t" r="r" b="b"/>
            <a:pathLst>
              <a:path w="855709" h="1618255">
                <a:moveTo>
                  <a:pt x="192193" y="0"/>
                </a:moveTo>
                <a:lnTo>
                  <a:pt x="663516" y="0"/>
                </a:lnTo>
                <a:cubicBezTo>
                  <a:pt x="714488" y="0"/>
                  <a:pt x="763373" y="20249"/>
                  <a:pt x="799417" y="56292"/>
                </a:cubicBezTo>
                <a:cubicBezTo>
                  <a:pt x="835460" y="92335"/>
                  <a:pt x="855709" y="141220"/>
                  <a:pt x="855709" y="192193"/>
                </a:cubicBezTo>
                <a:lnTo>
                  <a:pt x="855709" y="1426062"/>
                </a:lnTo>
                <a:cubicBezTo>
                  <a:pt x="855709" y="1477035"/>
                  <a:pt x="835460" y="1525920"/>
                  <a:pt x="799417" y="1561963"/>
                </a:cubicBezTo>
                <a:cubicBezTo>
                  <a:pt x="763373" y="1598006"/>
                  <a:pt x="714488" y="1618255"/>
                  <a:pt x="663516" y="1618255"/>
                </a:cubicBezTo>
                <a:lnTo>
                  <a:pt x="192193" y="1618255"/>
                </a:lnTo>
                <a:cubicBezTo>
                  <a:pt x="141220" y="1618255"/>
                  <a:pt x="92335" y="1598006"/>
                  <a:pt x="56292" y="1561963"/>
                </a:cubicBezTo>
                <a:cubicBezTo>
                  <a:pt x="20249" y="1525920"/>
                  <a:pt x="0" y="1477035"/>
                  <a:pt x="0" y="1426062"/>
                </a:cubicBezTo>
                <a:lnTo>
                  <a:pt x="0" y="192193"/>
                </a:lnTo>
                <a:cubicBezTo>
                  <a:pt x="0" y="141220"/>
                  <a:pt x="20249" y="92335"/>
                  <a:pt x="56292" y="56292"/>
                </a:cubicBezTo>
                <a:cubicBezTo>
                  <a:pt x="92335" y="20249"/>
                  <a:pt x="141220" y="0"/>
                  <a:pt x="192193" y="0"/>
                </a:cubicBezTo>
                <a:close/>
              </a:path>
            </a:pathLst>
          </a:custGeom>
          <a:solidFill>
            <a:srgbClr val="1D2D82"/>
          </a:solidFill>
        </p:spPr>
        <p:txBody>
          <a:bodyPr/>
          <a:lstStyle/>
          <a:p>
            <a:endParaRPr lang="en-SA"/>
          </a:p>
        </p:txBody>
      </p:sp>
      <p:sp>
        <p:nvSpPr>
          <p:cNvPr id="58" name="TextBox 14"/>
          <p:cNvSpPr txBox="1"/>
          <p:nvPr/>
        </p:nvSpPr>
        <p:spPr>
          <a:xfrm>
            <a:off x="4514810" y="3623493"/>
            <a:ext cx="1251054" cy="2435532"/>
          </a:xfrm>
          <a:prstGeom prst="rect">
            <a:avLst/>
          </a:prstGeom>
        </p:spPr>
        <p:txBody>
          <a:bodyPr lIns="33867" tIns="33867" rIns="33867" bIns="33867" rtlCol="0" anchor="ctr"/>
          <a:lstStyle/>
          <a:p>
            <a:pPr algn="justLow">
              <a:lnSpc>
                <a:spcPts val="2053"/>
              </a:lnSpc>
            </a:pPr>
            <a:endParaRPr sz="1200">
              <a:solidFill>
                <a:prstClr val="black"/>
              </a:solidFill>
              <a:latin typeface="SST Arabic Medium" panose="020B0604030504020204" pitchFamily="34" charset="-78"/>
              <a:cs typeface="SST Arabic Medium" panose="020B0604030504020204" pitchFamily="34" charset="-78"/>
            </a:endParaRPr>
          </a:p>
        </p:txBody>
      </p:sp>
      <p:sp>
        <p:nvSpPr>
          <p:cNvPr id="55" name="Freeform 16"/>
          <p:cNvSpPr/>
          <p:nvPr/>
        </p:nvSpPr>
        <p:spPr>
          <a:xfrm rot="16200000">
            <a:off x="4756654" y="3608555"/>
            <a:ext cx="767364" cy="1262358"/>
          </a:xfrm>
          <a:custGeom>
            <a:avLst/>
            <a:gdLst/>
            <a:ahLst/>
            <a:cxnLst/>
            <a:rect l="l" t="t" r="r" b="b"/>
            <a:pathLst>
              <a:path w="524870" h="863440">
                <a:moveTo>
                  <a:pt x="321670" y="0"/>
                </a:moveTo>
                <a:lnTo>
                  <a:pt x="0" y="0"/>
                </a:lnTo>
                <a:lnTo>
                  <a:pt x="203200" y="863440"/>
                </a:lnTo>
                <a:lnTo>
                  <a:pt x="524870" y="863440"/>
                </a:lnTo>
                <a:lnTo>
                  <a:pt x="321670" y="0"/>
                </a:lnTo>
                <a:close/>
              </a:path>
            </a:pathLst>
          </a:custGeom>
          <a:solidFill>
            <a:srgbClr val="FEFEFE"/>
          </a:solidFill>
        </p:spPr>
        <p:txBody>
          <a:bodyPr/>
          <a:lstStyle/>
          <a:p>
            <a:endParaRPr lang="en-SA"/>
          </a:p>
        </p:txBody>
      </p:sp>
      <p:sp>
        <p:nvSpPr>
          <p:cNvPr id="56" name="TextBox 17"/>
          <p:cNvSpPr txBox="1"/>
          <p:nvPr/>
        </p:nvSpPr>
        <p:spPr>
          <a:xfrm rot="16200000">
            <a:off x="4870380" y="3573741"/>
            <a:ext cx="470284" cy="1331986"/>
          </a:xfrm>
          <a:prstGeom prst="rect">
            <a:avLst/>
          </a:prstGeom>
        </p:spPr>
        <p:txBody>
          <a:bodyPr lIns="33867" tIns="33867" rIns="33867" bIns="33867" rtlCol="0" anchor="ctr"/>
          <a:lstStyle/>
          <a:p>
            <a:pPr algn="justLow">
              <a:lnSpc>
                <a:spcPts val="2053"/>
              </a:lnSpc>
            </a:pPr>
            <a:endParaRPr sz="1200">
              <a:solidFill>
                <a:prstClr val="black"/>
              </a:solidFill>
              <a:latin typeface="SST Arabic Medium" panose="020B0604030504020204" pitchFamily="34" charset="-78"/>
              <a:cs typeface="SST Arabic Medium" panose="020B0604030504020204" pitchFamily="34" charset="-78"/>
            </a:endParaRPr>
          </a:p>
        </p:txBody>
      </p:sp>
      <p:sp>
        <p:nvSpPr>
          <p:cNvPr id="53" name="Freeform 19"/>
          <p:cNvSpPr/>
          <p:nvPr/>
        </p:nvSpPr>
        <p:spPr>
          <a:xfrm rot="16200000">
            <a:off x="5142413" y="3788645"/>
            <a:ext cx="746775" cy="918265"/>
          </a:xfrm>
          <a:custGeom>
            <a:avLst/>
            <a:gdLst/>
            <a:ahLst/>
            <a:cxnLst/>
            <a:rect l="l" t="t" r="r" b="b"/>
            <a:pathLst>
              <a:path w="702189" h="863440">
                <a:moveTo>
                  <a:pt x="498989" y="0"/>
                </a:moveTo>
                <a:lnTo>
                  <a:pt x="0" y="0"/>
                </a:lnTo>
                <a:lnTo>
                  <a:pt x="203200" y="863440"/>
                </a:lnTo>
                <a:lnTo>
                  <a:pt x="702189" y="863440"/>
                </a:lnTo>
                <a:lnTo>
                  <a:pt x="498989" y="0"/>
                </a:lnTo>
                <a:close/>
              </a:path>
            </a:pathLst>
          </a:custGeom>
          <a:solidFill>
            <a:srgbClr val="474E96"/>
          </a:solidFill>
        </p:spPr>
        <p:txBody>
          <a:bodyPr/>
          <a:lstStyle/>
          <a:p>
            <a:endParaRPr lang="en-SA"/>
          </a:p>
        </p:txBody>
      </p:sp>
      <p:sp>
        <p:nvSpPr>
          <p:cNvPr id="54" name="TextBox 20"/>
          <p:cNvSpPr txBox="1"/>
          <p:nvPr/>
        </p:nvSpPr>
        <p:spPr>
          <a:xfrm rot="16200000">
            <a:off x="5225140" y="3763321"/>
            <a:ext cx="530673" cy="968914"/>
          </a:xfrm>
          <a:prstGeom prst="rect">
            <a:avLst/>
          </a:prstGeom>
        </p:spPr>
        <p:txBody>
          <a:bodyPr lIns="33867" tIns="33867" rIns="33867" bIns="33867" rtlCol="0" anchor="ctr"/>
          <a:lstStyle/>
          <a:p>
            <a:pPr algn="justLow">
              <a:lnSpc>
                <a:spcPts val="2053"/>
              </a:lnSpc>
            </a:pPr>
            <a:endParaRPr sz="1200">
              <a:solidFill>
                <a:prstClr val="black"/>
              </a:solidFill>
              <a:latin typeface="SST Arabic Medium" panose="020B0604030504020204" pitchFamily="34" charset="-78"/>
              <a:cs typeface="SST Arabic Medium" panose="020B0604030504020204" pitchFamily="34" charset="-78"/>
            </a:endParaRPr>
          </a:p>
        </p:txBody>
      </p:sp>
      <p:sp>
        <p:nvSpPr>
          <p:cNvPr id="51" name="Freeform 22"/>
          <p:cNvSpPr/>
          <p:nvPr/>
        </p:nvSpPr>
        <p:spPr>
          <a:xfrm>
            <a:off x="6222721" y="3693121"/>
            <a:ext cx="1251054" cy="2365904"/>
          </a:xfrm>
          <a:custGeom>
            <a:avLst/>
            <a:gdLst/>
            <a:ahLst/>
            <a:cxnLst/>
            <a:rect l="l" t="t" r="r" b="b"/>
            <a:pathLst>
              <a:path w="855709" h="1618255">
                <a:moveTo>
                  <a:pt x="192193" y="0"/>
                </a:moveTo>
                <a:lnTo>
                  <a:pt x="663516" y="0"/>
                </a:lnTo>
                <a:cubicBezTo>
                  <a:pt x="714488" y="0"/>
                  <a:pt x="763373" y="20249"/>
                  <a:pt x="799417" y="56292"/>
                </a:cubicBezTo>
                <a:cubicBezTo>
                  <a:pt x="835460" y="92335"/>
                  <a:pt x="855709" y="141220"/>
                  <a:pt x="855709" y="192193"/>
                </a:cubicBezTo>
                <a:lnTo>
                  <a:pt x="855709" y="1426062"/>
                </a:lnTo>
                <a:cubicBezTo>
                  <a:pt x="855709" y="1477035"/>
                  <a:pt x="835460" y="1525920"/>
                  <a:pt x="799417" y="1561963"/>
                </a:cubicBezTo>
                <a:cubicBezTo>
                  <a:pt x="763373" y="1598006"/>
                  <a:pt x="714488" y="1618255"/>
                  <a:pt x="663516" y="1618255"/>
                </a:cubicBezTo>
                <a:lnTo>
                  <a:pt x="192193" y="1618255"/>
                </a:lnTo>
                <a:cubicBezTo>
                  <a:pt x="141220" y="1618255"/>
                  <a:pt x="92335" y="1598006"/>
                  <a:pt x="56292" y="1561963"/>
                </a:cubicBezTo>
                <a:cubicBezTo>
                  <a:pt x="20249" y="1525920"/>
                  <a:pt x="0" y="1477035"/>
                  <a:pt x="0" y="1426062"/>
                </a:cubicBezTo>
                <a:lnTo>
                  <a:pt x="0" y="192193"/>
                </a:lnTo>
                <a:cubicBezTo>
                  <a:pt x="0" y="141220"/>
                  <a:pt x="20249" y="92335"/>
                  <a:pt x="56292" y="56292"/>
                </a:cubicBezTo>
                <a:cubicBezTo>
                  <a:pt x="92335" y="20249"/>
                  <a:pt x="141220" y="0"/>
                  <a:pt x="192193" y="0"/>
                </a:cubicBezTo>
                <a:close/>
              </a:path>
            </a:pathLst>
          </a:custGeom>
          <a:solidFill>
            <a:srgbClr val="02BCB7"/>
          </a:solidFill>
        </p:spPr>
        <p:txBody>
          <a:bodyPr/>
          <a:lstStyle/>
          <a:p>
            <a:endParaRPr lang="en-SA"/>
          </a:p>
        </p:txBody>
      </p:sp>
      <p:sp>
        <p:nvSpPr>
          <p:cNvPr id="52" name="TextBox 23"/>
          <p:cNvSpPr txBox="1"/>
          <p:nvPr/>
        </p:nvSpPr>
        <p:spPr>
          <a:xfrm>
            <a:off x="6222721" y="3623493"/>
            <a:ext cx="1251054" cy="2435532"/>
          </a:xfrm>
          <a:prstGeom prst="rect">
            <a:avLst/>
          </a:prstGeom>
        </p:spPr>
        <p:txBody>
          <a:bodyPr lIns="33867" tIns="33867" rIns="33867" bIns="33867" rtlCol="0" anchor="ctr"/>
          <a:lstStyle/>
          <a:p>
            <a:pPr algn="justLow">
              <a:lnSpc>
                <a:spcPts val="2053"/>
              </a:lnSpc>
            </a:pPr>
            <a:endParaRPr sz="1200">
              <a:solidFill>
                <a:prstClr val="black"/>
              </a:solidFill>
              <a:latin typeface="SST Arabic Medium" panose="020B0604030504020204" pitchFamily="34" charset="-78"/>
              <a:cs typeface="SST Arabic Medium" panose="020B0604030504020204" pitchFamily="34" charset="-78"/>
            </a:endParaRPr>
          </a:p>
        </p:txBody>
      </p:sp>
      <p:sp>
        <p:nvSpPr>
          <p:cNvPr id="49" name="Freeform 25"/>
          <p:cNvSpPr/>
          <p:nvPr/>
        </p:nvSpPr>
        <p:spPr>
          <a:xfrm rot="16200000">
            <a:off x="6464565" y="3608555"/>
            <a:ext cx="767364" cy="1262358"/>
          </a:xfrm>
          <a:custGeom>
            <a:avLst/>
            <a:gdLst/>
            <a:ahLst/>
            <a:cxnLst/>
            <a:rect l="l" t="t" r="r" b="b"/>
            <a:pathLst>
              <a:path w="524870" h="863440">
                <a:moveTo>
                  <a:pt x="321670" y="0"/>
                </a:moveTo>
                <a:lnTo>
                  <a:pt x="0" y="0"/>
                </a:lnTo>
                <a:lnTo>
                  <a:pt x="203200" y="863440"/>
                </a:lnTo>
                <a:lnTo>
                  <a:pt x="524870" y="863440"/>
                </a:lnTo>
                <a:lnTo>
                  <a:pt x="321670" y="0"/>
                </a:lnTo>
                <a:close/>
              </a:path>
            </a:pathLst>
          </a:custGeom>
          <a:solidFill>
            <a:srgbClr val="FEFEFE"/>
          </a:solidFill>
        </p:spPr>
        <p:txBody>
          <a:bodyPr/>
          <a:lstStyle/>
          <a:p>
            <a:endParaRPr lang="en-SA"/>
          </a:p>
        </p:txBody>
      </p:sp>
      <p:sp>
        <p:nvSpPr>
          <p:cNvPr id="50" name="TextBox 26"/>
          <p:cNvSpPr txBox="1"/>
          <p:nvPr/>
        </p:nvSpPr>
        <p:spPr>
          <a:xfrm rot="16200000">
            <a:off x="6578291" y="3573741"/>
            <a:ext cx="470284" cy="1331986"/>
          </a:xfrm>
          <a:prstGeom prst="rect">
            <a:avLst/>
          </a:prstGeom>
        </p:spPr>
        <p:txBody>
          <a:bodyPr lIns="33867" tIns="33867" rIns="33867" bIns="33867" rtlCol="0" anchor="ctr"/>
          <a:lstStyle/>
          <a:p>
            <a:pPr algn="justLow">
              <a:lnSpc>
                <a:spcPts val="2053"/>
              </a:lnSpc>
            </a:pPr>
            <a:endParaRPr sz="1200">
              <a:solidFill>
                <a:prstClr val="black"/>
              </a:solidFill>
              <a:latin typeface="SST Arabic Medium" panose="020B0604030504020204" pitchFamily="34" charset="-78"/>
              <a:cs typeface="SST Arabic Medium" panose="020B0604030504020204" pitchFamily="34" charset="-78"/>
            </a:endParaRPr>
          </a:p>
        </p:txBody>
      </p:sp>
      <p:sp>
        <p:nvSpPr>
          <p:cNvPr id="47" name="Freeform 28"/>
          <p:cNvSpPr/>
          <p:nvPr/>
        </p:nvSpPr>
        <p:spPr>
          <a:xfrm rot="16200000">
            <a:off x="6850324" y="3788645"/>
            <a:ext cx="746775" cy="918265"/>
          </a:xfrm>
          <a:custGeom>
            <a:avLst/>
            <a:gdLst/>
            <a:ahLst/>
            <a:cxnLst/>
            <a:rect l="l" t="t" r="r" b="b"/>
            <a:pathLst>
              <a:path w="702189" h="863440">
                <a:moveTo>
                  <a:pt x="498989" y="0"/>
                </a:moveTo>
                <a:lnTo>
                  <a:pt x="0" y="0"/>
                </a:lnTo>
                <a:lnTo>
                  <a:pt x="203200" y="863440"/>
                </a:lnTo>
                <a:lnTo>
                  <a:pt x="702189" y="863440"/>
                </a:lnTo>
                <a:lnTo>
                  <a:pt x="498989" y="0"/>
                </a:lnTo>
                <a:close/>
              </a:path>
            </a:pathLst>
          </a:custGeom>
          <a:solidFill>
            <a:srgbClr val="5EC7C3"/>
          </a:solidFill>
        </p:spPr>
        <p:txBody>
          <a:bodyPr/>
          <a:lstStyle/>
          <a:p>
            <a:endParaRPr lang="en-SA"/>
          </a:p>
        </p:txBody>
      </p:sp>
      <p:sp>
        <p:nvSpPr>
          <p:cNvPr id="48" name="TextBox 29"/>
          <p:cNvSpPr txBox="1"/>
          <p:nvPr/>
        </p:nvSpPr>
        <p:spPr>
          <a:xfrm rot="16200000">
            <a:off x="6933051" y="3763321"/>
            <a:ext cx="530673" cy="968914"/>
          </a:xfrm>
          <a:prstGeom prst="rect">
            <a:avLst/>
          </a:prstGeom>
        </p:spPr>
        <p:txBody>
          <a:bodyPr lIns="33867" tIns="33867" rIns="33867" bIns="33867" rtlCol="0" anchor="ctr"/>
          <a:lstStyle/>
          <a:p>
            <a:pPr algn="justLow">
              <a:lnSpc>
                <a:spcPts val="2053"/>
              </a:lnSpc>
            </a:pPr>
            <a:endParaRPr sz="1200">
              <a:solidFill>
                <a:prstClr val="black"/>
              </a:solidFill>
              <a:latin typeface="SST Arabic Medium" panose="020B0604030504020204" pitchFamily="34" charset="-78"/>
              <a:cs typeface="SST Arabic Medium" panose="020B0604030504020204" pitchFamily="34" charset="-78"/>
            </a:endParaRPr>
          </a:p>
        </p:txBody>
      </p:sp>
      <p:sp>
        <p:nvSpPr>
          <p:cNvPr id="45" name="Freeform 31"/>
          <p:cNvSpPr/>
          <p:nvPr/>
        </p:nvSpPr>
        <p:spPr>
          <a:xfrm>
            <a:off x="7930631" y="3693121"/>
            <a:ext cx="1251054" cy="2365904"/>
          </a:xfrm>
          <a:custGeom>
            <a:avLst/>
            <a:gdLst/>
            <a:ahLst/>
            <a:cxnLst/>
            <a:rect l="l" t="t" r="r" b="b"/>
            <a:pathLst>
              <a:path w="855709" h="1618255">
                <a:moveTo>
                  <a:pt x="192193" y="0"/>
                </a:moveTo>
                <a:lnTo>
                  <a:pt x="663516" y="0"/>
                </a:lnTo>
                <a:cubicBezTo>
                  <a:pt x="714488" y="0"/>
                  <a:pt x="763373" y="20249"/>
                  <a:pt x="799417" y="56292"/>
                </a:cubicBezTo>
                <a:cubicBezTo>
                  <a:pt x="835460" y="92335"/>
                  <a:pt x="855709" y="141220"/>
                  <a:pt x="855709" y="192193"/>
                </a:cubicBezTo>
                <a:lnTo>
                  <a:pt x="855709" y="1426062"/>
                </a:lnTo>
                <a:cubicBezTo>
                  <a:pt x="855709" y="1477035"/>
                  <a:pt x="835460" y="1525920"/>
                  <a:pt x="799417" y="1561963"/>
                </a:cubicBezTo>
                <a:cubicBezTo>
                  <a:pt x="763373" y="1598006"/>
                  <a:pt x="714488" y="1618255"/>
                  <a:pt x="663516" y="1618255"/>
                </a:cubicBezTo>
                <a:lnTo>
                  <a:pt x="192193" y="1618255"/>
                </a:lnTo>
                <a:cubicBezTo>
                  <a:pt x="141220" y="1618255"/>
                  <a:pt x="92335" y="1598006"/>
                  <a:pt x="56292" y="1561963"/>
                </a:cubicBezTo>
                <a:cubicBezTo>
                  <a:pt x="20249" y="1525920"/>
                  <a:pt x="0" y="1477035"/>
                  <a:pt x="0" y="1426062"/>
                </a:cubicBezTo>
                <a:lnTo>
                  <a:pt x="0" y="192193"/>
                </a:lnTo>
                <a:cubicBezTo>
                  <a:pt x="0" y="141220"/>
                  <a:pt x="20249" y="92335"/>
                  <a:pt x="56292" y="56292"/>
                </a:cubicBezTo>
                <a:cubicBezTo>
                  <a:pt x="92335" y="20249"/>
                  <a:pt x="141220" y="0"/>
                  <a:pt x="192193" y="0"/>
                </a:cubicBezTo>
                <a:close/>
              </a:path>
            </a:pathLst>
          </a:custGeom>
          <a:solidFill>
            <a:srgbClr val="101C44"/>
          </a:solidFill>
        </p:spPr>
        <p:txBody>
          <a:bodyPr/>
          <a:lstStyle/>
          <a:p>
            <a:endParaRPr lang="en-SA"/>
          </a:p>
        </p:txBody>
      </p:sp>
      <p:sp>
        <p:nvSpPr>
          <p:cNvPr id="46" name="TextBox 32"/>
          <p:cNvSpPr txBox="1"/>
          <p:nvPr/>
        </p:nvSpPr>
        <p:spPr>
          <a:xfrm>
            <a:off x="7930631" y="3623493"/>
            <a:ext cx="1251054" cy="2435532"/>
          </a:xfrm>
          <a:prstGeom prst="rect">
            <a:avLst/>
          </a:prstGeom>
        </p:spPr>
        <p:txBody>
          <a:bodyPr lIns="33867" tIns="33867" rIns="33867" bIns="33867" rtlCol="0" anchor="ctr"/>
          <a:lstStyle/>
          <a:p>
            <a:pPr algn="justLow">
              <a:lnSpc>
                <a:spcPts val="2053"/>
              </a:lnSpc>
            </a:pPr>
            <a:endParaRPr sz="1200">
              <a:solidFill>
                <a:prstClr val="black"/>
              </a:solidFill>
              <a:latin typeface="SST Arabic Medium" panose="020B0604030504020204" pitchFamily="34" charset="-78"/>
              <a:cs typeface="SST Arabic Medium" panose="020B0604030504020204" pitchFamily="34" charset="-78"/>
            </a:endParaRPr>
          </a:p>
        </p:txBody>
      </p:sp>
      <p:sp>
        <p:nvSpPr>
          <p:cNvPr id="43" name="Freeform 34"/>
          <p:cNvSpPr/>
          <p:nvPr/>
        </p:nvSpPr>
        <p:spPr>
          <a:xfrm rot="16200000">
            <a:off x="8172476" y="3608555"/>
            <a:ext cx="767364" cy="1262358"/>
          </a:xfrm>
          <a:custGeom>
            <a:avLst/>
            <a:gdLst/>
            <a:ahLst/>
            <a:cxnLst/>
            <a:rect l="l" t="t" r="r" b="b"/>
            <a:pathLst>
              <a:path w="524870" h="863440">
                <a:moveTo>
                  <a:pt x="321670" y="0"/>
                </a:moveTo>
                <a:lnTo>
                  <a:pt x="0" y="0"/>
                </a:lnTo>
                <a:lnTo>
                  <a:pt x="203200" y="863440"/>
                </a:lnTo>
                <a:lnTo>
                  <a:pt x="524870" y="863440"/>
                </a:lnTo>
                <a:lnTo>
                  <a:pt x="321670" y="0"/>
                </a:lnTo>
                <a:close/>
              </a:path>
            </a:pathLst>
          </a:custGeom>
          <a:solidFill>
            <a:srgbClr val="FEFEFE"/>
          </a:solidFill>
        </p:spPr>
        <p:txBody>
          <a:bodyPr/>
          <a:lstStyle/>
          <a:p>
            <a:endParaRPr lang="en-SA"/>
          </a:p>
        </p:txBody>
      </p:sp>
      <p:sp>
        <p:nvSpPr>
          <p:cNvPr id="44" name="TextBox 35"/>
          <p:cNvSpPr txBox="1"/>
          <p:nvPr/>
        </p:nvSpPr>
        <p:spPr>
          <a:xfrm rot="16200000">
            <a:off x="8286202" y="3573741"/>
            <a:ext cx="470284" cy="1331986"/>
          </a:xfrm>
          <a:prstGeom prst="rect">
            <a:avLst/>
          </a:prstGeom>
        </p:spPr>
        <p:txBody>
          <a:bodyPr lIns="33867" tIns="33867" rIns="33867" bIns="33867" rtlCol="0" anchor="ctr"/>
          <a:lstStyle/>
          <a:p>
            <a:pPr algn="justLow">
              <a:lnSpc>
                <a:spcPts val="2053"/>
              </a:lnSpc>
            </a:pPr>
            <a:endParaRPr sz="1200">
              <a:solidFill>
                <a:prstClr val="black"/>
              </a:solidFill>
              <a:latin typeface="SST Arabic Medium" panose="020B0604030504020204" pitchFamily="34" charset="-78"/>
              <a:cs typeface="SST Arabic Medium" panose="020B0604030504020204" pitchFamily="34" charset="-78"/>
            </a:endParaRPr>
          </a:p>
        </p:txBody>
      </p:sp>
      <p:sp>
        <p:nvSpPr>
          <p:cNvPr id="41" name="Freeform 37"/>
          <p:cNvSpPr/>
          <p:nvPr/>
        </p:nvSpPr>
        <p:spPr>
          <a:xfrm rot="16200000">
            <a:off x="8558234" y="3788645"/>
            <a:ext cx="746775" cy="918265"/>
          </a:xfrm>
          <a:custGeom>
            <a:avLst/>
            <a:gdLst/>
            <a:ahLst/>
            <a:cxnLst/>
            <a:rect l="l" t="t" r="r" b="b"/>
            <a:pathLst>
              <a:path w="702189" h="863440">
                <a:moveTo>
                  <a:pt x="498989" y="0"/>
                </a:moveTo>
                <a:lnTo>
                  <a:pt x="0" y="0"/>
                </a:lnTo>
                <a:lnTo>
                  <a:pt x="203200" y="863440"/>
                </a:lnTo>
                <a:lnTo>
                  <a:pt x="702189" y="863440"/>
                </a:lnTo>
                <a:lnTo>
                  <a:pt x="498989" y="0"/>
                </a:lnTo>
                <a:close/>
              </a:path>
            </a:pathLst>
          </a:custGeom>
          <a:solidFill>
            <a:srgbClr val="35395C"/>
          </a:solidFill>
        </p:spPr>
        <p:txBody>
          <a:bodyPr/>
          <a:lstStyle/>
          <a:p>
            <a:endParaRPr lang="en-SA"/>
          </a:p>
        </p:txBody>
      </p:sp>
      <p:sp>
        <p:nvSpPr>
          <p:cNvPr id="42" name="TextBox 38"/>
          <p:cNvSpPr txBox="1"/>
          <p:nvPr/>
        </p:nvSpPr>
        <p:spPr>
          <a:xfrm rot="16200000">
            <a:off x="8640961" y="3763321"/>
            <a:ext cx="530673" cy="968914"/>
          </a:xfrm>
          <a:prstGeom prst="rect">
            <a:avLst/>
          </a:prstGeom>
        </p:spPr>
        <p:txBody>
          <a:bodyPr lIns="33867" tIns="33867" rIns="33867" bIns="33867" rtlCol="0" anchor="ctr"/>
          <a:lstStyle/>
          <a:p>
            <a:pPr algn="justLow">
              <a:lnSpc>
                <a:spcPts val="2053"/>
              </a:lnSpc>
            </a:pPr>
            <a:endParaRPr sz="1200">
              <a:solidFill>
                <a:prstClr val="black"/>
              </a:solidFill>
              <a:latin typeface="SST Arabic Medium" panose="020B0604030504020204" pitchFamily="34" charset="-78"/>
              <a:cs typeface="SST Arabic Medium" panose="020B0604030504020204" pitchFamily="34" charset="-78"/>
            </a:endParaRPr>
          </a:p>
        </p:txBody>
      </p:sp>
      <p:sp>
        <p:nvSpPr>
          <p:cNvPr id="25" name="Freeform 39"/>
          <p:cNvSpPr/>
          <p:nvPr/>
        </p:nvSpPr>
        <p:spPr>
          <a:xfrm rot="20796980">
            <a:off x="8797295" y="4052291"/>
            <a:ext cx="310262" cy="374887"/>
          </a:xfrm>
          <a:custGeom>
            <a:avLst/>
            <a:gdLst/>
            <a:ahLst/>
            <a:cxnLst/>
            <a:rect l="l" t="t" r="r" b="b"/>
            <a:pathLst>
              <a:path w="945717" h="1142700">
                <a:moveTo>
                  <a:pt x="0" y="0"/>
                </a:moveTo>
                <a:lnTo>
                  <a:pt x="945718" y="0"/>
                </a:lnTo>
                <a:lnTo>
                  <a:pt x="945718" y="1142700"/>
                </a:lnTo>
                <a:lnTo>
                  <a:pt x="0" y="1142700"/>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n-SA"/>
          </a:p>
        </p:txBody>
      </p:sp>
      <p:sp>
        <p:nvSpPr>
          <p:cNvPr id="26" name="Freeform 40"/>
          <p:cNvSpPr/>
          <p:nvPr/>
        </p:nvSpPr>
        <p:spPr>
          <a:xfrm rot="21124824">
            <a:off x="6890725" y="4053900"/>
            <a:ext cx="602135" cy="387755"/>
          </a:xfrm>
          <a:custGeom>
            <a:avLst/>
            <a:gdLst/>
            <a:ahLst/>
            <a:cxnLst/>
            <a:rect l="l" t="t" r="r" b="b"/>
            <a:pathLst>
              <a:path w="1835381" h="1181924">
                <a:moveTo>
                  <a:pt x="0" y="0"/>
                </a:moveTo>
                <a:lnTo>
                  <a:pt x="1835381" y="0"/>
                </a:lnTo>
                <a:lnTo>
                  <a:pt x="1835381" y="1181924"/>
                </a:lnTo>
                <a:lnTo>
                  <a:pt x="0" y="1181924"/>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a:ln cap="sq">
            <a:noFill/>
            <a:prstDash val="solid"/>
            <a:miter/>
          </a:ln>
        </p:spPr>
        <p:txBody>
          <a:bodyPr/>
          <a:lstStyle/>
          <a:p>
            <a:endParaRPr lang="en-SA"/>
          </a:p>
        </p:txBody>
      </p:sp>
      <p:sp>
        <p:nvSpPr>
          <p:cNvPr id="27" name="Freeform 41"/>
          <p:cNvSpPr/>
          <p:nvPr/>
        </p:nvSpPr>
        <p:spPr>
          <a:xfrm rot="20974579">
            <a:off x="5298734" y="4040553"/>
            <a:ext cx="423046" cy="382328"/>
          </a:xfrm>
          <a:custGeom>
            <a:avLst/>
            <a:gdLst/>
            <a:ahLst/>
            <a:cxnLst/>
            <a:rect l="l" t="t" r="r" b="b"/>
            <a:pathLst>
              <a:path w="1289494" h="1165380">
                <a:moveTo>
                  <a:pt x="0" y="0"/>
                </a:moveTo>
                <a:lnTo>
                  <a:pt x="1289493" y="0"/>
                </a:lnTo>
                <a:lnTo>
                  <a:pt x="1289493" y="1165380"/>
                </a:lnTo>
                <a:lnTo>
                  <a:pt x="0" y="1165380"/>
                </a:lnTo>
                <a:lnTo>
                  <a:pt x="0" y="0"/>
                </a:lnTo>
                <a:close/>
              </a:path>
            </a:pathLst>
          </a:custGeom>
          <a:blipFill>
            <a:blip r:embed="rId6">
              <a:extLst>
                <a:ext uri="{96DAC541-7B7A-43D3-8B79-37D633B846F1}">
                  <asvg:svgBlip xmlns:asvg="http://schemas.microsoft.com/office/drawing/2016/SVG/main" r:embed="rId7"/>
                </a:ext>
              </a:extLst>
            </a:blip>
            <a:stretch>
              <a:fillRect/>
            </a:stretch>
          </a:blipFill>
          <a:ln cap="sq">
            <a:noFill/>
            <a:prstDash val="solid"/>
            <a:miter/>
          </a:ln>
        </p:spPr>
        <p:txBody>
          <a:bodyPr/>
          <a:lstStyle/>
          <a:p>
            <a:endParaRPr lang="en-SA"/>
          </a:p>
        </p:txBody>
      </p:sp>
      <p:sp>
        <p:nvSpPr>
          <p:cNvPr id="28" name="Freeform 42"/>
          <p:cNvSpPr/>
          <p:nvPr/>
        </p:nvSpPr>
        <p:spPr>
          <a:xfrm rot="20991373">
            <a:off x="3640870" y="4063872"/>
            <a:ext cx="334039" cy="367581"/>
          </a:xfrm>
          <a:custGeom>
            <a:avLst/>
            <a:gdLst/>
            <a:ahLst/>
            <a:cxnLst/>
            <a:rect l="l" t="t" r="r" b="b"/>
            <a:pathLst>
              <a:path w="1018190" h="1120430">
                <a:moveTo>
                  <a:pt x="0" y="0"/>
                </a:moveTo>
                <a:lnTo>
                  <a:pt x="1018190" y="0"/>
                </a:lnTo>
                <a:lnTo>
                  <a:pt x="1018190" y="1120429"/>
                </a:lnTo>
                <a:lnTo>
                  <a:pt x="0" y="1120429"/>
                </a:lnTo>
                <a:lnTo>
                  <a:pt x="0" y="0"/>
                </a:lnTo>
                <a:close/>
              </a:path>
            </a:pathLst>
          </a:custGeom>
          <a: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SA"/>
          </a:p>
        </p:txBody>
      </p:sp>
      <p:sp>
        <p:nvSpPr>
          <p:cNvPr id="31" name="TextBox 45"/>
          <p:cNvSpPr txBox="1"/>
          <p:nvPr/>
        </p:nvSpPr>
        <p:spPr>
          <a:xfrm>
            <a:off x="2854931" y="3803691"/>
            <a:ext cx="342767" cy="369845"/>
          </a:xfrm>
          <a:prstGeom prst="rect">
            <a:avLst/>
          </a:prstGeom>
        </p:spPr>
        <p:txBody>
          <a:bodyPr lIns="0" tIns="0" rIns="0" bIns="0" rtlCol="0" anchor="t">
            <a:spAutoFit/>
          </a:bodyPr>
          <a:lstStyle/>
          <a:p>
            <a:pPr marL="0" lvl="1" algn="justLow">
              <a:lnSpc>
                <a:spcPts val="2957"/>
              </a:lnSpc>
              <a:spcBef>
                <a:spcPct val="0"/>
              </a:spcBef>
            </a:pPr>
            <a:r>
              <a:rPr lang="ar-EG" sz="2112" b="1" spc="89" dirty="0">
                <a:solidFill>
                  <a:srgbClr val="FFFFFF"/>
                </a:solidFill>
                <a:latin typeface="SST Arabic Medium" panose="020B0604030504020204" pitchFamily="34" charset="-78"/>
                <a:ea typeface="SST Arabic Bold"/>
                <a:cs typeface="SST Arabic Medium" panose="020B0604030504020204" pitchFamily="34" charset="-78"/>
                <a:sym typeface="SST Arabic Bold"/>
              </a:rPr>
              <a:t>4</a:t>
            </a:r>
            <a:endParaRPr lang="en-US" sz="2112" b="1" spc="89" dirty="0">
              <a:solidFill>
                <a:srgbClr val="FFFFFF"/>
              </a:solidFill>
              <a:latin typeface="SST Arabic Medium" panose="020B0604030504020204" pitchFamily="34" charset="-78"/>
              <a:ea typeface="SST Arabic Bold"/>
              <a:cs typeface="SST Arabic Medium" panose="020B0604030504020204" pitchFamily="34" charset="-78"/>
              <a:sym typeface="SST Arabic Bold"/>
            </a:endParaRPr>
          </a:p>
        </p:txBody>
      </p:sp>
      <p:sp>
        <p:nvSpPr>
          <p:cNvPr id="34" name="TextBox 48"/>
          <p:cNvSpPr txBox="1"/>
          <p:nvPr/>
        </p:nvSpPr>
        <p:spPr>
          <a:xfrm>
            <a:off x="4556948" y="3783399"/>
            <a:ext cx="342767" cy="369845"/>
          </a:xfrm>
          <a:prstGeom prst="rect">
            <a:avLst/>
          </a:prstGeom>
        </p:spPr>
        <p:txBody>
          <a:bodyPr lIns="0" tIns="0" rIns="0" bIns="0" rtlCol="0" anchor="t">
            <a:spAutoFit/>
          </a:bodyPr>
          <a:lstStyle/>
          <a:p>
            <a:pPr marL="0" lvl="1" algn="justLow">
              <a:lnSpc>
                <a:spcPts val="2957"/>
              </a:lnSpc>
              <a:spcBef>
                <a:spcPct val="0"/>
              </a:spcBef>
            </a:pPr>
            <a:r>
              <a:rPr lang="ar-EG" sz="2112" b="1" spc="89" dirty="0">
                <a:solidFill>
                  <a:srgbClr val="FFFFFF"/>
                </a:solidFill>
                <a:latin typeface="SST Arabic Medium" panose="020B0604030504020204" pitchFamily="34" charset="-78"/>
                <a:ea typeface="SST Arabic Bold"/>
                <a:cs typeface="SST Arabic Medium" panose="020B0604030504020204" pitchFamily="34" charset="-78"/>
                <a:sym typeface="SST Arabic Bold"/>
              </a:rPr>
              <a:t>3</a:t>
            </a:r>
            <a:endParaRPr lang="en-US" sz="2112" b="1" spc="89" dirty="0">
              <a:solidFill>
                <a:srgbClr val="FFFFFF"/>
              </a:solidFill>
              <a:latin typeface="SST Arabic Medium" panose="020B0604030504020204" pitchFamily="34" charset="-78"/>
              <a:ea typeface="SST Arabic Bold"/>
              <a:cs typeface="SST Arabic Medium" panose="020B0604030504020204" pitchFamily="34" charset="-78"/>
              <a:sym typeface="SST Arabic Bold"/>
            </a:endParaRPr>
          </a:p>
        </p:txBody>
      </p:sp>
      <p:sp>
        <p:nvSpPr>
          <p:cNvPr id="37" name="TextBox 51"/>
          <p:cNvSpPr txBox="1"/>
          <p:nvPr/>
        </p:nvSpPr>
        <p:spPr>
          <a:xfrm>
            <a:off x="6278511" y="3801791"/>
            <a:ext cx="342767" cy="369845"/>
          </a:xfrm>
          <a:prstGeom prst="rect">
            <a:avLst/>
          </a:prstGeom>
        </p:spPr>
        <p:txBody>
          <a:bodyPr lIns="0" tIns="0" rIns="0" bIns="0" rtlCol="0" anchor="t">
            <a:spAutoFit/>
          </a:bodyPr>
          <a:lstStyle/>
          <a:p>
            <a:pPr marL="0" lvl="1" algn="justLow">
              <a:lnSpc>
                <a:spcPts val="2957"/>
              </a:lnSpc>
              <a:spcBef>
                <a:spcPct val="0"/>
              </a:spcBef>
            </a:pPr>
            <a:r>
              <a:rPr lang="ar-EG" sz="2112" b="1" spc="89" dirty="0">
                <a:solidFill>
                  <a:srgbClr val="FFFFFF"/>
                </a:solidFill>
                <a:latin typeface="SST Arabic Medium" panose="020B0604030504020204" pitchFamily="34" charset="-78"/>
                <a:ea typeface="SST Arabic Bold"/>
                <a:cs typeface="SST Arabic Medium" panose="020B0604030504020204" pitchFamily="34" charset="-78"/>
                <a:sym typeface="SST Arabic Bold"/>
              </a:rPr>
              <a:t>2</a:t>
            </a:r>
            <a:endParaRPr lang="en-US" sz="2112" b="1" spc="89" dirty="0">
              <a:solidFill>
                <a:srgbClr val="FFFFFF"/>
              </a:solidFill>
              <a:latin typeface="SST Arabic Medium" panose="020B0604030504020204" pitchFamily="34" charset="-78"/>
              <a:ea typeface="SST Arabic Bold"/>
              <a:cs typeface="SST Arabic Medium" panose="020B0604030504020204" pitchFamily="34" charset="-78"/>
              <a:sym typeface="SST Arabic Bold"/>
            </a:endParaRPr>
          </a:p>
        </p:txBody>
      </p:sp>
      <p:sp>
        <p:nvSpPr>
          <p:cNvPr id="38" name="TextBox 52"/>
          <p:cNvSpPr txBox="1"/>
          <p:nvPr/>
        </p:nvSpPr>
        <p:spPr>
          <a:xfrm>
            <a:off x="8002669" y="3787677"/>
            <a:ext cx="342767" cy="369845"/>
          </a:xfrm>
          <a:prstGeom prst="rect">
            <a:avLst/>
          </a:prstGeom>
        </p:spPr>
        <p:txBody>
          <a:bodyPr lIns="0" tIns="0" rIns="0" bIns="0" rtlCol="0" anchor="t">
            <a:spAutoFit/>
          </a:bodyPr>
          <a:lstStyle/>
          <a:p>
            <a:pPr algn="justLow">
              <a:lnSpc>
                <a:spcPts val="2957"/>
              </a:lnSpc>
            </a:pPr>
            <a:r>
              <a:rPr lang="ar-EG" sz="2112" b="1" spc="89" dirty="0">
                <a:solidFill>
                  <a:srgbClr val="FFFFFF"/>
                </a:solidFill>
                <a:latin typeface="SST Arabic Medium" panose="020B0604030504020204" pitchFamily="34" charset="-78"/>
                <a:ea typeface="SST Arabic Bold"/>
                <a:cs typeface="SST Arabic Medium" panose="020B0604030504020204" pitchFamily="34" charset="-78"/>
                <a:sym typeface="SST Arabic Bold"/>
              </a:rPr>
              <a:t>1</a:t>
            </a:r>
            <a:endParaRPr lang="en-US" sz="2112" b="1" spc="89" dirty="0">
              <a:solidFill>
                <a:srgbClr val="FFFFFF"/>
              </a:solidFill>
              <a:latin typeface="SST Arabic Medium" panose="020B0604030504020204" pitchFamily="34" charset="-78"/>
              <a:ea typeface="SST Arabic Bold"/>
              <a:cs typeface="SST Arabic Medium" panose="020B0604030504020204" pitchFamily="34" charset="-78"/>
              <a:sym typeface="SST Arabic Bold"/>
            </a:endParaRPr>
          </a:p>
        </p:txBody>
      </p:sp>
      <p:sp>
        <p:nvSpPr>
          <p:cNvPr id="4" name="Rectangle 3">
            <a:extLst>
              <a:ext uri="{FF2B5EF4-FFF2-40B4-BE49-F238E27FC236}">
                <a16:creationId xmlns:a16="http://schemas.microsoft.com/office/drawing/2014/main" id="{54EF3E97-1507-4873-AD2D-0E6F734F6CCE}"/>
              </a:ext>
            </a:extLst>
          </p:cNvPr>
          <p:cNvSpPr/>
          <p:nvPr/>
        </p:nvSpPr>
        <p:spPr>
          <a:xfrm>
            <a:off x="8109561" y="4919201"/>
            <a:ext cx="893193" cy="584775"/>
          </a:xfrm>
          <a:prstGeom prst="rect">
            <a:avLst/>
          </a:prstGeom>
        </p:spPr>
        <p:txBody>
          <a:bodyPr wrap="none">
            <a:spAutoFit/>
          </a:bodyPr>
          <a:lstStyle/>
          <a:p>
            <a:pPr algn="ctr" rtl="1"/>
            <a:r>
              <a:rPr lang="ar-DZ" sz="1600" dirty="0">
                <a:solidFill>
                  <a:schemeClr val="bg1">
                    <a:lumMod val="95000"/>
                  </a:schemeClr>
                </a:solidFill>
                <a:latin typeface="SST Arabic Medium" pitchFamily="34" charset="-78"/>
                <a:cs typeface="SST Arabic Medium" pitchFamily="34" charset="-78"/>
              </a:rPr>
              <a:t>التواصل </a:t>
            </a:r>
            <a:endParaRPr lang="ar-EG" sz="1600" dirty="0">
              <a:solidFill>
                <a:schemeClr val="bg1">
                  <a:lumMod val="95000"/>
                </a:schemeClr>
              </a:solidFill>
              <a:latin typeface="SST Arabic Medium" pitchFamily="34" charset="-78"/>
              <a:cs typeface="SST Arabic Medium" pitchFamily="34" charset="-78"/>
            </a:endParaRPr>
          </a:p>
          <a:p>
            <a:pPr algn="ctr" rtl="1"/>
            <a:r>
              <a:rPr lang="ar-DZ" sz="1600" dirty="0">
                <a:solidFill>
                  <a:schemeClr val="bg1">
                    <a:lumMod val="95000"/>
                  </a:schemeClr>
                </a:solidFill>
                <a:latin typeface="SST Arabic Medium" pitchFamily="34" charset="-78"/>
                <a:cs typeface="SST Arabic Medium" pitchFamily="34" charset="-78"/>
              </a:rPr>
              <a:t>المفتوح</a:t>
            </a:r>
            <a:endParaRPr lang="ar-EG" sz="1600" dirty="0">
              <a:solidFill>
                <a:schemeClr val="bg1">
                  <a:lumMod val="95000"/>
                </a:schemeClr>
              </a:solidFill>
              <a:latin typeface="SST Arabic Medium" pitchFamily="34" charset="-78"/>
              <a:cs typeface="SST Arabic Medium" pitchFamily="34" charset="-78"/>
            </a:endParaRPr>
          </a:p>
        </p:txBody>
      </p:sp>
      <p:sp>
        <p:nvSpPr>
          <p:cNvPr id="8" name="Rectangle 7">
            <a:extLst>
              <a:ext uri="{FF2B5EF4-FFF2-40B4-BE49-F238E27FC236}">
                <a16:creationId xmlns:a16="http://schemas.microsoft.com/office/drawing/2014/main" id="{A8B00E9E-DDC5-4229-98E3-AE72184B9C7F}"/>
              </a:ext>
            </a:extLst>
          </p:cNvPr>
          <p:cNvSpPr/>
          <p:nvPr/>
        </p:nvSpPr>
        <p:spPr>
          <a:xfrm>
            <a:off x="6418347" y="4919201"/>
            <a:ext cx="934871" cy="584775"/>
          </a:xfrm>
          <a:prstGeom prst="rect">
            <a:avLst/>
          </a:prstGeom>
        </p:spPr>
        <p:txBody>
          <a:bodyPr wrap="none">
            <a:spAutoFit/>
          </a:bodyPr>
          <a:lstStyle/>
          <a:p>
            <a:pPr algn="ctr" rtl="1"/>
            <a:r>
              <a:rPr lang="ar-EG" sz="1600" dirty="0">
                <a:solidFill>
                  <a:schemeClr val="bg1">
                    <a:lumMod val="95000"/>
                  </a:schemeClr>
                </a:solidFill>
                <a:latin typeface="SST Arabic Medium" pitchFamily="34" charset="-78"/>
                <a:cs typeface="SST Arabic Medium" pitchFamily="34" charset="-78"/>
              </a:rPr>
              <a:t>الفهم </a:t>
            </a:r>
          </a:p>
          <a:p>
            <a:pPr algn="ctr" rtl="1"/>
            <a:r>
              <a:rPr lang="ar-EG" sz="1600" dirty="0">
                <a:solidFill>
                  <a:schemeClr val="bg1">
                    <a:lumMod val="95000"/>
                  </a:schemeClr>
                </a:solidFill>
                <a:latin typeface="SST Arabic Medium" pitchFamily="34" charset="-78"/>
                <a:cs typeface="SST Arabic Medium" pitchFamily="34" charset="-78"/>
              </a:rPr>
              <a:t>المشترك</a:t>
            </a:r>
          </a:p>
        </p:txBody>
      </p:sp>
      <p:sp>
        <p:nvSpPr>
          <p:cNvPr id="9" name="Rectangle 8">
            <a:extLst>
              <a:ext uri="{FF2B5EF4-FFF2-40B4-BE49-F238E27FC236}">
                <a16:creationId xmlns:a16="http://schemas.microsoft.com/office/drawing/2014/main" id="{94FFAC05-40FB-47DF-AE55-E47991546E19}"/>
              </a:ext>
            </a:extLst>
          </p:cNvPr>
          <p:cNvSpPr/>
          <p:nvPr/>
        </p:nvSpPr>
        <p:spPr>
          <a:xfrm>
            <a:off x="4618048" y="4919201"/>
            <a:ext cx="974947" cy="584775"/>
          </a:xfrm>
          <a:prstGeom prst="rect">
            <a:avLst/>
          </a:prstGeom>
        </p:spPr>
        <p:txBody>
          <a:bodyPr wrap="none">
            <a:spAutoFit/>
          </a:bodyPr>
          <a:lstStyle/>
          <a:p>
            <a:pPr algn="ctr" rtl="1"/>
            <a:r>
              <a:rPr lang="ar-EG" sz="1600" dirty="0">
                <a:solidFill>
                  <a:schemeClr val="bg1">
                    <a:lumMod val="95000"/>
                  </a:schemeClr>
                </a:solidFill>
                <a:latin typeface="SST Arabic Medium" pitchFamily="34" charset="-78"/>
                <a:cs typeface="SST Arabic Medium" pitchFamily="34" charset="-78"/>
              </a:rPr>
              <a:t>الملكية </a:t>
            </a:r>
          </a:p>
          <a:p>
            <a:pPr algn="ctr" rtl="1"/>
            <a:r>
              <a:rPr lang="ar-EG" sz="1600" dirty="0">
                <a:solidFill>
                  <a:schemeClr val="bg1">
                    <a:lumMod val="95000"/>
                  </a:schemeClr>
                </a:solidFill>
                <a:latin typeface="SST Arabic Medium" pitchFamily="34" charset="-78"/>
                <a:cs typeface="SST Arabic Medium" pitchFamily="34" charset="-78"/>
              </a:rPr>
              <a:t>المشتركة</a:t>
            </a:r>
          </a:p>
        </p:txBody>
      </p:sp>
      <p:sp>
        <p:nvSpPr>
          <p:cNvPr id="10" name="Rectangle 9">
            <a:extLst>
              <a:ext uri="{FF2B5EF4-FFF2-40B4-BE49-F238E27FC236}">
                <a16:creationId xmlns:a16="http://schemas.microsoft.com/office/drawing/2014/main" id="{4842C937-0A78-4C17-A513-A71D67CC23FE}"/>
              </a:ext>
            </a:extLst>
          </p:cNvPr>
          <p:cNvSpPr/>
          <p:nvPr/>
        </p:nvSpPr>
        <p:spPr>
          <a:xfrm>
            <a:off x="3134107" y="4919201"/>
            <a:ext cx="596637" cy="338554"/>
          </a:xfrm>
          <a:prstGeom prst="rect">
            <a:avLst/>
          </a:prstGeom>
        </p:spPr>
        <p:txBody>
          <a:bodyPr wrap="none">
            <a:spAutoFit/>
          </a:bodyPr>
          <a:lstStyle/>
          <a:p>
            <a:pPr algn="ctr" rtl="1"/>
            <a:r>
              <a:rPr lang="ar-EG" sz="1600" dirty="0">
                <a:solidFill>
                  <a:schemeClr val="bg1">
                    <a:lumMod val="95000"/>
                  </a:schemeClr>
                </a:solidFill>
                <a:latin typeface="SST Arabic Medium" pitchFamily="34" charset="-78"/>
                <a:cs typeface="SST Arabic Medium" pitchFamily="34" charset="-78"/>
              </a:rPr>
              <a:t>الثقة</a:t>
            </a:r>
          </a:p>
        </p:txBody>
      </p:sp>
    </p:spTree>
    <p:extLst>
      <p:ext uri="{BB962C8B-B14F-4D97-AF65-F5344CB8AC3E}">
        <p14:creationId xmlns:p14="http://schemas.microsoft.com/office/powerpoint/2010/main" val="279095176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06B6DF8-E8C4-4E7C-938C-470D8E897D5E}"/>
              </a:ext>
            </a:extLst>
          </p:cNvPr>
          <p:cNvSpPr/>
          <p:nvPr/>
        </p:nvSpPr>
        <p:spPr>
          <a:xfrm>
            <a:off x="3876675" y="1515065"/>
            <a:ext cx="7686723" cy="2585323"/>
          </a:xfrm>
          <a:prstGeom prst="rect">
            <a:avLst/>
          </a:prstGeom>
        </p:spPr>
        <p:txBody>
          <a:bodyPr wrap="square">
            <a:spAutoFit/>
          </a:bodyPr>
          <a:lstStyle/>
          <a:p>
            <a:pPr lvl="0" algn="r" rtl="1">
              <a:lnSpc>
                <a:spcPct val="150000"/>
              </a:lnSpc>
            </a:pPr>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3. </a:t>
            </a:r>
            <a:r>
              <a:rPr lang="ar-DZ" dirty="0">
                <a:solidFill>
                  <a:srgbClr val="03A5AD"/>
                </a:solidFill>
                <a:latin typeface="SST Arabic Medium" pitchFamily="34" charset="-78"/>
                <a:cs typeface="SST Arabic Medium" pitchFamily="34" charset="-78"/>
              </a:rPr>
              <a:t>فرق المشروع عالية الأداء</a:t>
            </a:r>
            <a:endParaRPr lang="en-US" dirty="0">
              <a:solidFill>
                <a:srgbClr val="03A5AD"/>
              </a:solidFill>
              <a:latin typeface="SST Arabic Medium" pitchFamily="34" charset="-78"/>
              <a:cs typeface="SST Arabic Medium" pitchFamily="34" charset="-78"/>
            </a:endParaRPr>
          </a:p>
          <a:p>
            <a:pPr lvl="0" algn="r" rtl="1">
              <a:lnSpc>
                <a:spcPct val="150000"/>
              </a:lnSpc>
            </a:pPr>
            <a:endPar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endParaRPr>
          </a:p>
          <a:p>
            <a:pPr lvl="0"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أحد أهداف القيادة الفعالة هو إعداد فريق مشروع عالي الأداء. هناك عدد من العوامل التي تساهم في دعم فِرق المشروع</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عالية الأداء. </a:t>
            </a:r>
            <a:r>
              <a:rPr lang="ar-EG" dirty="0">
                <a:solidFill>
                  <a:schemeClr val="tx1">
                    <a:lumMod val="50000"/>
                    <a:lumOff val="50000"/>
                  </a:schemeClr>
                </a:solidFill>
                <a:latin typeface="SST Arabic Medium" pitchFamily="34" charset="-78"/>
                <a:cs typeface="SST Arabic Medium" pitchFamily="34" charset="-78"/>
              </a:rPr>
              <a:t>مثل: التعاون، القدرة على التكيف،  المرونة .</a:t>
            </a:r>
            <a:endParaRPr kumimoji="0" lang="en-US"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4" name="TextBox 3">
            <a:extLst>
              <a:ext uri="{FF2B5EF4-FFF2-40B4-BE49-F238E27FC236}">
                <a16:creationId xmlns:a16="http://schemas.microsoft.com/office/drawing/2014/main" id="{8249948D-BBDB-4E76-9400-2D1FA5AEDA87}"/>
              </a:ext>
            </a:extLst>
          </p:cNvPr>
          <p:cNvSpPr txBox="1"/>
          <p:nvPr/>
        </p:nvSpPr>
        <p:spPr>
          <a:xfrm>
            <a:off x="5812848"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الفريق</a:t>
            </a:r>
          </a:p>
        </p:txBody>
      </p:sp>
    </p:spTree>
    <p:extLst>
      <p:ext uri="{BB962C8B-B14F-4D97-AF65-F5344CB8AC3E}">
        <p14:creationId xmlns:p14="http://schemas.microsoft.com/office/powerpoint/2010/main" val="267928979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06B6DF8-E8C4-4E7C-938C-470D8E897D5E}"/>
              </a:ext>
            </a:extLst>
          </p:cNvPr>
          <p:cNvSpPr/>
          <p:nvPr/>
        </p:nvSpPr>
        <p:spPr>
          <a:xfrm>
            <a:off x="3852466" y="1334414"/>
            <a:ext cx="7761628" cy="2585323"/>
          </a:xfrm>
          <a:prstGeom prst="rect">
            <a:avLst/>
          </a:prstGeom>
        </p:spPr>
        <p:txBody>
          <a:bodyPr wrap="square">
            <a:spAutoFit/>
          </a:bodyPr>
          <a:lstStyle/>
          <a:p>
            <a:pPr lvl="0" algn="r" rtl="1">
              <a:lnSpc>
                <a:spcPct val="150000"/>
              </a:lnSpc>
            </a:pPr>
            <a:r>
              <a:rPr kumimoji="0" lang="ar-EG" i="0" u="none" strike="noStrike" kern="1200" cap="none" spc="0" normalizeH="0" baseline="0" noProof="0" dirty="0">
                <a:ln>
                  <a:noFill/>
                </a:ln>
                <a:solidFill>
                  <a:srgbClr val="03A5AD"/>
                </a:solidFill>
                <a:effectLst/>
                <a:uLnTx/>
                <a:uFillTx/>
                <a:latin typeface="SST Arabic Medium" pitchFamily="34" charset="-78"/>
                <a:cs typeface="SST Arabic Medium" pitchFamily="34" charset="-78"/>
              </a:rPr>
              <a:t>4. </a:t>
            </a:r>
            <a:r>
              <a:rPr lang="ar-DZ" dirty="0">
                <a:solidFill>
                  <a:srgbClr val="03A5AD"/>
                </a:solidFill>
                <a:latin typeface="SST Arabic Medium" pitchFamily="34" charset="-78"/>
                <a:cs typeface="SST Arabic Medium" pitchFamily="34" charset="-78"/>
              </a:rPr>
              <a:t>مهارات القيادة</a:t>
            </a:r>
            <a:endParaRPr lang="en-US" dirty="0">
              <a:solidFill>
                <a:srgbClr val="03A5AD"/>
              </a:solidFill>
              <a:latin typeface="SST Arabic Medium" pitchFamily="34" charset="-78"/>
              <a:cs typeface="SST Arabic Medium" pitchFamily="34" charset="-78"/>
            </a:endParaRPr>
          </a:p>
          <a:p>
            <a:pPr lvl="0" algn="r" rtl="1">
              <a:lnSpc>
                <a:spcPct val="150000"/>
              </a:lnSpc>
            </a:pPr>
            <a:endParaRPr lang="ar-EG" dirty="0">
              <a:solidFill>
                <a:srgbClr val="03A5AD"/>
              </a:solidFill>
              <a:latin typeface="SST Arabic Medium" pitchFamily="34" charset="-78"/>
              <a:cs typeface="SST Arabic Medium" pitchFamily="34" charset="-78"/>
            </a:endParaRPr>
          </a:p>
          <a:p>
            <a:pPr lvl="0"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مهارات القيادة مفيدة لجميع أعضاء فريق المشروع سواء كان فريق المشروع يعمل في بيئة ذات سلطة مركزية أو بيئة</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قيادة مشتركة. تصف الأقسام التالية بعض السمات والأنشطة المرتبطة بالقيادة</a:t>
            </a:r>
            <a:r>
              <a:rPr lang="ar-EG" dirty="0">
                <a:solidFill>
                  <a:schemeClr val="tx1">
                    <a:lumMod val="50000"/>
                    <a:lumOff val="50000"/>
                  </a:schemeClr>
                </a:solidFill>
                <a:latin typeface="SST Arabic Medium" pitchFamily="34" charset="-78"/>
                <a:cs typeface="SST Arabic Medium" pitchFamily="34" charset="-78"/>
              </a:rPr>
              <a:t>: </a:t>
            </a:r>
            <a:endParaRPr kumimoji="0" lang="en-US" i="0" u="none" strike="noStrike" kern="1200" cap="none" spc="0" normalizeH="0" baseline="0" noProof="0" dirty="0">
              <a:ln>
                <a:noFill/>
              </a:ln>
              <a:solidFill>
                <a:schemeClr val="tx1">
                  <a:lumMod val="50000"/>
                  <a:lumOff val="50000"/>
                </a:schemeClr>
              </a:solidFill>
              <a:effectLst/>
              <a:uLnTx/>
              <a:uFillTx/>
              <a:latin typeface="SST Arabic Medium" pitchFamily="34" charset="-78"/>
              <a:cs typeface="SST Arabic Medium" pitchFamily="34" charset="-78"/>
            </a:endParaRPr>
          </a:p>
        </p:txBody>
      </p:sp>
      <p:sp>
        <p:nvSpPr>
          <p:cNvPr id="5" name="TextBox 4">
            <a:extLst>
              <a:ext uri="{FF2B5EF4-FFF2-40B4-BE49-F238E27FC236}">
                <a16:creationId xmlns:a16="http://schemas.microsoft.com/office/drawing/2014/main" id="{8249948D-BBDB-4E76-9400-2D1FA5AEDA87}"/>
              </a:ext>
            </a:extLst>
          </p:cNvPr>
          <p:cNvSpPr txBox="1"/>
          <p:nvPr/>
        </p:nvSpPr>
        <p:spPr>
          <a:xfrm>
            <a:off x="5812848"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الفريق</a:t>
            </a:r>
          </a:p>
        </p:txBody>
      </p:sp>
      <p:grpSp>
        <p:nvGrpSpPr>
          <p:cNvPr id="2" name="مجموعة 1"/>
          <p:cNvGrpSpPr/>
          <p:nvPr/>
        </p:nvGrpSpPr>
        <p:grpSpPr>
          <a:xfrm>
            <a:off x="1745771" y="4235236"/>
            <a:ext cx="8562943" cy="1740394"/>
            <a:chOff x="1745771" y="4235236"/>
            <a:chExt cx="8562943" cy="1740394"/>
          </a:xfrm>
        </p:grpSpPr>
        <p:sp>
          <p:nvSpPr>
            <p:cNvPr id="43" name="TextBox 42"/>
            <p:cNvSpPr txBox="1"/>
            <p:nvPr/>
          </p:nvSpPr>
          <p:spPr>
            <a:xfrm>
              <a:off x="6232839" y="5653234"/>
              <a:ext cx="1695499" cy="322396"/>
            </a:xfrm>
            <a:prstGeom prst="rect">
              <a:avLst/>
            </a:prstGeom>
          </p:spPr>
          <p:txBody>
            <a:bodyPr lIns="0" tIns="0" rIns="0" bIns="0" rtlCol="0" anchor="t">
              <a:spAutoFit/>
            </a:bodyPr>
            <a:lstStyle/>
            <a:p>
              <a:pPr algn="ctr">
                <a:lnSpc>
                  <a:spcPts val="2811"/>
                </a:lnSpc>
                <a:spcBef>
                  <a:spcPct val="0"/>
                </a:spcBef>
              </a:pPr>
              <a:r>
                <a:rPr lang="ar-EG" dirty="0">
                  <a:solidFill>
                    <a:srgbClr val="383D87"/>
                  </a:solidFill>
                  <a:latin typeface="SST Arabic Medium" pitchFamily="34" charset="-78"/>
                  <a:cs typeface="SST Arabic Medium" pitchFamily="34" charset="-78"/>
                  <a:sym typeface="SST Arabic Bold"/>
                </a:rPr>
                <a:t>التفكير النقدي</a:t>
              </a:r>
            </a:p>
          </p:txBody>
        </p:sp>
        <p:sp>
          <p:nvSpPr>
            <p:cNvPr id="44" name="TextBox 43"/>
            <p:cNvSpPr txBox="1"/>
            <p:nvPr/>
          </p:nvSpPr>
          <p:spPr>
            <a:xfrm>
              <a:off x="1745771" y="5653234"/>
              <a:ext cx="2242861" cy="322396"/>
            </a:xfrm>
            <a:prstGeom prst="rect">
              <a:avLst/>
            </a:prstGeom>
          </p:spPr>
          <p:txBody>
            <a:bodyPr lIns="0" tIns="0" rIns="0" bIns="0" rtlCol="0" anchor="t">
              <a:spAutoFit/>
            </a:bodyPr>
            <a:lstStyle/>
            <a:p>
              <a:pPr algn="ctr">
                <a:lnSpc>
                  <a:spcPts val="2811"/>
                </a:lnSpc>
                <a:spcBef>
                  <a:spcPct val="0"/>
                </a:spcBef>
              </a:pPr>
              <a:r>
                <a:rPr lang="ar-EG" dirty="0">
                  <a:solidFill>
                    <a:srgbClr val="000F53"/>
                  </a:solidFill>
                  <a:latin typeface="SST Arabic Medium" pitchFamily="34" charset="-78"/>
                  <a:cs typeface="SST Arabic Medium" pitchFamily="34" charset="-78"/>
                  <a:sym typeface="SST Arabic Bold"/>
                </a:rPr>
                <a:t>المهارات الشخصية</a:t>
              </a:r>
            </a:p>
          </p:txBody>
        </p:sp>
        <p:sp>
          <p:nvSpPr>
            <p:cNvPr id="45" name="TextBox 44"/>
            <p:cNvSpPr txBox="1"/>
            <p:nvPr/>
          </p:nvSpPr>
          <p:spPr>
            <a:xfrm>
              <a:off x="3928609" y="5653234"/>
              <a:ext cx="2071120" cy="322396"/>
            </a:xfrm>
            <a:prstGeom prst="rect">
              <a:avLst/>
            </a:prstGeom>
          </p:spPr>
          <p:txBody>
            <a:bodyPr lIns="0" tIns="0" rIns="0" bIns="0" rtlCol="0" anchor="t">
              <a:spAutoFit/>
            </a:bodyPr>
            <a:lstStyle/>
            <a:p>
              <a:pPr algn="ctr">
                <a:lnSpc>
                  <a:spcPts val="2811"/>
                </a:lnSpc>
                <a:spcBef>
                  <a:spcPct val="0"/>
                </a:spcBef>
              </a:pPr>
              <a:r>
                <a:rPr lang="ar-EG" dirty="0">
                  <a:solidFill>
                    <a:srgbClr val="01AFB1"/>
                  </a:solidFill>
                  <a:latin typeface="SST Arabic Medium" pitchFamily="34" charset="-78"/>
                  <a:cs typeface="SST Arabic Medium" pitchFamily="34" charset="-78"/>
                  <a:sym typeface="SST Arabic Bold"/>
                </a:rPr>
                <a:t>الحافز</a:t>
              </a:r>
            </a:p>
          </p:txBody>
        </p:sp>
        <p:sp>
          <p:nvSpPr>
            <p:cNvPr id="46" name="TextBox 10"/>
            <p:cNvSpPr txBox="1"/>
            <p:nvPr/>
          </p:nvSpPr>
          <p:spPr>
            <a:xfrm>
              <a:off x="8065852" y="5653234"/>
              <a:ext cx="2242861" cy="321883"/>
            </a:xfrm>
            <a:prstGeom prst="rect">
              <a:avLst/>
            </a:prstGeom>
          </p:spPr>
          <p:txBody>
            <a:bodyPr lIns="0" tIns="0" rIns="0" bIns="0" rtlCol="0" anchor="t">
              <a:spAutoFit/>
            </a:bodyPr>
            <a:lstStyle/>
            <a:p>
              <a:pPr algn="ctr">
                <a:lnSpc>
                  <a:spcPts val="2811"/>
                </a:lnSpc>
              </a:pPr>
              <a:r>
                <a:rPr lang="ar-EG" dirty="0">
                  <a:solidFill>
                    <a:srgbClr val="18337A"/>
                  </a:solidFill>
                  <a:latin typeface="SST Arabic Medium" pitchFamily="34" charset="-78"/>
                  <a:cs typeface="SST Arabic Medium" pitchFamily="34" charset="-78"/>
                  <a:sym typeface="SST Arabic Bold"/>
                </a:rPr>
                <a:t>تأسيس الرؤية</a:t>
              </a:r>
            </a:p>
          </p:txBody>
        </p:sp>
        <p:grpSp>
          <p:nvGrpSpPr>
            <p:cNvPr id="47" name="Group 46"/>
            <p:cNvGrpSpPr/>
            <p:nvPr/>
          </p:nvGrpSpPr>
          <p:grpSpPr>
            <a:xfrm>
              <a:off x="8065853" y="4235236"/>
              <a:ext cx="2242861" cy="1296802"/>
              <a:chOff x="8376404" y="4121303"/>
              <a:chExt cx="2242861" cy="1296802"/>
            </a:xfrm>
          </p:grpSpPr>
          <p:sp>
            <p:nvSpPr>
              <p:cNvPr id="48" name="Freeform 4"/>
              <p:cNvSpPr/>
              <p:nvPr/>
            </p:nvSpPr>
            <p:spPr>
              <a:xfrm>
                <a:off x="8849434" y="4121303"/>
                <a:ext cx="1296802" cy="1296802"/>
              </a:xfrm>
              <a:custGeom>
                <a:avLst/>
                <a:gdLst/>
                <a:ahLst/>
                <a:cxnLst/>
                <a:rect l="l" t="t" r="r" b="b"/>
                <a:pathLst>
                  <a:path w="3587499" h="3587499">
                    <a:moveTo>
                      <a:pt x="0" y="0"/>
                    </a:moveTo>
                    <a:lnTo>
                      <a:pt x="3587499" y="0"/>
                    </a:lnTo>
                    <a:lnTo>
                      <a:pt x="3587499" y="3587499"/>
                    </a:lnTo>
                    <a:lnTo>
                      <a:pt x="0" y="3587499"/>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p>
                <a:endParaRPr lang="en-SA"/>
              </a:p>
            </p:txBody>
          </p:sp>
          <p:sp>
            <p:nvSpPr>
              <p:cNvPr id="49" name="TextBox 10"/>
              <p:cNvSpPr txBox="1"/>
              <p:nvPr/>
            </p:nvSpPr>
            <p:spPr>
              <a:xfrm>
                <a:off x="8376404" y="4539113"/>
                <a:ext cx="2242861" cy="359073"/>
              </a:xfrm>
              <a:prstGeom prst="rect">
                <a:avLst/>
              </a:prstGeom>
            </p:spPr>
            <p:txBody>
              <a:bodyPr lIns="0" tIns="0" rIns="0" bIns="0" rtlCol="0" anchor="t">
                <a:spAutoFit/>
              </a:bodyPr>
              <a:lstStyle/>
              <a:p>
                <a:pPr algn="ctr">
                  <a:lnSpc>
                    <a:spcPts val="2811"/>
                  </a:lnSpc>
                </a:pPr>
                <a:r>
                  <a:rPr lang="ar-EG" sz="2000" dirty="0">
                    <a:solidFill>
                      <a:schemeClr val="bg1"/>
                    </a:solidFill>
                    <a:latin typeface="SST Arabic"/>
                    <a:ea typeface="SST Arabic Bold"/>
                    <a:cs typeface="SST Arabic Bold"/>
                    <a:sym typeface="SST Arabic Bold"/>
                    <a:rtl/>
                  </a:rPr>
                  <a:t>1</a:t>
                </a:r>
              </a:p>
            </p:txBody>
          </p:sp>
        </p:grpSp>
        <p:grpSp>
          <p:nvGrpSpPr>
            <p:cNvPr id="50" name="Group 49"/>
            <p:cNvGrpSpPr/>
            <p:nvPr/>
          </p:nvGrpSpPr>
          <p:grpSpPr>
            <a:xfrm>
              <a:off x="5959159" y="4235236"/>
              <a:ext cx="2242861" cy="1296802"/>
              <a:chOff x="6125933" y="4121303"/>
              <a:chExt cx="2242861" cy="1296802"/>
            </a:xfrm>
          </p:grpSpPr>
          <p:sp>
            <p:nvSpPr>
              <p:cNvPr id="51" name="Freeform 5"/>
              <p:cNvSpPr/>
              <p:nvPr/>
            </p:nvSpPr>
            <p:spPr>
              <a:xfrm>
                <a:off x="6637230" y="4121303"/>
                <a:ext cx="1296802" cy="1296802"/>
              </a:xfrm>
              <a:custGeom>
                <a:avLst/>
                <a:gdLst/>
                <a:ahLst/>
                <a:cxnLst/>
                <a:rect l="l" t="t" r="r" b="b"/>
                <a:pathLst>
                  <a:path w="3587499" h="3587499">
                    <a:moveTo>
                      <a:pt x="0" y="0"/>
                    </a:moveTo>
                    <a:lnTo>
                      <a:pt x="3587499" y="0"/>
                    </a:lnTo>
                    <a:lnTo>
                      <a:pt x="3587499" y="3587499"/>
                    </a:lnTo>
                    <a:lnTo>
                      <a:pt x="0" y="3587499"/>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txBody>
              <a:bodyPr/>
              <a:lstStyle/>
              <a:p>
                <a:endParaRPr lang="en-SA"/>
              </a:p>
            </p:txBody>
          </p:sp>
          <p:sp>
            <p:nvSpPr>
              <p:cNvPr id="52" name="TextBox 10"/>
              <p:cNvSpPr txBox="1"/>
              <p:nvPr/>
            </p:nvSpPr>
            <p:spPr>
              <a:xfrm>
                <a:off x="6125933" y="4539113"/>
                <a:ext cx="2242861" cy="359073"/>
              </a:xfrm>
              <a:prstGeom prst="rect">
                <a:avLst/>
              </a:prstGeom>
            </p:spPr>
            <p:txBody>
              <a:bodyPr lIns="0" tIns="0" rIns="0" bIns="0" rtlCol="0" anchor="t">
                <a:spAutoFit/>
              </a:bodyPr>
              <a:lstStyle/>
              <a:p>
                <a:pPr algn="ctr">
                  <a:lnSpc>
                    <a:spcPts val="2811"/>
                  </a:lnSpc>
                </a:pPr>
                <a:r>
                  <a:rPr lang="ar-EG" sz="2000" dirty="0">
                    <a:solidFill>
                      <a:schemeClr val="bg1"/>
                    </a:solidFill>
                    <a:latin typeface="SST Arabic"/>
                    <a:ea typeface="SST Arabic Bold"/>
                    <a:cs typeface="SST Arabic Bold"/>
                    <a:sym typeface="SST Arabic Bold"/>
                    <a:rtl/>
                  </a:rPr>
                  <a:t>2</a:t>
                </a:r>
              </a:p>
            </p:txBody>
          </p:sp>
        </p:grpSp>
        <p:grpSp>
          <p:nvGrpSpPr>
            <p:cNvPr id="53" name="Group 52"/>
            <p:cNvGrpSpPr/>
            <p:nvPr/>
          </p:nvGrpSpPr>
          <p:grpSpPr>
            <a:xfrm>
              <a:off x="3852465" y="4235236"/>
              <a:ext cx="2242861" cy="1296802"/>
              <a:chOff x="3789202" y="4121303"/>
              <a:chExt cx="2242861" cy="1296802"/>
            </a:xfrm>
          </p:grpSpPr>
          <p:sp>
            <p:nvSpPr>
              <p:cNvPr id="54" name="Freeform 3"/>
              <p:cNvSpPr/>
              <p:nvPr/>
            </p:nvSpPr>
            <p:spPr>
              <a:xfrm>
                <a:off x="4252505" y="4121303"/>
                <a:ext cx="1296802" cy="1296802"/>
              </a:xfrm>
              <a:custGeom>
                <a:avLst/>
                <a:gdLst/>
                <a:ahLst/>
                <a:cxnLst/>
                <a:rect l="l" t="t" r="r" b="b"/>
                <a:pathLst>
                  <a:path w="3587499" h="3587499">
                    <a:moveTo>
                      <a:pt x="0" y="0"/>
                    </a:moveTo>
                    <a:lnTo>
                      <a:pt x="3587498" y="0"/>
                    </a:lnTo>
                    <a:lnTo>
                      <a:pt x="3587498" y="3587499"/>
                    </a:lnTo>
                    <a:lnTo>
                      <a:pt x="0" y="3587499"/>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txBody>
              <a:bodyPr/>
              <a:lstStyle/>
              <a:p>
                <a:endParaRPr lang="en-SA"/>
              </a:p>
            </p:txBody>
          </p:sp>
          <p:sp>
            <p:nvSpPr>
              <p:cNvPr id="55" name="TextBox 10"/>
              <p:cNvSpPr txBox="1"/>
              <p:nvPr/>
            </p:nvSpPr>
            <p:spPr>
              <a:xfrm>
                <a:off x="3789202" y="4539113"/>
                <a:ext cx="2242861" cy="359073"/>
              </a:xfrm>
              <a:prstGeom prst="rect">
                <a:avLst/>
              </a:prstGeom>
            </p:spPr>
            <p:txBody>
              <a:bodyPr lIns="0" tIns="0" rIns="0" bIns="0" rtlCol="0" anchor="t">
                <a:spAutoFit/>
              </a:bodyPr>
              <a:lstStyle/>
              <a:p>
                <a:pPr algn="ctr">
                  <a:lnSpc>
                    <a:spcPts val="2811"/>
                  </a:lnSpc>
                </a:pPr>
                <a:r>
                  <a:rPr lang="ar-EG" sz="2000" dirty="0">
                    <a:solidFill>
                      <a:schemeClr val="bg1"/>
                    </a:solidFill>
                    <a:latin typeface="SST Arabic"/>
                    <a:ea typeface="SST Arabic Bold"/>
                    <a:cs typeface="SST Arabic Bold"/>
                    <a:sym typeface="SST Arabic Bold"/>
                    <a:rtl/>
                  </a:rPr>
                  <a:t>3</a:t>
                </a:r>
              </a:p>
            </p:txBody>
          </p:sp>
        </p:grpSp>
        <p:grpSp>
          <p:nvGrpSpPr>
            <p:cNvPr id="56" name="Group 55"/>
            <p:cNvGrpSpPr/>
            <p:nvPr/>
          </p:nvGrpSpPr>
          <p:grpSpPr>
            <a:xfrm>
              <a:off x="1745771" y="4235236"/>
              <a:ext cx="2242861" cy="1296802"/>
              <a:chOff x="1409341" y="4121303"/>
              <a:chExt cx="2242861" cy="1296802"/>
            </a:xfrm>
          </p:grpSpPr>
          <p:sp>
            <p:nvSpPr>
              <p:cNvPr id="57" name="Freeform 4"/>
              <p:cNvSpPr/>
              <p:nvPr/>
            </p:nvSpPr>
            <p:spPr>
              <a:xfrm>
                <a:off x="1867780" y="4121303"/>
                <a:ext cx="1296802" cy="1296802"/>
              </a:xfrm>
              <a:custGeom>
                <a:avLst/>
                <a:gdLst/>
                <a:ahLst/>
                <a:cxnLst/>
                <a:rect l="l" t="t" r="r" b="b"/>
                <a:pathLst>
                  <a:path w="3587499" h="3587499">
                    <a:moveTo>
                      <a:pt x="0" y="0"/>
                    </a:moveTo>
                    <a:lnTo>
                      <a:pt x="3587499" y="0"/>
                    </a:lnTo>
                    <a:lnTo>
                      <a:pt x="3587499" y="3587499"/>
                    </a:lnTo>
                    <a:lnTo>
                      <a:pt x="0" y="3587499"/>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p>
                <a:endParaRPr lang="en-SA"/>
              </a:p>
            </p:txBody>
          </p:sp>
          <p:sp>
            <p:nvSpPr>
              <p:cNvPr id="58" name="TextBox 10"/>
              <p:cNvSpPr txBox="1"/>
              <p:nvPr/>
            </p:nvSpPr>
            <p:spPr>
              <a:xfrm>
                <a:off x="1409341" y="4539113"/>
                <a:ext cx="2242861" cy="359073"/>
              </a:xfrm>
              <a:prstGeom prst="rect">
                <a:avLst/>
              </a:prstGeom>
            </p:spPr>
            <p:txBody>
              <a:bodyPr lIns="0" tIns="0" rIns="0" bIns="0" rtlCol="0" anchor="t">
                <a:spAutoFit/>
              </a:bodyPr>
              <a:lstStyle/>
              <a:p>
                <a:pPr algn="ctr">
                  <a:lnSpc>
                    <a:spcPts val="2811"/>
                  </a:lnSpc>
                </a:pPr>
                <a:r>
                  <a:rPr lang="ar-EG" sz="2000" dirty="0">
                    <a:solidFill>
                      <a:schemeClr val="bg1"/>
                    </a:solidFill>
                    <a:latin typeface="SST Arabic"/>
                    <a:ea typeface="SST Arabic Bold"/>
                    <a:cs typeface="SST Arabic Bold"/>
                    <a:sym typeface="SST Arabic Bold"/>
                    <a:rtl/>
                  </a:rPr>
                  <a:t>4</a:t>
                </a:r>
              </a:p>
            </p:txBody>
          </p:sp>
        </p:grpSp>
      </p:grpSp>
    </p:spTree>
    <p:extLst>
      <p:ext uri="{BB962C8B-B14F-4D97-AF65-F5344CB8AC3E}">
        <p14:creationId xmlns:p14="http://schemas.microsoft.com/office/powerpoint/2010/main" val="30927308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06B6DF8-E8C4-4E7C-938C-470D8E897D5E}"/>
              </a:ext>
            </a:extLst>
          </p:cNvPr>
          <p:cNvSpPr/>
          <p:nvPr/>
        </p:nvSpPr>
        <p:spPr>
          <a:xfrm>
            <a:off x="3852465" y="1515066"/>
            <a:ext cx="7747801" cy="2031325"/>
          </a:xfrm>
          <a:prstGeom prst="rect">
            <a:avLst/>
          </a:prstGeom>
        </p:spPr>
        <p:txBody>
          <a:bodyPr wrap="square">
            <a:spAutoFit/>
          </a:bodyPr>
          <a:lstStyle/>
          <a:p>
            <a:pPr lvl="0" algn="r" rtl="1">
              <a:lnSpc>
                <a:spcPct val="150000"/>
              </a:lnSpc>
            </a:pPr>
            <a:r>
              <a:rPr lang="ar-EG" dirty="0">
                <a:solidFill>
                  <a:srgbClr val="03A5AD"/>
                </a:solidFill>
                <a:latin typeface="SST Arabic Medium" pitchFamily="34" charset="-78"/>
                <a:cs typeface="SST Arabic Medium" pitchFamily="34" charset="-78"/>
              </a:rPr>
              <a:t>أ. تأسيس الرؤية والحفاظ عليها</a:t>
            </a:r>
            <a:endParaRPr lang="en-US" dirty="0">
              <a:solidFill>
                <a:srgbClr val="03A5AD"/>
              </a:solidFill>
              <a:latin typeface="SST Arabic Medium" pitchFamily="34" charset="-78"/>
              <a:cs typeface="SST Arabic Medium" pitchFamily="34" charset="-78"/>
            </a:endParaRPr>
          </a:p>
          <a:p>
            <a:pPr lvl="0" algn="r" rtl="1">
              <a:lnSpc>
                <a:spcPct val="150000"/>
              </a:lnSpc>
            </a:pPr>
            <a:endParaRPr lang="ar-EG" dirty="0">
              <a:solidFill>
                <a:srgbClr val="03A5AD"/>
              </a:solidFill>
              <a:latin typeface="SST Arabic Medium" pitchFamily="34" charset="-78"/>
              <a:cs typeface="SST Arabic Medium" pitchFamily="34" charset="-78"/>
            </a:endParaRPr>
          </a:p>
          <a:p>
            <a:pPr lvl="0" algn="justLow" rtl="1">
              <a:lnSpc>
                <a:spcPct val="200000"/>
              </a:lnSpc>
            </a:pPr>
            <a:r>
              <a:rPr lang="ar-DZ" dirty="0">
                <a:solidFill>
                  <a:schemeClr val="tx1">
                    <a:lumMod val="50000"/>
                    <a:lumOff val="50000"/>
                  </a:schemeClr>
                </a:solidFill>
                <a:latin typeface="SST Arabic Medium" pitchFamily="34" charset="-78"/>
                <a:cs typeface="SST Arabic Medium" pitchFamily="34" charset="-78"/>
              </a:rPr>
              <a:t>الرؤية هي أداة تحفيزية قوية. وهي طريقة لإيجاد الشغف وما</a:t>
            </a:r>
            <a:r>
              <a:rPr lang="ar-EG" dirty="0">
                <a:solidFill>
                  <a:schemeClr val="tx1">
                    <a:lumMod val="50000"/>
                    <a:lumOff val="50000"/>
                  </a:schemeClr>
                </a:solidFill>
                <a:latin typeface="SST Arabic Medium" pitchFamily="34" charset="-78"/>
                <a:cs typeface="SST Arabic Medium" pitchFamily="34" charset="-78"/>
              </a:rPr>
              <a:t> </a:t>
            </a:r>
            <a:r>
              <a:rPr lang="ar-DZ" dirty="0">
                <a:solidFill>
                  <a:schemeClr val="tx1">
                    <a:lumMod val="50000"/>
                    <a:lumOff val="50000"/>
                  </a:schemeClr>
                </a:solidFill>
                <a:latin typeface="SST Arabic Medium" pitchFamily="34" charset="-78"/>
                <a:cs typeface="SST Arabic Medium" pitchFamily="34" charset="-78"/>
              </a:rPr>
              <a:t>يعنيه هدف المشروع المنشود. تساعد الرؤية المشتركة في الإبقاء على تحرك الأفراد في نفس الاتجاه. </a:t>
            </a:r>
            <a:endParaRPr lang="ar-EG" dirty="0">
              <a:solidFill>
                <a:schemeClr val="tx1">
                  <a:lumMod val="50000"/>
                  <a:lumOff val="50000"/>
                </a:schemeClr>
              </a:solidFill>
              <a:latin typeface="SST Arabic Medium" pitchFamily="34" charset="-78"/>
              <a:cs typeface="SST Arabic Medium" pitchFamily="34" charset="-78"/>
            </a:endParaRPr>
          </a:p>
        </p:txBody>
      </p:sp>
      <p:sp>
        <p:nvSpPr>
          <p:cNvPr id="6" name="TextBox 5">
            <a:extLst>
              <a:ext uri="{FF2B5EF4-FFF2-40B4-BE49-F238E27FC236}">
                <a16:creationId xmlns:a16="http://schemas.microsoft.com/office/drawing/2014/main" id="{8249948D-BBDB-4E76-9400-2D1FA5AEDA87}"/>
              </a:ext>
            </a:extLst>
          </p:cNvPr>
          <p:cNvSpPr txBox="1"/>
          <p:nvPr/>
        </p:nvSpPr>
        <p:spPr>
          <a:xfrm>
            <a:off x="5812848" y="526472"/>
            <a:ext cx="5897419" cy="492443"/>
          </a:xfrm>
          <a:prstGeom prst="rect">
            <a:avLst/>
          </a:prstGeom>
          <a:noFill/>
        </p:spPr>
        <p:txBody>
          <a:bodyPr wrap="square" rtlCol="0">
            <a:spAutoFit/>
          </a:bodyPr>
          <a:lstStyle/>
          <a:p>
            <a:pPr lvl="0" algn="r" rtl="1">
              <a:defRPr/>
            </a:pPr>
            <a:r>
              <a:rPr lang="ar-EG" sz="2500" dirty="0">
                <a:solidFill>
                  <a:srgbClr val="112D63"/>
                </a:solidFill>
                <a:latin typeface="SST Arabic Medium" pitchFamily="34" charset="-78"/>
                <a:cs typeface="SST Arabic Medium" pitchFamily="34" charset="-78"/>
              </a:rPr>
              <a:t>مجال أداء الفريق</a:t>
            </a:r>
          </a:p>
        </p:txBody>
      </p:sp>
      <p:cxnSp>
        <p:nvCxnSpPr>
          <p:cNvPr id="74" name="Straight Arrow Connector 73"/>
          <p:cNvCxnSpPr/>
          <p:nvPr/>
        </p:nvCxnSpPr>
        <p:spPr>
          <a:xfrm flipH="1" flipV="1">
            <a:off x="10263982" y="5840736"/>
            <a:ext cx="364490" cy="1"/>
          </a:xfrm>
          <a:prstGeom prst="straightConnector1">
            <a:avLst/>
          </a:prstGeom>
          <a:ln w="38100">
            <a:solidFill>
              <a:srgbClr val="03A5AD"/>
            </a:solidFill>
            <a:tailEnd type="arrow"/>
          </a:ln>
        </p:spPr>
        <p:style>
          <a:lnRef idx="1">
            <a:schemeClr val="accent1"/>
          </a:lnRef>
          <a:fillRef idx="0">
            <a:schemeClr val="accent1"/>
          </a:fillRef>
          <a:effectRef idx="0">
            <a:schemeClr val="accent1"/>
          </a:effectRef>
          <a:fontRef idx="minor">
            <a:schemeClr val="tx1"/>
          </a:fontRef>
        </p:style>
      </p:cxnSp>
      <p:grpSp>
        <p:nvGrpSpPr>
          <p:cNvPr id="21" name="مجموعة 20"/>
          <p:cNvGrpSpPr/>
          <p:nvPr/>
        </p:nvGrpSpPr>
        <p:grpSpPr>
          <a:xfrm>
            <a:off x="1745771" y="4235236"/>
            <a:ext cx="8562943" cy="1740394"/>
            <a:chOff x="1745771" y="4235236"/>
            <a:chExt cx="8562943" cy="1740394"/>
          </a:xfrm>
        </p:grpSpPr>
        <p:sp>
          <p:nvSpPr>
            <p:cNvPr id="22" name="TextBox 42"/>
            <p:cNvSpPr txBox="1"/>
            <p:nvPr/>
          </p:nvSpPr>
          <p:spPr>
            <a:xfrm>
              <a:off x="6232839" y="5653234"/>
              <a:ext cx="1695499" cy="322396"/>
            </a:xfrm>
            <a:prstGeom prst="rect">
              <a:avLst/>
            </a:prstGeom>
          </p:spPr>
          <p:txBody>
            <a:bodyPr lIns="0" tIns="0" rIns="0" bIns="0" rtlCol="0" anchor="t">
              <a:spAutoFit/>
            </a:bodyPr>
            <a:lstStyle/>
            <a:p>
              <a:pPr algn="ctr">
                <a:lnSpc>
                  <a:spcPts val="2811"/>
                </a:lnSpc>
                <a:spcBef>
                  <a:spcPct val="0"/>
                </a:spcBef>
              </a:pPr>
              <a:r>
                <a:rPr lang="ar-EG" dirty="0">
                  <a:solidFill>
                    <a:srgbClr val="383D87"/>
                  </a:solidFill>
                  <a:latin typeface="SST Arabic Medium" pitchFamily="34" charset="-78"/>
                  <a:cs typeface="SST Arabic Medium" pitchFamily="34" charset="-78"/>
                  <a:sym typeface="SST Arabic Bold"/>
                </a:rPr>
                <a:t>التفكير النقدي</a:t>
              </a:r>
            </a:p>
          </p:txBody>
        </p:sp>
        <p:sp>
          <p:nvSpPr>
            <p:cNvPr id="23" name="TextBox 43"/>
            <p:cNvSpPr txBox="1"/>
            <p:nvPr/>
          </p:nvSpPr>
          <p:spPr>
            <a:xfrm>
              <a:off x="1745771" y="5653234"/>
              <a:ext cx="2242861" cy="322396"/>
            </a:xfrm>
            <a:prstGeom prst="rect">
              <a:avLst/>
            </a:prstGeom>
          </p:spPr>
          <p:txBody>
            <a:bodyPr lIns="0" tIns="0" rIns="0" bIns="0" rtlCol="0" anchor="t">
              <a:spAutoFit/>
            </a:bodyPr>
            <a:lstStyle/>
            <a:p>
              <a:pPr algn="ctr">
                <a:lnSpc>
                  <a:spcPts val="2811"/>
                </a:lnSpc>
                <a:spcBef>
                  <a:spcPct val="0"/>
                </a:spcBef>
              </a:pPr>
              <a:r>
                <a:rPr lang="ar-EG" dirty="0">
                  <a:solidFill>
                    <a:srgbClr val="000F53"/>
                  </a:solidFill>
                  <a:latin typeface="SST Arabic Medium" pitchFamily="34" charset="-78"/>
                  <a:cs typeface="SST Arabic Medium" pitchFamily="34" charset="-78"/>
                  <a:sym typeface="SST Arabic Bold"/>
                </a:rPr>
                <a:t>المهارات الشخصية</a:t>
              </a:r>
            </a:p>
          </p:txBody>
        </p:sp>
        <p:sp>
          <p:nvSpPr>
            <p:cNvPr id="24" name="TextBox 44"/>
            <p:cNvSpPr txBox="1"/>
            <p:nvPr/>
          </p:nvSpPr>
          <p:spPr>
            <a:xfrm>
              <a:off x="3928609" y="5653234"/>
              <a:ext cx="2071120" cy="322396"/>
            </a:xfrm>
            <a:prstGeom prst="rect">
              <a:avLst/>
            </a:prstGeom>
          </p:spPr>
          <p:txBody>
            <a:bodyPr lIns="0" tIns="0" rIns="0" bIns="0" rtlCol="0" anchor="t">
              <a:spAutoFit/>
            </a:bodyPr>
            <a:lstStyle/>
            <a:p>
              <a:pPr algn="ctr">
                <a:lnSpc>
                  <a:spcPts val="2811"/>
                </a:lnSpc>
                <a:spcBef>
                  <a:spcPct val="0"/>
                </a:spcBef>
              </a:pPr>
              <a:r>
                <a:rPr lang="ar-EG" dirty="0">
                  <a:solidFill>
                    <a:srgbClr val="01AFB1"/>
                  </a:solidFill>
                  <a:latin typeface="SST Arabic Medium" pitchFamily="34" charset="-78"/>
                  <a:cs typeface="SST Arabic Medium" pitchFamily="34" charset="-78"/>
                  <a:sym typeface="SST Arabic Bold"/>
                </a:rPr>
                <a:t>الحافز</a:t>
              </a:r>
            </a:p>
          </p:txBody>
        </p:sp>
        <p:sp>
          <p:nvSpPr>
            <p:cNvPr id="25" name="TextBox 10"/>
            <p:cNvSpPr txBox="1"/>
            <p:nvPr/>
          </p:nvSpPr>
          <p:spPr>
            <a:xfrm>
              <a:off x="8065852" y="5653234"/>
              <a:ext cx="2242861" cy="321883"/>
            </a:xfrm>
            <a:prstGeom prst="rect">
              <a:avLst/>
            </a:prstGeom>
          </p:spPr>
          <p:txBody>
            <a:bodyPr lIns="0" tIns="0" rIns="0" bIns="0" rtlCol="0" anchor="t">
              <a:spAutoFit/>
            </a:bodyPr>
            <a:lstStyle/>
            <a:p>
              <a:pPr algn="ctr">
                <a:lnSpc>
                  <a:spcPts val="2811"/>
                </a:lnSpc>
              </a:pPr>
              <a:r>
                <a:rPr lang="ar-EG" dirty="0">
                  <a:solidFill>
                    <a:srgbClr val="18337A"/>
                  </a:solidFill>
                  <a:latin typeface="SST Arabic Medium" pitchFamily="34" charset="-78"/>
                  <a:cs typeface="SST Arabic Medium" pitchFamily="34" charset="-78"/>
                  <a:sym typeface="SST Arabic Bold"/>
                </a:rPr>
                <a:t>تأسيس الرؤية</a:t>
              </a:r>
            </a:p>
          </p:txBody>
        </p:sp>
        <p:grpSp>
          <p:nvGrpSpPr>
            <p:cNvPr id="26" name="Group 46"/>
            <p:cNvGrpSpPr/>
            <p:nvPr/>
          </p:nvGrpSpPr>
          <p:grpSpPr>
            <a:xfrm>
              <a:off x="8065853" y="4235236"/>
              <a:ext cx="2242861" cy="1296802"/>
              <a:chOff x="8376404" y="4121303"/>
              <a:chExt cx="2242861" cy="1296802"/>
            </a:xfrm>
          </p:grpSpPr>
          <p:sp>
            <p:nvSpPr>
              <p:cNvPr id="36" name="Freeform 4"/>
              <p:cNvSpPr/>
              <p:nvPr/>
            </p:nvSpPr>
            <p:spPr>
              <a:xfrm>
                <a:off x="8849434" y="4121303"/>
                <a:ext cx="1296802" cy="1296802"/>
              </a:xfrm>
              <a:custGeom>
                <a:avLst/>
                <a:gdLst/>
                <a:ahLst/>
                <a:cxnLst/>
                <a:rect l="l" t="t" r="r" b="b"/>
                <a:pathLst>
                  <a:path w="3587499" h="3587499">
                    <a:moveTo>
                      <a:pt x="0" y="0"/>
                    </a:moveTo>
                    <a:lnTo>
                      <a:pt x="3587499" y="0"/>
                    </a:lnTo>
                    <a:lnTo>
                      <a:pt x="3587499" y="3587499"/>
                    </a:lnTo>
                    <a:lnTo>
                      <a:pt x="0" y="3587499"/>
                    </a:lnTo>
                    <a:lnTo>
                      <a:pt x="0" y="0"/>
                    </a:lnTo>
                    <a:close/>
                  </a:path>
                </a:pathLst>
              </a:custGeom>
              <a: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p:spPr>
            <p:txBody>
              <a:bodyPr/>
              <a:lstStyle/>
              <a:p>
                <a:endParaRPr lang="en-SA"/>
              </a:p>
            </p:txBody>
          </p:sp>
          <p:sp>
            <p:nvSpPr>
              <p:cNvPr id="37" name="TextBox 10"/>
              <p:cNvSpPr txBox="1"/>
              <p:nvPr/>
            </p:nvSpPr>
            <p:spPr>
              <a:xfrm>
                <a:off x="8376404" y="4539113"/>
                <a:ext cx="2242861" cy="359073"/>
              </a:xfrm>
              <a:prstGeom prst="rect">
                <a:avLst/>
              </a:prstGeom>
            </p:spPr>
            <p:txBody>
              <a:bodyPr lIns="0" tIns="0" rIns="0" bIns="0" rtlCol="0" anchor="t">
                <a:spAutoFit/>
              </a:bodyPr>
              <a:lstStyle/>
              <a:p>
                <a:pPr algn="ctr">
                  <a:lnSpc>
                    <a:spcPts val="2811"/>
                  </a:lnSpc>
                </a:pPr>
                <a:r>
                  <a:rPr lang="ar-EG" sz="2000" dirty="0">
                    <a:solidFill>
                      <a:schemeClr val="bg1"/>
                    </a:solidFill>
                    <a:latin typeface="SST Arabic"/>
                    <a:ea typeface="SST Arabic Bold"/>
                    <a:cs typeface="SST Arabic Bold"/>
                    <a:sym typeface="SST Arabic Bold"/>
                    <a:rtl/>
                  </a:rPr>
                  <a:t>1</a:t>
                </a:r>
              </a:p>
            </p:txBody>
          </p:sp>
        </p:grpSp>
        <p:grpSp>
          <p:nvGrpSpPr>
            <p:cNvPr id="27" name="Group 49"/>
            <p:cNvGrpSpPr/>
            <p:nvPr/>
          </p:nvGrpSpPr>
          <p:grpSpPr>
            <a:xfrm>
              <a:off x="5959159" y="4235236"/>
              <a:ext cx="2242861" cy="1296802"/>
              <a:chOff x="6125933" y="4121303"/>
              <a:chExt cx="2242861" cy="1296802"/>
            </a:xfrm>
          </p:grpSpPr>
          <p:sp>
            <p:nvSpPr>
              <p:cNvPr id="34" name="Freeform 5"/>
              <p:cNvSpPr/>
              <p:nvPr/>
            </p:nvSpPr>
            <p:spPr>
              <a:xfrm>
                <a:off x="6637230" y="4121303"/>
                <a:ext cx="1296802" cy="1296802"/>
              </a:xfrm>
              <a:custGeom>
                <a:avLst/>
                <a:gdLst/>
                <a:ahLst/>
                <a:cxnLst/>
                <a:rect l="l" t="t" r="r" b="b"/>
                <a:pathLst>
                  <a:path w="3587499" h="3587499">
                    <a:moveTo>
                      <a:pt x="0" y="0"/>
                    </a:moveTo>
                    <a:lnTo>
                      <a:pt x="3587499" y="0"/>
                    </a:lnTo>
                    <a:lnTo>
                      <a:pt x="3587499" y="3587499"/>
                    </a:lnTo>
                    <a:lnTo>
                      <a:pt x="0" y="3587499"/>
                    </a:lnTo>
                    <a:lnTo>
                      <a:pt x="0" y="0"/>
                    </a:lnTo>
                    <a:close/>
                  </a:path>
                </a:pathLst>
              </a:custGeom>
              <a: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p:spPr>
            <p:txBody>
              <a:bodyPr/>
              <a:lstStyle/>
              <a:p>
                <a:endParaRPr lang="en-SA"/>
              </a:p>
            </p:txBody>
          </p:sp>
          <p:sp>
            <p:nvSpPr>
              <p:cNvPr id="35" name="TextBox 10"/>
              <p:cNvSpPr txBox="1"/>
              <p:nvPr/>
            </p:nvSpPr>
            <p:spPr>
              <a:xfrm>
                <a:off x="6125933" y="4539113"/>
                <a:ext cx="2242861" cy="359073"/>
              </a:xfrm>
              <a:prstGeom prst="rect">
                <a:avLst/>
              </a:prstGeom>
            </p:spPr>
            <p:txBody>
              <a:bodyPr lIns="0" tIns="0" rIns="0" bIns="0" rtlCol="0" anchor="t">
                <a:spAutoFit/>
              </a:bodyPr>
              <a:lstStyle/>
              <a:p>
                <a:pPr algn="ctr">
                  <a:lnSpc>
                    <a:spcPts val="2811"/>
                  </a:lnSpc>
                </a:pPr>
                <a:r>
                  <a:rPr lang="ar-EG" sz="2000" dirty="0">
                    <a:solidFill>
                      <a:schemeClr val="bg1"/>
                    </a:solidFill>
                    <a:latin typeface="SST Arabic"/>
                    <a:ea typeface="SST Arabic Bold"/>
                    <a:cs typeface="SST Arabic Bold"/>
                    <a:sym typeface="SST Arabic Bold"/>
                    <a:rtl/>
                  </a:rPr>
                  <a:t>2</a:t>
                </a:r>
              </a:p>
            </p:txBody>
          </p:sp>
        </p:grpSp>
        <p:grpSp>
          <p:nvGrpSpPr>
            <p:cNvPr id="28" name="Group 52"/>
            <p:cNvGrpSpPr/>
            <p:nvPr/>
          </p:nvGrpSpPr>
          <p:grpSpPr>
            <a:xfrm>
              <a:off x="3852465" y="4235236"/>
              <a:ext cx="2242861" cy="1296802"/>
              <a:chOff x="3789202" y="4121303"/>
              <a:chExt cx="2242861" cy="1296802"/>
            </a:xfrm>
          </p:grpSpPr>
          <p:sp>
            <p:nvSpPr>
              <p:cNvPr id="32" name="Freeform 3"/>
              <p:cNvSpPr/>
              <p:nvPr/>
            </p:nvSpPr>
            <p:spPr>
              <a:xfrm>
                <a:off x="4252505" y="4121303"/>
                <a:ext cx="1296802" cy="1296802"/>
              </a:xfrm>
              <a:custGeom>
                <a:avLst/>
                <a:gdLst/>
                <a:ahLst/>
                <a:cxnLst/>
                <a:rect l="l" t="t" r="r" b="b"/>
                <a:pathLst>
                  <a:path w="3587499" h="3587499">
                    <a:moveTo>
                      <a:pt x="0" y="0"/>
                    </a:moveTo>
                    <a:lnTo>
                      <a:pt x="3587498" y="0"/>
                    </a:lnTo>
                    <a:lnTo>
                      <a:pt x="3587498" y="3587499"/>
                    </a:lnTo>
                    <a:lnTo>
                      <a:pt x="0" y="3587499"/>
                    </a:lnTo>
                    <a:lnTo>
                      <a:pt x="0" y="0"/>
                    </a:lnTo>
                    <a:close/>
                  </a:path>
                </a:pathLst>
              </a:custGeom>
              <a: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a:blipFill>
            </p:spPr>
            <p:txBody>
              <a:bodyPr/>
              <a:lstStyle/>
              <a:p>
                <a:endParaRPr lang="en-SA"/>
              </a:p>
            </p:txBody>
          </p:sp>
          <p:sp>
            <p:nvSpPr>
              <p:cNvPr id="33" name="TextBox 10"/>
              <p:cNvSpPr txBox="1"/>
              <p:nvPr/>
            </p:nvSpPr>
            <p:spPr>
              <a:xfrm>
                <a:off x="3789202" y="4539113"/>
                <a:ext cx="2242861" cy="359073"/>
              </a:xfrm>
              <a:prstGeom prst="rect">
                <a:avLst/>
              </a:prstGeom>
            </p:spPr>
            <p:txBody>
              <a:bodyPr lIns="0" tIns="0" rIns="0" bIns="0" rtlCol="0" anchor="t">
                <a:spAutoFit/>
              </a:bodyPr>
              <a:lstStyle/>
              <a:p>
                <a:pPr algn="ctr">
                  <a:lnSpc>
                    <a:spcPts val="2811"/>
                  </a:lnSpc>
                </a:pPr>
                <a:r>
                  <a:rPr lang="ar-EG" sz="2000" dirty="0">
                    <a:solidFill>
                      <a:schemeClr val="bg1"/>
                    </a:solidFill>
                    <a:latin typeface="SST Arabic"/>
                    <a:ea typeface="SST Arabic Bold"/>
                    <a:cs typeface="SST Arabic Bold"/>
                    <a:sym typeface="SST Arabic Bold"/>
                    <a:rtl/>
                  </a:rPr>
                  <a:t>3</a:t>
                </a:r>
              </a:p>
            </p:txBody>
          </p:sp>
        </p:grpSp>
        <p:grpSp>
          <p:nvGrpSpPr>
            <p:cNvPr id="29" name="Group 55"/>
            <p:cNvGrpSpPr/>
            <p:nvPr/>
          </p:nvGrpSpPr>
          <p:grpSpPr>
            <a:xfrm>
              <a:off x="1745771" y="4235236"/>
              <a:ext cx="2242861" cy="1296802"/>
              <a:chOff x="1409341" y="4121303"/>
              <a:chExt cx="2242861" cy="1296802"/>
            </a:xfrm>
          </p:grpSpPr>
          <p:sp>
            <p:nvSpPr>
              <p:cNvPr id="30" name="Freeform 4"/>
              <p:cNvSpPr/>
              <p:nvPr/>
            </p:nvSpPr>
            <p:spPr>
              <a:xfrm>
                <a:off x="1867780" y="4121303"/>
                <a:ext cx="1296802" cy="1296802"/>
              </a:xfrm>
              <a:custGeom>
                <a:avLst/>
                <a:gdLst/>
                <a:ahLst/>
                <a:cxnLst/>
                <a:rect l="l" t="t" r="r" b="b"/>
                <a:pathLst>
                  <a:path w="3587499" h="3587499">
                    <a:moveTo>
                      <a:pt x="0" y="0"/>
                    </a:moveTo>
                    <a:lnTo>
                      <a:pt x="3587499" y="0"/>
                    </a:lnTo>
                    <a:lnTo>
                      <a:pt x="3587499" y="3587499"/>
                    </a:lnTo>
                    <a:lnTo>
                      <a:pt x="0" y="3587499"/>
                    </a:lnTo>
                    <a:lnTo>
                      <a:pt x="0" y="0"/>
                    </a:lnTo>
                    <a:close/>
                  </a:path>
                </a:pathLst>
              </a:custGeom>
              <a: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p:spPr>
            <p:txBody>
              <a:bodyPr/>
              <a:lstStyle/>
              <a:p>
                <a:endParaRPr lang="en-SA"/>
              </a:p>
            </p:txBody>
          </p:sp>
          <p:sp>
            <p:nvSpPr>
              <p:cNvPr id="31" name="TextBox 10"/>
              <p:cNvSpPr txBox="1"/>
              <p:nvPr/>
            </p:nvSpPr>
            <p:spPr>
              <a:xfrm>
                <a:off x="1409341" y="4539113"/>
                <a:ext cx="2242861" cy="359073"/>
              </a:xfrm>
              <a:prstGeom prst="rect">
                <a:avLst/>
              </a:prstGeom>
            </p:spPr>
            <p:txBody>
              <a:bodyPr lIns="0" tIns="0" rIns="0" bIns="0" rtlCol="0" anchor="t">
                <a:spAutoFit/>
              </a:bodyPr>
              <a:lstStyle/>
              <a:p>
                <a:pPr algn="ctr">
                  <a:lnSpc>
                    <a:spcPts val="2811"/>
                  </a:lnSpc>
                </a:pPr>
                <a:r>
                  <a:rPr lang="ar-EG" sz="2000" dirty="0">
                    <a:solidFill>
                      <a:schemeClr val="bg1"/>
                    </a:solidFill>
                    <a:latin typeface="SST Arabic"/>
                    <a:ea typeface="SST Arabic Bold"/>
                    <a:cs typeface="SST Arabic Bold"/>
                    <a:sym typeface="SST Arabic Bold"/>
                    <a:rtl/>
                  </a:rPr>
                  <a:t>4</a:t>
                </a:r>
              </a:p>
            </p:txBody>
          </p:sp>
        </p:grpSp>
      </p:grpSp>
    </p:spTree>
    <p:extLst>
      <p:ext uri="{BB962C8B-B14F-4D97-AF65-F5344CB8AC3E}">
        <p14:creationId xmlns:p14="http://schemas.microsoft.com/office/powerpoint/2010/main" val="1637165595"/>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1024</TotalTime>
  <Words>32499</Words>
  <Application>Microsoft Macintosh PowerPoint</Application>
  <PresentationFormat>Widescreen</PresentationFormat>
  <Paragraphs>4118</Paragraphs>
  <Slides>336</Slides>
  <Notes>235</Notes>
  <HiddenSlides>0</HiddenSlides>
  <MMClips>0</MMClips>
  <ScaleCrop>false</ScaleCrop>
  <HeadingPairs>
    <vt:vector size="6" baseType="variant">
      <vt:variant>
        <vt:lpstr>Fonts Used</vt:lpstr>
      </vt:variant>
      <vt:variant>
        <vt:i4>20</vt:i4>
      </vt:variant>
      <vt:variant>
        <vt:lpstr>Theme</vt:lpstr>
      </vt:variant>
      <vt:variant>
        <vt:i4>1</vt:i4>
      </vt:variant>
      <vt:variant>
        <vt:lpstr>Slide Titles</vt:lpstr>
      </vt:variant>
      <vt:variant>
        <vt:i4>336</vt:i4>
      </vt:variant>
    </vt:vector>
  </HeadingPairs>
  <TitlesOfParts>
    <vt:vector size="357" baseType="lpstr">
      <vt:lpstr>Adelle Sans Devanagari</vt:lpstr>
      <vt:lpstr>Al-Mohanad</vt:lpstr>
      <vt:lpstr>Aptos</vt:lpstr>
      <vt:lpstr>Aptos Display</vt:lpstr>
      <vt:lpstr>Arial</vt:lpstr>
      <vt:lpstr>Berlin Sans FB Demi</vt:lpstr>
      <vt:lpstr>Calibri</vt:lpstr>
      <vt:lpstr>Courier New</vt:lpstr>
      <vt:lpstr>Expo Arabic Medium</vt:lpstr>
      <vt:lpstr>Open Sans</vt:lpstr>
      <vt:lpstr>Sakkal Majalla</vt:lpstr>
      <vt:lpstr>Segoe UI</vt:lpstr>
      <vt:lpstr>SST Arabic</vt:lpstr>
      <vt:lpstr>SST Arabic Bold</vt:lpstr>
      <vt:lpstr>SST Arabic Light</vt:lpstr>
      <vt:lpstr>SST Arabic Medium</vt:lpstr>
      <vt:lpstr>Times New Roman</vt:lpstr>
      <vt:lpstr>TS Safaa Medium</vt:lpstr>
      <vt:lpstr>Wingdings</vt:lpstr>
      <vt:lpstr>WinSoftNaskhProMedium</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النتاجات المطبقة عبر مجالات الأداء</vt:lpstr>
      <vt:lpstr>النتاجات المطبقة عبر مجالات الأداء</vt:lpstr>
      <vt:lpstr>النتاجات المطبقة عبر مجالات الأداء</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التدريب على أسئلة محاكاة</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nagat hosny</dc:creator>
  <cp:lastModifiedBy>Esam Omar</cp:lastModifiedBy>
  <cp:revision>83</cp:revision>
  <dcterms:created xsi:type="dcterms:W3CDTF">2025-05-18T10:50:56Z</dcterms:created>
  <dcterms:modified xsi:type="dcterms:W3CDTF">2025-07-21T09:40:47Z</dcterms:modified>
</cp:coreProperties>
</file>